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52" autoAdjust="0"/>
    <p:restoredTop sz="94658" autoAdjust="0"/>
  </p:normalViewPr>
  <p:slideViewPr>
    <p:cSldViewPr snapToGrid="0" showGuides="1">
      <p:cViewPr varScale="1">
        <p:scale>
          <a:sx n="114" d="100"/>
          <a:sy n="114" d="100"/>
        </p:scale>
        <p:origin x="-1146" y="-108"/>
      </p:cViewPr>
      <p:guideLst>
        <p:guide orient="horz" pos="134"/>
        <p:guide pos="57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3" d="100"/>
          <a:sy n="53" d="100"/>
        </p:scale>
        <p:origin x="-17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1F7DD95-C59E-48F1-ADBC-3DDA59CEF14B}" type="datetimeFigureOut">
              <a:rPr lang="en-US"/>
              <a:pPr>
                <a:defRPr/>
              </a:pPr>
              <a:t>10/10/2011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7B951A9-F254-4BBA-A460-6B19C53B7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92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C4E6923-6BF7-408D-A6EB-9FC4215D1B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1CADB9-76A3-4716-A43D-38DDCA2D773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hite Title P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868863"/>
            <a:ext cx="9144000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Title Strapl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7150" y="6297613"/>
            <a:ext cx="273685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11188" y="1341438"/>
            <a:ext cx="7772400" cy="574675"/>
          </a:xfrm>
        </p:spPr>
        <p:txBody>
          <a:bodyPr anchor="t"/>
          <a:lstStyle>
            <a:lvl1pPr>
              <a:defRPr sz="3600">
                <a:solidFill>
                  <a:srgbClr val="005294"/>
                </a:solidFill>
              </a:defRPr>
            </a:lvl1pPr>
          </a:lstStyle>
          <a:p>
            <a:r>
              <a:rPr lang="en-US"/>
              <a:t>T24 Overview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188" y="2060575"/>
            <a:ext cx="6400800" cy="1081088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solidFill>
                  <a:srgbClr val="5AA3DF"/>
                </a:solidFill>
              </a:defRPr>
            </a:lvl1pPr>
          </a:lstStyle>
          <a:p>
            <a:r>
              <a:rPr lang="en-US"/>
              <a:t>For</a:t>
            </a:r>
          </a:p>
          <a:p>
            <a:r>
              <a:rPr lang="en-US"/>
              <a:t>To</a:t>
            </a:r>
          </a:p>
          <a:p>
            <a:r>
              <a:rPr lang="en-US"/>
              <a:t>Date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17569"/>
            <a:ext cx="70104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746" y="615108"/>
            <a:ext cx="2095500" cy="59515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8246" y="615108"/>
            <a:ext cx="6134100" cy="59515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4122"/>
            <a:ext cx="70104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2319"/>
            <a:ext cx="7772400" cy="523090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17569"/>
            <a:ext cx="70104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6200" y="104122"/>
            <a:ext cx="70104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4122"/>
            <a:ext cx="70104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956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4956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1161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 Foote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GB" smtClean="0"/>
              <a:t>Click to edit Master text styles</a:t>
            </a:r>
          </a:p>
          <a:p>
            <a:pPr lvl="1"/>
            <a:r>
              <a:rPr lang="en-GB" altLang="en-GB" smtClean="0"/>
              <a:t>Second level</a:t>
            </a:r>
          </a:p>
          <a:p>
            <a:pPr lvl="2"/>
            <a:r>
              <a:rPr lang="en-GB" altLang="en-GB" smtClean="0"/>
              <a:t>Third level</a:t>
            </a:r>
          </a:p>
          <a:p>
            <a:pPr lvl="3"/>
            <a:r>
              <a:rPr lang="en-GB" altLang="en-GB" smtClean="0"/>
              <a:t>Fourth level</a:t>
            </a:r>
          </a:p>
          <a:p>
            <a:pPr lvl="4"/>
            <a:r>
              <a:rPr lang="en-GB" altLang="en-GB" smtClean="0"/>
              <a:t>Fifth level</a:t>
            </a:r>
          </a:p>
        </p:txBody>
      </p:sp>
      <p:pic>
        <p:nvPicPr>
          <p:cNvPr id="1028" name="Picture 4" descr="Ppt Head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5588" cy="523875"/>
          </a:xfrm>
          <a:prstGeom prst="rect">
            <a:avLst/>
          </a:prstGeom>
          <a:solidFill>
            <a:srgbClr val="015294"/>
          </a:solidFill>
          <a:ln w="9525">
            <a:noFill/>
            <a:miter lim="800000"/>
            <a:headEnd/>
            <a:tailEnd/>
          </a:ln>
        </p:spPr>
      </p:pic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104775"/>
            <a:ext cx="7010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6" descr="Plain Footer"/>
          <p:cNvPicPr>
            <a:picLocks noChangeAspect="1" noChangeArrowheads="1"/>
          </p:cNvPicPr>
          <p:nvPr userDrawn="1"/>
        </p:nvPicPr>
        <p:blipFill>
          <a:blip r:embed="rId15" cstate="print"/>
          <a:srcRect l="29132" r="48021" b="-1492"/>
          <a:stretch>
            <a:fillRect/>
          </a:stretch>
        </p:blipFill>
        <p:spPr bwMode="auto">
          <a:xfrm>
            <a:off x="7042150" y="6654800"/>
            <a:ext cx="208915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16900" y="6638925"/>
            <a:ext cx="887413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9000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98ABD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9F835196-34AD-467C-9240-BEAB808A91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64375" y="6642100"/>
            <a:ext cx="11176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98ABD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ransition>
    <p:dissolv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30000"/>
        <a:buFont typeface="Wingdings" pitchFamily="2" charset="2"/>
        <a:buChar char="§"/>
        <a:defRPr sz="3200">
          <a:solidFill>
            <a:srgbClr val="01529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30000"/>
        <a:buFont typeface="Wingdings" pitchFamily="2" charset="2"/>
        <a:buChar char="§"/>
        <a:defRPr sz="1600">
          <a:solidFill>
            <a:srgbClr val="015294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15294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15294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15294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15294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15294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15294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1600">
          <a:solidFill>
            <a:srgbClr val="015294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2128838"/>
            <a:ext cx="7772400" cy="574675"/>
          </a:xfrm>
        </p:spPr>
        <p:txBody>
          <a:bodyPr/>
          <a:lstStyle/>
          <a:p>
            <a:pPr eaLnBrk="1" hangingPunct="1"/>
            <a:r>
              <a:rPr lang="en-US" dirty="0" smtClean="0"/>
              <a:t>T24 Enterprise Build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2847975"/>
            <a:ext cx="7169838" cy="1081088"/>
          </a:xfrm>
        </p:spPr>
        <p:txBody>
          <a:bodyPr/>
          <a:lstStyle/>
          <a:p>
            <a:pPr eaLnBrk="1" hangingPunct="1"/>
            <a:r>
              <a:rPr lang="en-GB" dirty="0" smtClean="0"/>
              <a:t>Building and releasing </a:t>
            </a:r>
            <a:r>
              <a:rPr lang="en-GB" dirty="0" smtClean="0"/>
              <a:t>T24 Enterprise Components</a:t>
            </a:r>
            <a:endParaRPr lang="en-US" dirty="0" smtClean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755650" y="3284538"/>
            <a:ext cx="6264275" cy="200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SzPct val="130000"/>
              <a:buFont typeface="Wingdings" pitchFamily="2" charset="2"/>
              <a:buNone/>
            </a:pPr>
            <a:endParaRPr lang="en-US" sz="2000">
              <a:solidFill>
                <a:srgbClr val="5AA3DF"/>
              </a:solidFill>
            </a:endParaRPr>
          </a:p>
          <a:p>
            <a:pPr>
              <a:spcBef>
                <a:spcPct val="20000"/>
              </a:spcBef>
              <a:buSzPct val="130000"/>
              <a:buFont typeface="Wingdings" pitchFamily="2" charset="2"/>
              <a:buNone/>
            </a:pPr>
            <a:endParaRPr lang="en-US" sz="2000">
              <a:solidFill>
                <a:srgbClr val="5AA3DF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44804"/>
            <a:ext cx="9144000" cy="2131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5117" cy="523503"/>
            <a:chOff x="0" y="0"/>
            <a:chExt cx="8193" cy="469"/>
          </a:xfrm>
        </p:grpSpPr>
        <p:sp>
          <p:nvSpPr>
            <p:cNvPr id="61459" name="Rectangle 3"/>
            <p:cNvSpPr>
              <a:spLocks/>
            </p:cNvSpPr>
            <p:nvPr/>
          </p:nvSpPr>
          <p:spPr bwMode="auto">
            <a:xfrm>
              <a:off x="0" y="0"/>
              <a:ext cx="8193" cy="469"/>
            </a:xfrm>
            <a:prstGeom prst="rect">
              <a:avLst/>
            </a:prstGeom>
            <a:solidFill>
              <a:srgbClr val="015294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1460" name="Picture 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8193" cy="4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pic>
        <p:nvPicPr>
          <p:cNvPr id="61444" name="Picture 5"/>
          <p:cNvPicPr>
            <a:picLocks noChangeArrowheads="1"/>
          </p:cNvPicPr>
          <p:nvPr/>
        </p:nvPicPr>
        <p:blipFill>
          <a:blip r:embed="rId4" cstate="print"/>
          <a:srcRect l="29132" r="48019"/>
          <a:stretch>
            <a:fillRect/>
          </a:stretch>
        </p:blipFill>
        <p:spPr bwMode="auto">
          <a:xfrm>
            <a:off x="7054453" y="6651502"/>
            <a:ext cx="2089547" cy="2120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1445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391400" cy="533400"/>
          </a:xfrm>
        </p:spPr>
        <p:txBody>
          <a:bodyPr rIns="116994">
            <a:noAutofit/>
          </a:bodyPr>
          <a:lstStyle/>
          <a:p>
            <a:pPr marL="40182"/>
            <a:r>
              <a:rPr lang="en-US" sz="2400" dirty="0" smtClean="0">
                <a:solidFill>
                  <a:schemeClr val="bg1"/>
                </a:solidFill>
              </a:rPr>
              <a:t>T24 Enterprise RTC </a:t>
            </a:r>
            <a:r>
              <a:rPr lang="en-US" sz="2400" dirty="0" smtClean="0">
                <a:solidFill>
                  <a:schemeClr val="bg1"/>
                </a:solidFill>
              </a:rPr>
              <a:t>workspace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TextBox 54"/>
          <p:cNvSpPr txBox="1">
            <a:spLocks noChangeArrowheads="1"/>
          </p:cNvSpPr>
          <p:nvPr/>
        </p:nvSpPr>
        <p:spPr bwMode="auto">
          <a:xfrm>
            <a:off x="353683" y="668338"/>
            <a:ext cx="8548777" cy="208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42875" indent="-142875">
              <a:buFont typeface="Arial" charset="0"/>
              <a:buChar char="•"/>
            </a:pPr>
            <a:r>
              <a:rPr lang="en-GB" sz="1600" i="1" dirty="0" smtClean="0"/>
              <a:t>Core T24 projects</a:t>
            </a:r>
            <a:endParaRPr lang="en-GB" sz="1600" i="1" dirty="0" smtClean="0"/>
          </a:p>
          <a:p>
            <a:pPr marL="142875" indent="-142875">
              <a:buFont typeface="Arial" charset="0"/>
              <a:buChar char="•"/>
            </a:pPr>
            <a:r>
              <a:rPr lang="en-GB" sz="1600" i="1" dirty="0" smtClean="0"/>
              <a:t>Each RTC component can </a:t>
            </a:r>
            <a:r>
              <a:rPr lang="en-GB" sz="1600" i="1" dirty="0" smtClean="0"/>
              <a:t>have only have single project</a:t>
            </a:r>
            <a:endParaRPr lang="en-GB" sz="1600" i="1" dirty="0" smtClean="0"/>
          </a:p>
          <a:p>
            <a:pPr marL="142875" indent="-142875">
              <a:buFont typeface="Arial" charset="0"/>
              <a:buChar char="•"/>
            </a:pPr>
            <a:r>
              <a:rPr lang="en-GB" sz="1600" i="1" dirty="0" smtClean="0"/>
              <a:t>Special component</a:t>
            </a:r>
            <a:r>
              <a:rPr lang="en-GB" sz="1600" dirty="0" smtClean="0"/>
              <a:t> </a:t>
            </a:r>
            <a:r>
              <a:rPr lang="en-GB" sz="1600" b="1" i="1" dirty="0" smtClean="0"/>
              <a:t>T24BuildDependencies </a:t>
            </a:r>
            <a:r>
              <a:rPr lang="en-GB" sz="1600" i="1" dirty="0" smtClean="0"/>
              <a:t>contains </a:t>
            </a:r>
            <a:r>
              <a:rPr lang="en-GB" sz="1600" i="1" dirty="0" smtClean="0"/>
              <a:t>common build files</a:t>
            </a:r>
          </a:p>
          <a:p>
            <a:pPr marL="142875" indent="-142875">
              <a:buFont typeface="Arial" charset="0"/>
              <a:buChar char="•"/>
            </a:pPr>
            <a:r>
              <a:rPr lang="en-GB" sz="1600" i="1" dirty="0" smtClean="0"/>
              <a:t>Build on native platforms (</a:t>
            </a:r>
            <a:r>
              <a:rPr lang="en-GB" sz="1600" i="1" dirty="0" err="1" smtClean="0"/>
              <a:t>Win,AIX,HPUX,Linux</a:t>
            </a:r>
            <a:r>
              <a:rPr lang="en-GB" sz="1600" i="1" dirty="0" smtClean="0"/>
              <a:t>, etc)</a:t>
            </a:r>
          </a:p>
          <a:p>
            <a:pPr marL="142875" indent="-142875">
              <a:buFont typeface="Arial" charset="0"/>
              <a:buChar char="•"/>
            </a:pPr>
            <a:r>
              <a:rPr lang="en-GB" sz="1600" i="1" dirty="0" smtClean="0">
                <a:solidFill>
                  <a:srgbClr val="FF0000"/>
                </a:solidFill>
              </a:rPr>
              <a:t>No need to load all projects (except </a:t>
            </a:r>
            <a:r>
              <a:rPr lang="en-GB" sz="1600" b="1" i="1" dirty="0" smtClean="0">
                <a:solidFill>
                  <a:srgbClr val="FF0000"/>
                </a:solidFill>
              </a:rPr>
              <a:t>T24BuildDependencies</a:t>
            </a:r>
            <a:r>
              <a:rPr lang="en-GB" sz="1600" dirty="0" smtClean="0">
                <a:solidFill>
                  <a:srgbClr val="FF0000"/>
                </a:solidFill>
              </a:rPr>
              <a:t>) into workspace</a:t>
            </a:r>
          </a:p>
          <a:p>
            <a:pPr marL="142875" indent="-142875">
              <a:buFont typeface="Arial" charset="0"/>
              <a:buChar char="•"/>
            </a:pPr>
            <a:r>
              <a:rPr lang="en-GB" sz="1600" i="1" dirty="0" smtClean="0"/>
              <a:t>Build system uses </a:t>
            </a:r>
            <a:r>
              <a:rPr lang="en-GB" sz="1600" b="1" i="1" dirty="0" smtClean="0"/>
              <a:t>ant</a:t>
            </a:r>
            <a:r>
              <a:rPr lang="en-GB" sz="1600" i="1" dirty="0" smtClean="0"/>
              <a:t> </a:t>
            </a:r>
            <a:r>
              <a:rPr lang="en-GB" sz="1600" i="1" dirty="0" smtClean="0"/>
              <a:t>to invoke the build procedure.</a:t>
            </a:r>
            <a:endParaRPr lang="en-GB" sz="1600" i="1" dirty="0" smtClean="0"/>
          </a:p>
          <a:p>
            <a:pPr marL="142875" indent="-142875">
              <a:buFont typeface="Arial" charset="0"/>
              <a:buChar char="•"/>
            </a:pPr>
            <a:endParaRPr lang="en-US" sz="1600" i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3065" y="2364971"/>
            <a:ext cx="310515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82781" y="4930894"/>
            <a:ext cx="23050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92023" y="2618028"/>
            <a:ext cx="24003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44804"/>
            <a:ext cx="9144000" cy="2131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5117" cy="523503"/>
            <a:chOff x="0" y="0"/>
            <a:chExt cx="8193" cy="469"/>
          </a:xfrm>
        </p:grpSpPr>
        <p:sp>
          <p:nvSpPr>
            <p:cNvPr id="61459" name="Rectangle 3"/>
            <p:cNvSpPr>
              <a:spLocks/>
            </p:cNvSpPr>
            <p:nvPr/>
          </p:nvSpPr>
          <p:spPr bwMode="auto">
            <a:xfrm>
              <a:off x="0" y="0"/>
              <a:ext cx="8193" cy="469"/>
            </a:xfrm>
            <a:prstGeom prst="rect">
              <a:avLst/>
            </a:prstGeom>
            <a:solidFill>
              <a:srgbClr val="015294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1460" name="Picture 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8193" cy="4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pic>
        <p:nvPicPr>
          <p:cNvPr id="61444" name="Picture 5"/>
          <p:cNvPicPr>
            <a:picLocks noChangeArrowheads="1"/>
          </p:cNvPicPr>
          <p:nvPr/>
        </p:nvPicPr>
        <p:blipFill>
          <a:blip r:embed="rId4" cstate="print"/>
          <a:srcRect l="29132" r="48019"/>
          <a:stretch>
            <a:fillRect/>
          </a:stretch>
        </p:blipFill>
        <p:spPr bwMode="auto">
          <a:xfrm>
            <a:off x="7054453" y="6651502"/>
            <a:ext cx="2089547" cy="2120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1445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391400" cy="533400"/>
          </a:xfrm>
        </p:spPr>
        <p:txBody>
          <a:bodyPr rIns="116994">
            <a:noAutofit/>
          </a:bodyPr>
          <a:lstStyle/>
          <a:p>
            <a:pPr marL="40182"/>
            <a:r>
              <a:rPr lang="en-US" sz="2400" dirty="0" smtClean="0"/>
              <a:t>Projects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TextBox 54"/>
          <p:cNvSpPr txBox="1">
            <a:spLocks noChangeArrowheads="1"/>
          </p:cNvSpPr>
          <p:nvPr/>
        </p:nvSpPr>
        <p:spPr bwMode="auto">
          <a:xfrm>
            <a:off x="353683" y="668338"/>
            <a:ext cx="8548777" cy="3041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42875" indent="-142875">
              <a:buFont typeface="Arial" charset="0"/>
              <a:buChar char="•"/>
            </a:pPr>
            <a:r>
              <a:rPr lang="en-GB" sz="1600" i="1" dirty="0" smtClean="0"/>
              <a:t>Projects have been modified to make use of common build files</a:t>
            </a:r>
          </a:p>
          <a:p>
            <a:pPr marL="142875" indent="-142875">
              <a:buFont typeface="Arial" charset="0"/>
              <a:buChar char="•"/>
            </a:pPr>
            <a:r>
              <a:rPr lang="en-GB" sz="1600" i="1" dirty="0" smtClean="0"/>
              <a:t>Follow a common pattern but can be customized by </a:t>
            </a:r>
            <a:r>
              <a:rPr lang="en-GB" sz="1600" b="1" i="1" dirty="0" smtClean="0"/>
              <a:t>overriding</a:t>
            </a:r>
            <a:r>
              <a:rPr lang="en-GB" sz="1600" i="1" dirty="0" smtClean="0"/>
              <a:t> ant properties/targets</a:t>
            </a:r>
          </a:p>
          <a:p>
            <a:pPr marL="142875" indent="-142875">
              <a:buFont typeface="Arial" charset="0"/>
              <a:buChar char="•"/>
            </a:pPr>
            <a:r>
              <a:rPr lang="en-GB" sz="1600" i="1" dirty="0" smtClean="0"/>
              <a:t>Common build </a:t>
            </a:r>
            <a:r>
              <a:rPr lang="en-GB" sz="1600" i="1" dirty="0" smtClean="0"/>
              <a:t>file is packaged </a:t>
            </a:r>
            <a:r>
              <a:rPr lang="en-GB" sz="1600" i="1" dirty="0" smtClean="0"/>
              <a:t>as an </a:t>
            </a:r>
            <a:r>
              <a:rPr lang="en-GB" sz="1600" i="1" dirty="0" err="1" smtClean="0"/>
              <a:t>antlet</a:t>
            </a:r>
            <a:r>
              <a:rPr lang="en-GB" sz="1600" i="1" dirty="0" smtClean="0"/>
              <a:t> named </a:t>
            </a:r>
            <a:r>
              <a:rPr lang="en-GB" sz="1600" b="1" i="1" dirty="0" smtClean="0"/>
              <a:t>xbuild.xml</a:t>
            </a:r>
            <a:endParaRPr lang="en-GB" sz="1600" b="1" i="1" dirty="0" smtClean="0"/>
          </a:p>
          <a:p>
            <a:pPr marL="142875" indent="-142875">
              <a:buFont typeface="Arial" charset="0"/>
              <a:buChar char="•"/>
            </a:pPr>
            <a:r>
              <a:rPr lang="en-GB" sz="1600" i="1" dirty="0" smtClean="0"/>
              <a:t>A simple project only tends to have one target:</a:t>
            </a:r>
          </a:p>
          <a:p>
            <a:pPr marL="142875" indent="-142875"/>
            <a:r>
              <a:rPr lang="en-GB" sz="1100" i="1" dirty="0" smtClean="0"/>
              <a:t>          &lt;project name=“</a:t>
            </a:r>
            <a:r>
              <a:rPr lang="en-GB" sz="1100" i="1" dirty="0" err="1" smtClean="0"/>
              <a:t>myproject</a:t>
            </a:r>
            <a:r>
              <a:rPr lang="en-GB" sz="1100" i="1" dirty="0" smtClean="0"/>
              <a:t>“ </a:t>
            </a:r>
            <a:r>
              <a:rPr lang="en-GB" sz="1100" b="1" i="1" dirty="0" err="1" smtClean="0"/>
              <a:t>xmlns:ivy</a:t>
            </a:r>
            <a:r>
              <a:rPr lang="en-GB" sz="1100" b="1" i="1" dirty="0" smtClean="0"/>
              <a:t>="</a:t>
            </a:r>
            <a:r>
              <a:rPr lang="en-GB" sz="1100" b="1" i="1" dirty="0" err="1" smtClean="0"/>
              <a:t>antlib:fr.jayasoft.ivy.ant</a:t>
            </a:r>
            <a:r>
              <a:rPr lang="en-GB" sz="1100" b="1" i="1" dirty="0" smtClean="0"/>
              <a:t>" </a:t>
            </a:r>
            <a:r>
              <a:rPr lang="en-GB" sz="1100" i="1" dirty="0" err="1" smtClean="0"/>
              <a:t>basedir</a:t>
            </a:r>
            <a:r>
              <a:rPr lang="en-GB" sz="1100" i="1" dirty="0" smtClean="0"/>
              <a:t>="."&gt;</a:t>
            </a:r>
          </a:p>
          <a:p>
            <a:pPr marL="142875" indent="-142875"/>
            <a:r>
              <a:rPr lang="en-GB" sz="1100" i="1" dirty="0" smtClean="0"/>
              <a:t>                     .......</a:t>
            </a:r>
          </a:p>
          <a:p>
            <a:pPr marL="142875" indent="-142875"/>
            <a:r>
              <a:rPr lang="en-GB" sz="1100" i="1" dirty="0" smtClean="0"/>
              <a:t>	                 &lt;property file="</a:t>
            </a:r>
            <a:r>
              <a:rPr lang="en-GB" sz="1100" b="1" i="1" dirty="0" err="1" smtClean="0"/>
              <a:t>build.properties</a:t>
            </a:r>
            <a:r>
              <a:rPr lang="en-GB" sz="1100" i="1" dirty="0" smtClean="0"/>
              <a:t>" /&gt;</a:t>
            </a:r>
          </a:p>
          <a:p>
            <a:pPr marL="142875" indent="-142875"/>
            <a:r>
              <a:rPr lang="en-GB" sz="1100" i="1" dirty="0" smtClean="0"/>
              <a:t>                     &lt;property file="${</a:t>
            </a:r>
            <a:r>
              <a:rPr lang="en-GB" sz="1100" i="1" dirty="0" err="1" smtClean="0"/>
              <a:t>build.dependencies.dir</a:t>
            </a:r>
            <a:r>
              <a:rPr lang="en-GB" sz="1100" i="1" dirty="0" smtClean="0"/>
              <a:t>}/</a:t>
            </a:r>
            <a:r>
              <a:rPr lang="en-GB" sz="1100" b="1" i="1" dirty="0" err="1" smtClean="0"/>
              <a:t>common.build.properties</a:t>
            </a:r>
            <a:r>
              <a:rPr lang="en-GB" sz="1100" i="1" dirty="0" smtClean="0"/>
              <a:t>" /&gt;		</a:t>
            </a:r>
          </a:p>
          <a:p>
            <a:pPr marL="142875" indent="-142875"/>
            <a:r>
              <a:rPr lang="en-GB" sz="1100" i="1" dirty="0" smtClean="0"/>
              <a:t>                      .......</a:t>
            </a:r>
          </a:p>
          <a:p>
            <a:pPr marL="142875" indent="-142875"/>
            <a:r>
              <a:rPr lang="en-GB" sz="1100" i="1" dirty="0" smtClean="0"/>
              <a:t>	                  &lt;target name="</a:t>
            </a:r>
            <a:r>
              <a:rPr lang="en-GB" sz="1100" b="1" i="1" dirty="0" err="1" smtClean="0"/>
              <a:t>init.project.override</a:t>
            </a:r>
            <a:r>
              <a:rPr lang="en-GB" sz="1100" i="1" dirty="0" smtClean="0"/>
              <a:t>" &gt;</a:t>
            </a:r>
          </a:p>
          <a:p>
            <a:pPr marL="142875" indent="-142875"/>
            <a:r>
              <a:rPr lang="en-GB" sz="1100" i="1" dirty="0" smtClean="0"/>
              <a:t>                              &lt;!– Set </a:t>
            </a:r>
            <a:r>
              <a:rPr lang="en-GB" sz="1100" i="1" dirty="0" err="1" smtClean="0"/>
              <a:t>classpath</a:t>
            </a:r>
            <a:r>
              <a:rPr lang="en-GB" sz="1100" i="1" dirty="0" smtClean="0"/>
              <a:t> --&gt;</a:t>
            </a:r>
          </a:p>
          <a:p>
            <a:pPr marL="142875" indent="-142875"/>
            <a:r>
              <a:rPr lang="en-GB" sz="1100" i="1" dirty="0" smtClean="0"/>
              <a:t>                      &lt;/target&gt;</a:t>
            </a:r>
          </a:p>
          <a:p>
            <a:pPr marL="142875" indent="-142875"/>
            <a:r>
              <a:rPr lang="en-GB" sz="1100" i="1" dirty="0" smtClean="0"/>
              <a:t>           &lt;/project&gt;</a:t>
            </a:r>
          </a:p>
          <a:p>
            <a:pPr marL="142875" indent="-142875">
              <a:buFont typeface="Arial" charset="0"/>
              <a:buChar char="•"/>
            </a:pPr>
            <a:endParaRPr lang="en-GB" sz="1100" i="1" dirty="0" smtClean="0"/>
          </a:p>
          <a:p>
            <a:pPr marL="142875" indent="-142875">
              <a:buFont typeface="Arial" charset="0"/>
              <a:buChar char="•"/>
            </a:pPr>
            <a:r>
              <a:rPr lang="en-GB" sz="1600" i="1" dirty="0" smtClean="0"/>
              <a:t>Common build provides </a:t>
            </a:r>
            <a:r>
              <a:rPr lang="en-GB" sz="1600" i="1" dirty="0" smtClean="0"/>
              <a:t>a set of default targets for:</a:t>
            </a:r>
          </a:p>
          <a:p>
            <a:pPr marL="600075" lvl="1" indent="-142875">
              <a:buFontTx/>
              <a:buChar char="-"/>
            </a:pPr>
            <a:r>
              <a:rPr lang="en-GB" sz="1600" i="1" dirty="0" smtClean="0"/>
              <a:t>Ivy dependency management</a:t>
            </a:r>
          </a:p>
          <a:p>
            <a:pPr marL="600075" lvl="1" indent="-142875">
              <a:buFontTx/>
              <a:buChar char="-"/>
            </a:pPr>
            <a:r>
              <a:rPr lang="en-GB" sz="1600" i="1" dirty="0" smtClean="0"/>
              <a:t>Compile source</a:t>
            </a:r>
          </a:p>
          <a:p>
            <a:pPr marL="600075" lvl="1" indent="-142875">
              <a:buFontTx/>
              <a:buChar char="-"/>
            </a:pPr>
            <a:r>
              <a:rPr lang="en-GB" sz="1600" i="1" dirty="0" smtClean="0"/>
              <a:t>Compile tests</a:t>
            </a:r>
          </a:p>
          <a:p>
            <a:pPr marL="600075" lvl="1" indent="-142875">
              <a:buFontTx/>
              <a:buChar char="-"/>
            </a:pPr>
            <a:r>
              <a:rPr lang="en-GB" sz="1600" i="1" dirty="0" smtClean="0"/>
              <a:t>Run unit tests</a:t>
            </a:r>
          </a:p>
          <a:p>
            <a:pPr marL="600075" lvl="1" indent="-142875">
              <a:buFontTx/>
              <a:buChar char="-"/>
            </a:pPr>
            <a:r>
              <a:rPr lang="en-GB" sz="1600" i="1" dirty="0" smtClean="0"/>
              <a:t>Run integration tests</a:t>
            </a:r>
          </a:p>
          <a:p>
            <a:pPr marL="600075" lvl="1" indent="-142875">
              <a:buFontTx/>
              <a:buChar char="-"/>
            </a:pPr>
            <a:r>
              <a:rPr lang="en-GB" sz="1600" i="1" dirty="0" smtClean="0"/>
              <a:t>Create release archives</a:t>
            </a:r>
          </a:p>
          <a:p>
            <a:pPr marL="600075" lvl="1" indent="-142875">
              <a:buFontTx/>
              <a:buChar char="-"/>
            </a:pPr>
            <a:r>
              <a:rPr lang="en-GB" sz="1600" i="1" dirty="0" smtClean="0"/>
              <a:t>Generate reports</a:t>
            </a:r>
          </a:p>
          <a:p>
            <a:pPr marL="1057275" lvl="2" indent="-142875">
              <a:buFontTx/>
              <a:buChar char="-"/>
            </a:pPr>
            <a:r>
              <a:rPr lang="en-GB" sz="1600" i="1" dirty="0" smtClean="0"/>
              <a:t>Dependency (Ivy)</a:t>
            </a:r>
          </a:p>
          <a:p>
            <a:pPr marL="1057275" lvl="2" indent="-142875">
              <a:buFontTx/>
              <a:buChar char="-"/>
            </a:pPr>
            <a:r>
              <a:rPr lang="en-GB" sz="1600" i="1" dirty="0" smtClean="0"/>
              <a:t>Coverage (</a:t>
            </a:r>
            <a:r>
              <a:rPr lang="en-GB" sz="1600" i="1" dirty="0" err="1" smtClean="0"/>
              <a:t>cobertura</a:t>
            </a:r>
            <a:r>
              <a:rPr lang="en-GB" sz="1600" i="1" dirty="0" smtClean="0"/>
              <a:t>)</a:t>
            </a:r>
          </a:p>
          <a:p>
            <a:pPr marL="1057275" lvl="2" indent="-142875">
              <a:buFontTx/>
              <a:buChar char="-"/>
            </a:pPr>
            <a:r>
              <a:rPr lang="en-GB" sz="1600" i="1" dirty="0" smtClean="0"/>
              <a:t>Static code analysis (</a:t>
            </a:r>
            <a:r>
              <a:rPr lang="en-GB" sz="1600" i="1" dirty="0" err="1" smtClean="0"/>
              <a:t>findbugs</a:t>
            </a:r>
            <a:r>
              <a:rPr lang="en-GB" sz="1600" i="1" dirty="0" smtClean="0"/>
              <a:t>)</a:t>
            </a:r>
          </a:p>
          <a:p>
            <a:pPr marL="1057275" lvl="2" indent="-142875">
              <a:buFontTx/>
              <a:buChar char="-"/>
            </a:pPr>
            <a:r>
              <a:rPr lang="en-GB" sz="1600" i="1" dirty="0" err="1" smtClean="0"/>
              <a:t>Javadocs</a:t>
            </a:r>
            <a:endParaRPr lang="en-GB" sz="1600" i="1" dirty="0" smtClean="0"/>
          </a:p>
          <a:p>
            <a:pPr marL="1057275" lvl="2" indent="-142875">
              <a:buFontTx/>
              <a:buChar char="-"/>
            </a:pPr>
            <a:endParaRPr lang="en-GB" sz="1600" i="1" dirty="0" smtClean="0"/>
          </a:p>
          <a:p>
            <a:pPr marL="142875" indent="-142875"/>
            <a:endParaRPr lang="en-GB" sz="1600" i="1" dirty="0" smtClean="0"/>
          </a:p>
          <a:p>
            <a:pPr marL="142875" indent="-142875">
              <a:buFont typeface="Arial" charset="0"/>
              <a:buChar char="•"/>
            </a:pPr>
            <a:endParaRPr lang="en-GB" sz="1600" i="1" dirty="0" smtClean="0"/>
          </a:p>
          <a:p>
            <a:pPr marL="142875" indent="-142875">
              <a:buFont typeface="Arial" charset="0"/>
              <a:buChar char="•"/>
            </a:pPr>
            <a:endParaRPr lang="en-US" sz="1600" i="1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44804"/>
            <a:ext cx="9144000" cy="2131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5117" cy="523503"/>
            <a:chOff x="0" y="0"/>
            <a:chExt cx="8193" cy="469"/>
          </a:xfrm>
        </p:grpSpPr>
        <p:sp>
          <p:nvSpPr>
            <p:cNvPr id="61459" name="Rectangle 3"/>
            <p:cNvSpPr>
              <a:spLocks/>
            </p:cNvSpPr>
            <p:nvPr/>
          </p:nvSpPr>
          <p:spPr bwMode="auto">
            <a:xfrm>
              <a:off x="0" y="0"/>
              <a:ext cx="8193" cy="469"/>
            </a:xfrm>
            <a:prstGeom prst="rect">
              <a:avLst/>
            </a:prstGeom>
            <a:solidFill>
              <a:srgbClr val="015294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1460" name="Picture 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8193" cy="4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pic>
        <p:nvPicPr>
          <p:cNvPr id="61444" name="Picture 5"/>
          <p:cNvPicPr>
            <a:picLocks noChangeArrowheads="1"/>
          </p:cNvPicPr>
          <p:nvPr/>
        </p:nvPicPr>
        <p:blipFill>
          <a:blip r:embed="rId4" cstate="print"/>
          <a:srcRect l="29132" r="48019"/>
          <a:stretch>
            <a:fillRect/>
          </a:stretch>
        </p:blipFill>
        <p:spPr bwMode="auto">
          <a:xfrm>
            <a:off x="7054453" y="6651502"/>
            <a:ext cx="2089547" cy="2120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1445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391400" cy="533400"/>
          </a:xfrm>
        </p:spPr>
        <p:txBody>
          <a:bodyPr rIns="116994">
            <a:noAutofit/>
          </a:bodyPr>
          <a:lstStyle/>
          <a:p>
            <a:pPr marL="40182"/>
            <a:r>
              <a:rPr lang="en-US" sz="2400" dirty="0" smtClean="0"/>
              <a:t>T24EnterpriseAntlet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TextBox 54"/>
          <p:cNvSpPr txBox="1">
            <a:spLocks noChangeArrowheads="1"/>
          </p:cNvSpPr>
          <p:nvPr/>
        </p:nvSpPr>
        <p:spPr bwMode="auto">
          <a:xfrm>
            <a:off x="353683" y="668338"/>
            <a:ext cx="8548777" cy="3041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42875" indent="-142875">
              <a:buFont typeface="Arial" charset="0"/>
              <a:buChar char="•"/>
            </a:pPr>
            <a:r>
              <a:rPr lang="en-GB" sz="1600" i="1" dirty="0" smtClean="0"/>
              <a:t>Consists </a:t>
            </a:r>
            <a:r>
              <a:rPr lang="en-GB" sz="1600" i="1" dirty="0" smtClean="0"/>
              <a:t>of </a:t>
            </a:r>
            <a:r>
              <a:rPr lang="en-GB" sz="1600" i="1" dirty="0" smtClean="0"/>
              <a:t>imported build targets (</a:t>
            </a:r>
            <a:r>
              <a:rPr lang="en-GB" sz="1600" b="1" i="1" dirty="0" smtClean="0"/>
              <a:t>xbuild.xml</a:t>
            </a:r>
            <a:r>
              <a:rPr lang="en-GB" sz="1600" i="1" dirty="0" smtClean="0"/>
              <a:t>)  and descriptor files</a:t>
            </a:r>
          </a:p>
          <a:p>
            <a:pPr marL="142875" indent="-142875">
              <a:buFont typeface="Arial" charset="0"/>
              <a:buChar char="•"/>
            </a:pPr>
            <a:r>
              <a:rPr lang="en-GB" sz="1600" i="1" dirty="0" smtClean="0"/>
              <a:t>Creates 2 directories inside project:</a:t>
            </a:r>
          </a:p>
          <a:p>
            <a:pPr marL="600075" lvl="1" indent="-142875">
              <a:buFontTx/>
              <a:buChar char="-"/>
            </a:pPr>
            <a:r>
              <a:rPr lang="en-GB" sz="1600" b="1" i="1" dirty="0" smtClean="0"/>
              <a:t>build</a:t>
            </a:r>
            <a:r>
              <a:rPr lang="en-GB" sz="1600" i="1" dirty="0" smtClean="0"/>
              <a:t>	temporary build </a:t>
            </a:r>
            <a:r>
              <a:rPr lang="en-GB" sz="1600" i="1" dirty="0" err="1" smtClean="0"/>
              <a:t>artifacts</a:t>
            </a:r>
            <a:r>
              <a:rPr lang="en-GB" sz="1600" i="1" dirty="0" smtClean="0"/>
              <a:t>, test reports, etc.</a:t>
            </a:r>
          </a:p>
          <a:p>
            <a:pPr marL="600075" lvl="1" indent="-142875">
              <a:buFontTx/>
              <a:buChar char="-"/>
            </a:pPr>
            <a:r>
              <a:rPr lang="en-GB" sz="1600" b="1" i="1" dirty="0" smtClean="0"/>
              <a:t>dist</a:t>
            </a:r>
            <a:r>
              <a:rPr lang="en-GB" sz="1600" i="1" dirty="0" smtClean="0"/>
              <a:t>                release </a:t>
            </a:r>
            <a:r>
              <a:rPr lang="en-GB" sz="1600" i="1" dirty="0" err="1" smtClean="0"/>
              <a:t>artifacts</a:t>
            </a:r>
            <a:endParaRPr lang="en-GB" sz="1600" i="1" dirty="0" smtClean="0"/>
          </a:p>
          <a:p>
            <a:pPr marL="142875" indent="-142875">
              <a:buFont typeface="Arial" charset="0"/>
              <a:buChar char="•"/>
            </a:pPr>
            <a:r>
              <a:rPr lang="en-GB" sz="1600" i="1" dirty="0" smtClean="0"/>
              <a:t>Simple debug build:</a:t>
            </a:r>
          </a:p>
          <a:p>
            <a:r>
              <a:rPr lang="en-GB" sz="1100" dirty="0" smtClean="0"/>
              <a:t>           &lt;target name="build" description="Build and publish </a:t>
            </a:r>
            <a:r>
              <a:rPr lang="en-GB" sz="1100" dirty="0" err="1" smtClean="0"/>
              <a:t>artifacts</a:t>
            </a:r>
            <a:r>
              <a:rPr lang="en-GB" sz="1100" dirty="0" smtClean="0"/>
              <a:t>" &gt;</a:t>
            </a:r>
          </a:p>
          <a:p>
            <a:r>
              <a:rPr lang="en-GB" sz="1100" dirty="0" smtClean="0"/>
              <a:t>              &lt;</a:t>
            </a:r>
            <a:r>
              <a:rPr lang="en-GB" sz="1100" dirty="0" err="1" smtClean="0"/>
              <a:t>antcall</a:t>
            </a:r>
            <a:r>
              <a:rPr lang="en-GB" sz="1100" dirty="0" smtClean="0"/>
              <a:t>&gt;</a:t>
            </a:r>
          </a:p>
          <a:p>
            <a:r>
              <a:rPr lang="en-GB" sz="1100" dirty="0" smtClean="0"/>
              <a:t>                 &lt;target name="init" /&gt;</a:t>
            </a:r>
          </a:p>
          <a:p>
            <a:r>
              <a:rPr lang="en-GB" sz="1100" dirty="0" smtClean="0"/>
              <a:t>                 &lt;target name="compile" /&gt;</a:t>
            </a:r>
          </a:p>
          <a:p>
            <a:r>
              <a:rPr lang="en-GB" sz="1100" dirty="0" smtClean="0"/>
              <a:t>                 &lt;target name="</a:t>
            </a:r>
            <a:r>
              <a:rPr lang="en-GB" sz="1100" dirty="0" err="1" smtClean="0"/>
              <a:t>run.unit.tests</a:t>
            </a:r>
            <a:r>
              <a:rPr lang="en-GB" sz="1100" dirty="0" smtClean="0"/>
              <a:t>" /&gt;</a:t>
            </a:r>
          </a:p>
          <a:p>
            <a:r>
              <a:rPr lang="en-GB" sz="1100" dirty="0" smtClean="0"/>
              <a:t>                 &lt;target name="</a:t>
            </a:r>
            <a:r>
              <a:rPr lang="en-GB" sz="1100" dirty="0" err="1" smtClean="0"/>
              <a:t>junit</a:t>
            </a:r>
            <a:r>
              <a:rPr lang="en-GB" sz="1100" dirty="0" smtClean="0"/>
              <a:t>-report" /&gt;</a:t>
            </a:r>
          </a:p>
          <a:p>
            <a:r>
              <a:rPr lang="en-GB" sz="1100" dirty="0" smtClean="0"/>
              <a:t>                 &lt;target name="test-failed" /&gt;</a:t>
            </a:r>
          </a:p>
          <a:p>
            <a:r>
              <a:rPr lang="en-GB" sz="1100" dirty="0" smtClean="0"/>
              <a:t>                 &lt;target name="dist" /&gt;</a:t>
            </a:r>
          </a:p>
          <a:p>
            <a:r>
              <a:rPr lang="en-GB" sz="1100" dirty="0" smtClean="0"/>
              <a:t>                 &lt;target name="publish" /&gt;</a:t>
            </a:r>
          </a:p>
          <a:p>
            <a:r>
              <a:rPr lang="en-GB" sz="1100" dirty="0" smtClean="0"/>
              <a:t>                 &lt;target name="</a:t>
            </a:r>
            <a:r>
              <a:rPr lang="en-GB" sz="1100" dirty="0" err="1" smtClean="0"/>
              <a:t>dist.common</a:t>
            </a:r>
            <a:r>
              <a:rPr lang="en-GB" sz="1100" dirty="0" smtClean="0"/>
              <a:t>" /&gt;</a:t>
            </a:r>
          </a:p>
          <a:p>
            <a:r>
              <a:rPr lang="en-GB" sz="1100" dirty="0" smtClean="0"/>
              <a:t>            &lt;/</a:t>
            </a:r>
            <a:r>
              <a:rPr lang="en-GB" sz="1100" dirty="0" err="1" smtClean="0"/>
              <a:t>antcall</a:t>
            </a:r>
            <a:r>
              <a:rPr lang="en-GB" sz="1100" dirty="0" smtClean="0"/>
              <a:t>&gt;</a:t>
            </a:r>
          </a:p>
          <a:p>
            <a:r>
              <a:rPr lang="en-GB" sz="1100" dirty="0" smtClean="0"/>
              <a:t>        &lt;/target&gt;</a:t>
            </a:r>
          </a:p>
          <a:p>
            <a:endParaRPr lang="en-GB" sz="1600" i="1" dirty="0" smtClean="0"/>
          </a:p>
          <a:p>
            <a:r>
              <a:rPr lang="en-GB" sz="1600" i="1" dirty="0" smtClean="0"/>
              <a:t>	</a:t>
            </a:r>
            <a:r>
              <a:rPr lang="en-GB" i="1" dirty="0" smtClean="0"/>
              <a:t>Basic ant properties:</a:t>
            </a:r>
          </a:p>
          <a:p>
            <a:r>
              <a:rPr lang="en-GB" sz="1200" i="1" dirty="0" smtClean="0"/>
              <a:t>	     - compile:          </a:t>
            </a:r>
            <a:r>
              <a:rPr lang="en-GB" sz="1200" dirty="0" smtClean="0"/>
              <a:t>${</a:t>
            </a:r>
            <a:r>
              <a:rPr lang="en-GB" sz="1200" dirty="0" err="1" smtClean="0"/>
              <a:t>project.src.dir</a:t>
            </a:r>
            <a:r>
              <a:rPr lang="en-GB" sz="1200" dirty="0" smtClean="0"/>
              <a:t>}, ${</a:t>
            </a:r>
            <a:r>
              <a:rPr lang="en-GB" sz="1200" dirty="0" err="1" smtClean="0"/>
              <a:t>build.classes.dir</a:t>
            </a:r>
            <a:r>
              <a:rPr lang="en-GB" sz="1200" dirty="0" smtClean="0"/>
              <a:t>}, ${</a:t>
            </a:r>
            <a:r>
              <a:rPr lang="en-GB" sz="1200" dirty="0" err="1" smtClean="0"/>
              <a:t>project.classpath</a:t>
            </a:r>
            <a:r>
              <a:rPr lang="en-GB" sz="1200" dirty="0" smtClean="0"/>
              <a:t>}</a:t>
            </a:r>
          </a:p>
          <a:p>
            <a:r>
              <a:rPr lang="en-GB" sz="1200" i="1" dirty="0" smtClean="0"/>
              <a:t>	     - </a:t>
            </a:r>
            <a:r>
              <a:rPr lang="en-GB" sz="1200" i="1" dirty="0" err="1" smtClean="0"/>
              <a:t>run.unit.tests</a:t>
            </a:r>
            <a:r>
              <a:rPr lang="en-GB" sz="1200" i="1" dirty="0" smtClean="0"/>
              <a:t>: </a:t>
            </a:r>
            <a:r>
              <a:rPr lang="en-GB" sz="1200" dirty="0" smtClean="0"/>
              <a:t> ${</a:t>
            </a:r>
            <a:r>
              <a:rPr lang="en-GB" sz="1200" dirty="0" err="1" smtClean="0"/>
              <a:t>project.test.dir</a:t>
            </a:r>
            <a:r>
              <a:rPr lang="en-GB" sz="1200" dirty="0" smtClean="0"/>
              <a:t>}, ${</a:t>
            </a:r>
            <a:r>
              <a:rPr lang="en-GB" sz="1200" dirty="0" err="1" smtClean="0"/>
              <a:t>test.classpath</a:t>
            </a:r>
            <a:r>
              <a:rPr lang="en-GB" sz="1200" dirty="0" smtClean="0"/>
              <a:t>}, includes=“**/Test*.java, **/*</a:t>
            </a:r>
            <a:r>
              <a:rPr lang="en-GB" sz="1200" dirty="0" err="1" smtClean="0"/>
              <a:t>Test.java</a:t>
            </a:r>
            <a:r>
              <a:rPr lang="en-GB" sz="1200" dirty="0" smtClean="0"/>
              <a:t>”</a:t>
            </a:r>
          </a:p>
          <a:p>
            <a:r>
              <a:rPr lang="en-GB" sz="1200" dirty="0" smtClean="0"/>
              <a:t>	     - dist:                 ${</a:t>
            </a:r>
            <a:r>
              <a:rPr lang="en-GB" sz="1200" dirty="0" err="1" smtClean="0"/>
              <a:t>build.classes.dir</a:t>
            </a:r>
            <a:r>
              <a:rPr lang="en-GB" sz="1200" dirty="0" smtClean="0"/>
              <a:t>}, ${project.jar.name}.jar</a:t>
            </a:r>
          </a:p>
          <a:p>
            <a:r>
              <a:rPr lang="en-GB" sz="1200" dirty="0" smtClean="0"/>
              <a:t>	     - publish:            ${artifact.dir}</a:t>
            </a:r>
          </a:p>
          <a:p>
            <a:endParaRPr lang="en-GB" sz="1600" i="1" dirty="0" smtClean="0"/>
          </a:p>
          <a:p>
            <a:endParaRPr lang="en-GB" sz="1200" b="1" i="1" dirty="0" smtClean="0"/>
          </a:p>
          <a:p>
            <a:pPr marL="142875" indent="-142875"/>
            <a:r>
              <a:rPr lang="en-GB" sz="1100" b="1" i="1" dirty="0" smtClean="0"/>
              <a:t>	</a:t>
            </a:r>
          </a:p>
          <a:p>
            <a:pPr marL="142875" indent="-142875"/>
            <a:r>
              <a:rPr lang="en-GB" sz="1100" b="1" i="1" dirty="0" smtClean="0"/>
              <a:t>	</a:t>
            </a:r>
          </a:p>
          <a:p>
            <a:pPr marL="1057275" lvl="2" indent="-142875">
              <a:buFontTx/>
              <a:buChar char="-"/>
            </a:pPr>
            <a:endParaRPr lang="en-GB" sz="1600" i="1" dirty="0" smtClean="0"/>
          </a:p>
          <a:p>
            <a:pPr marL="142875" indent="-142875"/>
            <a:endParaRPr lang="en-GB" sz="1600" i="1" dirty="0" smtClean="0"/>
          </a:p>
          <a:p>
            <a:pPr marL="142875" indent="-142875">
              <a:buFont typeface="Arial" charset="0"/>
              <a:buChar char="•"/>
            </a:pPr>
            <a:endParaRPr lang="en-GB" sz="1600" i="1" dirty="0" smtClean="0"/>
          </a:p>
          <a:p>
            <a:pPr marL="142875" indent="-142875">
              <a:buFont typeface="Arial" charset="0"/>
              <a:buChar char="•"/>
            </a:pPr>
            <a:endParaRPr lang="en-US" sz="1600" i="1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44804"/>
            <a:ext cx="9144000" cy="2131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5117" cy="523503"/>
            <a:chOff x="0" y="0"/>
            <a:chExt cx="8193" cy="469"/>
          </a:xfrm>
        </p:grpSpPr>
        <p:sp>
          <p:nvSpPr>
            <p:cNvPr id="61459" name="Rectangle 3"/>
            <p:cNvSpPr>
              <a:spLocks/>
            </p:cNvSpPr>
            <p:nvPr/>
          </p:nvSpPr>
          <p:spPr bwMode="auto">
            <a:xfrm>
              <a:off x="0" y="0"/>
              <a:ext cx="8193" cy="469"/>
            </a:xfrm>
            <a:prstGeom prst="rect">
              <a:avLst/>
            </a:prstGeom>
            <a:solidFill>
              <a:srgbClr val="015294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1460" name="Picture 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8193" cy="4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pic>
        <p:nvPicPr>
          <p:cNvPr id="61444" name="Picture 5"/>
          <p:cNvPicPr>
            <a:picLocks noChangeArrowheads="1"/>
          </p:cNvPicPr>
          <p:nvPr/>
        </p:nvPicPr>
        <p:blipFill>
          <a:blip r:embed="rId4" cstate="print"/>
          <a:srcRect l="29132" r="48019"/>
          <a:stretch>
            <a:fillRect/>
          </a:stretch>
        </p:blipFill>
        <p:spPr bwMode="auto">
          <a:xfrm>
            <a:off x="7054453" y="6651502"/>
            <a:ext cx="2089547" cy="2120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1445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391400" cy="533400"/>
          </a:xfrm>
        </p:spPr>
        <p:txBody>
          <a:bodyPr rIns="116994">
            <a:noAutofit/>
          </a:bodyPr>
          <a:lstStyle/>
          <a:p>
            <a:pPr marL="40182"/>
            <a:r>
              <a:rPr lang="en-US" sz="2400" dirty="0" smtClean="0"/>
              <a:t>Ivy dependency management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TextBox 54"/>
          <p:cNvSpPr txBox="1">
            <a:spLocks noChangeArrowheads="1"/>
          </p:cNvSpPr>
          <p:nvPr/>
        </p:nvSpPr>
        <p:spPr bwMode="auto">
          <a:xfrm>
            <a:off x="353682" y="763231"/>
            <a:ext cx="8548777" cy="5732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42875" indent="-142875">
              <a:buFont typeface="Arial" charset="0"/>
              <a:buChar char="•"/>
            </a:pPr>
            <a:r>
              <a:rPr lang="en-GB" sz="1600" i="1" dirty="0" smtClean="0"/>
              <a:t>Before build:   Resolve dependencies</a:t>
            </a:r>
          </a:p>
          <a:p>
            <a:pPr marL="142875" indent="-142875"/>
            <a:r>
              <a:rPr lang="en-GB" sz="1000" i="1" dirty="0" err="1"/>
              <a:t>ivy.init</a:t>
            </a:r>
            <a:r>
              <a:rPr lang="en-GB" sz="1000" i="1" dirty="0"/>
              <a:t>:</a:t>
            </a:r>
          </a:p>
          <a:p>
            <a:pPr marL="142875" indent="-142875"/>
            <a:r>
              <a:rPr lang="en-GB" sz="1000" i="1" dirty="0"/>
              <a:t>     [echo] Ivy file: C:\RTC\src\T24EnterpriseDev\Account\build/version-WIN64_VC100.xml</a:t>
            </a:r>
          </a:p>
          <a:p>
            <a:pPr marL="142875" indent="-142875"/>
            <a:r>
              <a:rPr lang="en-GB" sz="1000" i="1" dirty="0"/>
              <a:t>[</a:t>
            </a:r>
            <a:r>
              <a:rPr lang="en-GB" sz="1000" i="1" dirty="0" err="1"/>
              <a:t>ivy:resolve</a:t>
            </a:r>
            <a:r>
              <a:rPr lang="en-GB" sz="1000" i="1" dirty="0"/>
              <a:t>] :: Ivy 2.2.0 - 20100923230623 :: http://ant.apache.org/ivy/ ::</a:t>
            </a:r>
          </a:p>
          <a:p>
            <a:pPr marL="142875" indent="-142875"/>
            <a:r>
              <a:rPr lang="en-GB" sz="1000" i="1" dirty="0"/>
              <a:t>[</a:t>
            </a:r>
            <a:r>
              <a:rPr lang="en-GB" sz="1000" i="1" dirty="0" err="1"/>
              <a:t>ivy:resolve</a:t>
            </a:r>
            <a:r>
              <a:rPr lang="en-GB" sz="1000" i="1" dirty="0"/>
              <a:t>] :: loading settings :: file = C:\RTC\src\T24EnterpriseDev\T24BuildDependencies\resources\t24ivy\ivy-settings.xml</a:t>
            </a:r>
          </a:p>
          <a:p>
            <a:pPr marL="142875" indent="-142875"/>
            <a:r>
              <a:rPr lang="en-GB" sz="1000" i="1" dirty="0"/>
              <a:t>[</a:t>
            </a:r>
            <a:r>
              <a:rPr lang="en-GB" sz="1000" i="1" dirty="0" err="1"/>
              <a:t>ivy:resolve</a:t>
            </a:r>
            <a:r>
              <a:rPr lang="en-GB" sz="1000" i="1" dirty="0"/>
              <a:t>] :: resolving dependencies :: TEMENOS#Account#T24Enterprise;working@hmll1010336</a:t>
            </a:r>
          </a:p>
          <a:p>
            <a:pPr marL="142875" indent="-142875"/>
            <a:r>
              <a:rPr lang="en-GB" sz="1000" i="1" dirty="0"/>
              <a:t>[</a:t>
            </a:r>
            <a:r>
              <a:rPr lang="en-GB" sz="1000" i="1" dirty="0" err="1"/>
              <a:t>ivy:resolve</a:t>
            </a:r>
            <a:r>
              <a:rPr lang="en-GB" sz="1000" i="1" dirty="0"/>
              <a:t>]   </a:t>
            </a:r>
            <a:r>
              <a:rPr lang="en-GB" sz="1000" i="1" dirty="0" err="1"/>
              <a:t>confs</a:t>
            </a:r>
            <a:r>
              <a:rPr lang="en-GB" sz="1000" i="1" dirty="0"/>
              <a:t>: [test, compile, package, generator, axis2, </a:t>
            </a:r>
            <a:r>
              <a:rPr lang="en-GB" sz="1000" i="1" dirty="0" err="1"/>
              <a:t>nativeDebug</a:t>
            </a:r>
            <a:r>
              <a:rPr lang="en-GB" sz="1000" i="1" dirty="0"/>
              <a:t>, </a:t>
            </a:r>
            <a:r>
              <a:rPr lang="en-GB" sz="1000" i="1" dirty="0" err="1"/>
              <a:t>nativeRelease</a:t>
            </a:r>
            <a:r>
              <a:rPr lang="en-GB" sz="1000" i="1" dirty="0"/>
              <a:t>]</a:t>
            </a:r>
          </a:p>
          <a:p>
            <a:pPr marL="142875" indent="-142875"/>
            <a:r>
              <a:rPr lang="en-GB" sz="1000" i="1" dirty="0"/>
              <a:t>[</a:t>
            </a:r>
            <a:r>
              <a:rPr lang="en-GB" sz="1000" i="1" dirty="0" err="1"/>
              <a:t>ivy:resolve</a:t>
            </a:r>
            <a:r>
              <a:rPr lang="en-GB" sz="1000" i="1" dirty="0"/>
              <a:t>]   found </a:t>
            </a:r>
            <a:r>
              <a:rPr lang="en-GB" sz="1000" i="1" dirty="0" err="1"/>
              <a:t>TEMENOS#SoaFramework#MAIN;latest-dev</a:t>
            </a:r>
            <a:r>
              <a:rPr lang="en-GB" sz="1000" i="1" dirty="0"/>
              <a:t> in publisher</a:t>
            </a:r>
          </a:p>
          <a:p>
            <a:pPr marL="142875" indent="-142875"/>
            <a:r>
              <a:rPr lang="en-GB" sz="1000" i="1" dirty="0"/>
              <a:t>[</a:t>
            </a:r>
            <a:r>
              <a:rPr lang="en-GB" sz="1000" i="1" dirty="0" err="1"/>
              <a:t>ivy:resolve</a:t>
            </a:r>
            <a:r>
              <a:rPr lang="en-GB" sz="1000" i="1" dirty="0"/>
              <a:t>]   found junit#junit;4.8.2 in external-http-resolver</a:t>
            </a:r>
          </a:p>
          <a:p>
            <a:pPr marL="142875" indent="-142875"/>
            <a:r>
              <a:rPr lang="en-GB" sz="1000" i="1" dirty="0"/>
              <a:t>[</a:t>
            </a:r>
            <a:r>
              <a:rPr lang="en-GB" sz="1000" i="1" dirty="0" err="1"/>
              <a:t>ivy:resolve</a:t>
            </a:r>
            <a:r>
              <a:rPr lang="en-GB" sz="1000" i="1" dirty="0"/>
              <a:t>]   found google#gtest;1.5.0 in external-http-resolver</a:t>
            </a:r>
          </a:p>
          <a:p>
            <a:pPr marL="142875" indent="-142875"/>
            <a:r>
              <a:rPr lang="en-GB" sz="1000" i="1" dirty="0"/>
              <a:t>[</a:t>
            </a:r>
            <a:r>
              <a:rPr lang="en-GB" sz="1000" i="1" dirty="0" err="1"/>
              <a:t>ivy:resolve</a:t>
            </a:r>
            <a:r>
              <a:rPr lang="en-GB" sz="1000" i="1" dirty="0"/>
              <a:t>]   found </a:t>
            </a:r>
            <a:r>
              <a:rPr lang="en-GB" sz="1000" i="1" dirty="0" err="1"/>
              <a:t>TEMENOS#jremote#MAIN;latest-dev</a:t>
            </a:r>
            <a:r>
              <a:rPr lang="en-GB" sz="1000" i="1" dirty="0"/>
              <a:t> in </a:t>
            </a:r>
            <a:r>
              <a:rPr lang="en-GB" sz="1000" i="1" dirty="0" err="1"/>
              <a:t>temenos</a:t>
            </a:r>
            <a:r>
              <a:rPr lang="en-GB" sz="1000" i="1" dirty="0"/>
              <a:t>-http-resolver</a:t>
            </a:r>
          </a:p>
          <a:p>
            <a:pPr marL="142875" indent="-142875"/>
            <a:r>
              <a:rPr lang="en-GB" sz="1000" i="1" dirty="0"/>
              <a:t>[</a:t>
            </a:r>
            <a:r>
              <a:rPr lang="en-GB" sz="1000" i="1" dirty="0" err="1"/>
              <a:t>ivy:resolve</a:t>
            </a:r>
            <a:r>
              <a:rPr lang="en-GB" sz="1000" i="1" dirty="0"/>
              <a:t>]   found TEMENOS#TOCF(EE)#</a:t>
            </a:r>
            <a:r>
              <a:rPr lang="en-GB" sz="1000" i="1" dirty="0" err="1"/>
              <a:t>MAIN;latest-dev</a:t>
            </a:r>
            <a:r>
              <a:rPr lang="en-GB" sz="1000" i="1" dirty="0"/>
              <a:t> in publisher</a:t>
            </a:r>
          </a:p>
          <a:p>
            <a:pPr marL="142875" indent="-142875"/>
            <a:r>
              <a:rPr lang="en-GB" sz="1000" i="1" dirty="0"/>
              <a:t>[</a:t>
            </a:r>
            <a:r>
              <a:rPr lang="en-GB" sz="1000" i="1" dirty="0" err="1"/>
              <a:t>ivy:resolve</a:t>
            </a:r>
            <a:r>
              <a:rPr lang="en-GB" sz="1000" i="1" dirty="0"/>
              <a:t>]   found spring#spring;2.5.6 in external-http-resolver</a:t>
            </a:r>
          </a:p>
          <a:p>
            <a:pPr marL="142875" indent="-142875"/>
            <a:r>
              <a:rPr lang="en-GB" sz="1000" i="1" dirty="0"/>
              <a:t>[</a:t>
            </a:r>
            <a:r>
              <a:rPr lang="en-GB" sz="1000" i="1" dirty="0" err="1"/>
              <a:t>ivy:resolve</a:t>
            </a:r>
            <a:r>
              <a:rPr lang="en-GB" sz="1000" i="1" dirty="0"/>
              <a:t>]   found apache#commons-pool;1.5.5 in external-http-resolver</a:t>
            </a:r>
          </a:p>
          <a:p>
            <a:pPr marL="142875" indent="-142875"/>
            <a:r>
              <a:rPr lang="en-GB" sz="1000" i="1" dirty="0"/>
              <a:t>[</a:t>
            </a:r>
            <a:r>
              <a:rPr lang="en-GB" sz="1000" i="1" dirty="0" err="1"/>
              <a:t>ivy:resolve</a:t>
            </a:r>
            <a:r>
              <a:rPr lang="en-GB" sz="1000" i="1" dirty="0"/>
              <a:t>]   found </a:t>
            </a:r>
            <a:r>
              <a:rPr lang="en-GB" sz="1000" i="1" dirty="0" err="1"/>
              <a:t>TEMENOS#apiGen#MAIN;latest-dev</a:t>
            </a:r>
            <a:r>
              <a:rPr lang="en-GB" sz="1000" i="1" dirty="0"/>
              <a:t> in publisher</a:t>
            </a:r>
          </a:p>
          <a:p>
            <a:pPr marL="142875" indent="-142875"/>
            <a:r>
              <a:rPr lang="en-GB" sz="1000" i="1" dirty="0"/>
              <a:t>[</a:t>
            </a:r>
            <a:r>
              <a:rPr lang="en-GB" sz="1000" i="1" dirty="0" err="1"/>
              <a:t>ivy:resolve</a:t>
            </a:r>
            <a:r>
              <a:rPr lang="en-GB" sz="1000" i="1" dirty="0"/>
              <a:t>]   found apache#axis2;1.5.3 in external-http-resolver</a:t>
            </a:r>
          </a:p>
          <a:p>
            <a:pPr marL="142875" indent="-142875"/>
            <a:r>
              <a:rPr lang="en-GB" sz="1000" i="1" dirty="0"/>
              <a:t>[</a:t>
            </a:r>
            <a:r>
              <a:rPr lang="en-GB" sz="1000" i="1" dirty="0" err="1"/>
              <a:t>ivy:resolve</a:t>
            </a:r>
            <a:r>
              <a:rPr lang="en-GB" sz="1000" i="1" dirty="0"/>
              <a:t>] :: resolution report :: resolve 475ms :: </a:t>
            </a:r>
            <a:r>
              <a:rPr lang="en-GB" sz="1000" i="1" dirty="0" err="1"/>
              <a:t>artifacts</a:t>
            </a:r>
            <a:r>
              <a:rPr lang="en-GB" sz="1000" i="1" dirty="0"/>
              <a:t> dl 27ms</a:t>
            </a:r>
          </a:p>
          <a:p>
            <a:pPr marL="142875" indent="-142875"/>
            <a:r>
              <a:rPr lang="en-GB" sz="1000" i="1" dirty="0"/>
              <a:t>        ---------------------------------------------------------------------</a:t>
            </a:r>
          </a:p>
          <a:p>
            <a:pPr marL="142875" indent="-142875"/>
            <a:r>
              <a:rPr lang="en-GB" sz="1000" i="1" dirty="0"/>
              <a:t>        |                  |            modules            ||   </a:t>
            </a:r>
            <a:r>
              <a:rPr lang="en-GB" sz="1000" i="1" dirty="0" err="1"/>
              <a:t>artifacts</a:t>
            </a:r>
            <a:r>
              <a:rPr lang="en-GB" sz="1000" i="1" dirty="0"/>
              <a:t>   |</a:t>
            </a:r>
          </a:p>
          <a:p>
            <a:pPr marL="142875" indent="-142875"/>
            <a:r>
              <a:rPr lang="en-GB" sz="1000" i="1" dirty="0"/>
              <a:t>        |       </a:t>
            </a:r>
            <a:r>
              <a:rPr lang="en-GB" sz="1000" i="1" dirty="0" err="1"/>
              <a:t>conf</a:t>
            </a:r>
            <a:r>
              <a:rPr lang="en-GB" sz="1000" i="1" dirty="0"/>
              <a:t>       | number| </a:t>
            </a:r>
            <a:r>
              <a:rPr lang="en-GB" sz="1000" i="1" dirty="0" err="1"/>
              <a:t>search|dwnlded|evicted</a:t>
            </a:r>
            <a:r>
              <a:rPr lang="en-GB" sz="1000" i="1" dirty="0"/>
              <a:t>|| </a:t>
            </a:r>
            <a:r>
              <a:rPr lang="en-GB" sz="1000" i="1" dirty="0" err="1"/>
              <a:t>number|dwnlded</a:t>
            </a:r>
            <a:r>
              <a:rPr lang="en-GB" sz="1000" i="1" dirty="0"/>
              <a:t>|</a:t>
            </a:r>
          </a:p>
          <a:p>
            <a:pPr marL="142875" indent="-142875"/>
            <a:r>
              <a:rPr lang="en-GB" sz="1000" i="1" dirty="0"/>
              <a:t>        ---------------------------------------------------------------------</a:t>
            </a:r>
          </a:p>
          <a:p>
            <a:pPr marL="142875" indent="-142875"/>
            <a:r>
              <a:rPr lang="en-GB" sz="1000" i="1" dirty="0"/>
              <a:t>        |       test       |   3   |   3   |   0   |   0   ||   3   |   0   |</a:t>
            </a:r>
          </a:p>
          <a:p>
            <a:pPr marL="142875" indent="-142875"/>
            <a:r>
              <a:rPr lang="en-GB" sz="1000" i="1" dirty="0"/>
              <a:t>        |      compile     |   6   |   6   |   0   |   0   ||   6   |   0   |</a:t>
            </a:r>
          </a:p>
          <a:p>
            <a:pPr marL="142875" indent="-142875"/>
            <a:r>
              <a:rPr lang="en-GB" sz="1000" i="1" dirty="0"/>
              <a:t>        |      package     |   1   |   1   |   0   |   0   ||   2   |   0   |</a:t>
            </a:r>
          </a:p>
          <a:p>
            <a:pPr marL="142875" indent="-142875"/>
            <a:r>
              <a:rPr lang="en-GB" sz="1000" i="1" dirty="0"/>
              <a:t>        |     generator    |   1   |   1   |   0   |   0   ||   1   |   0   |</a:t>
            </a:r>
          </a:p>
          <a:p>
            <a:pPr marL="142875" indent="-142875"/>
            <a:r>
              <a:rPr lang="en-GB" sz="1000" i="1" dirty="0"/>
              <a:t>        |       axis2      |   1   |   1   |   0   |   0   ||   1   |   0   |</a:t>
            </a:r>
          </a:p>
          <a:p>
            <a:pPr marL="142875" indent="-142875"/>
            <a:r>
              <a:rPr lang="en-GB" sz="1000" i="1" dirty="0"/>
              <a:t>        |    </a:t>
            </a:r>
            <a:r>
              <a:rPr lang="en-GB" sz="1000" i="1" dirty="0" err="1"/>
              <a:t>nativeDebug</a:t>
            </a:r>
            <a:r>
              <a:rPr lang="en-GB" sz="1000" i="1" dirty="0"/>
              <a:t>   |   1   |   1   |   0   |   0   ||   6   |   0   |</a:t>
            </a:r>
          </a:p>
          <a:p>
            <a:pPr marL="142875" indent="-142875"/>
            <a:r>
              <a:rPr lang="en-GB" sz="1000" i="1" dirty="0"/>
              <a:t>        |   </a:t>
            </a:r>
            <a:r>
              <a:rPr lang="en-GB" sz="1000" i="1" dirty="0" err="1"/>
              <a:t>nativeRelease</a:t>
            </a:r>
            <a:r>
              <a:rPr lang="en-GB" sz="1000" i="1" dirty="0"/>
              <a:t>  |   1   |   1   |   0   |   0   ||   6   |   0   |</a:t>
            </a:r>
          </a:p>
          <a:p>
            <a:pPr marL="142875" indent="-142875"/>
            <a:r>
              <a:rPr lang="en-GB" sz="1000" i="1" dirty="0"/>
              <a:t>        ---------------------------------------------------------------------</a:t>
            </a:r>
            <a:endParaRPr lang="en-GB" sz="1000" i="1" dirty="0" smtClean="0"/>
          </a:p>
          <a:p>
            <a:pPr marL="142875" indent="-142875">
              <a:buFont typeface="Arial" charset="0"/>
              <a:buChar char="•"/>
            </a:pPr>
            <a:r>
              <a:rPr lang="en-GB" sz="1600" i="1" dirty="0" smtClean="0"/>
              <a:t>After build:      Publish build </a:t>
            </a:r>
            <a:r>
              <a:rPr lang="en-GB" sz="1600" i="1" dirty="0" err="1" smtClean="0"/>
              <a:t>artifacts</a:t>
            </a:r>
            <a:r>
              <a:rPr lang="en-GB" sz="1600" i="1" dirty="0" smtClean="0"/>
              <a:t> to </a:t>
            </a:r>
            <a:r>
              <a:rPr lang="en-GB" sz="1600" i="1" dirty="0" smtClean="0"/>
              <a:t>centralised ‘</a:t>
            </a:r>
            <a:r>
              <a:rPr lang="en-GB" sz="1600" i="1" dirty="0" err="1" smtClean="0"/>
              <a:t>dist</a:t>
            </a:r>
            <a:r>
              <a:rPr lang="en-GB" sz="1600" i="1" dirty="0" smtClean="0"/>
              <a:t>’ directory and zip release </a:t>
            </a:r>
            <a:r>
              <a:rPr lang="en-GB" sz="1600" i="1" dirty="0" err="1" smtClean="0"/>
              <a:t>artifacts</a:t>
            </a:r>
            <a:r>
              <a:rPr lang="en-GB" sz="1600" i="1" dirty="0" smtClean="0"/>
              <a:t> as an archive.</a:t>
            </a:r>
            <a:endParaRPr lang="en-GB" sz="1000" i="1" dirty="0" smtClean="0"/>
          </a:p>
          <a:p>
            <a:pPr marL="142875" indent="-142875"/>
            <a:endParaRPr lang="en-GB" sz="1000" i="1" dirty="0" smtClean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44804"/>
            <a:ext cx="9144000" cy="2131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5117" cy="523503"/>
            <a:chOff x="0" y="0"/>
            <a:chExt cx="8193" cy="469"/>
          </a:xfrm>
        </p:grpSpPr>
        <p:sp>
          <p:nvSpPr>
            <p:cNvPr id="61459" name="Rectangle 3"/>
            <p:cNvSpPr>
              <a:spLocks/>
            </p:cNvSpPr>
            <p:nvPr/>
          </p:nvSpPr>
          <p:spPr bwMode="auto">
            <a:xfrm>
              <a:off x="0" y="0"/>
              <a:ext cx="8193" cy="469"/>
            </a:xfrm>
            <a:prstGeom prst="rect">
              <a:avLst/>
            </a:prstGeom>
            <a:solidFill>
              <a:srgbClr val="015294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1460" name="Picture 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8193" cy="4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pic>
        <p:nvPicPr>
          <p:cNvPr id="61444" name="Picture 5"/>
          <p:cNvPicPr>
            <a:picLocks noChangeArrowheads="1"/>
          </p:cNvPicPr>
          <p:nvPr/>
        </p:nvPicPr>
        <p:blipFill>
          <a:blip r:embed="rId4" cstate="print"/>
          <a:srcRect l="29132" r="48019"/>
          <a:stretch>
            <a:fillRect/>
          </a:stretch>
        </p:blipFill>
        <p:spPr bwMode="auto">
          <a:xfrm>
            <a:off x="7054453" y="6651502"/>
            <a:ext cx="2089547" cy="2120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1445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391400" cy="533400"/>
          </a:xfrm>
        </p:spPr>
        <p:txBody>
          <a:bodyPr rIns="116994">
            <a:noAutofit/>
          </a:bodyPr>
          <a:lstStyle/>
          <a:p>
            <a:pPr marL="40182"/>
            <a:r>
              <a:rPr lang="en-US" sz="2400" dirty="0" smtClean="0"/>
              <a:t>Ivy dependency management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TextBox 54"/>
          <p:cNvSpPr txBox="1">
            <a:spLocks noChangeArrowheads="1"/>
          </p:cNvSpPr>
          <p:nvPr/>
        </p:nvSpPr>
        <p:spPr bwMode="auto">
          <a:xfrm>
            <a:off x="353682" y="763231"/>
            <a:ext cx="8548777" cy="5732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42875" indent="-142875">
              <a:buFont typeface="Arial" charset="0"/>
              <a:buChar char="•"/>
            </a:pPr>
            <a:r>
              <a:rPr lang="en-GB" sz="1600" i="1" dirty="0" smtClean="0"/>
              <a:t>Technology build uses Ivy version 2</a:t>
            </a:r>
          </a:p>
          <a:p>
            <a:pPr marL="142875" indent="-142875"/>
            <a:r>
              <a:rPr lang="en-GB" sz="1600" i="1" dirty="0" smtClean="0"/>
              <a:t>		$HOME/.ivy2/cache   </a:t>
            </a:r>
            <a:r>
              <a:rPr lang="en-GB" sz="1600" i="1" dirty="0" smtClean="0">
                <a:sym typeface="Wingdings" pitchFamily="2" charset="2"/>
              </a:rPr>
              <a:t> Cache for downloaded </a:t>
            </a:r>
            <a:r>
              <a:rPr lang="en-GB" sz="1600" i="1" dirty="0" err="1" smtClean="0">
                <a:sym typeface="Wingdings" pitchFamily="2" charset="2"/>
              </a:rPr>
              <a:t>artifacts</a:t>
            </a:r>
            <a:endParaRPr lang="en-GB" sz="1600" i="1" dirty="0" smtClean="0">
              <a:sym typeface="Wingdings" pitchFamily="2" charset="2"/>
            </a:endParaRPr>
          </a:p>
          <a:p>
            <a:pPr marL="142875" indent="-142875"/>
            <a:r>
              <a:rPr lang="en-GB" sz="1600" i="1" dirty="0" smtClean="0">
                <a:sym typeface="Wingdings" pitchFamily="2" charset="2"/>
              </a:rPr>
              <a:t>		$HOME/.ivy2/publish   </a:t>
            </a:r>
            <a:r>
              <a:rPr lang="en-GB" sz="1600" i="1" dirty="0" err="1" smtClean="0">
                <a:sym typeface="Wingdings" pitchFamily="2" charset="2"/>
              </a:rPr>
              <a:t>Artifacts</a:t>
            </a:r>
            <a:r>
              <a:rPr lang="en-GB" sz="1600" i="1" dirty="0" smtClean="0">
                <a:sym typeface="Wingdings" pitchFamily="2" charset="2"/>
              </a:rPr>
              <a:t> published to local repository</a:t>
            </a:r>
          </a:p>
          <a:p>
            <a:pPr marL="142875" indent="-142875"/>
            <a:endParaRPr lang="en-GB" sz="1600" i="1" dirty="0" smtClean="0">
              <a:sym typeface="Wingdings" pitchFamily="2" charset="2"/>
            </a:endParaRPr>
          </a:p>
          <a:p>
            <a:pPr marL="142875" indent="-142875"/>
            <a:r>
              <a:rPr lang="en-GB" sz="1600" i="1" dirty="0" smtClean="0">
                <a:sym typeface="Wingdings" pitchFamily="2" charset="2"/>
              </a:rPr>
              <a:t>Version.xml:</a:t>
            </a:r>
            <a:endParaRPr lang="en-GB" sz="1600" i="1" dirty="0" smtClean="0"/>
          </a:p>
          <a:p>
            <a:r>
              <a:rPr lang="en-GB" sz="500" dirty="0"/>
              <a:t>&lt;?xml-</a:t>
            </a:r>
            <a:r>
              <a:rPr lang="en-GB" sz="500" dirty="0" err="1"/>
              <a:t>stylesheet</a:t>
            </a:r>
            <a:r>
              <a:rPr lang="en-GB" sz="500" dirty="0"/>
              <a:t> type=</a:t>
            </a:r>
            <a:r>
              <a:rPr lang="en-GB" sz="500" i="1" dirty="0"/>
              <a:t>"text/</a:t>
            </a:r>
            <a:r>
              <a:rPr lang="en-GB" sz="500" i="1" dirty="0" err="1"/>
              <a:t>xsl</a:t>
            </a:r>
            <a:r>
              <a:rPr lang="en-GB" sz="500" i="1" dirty="0"/>
              <a:t>" </a:t>
            </a:r>
            <a:r>
              <a:rPr lang="en-GB" sz="500" i="1" dirty="0" err="1"/>
              <a:t>href</a:t>
            </a:r>
            <a:r>
              <a:rPr lang="en-GB" sz="500" i="1" dirty="0"/>
              <a:t>="http://repository.temenosgroup.com/</a:t>
            </a:r>
            <a:r>
              <a:rPr lang="en-GB" sz="500" i="1" dirty="0" err="1"/>
              <a:t>xsl</a:t>
            </a:r>
            <a:r>
              <a:rPr lang="en-GB" sz="500" i="1" dirty="0"/>
              <a:t>/version-doc.xsl"?&gt;</a:t>
            </a:r>
          </a:p>
          <a:p>
            <a:r>
              <a:rPr lang="en-GB" sz="500" dirty="0"/>
              <a:t>&lt;ivy-module version=</a:t>
            </a:r>
            <a:r>
              <a:rPr lang="en-GB" sz="500" i="1" dirty="0"/>
              <a:t>"2.0" </a:t>
            </a:r>
            <a:r>
              <a:rPr lang="en-GB" sz="500" i="1" dirty="0" err="1"/>
              <a:t>xmlns:e</a:t>
            </a:r>
            <a:r>
              <a:rPr lang="en-GB" sz="500" i="1" dirty="0"/>
              <a:t>="http://ant.apache.org/ivy/extra"&gt;</a:t>
            </a:r>
          </a:p>
          <a:p>
            <a:r>
              <a:rPr lang="fr-FR" sz="500" dirty="0"/>
              <a:t>    &lt;info organisation=</a:t>
            </a:r>
            <a:r>
              <a:rPr lang="fr-FR" sz="500" i="1" dirty="0"/>
              <a:t>"TEMENOS" </a:t>
            </a:r>
            <a:r>
              <a:rPr lang="fr-FR" sz="500" i="1" dirty="0" err="1"/>
              <a:t>branch</a:t>
            </a:r>
            <a:r>
              <a:rPr lang="fr-FR" sz="500" i="1" dirty="0"/>
              <a:t>="T24Enterprise" module="Customer" /&gt;</a:t>
            </a:r>
          </a:p>
          <a:p>
            <a:r>
              <a:rPr lang="en-GB" sz="500" dirty="0"/>
              <a:t>    &lt;!-- "war-&gt;compile(*)" this means the 'war' configuration depends on the</a:t>
            </a:r>
          </a:p>
          <a:p>
            <a:r>
              <a:rPr lang="en-GB" sz="500" dirty="0"/>
              <a:t>        'compile' configuration of the dependency and if the dependency is not</a:t>
            </a:r>
          </a:p>
          <a:p>
            <a:r>
              <a:rPr lang="en-GB" sz="500" dirty="0"/>
              <a:t>        found in 'compile' then use the 'default' (same as '*') </a:t>
            </a:r>
            <a:r>
              <a:rPr lang="en-GB" sz="500" u="sng" dirty="0" err="1"/>
              <a:t>config</a:t>
            </a:r>
            <a:r>
              <a:rPr lang="en-GB" sz="500" u="sng" dirty="0"/>
              <a:t> (usually that is all dependencies) --&gt;</a:t>
            </a:r>
          </a:p>
          <a:p>
            <a:r>
              <a:rPr lang="en-GB" sz="500" dirty="0"/>
              <a:t>    &lt;configurations </a:t>
            </a:r>
            <a:r>
              <a:rPr lang="en-GB" sz="500" dirty="0" err="1"/>
              <a:t>defaultconfmapping</a:t>
            </a:r>
            <a:r>
              <a:rPr lang="en-GB" sz="500" dirty="0"/>
              <a:t>=</a:t>
            </a:r>
            <a:r>
              <a:rPr lang="en-GB" sz="500" i="1" dirty="0"/>
              <a:t>"test-&gt;test(*);compile-&gt;compile(*);package-&gt;package(*);generator-&gt;generator(*);axis2-&gt;axis2(*);</a:t>
            </a:r>
            <a:r>
              <a:rPr lang="en-GB" sz="500" i="1" dirty="0" err="1"/>
              <a:t>nativeDebug</a:t>
            </a:r>
            <a:r>
              <a:rPr lang="en-GB" sz="500" i="1" dirty="0"/>
              <a:t>-&gt;</a:t>
            </a:r>
            <a:r>
              <a:rPr lang="en-GB" sz="500" i="1" dirty="0" err="1"/>
              <a:t>nativeDebug</a:t>
            </a:r>
            <a:r>
              <a:rPr lang="en-GB" sz="500" i="1" dirty="0"/>
              <a:t>(*);</a:t>
            </a:r>
            <a:r>
              <a:rPr lang="en-GB" sz="500" i="1" dirty="0" err="1"/>
              <a:t>nativeRelease</a:t>
            </a:r>
            <a:r>
              <a:rPr lang="en-GB" sz="500" i="1" dirty="0"/>
              <a:t>-&gt;</a:t>
            </a:r>
            <a:r>
              <a:rPr lang="en-GB" sz="500" i="1" dirty="0" err="1"/>
              <a:t>nativeRelease</a:t>
            </a:r>
            <a:r>
              <a:rPr lang="en-GB" sz="500" i="1" dirty="0"/>
              <a:t>(*)"&gt;</a:t>
            </a:r>
          </a:p>
          <a:p>
            <a:r>
              <a:rPr lang="en-GB" sz="500" dirty="0"/>
              <a:t>      &lt;</a:t>
            </a:r>
            <a:r>
              <a:rPr lang="en-GB" sz="500" dirty="0" err="1"/>
              <a:t>conf</a:t>
            </a:r>
            <a:r>
              <a:rPr lang="en-GB" sz="500" dirty="0"/>
              <a:t> name=</a:t>
            </a:r>
            <a:r>
              <a:rPr lang="en-GB" sz="500" i="1" dirty="0"/>
              <a:t>"test" description="Test Time dependencies"/&gt;</a:t>
            </a:r>
          </a:p>
          <a:p>
            <a:r>
              <a:rPr lang="en-GB" sz="500" dirty="0"/>
              <a:t>        &lt;</a:t>
            </a:r>
            <a:r>
              <a:rPr lang="en-GB" sz="500" dirty="0" err="1"/>
              <a:t>conf</a:t>
            </a:r>
            <a:r>
              <a:rPr lang="en-GB" sz="500" dirty="0"/>
              <a:t> name=</a:t>
            </a:r>
            <a:r>
              <a:rPr lang="en-GB" sz="500" i="1" dirty="0"/>
              <a:t>"compile" description="Build Time dependencies"/&gt;</a:t>
            </a:r>
          </a:p>
          <a:p>
            <a:r>
              <a:rPr lang="en-GB" sz="500" dirty="0"/>
              <a:t>        &lt;</a:t>
            </a:r>
            <a:r>
              <a:rPr lang="en-GB" sz="500" dirty="0" err="1"/>
              <a:t>conf</a:t>
            </a:r>
            <a:r>
              <a:rPr lang="en-GB" sz="500" dirty="0"/>
              <a:t> name=</a:t>
            </a:r>
            <a:r>
              <a:rPr lang="en-GB" sz="500" i="1" dirty="0"/>
              <a:t>"package" description="Distributable dependencies" /&gt;</a:t>
            </a:r>
          </a:p>
          <a:p>
            <a:r>
              <a:rPr lang="en-GB" sz="500" dirty="0"/>
              <a:t>        &lt;</a:t>
            </a:r>
            <a:r>
              <a:rPr lang="en-GB" sz="500" dirty="0" err="1"/>
              <a:t>conf</a:t>
            </a:r>
            <a:r>
              <a:rPr lang="en-GB" sz="500" dirty="0"/>
              <a:t> name=</a:t>
            </a:r>
            <a:r>
              <a:rPr lang="en-GB" sz="500" i="1" dirty="0"/>
              <a:t>"generator" description="Generator dependencies" /&gt;</a:t>
            </a:r>
          </a:p>
          <a:p>
            <a:r>
              <a:rPr lang="en-GB" sz="500" dirty="0"/>
              <a:t>        &lt;</a:t>
            </a:r>
            <a:r>
              <a:rPr lang="en-GB" sz="500" dirty="0" err="1"/>
              <a:t>conf</a:t>
            </a:r>
            <a:r>
              <a:rPr lang="en-GB" sz="500" dirty="0"/>
              <a:t> name=</a:t>
            </a:r>
            <a:r>
              <a:rPr lang="en-GB" sz="500" i="1" dirty="0"/>
              <a:t>"axis2" description="Axis2 dependencies" /&gt;</a:t>
            </a:r>
          </a:p>
          <a:p>
            <a:r>
              <a:rPr lang="en-GB" sz="500" dirty="0"/>
              <a:t>        &lt;</a:t>
            </a:r>
            <a:r>
              <a:rPr lang="en-GB" sz="500" dirty="0" err="1"/>
              <a:t>conf</a:t>
            </a:r>
            <a:r>
              <a:rPr lang="en-GB" sz="500" dirty="0"/>
              <a:t> name=</a:t>
            </a:r>
            <a:r>
              <a:rPr lang="en-GB" sz="500" i="1" dirty="0"/>
              <a:t>"</a:t>
            </a:r>
            <a:r>
              <a:rPr lang="en-GB" sz="500" i="1" dirty="0" err="1"/>
              <a:t>nativeDebug</a:t>
            </a:r>
            <a:r>
              <a:rPr lang="en-GB" sz="500" i="1" dirty="0"/>
              <a:t>" description="Native debug dependencies" /&gt;</a:t>
            </a:r>
          </a:p>
          <a:p>
            <a:r>
              <a:rPr lang="en-GB" sz="500" dirty="0"/>
              <a:t>        &lt;</a:t>
            </a:r>
            <a:r>
              <a:rPr lang="en-GB" sz="500" dirty="0" err="1"/>
              <a:t>conf</a:t>
            </a:r>
            <a:r>
              <a:rPr lang="en-GB" sz="500" dirty="0"/>
              <a:t> name=</a:t>
            </a:r>
            <a:r>
              <a:rPr lang="en-GB" sz="500" i="1" dirty="0"/>
              <a:t>"</a:t>
            </a:r>
            <a:r>
              <a:rPr lang="en-GB" sz="500" i="1" dirty="0" err="1"/>
              <a:t>nativeRelease</a:t>
            </a:r>
            <a:r>
              <a:rPr lang="en-GB" sz="500" i="1" dirty="0"/>
              <a:t>" description="Native release dependencies" /&gt;</a:t>
            </a:r>
          </a:p>
          <a:p>
            <a:r>
              <a:rPr lang="en-GB" sz="500" dirty="0"/>
              <a:t>    &lt;/configurations&gt;</a:t>
            </a:r>
          </a:p>
          <a:p>
            <a:r>
              <a:rPr lang="en-GB" sz="500" dirty="0"/>
              <a:t>    &lt;publications&gt;</a:t>
            </a:r>
          </a:p>
          <a:p>
            <a:r>
              <a:rPr lang="en-GB" sz="500" dirty="0"/>
              <a:t>    &lt;/publications&gt;</a:t>
            </a:r>
          </a:p>
          <a:p>
            <a:r>
              <a:rPr lang="en-GB" sz="500" dirty="0"/>
              <a:t>    &lt;dependencies&gt;</a:t>
            </a:r>
          </a:p>
          <a:p>
            <a:r>
              <a:rPr lang="en-GB" sz="500" dirty="0"/>
              <a:t>        &lt;dependency org=</a:t>
            </a:r>
            <a:r>
              <a:rPr lang="en-GB" sz="500" i="1" dirty="0"/>
              <a:t>"TEMENOS" branch="MAIN" name="</a:t>
            </a:r>
            <a:r>
              <a:rPr lang="en-GB" sz="500" i="1" dirty="0" err="1"/>
              <a:t>jremote</a:t>
            </a:r>
            <a:r>
              <a:rPr lang="en-GB" sz="500" i="1" dirty="0"/>
              <a:t>" transitive="false" rev="latest-</a:t>
            </a:r>
            <a:r>
              <a:rPr lang="en-GB" sz="500" i="1" dirty="0" err="1"/>
              <a:t>dev</a:t>
            </a:r>
            <a:r>
              <a:rPr lang="en-GB" sz="500" i="1" dirty="0"/>
              <a:t>" </a:t>
            </a:r>
            <a:r>
              <a:rPr lang="en-GB" sz="500" i="1" dirty="0" err="1"/>
              <a:t>conf</a:t>
            </a:r>
            <a:r>
              <a:rPr lang="en-GB" sz="500" i="1" dirty="0"/>
              <a:t>="compile" &gt;</a:t>
            </a:r>
          </a:p>
          <a:p>
            <a:r>
              <a:rPr lang="en-GB" sz="500" dirty="0"/>
              <a:t>            &lt;</a:t>
            </a:r>
            <a:r>
              <a:rPr lang="en-GB" sz="500" dirty="0" err="1"/>
              <a:t>artifact</a:t>
            </a:r>
            <a:r>
              <a:rPr lang="en-GB" sz="500" dirty="0"/>
              <a:t> name=</a:t>
            </a:r>
            <a:r>
              <a:rPr lang="en-GB" sz="500" i="1" dirty="0"/>
              <a:t>"</a:t>
            </a:r>
            <a:r>
              <a:rPr lang="en-GB" sz="500" i="1" dirty="0" err="1"/>
              <a:t>jremote</a:t>
            </a:r>
            <a:r>
              <a:rPr lang="en-GB" sz="500" i="1" dirty="0"/>
              <a:t>" type="" </a:t>
            </a:r>
            <a:r>
              <a:rPr lang="en-GB" sz="500" i="1" dirty="0" err="1"/>
              <a:t>ext</a:t>
            </a:r>
            <a:r>
              <a:rPr lang="en-GB" sz="500" i="1" dirty="0"/>
              <a:t>="jar" </a:t>
            </a:r>
            <a:r>
              <a:rPr lang="en-GB" sz="500" i="1" dirty="0" err="1"/>
              <a:t>conf</a:t>
            </a:r>
            <a:r>
              <a:rPr lang="en-GB" sz="500" i="1" dirty="0"/>
              <a:t>="compile" /&gt;</a:t>
            </a:r>
          </a:p>
          <a:p>
            <a:r>
              <a:rPr lang="en-GB" sz="500" dirty="0"/>
              <a:t>        &lt;/dependency&gt;</a:t>
            </a:r>
          </a:p>
          <a:p>
            <a:r>
              <a:rPr lang="en-GB" sz="500" dirty="0"/>
              <a:t>        &lt;dependency org=</a:t>
            </a:r>
            <a:r>
              <a:rPr lang="en-GB" sz="500" i="1" dirty="0"/>
              <a:t>"TEMENOS" branch="MAIN" name="TOCF(EE)" transitive="false" rev="latest-</a:t>
            </a:r>
            <a:r>
              <a:rPr lang="en-GB" sz="500" i="1" dirty="0" err="1"/>
              <a:t>dev</a:t>
            </a:r>
            <a:r>
              <a:rPr lang="en-GB" sz="500" i="1" dirty="0"/>
              <a:t>" </a:t>
            </a:r>
            <a:r>
              <a:rPr lang="en-GB" sz="500" i="1" dirty="0" err="1"/>
              <a:t>conf</a:t>
            </a:r>
            <a:r>
              <a:rPr lang="en-GB" sz="500" i="1" dirty="0"/>
              <a:t>="compile" &gt;</a:t>
            </a:r>
          </a:p>
          <a:p>
            <a:r>
              <a:rPr lang="en-GB" sz="500" dirty="0"/>
              <a:t>            &lt;</a:t>
            </a:r>
            <a:r>
              <a:rPr lang="en-GB" sz="500" dirty="0" err="1"/>
              <a:t>artifact</a:t>
            </a:r>
            <a:r>
              <a:rPr lang="en-GB" sz="500" dirty="0"/>
              <a:t> name=</a:t>
            </a:r>
            <a:r>
              <a:rPr lang="en-GB" sz="500" i="1" dirty="0"/>
              <a:t>"tocfT24ra" type="" </a:t>
            </a:r>
            <a:r>
              <a:rPr lang="en-GB" sz="500" i="1" dirty="0" err="1"/>
              <a:t>ext</a:t>
            </a:r>
            <a:r>
              <a:rPr lang="en-GB" sz="500" i="1" dirty="0"/>
              <a:t>="jar" </a:t>
            </a:r>
            <a:r>
              <a:rPr lang="en-GB" sz="500" i="1" dirty="0" err="1"/>
              <a:t>conf</a:t>
            </a:r>
            <a:r>
              <a:rPr lang="en-GB" sz="500" i="1" dirty="0"/>
              <a:t>="compile" /&gt;</a:t>
            </a:r>
          </a:p>
          <a:p>
            <a:r>
              <a:rPr lang="en-GB" sz="500" dirty="0"/>
              <a:t>        &lt;/dependency&gt;</a:t>
            </a:r>
          </a:p>
          <a:p>
            <a:r>
              <a:rPr lang="en-GB" sz="500" dirty="0"/>
              <a:t>        &lt;dependency org=</a:t>
            </a:r>
            <a:r>
              <a:rPr lang="en-GB" sz="500" i="1" dirty="0"/>
              <a:t>"TEMENOS" branch="MAIN" name="</a:t>
            </a:r>
            <a:r>
              <a:rPr lang="en-GB" sz="500" i="1" dirty="0" err="1"/>
              <a:t>SoaFramework</a:t>
            </a:r>
            <a:r>
              <a:rPr lang="en-GB" sz="500" i="1" dirty="0"/>
              <a:t>" transitive="false" rev="latest-</a:t>
            </a:r>
            <a:r>
              <a:rPr lang="en-GB" sz="500" i="1" dirty="0" err="1"/>
              <a:t>dev</a:t>
            </a:r>
            <a:r>
              <a:rPr lang="en-GB" sz="500" i="1" dirty="0"/>
              <a:t>" </a:t>
            </a:r>
            <a:r>
              <a:rPr lang="en-GB" sz="500" i="1" dirty="0" err="1"/>
              <a:t>conf</a:t>
            </a:r>
            <a:r>
              <a:rPr lang="en-GB" sz="500" i="1" dirty="0"/>
              <a:t>="</a:t>
            </a:r>
            <a:r>
              <a:rPr lang="en-GB" sz="500" i="1" dirty="0" err="1"/>
              <a:t>compile,test,package</a:t>
            </a:r>
            <a:r>
              <a:rPr lang="en-GB" sz="500" i="1" dirty="0"/>
              <a:t>" &gt;</a:t>
            </a:r>
          </a:p>
          <a:p>
            <a:r>
              <a:rPr lang="en-GB" sz="500" dirty="0"/>
              <a:t>            &lt;</a:t>
            </a:r>
            <a:r>
              <a:rPr lang="en-GB" sz="500" dirty="0" err="1"/>
              <a:t>artifact</a:t>
            </a:r>
            <a:r>
              <a:rPr lang="en-GB" sz="500" dirty="0"/>
              <a:t> name=</a:t>
            </a:r>
            <a:r>
              <a:rPr lang="en-GB" sz="500" i="1" dirty="0"/>
              <a:t>"</a:t>
            </a:r>
            <a:r>
              <a:rPr lang="en-GB" sz="500" i="1" dirty="0" err="1"/>
              <a:t>tsoaframework</a:t>
            </a:r>
            <a:r>
              <a:rPr lang="en-GB" sz="500" i="1" dirty="0"/>
              <a:t>" type="" </a:t>
            </a:r>
            <a:r>
              <a:rPr lang="en-GB" sz="500" i="1" dirty="0" err="1"/>
              <a:t>ext</a:t>
            </a:r>
            <a:r>
              <a:rPr lang="en-GB" sz="500" i="1" dirty="0"/>
              <a:t>="jar" </a:t>
            </a:r>
            <a:r>
              <a:rPr lang="en-GB" sz="500" i="1" dirty="0" err="1"/>
              <a:t>conf</a:t>
            </a:r>
            <a:r>
              <a:rPr lang="en-GB" sz="500" i="1" dirty="0"/>
              <a:t>="</a:t>
            </a:r>
            <a:r>
              <a:rPr lang="en-GB" sz="500" i="1" dirty="0" err="1"/>
              <a:t>compile,test,package</a:t>
            </a:r>
            <a:r>
              <a:rPr lang="en-GB" sz="500" i="1" dirty="0"/>
              <a:t>" /&gt;</a:t>
            </a:r>
          </a:p>
          <a:p>
            <a:r>
              <a:rPr lang="en-GB" sz="500" dirty="0"/>
              <a:t>            &lt;</a:t>
            </a:r>
            <a:r>
              <a:rPr lang="en-GB" sz="500" dirty="0" err="1"/>
              <a:t>artifact</a:t>
            </a:r>
            <a:r>
              <a:rPr lang="en-GB" sz="500" dirty="0"/>
              <a:t> name=</a:t>
            </a:r>
            <a:r>
              <a:rPr lang="en-GB" sz="500" i="1" dirty="0"/>
              <a:t>"</a:t>
            </a:r>
            <a:r>
              <a:rPr lang="en-GB" sz="500" i="1" dirty="0" err="1"/>
              <a:t>soaframeworkDescriptors</a:t>
            </a:r>
            <a:r>
              <a:rPr lang="en-GB" sz="500" i="1" dirty="0"/>
              <a:t>" </a:t>
            </a:r>
            <a:r>
              <a:rPr lang="en-GB" sz="500" i="1" dirty="0" err="1"/>
              <a:t>ext</a:t>
            </a:r>
            <a:r>
              <a:rPr lang="en-GB" sz="500" i="1" dirty="0"/>
              <a:t>="zip" type="" </a:t>
            </a:r>
            <a:r>
              <a:rPr lang="en-GB" sz="500" i="1" dirty="0" err="1"/>
              <a:t>conf</a:t>
            </a:r>
            <a:r>
              <a:rPr lang="en-GB" sz="500" i="1" dirty="0"/>
              <a:t>="package" /&gt;</a:t>
            </a:r>
          </a:p>
          <a:p>
            <a:r>
              <a:rPr lang="en-GB" sz="500" dirty="0"/>
              <a:t>        &lt;/dependency&gt;</a:t>
            </a:r>
          </a:p>
          <a:p>
            <a:r>
              <a:rPr lang="en-GB" sz="500" dirty="0"/>
              <a:t>        &lt;dependency org=</a:t>
            </a:r>
            <a:r>
              <a:rPr lang="en-GB" sz="500" i="1" dirty="0"/>
              <a:t>"TEMENOS" branch="MAIN" name="</a:t>
            </a:r>
            <a:r>
              <a:rPr lang="en-GB" sz="500" i="1" dirty="0" err="1"/>
              <a:t>apiGen</a:t>
            </a:r>
            <a:r>
              <a:rPr lang="en-GB" sz="500" i="1" dirty="0"/>
              <a:t>" transitive="false" rev="latest-</a:t>
            </a:r>
            <a:r>
              <a:rPr lang="en-GB" sz="500" i="1" dirty="0" err="1"/>
              <a:t>dev</a:t>
            </a:r>
            <a:r>
              <a:rPr lang="en-GB" sz="500" i="1" dirty="0"/>
              <a:t>" </a:t>
            </a:r>
            <a:r>
              <a:rPr lang="en-GB" sz="500" i="1" dirty="0" err="1"/>
              <a:t>conf</a:t>
            </a:r>
            <a:r>
              <a:rPr lang="en-GB" sz="500" i="1" dirty="0"/>
              <a:t>="generator" &gt;</a:t>
            </a:r>
          </a:p>
          <a:p>
            <a:r>
              <a:rPr lang="en-GB" sz="500" dirty="0"/>
              <a:t>            &lt;</a:t>
            </a:r>
            <a:r>
              <a:rPr lang="en-GB" sz="500" dirty="0" err="1"/>
              <a:t>artifact</a:t>
            </a:r>
            <a:r>
              <a:rPr lang="en-GB" sz="500" dirty="0"/>
              <a:t> name=</a:t>
            </a:r>
            <a:r>
              <a:rPr lang="en-GB" sz="500" i="1" dirty="0"/>
              <a:t>"</a:t>
            </a:r>
            <a:r>
              <a:rPr lang="en-GB" sz="500" i="1" dirty="0" err="1"/>
              <a:t>apiGen</a:t>
            </a:r>
            <a:r>
              <a:rPr lang="en-GB" sz="500" i="1" dirty="0"/>
              <a:t>" type="" </a:t>
            </a:r>
            <a:r>
              <a:rPr lang="en-GB" sz="500" i="1" dirty="0" err="1"/>
              <a:t>ext</a:t>
            </a:r>
            <a:r>
              <a:rPr lang="en-GB" sz="500" i="1" dirty="0"/>
              <a:t>="jar" </a:t>
            </a:r>
            <a:r>
              <a:rPr lang="en-GB" sz="500" i="1" dirty="0" err="1"/>
              <a:t>conf</a:t>
            </a:r>
            <a:r>
              <a:rPr lang="en-GB" sz="500" i="1" dirty="0"/>
              <a:t>="generator" /&gt;</a:t>
            </a:r>
          </a:p>
          <a:p>
            <a:r>
              <a:rPr lang="en-GB" sz="500" dirty="0"/>
              <a:t>        &lt;/dependency&gt;</a:t>
            </a:r>
          </a:p>
          <a:p>
            <a:r>
              <a:rPr lang="en-GB" sz="500" dirty="0"/>
              <a:t>        &lt;!--dependency </a:t>
            </a:r>
            <a:r>
              <a:rPr lang="en-GB" sz="500" u="sng" dirty="0"/>
              <a:t>org="TEMENOS" name="</a:t>
            </a:r>
            <a:r>
              <a:rPr lang="en-GB" sz="500" u="sng" dirty="0" err="1"/>
              <a:t>tafj</a:t>
            </a:r>
            <a:r>
              <a:rPr lang="en-GB" sz="500" u="sng" dirty="0"/>
              <a:t>" transitive="false" rev="R10_GA" </a:t>
            </a:r>
            <a:r>
              <a:rPr lang="en-GB" sz="500" u="sng" dirty="0" err="1"/>
              <a:t>conf</a:t>
            </a:r>
            <a:r>
              <a:rPr lang="en-GB" sz="500" u="sng" dirty="0"/>
              <a:t>="test"&gt;</a:t>
            </a:r>
          </a:p>
          <a:p>
            <a:r>
              <a:rPr lang="en-GB" sz="500" dirty="0"/>
              <a:t>            &lt;</a:t>
            </a:r>
            <a:r>
              <a:rPr lang="en-GB" sz="500" dirty="0" err="1"/>
              <a:t>artifact</a:t>
            </a:r>
            <a:r>
              <a:rPr lang="en-GB" sz="500" dirty="0"/>
              <a:t> name="</a:t>
            </a:r>
            <a:r>
              <a:rPr lang="en-GB" sz="500" dirty="0" err="1"/>
              <a:t>TAFJCore</a:t>
            </a:r>
            <a:r>
              <a:rPr lang="en-GB" sz="500" dirty="0"/>
              <a:t>" type="" </a:t>
            </a:r>
            <a:r>
              <a:rPr lang="en-GB" sz="500" u="sng" dirty="0" err="1"/>
              <a:t>ext</a:t>
            </a:r>
            <a:r>
              <a:rPr lang="en-GB" sz="500" u="sng" dirty="0"/>
              <a:t>="jar" </a:t>
            </a:r>
            <a:r>
              <a:rPr lang="en-GB" sz="500" u="sng" dirty="0" err="1"/>
              <a:t>conf</a:t>
            </a:r>
            <a:r>
              <a:rPr lang="en-GB" sz="500" u="sng" dirty="0"/>
              <a:t>="test" /&gt;</a:t>
            </a:r>
          </a:p>
          <a:p>
            <a:r>
              <a:rPr lang="en-GB" sz="500" dirty="0"/>
              <a:t>            &lt;</a:t>
            </a:r>
            <a:r>
              <a:rPr lang="en-GB" sz="500" dirty="0" err="1"/>
              <a:t>artifact</a:t>
            </a:r>
            <a:r>
              <a:rPr lang="en-GB" sz="500" dirty="0"/>
              <a:t> name="</a:t>
            </a:r>
            <a:r>
              <a:rPr lang="en-GB" sz="500" dirty="0" err="1"/>
              <a:t>TAFJCommon</a:t>
            </a:r>
            <a:r>
              <a:rPr lang="en-GB" sz="500" dirty="0"/>
              <a:t>" type="" </a:t>
            </a:r>
            <a:r>
              <a:rPr lang="en-GB" sz="500" u="sng" dirty="0" err="1"/>
              <a:t>ext</a:t>
            </a:r>
            <a:r>
              <a:rPr lang="en-GB" sz="500" u="sng" dirty="0"/>
              <a:t>="jar" </a:t>
            </a:r>
            <a:r>
              <a:rPr lang="en-GB" sz="500" u="sng" dirty="0" err="1"/>
              <a:t>conf</a:t>
            </a:r>
            <a:r>
              <a:rPr lang="en-GB" sz="500" u="sng" dirty="0"/>
              <a:t>="test" /&gt;</a:t>
            </a:r>
          </a:p>
          <a:p>
            <a:r>
              <a:rPr lang="en-GB" sz="500" dirty="0"/>
              <a:t>            &lt;</a:t>
            </a:r>
            <a:r>
              <a:rPr lang="en-GB" sz="500" dirty="0" err="1"/>
              <a:t>artifact</a:t>
            </a:r>
            <a:r>
              <a:rPr lang="en-GB" sz="500" dirty="0"/>
              <a:t> name="</a:t>
            </a:r>
            <a:r>
              <a:rPr lang="en-GB" sz="500" dirty="0" err="1"/>
              <a:t>TAFJConf</a:t>
            </a:r>
            <a:r>
              <a:rPr lang="en-GB" sz="500" dirty="0"/>
              <a:t>" type="" </a:t>
            </a:r>
            <a:r>
              <a:rPr lang="en-GB" sz="500" u="sng" dirty="0" err="1"/>
              <a:t>ext</a:t>
            </a:r>
            <a:r>
              <a:rPr lang="en-GB" sz="500" u="sng" dirty="0"/>
              <a:t>="zip" </a:t>
            </a:r>
            <a:r>
              <a:rPr lang="en-GB" sz="500" u="sng" dirty="0" err="1"/>
              <a:t>conf</a:t>
            </a:r>
            <a:r>
              <a:rPr lang="en-GB" sz="500" u="sng" dirty="0"/>
              <a:t>="test" /&gt;</a:t>
            </a:r>
          </a:p>
          <a:p>
            <a:r>
              <a:rPr lang="en-GB" sz="500" dirty="0"/>
              <a:t>        &lt;/dependency--&gt;</a:t>
            </a:r>
          </a:p>
          <a:p>
            <a:r>
              <a:rPr lang="en-GB" sz="500" dirty="0"/>
              <a:t>        &lt;dependency org=</a:t>
            </a:r>
            <a:r>
              <a:rPr lang="en-GB" sz="500" i="1" dirty="0"/>
              <a:t>"TEMENOS" branch="MAIN" name="</a:t>
            </a:r>
            <a:r>
              <a:rPr lang="en-GB" sz="500" i="1" dirty="0" err="1"/>
              <a:t>SoaFramework</a:t>
            </a:r>
            <a:r>
              <a:rPr lang="en-GB" sz="500" i="1" dirty="0"/>
              <a:t>" transitive="false" rev="latest-</a:t>
            </a:r>
            <a:r>
              <a:rPr lang="en-GB" sz="500" i="1" dirty="0" err="1"/>
              <a:t>dev</a:t>
            </a:r>
            <a:r>
              <a:rPr lang="en-GB" sz="500" i="1" dirty="0"/>
              <a:t>" </a:t>
            </a:r>
            <a:r>
              <a:rPr lang="en-GB" sz="500" i="1" dirty="0" err="1"/>
              <a:t>conf</a:t>
            </a:r>
            <a:r>
              <a:rPr lang="en-GB" sz="500" i="1" dirty="0"/>
              <a:t>="</a:t>
            </a:r>
            <a:r>
              <a:rPr lang="en-GB" sz="500" i="1" dirty="0" err="1"/>
              <a:t>nativeDebug,nativeRelease</a:t>
            </a:r>
            <a:r>
              <a:rPr lang="en-GB" sz="500" i="1" dirty="0"/>
              <a:t>" &gt;</a:t>
            </a:r>
          </a:p>
          <a:p>
            <a:r>
              <a:rPr lang="en-GB" sz="500" dirty="0"/>
              <a:t>            &lt;</a:t>
            </a:r>
            <a:r>
              <a:rPr lang="en-GB" sz="500" dirty="0" err="1"/>
              <a:t>artifact</a:t>
            </a:r>
            <a:r>
              <a:rPr lang="en-GB" sz="500" dirty="0"/>
              <a:t> name=</a:t>
            </a:r>
            <a:r>
              <a:rPr lang="en-GB" sz="500" i="1" dirty="0"/>
              <a:t>"</a:t>
            </a:r>
            <a:r>
              <a:rPr lang="en-GB" sz="500" i="1" dirty="0" err="1"/>
              <a:t>libSoaFramework</a:t>
            </a:r>
            <a:r>
              <a:rPr lang="en-GB" sz="500" i="1" dirty="0"/>
              <a:t>" </a:t>
            </a:r>
            <a:r>
              <a:rPr lang="en-GB" sz="500" i="1" dirty="0" err="1"/>
              <a:t>ext</a:t>
            </a:r>
            <a:r>
              <a:rPr lang="en-GB" sz="500" i="1" dirty="0"/>
              <a:t>="</a:t>
            </a:r>
            <a:r>
              <a:rPr lang="en-GB" sz="500" i="1" dirty="0" err="1"/>
              <a:t>dll</a:t>
            </a:r>
            <a:r>
              <a:rPr lang="en-GB" sz="500" i="1" dirty="0"/>
              <a:t>" e:platform="#PLATFORM_WIN#" type="" </a:t>
            </a:r>
            <a:r>
              <a:rPr lang="en-GB" sz="500" i="1" dirty="0" err="1"/>
              <a:t>conf</a:t>
            </a:r>
            <a:r>
              <a:rPr lang="en-GB" sz="500" i="1" dirty="0"/>
              <a:t>="</a:t>
            </a:r>
            <a:r>
              <a:rPr lang="en-GB" sz="500" i="1" dirty="0" err="1"/>
              <a:t>nativeDebug,nativeRelease</a:t>
            </a:r>
            <a:r>
              <a:rPr lang="en-GB" sz="500" i="1" dirty="0"/>
              <a:t>" /&gt;</a:t>
            </a:r>
          </a:p>
          <a:p>
            <a:r>
              <a:rPr lang="en-GB" sz="500" dirty="0"/>
              <a:t>            &lt;</a:t>
            </a:r>
            <a:r>
              <a:rPr lang="en-GB" sz="500" dirty="0" err="1"/>
              <a:t>artifact</a:t>
            </a:r>
            <a:r>
              <a:rPr lang="en-GB" sz="500" dirty="0"/>
              <a:t> name=</a:t>
            </a:r>
            <a:r>
              <a:rPr lang="en-GB" sz="500" i="1" dirty="0"/>
              <a:t>"</a:t>
            </a:r>
            <a:r>
              <a:rPr lang="en-GB" sz="500" i="1" dirty="0" err="1"/>
              <a:t>libSoaFramework</a:t>
            </a:r>
            <a:r>
              <a:rPr lang="en-GB" sz="500" i="1" dirty="0"/>
              <a:t>" </a:t>
            </a:r>
            <a:r>
              <a:rPr lang="en-GB" sz="500" i="1" dirty="0" err="1"/>
              <a:t>ext</a:t>
            </a:r>
            <a:r>
              <a:rPr lang="en-GB" sz="500" i="1" dirty="0"/>
              <a:t>="</a:t>
            </a:r>
            <a:r>
              <a:rPr lang="en-GB" sz="500" i="1" dirty="0" err="1"/>
              <a:t>exp</a:t>
            </a:r>
            <a:r>
              <a:rPr lang="en-GB" sz="500" i="1" dirty="0"/>
              <a:t>" e:platform="#PLATFORM_WIN#" type="" </a:t>
            </a:r>
            <a:r>
              <a:rPr lang="en-GB" sz="500" i="1" dirty="0" err="1"/>
              <a:t>conf</a:t>
            </a:r>
            <a:r>
              <a:rPr lang="en-GB" sz="500" i="1" dirty="0"/>
              <a:t>="</a:t>
            </a:r>
            <a:r>
              <a:rPr lang="en-GB" sz="500" i="1" dirty="0" err="1"/>
              <a:t>nativeDebug,nativeRelease</a:t>
            </a:r>
            <a:r>
              <a:rPr lang="en-GB" sz="500" i="1" dirty="0"/>
              <a:t>" /&gt;</a:t>
            </a:r>
          </a:p>
          <a:p>
            <a:r>
              <a:rPr lang="en-GB" sz="500" dirty="0"/>
              <a:t>            &lt;</a:t>
            </a:r>
            <a:r>
              <a:rPr lang="en-GB" sz="500" dirty="0" err="1"/>
              <a:t>artifact</a:t>
            </a:r>
            <a:r>
              <a:rPr lang="en-GB" sz="500" dirty="0"/>
              <a:t> name=</a:t>
            </a:r>
            <a:r>
              <a:rPr lang="en-GB" sz="500" i="1" dirty="0"/>
              <a:t>"</a:t>
            </a:r>
            <a:r>
              <a:rPr lang="en-GB" sz="500" i="1" dirty="0" err="1"/>
              <a:t>libSoaFramework</a:t>
            </a:r>
            <a:r>
              <a:rPr lang="en-GB" sz="500" i="1" dirty="0"/>
              <a:t>" </a:t>
            </a:r>
            <a:r>
              <a:rPr lang="en-GB" sz="500" i="1" dirty="0" err="1"/>
              <a:t>ext</a:t>
            </a:r>
            <a:r>
              <a:rPr lang="en-GB" sz="500" i="1" dirty="0"/>
              <a:t>="lib" e:platform="#PLATFORM_WIN#" type="" </a:t>
            </a:r>
            <a:r>
              <a:rPr lang="en-GB" sz="500" i="1" dirty="0" err="1"/>
              <a:t>conf</a:t>
            </a:r>
            <a:r>
              <a:rPr lang="en-GB" sz="500" i="1" dirty="0"/>
              <a:t>="</a:t>
            </a:r>
            <a:r>
              <a:rPr lang="en-GB" sz="500" i="1" dirty="0" err="1"/>
              <a:t>nativeDebug,nativeRelease</a:t>
            </a:r>
            <a:r>
              <a:rPr lang="en-GB" sz="500" i="1" dirty="0"/>
              <a:t>" /&gt;</a:t>
            </a:r>
          </a:p>
          <a:p>
            <a:r>
              <a:rPr lang="en-GB" sz="500" dirty="0"/>
              <a:t>            &lt;</a:t>
            </a:r>
            <a:r>
              <a:rPr lang="en-GB" sz="500" dirty="0" err="1"/>
              <a:t>artifact</a:t>
            </a:r>
            <a:r>
              <a:rPr lang="en-GB" sz="500" dirty="0"/>
              <a:t> name=</a:t>
            </a:r>
            <a:r>
              <a:rPr lang="en-GB" sz="500" i="1" dirty="0"/>
              <a:t>"</a:t>
            </a:r>
            <a:r>
              <a:rPr lang="en-GB" sz="500" i="1" dirty="0" err="1"/>
              <a:t>libSoaFramework</a:t>
            </a:r>
            <a:r>
              <a:rPr lang="en-GB" sz="500" i="1" dirty="0"/>
              <a:t>" </a:t>
            </a:r>
            <a:r>
              <a:rPr lang="en-GB" sz="500" i="1" dirty="0" err="1"/>
              <a:t>ext</a:t>
            </a:r>
            <a:r>
              <a:rPr lang="en-GB" sz="500" i="1" dirty="0"/>
              <a:t>="</a:t>
            </a:r>
            <a:r>
              <a:rPr lang="en-GB" sz="500" i="1" dirty="0" err="1"/>
              <a:t>def</a:t>
            </a:r>
            <a:r>
              <a:rPr lang="en-GB" sz="500" i="1" dirty="0"/>
              <a:t>" e:platform="#PLATFORM_WIN#" type="" </a:t>
            </a:r>
            <a:r>
              <a:rPr lang="en-GB" sz="500" i="1" dirty="0" err="1"/>
              <a:t>conf</a:t>
            </a:r>
            <a:r>
              <a:rPr lang="en-GB" sz="500" i="1" dirty="0"/>
              <a:t>="</a:t>
            </a:r>
            <a:r>
              <a:rPr lang="en-GB" sz="500" i="1" dirty="0" err="1"/>
              <a:t>nativeDebug,nativeRelease</a:t>
            </a:r>
            <a:r>
              <a:rPr lang="en-GB" sz="500" i="1" dirty="0"/>
              <a:t>" /&gt;</a:t>
            </a:r>
          </a:p>
          <a:p>
            <a:r>
              <a:rPr lang="en-GB" sz="500" dirty="0"/>
              <a:t>            &lt;</a:t>
            </a:r>
            <a:r>
              <a:rPr lang="en-GB" sz="500" dirty="0" err="1"/>
              <a:t>artifact</a:t>
            </a:r>
            <a:r>
              <a:rPr lang="en-GB" sz="500" dirty="0"/>
              <a:t> name=</a:t>
            </a:r>
            <a:r>
              <a:rPr lang="en-GB" sz="500" i="1" dirty="0"/>
              <a:t>"</a:t>
            </a:r>
            <a:r>
              <a:rPr lang="en-GB" sz="500" i="1" dirty="0" err="1"/>
              <a:t>libSoaFramework</a:t>
            </a:r>
            <a:r>
              <a:rPr lang="en-GB" sz="500" i="1" dirty="0"/>
              <a:t>" </a:t>
            </a:r>
            <a:r>
              <a:rPr lang="en-GB" sz="500" i="1" dirty="0" err="1"/>
              <a:t>ext</a:t>
            </a:r>
            <a:r>
              <a:rPr lang="en-GB" sz="500" i="1" dirty="0"/>
              <a:t>="so" e:platform="#PLATFORM_UNIX#" type="" </a:t>
            </a:r>
            <a:r>
              <a:rPr lang="en-GB" sz="500" i="1" dirty="0" err="1"/>
              <a:t>conf</a:t>
            </a:r>
            <a:r>
              <a:rPr lang="en-GB" sz="500" i="1" dirty="0"/>
              <a:t>="</a:t>
            </a:r>
            <a:r>
              <a:rPr lang="en-GB" sz="500" i="1" dirty="0" err="1"/>
              <a:t>nativeDebug,nativeRelease</a:t>
            </a:r>
            <a:r>
              <a:rPr lang="en-GB" sz="500" i="1" dirty="0"/>
              <a:t>" /&gt;</a:t>
            </a:r>
          </a:p>
          <a:p>
            <a:r>
              <a:rPr lang="en-GB" sz="500" dirty="0"/>
              <a:t>            &lt;</a:t>
            </a:r>
            <a:r>
              <a:rPr lang="en-GB" sz="500" dirty="0" err="1"/>
              <a:t>artifact</a:t>
            </a:r>
            <a:r>
              <a:rPr lang="en-GB" sz="500" dirty="0"/>
              <a:t> name=</a:t>
            </a:r>
            <a:r>
              <a:rPr lang="en-GB" sz="500" i="1" dirty="0"/>
              <a:t>"</a:t>
            </a:r>
            <a:r>
              <a:rPr lang="en-GB" sz="500" i="1" dirty="0" err="1"/>
              <a:t>libSoaFramework</a:t>
            </a:r>
            <a:r>
              <a:rPr lang="en-GB" sz="500" i="1" dirty="0"/>
              <a:t>" </a:t>
            </a:r>
            <a:r>
              <a:rPr lang="en-GB" sz="500" i="1" dirty="0" err="1"/>
              <a:t>ext</a:t>
            </a:r>
            <a:r>
              <a:rPr lang="en-GB" sz="500" i="1" dirty="0"/>
              <a:t>="</a:t>
            </a:r>
            <a:r>
              <a:rPr lang="en-GB" sz="500" i="1" dirty="0" err="1"/>
              <a:t>so.el</a:t>
            </a:r>
            <a:r>
              <a:rPr lang="en-GB" sz="500" i="1" dirty="0"/>
              <a:t>" e:platform="#PLATFORM_UNIX#" type="" </a:t>
            </a:r>
            <a:r>
              <a:rPr lang="en-GB" sz="500" i="1" dirty="0" err="1"/>
              <a:t>conf</a:t>
            </a:r>
            <a:r>
              <a:rPr lang="en-GB" sz="500" i="1" dirty="0"/>
              <a:t>="</a:t>
            </a:r>
            <a:r>
              <a:rPr lang="en-GB" sz="500" i="1" dirty="0" err="1"/>
              <a:t>nativeDebug,nativeRelease</a:t>
            </a:r>
            <a:r>
              <a:rPr lang="en-GB" sz="500" i="1" dirty="0"/>
              <a:t>" /&gt;</a:t>
            </a:r>
          </a:p>
          <a:p>
            <a:r>
              <a:rPr lang="en-GB" sz="500" dirty="0"/>
              <a:t>            &lt;</a:t>
            </a:r>
            <a:r>
              <a:rPr lang="en-GB" sz="500" dirty="0" err="1"/>
              <a:t>artifact</a:t>
            </a:r>
            <a:r>
              <a:rPr lang="en-GB" sz="500" dirty="0"/>
              <a:t> name=</a:t>
            </a:r>
            <a:r>
              <a:rPr lang="en-GB" sz="500" i="1" dirty="0"/>
              <a:t>"</a:t>
            </a:r>
            <a:r>
              <a:rPr lang="en-GB" sz="500" i="1" dirty="0" err="1"/>
              <a:t>soaframeworkInclude</a:t>
            </a:r>
            <a:r>
              <a:rPr lang="en-GB" sz="500" i="1" dirty="0"/>
              <a:t>" </a:t>
            </a:r>
            <a:r>
              <a:rPr lang="en-GB" sz="500" i="1" dirty="0" err="1"/>
              <a:t>ext</a:t>
            </a:r>
            <a:r>
              <a:rPr lang="en-GB" sz="500" i="1" dirty="0"/>
              <a:t>="zip" type="" </a:t>
            </a:r>
            <a:r>
              <a:rPr lang="en-GB" sz="500" i="1" dirty="0" err="1"/>
              <a:t>conf</a:t>
            </a:r>
            <a:r>
              <a:rPr lang="en-GB" sz="500" i="1" dirty="0"/>
              <a:t>="</a:t>
            </a:r>
            <a:r>
              <a:rPr lang="en-GB" sz="500" i="1" dirty="0" err="1"/>
              <a:t>nativeDebug,nativeRelease</a:t>
            </a:r>
            <a:r>
              <a:rPr lang="en-GB" sz="500" i="1" dirty="0"/>
              <a:t>" /&gt;</a:t>
            </a:r>
          </a:p>
          <a:p>
            <a:r>
              <a:rPr lang="en-GB" sz="500" dirty="0"/>
              <a:t>            &lt;</a:t>
            </a:r>
            <a:r>
              <a:rPr lang="en-GB" sz="500" dirty="0" err="1"/>
              <a:t>artifact</a:t>
            </a:r>
            <a:r>
              <a:rPr lang="en-GB" sz="500" dirty="0"/>
              <a:t> name=</a:t>
            </a:r>
            <a:r>
              <a:rPr lang="en-GB" sz="500" i="1" dirty="0"/>
              <a:t>"</a:t>
            </a:r>
            <a:r>
              <a:rPr lang="en-GB" sz="500" i="1" dirty="0" err="1"/>
              <a:t>soaframeworkDescriptors</a:t>
            </a:r>
            <a:r>
              <a:rPr lang="en-GB" sz="500" i="1" dirty="0"/>
              <a:t>" </a:t>
            </a:r>
            <a:r>
              <a:rPr lang="en-GB" sz="500" i="1" dirty="0" err="1"/>
              <a:t>ext</a:t>
            </a:r>
            <a:r>
              <a:rPr lang="en-GB" sz="500" i="1" dirty="0"/>
              <a:t>="zip" type="" </a:t>
            </a:r>
            <a:r>
              <a:rPr lang="en-GB" sz="500" i="1" dirty="0" err="1"/>
              <a:t>conf</a:t>
            </a:r>
            <a:r>
              <a:rPr lang="en-GB" sz="500" i="1" dirty="0"/>
              <a:t>="</a:t>
            </a:r>
            <a:r>
              <a:rPr lang="en-GB" sz="500" i="1" dirty="0" err="1"/>
              <a:t>nativeDebug,nativeRelease</a:t>
            </a:r>
            <a:r>
              <a:rPr lang="en-GB" sz="500" i="1" dirty="0"/>
              <a:t>" /&gt;</a:t>
            </a:r>
          </a:p>
          <a:p>
            <a:r>
              <a:rPr lang="en-GB" sz="500" dirty="0"/>
              <a:t>        &lt;/dependency&gt;</a:t>
            </a:r>
          </a:p>
          <a:p>
            <a:r>
              <a:rPr lang="en-GB" sz="500" dirty="0"/>
              <a:t>        &lt;dependency org=</a:t>
            </a:r>
            <a:r>
              <a:rPr lang="en-GB" sz="500" i="1" dirty="0"/>
              <a:t>"</a:t>
            </a:r>
            <a:r>
              <a:rPr lang="en-GB" sz="500" i="1" dirty="0" err="1"/>
              <a:t>junit</a:t>
            </a:r>
            <a:r>
              <a:rPr lang="en-GB" sz="500" i="1" dirty="0"/>
              <a:t>" name="</a:t>
            </a:r>
            <a:r>
              <a:rPr lang="en-GB" sz="500" i="1" dirty="0" err="1"/>
              <a:t>junit</a:t>
            </a:r>
            <a:r>
              <a:rPr lang="en-GB" sz="500" i="1" dirty="0"/>
              <a:t>" rev="4.8.2" </a:t>
            </a:r>
            <a:r>
              <a:rPr lang="en-GB" sz="500" i="1" dirty="0" err="1"/>
              <a:t>conf</a:t>
            </a:r>
            <a:r>
              <a:rPr lang="en-GB" sz="500" i="1" dirty="0"/>
              <a:t>="</a:t>
            </a:r>
            <a:r>
              <a:rPr lang="en-GB" sz="500" i="1" dirty="0" err="1"/>
              <a:t>compile,test</a:t>
            </a:r>
            <a:r>
              <a:rPr lang="en-GB" sz="500" i="1" dirty="0"/>
              <a:t>"/&gt;</a:t>
            </a:r>
          </a:p>
          <a:p>
            <a:r>
              <a:rPr lang="en-GB" sz="500" dirty="0"/>
              <a:t>        &lt;dependency org=</a:t>
            </a:r>
            <a:r>
              <a:rPr lang="en-GB" sz="500" i="1" dirty="0"/>
              <a:t>"apache" name="axis2" rev="1.5.3" </a:t>
            </a:r>
            <a:r>
              <a:rPr lang="en-GB" sz="500" i="1" dirty="0" err="1"/>
              <a:t>conf</a:t>
            </a:r>
            <a:r>
              <a:rPr lang="en-GB" sz="500" i="1" dirty="0"/>
              <a:t>="axis2"&gt;</a:t>
            </a:r>
          </a:p>
          <a:p>
            <a:r>
              <a:rPr lang="en-GB" sz="500" dirty="0"/>
              <a:t>            &lt;</a:t>
            </a:r>
            <a:r>
              <a:rPr lang="en-GB" sz="500" dirty="0" err="1"/>
              <a:t>artifact</a:t>
            </a:r>
            <a:r>
              <a:rPr lang="en-GB" sz="500" dirty="0"/>
              <a:t> name=</a:t>
            </a:r>
            <a:r>
              <a:rPr lang="en-GB" sz="500" i="1" dirty="0"/>
              <a:t>"axis2" type="" </a:t>
            </a:r>
            <a:r>
              <a:rPr lang="en-GB" sz="500" i="1" dirty="0" err="1"/>
              <a:t>ext</a:t>
            </a:r>
            <a:r>
              <a:rPr lang="en-GB" sz="500" i="1" dirty="0"/>
              <a:t>="zip" </a:t>
            </a:r>
            <a:r>
              <a:rPr lang="en-GB" sz="500" i="1" dirty="0" err="1"/>
              <a:t>conf</a:t>
            </a:r>
            <a:r>
              <a:rPr lang="en-GB" sz="500" i="1" dirty="0"/>
              <a:t>="axis2" /&gt;</a:t>
            </a:r>
          </a:p>
          <a:p>
            <a:r>
              <a:rPr lang="en-GB" sz="500" dirty="0"/>
              <a:t>        &lt;/dependency&gt;</a:t>
            </a:r>
          </a:p>
          <a:p>
            <a:r>
              <a:rPr lang="en-GB" sz="500" dirty="0"/>
              <a:t>        &lt;dependency org=</a:t>
            </a:r>
            <a:r>
              <a:rPr lang="en-GB" sz="500" i="1" dirty="0"/>
              <a:t>"spring" name="spring" rev="2.5.6" </a:t>
            </a:r>
            <a:r>
              <a:rPr lang="en-GB" sz="500" i="1" dirty="0" err="1"/>
              <a:t>conf</a:t>
            </a:r>
            <a:r>
              <a:rPr lang="en-GB" sz="500" i="1" dirty="0"/>
              <a:t>="compile" /&gt;</a:t>
            </a:r>
          </a:p>
          <a:p>
            <a:r>
              <a:rPr lang="en-GB" sz="500" dirty="0"/>
              <a:t>        &lt;dependency org=</a:t>
            </a:r>
            <a:r>
              <a:rPr lang="en-GB" sz="500" i="1" dirty="0"/>
              <a:t>"apache" name="commons-pool" rev="1.5.5" </a:t>
            </a:r>
            <a:r>
              <a:rPr lang="en-GB" sz="500" i="1" dirty="0" err="1"/>
              <a:t>conf</a:t>
            </a:r>
            <a:r>
              <a:rPr lang="en-GB" sz="500" i="1" dirty="0"/>
              <a:t>="compile" /&gt;</a:t>
            </a:r>
          </a:p>
          <a:p>
            <a:r>
              <a:rPr lang="en-GB" sz="500" dirty="0"/>
              <a:t>        &lt;dependency org=</a:t>
            </a:r>
            <a:r>
              <a:rPr lang="en-GB" sz="500" i="1" dirty="0"/>
              <a:t>"</a:t>
            </a:r>
            <a:r>
              <a:rPr lang="en-GB" sz="500" i="1" dirty="0" err="1"/>
              <a:t>google</a:t>
            </a:r>
            <a:r>
              <a:rPr lang="en-GB" sz="500" i="1" dirty="0"/>
              <a:t>" name="</a:t>
            </a:r>
            <a:r>
              <a:rPr lang="en-GB" sz="500" i="1" dirty="0" err="1"/>
              <a:t>gtest</a:t>
            </a:r>
            <a:r>
              <a:rPr lang="en-GB" sz="500" i="1" dirty="0"/>
              <a:t>" rev="1.5.0" </a:t>
            </a:r>
            <a:r>
              <a:rPr lang="en-GB" sz="500" i="1" dirty="0" err="1"/>
              <a:t>conf</a:t>
            </a:r>
            <a:r>
              <a:rPr lang="en-GB" sz="500" i="1" dirty="0"/>
              <a:t>="test" &gt;</a:t>
            </a:r>
          </a:p>
          <a:p>
            <a:r>
              <a:rPr lang="en-GB" sz="500" dirty="0"/>
              <a:t>            &lt;</a:t>
            </a:r>
            <a:r>
              <a:rPr lang="en-GB" sz="500" dirty="0" err="1"/>
              <a:t>artifact</a:t>
            </a:r>
            <a:r>
              <a:rPr lang="en-GB" sz="500" dirty="0"/>
              <a:t> name=</a:t>
            </a:r>
            <a:r>
              <a:rPr lang="en-GB" sz="500" i="1" dirty="0"/>
              <a:t>"</a:t>
            </a:r>
            <a:r>
              <a:rPr lang="en-GB" sz="500" i="1" dirty="0" err="1"/>
              <a:t>gtest</a:t>
            </a:r>
            <a:r>
              <a:rPr lang="en-GB" sz="500" i="1" dirty="0"/>
              <a:t>" type="" </a:t>
            </a:r>
            <a:r>
              <a:rPr lang="en-GB" sz="500" i="1" dirty="0" err="1"/>
              <a:t>ext</a:t>
            </a:r>
            <a:r>
              <a:rPr lang="en-GB" sz="500" i="1" dirty="0"/>
              <a:t>="zip" </a:t>
            </a:r>
            <a:r>
              <a:rPr lang="en-GB" sz="500" i="1" dirty="0" err="1"/>
              <a:t>conf</a:t>
            </a:r>
            <a:r>
              <a:rPr lang="en-GB" sz="500" i="1" dirty="0"/>
              <a:t>="test" /&gt;</a:t>
            </a:r>
          </a:p>
          <a:p>
            <a:r>
              <a:rPr lang="en-GB" sz="500" dirty="0"/>
              <a:t>        &lt;/dependency&gt;</a:t>
            </a:r>
          </a:p>
          <a:p>
            <a:r>
              <a:rPr lang="en-GB" sz="500" dirty="0"/>
              <a:t>    &lt;/dependencies&gt;</a:t>
            </a:r>
          </a:p>
          <a:p>
            <a:r>
              <a:rPr lang="en-GB" sz="500" dirty="0"/>
              <a:t>&lt;/ivy-module&gt;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44804"/>
            <a:ext cx="9144000" cy="2131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5117" cy="523503"/>
            <a:chOff x="0" y="0"/>
            <a:chExt cx="8193" cy="469"/>
          </a:xfrm>
        </p:grpSpPr>
        <p:sp>
          <p:nvSpPr>
            <p:cNvPr id="61459" name="Rectangle 3"/>
            <p:cNvSpPr>
              <a:spLocks/>
            </p:cNvSpPr>
            <p:nvPr/>
          </p:nvSpPr>
          <p:spPr bwMode="auto">
            <a:xfrm>
              <a:off x="0" y="0"/>
              <a:ext cx="8193" cy="469"/>
            </a:xfrm>
            <a:prstGeom prst="rect">
              <a:avLst/>
            </a:prstGeom>
            <a:solidFill>
              <a:srgbClr val="015294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1460" name="Picture 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8193" cy="4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pic>
        <p:nvPicPr>
          <p:cNvPr id="61444" name="Picture 5"/>
          <p:cNvPicPr>
            <a:picLocks noChangeArrowheads="1"/>
          </p:cNvPicPr>
          <p:nvPr/>
        </p:nvPicPr>
        <p:blipFill>
          <a:blip r:embed="rId4" cstate="print"/>
          <a:srcRect l="29132" r="48019"/>
          <a:stretch>
            <a:fillRect/>
          </a:stretch>
        </p:blipFill>
        <p:spPr bwMode="auto">
          <a:xfrm>
            <a:off x="7054453" y="6651502"/>
            <a:ext cx="2089547" cy="2120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1445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391400" cy="533400"/>
          </a:xfrm>
        </p:spPr>
        <p:txBody>
          <a:bodyPr rIns="116994">
            <a:noAutofit/>
          </a:bodyPr>
          <a:lstStyle/>
          <a:p>
            <a:pPr marL="40182"/>
            <a:r>
              <a:rPr lang="en-US" sz="2400" dirty="0" smtClean="0"/>
              <a:t>T24 Enterprise Build System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TextBox 54"/>
          <p:cNvSpPr txBox="1">
            <a:spLocks noChangeArrowheads="1"/>
          </p:cNvSpPr>
          <p:nvPr/>
        </p:nvSpPr>
        <p:spPr bwMode="auto">
          <a:xfrm>
            <a:off x="353682" y="763231"/>
            <a:ext cx="8548777" cy="5732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42875" indent="-142875">
              <a:buFont typeface="Arial" charset="0"/>
              <a:buChar char="•"/>
            </a:pPr>
            <a:r>
              <a:rPr lang="en-GB" sz="1600" i="1" dirty="0" smtClean="0"/>
              <a:t>Build.bat/build.sh scripts to build configured set of technology projects</a:t>
            </a:r>
          </a:p>
          <a:p>
            <a:pPr marL="142875" indent="-142875"/>
            <a:r>
              <a:rPr lang="en-GB" sz="1000" i="1" dirty="0" smtClean="0"/>
              <a:t>	</a:t>
            </a:r>
            <a:r>
              <a:rPr lang="en-GB" sz="1000" i="1" dirty="0"/>
              <a:t>*************************************************************</a:t>
            </a:r>
          </a:p>
          <a:p>
            <a:pPr marL="142875" indent="-142875"/>
            <a:r>
              <a:rPr lang="en-GB" sz="1000" i="1" dirty="0"/>
              <a:t>*               T24 Enterprise Build System                 *</a:t>
            </a:r>
          </a:p>
          <a:p>
            <a:pPr marL="142875" indent="-142875"/>
            <a:r>
              <a:rPr lang="en-GB" sz="1000" i="1" dirty="0"/>
              <a:t>*************************************************************</a:t>
            </a:r>
          </a:p>
          <a:p>
            <a:pPr marL="142875" indent="-142875"/>
            <a:r>
              <a:rPr lang="en-GB" sz="1000" i="1" dirty="0"/>
              <a:t>Syntax:</a:t>
            </a:r>
          </a:p>
          <a:p>
            <a:pPr marL="142875" indent="-142875"/>
            <a:r>
              <a:rPr lang="en-GB" sz="1000" i="1" dirty="0"/>
              <a:t>        build &lt;target&gt; {options}</a:t>
            </a:r>
          </a:p>
          <a:p>
            <a:pPr marL="142875" indent="-142875"/>
            <a:r>
              <a:rPr lang="en-GB" sz="1000" i="1" dirty="0"/>
              <a:t>Targets:</a:t>
            </a:r>
          </a:p>
          <a:p>
            <a:pPr marL="142875" indent="-142875"/>
            <a:r>
              <a:rPr lang="en-GB" sz="1000" i="1" dirty="0"/>
              <a:t>        clean                   </a:t>
            </a:r>
            <a:r>
              <a:rPr lang="en-GB" sz="1000" i="1" dirty="0" err="1"/>
              <a:t>Clean</a:t>
            </a:r>
            <a:r>
              <a:rPr lang="en-GB" sz="1000" i="1" dirty="0"/>
              <a:t> all projects</a:t>
            </a:r>
          </a:p>
          <a:p>
            <a:pPr marL="142875" indent="-142875"/>
            <a:r>
              <a:rPr lang="en-GB" sz="1000" i="1" dirty="0"/>
              <a:t>        debug                   Create a development build and publish </a:t>
            </a:r>
            <a:r>
              <a:rPr lang="en-GB" sz="1000" i="1" dirty="0" err="1"/>
              <a:t>artifacts</a:t>
            </a:r>
            <a:endParaRPr lang="en-GB" sz="1000" i="1" dirty="0"/>
          </a:p>
          <a:p>
            <a:pPr marL="142875" indent="-142875"/>
            <a:r>
              <a:rPr lang="en-GB" sz="1000" i="1" dirty="0"/>
              <a:t>        release                 Create a release build, publish </a:t>
            </a:r>
            <a:r>
              <a:rPr lang="en-GB" sz="1000" i="1" dirty="0" err="1"/>
              <a:t>artifacts</a:t>
            </a:r>
            <a:r>
              <a:rPr lang="en-GB" sz="1000" i="1" dirty="0"/>
              <a:t> and build reports</a:t>
            </a:r>
          </a:p>
          <a:p>
            <a:pPr marL="142875" indent="-142875"/>
            <a:r>
              <a:rPr lang="en-GB" sz="1000" i="1" dirty="0"/>
              <a:t>        test                    Run integration tests</a:t>
            </a:r>
          </a:p>
          <a:p>
            <a:pPr marL="142875" indent="-142875"/>
            <a:r>
              <a:rPr lang="en-GB" sz="1000" i="1" dirty="0"/>
              <a:t>        scheduled               Show a list of projects currently scheduled to build</a:t>
            </a:r>
          </a:p>
          <a:p>
            <a:pPr marL="142875" indent="-142875"/>
            <a:r>
              <a:rPr lang="en-GB" sz="1000" i="1" dirty="0"/>
              <a:t>        </a:t>
            </a:r>
            <a:r>
              <a:rPr lang="en-GB" sz="1000" i="1" dirty="0" err="1"/>
              <a:t>dist</a:t>
            </a:r>
            <a:r>
              <a:rPr lang="en-GB" sz="1000" i="1" dirty="0"/>
              <a:t>                    Copy all build and released </a:t>
            </a:r>
            <a:r>
              <a:rPr lang="en-GB" sz="1000" i="1" dirty="0" err="1"/>
              <a:t>artifacts</a:t>
            </a:r>
            <a:r>
              <a:rPr lang="en-GB" sz="1000" i="1" dirty="0"/>
              <a:t> to centralised distribution location</a:t>
            </a:r>
          </a:p>
          <a:p>
            <a:pPr marL="142875" indent="-142875"/>
            <a:r>
              <a:rPr lang="en-GB" sz="1000" i="1" dirty="0"/>
              <a:t>Options:</a:t>
            </a:r>
          </a:p>
          <a:p>
            <a:pPr marL="142875" indent="-142875"/>
            <a:r>
              <a:rPr lang="en-GB" sz="1000" i="1" dirty="0"/>
              <a:t>        verbose                 Show build output</a:t>
            </a:r>
          </a:p>
          <a:p>
            <a:pPr marL="142875" indent="-142875"/>
            <a:r>
              <a:rPr lang="en-GB" sz="1000" i="1" dirty="0"/>
              <a:t>Example:</a:t>
            </a:r>
          </a:p>
          <a:p>
            <a:pPr marL="142875" indent="-142875"/>
            <a:r>
              <a:rPr lang="en-GB" sz="1000" i="1" dirty="0"/>
              <a:t>        build.bat clean</a:t>
            </a:r>
          </a:p>
          <a:p>
            <a:pPr marL="142875" indent="-142875"/>
            <a:r>
              <a:rPr lang="en-GB" sz="1000" i="1" dirty="0"/>
              <a:t>        build.bat release</a:t>
            </a:r>
          </a:p>
          <a:p>
            <a:pPr marL="142875" indent="-142875"/>
            <a:r>
              <a:rPr lang="en-GB" sz="1000" i="1" dirty="0"/>
              <a:t>        build.bat debug </a:t>
            </a:r>
            <a:r>
              <a:rPr lang="en-GB" sz="1000" i="1" dirty="0" smtClean="0"/>
              <a:t>verbose</a:t>
            </a:r>
          </a:p>
          <a:p>
            <a:pPr marL="142875" indent="-142875"/>
            <a:r>
              <a:rPr lang="en-GB" sz="1600" i="1" dirty="0" smtClean="0"/>
              <a:t>Build.bat/build.sh </a:t>
            </a:r>
            <a:endParaRPr lang="en-GB" sz="1600" i="1" dirty="0" smtClean="0"/>
          </a:p>
          <a:p>
            <a:pPr marL="142875" indent="-142875"/>
            <a:r>
              <a:rPr lang="en-GB" sz="1600" i="1" dirty="0" smtClean="0"/>
              <a:t>	</a:t>
            </a:r>
            <a:r>
              <a:rPr lang="en-GB" sz="1600" i="1" dirty="0" smtClean="0">
                <a:sym typeface="Wingdings" pitchFamily="2" charset="2"/>
              </a:rPr>
              <a:t> </a:t>
            </a:r>
            <a:r>
              <a:rPr lang="en-GB" sz="1600" i="1" dirty="0" smtClean="0">
                <a:sym typeface="Wingdings" pitchFamily="2" charset="2"/>
              </a:rPr>
              <a:t>T24BuildDependencies/build.xml</a:t>
            </a:r>
            <a:endParaRPr lang="en-GB" sz="1600" i="1" dirty="0" smtClean="0">
              <a:sym typeface="Wingdings" pitchFamily="2" charset="2"/>
            </a:endParaRPr>
          </a:p>
          <a:p>
            <a:pPr marL="142875" indent="-142875"/>
            <a:r>
              <a:rPr lang="en-GB" sz="1600" i="1" dirty="0" smtClean="0">
                <a:sym typeface="Wingdings" pitchFamily="2" charset="2"/>
              </a:rPr>
              <a:t>	         for each project</a:t>
            </a:r>
          </a:p>
          <a:p>
            <a:pPr marL="142875" indent="-142875"/>
            <a:r>
              <a:rPr lang="en-GB" sz="1600" i="1" dirty="0" smtClean="0">
                <a:sym typeface="Wingdings" pitchFamily="2" charset="2"/>
              </a:rPr>
              <a:t>		 project/build.xml</a:t>
            </a:r>
          </a:p>
          <a:p>
            <a:pPr marL="142875" indent="-142875">
              <a:buFont typeface="Arial" charset="0"/>
              <a:buChar char="•"/>
            </a:pPr>
            <a:r>
              <a:rPr lang="en-GB" sz="1600" i="1" dirty="0" smtClean="0"/>
              <a:t>By </a:t>
            </a:r>
            <a:r>
              <a:rPr lang="en-GB" sz="1600" i="1" dirty="0" smtClean="0"/>
              <a:t>default builds all projects in RTC workspace containing a version.xml </a:t>
            </a:r>
            <a:r>
              <a:rPr lang="en-GB" sz="1600" i="1" dirty="0" smtClean="0"/>
              <a:t>file</a:t>
            </a:r>
            <a:endParaRPr lang="en-GB" sz="1600" i="1" dirty="0" smtClean="0"/>
          </a:p>
          <a:p>
            <a:pPr marL="142875" indent="-142875">
              <a:buFont typeface="Arial" charset="0"/>
              <a:buChar char="•"/>
            </a:pPr>
            <a:r>
              <a:rPr lang="en-GB" sz="1600" i="1" dirty="0" smtClean="0"/>
              <a:t>Customize list of projects to build</a:t>
            </a:r>
          </a:p>
          <a:p>
            <a:pPr marL="600075" lvl="1" indent="-142875"/>
            <a:r>
              <a:rPr lang="en-GB" sz="1200" i="1" dirty="0" smtClean="0"/>
              <a:t>T24BuildDepdencies/</a:t>
            </a:r>
            <a:r>
              <a:rPr lang="en-GB" sz="1200" b="1" i="1" dirty="0" err="1" smtClean="0"/>
              <a:t>common.build.properties</a:t>
            </a:r>
            <a:endParaRPr lang="en-GB" sz="1200" i="1" dirty="0" smtClean="0"/>
          </a:p>
          <a:p>
            <a:r>
              <a:rPr lang="en-GB" sz="1000" dirty="0" smtClean="0"/>
              <a:t>	</a:t>
            </a:r>
            <a:r>
              <a:rPr lang="en-GB" sz="1000" dirty="0" err="1" smtClean="0"/>
              <a:t>ivy.buildlist.includes</a:t>
            </a:r>
            <a:r>
              <a:rPr lang="en-GB" sz="1000" dirty="0" smtClean="0"/>
              <a:t> = */version.xml</a:t>
            </a:r>
          </a:p>
          <a:p>
            <a:r>
              <a:rPr lang="en-GB" sz="1000" dirty="0" smtClean="0"/>
              <a:t>	</a:t>
            </a:r>
            <a:r>
              <a:rPr lang="en-GB" sz="1000" dirty="0" err="1" smtClean="0"/>
              <a:t>ivy.buildlist.excludes</a:t>
            </a:r>
            <a:r>
              <a:rPr lang="en-GB" sz="1000" dirty="0" smtClean="0"/>
              <a:t> = </a:t>
            </a:r>
            <a:r>
              <a:rPr lang="en-GB" sz="1000" dirty="0" smtClean="0"/>
              <a:t>Account/version.xml</a:t>
            </a:r>
            <a:endParaRPr lang="en-GB" sz="1000" dirty="0" smtClean="0"/>
          </a:p>
          <a:p>
            <a:pPr marL="142875" indent="-142875"/>
            <a:endParaRPr lang="en-GB" sz="1600" i="1" dirty="0" smtClean="0">
              <a:sym typeface="Wingdings" pitchFamily="2" charset="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44804"/>
            <a:ext cx="9144000" cy="2131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5117" cy="523503"/>
            <a:chOff x="0" y="0"/>
            <a:chExt cx="8193" cy="469"/>
          </a:xfrm>
        </p:grpSpPr>
        <p:sp>
          <p:nvSpPr>
            <p:cNvPr id="61459" name="Rectangle 3"/>
            <p:cNvSpPr>
              <a:spLocks/>
            </p:cNvSpPr>
            <p:nvPr/>
          </p:nvSpPr>
          <p:spPr bwMode="auto">
            <a:xfrm>
              <a:off x="0" y="0"/>
              <a:ext cx="8193" cy="469"/>
            </a:xfrm>
            <a:prstGeom prst="rect">
              <a:avLst/>
            </a:prstGeom>
            <a:solidFill>
              <a:srgbClr val="015294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1460" name="Picture 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8193" cy="4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pic>
        <p:nvPicPr>
          <p:cNvPr id="61444" name="Picture 5"/>
          <p:cNvPicPr>
            <a:picLocks noChangeArrowheads="1"/>
          </p:cNvPicPr>
          <p:nvPr/>
        </p:nvPicPr>
        <p:blipFill>
          <a:blip r:embed="rId4" cstate="print"/>
          <a:srcRect l="29132" r="48019"/>
          <a:stretch>
            <a:fillRect/>
          </a:stretch>
        </p:blipFill>
        <p:spPr bwMode="auto">
          <a:xfrm>
            <a:off x="7054453" y="6651502"/>
            <a:ext cx="2089547" cy="2120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1445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391400" cy="533400"/>
          </a:xfrm>
        </p:spPr>
        <p:txBody>
          <a:bodyPr rIns="116994">
            <a:noAutofit/>
          </a:bodyPr>
          <a:lstStyle/>
          <a:p>
            <a:pPr marL="40182"/>
            <a:r>
              <a:rPr lang="en-US" sz="2400" dirty="0" smtClean="0"/>
              <a:t>T24 Enterprise </a:t>
            </a:r>
            <a:r>
              <a:rPr lang="en-US" sz="2400" dirty="0"/>
              <a:t>B</a:t>
            </a:r>
            <a:r>
              <a:rPr lang="en-US" sz="2400" dirty="0" smtClean="0"/>
              <a:t>uild System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TextBox 54"/>
          <p:cNvSpPr txBox="1">
            <a:spLocks noChangeArrowheads="1"/>
          </p:cNvSpPr>
          <p:nvPr/>
        </p:nvSpPr>
        <p:spPr bwMode="auto">
          <a:xfrm>
            <a:off x="353682" y="763231"/>
            <a:ext cx="8548777" cy="5732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42875" indent="-142875">
              <a:buFont typeface="Arial" charset="0"/>
              <a:buChar char="•"/>
            </a:pPr>
            <a:r>
              <a:rPr lang="en-GB" sz="1600" i="1" dirty="0" smtClean="0">
                <a:sym typeface="Wingdings" pitchFamily="2" charset="2"/>
              </a:rPr>
              <a:t>Creates build logs for every project under </a:t>
            </a:r>
            <a:r>
              <a:rPr lang="en-GB" sz="1600" b="1" i="1" dirty="0" smtClean="0">
                <a:sym typeface="Wingdings" pitchFamily="2" charset="2"/>
              </a:rPr>
              <a:t>build/log</a:t>
            </a:r>
            <a:endParaRPr lang="en-GB" sz="1600" i="1" dirty="0" smtClean="0">
              <a:sym typeface="Wingdings" pitchFamily="2" charset="2"/>
            </a:endParaRPr>
          </a:p>
          <a:p>
            <a:pPr marL="142875" indent="-142875">
              <a:buFont typeface="Arial" charset="0"/>
              <a:buChar char="•"/>
            </a:pPr>
            <a:r>
              <a:rPr lang="en-GB" sz="1600" i="1" dirty="0" smtClean="0">
                <a:sym typeface="Wingdings" pitchFamily="2" charset="2"/>
              </a:rPr>
              <a:t>Creates zip file with all release </a:t>
            </a:r>
            <a:r>
              <a:rPr lang="en-GB" sz="1600" i="1" dirty="0" err="1" smtClean="0">
                <a:sym typeface="Wingdings" pitchFamily="2" charset="2"/>
              </a:rPr>
              <a:t>artifacts</a:t>
            </a:r>
            <a:endParaRPr lang="en-GB" sz="1600" i="1" dirty="0" smtClean="0">
              <a:sym typeface="Wingdings" pitchFamily="2" charset="2"/>
            </a:endParaRPr>
          </a:p>
          <a:p>
            <a:pPr marL="142875" indent="-142875"/>
            <a:r>
              <a:rPr lang="en-GB" sz="1600" i="1" dirty="0" smtClean="0">
                <a:sym typeface="Wingdings" pitchFamily="2" charset="2"/>
              </a:rPr>
              <a:t>		</a:t>
            </a:r>
            <a:r>
              <a:rPr lang="en-GB" sz="1600" i="1" dirty="0" smtClean="0">
                <a:sym typeface="Wingdings" pitchFamily="2" charset="2"/>
              </a:rPr>
              <a:t>Common build target </a:t>
            </a:r>
            <a:r>
              <a:rPr lang="en-GB" sz="1600" b="1" i="1" dirty="0" err="1" smtClean="0">
                <a:sym typeface="Wingdings" pitchFamily="2" charset="2"/>
              </a:rPr>
              <a:t>dist</a:t>
            </a:r>
            <a:r>
              <a:rPr lang="en-GB" sz="1600" b="1" i="1" dirty="0" smtClean="0">
                <a:sym typeface="Wingdings" pitchFamily="2" charset="2"/>
              </a:rPr>
              <a:t> </a:t>
            </a:r>
            <a:r>
              <a:rPr lang="en-GB" sz="1600" i="1" dirty="0" smtClean="0">
                <a:sym typeface="Wingdings" pitchFamily="2" charset="2"/>
              </a:rPr>
              <a:t>copies </a:t>
            </a:r>
            <a:r>
              <a:rPr lang="en-GB" sz="1600" i="1" dirty="0" smtClean="0">
                <a:sym typeface="Wingdings" pitchFamily="2" charset="2"/>
              </a:rPr>
              <a:t>${dist.dir}  ${</a:t>
            </a:r>
            <a:r>
              <a:rPr lang="en-GB" sz="1600" i="1" dirty="0" err="1" smtClean="0">
                <a:sym typeface="Wingdings" pitchFamily="2" charset="2"/>
              </a:rPr>
              <a:t>common.release.dir</a:t>
            </a:r>
            <a:r>
              <a:rPr lang="en-GB" sz="1600" i="1" dirty="0" smtClean="0">
                <a:sym typeface="Wingdings" pitchFamily="2" charset="2"/>
              </a:rPr>
              <a:t>}</a:t>
            </a:r>
          </a:p>
          <a:p>
            <a:pPr marL="142875" indent="-142875">
              <a:buFont typeface="Arial" charset="0"/>
              <a:buChar char="•"/>
            </a:pPr>
            <a:r>
              <a:rPr lang="en-GB" sz="1600" b="1" i="1" dirty="0" smtClean="0">
                <a:sym typeface="Wingdings" pitchFamily="2" charset="2"/>
              </a:rPr>
              <a:t>Common </a:t>
            </a:r>
            <a:r>
              <a:rPr lang="en-GB" sz="1600" b="1" i="1" dirty="0" smtClean="0">
                <a:sym typeface="Wingdings" pitchFamily="2" charset="2"/>
              </a:rPr>
              <a:t>ivy file</a:t>
            </a:r>
            <a:r>
              <a:rPr lang="en-GB" sz="1600" i="1" dirty="0" smtClean="0">
                <a:sym typeface="Wingdings" pitchFamily="2" charset="2"/>
              </a:rPr>
              <a:t> to download and publish common dependencies to all projects</a:t>
            </a:r>
          </a:p>
          <a:p>
            <a:pPr marL="142875" indent="-142875"/>
            <a:r>
              <a:rPr lang="en-GB" sz="1600" i="1" dirty="0" smtClean="0">
                <a:sym typeface="Wingdings" pitchFamily="2" charset="2"/>
              </a:rPr>
              <a:t>		</a:t>
            </a:r>
            <a:r>
              <a:rPr lang="en-GB" sz="1100" i="1" dirty="0" smtClean="0">
                <a:sym typeface="Wingdings" pitchFamily="2" charset="2"/>
              </a:rPr>
              <a:t>T24BuildDependencies/ivy/</a:t>
            </a:r>
            <a:r>
              <a:rPr lang="en-GB" sz="1100" b="1" i="1" dirty="0" smtClean="0">
                <a:sym typeface="Wingdings" pitchFamily="2" charset="2"/>
              </a:rPr>
              <a:t>common-ivy.xml</a:t>
            </a:r>
            <a:endParaRPr lang="en-GB" sz="1100" b="1" i="1" dirty="0" smtClean="0">
              <a:sym typeface="Wingdings" pitchFamily="2" charset="2"/>
            </a:endParaRPr>
          </a:p>
          <a:p>
            <a:pPr marL="142875" indent="-142875">
              <a:buFont typeface="Arial" charset="0"/>
              <a:buChar char="•"/>
            </a:pPr>
            <a:r>
              <a:rPr lang="en-GB" sz="1600" i="1" dirty="0" smtClean="0">
                <a:sym typeface="Wingdings" pitchFamily="2" charset="2"/>
              </a:rPr>
              <a:t>If available, ivy provides a dependency from </a:t>
            </a:r>
            <a:r>
              <a:rPr lang="en-GB" sz="1600" b="1" i="1" dirty="0" smtClean="0">
                <a:sym typeface="Wingdings" pitchFamily="2" charset="2"/>
              </a:rPr>
              <a:t>Ivy cache</a:t>
            </a:r>
            <a:r>
              <a:rPr lang="en-GB" sz="1600" i="1" dirty="0" smtClean="0">
                <a:sym typeface="Wingdings" pitchFamily="2" charset="2"/>
              </a:rPr>
              <a:t> ($HOME/.ivy2/cache) but first it runs through </a:t>
            </a:r>
            <a:r>
              <a:rPr lang="en-GB" sz="1600" b="1" i="1" dirty="0" smtClean="0">
                <a:sym typeface="Wingdings" pitchFamily="2" charset="2"/>
              </a:rPr>
              <a:t>ivy resolvers</a:t>
            </a:r>
            <a:r>
              <a:rPr lang="en-GB" sz="1600" i="1" dirty="0" smtClean="0">
                <a:sym typeface="Wingdings" pitchFamily="2" charset="2"/>
              </a:rPr>
              <a:t> to check if it has to update the cache. This is defined in </a:t>
            </a:r>
            <a:r>
              <a:rPr lang="en-GB" sz="1600" b="1" i="1" dirty="0" smtClean="0">
                <a:sym typeface="Wingdings" pitchFamily="2" charset="2"/>
              </a:rPr>
              <a:t>ivy settings</a:t>
            </a:r>
            <a:r>
              <a:rPr lang="en-GB" sz="1600" i="1" dirty="0" smtClean="0">
                <a:sym typeface="Wingdings" pitchFamily="2" charset="2"/>
              </a:rPr>
              <a:t> file:</a:t>
            </a:r>
          </a:p>
          <a:p>
            <a:pPr marL="142875" indent="-142875"/>
            <a:r>
              <a:rPr lang="en-GB" sz="1600" i="1" dirty="0" smtClean="0">
                <a:sym typeface="Wingdings" pitchFamily="2" charset="2"/>
              </a:rPr>
              <a:t>		</a:t>
            </a:r>
            <a:r>
              <a:rPr lang="en-GB" sz="1100" b="1" i="1" dirty="0" smtClean="0">
                <a:sym typeface="Wingdings" pitchFamily="2" charset="2"/>
              </a:rPr>
              <a:t>common-ivy-settings.xml</a:t>
            </a:r>
          </a:p>
          <a:p>
            <a:pPr marL="142875" indent="-142875">
              <a:buFont typeface="Arial" charset="0"/>
              <a:buChar char="•"/>
            </a:pPr>
            <a:r>
              <a:rPr lang="en-GB" sz="1600" b="1" i="1" dirty="0" smtClean="0">
                <a:sym typeface="Wingdings" pitchFamily="2" charset="2"/>
              </a:rPr>
              <a:t>Ivy settings </a:t>
            </a:r>
            <a:r>
              <a:rPr lang="en-GB" sz="1600" i="1" dirty="0" smtClean="0">
                <a:sym typeface="Wingdings" pitchFamily="2" charset="2"/>
              </a:rPr>
              <a:t>file defines several </a:t>
            </a:r>
            <a:r>
              <a:rPr lang="en-GB" sz="1600" b="1" i="1" dirty="0" smtClean="0">
                <a:sym typeface="Wingdings" pitchFamily="2" charset="2"/>
              </a:rPr>
              <a:t>ivy (dependency) resolvers</a:t>
            </a:r>
            <a:r>
              <a:rPr lang="en-GB" sz="1600" i="1" dirty="0" smtClean="0">
                <a:sym typeface="Wingdings" pitchFamily="2" charset="2"/>
              </a:rPr>
              <a:t> which are executed in the following order:</a:t>
            </a:r>
          </a:p>
          <a:p>
            <a:pPr marL="142875" indent="-142875"/>
            <a:r>
              <a:rPr lang="en-GB" sz="1100" i="1" dirty="0" smtClean="0">
                <a:sym typeface="Wingdings" pitchFamily="2" charset="2"/>
              </a:rPr>
              <a:t>		1. Check local publish repository 		($HOME/.ivy2/publish)</a:t>
            </a:r>
          </a:p>
          <a:p>
            <a:pPr marL="142875" indent="-142875"/>
            <a:r>
              <a:rPr lang="en-GB" sz="1100" i="1" dirty="0" smtClean="0">
                <a:sym typeface="Wingdings" pitchFamily="2" charset="2"/>
              </a:rPr>
              <a:t>		2. Local file system resolver for external </a:t>
            </a:r>
            <a:r>
              <a:rPr lang="en-GB" sz="1100" i="1" dirty="0" err="1" smtClean="0">
                <a:sym typeface="Wingdings" pitchFamily="2" charset="2"/>
              </a:rPr>
              <a:t>artifacts</a:t>
            </a:r>
            <a:r>
              <a:rPr lang="en-GB" sz="1100" i="1" dirty="0" smtClean="0">
                <a:sym typeface="Wingdings" pitchFamily="2" charset="2"/>
              </a:rPr>
              <a:t> 	(</a:t>
            </a:r>
            <a:r>
              <a:rPr lang="en-GB" sz="1100" i="1" dirty="0" err="1" smtClean="0">
                <a:sym typeface="Wingdings" pitchFamily="2" charset="2"/>
              </a:rPr>
              <a:t>common.build.properties</a:t>
            </a:r>
            <a:r>
              <a:rPr lang="en-GB" sz="1100" i="1" dirty="0" smtClean="0">
                <a:sym typeface="Wingdings" pitchFamily="2" charset="2"/>
              </a:rPr>
              <a:t> ${</a:t>
            </a:r>
            <a:r>
              <a:rPr lang="en-GB" sz="1100" i="1" dirty="0" err="1" smtClean="0">
                <a:sym typeface="Wingdings" pitchFamily="2" charset="2"/>
              </a:rPr>
              <a:t>local.ivy.repository.dir</a:t>
            </a:r>
            <a:r>
              <a:rPr lang="en-GB" sz="1100" i="1" dirty="0" smtClean="0">
                <a:sym typeface="Wingdings" pitchFamily="2" charset="2"/>
              </a:rPr>
              <a:t>})</a:t>
            </a:r>
          </a:p>
          <a:p>
            <a:pPr marL="142875" indent="-142875"/>
            <a:r>
              <a:rPr lang="en-GB" sz="1100" i="1" dirty="0" smtClean="0">
                <a:sym typeface="Wingdings" pitchFamily="2" charset="2"/>
              </a:rPr>
              <a:t>		3. Remote repository for internal </a:t>
            </a:r>
            <a:r>
              <a:rPr lang="en-GB" sz="1100" i="1" dirty="0" err="1" smtClean="0">
                <a:sym typeface="Wingdings" pitchFamily="2" charset="2"/>
              </a:rPr>
              <a:t>artifacts</a:t>
            </a:r>
            <a:r>
              <a:rPr lang="en-GB" sz="1100" i="1" dirty="0" smtClean="0">
                <a:sym typeface="Wingdings" pitchFamily="2" charset="2"/>
              </a:rPr>
              <a:t> (published </a:t>
            </a:r>
            <a:r>
              <a:rPr lang="en-GB" sz="1100" i="1" dirty="0" err="1" smtClean="0">
                <a:sym typeface="Wingdings" pitchFamily="2" charset="2"/>
              </a:rPr>
              <a:t>byTemenos</a:t>
            </a:r>
            <a:r>
              <a:rPr lang="en-GB" sz="1100" i="1" dirty="0" smtClean="0">
                <a:sym typeface="Wingdings" pitchFamily="2" charset="2"/>
              </a:rPr>
              <a:t>) 			</a:t>
            </a:r>
          </a:p>
          <a:p>
            <a:pPr marL="142875" indent="-142875"/>
            <a:r>
              <a:rPr lang="en-GB" sz="1100" i="1" dirty="0" smtClean="0">
                <a:sym typeface="Wingdings" pitchFamily="2" charset="2"/>
              </a:rPr>
              <a:t>			http://repository.temenosgroup.com/ivyrep</a:t>
            </a:r>
          </a:p>
          <a:p>
            <a:pPr marL="142875" indent="-142875"/>
            <a:r>
              <a:rPr lang="en-GB" sz="1100" i="1" dirty="0" smtClean="0">
                <a:sym typeface="Wingdings" pitchFamily="2" charset="2"/>
              </a:rPr>
              <a:t>		4. Remote repository for external </a:t>
            </a:r>
            <a:r>
              <a:rPr lang="en-GB" sz="1100" i="1" dirty="0" err="1" smtClean="0">
                <a:sym typeface="Wingdings" pitchFamily="2" charset="2"/>
              </a:rPr>
              <a:t>artifacts</a:t>
            </a:r>
            <a:r>
              <a:rPr lang="en-GB" sz="1100" i="1" dirty="0" smtClean="0">
                <a:sym typeface="Wingdings" pitchFamily="2" charset="2"/>
              </a:rPr>
              <a:t> (not published by Temenos)</a:t>
            </a:r>
          </a:p>
          <a:p>
            <a:pPr marL="142875" indent="-142875"/>
            <a:r>
              <a:rPr lang="en-GB" sz="1100" i="1" dirty="0" smtClean="0">
                <a:sym typeface="Wingdings" pitchFamily="2" charset="2"/>
              </a:rPr>
              <a:t>			http://repository.temenosgroup.com/external	</a:t>
            </a:r>
          </a:p>
          <a:p>
            <a:pPr marL="142875" indent="-142875"/>
            <a:endParaRPr lang="en-GB" sz="1100" i="1" dirty="0" smtClean="0">
              <a:sym typeface="Wingdings" pitchFamily="2" charset="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44804"/>
            <a:ext cx="9144000" cy="2131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5117" cy="523503"/>
            <a:chOff x="0" y="0"/>
            <a:chExt cx="8193" cy="469"/>
          </a:xfrm>
        </p:grpSpPr>
        <p:sp>
          <p:nvSpPr>
            <p:cNvPr id="61459" name="Rectangle 3"/>
            <p:cNvSpPr>
              <a:spLocks/>
            </p:cNvSpPr>
            <p:nvPr/>
          </p:nvSpPr>
          <p:spPr bwMode="auto">
            <a:xfrm>
              <a:off x="0" y="0"/>
              <a:ext cx="8193" cy="469"/>
            </a:xfrm>
            <a:prstGeom prst="rect">
              <a:avLst/>
            </a:prstGeom>
            <a:solidFill>
              <a:srgbClr val="015294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1460" name="Picture 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8193" cy="4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pic>
        <p:nvPicPr>
          <p:cNvPr id="61444" name="Picture 5"/>
          <p:cNvPicPr>
            <a:picLocks noChangeArrowheads="1"/>
          </p:cNvPicPr>
          <p:nvPr/>
        </p:nvPicPr>
        <p:blipFill>
          <a:blip r:embed="rId4" cstate="print"/>
          <a:srcRect l="29132" r="48019"/>
          <a:stretch>
            <a:fillRect/>
          </a:stretch>
        </p:blipFill>
        <p:spPr bwMode="auto">
          <a:xfrm>
            <a:off x="7054453" y="6651502"/>
            <a:ext cx="2089547" cy="2120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1445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391400" cy="533400"/>
          </a:xfrm>
        </p:spPr>
        <p:txBody>
          <a:bodyPr rIns="116994">
            <a:noAutofit/>
          </a:bodyPr>
          <a:lstStyle/>
          <a:p>
            <a:pPr marL="40182"/>
            <a:r>
              <a:rPr lang="en-US" sz="2400" dirty="0" smtClean="0"/>
              <a:t>T24 </a:t>
            </a:r>
            <a:r>
              <a:rPr lang="en-US" sz="2400" dirty="0" smtClean="0"/>
              <a:t>Enter</a:t>
            </a:r>
            <a:r>
              <a:rPr lang="en-US" sz="2400" dirty="0" smtClean="0"/>
              <a:t>prise Build System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TextBox 54"/>
          <p:cNvSpPr txBox="1">
            <a:spLocks noChangeArrowheads="1"/>
          </p:cNvSpPr>
          <p:nvPr/>
        </p:nvSpPr>
        <p:spPr bwMode="auto">
          <a:xfrm>
            <a:off x="353682" y="763231"/>
            <a:ext cx="8548777" cy="5732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 sz="1100" i="1" dirty="0" smtClean="0">
              <a:sym typeface="Wingdings" pitchFamily="2" charset="2"/>
            </a:endParaRPr>
          </a:p>
          <a:p>
            <a:pPr marL="142875" indent="-142875">
              <a:buFont typeface="Arial" charset="0"/>
              <a:buChar char="•"/>
            </a:pPr>
            <a:r>
              <a:rPr lang="en-GB" sz="1600" i="1" dirty="0" smtClean="0">
                <a:sym typeface="Wingdings" pitchFamily="2" charset="2"/>
              </a:rPr>
              <a:t>Build system uses </a:t>
            </a:r>
            <a:r>
              <a:rPr lang="en-GB" sz="1600" i="1" dirty="0" smtClean="0">
                <a:sym typeface="Wingdings" pitchFamily="2" charset="2"/>
              </a:rPr>
              <a:t>T24BuildDependencies/</a:t>
            </a:r>
            <a:r>
              <a:rPr lang="en-GB" sz="1600" b="1" i="1" dirty="0" err="1" smtClean="0">
                <a:sym typeface="Wingdings" pitchFamily="2" charset="2"/>
              </a:rPr>
              <a:t>platform.c</a:t>
            </a:r>
            <a:r>
              <a:rPr lang="en-GB" sz="1600" i="1" dirty="0" smtClean="0">
                <a:sym typeface="Wingdings" pitchFamily="2" charset="2"/>
              </a:rPr>
              <a:t> </a:t>
            </a:r>
            <a:r>
              <a:rPr lang="en-GB" sz="1600" i="1" dirty="0" smtClean="0">
                <a:sym typeface="Wingdings" pitchFamily="2" charset="2"/>
              </a:rPr>
              <a:t>utility to find out the current O/S architecture (e.g. WIN32_VC90) and make this available as the following ant property:</a:t>
            </a:r>
          </a:p>
          <a:p>
            <a:pPr marL="142875" indent="-142875"/>
            <a:r>
              <a:rPr lang="en-GB" sz="1200" i="1" dirty="0" smtClean="0">
                <a:sym typeface="Wingdings" pitchFamily="2" charset="2"/>
              </a:rPr>
              <a:t>		${platform}</a:t>
            </a:r>
          </a:p>
          <a:p>
            <a:pPr marL="142875" indent="-142875"/>
            <a:endParaRPr lang="en-GB" sz="1600" i="1" dirty="0" smtClean="0">
              <a:sym typeface="Wingdings" pitchFamily="2" charset="2"/>
            </a:endParaRPr>
          </a:p>
          <a:p>
            <a:pPr marL="142875" indent="-142875"/>
            <a:endParaRPr lang="en-GB" sz="1100" i="1" dirty="0" smtClean="0">
              <a:sym typeface="Wingdings" pitchFamily="2" charset="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enos standard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99CC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CAE2FF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enos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enos standar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enos standar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enos standar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enos standar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enos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enos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enos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Temenos PowerPoint template V1.0</Template>
  <TotalTime>4562</TotalTime>
  <Words>521</Words>
  <Application>Microsoft Office PowerPoint</Application>
  <PresentationFormat>On-screen Show (4:3)</PresentationFormat>
  <Paragraphs>211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Temenos standard</vt:lpstr>
      <vt:lpstr>T24 Enterprise Build</vt:lpstr>
      <vt:lpstr>T24 Enterprise RTC workspace</vt:lpstr>
      <vt:lpstr>Projects</vt:lpstr>
      <vt:lpstr>T24EnterpriseAntlet</vt:lpstr>
      <vt:lpstr>Ivy dependency management</vt:lpstr>
      <vt:lpstr>Ivy dependency management</vt:lpstr>
      <vt:lpstr>T24 Enterprise Build System</vt:lpstr>
      <vt:lpstr>T24 Enterprise Build System</vt:lpstr>
      <vt:lpstr>T24 Enterprise Build System</vt:lpstr>
    </vt:vector>
  </TitlesOfParts>
  <Manager>Alain Vincent</Manager>
  <Company>TEMENOS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T24 R10 BAM</dc:title>
  <dc:subject>Outline</dc:subject>
  <dc:creator>Kevin S Perera</dc:creator>
  <dc:description>December 2009</dc:description>
  <cp:lastModifiedBy>Sheeraz Junejo</cp:lastModifiedBy>
  <cp:revision>287</cp:revision>
  <dcterms:created xsi:type="dcterms:W3CDTF">2007-11-22T09:23:22Z</dcterms:created>
  <dcterms:modified xsi:type="dcterms:W3CDTF">2011-10-10T10:16:10Z</dcterms:modified>
  <cp:contentStatus>DRAFT 2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completed">
    <vt:lpwstr>03 Nov 2009</vt:lpwstr>
  </property>
  <property fmtid="{D5CDD505-2E9C-101B-9397-08002B2CF9AE}" pid="3" name="Client">
    <vt:lpwstr>SMBC</vt:lpwstr>
  </property>
  <property fmtid="{D5CDD505-2E9C-101B-9397-08002B2CF9AE}" pid="4" name="Owner">
    <vt:lpwstr>avincent@temenos.com</vt:lpwstr>
  </property>
  <property fmtid="{D5CDD505-2E9C-101B-9397-08002B2CF9AE}" pid="5" name="Publisher">
    <vt:lpwstr>mkang@temenos.com</vt:lpwstr>
  </property>
  <property fmtid="{D5CDD505-2E9C-101B-9397-08002B2CF9AE}" pid="6" name="Editor">
    <vt:lpwstr>kperera@temenos.com</vt:lpwstr>
  </property>
</Properties>
</file>