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3F2D-E464-4AF6-8B90-7C8C55A0B4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9B1D-CDBD-49A3-9A9C-3D819E54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331" y="-10236"/>
            <a:ext cx="9144000" cy="400110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Patrol Supplier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662" y="389257"/>
            <a:ext cx="9144000" cy="457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8119" y="36100"/>
            <a:ext cx="1333753" cy="30777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DBC- Planning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09322"/>
              </p:ext>
            </p:extLst>
          </p:nvPr>
        </p:nvGraphicFramePr>
        <p:xfrm>
          <a:off x="12390" y="481630"/>
          <a:ext cx="9090668" cy="6332566"/>
        </p:xfrm>
        <a:graphic>
          <a:graphicData uri="http://schemas.openxmlformats.org/drawingml/2006/table">
            <a:tbl>
              <a:tblPr/>
              <a:tblGrid>
                <a:gridCol w="310399">
                  <a:extLst>
                    <a:ext uri="{9D8B030D-6E8A-4147-A177-3AD203B41FA5}">
                      <a16:colId xmlns:a16="http://schemas.microsoft.com/office/drawing/2014/main" val="373381135"/>
                    </a:ext>
                  </a:extLst>
                </a:gridCol>
                <a:gridCol w="1102892">
                  <a:extLst>
                    <a:ext uri="{9D8B030D-6E8A-4147-A177-3AD203B41FA5}">
                      <a16:colId xmlns:a16="http://schemas.microsoft.com/office/drawing/2014/main" val="206681982"/>
                    </a:ext>
                  </a:extLst>
                </a:gridCol>
                <a:gridCol w="703699">
                  <a:extLst>
                    <a:ext uri="{9D8B030D-6E8A-4147-A177-3AD203B41FA5}">
                      <a16:colId xmlns:a16="http://schemas.microsoft.com/office/drawing/2014/main" val="25279209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332823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616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4218430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732960700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3580210812"/>
                    </a:ext>
                  </a:extLst>
                </a:gridCol>
                <a:gridCol w="223016">
                  <a:extLst>
                    <a:ext uri="{9D8B030D-6E8A-4147-A177-3AD203B41FA5}">
                      <a16:colId xmlns:a16="http://schemas.microsoft.com/office/drawing/2014/main" val="2833152923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2104552273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3483600693"/>
                    </a:ext>
                  </a:extLst>
                </a:gridCol>
                <a:gridCol w="232309">
                  <a:extLst>
                    <a:ext uri="{9D8B030D-6E8A-4147-A177-3AD203B41FA5}">
                      <a16:colId xmlns:a16="http://schemas.microsoft.com/office/drawing/2014/main" val="3119124832"/>
                    </a:ext>
                  </a:extLst>
                </a:gridCol>
                <a:gridCol w="213725">
                  <a:extLst>
                    <a:ext uri="{9D8B030D-6E8A-4147-A177-3AD203B41FA5}">
                      <a16:colId xmlns:a16="http://schemas.microsoft.com/office/drawing/2014/main" val="24421584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3298132"/>
                    </a:ext>
                  </a:extLst>
                </a:gridCol>
                <a:gridCol w="229315">
                  <a:extLst>
                    <a:ext uri="{9D8B030D-6E8A-4147-A177-3AD203B41FA5}">
                      <a16:colId xmlns:a16="http://schemas.microsoft.com/office/drawing/2014/main" val="422609151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2244797564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318655974"/>
                    </a:ext>
                  </a:extLst>
                </a:gridCol>
                <a:gridCol w="213725">
                  <a:extLst>
                    <a:ext uri="{9D8B030D-6E8A-4147-A177-3AD203B41FA5}">
                      <a16:colId xmlns:a16="http://schemas.microsoft.com/office/drawing/2014/main" val="2151609332"/>
                    </a:ext>
                  </a:extLst>
                </a:gridCol>
                <a:gridCol w="232309">
                  <a:extLst>
                    <a:ext uri="{9D8B030D-6E8A-4147-A177-3AD203B41FA5}">
                      <a16:colId xmlns:a16="http://schemas.microsoft.com/office/drawing/2014/main" val="2792011574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2882787657"/>
                    </a:ext>
                  </a:extLst>
                </a:gridCol>
                <a:gridCol w="232310">
                  <a:extLst>
                    <a:ext uri="{9D8B030D-6E8A-4147-A177-3AD203B41FA5}">
                      <a16:colId xmlns:a16="http://schemas.microsoft.com/office/drawing/2014/main" val="99007694"/>
                    </a:ext>
                  </a:extLst>
                </a:gridCol>
                <a:gridCol w="213043">
                  <a:extLst>
                    <a:ext uri="{9D8B030D-6E8A-4147-A177-3AD203B41FA5}">
                      <a16:colId xmlns:a16="http://schemas.microsoft.com/office/drawing/2014/main" val="410622203"/>
                    </a:ext>
                  </a:extLst>
                </a:gridCol>
                <a:gridCol w="213725">
                  <a:extLst>
                    <a:ext uri="{9D8B030D-6E8A-4147-A177-3AD203B41FA5}">
                      <a16:colId xmlns:a16="http://schemas.microsoft.com/office/drawing/2014/main" val="1167855621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3805386343"/>
                    </a:ext>
                  </a:extLst>
                </a:gridCol>
                <a:gridCol w="223016">
                  <a:extLst>
                    <a:ext uri="{9D8B030D-6E8A-4147-A177-3AD203B41FA5}">
                      <a16:colId xmlns:a16="http://schemas.microsoft.com/office/drawing/2014/main" val="2419415447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4060871430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2639872108"/>
                    </a:ext>
                  </a:extLst>
                </a:gridCol>
                <a:gridCol w="232309">
                  <a:extLst>
                    <a:ext uri="{9D8B030D-6E8A-4147-A177-3AD203B41FA5}">
                      <a16:colId xmlns:a16="http://schemas.microsoft.com/office/drawing/2014/main" val="1236492989"/>
                    </a:ext>
                  </a:extLst>
                </a:gridCol>
                <a:gridCol w="232309">
                  <a:extLst>
                    <a:ext uri="{9D8B030D-6E8A-4147-A177-3AD203B41FA5}">
                      <a16:colId xmlns:a16="http://schemas.microsoft.com/office/drawing/2014/main" val="1979312165"/>
                    </a:ext>
                  </a:extLst>
                </a:gridCol>
                <a:gridCol w="213725">
                  <a:extLst>
                    <a:ext uri="{9D8B030D-6E8A-4147-A177-3AD203B41FA5}">
                      <a16:colId xmlns:a16="http://schemas.microsoft.com/office/drawing/2014/main" val="3815582178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2627266180"/>
                    </a:ext>
                  </a:extLst>
                </a:gridCol>
                <a:gridCol w="687627">
                  <a:extLst>
                    <a:ext uri="{9D8B030D-6E8A-4147-A177-3AD203B41FA5}">
                      <a16:colId xmlns:a16="http://schemas.microsoft.com/office/drawing/2014/main" val="3534466066"/>
                    </a:ext>
                  </a:extLst>
                </a:gridCol>
              </a:tblGrid>
              <a:tr h="2092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Aug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Remark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56957"/>
                  </a:ext>
                </a:extLst>
              </a:tr>
              <a:tr h="225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62306"/>
                  </a:ext>
                </a:extLst>
              </a:tr>
              <a:tr h="453134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check items</a:t>
                      </a:r>
                      <a:r>
                        <a:rPr lang="en-US" sz="9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Agm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8874"/>
                  </a:ext>
                </a:extLst>
              </a:tr>
              <a:tr h="583969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Setting Organization team Patrol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Agm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540407"/>
                  </a:ext>
                </a:extLst>
              </a:tr>
              <a:tr h="428650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</a:t>
                      </a:r>
                      <a:r>
                        <a:rPr lang="en-US" sz="9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member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Ms.Sikhain Agm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18534"/>
                  </a:ext>
                </a:extLst>
              </a:tr>
              <a:tr h="424705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Supplier information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Ms.Arporn Amgr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68468"/>
                  </a:ext>
                </a:extLst>
              </a:tr>
              <a:tr h="547674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-1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8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1.SHIN</a:t>
                      </a:r>
                      <a:r>
                        <a:rPr kumimoji="1" lang="en-US" altLang="ja-JP" sz="8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HEUNG</a:t>
                      </a:r>
                      <a:endParaRPr kumimoji="1" lang="en-US" altLang="ja-JP" sz="8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8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2.MITSUWA</a:t>
                      </a:r>
                      <a:r>
                        <a:rPr kumimoji="1" lang="en-US" altLang="ja-JP" sz="8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KORAT</a:t>
                      </a:r>
                      <a:endParaRPr kumimoji="1" lang="en-US" altLang="ja-JP" sz="8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kumimoji="1" lang="en-US" altLang="ja-JP" sz="8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29872"/>
                  </a:ext>
                </a:extLst>
              </a:tr>
              <a:tr h="538066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 report -1</a:t>
                      </a:r>
                      <a:endParaRPr kumimoji="1" lang="ja-JP" altLang="en-US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Ms.Phornsiri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19760"/>
                  </a:ext>
                </a:extLst>
              </a:tr>
              <a:tr h="698699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1" lang="en-US" altLang="ja-JP" sz="10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-2</a:t>
                      </a:r>
                      <a:endParaRPr kumimoji="1" lang="en-US" altLang="ja-JP" sz="1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1.TRIO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2.TAPACO_KIZ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824701"/>
                  </a:ext>
                </a:extLst>
              </a:tr>
              <a:tr h="437720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  <a:p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(Review again)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8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1.TRIO</a:t>
                      </a:r>
                    </a:p>
                    <a:p>
                      <a:r>
                        <a:rPr kumimoji="1" lang="en-US" altLang="ja-JP" sz="8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2.MITSUWA KORAT</a:t>
                      </a:r>
                      <a:endParaRPr kumimoji="1" lang="en-US" altLang="ja-JP" sz="8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396518"/>
                  </a:ext>
                </a:extLst>
              </a:tr>
              <a:tr h="585865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-4 </a:t>
                      </a:r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1.NK</a:t>
                      </a: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2.SHIN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HEUNG</a:t>
                      </a:r>
                    </a:p>
                    <a:p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(Review again)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288"/>
                  </a:ext>
                </a:extLst>
              </a:tr>
              <a:tr h="326644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report -2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67453"/>
                  </a:ext>
                </a:extLst>
              </a:tr>
              <a:tr h="396093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Progressive follow up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596395"/>
                  </a:ext>
                </a:extLst>
              </a:tr>
              <a:tr h="396093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Summary report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121958"/>
                  </a:ext>
                </a:extLst>
              </a:tr>
            </a:tbl>
          </a:graphicData>
        </a:graphic>
      </p:graphicFrame>
      <p:sp>
        <p:nvSpPr>
          <p:cNvPr id="8" name="Flowchart: Merge 7"/>
          <p:cNvSpPr/>
          <p:nvPr/>
        </p:nvSpPr>
        <p:spPr>
          <a:xfrm>
            <a:off x="3262448" y="99067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>
            <a:off x="3282587" y="149818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erge 11"/>
          <p:cNvSpPr/>
          <p:nvPr/>
        </p:nvSpPr>
        <p:spPr>
          <a:xfrm>
            <a:off x="3504196" y="203426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erge 12"/>
          <p:cNvSpPr/>
          <p:nvPr/>
        </p:nvSpPr>
        <p:spPr>
          <a:xfrm>
            <a:off x="3504196" y="245709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erge 13"/>
          <p:cNvSpPr/>
          <p:nvPr/>
        </p:nvSpPr>
        <p:spPr>
          <a:xfrm>
            <a:off x="3733835" y="297207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17955" y="2767274"/>
            <a:ext cx="105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SHIN HEUNG</a:t>
            </a:r>
          </a:p>
        </p:txBody>
      </p:sp>
      <p:sp>
        <p:nvSpPr>
          <p:cNvPr id="18" name="Flowchart: Merge 17"/>
          <p:cNvSpPr/>
          <p:nvPr/>
        </p:nvSpPr>
        <p:spPr>
          <a:xfrm>
            <a:off x="4414082" y="316167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22268" y="2926466"/>
            <a:ext cx="141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MITSUWA KORAT</a:t>
            </a:r>
          </a:p>
        </p:txBody>
      </p:sp>
      <p:sp>
        <p:nvSpPr>
          <p:cNvPr id="22" name="Flowchart: Merge 21"/>
          <p:cNvSpPr/>
          <p:nvPr/>
        </p:nvSpPr>
        <p:spPr>
          <a:xfrm>
            <a:off x="3747349" y="339592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erge 22"/>
          <p:cNvSpPr/>
          <p:nvPr/>
        </p:nvSpPr>
        <p:spPr>
          <a:xfrm>
            <a:off x="3979484" y="351449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erge 23"/>
          <p:cNvSpPr/>
          <p:nvPr/>
        </p:nvSpPr>
        <p:spPr>
          <a:xfrm>
            <a:off x="4181056" y="362087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erge 24"/>
          <p:cNvSpPr/>
          <p:nvPr/>
        </p:nvSpPr>
        <p:spPr>
          <a:xfrm>
            <a:off x="4604976" y="363053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erge 25"/>
          <p:cNvSpPr/>
          <p:nvPr/>
        </p:nvSpPr>
        <p:spPr>
          <a:xfrm>
            <a:off x="4836980" y="400060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68190" y="4247108"/>
            <a:ext cx="1324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TAPACO_KIZ</a:t>
            </a:r>
            <a:endParaRPr lang="en-US" sz="1050" dirty="0"/>
          </a:p>
        </p:txBody>
      </p:sp>
      <p:sp>
        <p:nvSpPr>
          <p:cNvPr id="34" name="Flowchart: Merge 33"/>
          <p:cNvSpPr/>
          <p:nvPr/>
        </p:nvSpPr>
        <p:spPr>
          <a:xfrm>
            <a:off x="4855010" y="583690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erge 34"/>
          <p:cNvSpPr/>
          <p:nvPr/>
        </p:nvSpPr>
        <p:spPr>
          <a:xfrm>
            <a:off x="5340845" y="584105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erge 35"/>
          <p:cNvSpPr/>
          <p:nvPr/>
        </p:nvSpPr>
        <p:spPr>
          <a:xfrm>
            <a:off x="5569854" y="584669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erge 36"/>
          <p:cNvSpPr/>
          <p:nvPr/>
        </p:nvSpPr>
        <p:spPr>
          <a:xfrm>
            <a:off x="4382079" y="620236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4845940" y="620236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Merge 38"/>
          <p:cNvSpPr/>
          <p:nvPr/>
        </p:nvSpPr>
        <p:spPr>
          <a:xfrm>
            <a:off x="5557987" y="622455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erge 39"/>
          <p:cNvSpPr/>
          <p:nvPr/>
        </p:nvSpPr>
        <p:spPr>
          <a:xfrm>
            <a:off x="6236062" y="622012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erge 40"/>
          <p:cNvSpPr/>
          <p:nvPr/>
        </p:nvSpPr>
        <p:spPr>
          <a:xfrm>
            <a:off x="3961962" y="662110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erge 41"/>
          <p:cNvSpPr/>
          <p:nvPr/>
        </p:nvSpPr>
        <p:spPr>
          <a:xfrm>
            <a:off x="4187486" y="662110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/>
          <p:cNvSpPr/>
          <p:nvPr/>
        </p:nvSpPr>
        <p:spPr>
          <a:xfrm>
            <a:off x="4384848" y="661700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erge 43"/>
          <p:cNvSpPr/>
          <p:nvPr/>
        </p:nvSpPr>
        <p:spPr>
          <a:xfrm>
            <a:off x="4572064" y="661291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erge 44"/>
          <p:cNvSpPr/>
          <p:nvPr/>
        </p:nvSpPr>
        <p:spPr>
          <a:xfrm>
            <a:off x="4850450" y="662109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/>
          <p:cNvSpPr/>
          <p:nvPr/>
        </p:nvSpPr>
        <p:spPr>
          <a:xfrm>
            <a:off x="5333942" y="662109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/>
          <p:cNvSpPr/>
          <p:nvPr/>
        </p:nvSpPr>
        <p:spPr>
          <a:xfrm>
            <a:off x="5559840" y="661700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/>
          <p:cNvSpPr/>
          <p:nvPr/>
        </p:nvSpPr>
        <p:spPr>
          <a:xfrm>
            <a:off x="5799385" y="661291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erge 48"/>
          <p:cNvSpPr/>
          <p:nvPr/>
        </p:nvSpPr>
        <p:spPr>
          <a:xfrm>
            <a:off x="6225549" y="661291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Off-page Connector 10"/>
          <p:cNvSpPr/>
          <p:nvPr/>
        </p:nvSpPr>
        <p:spPr>
          <a:xfrm>
            <a:off x="7355381" y="195941"/>
            <a:ext cx="495376" cy="338189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Now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50167" y="3864210"/>
            <a:ext cx="1036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TRIO</a:t>
            </a:r>
          </a:p>
        </p:txBody>
      </p:sp>
      <p:sp>
        <p:nvSpPr>
          <p:cNvPr id="55" name="Flowchart: Merge 54"/>
          <p:cNvSpPr/>
          <p:nvPr/>
        </p:nvSpPr>
        <p:spPr>
          <a:xfrm>
            <a:off x="6026276" y="409726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endCxn id="55" idx="1"/>
          </p:cNvCxnSpPr>
          <p:nvPr/>
        </p:nvCxnSpPr>
        <p:spPr>
          <a:xfrm flipV="1">
            <a:off x="4910996" y="4146092"/>
            <a:ext cx="1141913" cy="65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6079542" y="4317306"/>
            <a:ext cx="1855349" cy="49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927042" y="4697214"/>
            <a:ext cx="1107121" cy="134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Merge 61"/>
          <p:cNvSpPr/>
          <p:nvPr/>
        </p:nvSpPr>
        <p:spPr>
          <a:xfrm>
            <a:off x="5798206" y="584105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/>
          <p:cNvSpPr/>
          <p:nvPr/>
        </p:nvSpPr>
        <p:spPr>
          <a:xfrm>
            <a:off x="6239454" y="584801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/>
          <p:cNvSpPr/>
          <p:nvPr/>
        </p:nvSpPr>
        <p:spPr>
          <a:xfrm>
            <a:off x="6443619" y="585487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erge 64"/>
          <p:cNvSpPr/>
          <p:nvPr/>
        </p:nvSpPr>
        <p:spPr>
          <a:xfrm>
            <a:off x="6670254" y="585250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erge 65"/>
          <p:cNvSpPr/>
          <p:nvPr/>
        </p:nvSpPr>
        <p:spPr>
          <a:xfrm>
            <a:off x="6655589" y="623821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erge 66"/>
          <p:cNvSpPr/>
          <p:nvPr/>
        </p:nvSpPr>
        <p:spPr>
          <a:xfrm>
            <a:off x="7112440" y="624523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erge 67"/>
          <p:cNvSpPr/>
          <p:nvPr/>
        </p:nvSpPr>
        <p:spPr>
          <a:xfrm>
            <a:off x="6443547" y="661517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/>
          <p:cNvSpPr/>
          <p:nvPr/>
        </p:nvSpPr>
        <p:spPr>
          <a:xfrm>
            <a:off x="6650783" y="6611083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/>
          <p:cNvSpPr/>
          <p:nvPr/>
        </p:nvSpPr>
        <p:spPr>
          <a:xfrm>
            <a:off x="6890328" y="660698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/>
          <p:cNvSpPr/>
          <p:nvPr/>
        </p:nvSpPr>
        <p:spPr>
          <a:xfrm>
            <a:off x="7111211" y="660698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1731" y="515468"/>
            <a:ext cx="16828" cy="6298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7411013" y="3002967"/>
            <a:ext cx="1549556" cy="719698"/>
          </a:xfrm>
          <a:prstGeom prst="wedgeRoundRectCallout">
            <a:avLst>
              <a:gd name="adj1" fmla="val -51570"/>
              <a:gd name="adj2" fmla="val 8921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Schedule Re - </a:t>
            </a:r>
            <a:r>
              <a:rPr lang="en-US" sz="1000" dirty="0" err="1">
                <a:solidFill>
                  <a:schemeClr val="tx1"/>
                </a:solidFill>
              </a:rPr>
              <a:t>T</a:t>
            </a:r>
            <a:r>
              <a:rPr lang="en-US" sz="1000" dirty="0" err="1" smtClean="0">
                <a:solidFill>
                  <a:schemeClr val="tx1"/>
                </a:solidFill>
              </a:rPr>
              <a:t>anaoroshi</a:t>
            </a:r>
            <a:r>
              <a:rPr lang="en-US" sz="1000" dirty="0" smtClean="0">
                <a:solidFill>
                  <a:schemeClr val="tx1"/>
                </a:solidFill>
              </a:rPr>
              <a:t> package 24-Jul-22 </a:t>
            </a:r>
            <a:r>
              <a:rPr lang="en-US" sz="1000" dirty="0">
                <a:solidFill>
                  <a:schemeClr val="tx1"/>
                </a:solidFill>
              </a:rPr>
              <a:t>due to supplier</a:t>
            </a:r>
            <a:r>
              <a:rPr lang="en-US" sz="1000" dirty="0" smtClean="0">
                <a:solidFill>
                  <a:schemeClr val="tx1"/>
                </a:solidFill>
              </a:rPr>
              <a:t> and In-house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Flowchart: Merge 72"/>
          <p:cNvSpPr/>
          <p:nvPr/>
        </p:nvSpPr>
        <p:spPr>
          <a:xfrm>
            <a:off x="8010420" y="4313341"/>
            <a:ext cx="106532" cy="97654"/>
          </a:xfrm>
          <a:prstGeom prst="flowChartMerg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/>
          <p:cNvSpPr/>
          <p:nvPr/>
        </p:nvSpPr>
        <p:spPr>
          <a:xfrm>
            <a:off x="7122522" y="3978584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/>
          <p:cNvSpPr/>
          <p:nvPr/>
        </p:nvSpPr>
        <p:spPr>
          <a:xfrm>
            <a:off x="7333062" y="3977843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5162" y="3904535"/>
            <a:ext cx="85033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Plan </a:t>
            </a:r>
            <a:r>
              <a:rPr lang="en-US" sz="800" b="1" dirty="0"/>
              <a:t>Schedule</a:t>
            </a:r>
            <a:r>
              <a:rPr lang="en-US" sz="800" b="1" dirty="0" smtClean="0"/>
              <a:t> </a:t>
            </a:r>
          </a:p>
          <a:p>
            <a:r>
              <a:rPr lang="en-US" sz="800" b="1" dirty="0" smtClean="0"/>
              <a:t>Date </a:t>
            </a:r>
            <a:r>
              <a:rPr lang="en-US" sz="800" b="1" dirty="0" smtClean="0"/>
              <a:t>24 </a:t>
            </a:r>
            <a:r>
              <a:rPr lang="en-US" sz="800" b="1" dirty="0" smtClean="0"/>
              <a:t>Aug’22</a:t>
            </a:r>
            <a:endParaRPr lang="en-US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124433" y="5497429"/>
            <a:ext cx="117526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228622" y="4920904"/>
            <a:ext cx="85033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Plan </a:t>
            </a:r>
            <a:r>
              <a:rPr lang="en-US" sz="800" b="1" dirty="0"/>
              <a:t>Schedule</a:t>
            </a:r>
            <a:r>
              <a:rPr lang="en-US" sz="800" b="1" dirty="0" smtClean="0"/>
              <a:t> </a:t>
            </a:r>
          </a:p>
          <a:p>
            <a:r>
              <a:rPr lang="en-US" sz="800" b="1" dirty="0" smtClean="0"/>
              <a:t>Date </a:t>
            </a:r>
            <a:r>
              <a:rPr lang="en-US" sz="800" b="1" dirty="0" smtClean="0"/>
              <a:t>26</a:t>
            </a:r>
            <a:r>
              <a:rPr lang="en-US" sz="800" b="1" dirty="0" smtClean="0"/>
              <a:t> </a:t>
            </a:r>
            <a:r>
              <a:rPr lang="en-US" sz="800" b="1" dirty="0" smtClean="0"/>
              <a:t>Aug’22</a:t>
            </a:r>
            <a:endParaRPr lang="en-US" sz="8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148722" y="4557958"/>
            <a:ext cx="849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NK</a:t>
            </a:r>
            <a:endParaRPr lang="en-US" sz="1050" dirty="0"/>
          </a:p>
        </p:txBody>
      </p:sp>
      <p:sp>
        <p:nvSpPr>
          <p:cNvPr id="82" name="Flowchart: Merge 81"/>
          <p:cNvSpPr/>
          <p:nvPr/>
        </p:nvSpPr>
        <p:spPr>
          <a:xfrm>
            <a:off x="8037528" y="4629683"/>
            <a:ext cx="114306" cy="107143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Merge 82"/>
          <p:cNvSpPr/>
          <p:nvPr/>
        </p:nvSpPr>
        <p:spPr>
          <a:xfrm>
            <a:off x="8040632" y="4782083"/>
            <a:ext cx="114306" cy="107143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168760" y="4700959"/>
            <a:ext cx="937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SHIN HEUNG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8177564" y="5747243"/>
            <a:ext cx="89896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Plan </a:t>
            </a:r>
            <a:r>
              <a:rPr lang="en-US" sz="800" b="1" dirty="0"/>
              <a:t>Schedule</a:t>
            </a:r>
            <a:r>
              <a:rPr lang="en-US" sz="800" b="1" dirty="0" smtClean="0"/>
              <a:t> </a:t>
            </a:r>
          </a:p>
          <a:p>
            <a:r>
              <a:rPr lang="en-US" sz="800" b="1" dirty="0" smtClean="0"/>
              <a:t>Date </a:t>
            </a:r>
            <a:r>
              <a:rPr lang="en-US" sz="800" b="1" dirty="0" smtClean="0"/>
              <a:t>30</a:t>
            </a:r>
            <a:r>
              <a:rPr lang="en-US" sz="800" b="1" dirty="0" smtClean="0"/>
              <a:t> </a:t>
            </a:r>
            <a:r>
              <a:rPr lang="en-US" sz="800" b="1" dirty="0" smtClean="0"/>
              <a:t>Aug’22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338442" y="5354168"/>
            <a:ext cx="886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MITSUWA_K</a:t>
            </a:r>
            <a:endParaRPr lang="en-US" sz="1000" dirty="0"/>
          </a:p>
        </p:txBody>
      </p:sp>
      <p:sp>
        <p:nvSpPr>
          <p:cNvPr id="87" name="Flowchart: Merge 86"/>
          <p:cNvSpPr/>
          <p:nvPr/>
        </p:nvSpPr>
        <p:spPr>
          <a:xfrm>
            <a:off x="8283234" y="5444555"/>
            <a:ext cx="114306" cy="107143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Merge 87"/>
          <p:cNvSpPr/>
          <p:nvPr/>
        </p:nvSpPr>
        <p:spPr>
          <a:xfrm>
            <a:off x="8283234" y="5587282"/>
            <a:ext cx="114306" cy="107143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358480" y="5525162"/>
            <a:ext cx="937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TRIO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8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Words>169</Words>
  <Application>Microsoft Office PowerPoint</Application>
  <PresentationFormat>On-screen Show (4:3)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MR.WASHIRA RATTANAPHAN</dc:creator>
  <cp:lastModifiedBy>SUTHATHIP SRIPHANTHONG</cp:lastModifiedBy>
  <cp:revision>29</cp:revision>
  <dcterms:created xsi:type="dcterms:W3CDTF">2022-02-11T10:22:38Z</dcterms:created>
  <dcterms:modified xsi:type="dcterms:W3CDTF">2022-08-08T08:01:15Z</dcterms:modified>
</cp:coreProperties>
</file>