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5FFD5"/>
    <a:srgbClr val="CC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660"/>
  </p:normalViewPr>
  <p:slideViewPr>
    <p:cSldViewPr snapToGrid="0">
      <p:cViewPr>
        <p:scale>
          <a:sx n="80" d="100"/>
          <a:sy n="80" d="100"/>
        </p:scale>
        <p:origin x="15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8AD-A3EE-4B7D-873E-212C93F90A7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03A1-63FF-4704-9AB3-E22C0768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0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8AD-A3EE-4B7D-873E-212C93F90A7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03A1-63FF-4704-9AB3-E22C0768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9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8AD-A3EE-4B7D-873E-212C93F90A7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03A1-63FF-4704-9AB3-E22C0768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5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8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17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0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9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23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8AD-A3EE-4B7D-873E-212C93F90A7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03A1-63FF-4704-9AB3-E22C0768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1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38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DF7B-FE66-46BD-B5FF-DAABDB94D6B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1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8AD-A3EE-4B7D-873E-212C93F90A7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03A1-63FF-4704-9AB3-E22C0768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8AD-A3EE-4B7D-873E-212C93F90A7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03A1-63FF-4704-9AB3-E22C0768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8AD-A3EE-4B7D-873E-212C93F90A7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03A1-63FF-4704-9AB3-E22C0768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0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8AD-A3EE-4B7D-873E-212C93F90A7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03A1-63FF-4704-9AB3-E22C0768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8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8AD-A3EE-4B7D-873E-212C93F90A7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03A1-63FF-4704-9AB3-E22C0768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6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8AD-A3EE-4B7D-873E-212C93F90A7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03A1-63FF-4704-9AB3-E22C0768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0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8AD-A3EE-4B7D-873E-212C93F90A7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03A1-63FF-4704-9AB3-E22C0768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5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248AD-A3EE-4B7D-873E-212C93F90A7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A03A1-63FF-4704-9AB3-E22C0768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2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4DF7B-FE66-46BD-B5FF-DAABDB94D6B8}" type="datetimeFigureOut">
              <a:rPr lang="en-US" smtClean="0"/>
              <a:t>23/3/2022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89B55-D3A8-4739-A65C-E706865E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37683" y="42788"/>
            <a:ext cx="482466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Patrol Supplier Schedule</a:t>
            </a: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9965"/>
            <a:ext cx="12192000" cy="58116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42773" y="171038"/>
            <a:ext cx="1750627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DBC-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Planing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" name="Flowchart: Off-page Connector 10"/>
          <p:cNvSpPr/>
          <p:nvPr/>
        </p:nvSpPr>
        <p:spPr>
          <a:xfrm>
            <a:off x="5229037" y="537596"/>
            <a:ext cx="595081" cy="433852"/>
          </a:xfrm>
          <a:prstGeom prst="flowChartOffpageConnector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33612"/>
              </p:ext>
            </p:extLst>
          </p:nvPr>
        </p:nvGraphicFramePr>
        <p:xfrm>
          <a:off x="358750" y="926589"/>
          <a:ext cx="10818575" cy="5787032"/>
        </p:xfrm>
        <a:graphic>
          <a:graphicData uri="http://schemas.openxmlformats.org/drawingml/2006/table">
            <a:tbl>
              <a:tblPr/>
              <a:tblGrid>
                <a:gridCol w="460478">
                  <a:extLst>
                    <a:ext uri="{9D8B030D-6E8A-4147-A177-3AD203B41FA5}">
                      <a16:colId xmlns:a16="http://schemas.microsoft.com/office/drawing/2014/main" val="373381135"/>
                    </a:ext>
                  </a:extLst>
                </a:gridCol>
                <a:gridCol w="1636141">
                  <a:extLst>
                    <a:ext uri="{9D8B030D-6E8A-4147-A177-3AD203B41FA5}">
                      <a16:colId xmlns:a16="http://schemas.microsoft.com/office/drawing/2014/main" val="206681982"/>
                    </a:ext>
                  </a:extLst>
                </a:gridCol>
                <a:gridCol w="1043941">
                  <a:extLst>
                    <a:ext uri="{9D8B030D-6E8A-4147-A177-3AD203B41FA5}">
                      <a16:colId xmlns:a16="http://schemas.microsoft.com/office/drawing/2014/main" val="2527920995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2833282361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2613061681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2174218430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2732960700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3580210812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2833152923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2104552273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3483600693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3119124832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2442158481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1193298132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422609151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2244797564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318655974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2151609332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2792011574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2882787657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99007694"/>
                    </a:ext>
                  </a:extLst>
                </a:gridCol>
                <a:gridCol w="338237">
                  <a:extLst>
                    <a:ext uri="{9D8B030D-6E8A-4147-A177-3AD203B41FA5}">
                      <a16:colId xmlns:a16="http://schemas.microsoft.com/office/drawing/2014/main" val="410622203"/>
                    </a:ext>
                  </a:extLst>
                </a:gridCol>
                <a:gridCol w="311899">
                  <a:extLst>
                    <a:ext uri="{9D8B030D-6E8A-4147-A177-3AD203B41FA5}">
                      <a16:colId xmlns:a16="http://schemas.microsoft.com/office/drawing/2014/main" val="1167855621"/>
                    </a:ext>
                  </a:extLst>
                </a:gridCol>
                <a:gridCol w="939613">
                  <a:extLst>
                    <a:ext uri="{9D8B030D-6E8A-4147-A177-3AD203B41FA5}">
                      <a16:colId xmlns:a16="http://schemas.microsoft.com/office/drawing/2014/main" val="3534466066"/>
                    </a:ext>
                  </a:extLst>
                </a:gridCol>
              </a:tblGrid>
              <a:tr h="198402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/>
                        <a:t>No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/>
                        <a:t>Content</a:t>
                      </a:r>
                      <a:endParaRPr lang="en-US" sz="14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PIC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/>
                        <a:t>Feb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/>
                        <a:t>Mar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/>
                        <a:t>Apr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/>
                        <a:t>May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/>
                        <a:t>Jun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/>
                        <a:t>Remark</a:t>
                      </a:r>
                      <a:endParaRPr lang="en-US" sz="11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856957"/>
                  </a:ext>
                </a:extLst>
              </a:tr>
              <a:tr h="226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62306"/>
                  </a:ext>
                </a:extLst>
              </a:tr>
              <a:tr h="4542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check items</a:t>
                      </a:r>
                      <a:r>
                        <a:rPr lang="en-US" sz="1000" b="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 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 </a:t>
                      </a:r>
                      <a:r>
                        <a:rPr lang="en-US" sz="900" b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Agm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58874"/>
                  </a:ext>
                </a:extLst>
              </a:tr>
              <a:tr h="5853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Setting Organization team Patrol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 </a:t>
                      </a:r>
                      <a:r>
                        <a:rPr lang="en-US" sz="900" b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Agm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540407"/>
                  </a:ext>
                </a:extLst>
              </a:tr>
              <a:tr h="429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</a:t>
                      </a:r>
                      <a:r>
                        <a:rPr lang="en-US" sz="1000" b="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member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Ms.Sikhain</a:t>
                      </a:r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Agm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018534"/>
                  </a:ext>
                </a:extLst>
              </a:tr>
              <a:tr h="425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Supplier information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Ms.Arporn</a:t>
                      </a:r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Amgr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68468"/>
                  </a:ext>
                </a:extLst>
              </a:tr>
              <a:tr h="5633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kumimoji="1" lang="en-US" altLang="ja-JP" sz="10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Supplier patrol</a:t>
                      </a:r>
                      <a:r>
                        <a:rPr kumimoji="1" lang="en-US" altLang="ja-JP" sz="10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-1</a:t>
                      </a:r>
                      <a:endParaRPr kumimoji="1" lang="en-US" altLang="ja-JP" sz="100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1.SHIN</a:t>
                      </a:r>
                      <a:r>
                        <a:rPr kumimoji="1" lang="en-US" altLang="ja-JP" sz="9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HEUNG</a:t>
                      </a:r>
                      <a:endParaRPr kumimoji="1" lang="en-US" altLang="ja-JP" sz="90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2.MITSUWA</a:t>
                      </a:r>
                      <a:r>
                        <a:rPr kumimoji="1" lang="en-US" altLang="ja-JP" sz="9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KORAT</a:t>
                      </a:r>
                      <a:endParaRPr kumimoji="1" lang="en-US" altLang="ja-JP" sz="90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kumimoji="1" lang="en-US" altLang="ja-JP" sz="90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429872"/>
                  </a:ext>
                </a:extLst>
              </a:tr>
              <a:tr h="539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kumimoji="1" lang="en-US" altLang="ja-JP" sz="10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Problem report -1</a:t>
                      </a:r>
                      <a:endParaRPr kumimoji="1" lang="ja-JP" altLang="en-US" sz="10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Ms.Phornsiri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19760"/>
                  </a:ext>
                </a:extLst>
              </a:tr>
              <a:tr h="5861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kumimoji="1" lang="en-US" altLang="ja-JP" sz="105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Supplier patrol</a:t>
                      </a:r>
                      <a:r>
                        <a:rPr kumimoji="1" lang="en-US" altLang="ja-JP" sz="105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-2</a:t>
                      </a:r>
                      <a:endParaRPr kumimoji="1" lang="en-US" altLang="ja-JP" sz="105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1.TRIO</a:t>
                      </a:r>
                    </a:p>
                    <a:p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r>
                        <a:rPr kumimoji="1" lang="en-US" altLang="ja-JP" sz="9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KORAT MATSUSHITA</a:t>
                      </a:r>
                      <a:endParaRPr kumimoji="1" lang="en-US" altLang="ja-JP" sz="90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824701"/>
                  </a:ext>
                </a:extLst>
              </a:tr>
              <a:tr h="4996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kumimoji="1" lang="en-US" altLang="ja-JP" sz="105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Supplier patrol</a:t>
                      </a:r>
                      <a:r>
                        <a:rPr kumimoji="1" lang="en-US" altLang="ja-JP" sz="105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-3</a:t>
                      </a:r>
                      <a:endParaRPr kumimoji="1" lang="en-US" altLang="ja-JP" sz="105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1.TAPACO</a:t>
                      </a:r>
                      <a:r>
                        <a:rPr kumimoji="1" lang="en-US" altLang="ja-JP" sz="9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KABINBURI</a:t>
                      </a:r>
                      <a:endParaRPr kumimoji="1" lang="en-US" altLang="ja-JP" sz="90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kumimoji="1" lang="en-US" altLang="ja-JP" sz="90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396518"/>
                  </a:ext>
                </a:extLst>
              </a:tr>
              <a:tr h="3274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Problem</a:t>
                      </a:r>
                      <a:r>
                        <a:rPr kumimoji="1" lang="en-US" altLang="ja-JP" sz="10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report -2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767453"/>
                  </a:ext>
                </a:extLst>
              </a:tr>
              <a:tr h="3970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Progressive follow up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596395"/>
                  </a:ext>
                </a:extLst>
              </a:tr>
              <a:tr h="553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Summary report</a:t>
                      </a:r>
                      <a:endParaRPr lang="en-US" sz="10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121958"/>
                  </a:ext>
                </a:extLst>
              </a:tr>
            </a:tbl>
          </a:graphicData>
        </a:graphic>
      </p:graphicFrame>
      <p:sp>
        <p:nvSpPr>
          <p:cNvPr id="13" name="Flowchart: Merge 12"/>
          <p:cNvSpPr/>
          <p:nvPr/>
        </p:nvSpPr>
        <p:spPr>
          <a:xfrm>
            <a:off x="4607042" y="1598234"/>
            <a:ext cx="106532" cy="97654"/>
          </a:xfrm>
          <a:prstGeom prst="flowChartMerge">
            <a:avLst/>
          </a:prstGeom>
          <a:solidFill>
            <a:srgbClr val="0099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owchart: Merge 13"/>
          <p:cNvSpPr/>
          <p:nvPr/>
        </p:nvSpPr>
        <p:spPr>
          <a:xfrm>
            <a:off x="4608519" y="2105742"/>
            <a:ext cx="106532" cy="97654"/>
          </a:xfrm>
          <a:prstGeom prst="flowChartMerge">
            <a:avLst/>
          </a:prstGeom>
          <a:solidFill>
            <a:srgbClr val="0099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owchart: Merge 14"/>
          <p:cNvSpPr/>
          <p:nvPr/>
        </p:nvSpPr>
        <p:spPr>
          <a:xfrm>
            <a:off x="4867452" y="2651155"/>
            <a:ext cx="106532" cy="97654"/>
          </a:xfrm>
          <a:prstGeom prst="flowChartMerge">
            <a:avLst/>
          </a:prstGeom>
          <a:solidFill>
            <a:srgbClr val="0099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Merge 15"/>
          <p:cNvSpPr/>
          <p:nvPr/>
        </p:nvSpPr>
        <p:spPr>
          <a:xfrm>
            <a:off x="4867452" y="3092646"/>
            <a:ext cx="106532" cy="97654"/>
          </a:xfrm>
          <a:prstGeom prst="flowChartMerge">
            <a:avLst/>
          </a:prstGeom>
          <a:solidFill>
            <a:srgbClr val="0099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owchart: Merge 16"/>
          <p:cNvSpPr/>
          <p:nvPr/>
        </p:nvSpPr>
        <p:spPr>
          <a:xfrm>
            <a:off x="5124904" y="3554283"/>
            <a:ext cx="106532" cy="97654"/>
          </a:xfrm>
          <a:prstGeom prst="flowChartMerge">
            <a:avLst/>
          </a:prstGeom>
          <a:solidFill>
            <a:srgbClr val="0099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5064" y="3244359"/>
            <a:ext cx="1051478" cy="2616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SHIN HEUNG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Flowchart: Merge 18"/>
          <p:cNvSpPr/>
          <p:nvPr/>
        </p:nvSpPr>
        <p:spPr>
          <a:xfrm>
            <a:off x="5637373" y="3815893"/>
            <a:ext cx="106532" cy="97654"/>
          </a:xfrm>
          <a:prstGeom prst="flowChartMerge">
            <a:avLst/>
          </a:prstGeom>
          <a:solidFill>
            <a:srgbClr val="0099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0808" y="3539493"/>
            <a:ext cx="1411030" cy="2616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MITSUWA KORAT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Flowchart: Merge 20"/>
          <p:cNvSpPr/>
          <p:nvPr/>
        </p:nvSpPr>
        <p:spPr>
          <a:xfrm>
            <a:off x="5119936" y="4115455"/>
            <a:ext cx="106532" cy="97654"/>
          </a:xfrm>
          <a:prstGeom prst="flowChartMerge">
            <a:avLst/>
          </a:prstGeom>
          <a:solidFill>
            <a:srgbClr val="0099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lowchart: Merge 21"/>
          <p:cNvSpPr/>
          <p:nvPr/>
        </p:nvSpPr>
        <p:spPr>
          <a:xfrm>
            <a:off x="5417388" y="4224702"/>
            <a:ext cx="106532" cy="97654"/>
          </a:xfrm>
          <a:prstGeom prst="flowChartMerge">
            <a:avLst/>
          </a:prstGeom>
          <a:solidFill>
            <a:srgbClr val="0099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lowchart: Merge 22"/>
          <p:cNvSpPr/>
          <p:nvPr/>
        </p:nvSpPr>
        <p:spPr>
          <a:xfrm>
            <a:off x="5684276" y="4331080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owchart: Merge 23"/>
          <p:cNvSpPr/>
          <p:nvPr/>
        </p:nvSpPr>
        <p:spPr>
          <a:xfrm>
            <a:off x="5949570" y="4415390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lowchart: Merge 24"/>
          <p:cNvSpPr/>
          <p:nvPr/>
        </p:nvSpPr>
        <p:spPr>
          <a:xfrm>
            <a:off x="6155669" y="4723806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6102" y="4522526"/>
            <a:ext cx="1036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TRIO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4065" y="4663422"/>
            <a:ext cx="144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KORAT MATSUSHITA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Flowchart: Merge 27"/>
          <p:cNvSpPr/>
          <p:nvPr/>
        </p:nvSpPr>
        <p:spPr>
          <a:xfrm>
            <a:off x="7221794" y="5297043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lowchart: Merge 28"/>
          <p:cNvSpPr/>
          <p:nvPr/>
        </p:nvSpPr>
        <p:spPr>
          <a:xfrm>
            <a:off x="6208935" y="5679344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lowchart: Merge 29"/>
          <p:cNvSpPr/>
          <p:nvPr/>
        </p:nvSpPr>
        <p:spPr>
          <a:xfrm>
            <a:off x="6694770" y="5683501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lowchart: Merge 30"/>
          <p:cNvSpPr/>
          <p:nvPr/>
        </p:nvSpPr>
        <p:spPr>
          <a:xfrm>
            <a:off x="6961103" y="5689141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lowchart: Merge 31"/>
          <p:cNvSpPr/>
          <p:nvPr/>
        </p:nvSpPr>
        <p:spPr>
          <a:xfrm>
            <a:off x="5633363" y="6044809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lowchart: Merge 32"/>
          <p:cNvSpPr/>
          <p:nvPr/>
        </p:nvSpPr>
        <p:spPr>
          <a:xfrm>
            <a:off x="6143879" y="6044809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lowchart: Merge 33"/>
          <p:cNvSpPr/>
          <p:nvPr/>
        </p:nvSpPr>
        <p:spPr>
          <a:xfrm>
            <a:off x="6921243" y="6067002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lowchart: Merge 34"/>
          <p:cNvSpPr/>
          <p:nvPr/>
        </p:nvSpPr>
        <p:spPr>
          <a:xfrm>
            <a:off x="7478015" y="6062565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lowchart: Merge 35"/>
          <p:cNvSpPr/>
          <p:nvPr/>
        </p:nvSpPr>
        <p:spPr>
          <a:xfrm>
            <a:off x="5119936" y="6451512"/>
            <a:ext cx="106532" cy="97654"/>
          </a:xfrm>
          <a:prstGeom prst="flowChartMerge">
            <a:avLst/>
          </a:prstGeom>
          <a:solidFill>
            <a:srgbClr val="0099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lowchart: Merge 36"/>
          <p:cNvSpPr/>
          <p:nvPr/>
        </p:nvSpPr>
        <p:spPr>
          <a:xfrm>
            <a:off x="5364122" y="6463544"/>
            <a:ext cx="106532" cy="97654"/>
          </a:xfrm>
          <a:prstGeom prst="flowChartMerge">
            <a:avLst/>
          </a:prstGeom>
          <a:solidFill>
            <a:srgbClr val="0099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lowchart: Merge 37"/>
          <p:cNvSpPr/>
          <p:nvPr/>
        </p:nvSpPr>
        <p:spPr>
          <a:xfrm>
            <a:off x="5636132" y="6459449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lowchart: Merge 38"/>
          <p:cNvSpPr/>
          <p:nvPr/>
        </p:nvSpPr>
        <p:spPr>
          <a:xfrm>
            <a:off x="5897996" y="6455354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lowchart: Merge 39"/>
          <p:cNvSpPr/>
          <p:nvPr/>
        </p:nvSpPr>
        <p:spPr>
          <a:xfrm>
            <a:off x="6176382" y="6463543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lowchart: Merge 40"/>
          <p:cNvSpPr/>
          <p:nvPr/>
        </p:nvSpPr>
        <p:spPr>
          <a:xfrm>
            <a:off x="6678536" y="6463543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lowchart: Merge 41"/>
          <p:cNvSpPr/>
          <p:nvPr/>
        </p:nvSpPr>
        <p:spPr>
          <a:xfrm>
            <a:off x="6923096" y="6459449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lowchart: Merge 42"/>
          <p:cNvSpPr/>
          <p:nvPr/>
        </p:nvSpPr>
        <p:spPr>
          <a:xfrm>
            <a:off x="7199965" y="6455354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lowchart: Merge 43"/>
          <p:cNvSpPr/>
          <p:nvPr/>
        </p:nvSpPr>
        <p:spPr>
          <a:xfrm>
            <a:off x="7476834" y="6455354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43418" y="5079955"/>
            <a:ext cx="1379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TAPACO KIBINBURI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lowchart: Merge 45"/>
          <p:cNvSpPr/>
          <p:nvPr/>
        </p:nvSpPr>
        <p:spPr>
          <a:xfrm>
            <a:off x="6669884" y="4865519"/>
            <a:ext cx="106532" cy="97654"/>
          </a:xfrm>
          <a:prstGeom prst="flowChartMerg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511544" y="886536"/>
            <a:ext cx="24063" cy="574111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7624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86705"/>
              </p:ext>
            </p:extLst>
          </p:nvPr>
        </p:nvGraphicFramePr>
        <p:xfrm>
          <a:off x="1299410" y="300782"/>
          <a:ext cx="9372600" cy="6304558"/>
        </p:xfrm>
        <a:graphic>
          <a:graphicData uri="http://schemas.openxmlformats.org/drawingml/2006/table">
            <a:tbl>
              <a:tblPr/>
              <a:tblGrid>
                <a:gridCol w="1798504">
                  <a:extLst>
                    <a:ext uri="{9D8B030D-6E8A-4147-A177-3AD203B41FA5}">
                      <a16:colId xmlns:a16="http://schemas.microsoft.com/office/drawing/2014/main" val="3078923362"/>
                    </a:ext>
                  </a:extLst>
                </a:gridCol>
                <a:gridCol w="1690654">
                  <a:extLst>
                    <a:ext uri="{9D8B030D-6E8A-4147-A177-3AD203B41FA5}">
                      <a16:colId xmlns:a16="http://schemas.microsoft.com/office/drawing/2014/main" val="1707304104"/>
                    </a:ext>
                  </a:extLst>
                </a:gridCol>
                <a:gridCol w="1768642">
                  <a:extLst>
                    <a:ext uri="{9D8B030D-6E8A-4147-A177-3AD203B41FA5}">
                      <a16:colId xmlns:a16="http://schemas.microsoft.com/office/drawing/2014/main" val="3710787782"/>
                    </a:ext>
                  </a:extLst>
                </a:gridCol>
                <a:gridCol w="2129590">
                  <a:extLst>
                    <a:ext uri="{9D8B030D-6E8A-4147-A177-3AD203B41FA5}">
                      <a16:colId xmlns:a16="http://schemas.microsoft.com/office/drawing/2014/main" val="3826262513"/>
                    </a:ext>
                  </a:extLst>
                </a:gridCol>
                <a:gridCol w="1985210">
                  <a:extLst>
                    <a:ext uri="{9D8B030D-6E8A-4147-A177-3AD203B41FA5}">
                      <a16:colId xmlns:a16="http://schemas.microsoft.com/office/drawing/2014/main" val="1232767427"/>
                    </a:ext>
                  </a:extLst>
                </a:gridCol>
              </a:tblGrid>
              <a:tr h="669858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800" b="1" i="0" u="sng" strike="noStrike" dirty="0">
                          <a:solidFill>
                            <a:srgbClr val="FF6600"/>
                          </a:solidFill>
                          <a:effectLst/>
                          <a:latin typeface="Calibri" panose="020F0502020204030204" pitchFamily="34" charset="0"/>
                        </a:rPr>
                        <a:t>Data Summary Request Return Package Form </a:t>
                      </a:r>
                      <a:r>
                        <a:rPr lang="en-US" sz="2800" b="1" i="0" u="sng" strike="noStrike" dirty="0" smtClean="0">
                          <a:solidFill>
                            <a:srgbClr val="FF6600"/>
                          </a:solidFill>
                          <a:effectLst/>
                          <a:latin typeface="Calibri" panose="020F0502020204030204" pitchFamily="34" charset="0"/>
                        </a:rPr>
                        <a:t>Supplier CHT-RA</a:t>
                      </a:r>
                      <a:endParaRPr lang="en-US" sz="2800" b="1" i="0" u="sng" strike="noStrike" dirty="0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226807"/>
                  </a:ext>
                </a:extLst>
              </a:tr>
              <a:tr h="315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</a:t>
                      </a:r>
                    </a:p>
                  </a:txBody>
                  <a:tcPr marL="9065" marR="9065" marT="9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Package </a:t>
                      </a:r>
                    </a:p>
                  </a:txBody>
                  <a:tcPr marL="9065" marR="9065" marT="9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 Code</a:t>
                      </a:r>
                    </a:p>
                  </a:txBody>
                  <a:tcPr marL="9065" marR="9065" marT="9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 Package</a:t>
                      </a:r>
                    </a:p>
                  </a:txBody>
                  <a:tcPr marL="9065" marR="9065" marT="9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 Pallet</a:t>
                      </a:r>
                    </a:p>
                  </a:txBody>
                  <a:tcPr marL="9065" marR="9065" marT="9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53158"/>
                  </a:ext>
                </a:extLst>
              </a:tr>
              <a:tr h="315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GOKO</a:t>
                      </a:r>
                    </a:p>
                  </a:txBody>
                  <a:tcPr marL="9065" marR="9065" marT="90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L814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6510"/>
                  </a:ext>
                </a:extLst>
              </a:tr>
              <a:tr h="315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GOKO</a:t>
                      </a:r>
                    </a:p>
                  </a:txBody>
                  <a:tcPr marL="9065" marR="9065" marT="90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M612SP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496"/>
                  </a:ext>
                </a:extLst>
              </a:tr>
              <a:tr h="315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SHIN HEUNG</a:t>
                      </a:r>
                    </a:p>
                  </a:txBody>
                  <a:tcPr marL="9065" marR="9065" marT="90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D510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11361"/>
                  </a:ext>
                </a:extLst>
              </a:tr>
              <a:tr h="315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SHIN HEUNG</a:t>
                      </a:r>
                    </a:p>
                  </a:txBody>
                  <a:tcPr marL="9065" marR="9065" marT="90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D324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026024"/>
                  </a:ext>
                </a:extLst>
              </a:tr>
              <a:tr h="315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SHIN HEUNG</a:t>
                      </a:r>
                    </a:p>
                  </a:txBody>
                  <a:tcPr marL="9065" marR="9065" marT="90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D418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02605"/>
                  </a:ext>
                </a:extLst>
              </a:tr>
              <a:tr h="315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SHIN HEUNG</a:t>
                      </a:r>
                    </a:p>
                  </a:txBody>
                  <a:tcPr marL="9065" marR="9065" marT="90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D431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190885"/>
                  </a:ext>
                </a:extLst>
              </a:tr>
              <a:tr h="315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SHIN HEUNG</a:t>
                      </a:r>
                    </a:p>
                  </a:txBody>
                  <a:tcPr marL="9065" marR="9065" marT="90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D606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40493"/>
                  </a:ext>
                </a:extLst>
              </a:tr>
              <a:tr h="315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SHIN HEUNG</a:t>
                      </a:r>
                    </a:p>
                  </a:txBody>
                  <a:tcPr marL="9065" marR="9065" marT="90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BULK-D510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201576"/>
                  </a:ext>
                </a:extLst>
              </a:tr>
              <a:tr h="315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SHIN HEUNG</a:t>
                      </a:r>
                    </a:p>
                  </a:txBody>
                  <a:tcPr marL="9065" marR="9065" marT="90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L814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791312"/>
                  </a:ext>
                </a:extLst>
              </a:tr>
              <a:tr h="315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SHIN HEUNG</a:t>
                      </a:r>
                    </a:p>
                  </a:txBody>
                  <a:tcPr marL="9065" marR="9065" marT="90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PARTITION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D518-44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75009"/>
                  </a:ext>
                </a:extLst>
              </a:tr>
              <a:tr h="315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SHIN HEUNG</a:t>
                      </a:r>
                    </a:p>
                  </a:txBody>
                  <a:tcPr marL="9065" marR="9065" marT="90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PARTITION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D518-145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563167"/>
                  </a:ext>
                </a:extLst>
              </a:tr>
              <a:tr h="315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SHIN HEUNG</a:t>
                      </a:r>
                    </a:p>
                  </a:txBody>
                  <a:tcPr marL="9065" marR="9065" marT="90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PARTITION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D518-160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774203"/>
                  </a:ext>
                </a:extLst>
              </a:tr>
              <a:tr h="315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SHIN HEUNG</a:t>
                      </a:r>
                    </a:p>
                  </a:txBody>
                  <a:tcPr marL="9065" marR="9065" marT="90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PARTITION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D412-9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2766"/>
                  </a:ext>
                </a:extLst>
              </a:tr>
              <a:tr h="315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SHIN HEUNG</a:t>
                      </a:r>
                    </a:p>
                  </a:txBody>
                  <a:tcPr marL="9065" marR="9065" marT="90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PARTITION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D433-32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75567"/>
                  </a:ext>
                </a:extLst>
              </a:tr>
              <a:tr h="315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MITSUWA KORAT</a:t>
                      </a:r>
                    </a:p>
                  </a:txBody>
                  <a:tcPr marL="9065" marR="9065" marT="90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D518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24738"/>
                  </a:ext>
                </a:extLst>
              </a:tr>
              <a:tr h="315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MITSUWA KORAT</a:t>
                      </a:r>
                    </a:p>
                  </a:txBody>
                  <a:tcPr marL="9065" marR="9065" marT="90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D612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65" marR="9065" marT="90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362855"/>
                  </a:ext>
                </a:extLst>
              </a:tr>
              <a:tr h="275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065" marR="9065" marT="90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D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    PALLET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066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2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409" y="148332"/>
            <a:ext cx="8325991" cy="400110"/>
          </a:xfrm>
          <a:prstGeom prst="rect">
            <a:avLst/>
          </a:prstGeom>
          <a:solidFill>
            <a:srgbClr val="CCFFCC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u="sng" dirty="0"/>
              <a:t>Summary patrol check supplier </a:t>
            </a:r>
            <a:r>
              <a:rPr lang="en-US" sz="2000" b="1" u="sng" dirty="0" smtClean="0"/>
              <a:t>MITSUWA KORAT </a:t>
            </a:r>
            <a:r>
              <a:rPr lang="en-US" sz="2000" b="1" u="sng" dirty="0"/>
              <a:t>about empty box control</a:t>
            </a:r>
            <a:endParaRPr lang="en-US" sz="2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671145" y="567558"/>
            <a:ext cx="245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Supplier’s View point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12723"/>
              </p:ext>
            </p:extLst>
          </p:nvPr>
        </p:nvGraphicFramePr>
        <p:xfrm>
          <a:off x="1455820" y="934543"/>
          <a:ext cx="9107216" cy="579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608">
                  <a:extLst>
                    <a:ext uri="{9D8B030D-6E8A-4147-A177-3AD203B41FA5}">
                      <a16:colId xmlns:a16="http://schemas.microsoft.com/office/drawing/2014/main" val="2041946240"/>
                    </a:ext>
                  </a:extLst>
                </a:gridCol>
                <a:gridCol w="4553608">
                  <a:extLst>
                    <a:ext uri="{9D8B030D-6E8A-4147-A177-3AD203B41FA5}">
                      <a16:colId xmlns:a16="http://schemas.microsoft.com/office/drawing/2014/main" val="1605430241"/>
                    </a:ext>
                  </a:extLst>
                </a:gridCol>
              </a:tblGrid>
              <a:tr h="3838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Countermeasure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522268"/>
                  </a:ext>
                </a:extLst>
              </a:tr>
              <a:tr h="540723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Use more times</a:t>
                      </a:r>
                      <a:r>
                        <a:rPr lang="en-US" sz="1600" baseline="0" dirty="0" smtClean="0"/>
                        <a:t> to sorting empty box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Empty box return un-match with their production plan</a:t>
                      </a:r>
                    </a:p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n-US" sz="1600" baseline="0" dirty="0" smtClean="0"/>
                        <a:t>Empty </a:t>
                      </a:r>
                      <a:r>
                        <a:rPr lang="en-US" sz="1600" baseline="0" dirty="0" smtClean="0"/>
                        <a:t>box return mistake </a:t>
                      </a:r>
                      <a:r>
                        <a:rPr lang="en-US" sz="1600" baseline="0" dirty="0" smtClean="0"/>
                        <a:t>supplier</a:t>
                      </a:r>
                    </a:p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work area of Supplier OK  F/G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6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Attached</a:t>
                      </a:r>
                      <a:r>
                        <a:rPr lang="en-US" sz="1600" baseline="0" dirty="0" smtClean="0"/>
                        <a:t> QR Code </a:t>
                      </a:r>
                      <a:r>
                        <a:rPr lang="en-US" sz="1100" baseline="0" dirty="0" smtClean="0"/>
                        <a:t>(Box code &amp; Partition code)</a:t>
                      </a:r>
                      <a:r>
                        <a:rPr lang="en-US" sz="1600" baseline="0" dirty="0" smtClean="0"/>
                        <a:t> on Box to suitable for sorting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Analyze </a:t>
                      </a:r>
                      <a:r>
                        <a:rPr lang="en-US" sz="1600" baseline="0" dirty="0" err="1" smtClean="0"/>
                        <a:t>Q’ty</a:t>
                      </a:r>
                      <a:r>
                        <a:rPr lang="en-US" sz="1600" baseline="0" dirty="0" smtClean="0"/>
                        <a:t> of box </a:t>
                      </a:r>
                      <a:r>
                        <a:rPr lang="en-US" sz="1100" baseline="0" dirty="0" smtClean="0"/>
                        <a:t>(</a:t>
                      </a:r>
                      <a:r>
                        <a:rPr lang="en-US" sz="1100" baseline="0" dirty="0" err="1" smtClean="0"/>
                        <a:t>wip</a:t>
                      </a:r>
                      <a:r>
                        <a:rPr lang="en-US" sz="1100" baseline="0" dirty="0" smtClean="0"/>
                        <a:t>)</a:t>
                      </a:r>
                      <a:r>
                        <a:rPr lang="en-US" sz="1600" baseline="0" dirty="0" smtClean="0"/>
                        <a:t> and delivery cycle that suitable or not?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err="1" smtClean="0"/>
                        <a:t>Assy</a:t>
                      </a:r>
                      <a:r>
                        <a:rPr lang="en-US" sz="1600" baseline="0" dirty="0" smtClean="0"/>
                        <a:t> Box &amp; Partition then delivery to supplier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Step 1 ; Addition check point  by leader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       Step 2</a:t>
                      </a:r>
                      <a:r>
                        <a:rPr lang="en-US" sz="1600" baseline="0" dirty="0" smtClean="0"/>
                        <a:t> ; Expand to use QR Code</a:t>
                      </a:r>
                      <a:endParaRPr lang="en-US" sz="1600" dirty="0"/>
                    </a:p>
                  </a:txBody>
                  <a:tcPr>
                    <a:solidFill>
                      <a:srgbClr val="D5FF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44828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734235" y="131002"/>
            <a:ext cx="1828801" cy="338554"/>
          </a:xfrm>
          <a:prstGeom prst="rect">
            <a:avLst/>
          </a:prstGeom>
          <a:solidFill>
            <a:srgbClr val="CCFFCC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Issued : </a:t>
            </a:r>
            <a:r>
              <a:rPr lang="en-US" sz="1600" b="1" u="sng" dirty="0" smtClean="0"/>
              <a:t>21-Mar-22</a:t>
            </a:r>
            <a:endParaRPr lang="en-US" sz="1600" b="1" u="sng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446" y="1815128"/>
            <a:ext cx="2879811" cy="103161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11" y="3312401"/>
            <a:ext cx="3636579" cy="933779"/>
          </a:xfrm>
          <a:prstGeom prst="rect">
            <a:avLst/>
          </a:prstGeom>
        </p:spPr>
      </p:pic>
      <p:pic>
        <p:nvPicPr>
          <p:cNvPr id="26" name="Picture 2" descr="17fb6bee510e4e019f7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40"/>
          <a:stretch/>
        </p:blipFill>
        <p:spPr bwMode="auto">
          <a:xfrm>
            <a:off x="1696069" y="1645819"/>
            <a:ext cx="1732931" cy="112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744720" y="1721288"/>
            <a:ext cx="1523418" cy="196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Stock Area of Empty Box 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37" name="Picture 3" descr="17fb6bf000be4e019f7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0" t="9090"/>
          <a:stretch/>
        </p:blipFill>
        <p:spPr bwMode="auto">
          <a:xfrm>
            <a:off x="3697968" y="1645818"/>
            <a:ext cx="1622359" cy="110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 descr="17fb6ce2bc7e4e019f7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441" y="2943268"/>
            <a:ext cx="851987" cy="104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 descr="17fb6d38238e4e019f7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58" y="3830098"/>
            <a:ext cx="1544205" cy="115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728412" y="3451782"/>
            <a:ext cx="360948" cy="1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6" descr="17fb6d36f1fe4e019f7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39163"/>
            <a:ext cx="1466162" cy="114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1808914" y="3886204"/>
            <a:ext cx="1186953" cy="192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Work area OK F/G 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5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" y="548842"/>
            <a:ext cx="8809946" cy="6309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860" y="87177"/>
            <a:ext cx="404649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Reference : Evaluation Detail</a:t>
            </a: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2705" y="660142"/>
            <a:ext cx="205460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CHT’s View point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6214" y="1135898"/>
            <a:ext cx="2743060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   Supplier un-control stock of     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empty box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46214" y="1718078"/>
            <a:ext cx="2573140" cy="307777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(No have stock card , Daily stock)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05" y="2206452"/>
            <a:ext cx="2714653" cy="2177581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601732"/>
              </p:ext>
            </p:extLst>
          </p:nvPr>
        </p:nvGraphicFramePr>
        <p:xfrm>
          <a:off x="9364384" y="4564630"/>
          <a:ext cx="2336800" cy="1200150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12070423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60063499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90776064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5215184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Detail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Act.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33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257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Visible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554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Quality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5638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WIP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5772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Control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28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2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75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395</Words>
  <Application>Microsoft Office PowerPoint</Application>
  <PresentationFormat>Widescreen</PresentationFormat>
  <Paragraphs>221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游ゴシック</vt:lpstr>
      <vt:lpstr>Arial</vt:lpstr>
      <vt:lpstr>Calibri</vt:lpstr>
      <vt:lpstr>Calibri Light</vt:lpstr>
      <vt:lpstr>Tahoma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SUTHATHIP SRIPHANTHONG</dc:creator>
  <cp:lastModifiedBy>SUTHATHIP SRIPHANTHONG</cp:lastModifiedBy>
  <cp:revision>8</cp:revision>
  <dcterms:created xsi:type="dcterms:W3CDTF">2022-03-23T12:00:43Z</dcterms:created>
  <dcterms:modified xsi:type="dcterms:W3CDTF">2022-03-23T12:59:32Z</dcterms:modified>
</cp:coreProperties>
</file>