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8" r:id="rId4"/>
    <p:sldId id="267" r:id="rId5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C1C1"/>
    <a:srgbClr val="FFE7E7"/>
    <a:srgbClr val="700000"/>
    <a:srgbClr val="FFDDDD"/>
    <a:srgbClr val="FFCC99"/>
    <a:srgbClr val="FFC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2" autoAdjust="0"/>
    <p:restoredTop sz="94660"/>
  </p:normalViewPr>
  <p:slideViewPr>
    <p:cSldViewPr snapToGrid="0">
      <p:cViewPr>
        <p:scale>
          <a:sx n="100" d="100"/>
          <a:sy n="100" d="100"/>
        </p:scale>
        <p:origin x="48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 Range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'Radar chart RAY THAI'!$F$40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'Radar chart RAY THAI'!$D$41:$D$45</c:f>
              <c:strCache>
                <c:ptCount val="5"/>
                <c:pt idx="0">
                  <c:v>5S</c:v>
                </c:pt>
                <c:pt idx="1">
                  <c:v>Visible</c:v>
                </c:pt>
                <c:pt idx="2">
                  <c:v>Quality</c:v>
                </c:pt>
                <c:pt idx="3">
                  <c:v>WIP</c:v>
                </c:pt>
                <c:pt idx="4">
                  <c:v>Control</c:v>
                </c:pt>
              </c:strCache>
            </c:strRef>
          </c:cat>
          <c:val>
            <c:numRef>
              <c:f>'Radar chart RAY THAI'!$F$41:$F$45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E-4095-8BAD-C2E6AE143662}"/>
            </c:ext>
          </c:extLst>
        </c:ser>
        <c:ser>
          <c:idx val="1"/>
          <c:order val="1"/>
          <c:tx>
            <c:strRef>
              <c:f>'Radar chart RAY THAI'!$G$40</c:f>
              <c:strCache>
                <c:ptCount val="1"/>
                <c:pt idx="0">
                  <c:v>Act.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'Radar chart RAY THAI'!$D$41:$D$45</c:f>
              <c:strCache>
                <c:ptCount val="5"/>
                <c:pt idx="0">
                  <c:v>5S</c:v>
                </c:pt>
                <c:pt idx="1">
                  <c:v>Visible</c:v>
                </c:pt>
                <c:pt idx="2">
                  <c:v>Quality</c:v>
                </c:pt>
                <c:pt idx="3">
                  <c:v>WIP</c:v>
                </c:pt>
                <c:pt idx="4">
                  <c:v>Control</c:v>
                </c:pt>
              </c:strCache>
            </c:strRef>
          </c:cat>
          <c:val>
            <c:numRef>
              <c:f>'Radar chart RAY THAI'!$G$41:$G$45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9E-4095-8BAD-C2E6AE143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67008"/>
        <c:axId val="489567336"/>
      </c:radarChart>
      <c:catAx>
        <c:axId val="48956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67336"/>
        <c:crosses val="autoZero"/>
        <c:auto val="1"/>
        <c:lblAlgn val="ctr"/>
        <c:lblOffset val="100"/>
        <c:noMultiLvlLbl val="0"/>
      </c:catAx>
      <c:valAx>
        <c:axId val="48956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6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DF7B-FE66-46BD-B5FF-DAABDB94D6B8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426"/>
            <a:ext cx="9144000" cy="400110"/>
          </a:xfrm>
          <a:prstGeom prst="rect">
            <a:avLst/>
          </a:prstGeom>
          <a:solidFill>
            <a:srgbClr val="FFC1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Patrol Supplier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17250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57450" y="82755"/>
            <a:ext cx="1145219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DBC- Planning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0504" y="580568"/>
          <a:ext cx="8320946" cy="5634855"/>
        </p:xfrm>
        <a:graphic>
          <a:graphicData uri="http://schemas.openxmlformats.org/drawingml/2006/table">
            <a:tbl>
              <a:tblPr/>
              <a:tblGrid>
                <a:gridCol w="354169">
                  <a:extLst>
                    <a:ext uri="{9D8B030D-6E8A-4147-A177-3AD203B41FA5}">
                      <a16:colId xmlns:a16="http://schemas.microsoft.com/office/drawing/2014/main" val="373381135"/>
                    </a:ext>
                  </a:extLst>
                </a:gridCol>
                <a:gridCol w="1258414">
                  <a:extLst>
                    <a:ext uri="{9D8B030D-6E8A-4147-A177-3AD203B41FA5}">
                      <a16:colId xmlns:a16="http://schemas.microsoft.com/office/drawing/2014/main" val="206681982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527920995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3328236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61306168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74218430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732960700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58021081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3315292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0455227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483600693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1191248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44215848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11932981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422609151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24479756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31865597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151609332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79201157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2882787657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99007694"/>
                    </a:ext>
                  </a:extLst>
                </a:gridCol>
                <a:gridCol w="260150">
                  <a:extLst>
                    <a:ext uri="{9D8B030D-6E8A-4147-A177-3AD203B41FA5}">
                      <a16:colId xmlns:a16="http://schemas.microsoft.com/office/drawing/2014/main" val="410622203"/>
                    </a:ext>
                  </a:extLst>
                </a:gridCol>
                <a:gridCol w="239891">
                  <a:extLst>
                    <a:ext uri="{9D8B030D-6E8A-4147-A177-3AD203B41FA5}">
                      <a16:colId xmlns:a16="http://schemas.microsoft.com/office/drawing/2014/main" val="1167855621"/>
                    </a:ext>
                  </a:extLst>
                </a:gridCol>
                <a:gridCol w="722690">
                  <a:extLst>
                    <a:ext uri="{9D8B030D-6E8A-4147-A177-3AD203B41FA5}">
                      <a16:colId xmlns:a16="http://schemas.microsoft.com/office/drawing/2014/main" val="3534466066"/>
                    </a:ext>
                  </a:extLst>
                </a:gridCol>
              </a:tblGrid>
              <a:tr h="1985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Remark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56957"/>
                  </a:ext>
                </a:extLst>
              </a:tr>
              <a:tr h="22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62306"/>
                  </a:ext>
                </a:extLst>
              </a:tr>
              <a:tr h="454652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check items</a:t>
                      </a:r>
                      <a:r>
                        <a:rPr lang="en-US" sz="10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874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Organization team Patrol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40407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10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member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853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Supplier information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Ms.Arporn Amgr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8468"/>
                  </a:ext>
                </a:extLst>
              </a:tr>
              <a:tr h="549509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-1</a:t>
                      </a:r>
                      <a:endParaRPr kumimoji="1" lang="en-US" altLang="ja-JP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1.SHIN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KORAT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29872"/>
                  </a:ext>
                </a:extLst>
              </a:tr>
              <a:tr h="539869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 report -1</a:t>
                      </a:r>
                      <a:endParaRPr kumimoji="1" lang="ja-JP" altLang="en-US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Ms.Phornsiri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760"/>
                  </a:ext>
                </a:extLst>
              </a:tr>
              <a:tr h="500126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-2</a:t>
                      </a:r>
                      <a:endParaRPr kumimoji="1" lang="en-US" altLang="ja-JP" sz="105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KORAT MATSUSHITA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24701"/>
                  </a:ext>
                </a:extLst>
              </a:tr>
              <a:tr h="500126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-3</a:t>
                      </a:r>
                      <a:endParaRPr kumimoji="1" lang="en-US" altLang="ja-JP" sz="105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1.TAPACO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KABINBURI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96518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</a:t>
                      </a:r>
                      <a:r>
                        <a:rPr kumimoji="1" lang="en-US" altLang="ja-JP" sz="10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report -2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67453"/>
                  </a:ext>
                </a:extLst>
              </a:tr>
              <a:tr h="39742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Progressive follow up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596395"/>
                  </a:ext>
                </a:extLst>
              </a:tr>
              <a:tr h="39742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Summary report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21958"/>
                  </a:ext>
                </a:extLst>
              </a:tr>
            </a:tbl>
          </a:graphicData>
        </a:graphic>
      </p:graphicFrame>
      <p:sp>
        <p:nvSpPr>
          <p:cNvPr id="8" name="Flowchart: Merge 7"/>
          <p:cNvSpPr/>
          <p:nvPr/>
        </p:nvSpPr>
        <p:spPr>
          <a:xfrm>
            <a:off x="3355758" y="106532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>
            <a:off x="3357235" y="157282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erge 11"/>
          <p:cNvSpPr/>
          <p:nvPr/>
        </p:nvSpPr>
        <p:spPr>
          <a:xfrm>
            <a:off x="3616168" y="211824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3616168" y="255973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/>
          <p:cNvSpPr/>
          <p:nvPr/>
        </p:nvSpPr>
        <p:spPr>
          <a:xfrm>
            <a:off x="3873620" y="302136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3620" y="2831765"/>
            <a:ext cx="105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SHIN HEUNG</a:t>
            </a:r>
          </a:p>
        </p:txBody>
      </p:sp>
      <p:sp>
        <p:nvSpPr>
          <p:cNvPr id="18" name="Flowchart: Merge 17"/>
          <p:cNvSpPr/>
          <p:nvPr/>
        </p:nvSpPr>
        <p:spPr>
          <a:xfrm>
            <a:off x="4386089" y="328297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6089" y="3093375"/>
            <a:ext cx="141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MITSUWA KORAT</a:t>
            </a:r>
          </a:p>
        </p:txBody>
      </p:sp>
      <p:sp>
        <p:nvSpPr>
          <p:cNvPr id="22" name="Flowchart: Merge 21"/>
          <p:cNvSpPr/>
          <p:nvPr/>
        </p:nvSpPr>
        <p:spPr>
          <a:xfrm>
            <a:off x="3868652" y="358254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4166104" y="36917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4432992" y="3798166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24"/>
          <p:cNvSpPr/>
          <p:nvPr/>
        </p:nvSpPr>
        <p:spPr>
          <a:xfrm>
            <a:off x="4698286" y="3882476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25"/>
          <p:cNvSpPr/>
          <p:nvPr/>
        </p:nvSpPr>
        <p:spPr>
          <a:xfrm>
            <a:off x="4904385" y="415936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85117" y="4103220"/>
            <a:ext cx="1538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KORAT MATSUSHITA</a:t>
            </a:r>
          </a:p>
        </p:txBody>
      </p:sp>
      <p:sp>
        <p:nvSpPr>
          <p:cNvPr id="32" name="Flowchart: Merge 31"/>
          <p:cNvSpPr/>
          <p:nvPr/>
        </p:nvSpPr>
        <p:spPr>
          <a:xfrm>
            <a:off x="6934942" y="4800759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erge 33"/>
          <p:cNvSpPr/>
          <p:nvPr/>
        </p:nvSpPr>
        <p:spPr>
          <a:xfrm>
            <a:off x="4957651" y="51464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/>
          <p:cNvSpPr/>
          <p:nvPr/>
        </p:nvSpPr>
        <p:spPr>
          <a:xfrm>
            <a:off x="5443486" y="515058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erge 35"/>
          <p:cNvSpPr/>
          <p:nvPr/>
        </p:nvSpPr>
        <p:spPr>
          <a:xfrm>
            <a:off x="5709819" y="515622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/>
          <p:cNvSpPr/>
          <p:nvPr/>
        </p:nvSpPr>
        <p:spPr>
          <a:xfrm>
            <a:off x="4382079" y="551189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4892595" y="551189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erge 38"/>
          <p:cNvSpPr/>
          <p:nvPr/>
        </p:nvSpPr>
        <p:spPr>
          <a:xfrm>
            <a:off x="5669959" y="55340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/>
          <p:cNvSpPr/>
          <p:nvPr/>
        </p:nvSpPr>
        <p:spPr>
          <a:xfrm>
            <a:off x="6226731" y="5529651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/>
          <p:cNvSpPr/>
          <p:nvPr/>
        </p:nvSpPr>
        <p:spPr>
          <a:xfrm>
            <a:off x="3868652" y="59306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/>
          <p:cNvSpPr/>
          <p:nvPr/>
        </p:nvSpPr>
        <p:spPr>
          <a:xfrm>
            <a:off x="4112838" y="593063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4384848" y="592653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/>
          <p:cNvSpPr/>
          <p:nvPr/>
        </p:nvSpPr>
        <p:spPr>
          <a:xfrm>
            <a:off x="4646712" y="592244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/>
          <p:cNvSpPr/>
          <p:nvPr/>
        </p:nvSpPr>
        <p:spPr>
          <a:xfrm>
            <a:off x="4925098" y="593062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427252" y="593062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/>
          <p:cNvSpPr/>
          <p:nvPr/>
        </p:nvSpPr>
        <p:spPr>
          <a:xfrm>
            <a:off x="5671812" y="592653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/>
          <p:cNvSpPr/>
          <p:nvPr/>
        </p:nvSpPr>
        <p:spPr>
          <a:xfrm>
            <a:off x="5948681" y="592244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erge 48"/>
          <p:cNvSpPr/>
          <p:nvPr/>
        </p:nvSpPr>
        <p:spPr>
          <a:xfrm>
            <a:off x="6225550" y="5922440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Off-page Connector 10"/>
          <p:cNvSpPr/>
          <p:nvPr/>
        </p:nvSpPr>
        <p:spPr>
          <a:xfrm>
            <a:off x="5858413" y="316989"/>
            <a:ext cx="409903" cy="273269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03513" y="3938858"/>
            <a:ext cx="10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TRIO</a:t>
            </a:r>
          </a:p>
        </p:txBody>
      </p:sp>
      <p:sp>
        <p:nvSpPr>
          <p:cNvPr id="55" name="Flowchart: Merge 54"/>
          <p:cNvSpPr/>
          <p:nvPr/>
        </p:nvSpPr>
        <p:spPr>
          <a:xfrm>
            <a:off x="5998283" y="414392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26" idx="3"/>
            <a:endCxn id="55" idx="1"/>
          </p:cNvCxnSpPr>
          <p:nvPr/>
        </p:nvCxnSpPr>
        <p:spPr>
          <a:xfrm flipV="1">
            <a:off x="4984284" y="4192747"/>
            <a:ext cx="1040632" cy="154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endCxn id="58" idx="1"/>
          </p:cNvCxnSpPr>
          <p:nvPr/>
        </p:nvCxnSpPr>
        <p:spPr>
          <a:xfrm flipV="1">
            <a:off x="6087039" y="4359173"/>
            <a:ext cx="554437" cy="52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erge 57"/>
          <p:cNvSpPr/>
          <p:nvPr/>
        </p:nvSpPr>
        <p:spPr>
          <a:xfrm>
            <a:off x="6614843" y="4310346"/>
            <a:ext cx="106532" cy="97654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/>
          <p:cNvSpPr/>
          <p:nvPr/>
        </p:nvSpPr>
        <p:spPr>
          <a:xfrm>
            <a:off x="7691664" y="4791399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022535" y="4840226"/>
            <a:ext cx="692176" cy="54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32519" y="4556875"/>
            <a:ext cx="144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TAPACO</a:t>
            </a:r>
          </a:p>
        </p:txBody>
      </p:sp>
      <p:sp>
        <p:nvSpPr>
          <p:cNvPr id="62" name="Flowchart: Merge 61"/>
          <p:cNvSpPr/>
          <p:nvPr/>
        </p:nvSpPr>
        <p:spPr>
          <a:xfrm>
            <a:off x="5956833" y="515058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/>
          <p:cNvSpPr/>
          <p:nvPr/>
        </p:nvSpPr>
        <p:spPr>
          <a:xfrm>
            <a:off x="6220792" y="5148211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6480943" y="516440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erge 64"/>
          <p:cNvSpPr/>
          <p:nvPr/>
        </p:nvSpPr>
        <p:spPr>
          <a:xfrm>
            <a:off x="6744902" y="5162032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erge 65"/>
          <p:cNvSpPr/>
          <p:nvPr/>
        </p:nvSpPr>
        <p:spPr>
          <a:xfrm>
            <a:off x="6730237" y="5547745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/>
          <p:cNvSpPr/>
          <p:nvPr/>
        </p:nvSpPr>
        <p:spPr>
          <a:xfrm>
            <a:off x="7233743" y="555476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/>
          <p:cNvSpPr/>
          <p:nvPr/>
        </p:nvSpPr>
        <p:spPr>
          <a:xfrm>
            <a:off x="6480871" y="5924707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erge 68"/>
          <p:cNvSpPr/>
          <p:nvPr/>
        </p:nvSpPr>
        <p:spPr>
          <a:xfrm>
            <a:off x="6725431" y="5920613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Merge 69"/>
          <p:cNvSpPr/>
          <p:nvPr/>
        </p:nvSpPr>
        <p:spPr>
          <a:xfrm>
            <a:off x="7002300" y="591651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erge 70"/>
          <p:cNvSpPr/>
          <p:nvPr/>
        </p:nvSpPr>
        <p:spPr>
          <a:xfrm>
            <a:off x="7279169" y="5916518"/>
            <a:ext cx="106532" cy="9765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035107" y="580568"/>
            <a:ext cx="17060" cy="563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3675" y="741713"/>
            <a:ext cx="1899366" cy="584775"/>
          </a:xfrm>
          <a:prstGeom prst="rect">
            <a:avLst/>
          </a:prstGeom>
          <a:solidFill>
            <a:srgbClr val="FFC1C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Evaluation Result</a:t>
            </a:r>
          </a:p>
          <a:p>
            <a:r>
              <a:rPr lang="en-US" sz="1600" dirty="0"/>
              <a:t>     </a:t>
            </a:r>
            <a:r>
              <a:rPr lang="en-US" sz="1600" dirty="0" smtClean="0"/>
              <a:t>- RAY THAI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5718" y="554564"/>
            <a:ext cx="3311332" cy="1815882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b="1" dirty="0"/>
              <a:t>1) 5S</a:t>
            </a:r>
          </a:p>
          <a:p>
            <a:r>
              <a:rPr lang="en-US" sz="1400" b="1" dirty="0"/>
              <a:t>2) Visible</a:t>
            </a:r>
          </a:p>
          <a:p>
            <a:r>
              <a:rPr lang="en-US" sz="1400" b="1" dirty="0"/>
              <a:t>     - Production Area</a:t>
            </a:r>
          </a:p>
          <a:p>
            <a:r>
              <a:rPr lang="en-US" sz="1400" b="1" dirty="0"/>
              <a:t>     - QC Process</a:t>
            </a:r>
          </a:p>
          <a:p>
            <a:r>
              <a:rPr lang="en-US" sz="1400" b="1" dirty="0"/>
              <a:t>     - Finished Product &amp; Shipping Area</a:t>
            </a:r>
          </a:p>
          <a:p>
            <a:r>
              <a:rPr lang="en-US" sz="1400" b="1" dirty="0"/>
              <a:t>3) Quality Control</a:t>
            </a:r>
          </a:p>
          <a:p>
            <a:r>
              <a:rPr lang="en-US" sz="1400" b="1" dirty="0"/>
              <a:t>4) Stock Control</a:t>
            </a:r>
          </a:p>
          <a:p>
            <a:r>
              <a:rPr lang="en-US" sz="1400" b="1" dirty="0"/>
              <a:t>5) Package Control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050501" y="788517"/>
            <a:ext cx="767255" cy="725215"/>
          </a:xfrm>
          <a:prstGeom prst="rightArrow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20362" y="741713"/>
            <a:ext cx="0" cy="16651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9840" y="953860"/>
            <a:ext cx="489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00490"/>
              </p:ext>
            </p:extLst>
          </p:nvPr>
        </p:nvGraphicFramePr>
        <p:xfrm>
          <a:off x="1887502" y="7248142"/>
          <a:ext cx="4394201" cy="790575"/>
        </p:xfrm>
        <a:graphic>
          <a:graphicData uri="http://schemas.openxmlformats.org/drawingml/2006/table">
            <a:tbl>
              <a:tblPr/>
              <a:tblGrid>
                <a:gridCol w="850286">
                  <a:extLst>
                    <a:ext uri="{9D8B030D-6E8A-4147-A177-3AD203B41FA5}">
                      <a16:colId xmlns:a16="http://schemas.microsoft.com/office/drawing/2014/main" val="951282545"/>
                    </a:ext>
                  </a:extLst>
                </a:gridCol>
                <a:gridCol w="751932">
                  <a:extLst>
                    <a:ext uri="{9D8B030D-6E8A-4147-A177-3AD203B41FA5}">
                      <a16:colId xmlns:a16="http://schemas.microsoft.com/office/drawing/2014/main" val="2126798531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2366570005"/>
                    </a:ext>
                  </a:extLst>
                </a:gridCol>
                <a:gridCol w="1027957">
                  <a:extLst>
                    <a:ext uri="{9D8B030D-6E8A-4147-A177-3AD203B41FA5}">
                      <a16:colId xmlns:a16="http://schemas.microsoft.com/office/drawing/2014/main" val="370809371"/>
                    </a:ext>
                  </a:extLst>
                </a:gridCol>
                <a:gridCol w="609160">
                  <a:extLst>
                    <a:ext uri="{9D8B030D-6E8A-4147-A177-3AD203B41FA5}">
                      <a16:colId xmlns:a16="http://schemas.microsoft.com/office/drawing/2014/main" val="14169412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(items)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WIP of Box (Pcs).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Box support (Pcs.)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897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THAI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787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664A8B-6696-5891-A4B3-E1C4342C034E}"/>
              </a:ext>
            </a:extLst>
          </p:cNvPr>
          <p:cNvSpPr txBox="1"/>
          <p:nvPr/>
        </p:nvSpPr>
        <p:spPr>
          <a:xfrm>
            <a:off x="0" y="8426"/>
            <a:ext cx="9144000" cy="400110"/>
          </a:xfrm>
          <a:prstGeom prst="rect">
            <a:avLst/>
          </a:prstGeom>
          <a:solidFill>
            <a:srgbClr val="FFC1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14BA-DA73-6997-1F03-B279AEBCF2EB}"/>
              </a:ext>
            </a:extLst>
          </p:cNvPr>
          <p:cNvSpPr/>
          <p:nvPr/>
        </p:nvSpPr>
        <p:spPr>
          <a:xfrm>
            <a:off x="0" y="417250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F9EE2-1067-2926-5362-8AFFD5CE01F4}"/>
              </a:ext>
            </a:extLst>
          </p:cNvPr>
          <p:cNvSpPr txBox="1"/>
          <p:nvPr/>
        </p:nvSpPr>
        <p:spPr>
          <a:xfrm>
            <a:off x="7757450" y="95860"/>
            <a:ext cx="1145219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DBC- Planning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71368"/>
              </p:ext>
            </p:extLst>
          </p:nvPr>
        </p:nvGraphicFramePr>
        <p:xfrm>
          <a:off x="6637307" y="509011"/>
          <a:ext cx="2419607" cy="234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67008"/>
              </p:ext>
            </p:extLst>
          </p:nvPr>
        </p:nvGraphicFramePr>
        <p:xfrm>
          <a:off x="4087256" y="1568971"/>
          <a:ext cx="2730500" cy="876300"/>
        </p:xfrm>
        <a:graphic>
          <a:graphicData uri="http://schemas.openxmlformats.org/drawingml/2006/table">
            <a:tbl>
              <a:tblPr/>
              <a:tblGrid>
                <a:gridCol w="789657">
                  <a:extLst>
                    <a:ext uri="{9D8B030D-6E8A-4147-A177-3AD203B41FA5}">
                      <a16:colId xmlns:a16="http://schemas.microsoft.com/office/drawing/2014/main" val="1968452615"/>
                    </a:ext>
                  </a:extLst>
                </a:gridCol>
                <a:gridCol w="773800">
                  <a:extLst>
                    <a:ext uri="{9D8B030D-6E8A-4147-A177-3AD203B41FA5}">
                      <a16:colId xmlns:a16="http://schemas.microsoft.com/office/drawing/2014/main" val="3550458858"/>
                    </a:ext>
                  </a:extLst>
                </a:gridCol>
                <a:gridCol w="1167043">
                  <a:extLst>
                    <a:ext uri="{9D8B030D-6E8A-4147-A177-3AD203B41FA5}">
                      <a16:colId xmlns:a16="http://schemas.microsoft.com/office/drawing/2014/main" val="333961156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(items)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Std. WIP of Box (Pcs).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12351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THAI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14681"/>
                  </a:ext>
                </a:extLst>
              </a:tr>
            </a:tbl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64843"/>
              </p:ext>
            </p:extLst>
          </p:nvPr>
        </p:nvGraphicFramePr>
        <p:xfrm>
          <a:off x="684541" y="2497525"/>
          <a:ext cx="7309928" cy="438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Worksheet" r:id="rId4" imgW="13839724" imgH="8715383" progId="Excel.Sheet.12">
                  <p:embed/>
                </p:oleObj>
              </mc:Choice>
              <mc:Fallback>
                <p:oleObj name="Worksheet" r:id="rId4" imgW="13839724" imgH="8715383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541" y="2497525"/>
                        <a:ext cx="7309928" cy="4382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84908"/>
              </p:ext>
            </p:extLst>
          </p:nvPr>
        </p:nvGraphicFramePr>
        <p:xfrm>
          <a:off x="189547" y="775232"/>
          <a:ext cx="8764905" cy="554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62">
                  <a:extLst>
                    <a:ext uri="{9D8B030D-6E8A-4147-A177-3AD203B41FA5}">
                      <a16:colId xmlns:a16="http://schemas.microsoft.com/office/drawing/2014/main" val="1455993784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041946240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1605430241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3482535483"/>
                    </a:ext>
                  </a:extLst>
                </a:gridCol>
                <a:gridCol w="526957">
                  <a:extLst>
                    <a:ext uri="{9D8B030D-6E8A-4147-A177-3AD203B41FA5}">
                      <a16:colId xmlns:a16="http://schemas.microsoft.com/office/drawing/2014/main" val="590283109"/>
                    </a:ext>
                  </a:extLst>
                </a:gridCol>
              </a:tblGrid>
              <a:tr h="4299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anchor="ctr"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 anchor="ctr"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Countermeasure</a:t>
                      </a:r>
                    </a:p>
                  </a:txBody>
                  <a:tcPr anchor="ctr"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</a:t>
                      </a:r>
                      <a:endParaRPr lang="en-US" dirty="0"/>
                    </a:p>
                  </a:txBody>
                  <a:tcPr anchor="ctr"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EVA</a:t>
                      </a:r>
                    </a:p>
                  </a:txBody>
                  <a:tcPr anchor="ctr"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69461"/>
                  </a:ext>
                </a:extLst>
              </a:tr>
              <a:tr h="228691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/>
                        <a:t>1.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100" baseline="0" dirty="0" smtClean="0"/>
                        <a:t>Problem package return of tray. Partition tray are pressed against each other , damage tray  broken.</a:t>
                      </a:r>
                      <a:endParaRPr lang="en-US" sz="1100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100" baseline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1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1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100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100" baseline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sz="1100" baseline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100" baseline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8282"/>
                  </a:ext>
                </a:extLst>
              </a:tr>
              <a:tr h="283027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100" baseline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baseline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baseline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baseline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512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BFA67-6F3A-B108-C939-BF286C753F52}"/>
              </a:ext>
            </a:extLst>
          </p:cNvPr>
          <p:cNvGrpSpPr/>
          <p:nvPr/>
        </p:nvGrpSpPr>
        <p:grpSpPr>
          <a:xfrm>
            <a:off x="50432" y="6438444"/>
            <a:ext cx="8874249" cy="369332"/>
            <a:chOff x="157654" y="6194380"/>
            <a:chExt cx="8776138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759ABC-CE32-B9AA-E89A-DB7C2724F23B}"/>
                </a:ext>
              </a:extLst>
            </p:cNvPr>
            <p:cNvSpPr txBox="1"/>
            <p:nvPr/>
          </p:nvSpPr>
          <p:spPr>
            <a:xfrm>
              <a:off x="157654" y="6278460"/>
              <a:ext cx="7072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Symbol :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11610C2-5334-5C93-E842-EDBBAFA5F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345" y="6302195"/>
              <a:ext cx="169752" cy="17460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686902-7C06-265D-5AB1-BFA73E81225F}"/>
                </a:ext>
              </a:extLst>
            </p:cNvPr>
            <p:cNvSpPr txBox="1"/>
            <p:nvPr/>
          </p:nvSpPr>
          <p:spPr>
            <a:xfrm>
              <a:off x="1061545" y="6278460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Finished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26E28A-FCC1-219A-A39A-ABFF61A5856A}"/>
                </a:ext>
              </a:extLst>
            </p:cNvPr>
            <p:cNvSpPr txBox="1"/>
            <p:nvPr/>
          </p:nvSpPr>
          <p:spPr>
            <a:xfrm>
              <a:off x="1828801" y="6278461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On plan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E6AE74-D448-DB57-AC42-1BA7C35D8F84}"/>
                </a:ext>
              </a:extLst>
            </p:cNvPr>
            <p:cNvSpPr txBox="1"/>
            <p:nvPr/>
          </p:nvSpPr>
          <p:spPr>
            <a:xfrm>
              <a:off x="2606567" y="6278461"/>
              <a:ext cx="2002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Problem but have countermeasure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293B22-A257-F886-9117-783B3C99424C}"/>
                </a:ext>
              </a:extLst>
            </p:cNvPr>
            <p:cNvSpPr txBox="1"/>
            <p:nvPr/>
          </p:nvSpPr>
          <p:spPr>
            <a:xfrm>
              <a:off x="4572002" y="619438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6370D-5039-5964-43EC-9E5ABB2D66BC}"/>
                </a:ext>
              </a:extLst>
            </p:cNvPr>
            <p:cNvSpPr txBox="1"/>
            <p:nvPr/>
          </p:nvSpPr>
          <p:spPr>
            <a:xfrm>
              <a:off x="4729659" y="6278461"/>
              <a:ext cx="22188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Problem with no have countermeasure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C6A5B1-44B0-7FEE-179A-6EC392AD19AC}"/>
                </a:ext>
              </a:extLst>
            </p:cNvPr>
            <p:cNvSpPr/>
            <p:nvPr/>
          </p:nvSpPr>
          <p:spPr>
            <a:xfrm>
              <a:off x="168165" y="6253654"/>
              <a:ext cx="8765627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3748FFE-CF08-D32C-5769-66B8A08CF709}"/>
              </a:ext>
            </a:extLst>
          </p:cNvPr>
          <p:cNvSpPr txBox="1"/>
          <p:nvPr/>
        </p:nvSpPr>
        <p:spPr>
          <a:xfrm>
            <a:off x="0" y="31286"/>
            <a:ext cx="9144000" cy="400110"/>
          </a:xfrm>
          <a:prstGeom prst="rect">
            <a:avLst/>
          </a:prstGeom>
          <a:solidFill>
            <a:srgbClr val="FFC1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Summary Patrol Check Supplier  TRIO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199C30-2DE1-868C-BFDA-775EC8648DA4}"/>
              </a:ext>
            </a:extLst>
          </p:cNvPr>
          <p:cNvSpPr/>
          <p:nvPr/>
        </p:nvSpPr>
        <p:spPr>
          <a:xfrm>
            <a:off x="0" y="417250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BD1470-78D1-4CA4-903B-68CDC76342BA}"/>
              </a:ext>
            </a:extLst>
          </p:cNvPr>
          <p:cNvSpPr txBox="1"/>
          <p:nvPr/>
        </p:nvSpPr>
        <p:spPr>
          <a:xfrm>
            <a:off x="7757450" y="95860"/>
            <a:ext cx="1145219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DBC-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56" name="Oval 55"/>
          <p:cNvSpPr/>
          <p:nvPr/>
        </p:nvSpPr>
        <p:spPr>
          <a:xfrm>
            <a:off x="1571043" y="6546259"/>
            <a:ext cx="169218" cy="17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61" y="6558358"/>
            <a:ext cx="162878" cy="17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74" y="2517707"/>
            <a:ext cx="1073379" cy="811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74" y="1756916"/>
            <a:ext cx="992851" cy="7015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t="6007" b="6615"/>
          <a:stretch/>
        </p:blipFill>
        <p:spPr>
          <a:xfrm>
            <a:off x="2140354" y="1761748"/>
            <a:ext cx="1078995" cy="69668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1219200" y="2772239"/>
            <a:ext cx="521061" cy="41801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633355" y="3051041"/>
            <a:ext cx="631878" cy="6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37085" y="2857640"/>
            <a:ext cx="1436913" cy="415498"/>
          </a:xfrm>
          <a:prstGeom prst="rect">
            <a:avLst/>
          </a:prstGeom>
          <a:solidFill>
            <a:srgbClr val="FFC1C1"/>
          </a:solidFill>
          <a:ln>
            <a:solidFill>
              <a:srgbClr val="FFC1C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Tray is damaged broken , causing 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36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9F2EBA25-8E13-F674-8042-8C8E9C992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85971"/>
              </p:ext>
            </p:extLst>
          </p:nvPr>
        </p:nvGraphicFramePr>
        <p:xfrm>
          <a:off x="104958" y="1128950"/>
          <a:ext cx="8919066" cy="463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176">
                  <a:extLst>
                    <a:ext uri="{9D8B030D-6E8A-4147-A177-3AD203B41FA5}">
                      <a16:colId xmlns:a16="http://schemas.microsoft.com/office/drawing/2014/main" val="4147285049"/>
                    </a:ext>
                  </a:extLst>
                </a:gridCol>
                <a:gridCol w="5374890">
                  <a:extLst>
                    <a:ext uri="{9D8B030D-6E8A-4147-A177-3AD203B41FA5}">
                      <a16:colId xmlns:a16="http://schemas.microsoft.com/office/drawing/2014/main" val="3085493182"/>
                    </a:ext>
                  </a:extLst>
                </a:gridCol>
              </a:tblGrid>
              <a:tr h="392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04973"/>
                  </a:ext>
                </a:extLst>
              </a:tr>
              <a:tr h="101287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2764"/>
                  </a:ext>
                </a:extLst>
              </a:tr>
              <a:tr h="107815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29716"/>
                  </a:ext>
                </a:extLst>
              </a:tr>
              <a:tr h="21563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140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E009D0-7FAC-36A7-9F11-ECD9D1E39C14}"/>
              </a:ext>
            </a:extLst>
          </p:cNvPr>
          <p:cNvSpPr txBox="1"/>
          <p:nvPr/>
        </p:nvSpPr>
        <p:spPr>
          <a:xfrm>
            <a:off x="0" y="31286"/>
            <a:ext cx="9144000" cy="523220"/>
          </a:xfrm>
          <a:prstGeom prst="rect">
            <a:avLst/>
          </a:prstGeom>
          <a:solidFill>
            <a:srgbClr val="FFC1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Sensibility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76069-F7F9-2FC0-7606-5CFAF81FBE0E}"/>
              </a:ext>
            </a:extLst>
          </p:cNvPr>
          <p:cNvSpPr/>
          <p:nvPr/>
        </p:nvSpPr>
        <p:spPr>
          <a:xfrm>
            <a:off x="0" y="520770"/>
            <a:ext cx="9144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C2A06-567F-498C-3A77-7A5FDB3FAFCC}"/>
              </a:ext>
            </a:extLst>
          </p:cNvPr>
          <p:cNvSpPr txBox="1"/>
          <p:nvPr/>
        </p:nvSpPr>
        <p:spPr>
          <a:xfrm>
            <a:off x="7757450" y="95860"/>
            <a:ext cx="1145219" cy="27699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DBC- Planning</a:t>
            </a:r>
          </a:p>
        </p:txBody>
      </p:sp>
    </p:spTree>
    <p:extLst>
      <p:ext uri="{BB962C8B-B14F-4D97-AF65-F5344CB8AC3E}">
        <p14:creationId xmlns:p14="http://schemas.microsoft.com/office/powerpoint/2010/main" val="8077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263</Words>
  <Application>Microsoft Office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PATARA CHUENJITSIRI</dc:creator>
  <cp:lastModifiedBy>SUTHATHIP SRIPHANTHONG</cp:lastModifiedBy>
  <cp:revision>128</cp:revision>
  <cp:lastPrinted>2022-03-28T04:01:44Z</cp:lastPrinted>
  <dcterms:created xsi:type="dcterms:W3CDTF">2022-03-16T10:07:19Z</dcterms:created>
  <dcterms:modified xsi:type="dcterms:W3CDTF">2022-05-19T12:37:33Z</dcterms:modified>
</cp:coreProperties>
</file>