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A0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5"/>
  </p:normalViewPr>
  <p:slideViewPr>
    <p:cSldViewPr snapToGrid="0">
      <p:cViewPr varScale="1">
        <p:scale>
          <a:sx n="71" d="100"/>
          <a:sy n="71" d="100"/>
        </p:scale>
        <p:origin x="8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one-health/about/index.html" TargetMode="External"/><Relationship Id="rId3" Type="http://schemas.openxmlformats.org/officeDocument/2006/relationships/hyperlink" Target="https://dhis2.org/about-2/" TargetMode="External"/><Relationship Id="rId7" Type="http://schemas.openxmlformats.org/officeDocument/2006/relationships/hyperlink" Target="https://www.ohdsi.org/data-standardization/" TargetMode="External"/><Relationship Id="rId2" Type="http://schemas.openxmlformats.org/officeDocument/2006/relationships/hyperlink" Target="https://pmc.ncbi.nlm.nih.gov/articles/PMC3396316/" TargetMode="External"/><Relationship Id="rId1" Type="http://schemas.openxmlformats.org/officeDocument/2006/relationships/hyperlink" Target="https://pmc.ncbi.nlm.nih.gov/articles/PMC8986235" TargetMode="External"/><Relationship Id="rId6" Type="http://schemas.openxmlformats.org/officeDocument/2006/relationships/hyperlink" Target="https://ddialliance.org/ddi-lifecycle" TargetMode="External"/><Relationship Id="rId5" Type="http://schemas.openxmlformats.org/officeDocument/2006/relationships/hyperlink" Target="https://www.who.int/news-room/fact-sheets/detail/noncommunicable-diseases" TargetMode="External"/><Relationship Id="rId10" Type="http://schemas.openxmlformats.org/officeDocument/2006/relationships/hyperlink" Target="https://ohdsi.github.io/TheBookOfOhdsi/OhdsiAnalyticsTools.html" TargetMode="External"/><Relationship Id="rId4" Type="http://schemas.openxmlformats.org/officeDocument/2006/relationships/hyperlink" Target="https://www.afro.who.int/health-topics/communicable-diseases" TargetMode="External"/><Relationship Id="rId9" Type="http://schemas.openxmlformats.org/officeDocument/2006/relationships/hyperlink" Target="https://ohdsi.github.io/GI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dc.gov/one-health/about/index.html" TargetMode="External"/><Relationship Id="rId3" Type="http://schemas.openxmlformats.org/officeDocument/2006/relationships/hyperlink" Target="https://dhis2.org/about-2/" TargetMode="External"/><Relationship Id="rId7" Type="http://schemas.openxmlformats.org/officeDocument/2006/relationships/hyperlink" Target="https://www.ohdsi.org/data-standardization/" TargetMode="External"/><Relationship Id="rId2" Type="http://schemas.openxmlformats.org/officeDocument/2006/relationships/hyperlink" Target="https://pmc.ncbi.nlm.nih.gov/articles/PMC3396316/" TargetMode="External"/><Relationship Id="rId1" Type="http://schemas.openxmlformats.org/officeDocument/2006/relationships/hyperlink" Target="https://pmc.ncbi.nlm.nih.gov/articles/PMC8986235" TargetMode="External"/><Relationship Id="rId6" Type="http://schemas.openxmlformats.org/officeDocument/2006/relationships/hyperlink" Target="https://ddialliance.org/ddi-lifecycle" TargetMode="External"/><Relationship Id="rId5" Type="http://schemas.openxmlformats.org/officeDocument/2006/relationships/hyperlink" Target="https://www.who.int/news-room/fact-sheets/detail/noncommunicable-diseases" TargetMode="External"/><Relationship Id="rId10" Type="http://schemas.openxmlformats.org/officeDocument/2006/relationships/hyperlink" Target="https://ohdsi.github.io/TheBookOfOhdsi/OhdsiAnalyticsTools.html" TargetMode="External"/><Relationship Id="rId4" Type="http://schemas.openxmlformats.org/officeDocument/2006/relationships/hyperlink" Target="https://www.afro.who.int/health-topics/communicable-diseases" TargetMode="External"/><Relationship Id="rId9" Type="http://schemas.openxmlformats.org/officeDocument/2006/relationships/hyperlink" Target="https://ohdsi.github.io/GI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A6BD48-57C4-D44B-9550-23DCA511362C}" type="doc">
      <dgm:prSet loTypeId="urn:microsoft.com/office/officeart/2005/8/layout/bProcess3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0B07920D-65D9-594B-8911-C96E57473CB5}">
      <dgm:prSet phldrT="[Text]" custT="1"/>
      <dgm:spPr/>
      <dgm:t>
        <a:bodyPr/>
        <a:lstStyle/>
        <a:p>
          <a:pPr>
            <a:spcAft>
              <a:spcPts val="640"/>
            </a:spcAft>
          </a:pPr>
          <a:r>
            <a:rPr lang="en-US" sz="2000" b="1" dirty="0"/>
            <a:t>Sentinel Surveillance</a:t>
          </a:r>
        </a:p>
      </dgm:t>
    </dgm:pt>
    <dgm:pt modelId="{115C0459-D53F-8443-8B87-D34E016A3731}" type="parTrans" cxnId="{AD13B74B-48F1-2248-8023-ED04545013B7}">
      <dgm:prSet/>
      <dgm:spPr/>
      <dgm:t>
        <a:bodyPr/>
        <a:lstStyle/>
        <a:p>
          <a:endParaRPr lang="en-US"/>
        </a:p>
      </dgm:t>
    </dgm:pt>
    <dgm:pt modelId="{33B8DD6F-FBC2-BF4F-9B26-79BC0767BCB0}" type="sibTrans" cxnId="{AD13B74B-48F1-2248-8023-ED04545013B7}">
      <dgm:prSet/>
      <dgm:spPr>
        <a:ln w="19050">
          <a:solidFill>
            <a:srgbClr val="24A0FC"/>
          </a:solidFill>
        </a:ln>
      </dgm:spPr>
      <dgm:t>
        <a:bodyPr/>
        <a:lstStyle/>
        <a:p>
          <a:endParaRPr lang="en-US"/>
        </a:p>
      </dgm:t>
    </dgm:pt>
    <dgm:pt modelId="{1F452A56-478F-274A-8D17-9387AAB5C60F}">
      <dgm:prSet phldrT="[Text]" custT="1"/>
      <dgm:spPr/>
      <dgm:t>
        <a:bodyPr/>
        <a:lstStyle/>
        <a:p>
          <a:pPr>
            <a:spcAft>
              <a:spcPct val="15000"/>
            </a:spcAft>
          </a:pPr>
          <a:r>
            <a:rPr lang="en-US" sz="1650" dirty="0"/>
            <a:t>Uses </a:t>
          </a:r>
          <a:r>
            <a:rPr lang="en-US" sz="1650" b="1" dirty="0">
              <a:solidFill>
                <a:schemeClr val="accent3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HDSS sites</a:t>
          </a:r>
          <a:r>
            <a:rPr lang="en-US" sz="1650" b="1" dirty="0">
              <a:solidFill>
                <a:schemeClr val="accent3"/>
              </a:solidFill>
            </a:rPr>
            <a:t> </a:t>
          </a:r>
          <a:r>
            <a:rPr lang="en-US" sz="1650" b="0" dirty="0">
              <a:solidFill>
                <a:schemeClr val="tx1"/>
              </a:solidFill>
            </a:rPr>
            <a:t>together with</a:t>
          </a:r>
          <a:r>
            <a:rPr lang="en-US" sz="1650" b="1" dirty="0">
              <a:solidFill>
                <a:schemeClr val="accent3"/>
              </a:solidFill>
            </a:rPr>
            <a:t> </a:t>
          </a:r>
          <a:r>
            <a:rPr lang="en-US" sz="1650" dirty="0">
              <a:solidFill>
                <a:schemeClr val="tx1"/>
              </a:solidFill>
            </a:rPr>
            <a:t>the </a:t>
          </a:r>
          <a:r>
            <a:rPr lang="en-US" sz="1650" b="1" dirty="0">
              <a:solidFill>
                <a:schemeClr val="accent3"/>
              </a:solidFill>
              <a:hlinkClick xmlns:r="http://schemas.openxmlformats.org/officeDocument/2006/relationships" r:id="rId2"/>
            </a:rPr>
            <a:t>INDEPTH</a:t>
          </a:r>
          <a:r>
            <a:rPr lang="en-US" sz="1650" b="1" dirty="0">
              <a:solidFill>
                <a:schemeClr val="accent3"/>
              </a:solidFill>
            </a:rPr>
            <a:t> </a:t>
          </a:r>
          <a:r>
            <a:rPr lang="en-US" sz="1650" b="0" dirty="0">
              <a:solidFill>
                <a:schemeClr val="tx1"/>
              </a:solidFill>
            </a:rPr>
            <a:t>and/or other frameworks (like </a:t>
          </a:r>
          <a:r>
            <a:rPr lang="en-US" sz="1650" b="1" dirty="0">
              <a:solidFill>
                <a:schemeClr val="accent3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DHIS2</a:t>
          </a:r>
          <a:r>
            <a:rPr lang="en-US" sz="1650" b="1" dirty="0">
              <a:solidFill>
                <a:schemeClr val="accent3"/>
              </a:solidFill>
            </a:rPr>
            <a:t>)</a:t>
          </a:r>
          <a:r>
            <a:rPr lang="en-US" sz="1650" b="0" dirty="0">
              <a:solidFill>
                <a:schemeClr val="tx1"/>
              </a:solidFill>
            </a:rPr>
            <a:t> </a:t>
          </a:r>
          <a:r>
            <a:rPr lang="en-US" sz="1650" dirty="0"/>
            <a:t>for </a:t>
          </a:r>
          <a:r>
            <a:rPr lang="en-US" sz="1650" b="1" dirty="0">
              <a:solidFill>
                <a:schemeClr val="accent3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CD</a:t>
          </a:r>
          <a:r>
            <a:rPr lang="en-US" sz="1650" dirty="0"/>
            <a:t> and </a:t>
          </a:r>
          <a:r>
            <a:rPr lang="en-US" sz="1650" b="1" dirty="0">
              <a:solidFill>
                <a:schemeClr val="accent3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NCD</a:t>
          </a:r>
          <a:r>
            <a:rPr lang="en-US" sz="1650" dirty="0"/>
            <a:t> disease surveillance</a:t>
          </a:r>
          <a:endParaRPr lang="en-US" sz="1650" b="1" dirty="0"/>
        </a:p>
      </dgm:t>
    </dgm:pt>
    <dgm:pt modelId="{9AB4793F-C4C8-E544-B8B0-8C0E16F715A0}" type="parTrans" cxnId="{DDC8ADE2-11C8-F34D-A64F-0166099DA5B7}">
      <dgm:prSet/>
      <dgm:spPr/>
      <dgm:t>
        <a:bodyPr/>
        <a:lstStyle/>
        <a:p>
          <a:endParaRPr lang="en-US"/>
        </a:p>
      </dgm:t>
    </dgm:pt>
    <dgm:pt modelId="{5825F0D4-7E27-A04B-91A2-23411E3DF3D4}" type="sibTrans" cxnId="{DDC8ADE2-11C8-F34D-A64F-0166099DA5B7}">
      <dgm:prSet/>
      <dgm:spPr/>
      <dgm:t>
        <a:bodyPr/>
        <a:lstStyle/>
        <a:p>
          <a:endParaRPr lang="en-US"/>
        </a:p>
      </dgm:t>
    </dgm:pt>
    <dgm:pt modelId="{1CD3AB08-2166-8643-B5D2-812BE3D31B6B}">
      <dgm:prSet phldrT="[Text]" custT="1"/>
      <dgm:spPr/>
      <dgm:t>
        <a:bodyPr/>
        <a:lstStyle/>
        <a:p>
          <a:pPr>
            <a:lnSpc>
              <a:spcPct val="85000"/>
            </a:lnSpc>
            <a:spcAft>
              <a:spcPts val="500"/>
            </a:spcAft>
          </a:pPr>
          <a:r>
            <a:rPr lang="en-US" sz="2000" b="1" dirty="0"/>
            <a:t>Data Warehousing</a:t>
          </a:r>
        </a:p>
      </dgm:t>
    </dgm:pt>
    <dgm:pt modelId="{9EFB5ABD-D6F8-9546-9336-0D4F8BFDA718}" type="parTrans" cxnId="{28AA5E9C-1945-B14C-8832-CEF73ECE971A}">
      <dgm:prSet/>
      <dgm:spPr/>
      <dgm:t>
        <a:bodyPr/>
        <a:lstStyle/>
        <a:p>
          <a:endParaRPr lang="en-US"/>
        </a:p>
      </dgm:t>
    </dgm:pt>
    <dgm:pt modelId="{6D8EA0E3-82DC-2D40-9810-CF5260CA4F25}" type="sibTrans" cxnId="{28AA5E9C-1945-B14C-8832-CEF73ECE971A}">
      <dgm:prSet/>
      <dgm:spPr>
        <a:ln w="19050">
          <a:solidFill>
            <a:srgbClr val="24A0FC"/>
          </a:solidFill>
        </a:ln>
      </dgm:spPr>
      <dgm:t>
        <a:bodyPr/>
        <a:lstStyle/>
        <a:p>
          <a:endParaRPr lang="en-US"/>
        </a:p>
      </dgm:t>
    </dgm:pt>
    <dgm:pt modelId="{DABA41E5-B900-794E-82E2-F394F9CB6C50}">
      <dgm:prSet phldrT="[Text]" custT="1"/>
      <dgm:spPr/>
      <dgm:t>
        <a:bodyPr/>
        <a:lstStyle/>
        <a:p>
          <a:pPr>
            <a:lnSpc>
              <a:spcPct val="84000"/>
            </a:lnSpc>
            <a:spcAft>
              <a:spcPct val="15000"/>
            </a:spcAft>
          </a:pPr>
          <a:r>
            <a:rPr lang="en-US" sz="1650" dirty="0"/>
            <a:t>Captures households, persons, waves and their instruments as dimensions and facts in a framework  aligned with the </a:t>
          </a:r>
          <a:r>
            <a:rPr lang="en-US" sz="1650" b="1" dirty="0">
              <a:solidFill>
                <a:schemeClr val="accent3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DDI Lifecycle specification</a:t>
          </a:r>
          <a:endParaRPr lang="en-US" sz="1650" b="1" dirty="0">
            <a:solidFill>
              <a:schemeClr val="accent3"/>
            </a:solidFill>
          </a:endParaRPr>
        </a:p>
      </dgm:t>
    </dgm:pt>
    <dgm:pt modelId="{CF957BEF-4402-B545-9A9F-59F7A7E46266}" type="parTrans" cxnId="{47FDF51D-4029-F44A-95E0-1C175B800765}">
      <dgm:prSet/>
      <dgm:spPr/>
      <dgm:t>
        <a:bodyPr/>
        <a:lstStyle/>
        <a:p>
          <a:endParaRPr lang="en-US"/>
        </a:p>
      </dgm:t>
    </dgm:pt>
    <dgm:pt modelId="{C106FEB7-867E-3540-88AE-FD20354BE8FD}" type="sibTrans" cxnId="{47FDF51D-4029-F44A-95E0-1C175B800765}">
      <dgm:prSet/>
      <dgm:spPr/>
      <dgm:t>
        <a:bodyPr/>
        <a:lstStyle/>
        <a:p>
          <a:endParaRPr lang="en-US"/>
        </a:p>
      </dgm:t>
    </dgm:pt>
    <dgm:pt modelId="{3184D982-CEA6-9349-9B46-BD369ECAE265}">
      <dgm:prSet phldrT="[Text]" custT="1"/>
      <dgm:spPr/>
      <dgm:t>
        <a:bodyPr/>
        <a:lstStyle/>
        <a:p>
          <a:pPr>
            <a:spcAft>
              <a:spcPts val="600"/>
            </a:spcAft>
          </a:pPr>
          <a:r>
            <a:rPr lang="en-US" sz="2000" b="1" dirty="0"/>
            <a:t>Standardization </a:t>
          </a:r>
          <a:br>
            <a:rPr lang="en-US" sz="2000" b="1" dirty="0"/>
          </a:br>
          <a:r>
            <a:rPr lang="en-US" sz="2000" b="1" dirty="0"/>
            <a:t>and Cross Domain Integration</a:t>
          </a:r>
        </a:p>
      </dgm:t>
    </dgm:pt>
    <dgm:pt modelId="{FECEEAD7-2F69-614A-92DE-F6E683237D16}" type="parTrans" cxnId="{13DA0779-1F1A-824C-9156-618AF6482464}">
      <dgm:prSet/>
      <dgm:spPr/>
      <dgm:t>
        <a:bodyPr/>
        <a:lstStyle/>
        <a:p>
          <a:endParaRPr lang="en-US"/>
        </a:p>
      </dgm:t>
    </dgm:pt>
    <dgm:pt modelId="{A5158AEA-5DFC-B44B-8023-00BF495E9001}" type="sibTrans" cxnId="{13DA0779-1F1A-824C-9156-618AF6482464}">
      <dgm:prSet/>
      <dgm:spPr>
        <a:ln w="19050">
          <a:solidFill>
            <a:srgbClr val="24A0FC"/>
          </a:solidFill>
        </a:ln>
      </dgm:spPr>
      <dgm:t>
        <a:bodyPr/>
        <a:lstStyle/>
        <a:p>
          <a:endParaRPr lang="en-US"/>
        </a:p>
      </dgm:t>
    </dgm:pt>
    <dgm:pt modelId="{0B16D26C-E245-2746-871F-65DC6796C830}">
      <dgm:prSet phldrT="[Text]" custT="1"/>
      <dgm:spPr/>
      <dgm:t>
        <a:bodyPr/>
        <a:lstStyle/>
        <a:p>
          <a:pPr>
            <a:spcAft>
              <a:spcPct val="15000"/>
            </a:spcAft>
          </a:pPr>
          <a:r>
            <a:rPr lang="en-US" sz="1650" dirty="0"/>
            <a:t>Uses the </a:t>
          </a:r>
          <a:r>
            <a:rPr lang="en-US" sz="1650" b="1" dirty="0">
              <a:solidFill>
                <a:schemeClr val="accent3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OMOP CDM</a:t>
          </a:r>
          <a:r>
            <a:rPr lang="en-US" sz="1650" dirty="0">
              <a:solidFill>
                <a:schemeClr val="accent3"/>
              </a:solidFill>
            </a:rPr>
            <a:t> </a:t>
          </a:r>
          <a:r>
            <a:rPr lang="en-US" sz="1650" dirty="0"/>
            <a:t>with its </a:t>
          </a:r>
          <a:r>
            <a:rPr lang="en-US" sz="1650" b="1" dirty="0">
              <a:solidFill>
                <a:schemeClr val="accent3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One Health</a:t>
          </a:r>
          <a:r>
            <a:rPr lang="en-US" sz="1650" dirty="0">
              <a:solidFill>
                <a:schemeClr val="accent3"/>
              </a:solidFill>
            </a:rPr>
            <a:t> </a:t>
          </a:r>
          <a:r>
            <a:rPr lang="en-US" sz="1650" b="1" dirty="0"/>
            <a:t>exposome</a:t>
          </a:r>
          <a:r>
            <a:rPr lang="en-US" sz="1650" dirty="0"/>
            <a:t> </a:t>
          </a:r>
          <a:r>
            <a:rPr lang="en-US" sz="1650" b="1" dirty="0">
              <a:solidFill>
                <a:schemeClr val="accent3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GIS extension</a:t>
          </a:r>
          <a:endParaRPr lang="en-US" sz="1650" b="1" dirty="0">
            <a:solidFill>
              <a:schemeClr val="accent3"/>
            </a:solidFill>
          </a:endParaRPr>
        </a:p>
      </dgm:t>
    </dgm:pt>
    <dgm:pt modelId="{54BBA8D0-5122-B948-B16D-BCEE9FDBC018}" type="parTrans" cxnId="{4D46520C-7BA6-364E-BC9E-853383CC60D6}">
      <dgm:prSet/>
      <dgm:spPr/>
      <dgm:t>
        <a:bodyPr/>
        <a:lstStyle/>
        <a:p>
          <a:endParaRPr lang="en-US"/>
        </a:p>
      </dgm:t>
    </dgm:pt>
    <dgm:pt modelId="{F7DE9288-7A80-AD48-A556-21298C01680F}" type="sibTrans" cxnId="{4D46520C-7BA6-364E-BC9E-853383CC60D6}">
      <dgm:prSet/>
      <dgm:spPr/>
      <dgm:t>
        <a:bodyPr/>
        <a:lstStyle/>
        <a:p>
          <a:endParaRPr lang="en-US"/>
        </a:p>
      </dgm:t>
    </dgm:pt>
    <dgm:pt modelId="{170256A5-8174-0A49-861D-48DD7813BAB9}">
      <dgm:prSet custT="1"/>
      <dgm:spPr/>
      <dgm:t>
        <a:bodyPr/>
        <a:lstStyle/>
        <a:p>
          <a:pPr>
            <a:spcAft>
              <a:spcPts val="640"/>
            </a:spcAft>
          </a:pPr>
          <a:r>
            <a:rPr lang="en-US" sz="2000" b="1" dirty="0"/>
            <a:t>ML Prequel</a:t>
          </a:r>
        </a:p>
      </dgm:t>
    </dgm:pt>
    <dgm:pt modelId="{DC5D6B12-661D-3846-9D86-5A59C8E95A92}" type="parTrans" cxnId="{61FE1E51-6DF1-694F-8C15-D947F4B0A199}">
      <dgm:prSet/>
      <dgm:spPr/>
      <dgm:t>
        <a:bodyPr/>
        <a:lstStyle/>
        <a:p>
          <a:endParaRPr lang="en-US"/>
        </a:p>
      </dgm:t>
    </dgm:pt>
    <dgm:pt modelId="{76727A5D-9C38-3841-9B29-FFE9A617D174}" type="sibTrans" cxnId="{61FE1E51-6DF1-694F-8C15-D947F4B0A199}">
      <dgm:prSet/>
      <dgm:spPr>
        <a:ln w="19050">
          <a:solidFill>
            <a:srgbClr val="24A0FC"/>
          </a:solidFill>
        </a:ln>
      </dgm:spPr>
      <dgm:t>
        <a:bodyPr/>
        <a:lstStyle/>
        <a:p>
          <a:endParaRPr lang="en-US"/>
        </a:p>
      </dgm:t>
    </dgm:pt>
    <dgm:pt modelId="{6AD7600B-54A2-C248-B2D2-BE96D58C3070}">
      <dgm:prSet custT="1"/>
      <dgm:spPr/>
      <dgm:t>
        <a:bodyPr/>
        <a:lstStyle/>
        <a:p>
          <a:pPr>
            <a:spcAft>
              <a:spcPts val="640"/>
            </a:spcAft>
          </a:pPr>
          <a:r>
            <a:rPr lang="en-US" sz="2000" b="1" dirty="0"/>
            <a:t>Federation</a:t>
          </a:r>
        </a:p>
      </dgm:t>
    </dgm:pt>
    <dgm:pt modelId="{32E9D7FC-2106-0C4A-A925-CFBBE4690542}" type="parTrans" cxnId="{25A9E0E3-8DAD-064C-ABF6-27667D66263C}">
      <dgm:prSet/>
      <dgm:spPr/>
      <dgm:t>
        <a:bodyPr/>
        <a:lstStyle/>
        <a:p>
          <a:endParaRPr lang="en-US"/>
        </a:p>
      </dgm:t>
    </dgm:pt>
    <dgm:pt modelId="{812CAB22-CC2A-974C-81EB-C0A1EE79EBF6}" type="sibTrans" cxnId="{25A9E0E3-8DAD-064C-ABF6-27667D66263C}">
      <dgm:prSet/>
      <dgm:spPr/>
      <dgm:t>
        <a:bodyPr/>
        <a:lstStyle/>
        <a:p>
          <a:endParaRPr lang="en-US"/>
        </a:p>
      </dgm:t>
    </dgm:pt>
    <dgm:pt modelId="{369A758B-8235-6949-B5A8-D17AE6440984}">
      <dgm:prSet custT="1"/>
      <dgm:spPr/>
      <dgm:t>
        <a:bodyPr/>
        <a:lstStyle/>
        <a:p>
          <a:pPr>
            <a:spcAft>
              <a:spcPct val="15000"/>
            </a:spcAft>
          </a:pPr>
          <a:r>
            <a:rPr lang="en-US" sz="1650" dirty="0"/>
            <a:t>Performs </a:t>
          </a:r>
          <a:r>
            <a:rPr lang="en-US" sz="1650" b="1" dirty="0"/>
            <a:t>feature selection </a:t>
          </a:r>
          <a:r>
            <a:rPr lang="en-US" sz="1650" dirty="0"/>
            <a:t> over OMOP to build a </a:t>
          </a:r>
          <a:r>
            <a:rPr lang="en-US" sz="1650" b="1" dirty="0"/>
            <a:t>vector of predictors</a:t>
          </a:r>
          <a:r>
            <a:rPr lang="en-US" sz="1650" dirty="0"/>
            <a:t> for use in </a:t>
          </a:r>
          <a:r>
            <a:rPr lang="en-US" sz="1650" b="1" dirty="0"/>
            <a:t>N</a:t>
          </a:r>
          <a:r>
            <a:rPr lang="en-US" sz="1650" dirty="0"/>
            <a:t>o </a:t>
          </a:r>
          <a:r>
            <a:rPr lang="en-US" sz="1650" b="1" dirty="0"/>
            <a:t>C</a:t>
          </a:r>
          <a:r>
            <a:rPr lang="en-US" sz="1650" dirty="0"/>
            <a:t>ode </a:t>
          </a:r>
          <a:r>
            <a:rPr lang="en-US" sz="1650" b="1" dirty="0"/>
            <a:t>L</a:t>
          </a:r>
          <a:r>
            <a:rPr lang="en-US" sz="1650" dirty="0"/>
            <a:t>ow </a:t>
          </a:r>
          <a:r>
            <a:rPr lang="en-US" sz="1650" b="1" dirty="0"/>
            <a:t>C</a:t>
          </a:r>
          <a:r>
            <a:rPr lang="en-US" sz="1650" dirty="0"/>
            <a:t>ode or the </a:t>
          </a:r>
          <a:r>
            <a:rPr lang="en-US" sz="1650" b="1" dirty="0">
              <a:hlinkClick xmlns:r="http://schemas.openxmlformats.org/officeDocument/2006/relationships" r:id="rId10"/>
            </a:rPr>
            <a:t>OHDSI Analytics</a:t>
          </a:r>
          <a:r>
            <a:rPr lang="en-US" sz="1650" b="1" dirty="0"/>
            <a:t> </a:t>
          </a:r>
          <a:r>
            <a:rPr lang="en-US" sz="1650" dirty="0"/>
            <a:t>platform</a:t>
          </a:r>
        </a:p>
      </dgm:t>
    </dgm:pt>
    <dgm:pt modelId="{9AF6CC66-E6CA-9B48-A5ED-AF6060AD0286}" type="parTrans" cxnId="{78887CBF-16DD-DE4E-B512-7D3B19196963}">
      <dgm:prSet/>
      <dgm:spPr/>
      <dgm:t>
        <a:bodyPr/>
        <a:lstStyle/>
        <a:p>
          <a:endParaRPr lang="en-US"/>
        </a:p>
      </dgm:t>
    </dgm:pt>
    <dgm:pt modelId="{A168AD51-8C3A-274F-B84B-9228A90801AA}" type="sibTrans" cxnId="{78887CBF-16DD-DE4E-B512-7D3B19196963}">
      <dgm:prSet/>
      <dgm:spPr/>
      <dgm:t>
        <a:bodyPr/>
        <a:lstStyle/>
        <a:p>
          <a:endParaRPr lang="en-US"/>
        </a:p>
      </dgm:t>
    </dgm:pt>
    <dgm:pt modelId="{E2D7D7B7-8E71-B943-B050-8ACE1260A5DC}">
      <dgm:prSet custT="1"/>
      <dgm:spPr/>
      <dgm:t>
        <a:bodyPr/>
        <a:lstStyle/>
        <a:p>
          <a:pPr>
            <a:spcAft>
              <a:spcPct val="15000"/>
            </a:spcAft>
          </a:pPr>
          <a:r>
            <a:rPr lang="en-US" sz="1650" dirty="0"/>
            <a:t>Uses </a:t>
          </a:r>
          <a:r>
            <a:rPr lang="en-US" sz="1650" b="1" dirty="0"/>
            <a:t>ethical algorithms</a:t>
          </a:r>
          <a:r>
            <a:rPr lang="en-US" sz="1650" dirty="0"/>
            <a:t> that balance diversity, equity and inclusion to integrate individual HDSS machine learning models</a:t>
          </a:r>
        </a:p>
      </dgm:t>
    </dgm:pt>
    <dgm:pt modelId="{2AAAFEB7-C093-9744-890F-D3E48068BF1F}" type="parTrans" cxnId="{50138D2E-7742-9C45-8188-C11579E13054}">
      <dgm:prSet/>
      <dgm:spPr/>
      <dgm:t>
        <a:bodyPr/>
        <a:lstStyle/>
        <a:p>
          <a:endParaRPr lang="en-US"/>
        </a:p>
      </dgm:t>
    </dgm:pt>
    <dgm:pt modelId="{4ACA44E9-2DBE-2541-A76D-3C3B1F9D4D18}" type="sibTrans" cxnId="{50138D2E-7742-9C45-8188-C11579E13054}">
      <dgm:prSet/>
      <dgm:spPr/>
      <dgm:t>
        <a:bodyPr/>
        <a:lstStyle/>
        <a:p>
          <a:endParaRPr lang="en-US"/>
        </a:p>
      </dgm:t>
    </dgm:pt>
    <dgm:pt modelId="{3EFB6125-7377-AC42-B3E6-469D75E9D806}">
      <dgm:prSet custT="1"/>
      <dgm:spPr/>
      <dgm:t>
        <a:bodyPr/>
        <a:lstStyle/>
        <a:p>
          <a:pPr>
            <a:spcAft>
              <a:spcPts val="640"/>
            </a:spcAft>
          </a:pPr>
          <a:r>
            <a:rPr lang="en-US" sz="2000" b="1" dirty="0"/>
            <a:t>ML Experiment</a:t>
          </a:r>
          <a:br>
            <a:rPr lang="en-US" sz="2000" b="1" dirty="0"/>
          </a:br>
          <a:br>
            <a:rPr lang="en-US" sz="2000" b="1" dirty="0"/>
          </a:br>
          <a:endParaRPr lang="en-US" sz="2000" b="1" dirty="0"/>
        </a:p>
      </dgm:t>
    </dgm:pt>
    <dgm:pt modelId="{E53F105F-8A41-654B-8935-389D7DCD1DBF}" type="parTrans" cxnId="{989F46E3-447A-6143-8061-3E199E5CA656}">
      <dgm:prSet/>
      <dgm:spPr/>
      <dgm:t>
        <a:bodyPr/>
        <a:lstStyle/>
        <a:p>
          <a:endParaRPr lang="en-US"/>
        </a:p>
      </dgm:t>
    </dgm:pt>
    <dgm:pt modelId="{57F1AA4A-F1E5-1646-A40C-246022122A35}" type="sibTrans" cxnId="{989F46E3-447A-6143-8061-3E199E5CA656}">
      <dgm:prSet/>
      <dgm:spPr>
        <a:ln w="19050">
          <a:solidFill>
            <a:srgbClr val="24A0FC"/>
          </a:solidFill>
        </a:ln>
      </dgm:spPr>
      <dgm:t>
        <a:bodyPr/>
        <a:lstStyle/>
        <a:p>
          <a:endParaRPr lang="en-US"/>
        </a:p>
      </dgm:t>
    </dgm:pt>
    <dgm:pt modelId="{B69CC4F5-7E2B-0C4A-81A1-AF8C185D473A}" type="pres">
      <dgm:prSet presAssocID="{4BA6BD48-57C4-D44B-9550-23DCA511362C}" presName="Name0" presStyleCnt="0">
        <dgm:presLayoutVars>
          <dgm:dir/>
          <dgm:resizeHandles val="exact"/>
        </dgm:presLayoutVars>
      </dgm:prSet>
      <dgm:spPr/>
    </dgm:pt>
    <dgm:pt modelId="{5A091E3F-E53A-B649-8505-5382BDCEA084}" type="pres">
      <dgm:prSet presAssocID="{0B07920D-65D9-594B-8911-C96E57473CB5}" presName="node" presStyleLbl="node1" presStyleIdx="0" presStyleCnt="6">
        <dgm:presLayoutVars>
          <dgm:bulletEnabled val="1"/>
        </dgm:presLayoutVars>
      </dgm:prSet>
      <dgm:spPr/>
    </dgm:pt>
    <dgm:pt modelId="{DDEBA8FE-1707-0448-9A8A-71894C9E328B}" type="pres">
      <dgm:prSet presAssocID="{33B8DD6F-FBC2-BF4F-9B26-79BC0767BCB0}" presName="sibTrans" presStyleLbl="sibTrans1D1" presStyleIdx="0" presStyleCnt="5"/>
      <dgm:spPr/>
    </dgm:pt>
    <dgm:pt modelId="{BCFEFC10-456B-404A-B886-9A2596E22FB9}" type="pres">
      <dgm:prSet presAssocID="{33B8DD6F-FBC2-BF4F-9B26-79BC0767BCB0}" presName="connectorText" presStyleLbl="sibTrans1D1" presStyleIdx="0" presStyleCnt="5"/>
      <dgm:spPr/>
    </dgm:pt>
    <dgm:pt modelId="{34D35747-5C45-5B4A-B3B4-7A7AADFEE4F6}" type="pres">
      <dgm:prSet presAssocID="{1CD3AB08-2166-8643-B5D2-812BE3D31B6B}" presName="node" presStyleLbl="node1" presStyleIdx="1" presStyleCnt="6">
        <dgm:presLayoutVars>
          <dgm:bulletEnabled val="1"/>
        </dgm:presLayoutVars>
      </dgm:prSet>
      <dgm:spPr/>
    </dgm:pt>
    <dgm:pt modelId="{ABC19DAC-F4A5-4347-A5D5-59DBC3BA1A52}" type="pres">
      <dgm:prSet presAssocID="{6D8EA0E3-82DC-2D40-9810-CF5260CA4F25}" presName="sibTrans" presStyleLbl="sibTrans1D1" presStyleIdx="1" presStyleCnt="5"/>
      <dgm:spPr/>
    </dgm:pt>
    <dgm:pt modelId="{A92FB612-6497-3C49-AD18-CBA793E00F02}" type="pres">
      <dgm:prSet presAssocID="{6D8EA0E3-82DC-2D40-9810-CF5260CA4F25}" presName="connectorText" presStyleLbl="sibTrans1D1" presStyleIdx="1" presStyleCnt="5"/>
      <dgm:spPr/>
    </dgm:pt>
    <dgm:pt modelId="{FCD91246-A5F7-CB43-84C4-A891AC0245C0}" type="pres">
      <dgm:prSet presAssocID="{3184D982-CEA6-9349-9B46-BD369ECAE265}" presName="node" presStyleLbl="node1" presStyleIdx="2" presStyleCnt="6">
        <dgm:presLayoutVars>
          <dgm:bulletEnabled val="1"/>
        </dgm:presLayoutVars>
      </dgm:prSet>
      <dgm:spPr/>
    </dgm:pt>
    <dgm:pt modelId="{E18E4C6E-2BEC-FF47-8ED2-85FE6DEF0AEF}" type="pres">
      <dgm:prSet presAssocID="{A5158AEA-5DFC-B44B-8023-00BF495E9001}" presName="sibTrans" presStyleLbl="sibTrans1D1" presStyleIdx="2" presStyleCnt="5"/>
      <dgm:spPr/>
    </dgm:pt>
    <dgm:pt modelId="{4311FA70-1670-DD4C-8D7F-007DF5817E65}" type="pres">
      <dgm:prSet presAssocID="{A5158AEA-5DFC-B44B-8023-00BF495E9001}" presName="connectorText" presStyleLbl="sibTrans1D1" presStyleIdx="2" presStyleCnt="5"/>
      <dgm:spPr/>
    </dgm:pt>
    <dgm:pt modelId="{186169F3-A4E1-8D4E-A4CC-00645391C9A9}" type="pres">
      <dgm:prSet presAssocID="{170256A5-8174-0A49-861D-48DD7813BAB9}" presName="node" presStyleLbl="node1" presStyleIdx="3" presStyleCnt="6">
        <dgm:presLayoutVars>
          <dgm:bulletEnabled val="1"/>
        </dgm:presLayoutVars>
      </dgm:prSet>
      <dgm:spPr/>
    </dgm:pt>
    <dgm:pt modelId="{CEE4E644-3B05-4041-9A19-891988F2822C}" type="pres">
      <dgm:prSet presAssocID="{76727A5D-9C38-3841-9B29-FFE9A617D174}" presName="sibTrans" presStyleLbl="sibTrans1D1" presStyleIdx="3" presStyleCnt="5"/>
      <dgm:spPr/>
    </dgm:pt>
    <dgm:pt modelId="{C37E9A7F-0A38-3C45-ABAE-F8ECD6EFE0C4}" type="pres">
      <dgm:prSet presAssocID="{76727A5D-9C38-3841-9B29-FFE9A617D174}" presName="connectorText" presStyleLbl="sibTrans1D1" presStyleIdx="3" presStyleCnt="5"/>
      <dgm:spPr/>
    </dgm:pt>
    <dgm:pt modelId="{7025F29C-D511-504A-B8A0-B1CCD08AAEAD}" type="pres">
      <dgm:prSet presAssocID="{3EFB6125-7377-AC42-B3E6-469D75E9D806}" presName="node" presStyleLbl="node1" presStyleIdx="4" presStyleCnt="6">
        <dgm:presLayoutVars>
          <dgm:bulletEnabled val="1"/>
        </dgm:presLayoutVars>
      </dgm:prSet>
      <dgm:spPr/>
    </dgm:pt>
    <dgm:pt modelId="{E2708DC0-DBE3-8F49-A4B5-BF6E8D131889}" type="pres">
      <dgm:prSet presAssocID="{57F1AA4A-F1E5-1646-A40C-246022122A35}" presName="sibTrans" presStyleLbl="sibTrans1D1" presStyleIdx="4" presStyleCnt="5"/>
      <dgm:spPr/>
    </dgm:pt>
    <dgm:pt modelId="{361AA8A2-8995-BB48-9FA5-630D3D992DB4}" type="pres">
      <dgm:prSet presAssocID="{57F1AA4A-F1E5-1646-A40C-246022122A35}" presName="connectorText" presStyleLbl="sibTrans1D1" presStyleIdx="4" presStyleCnt="5"/>
      <dgm:spPr/>
    </dgm:pt>
    <dgm:pt modelId="{DFF4826D-A654-0D45-BB98-513FFD10F204}" type="pres">
      <dgm:prSet presAssocID="{6AD7600B-54A2-C248-B2D2-BE96D58C3070}" presName="node" presStyleLbl="node1" presStyleIdx="5" presStyleCnt="6">
        <dgm:presLayoutVars>
          <dgm:bulletEnabled val="1"/>
        </dgm:presLayoutVars>
      </dgm:prSet>
      <dgm:spPr/>
    </dgm:pt>
  </dgm:ptLst>
  <dgm:cxnLst>
    <dgm:cxn modelId="{61BB7803-51AD-0C4D-AAA3-3CA44D2FD8E9}" type="presOf" srcId="{369A758B-8235-6949-B5A8-D17AE6440984}" destId="{186169F3-A4E1-8D4E-A4CC-00645391C9A9}" srcOrd="0" destOrd="1" presId="urn:microsoft.com/office/officeart/2005/8/layout/bProcess3"/>
    <dgm:cxn modelId="{DF1AA907-E15A-AA41-92F5-63A26345AE96}" type="presOf" srcId="{76727A5D-9C38-3841-9B29-FFE9A617D174}" destId="{C37E9A7F-0A38-3C45-ABAE-F8ECD6EFE0C4}" srcOrd="1" destOrd="0" presId="urn:microsoft.com/office/officeart/2005/8/layout/bProcess3"/>
    <dgm:cxn modelId="{4D46520C-7BA6-364E-BC9E-853383CC60D6}" srcId="{3184D982-CEA6-9349-9B46-BD369ECAE265}" destId="{0B16D26C-E245-2746-871F-65DC6796C830}" srcOrd="0" destOrd="0" parTransId="{54BBA8D0-5122-B948-B16D-BCEE9FDBC018}" sibTransId="{F7DE9288-7A80-AD48-A556-21298C01680F}"/>
    <dgm:cxn modelId="{8B8BBE0F-76F0-E142-9F12-F7ED6D098C9A}" type="presOf" srcId="{0B07920D-65D9-594B-8911-C96E57473CB5}" destId="{5A091E3F-E53A-B649-8505-5382BDCEA084}" srcOrd="0" destOrd="0" presId="urn:microsoft.com/office/officeart/2005/8/layout/bProcess3"/>
    <dgm:cxn modelId="{47FDF51D-4029-F44A-95E0-1C175B800765}" srcId="{1CD3AB08-2166-8643-B5D2-812BE3D31B6B}" destId="{DABA41E5-B900-794E-82E2-F394F9CB6C50}" srcOrd="0" destOrd="0" parTransId="{CF957BEF-4402-B545-9A9F-59F7A7E46266}" sibTransId="{C106FEB7-867E-3540-88AE-FD20354BE8FD}"/>
    <dgm:cxn modelId="{0CBBEA29-FF38-6C4A-84C0-B2C1D78DBE95}" type="presOf" srcId="{57F1AA4A-F1E5-1646-A40C-246022122A35}" destId="{361AA8A2-8995-BB48-9FA5-630D3D992DB4}" srcOrd="1" destOrd="0" presId="urn:microsoft.com/office/officeart/2005/8/layout/bProcess3"/>
    <dgm:cxn modelId="{50138D2E-7742-9C45-8188-C11579E13054}" srcId="{6AD7600B-54A2-C248-B2D2-BE96D58C3070}" destId="{E2D7D7B7-8E71-B943-B050-8ACE1260A5DC}" srcOrd="0" destOrd="0" parTransId="{2AAAFEB7-C093-9744-890F-D3E48068BF1F}" sibTransId="{4ACA44E9-2DBE-2541-A76D-3C3B1F9D4D18}"/>
    <dgm:cxn modelId="{014CDA35-5A5A-C149-900C-79F86B37D1C3}" type="presOf" srcId="{A5158AEA-5DFC-B44B-8023-00BF495E9001}" destId="{4311FA70-1670-DD4C-8D7F-007DF5817E65}" srcOrd="1" destOrd="0" presId="urn:microsoft.com/office/officeart/2005/8/layout/bProcess3"/>
    <dgm:cxn modelId="{EA052F46-EDE0-304D-B02C-62EDF7AB98FF}" type="presOf" srcId="{57F1AA4A-F1E5-1646-A40C-246022122A35}" destId="{E2708DC0-DBE3-8F49-A4B5-BF6E8D131889}" srcOrd="0" destOrd="0" presId="urn:microsoft.com/office/officeart/2005/8/layout/bProcess3"/>
    <dgm:cxn modelId="{AD13B74B-48F1-2248-8023-ED04545013B7}" srcId="{4BA6BD48-57C4-D44B-9550-23DCA511362C}" destId="{0B07920D-65D9-594B-8911-C96E57473CB5}" srcOrd="0" destOrd="0" parTransId="{115C0459-D53F-8443-8B87-D34E016A3731}" sibTransId="{33B8DD6F-FBC2-BF4F-9B26-79BC0767BCB0}"/>
    <dgm:cxn modelId="{61FE1E51-6DF1-694F-8C15-D947F4B0A199}" srcId="{4BA6BD48-57C4-D44B-9550-23DCA511362C}" destId="{170256A5-8174-0A49-861D-48DD7813BAB9}" srcOrd="3" destOrd="0" parTransId="{DC5D6B12-661D-3846-9D86-5A59C8E95A92}" sibTransId="{76727A5D-9C38-3841-9B29-FFE9A617D174}"/>
    <dgm:cxn modelId="{2F815E56-7B68-9248-8608-B55F13708492}" type="presOf" srcId="{E2D7D7B7-8E71-B943-B050-8ACE1260A5DC}" destId="{DFF4826D-A654-0D45-BB98-513FFD10F204}" srcOrd="0" destOrd="1" presId="urn:microsoft.com/office/officeart/2005/8/layout/bProcess3"/>
    <dgm:cxn modelId="{FAB42060-41C4-5A49-A5D3-06ED2AA55154}" type="presOf" srcId="{6D8EA0E3-82DC-2D40-9810-CF5260CA4F25}" destId="{A92FB612-6497-3C49-AD18-CBA793E00F02}" srcOrd="1" destOrd="0" presId="urn:microsoft.com/office/officeart/2005/8/layout/bProcess3"/>
    <dgm:cxn modelId="{50D27966-BF11-DE48-B3FA-66418DCB80A3}" type="presOf" srcId="{33B8DD6F-FBC2-BF4F-9B26-79BC0767BCB0}" destId="{DDEBA8FE-1707-0448-9A8A-71894C9E328B}" srcOrd="0" destOrd="0" presId="urn:microsoft.com/office/officeart/2005/8/layout/bProcess3"/>
    <dgm:cxn modelId="{13DA0779-1F1A-824C-9156-618AF6482464}" srcId="{4BA6BD48-57C4-D44B-9550-23DCA511362C}" destId="{3184D982-CEA6-9349-9B46-BD369ECAE265}" srcOrd="2" destOrd="0" parTransId="{FECEEAD7-2F69-614A-92DE-F6E683237D16}" sibTransId="{A5158AEA-5DFC-B44B-8023-00BF495E9001}"/>
    <dgm:cxn modelId="{1440BE86-E9E0-FC43-9373-CC930358E41A}" type="presOf" srcId="{0B16D26C-E245-2746-871F-65DC6796C830}" destId="{FCD91246-A5F7-CB43-84C4-A891AC0245C0}" srcOrd="0" destOrd="1" presId="urn:microsoft.com/office/officeart/2005/8/layout/bProcess3"/>
    <dgm:cxn modelId="{F759948F-EE56-8645-A8DE-586CEB0AACD5}" type="presOf" srcId="{6AD7600B-54A2-C248-B2D2-BE96D58C3070}" destId="{DFF4826D-A654-0D45-BB98-513FFD10F204}" srcOrd="0" destOrd="0" presId="urn:microsoft.com/office/officeart/2005/8/layout/bProcess3"/>
    <dgm:cxn modelId="{5ED11399-FFD3-F84C-B3FA-F5DCCA2F90AB}" type="presOf" srcId="{4BA6BD48-57C4-D44B-9550-23DCA511362C}" destId="{B69CC4F5-7E2B-0C4A-81A1-AF8C185D473A}" srcOrd="0" destOrd="0" presId="urn:microsoft.com/office/officeart/2005/8/layout/bProcess3"/>
    <dgm:cxn modelId="{EA75E99B-DBB0-9F42-A8E4-0FAB50E4E77B}" type="presOf" srcId="{DABA41E5-B900-794E-82E2-F394F9CB6C50}" destId="{34D35747-5C45-5B4A-B3B4-7A7AADFEE4F6}" srcOrd="0" destOrd="1" presId="urn:microsoft.com/office/officeart/2005/8/layout/bProcess3"/>
    <dgm:cxn modelId="{28AA5E9C-1945-B14C-8832-CEF73ECE971A}" srcId="{4BA6BD48-57C4-D44B-9550-23DCA511362C}" destId="{1CD3AB08-2166-8643-B5D2-812BE3D31B6B}" srcOrd="1" destOrd="0" parTransId="{9EFB5ABD-D6F8-9546-9336-0D4F8BFDA718}" sibTransId="{6D8EA0E3-82DC-2D40-9810-CF5260CA4F25}"/>
    <dgm:cxn modelId="{752036B5-C774-D64A-A6D5-CDB52B291CD3}" type="presOf" srcId="{1F452A56-478F-274A-8D17-9387AAB5C60F}" destId="{5A091E3F-E53A-B649-8505-5382BDCEA084}" srcOrd="0" destOrd="1" presId="urn:microsoft.com/office/officeart/2005/8/layout/bProcess3"/>
    <dgm:cxn modelId="{5E211DB9-023D-1C43-8C1F-58C435CC2509}" type="presOf" srcId="{3EFB6125-7377-AC42-B3E6-469D75E9D806}" destId="{7025F29C-D511-504A-B8A0-B1CCD08AAEAD}" srcOrd="0" destOrd="0" presId="urn:microsoft.com/office/officeart/2005/8/layout/bProcess3"/>
    <dgm:cxn modelId="{61BD9EBD-6155-D149-A8B6-DD97BB84F92A}" type="presOf" srcId="{33B8DD6F-FBC2-BF4F-9B26-79BC0767BCB0}" destId="{BCFEFC10-456B-404A-B886-9A2596E22FB9}" srcOrd="1" destOrd="0" presId="urn:microsoft.com/office/officeart/2005/8/layout/bProcess3"/>
    <dgm:cxn modelId="{78887CBF-16DD-DE4E-B512-7D3B19196963}" srcId="{170256A5-8174-0A49-861D-48DD7813BAB9}" destId="{369A758B-8235-6949-B5A8-D17AE6440984}" srcOrd="0" destOrd="0" parTransId="{9AF6CC66-E6CA-9B48-A5ED-AF6060AD0286}" sibTransId="{A168AD51-8C3A-274F-B84B-9228A90801AA}"/>
    <dgm:cxn modelId="{E9BBD3BF-FCBD-EC4F-AEE4-589053BE74D1}" type="presOf" srcId="{170256A5-8174-0A49-861D-48DD7813BAB9}" destId="{186169F3-A4E1-8D4E-A4CC-00645391C9A9}" srcOrd="0" destOrd="0" presId="urn:microsoft.com/office/officeart/2005/8/layout/bProcess3"/>
    <dgm:cxn modelId="{7D44B0C0-5D22-AA40-974D-B4B90E2A7C76}" type="presOf" srcId="{76727A5D-9C38-3841-9B29-FFE9A617D174}" destId="{CEE4E644-3B05-4041-9A19-891988F2822C}" srcOrd="0" destOrd="0" presId="urn:microsoft.com/office/officeart/2005/8/layout/bProcess3"/>
    <dgm:cxn modelId="{E7D4E0C2-2E5F-5749-8C5B-E1B96CD1787A}" type="presOf" srcId="{A5158AEA-5DFC-B44B-8023-00BF495E9001}" destId="{E18E4C6E-2BEC-FF47-8ED2-85FE6DEF0AEF}" srcOrd="0" destOrd="0" presId="urn:microsoft.com/office/officeart/2005/8/layout/bProcess3"/>
    <dgm:cxn modelId="{134A0ECC-FB17-8F4C-AADB-72A6EDBE5B21}" type="presOf" srcId="{1CD3AB08-2166-8643-B5D2-812BE3D31B6B}" destId="{34D35747-5C45-5B4A-B3B4-7A7AADFEE4F6}" srcOrd="0" destOrd="0" presId="urn:microsoft.com/office/officeart/2005/8/layout/bProcess3"/>
    <dgm:cxn modelId="{C6EC37DC-F0C6-B547-9515-23414CD1C62C}" type="presOf" srcId="{3184D982-CEA6-9349-9B46-BD369ECAE265}" destId="{FCD91246-A5F7-CB43-84C4-A891AC0245C0}" srcOrd="0" destOrd="0" presId="urn:microsoft.com/office/officeart/2005/8/layout/bProcess3"/>
    <dgm:cxn modelId="{DDC8ADE2-11C8-F34D-A64F-0166099DA5B7}" srcId="{0B07920D-65D9-594B-8911-C96E57473CB5}" destId="{1F452A56-478F-274A-8D17-9387AAB5C60F}" srcOrd="0" destOrd="0" parTransId="{9AB4793F-C4C8-E544-B8B0-8C0E16F715A0}" sibTransId="{5825F0D4-7E27-A04B-91A2-23411E3DF3D4}"/>
    <dgm:cxn modelId="{989F46E3-447A-6143-8061-3E199E5CA656}" srcId="{4BA6BD48-57C4-D44B-9550-23DCA511362C}" destId="{3EFB6125-7377-AC42-B3E6-469D75E9D806}" srcOrd="4" destOrd="0" parTransId="{E53F105F-8A41-654B-8935-389D7DCD1DBF}" sibTransId="{57F1AA4A-F1E5-1646-A40C-246022122A35}"/>
    <dgm:cxn modelId="{25A9E0E3-8DAD-064C-ABF6-27667D66263C}" srcId="{4BA6BD48-57C4-D44B-9550-23DCA511362C}" destId="{6AD7600B-54A2-C248-B2D2-BE96D58C3070}" srcOrd="5" destOrd="0" parTransId="{32E9D7FC-2106-0C4A-A925-CFBBE4690542}" sibTransId="{812CAB22-CC2A-974C-81EB-C0A1EE79EBF6}"/>
    <dgm:cxn modelId="{FF29E4E6-B548-5744-BBC1-FE465B2188CF}" type="presOf" srcId="{6D8EA0E3-82DC-2D40-9810-CF5260CA4F25}" destId="{ABC19DAC-F4A5-4347-A5D5-59DBC3BA1A52}" srcOrd="0" destOrd="0" presId="urn:microsoft.com/office/officeart/2005/8/layout/bProcess3"/>
    <dgm:cxn modelId="{4CE69377-BEA7-FE47-8BBF-CCE7B2E80FD0}" type="presParOf" srcId="{B69CC4F5-7E2B-0C4A-81A1-AF8C185D473A}" destId="{5A091E3F-E53A-B649-8505-5382BDCEA084}" srcOrd="0" destOrd="0" presId="urn:microsoft.com/office/officeart/2005/8/layout/bProcess3"/>
    <dgm:cxn modelId="{094BDA31-CB2C-6340-8D90-E5F56A5E1EEC}" type="presParOf" srcId="{B69CC4F5-7E2B-0C4A-81A1-AF8C185D473A}" destId="{DDEBA8FE-1707-0448-9A8A-71894C9E328B}" srcOrd="1" destOrd="0" presId="urn:microsoft.com/office/officeart/2005/8/layout/bProcess3"/>
    <dgm:cxn modelId="{57E5326D-6EE5-AB4A-ADA6-D6A7C1D720A2}" type="presParOf" srcId="{DDEBA8FE-1707-0448-9A8A-71894C9E328B}" destId="{BCFEFC10-456B-404A-B886-9A2596E22FB9}" srcOrd="0" destOrd="0" presId="urn:microsoft.com/office/officeart/2005/8/layout/bProcess3"/>
    <dgm:cxn modelId="{3EB78B46-BB90-0549-BB2E-FE3C8224AF02}" type="presParOf" srcId="{B69CC4F5-7E2B-0C4A-81A1-AF8C185D473A}" destId="{34D35747-5C45-5B4A-B3B4-7A7AADFEE4F6}" srcOrd="2" destOrd="0" presId="urn:microsoft.com/office/officeart/2005/8/layout/bProcess3"/>
    <dgm:cxn modelId="{E0C75E8D-0E93-2C48-9D16-B0F0B03B6E48}" type="presParOf" srcId="{B69CC4F5-7E2B-0C4A-81A1-AF8C185D473A}" destId="{ABC19DAC-F4A5-4347-A5D5-59DBC3BA1A52}" srcOrd="3" destOrd="0" presId="urn:microsoft.com/office/officeart/2005/8/layout/bProcess3"/>
    <dgm:cxn modelId="{8442AB25-C4E0-0F45-B2C4-ABA6E8D12301}" type="presParOf" srcId="{ABC19DAC-F4A5-4347-A5D5-59DBC3BA1A52}" destId="{A92FB612-6497-3C49-AD18-CBA793E00F02}" srcOrd="0" destOrd="0" presId="urn:microsoft.com/office/officeart/2005/8/layout/bProcess3"/>
    <dgm:cxn modelId="{ED492F48-19D5-C442-8C74-2BA2625B83B3}" type="presParOf" srcId="{B69CC4F5-7E2B-0C4A-81A1-AF8C185D473A}" destId="{FCD91246-A5F7-CB43-84C4-A891AC0245C0}" srcOrd="4" destOrd="0" presId="urn:microsoft.com/office/officeart/2005/8/layout/bProcess3"/>
    <dgm:cxn modelId="{DB8A14F6-0E6F-9549-8175-028E17524623}" type="presParOf" srcId="{B69CC4F5-7E2B-0C4A-81A1-AF8C185D473A}" destId="{E18E4C6E-2BEC-FF47-8ED2-85FE6DEF0AEF}" srcOrd="5" destOrd="0" presId="urn:microsoft.com/office/officeart/2005/8/layout/bProcess3"/>
    <dgm:cxn modelId="{ACB08232-6F86-5C44-BEC9-F078863BFF14}" type="presParOf" srcId="{E18E4C6E-2BEC-FF47-8ED2-85FE6DEF0AEF}" destId="{4311FA70-1670-DD4C-8D7F-007DF5817E65}" srcOrd="0" destOrd="0" presId="urn:microsoft.com/office/officeart/2005/8/layout/bProcess3"/>
    <dgm:cxn modelId="{86146577-244A-254B-BAEB-8F751D58FD84}" type="presParOf" srcId="{B69CC4F5-7E2B-0C4A-81A1-AF8C185D473A}" destId="{186169F3-A4E1-8D4E-A4CC-00645391C9A9}" srcOrd="6" destOrd="0" presId="urn:microsoft.com/office/officeart/2005/8/layout/bProcess3"/>
    <dgm:cxn modelId="{ABD7343F-7EDD-A44C-96F8-3E487C3784D2}" type="presParOf" srcId="{B69CC4F5-7E2B-0C4A-81A1-AF8C185D473A}" destId="{CEE4E644-3B05-4041-9A19-891988F2822C}" srcOrd="7" destOrd="0" presId="urn:microsoft.com/office/officeart/2005/8/layout/bProcess3"/>
    <dgm:cxn modelId="{61EDD987-EBF9-D243-A3BC-9D5DE0A13ADC}" type="presParOf" srcId="{CEE4E644-3B05-4041-9A19-891988F2822C}" destId="{C37E9A7F-0A38-3C45-ABAE-F8ECD6EFE0C4}" srcOrd="0" destOrd="0" presId="urn:microsoft.com/office/officeart/2005/8/layout/bProcess3"/>
    <dgm:cxn modelId="{CDDCACE6-CDA3-E849-9B20-6192B02A9001}" type="presParOf" srcId="{B69CC4F5-7E2B-0C4A-81A1-AF8C185D473A}" destId="{7025F29C-D511-504A-B8A0-B1CCD08AAEAD}" srcOrd="8" destOrd="0" presId="urn:microsoft.com/office/officeart/2005/8/layout/bProcess3"/>
    <dgm:cxn modelId="{2EE74AD7-3398-7441-A8C5-6EC692AFD625}" type="presParOf" srcId="{B69CC4F5-7E2B-0C4A-81A1-AF8C185D473A}" destId="{E2708DC0-DBE3-8F49-A4B5-BF6E8D131889}" srcOrd="9" destOrd="0" presId="urn:microsoft.com/office/officeart/2005/8/layout/bProcess3"/>
    <dgm:cxn modelId="{1DCDF41B-417C-AC47-AF7F-5059B88C19F2}" type="presParOf" srcId="{E2708DC0-DBE3-8F49-A4B5-BF6E8D131889}" destId="{361AA8A2-8995-BB48-9FA5-630D3D992DB4}" srcOrd="0" destOrd="0" presId="urn:microsoft.com/office/officeart/2005/8/layout/bProcess3"/>
    <dgm:cxn modelId="{4736D9B9-7551-C74A-8B37-687C9F8F12FB}" type="presParOf" srcId="{B69CC4F5-7E2B-0C4A-81A1-AF8C185D473A}" destId="{DFF4826D-A654-0D45-BB98-513FFD10F204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EBA8FE-1707-0448-9A8A-71894C9E328B}">
      <dsp:nvSpPr>
        <dsp:cNvPr id="0" name=""/>
        <dsp:cNvSpPr/>
      </dsp:nvSpPr>
      <dsp:spPr>
        <a:xfrm>
          <a:off x="3042955" y="1029804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19050" cap="flat" cmpd="sng" algn="ctr">
          <a:solidFill>
            <a:srgbClr val="24A0FC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8854" y="1072034"/>
        <a:ext cx="34863" cy="6979"/>
      </dsp:txXfrm>
    </dsp:sp>
    <dsp:sp modelId="{5A091E3F-E53A-B649-8505-5382BDCEA084}">
      <dsp:nvSpPr>
        <dsp:cNvPr id="0" name=""/>
        <dsp:cNvSpPr/>
      </dsp:nvSpPr>
      <dsp:spPr>
        <a:xfrm>
          <a:off x="13187" y="166054"/>
          <a:ext cx="3031567" cy="181894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640"/>
            </a:spcAft>
            <a:buNone/>
          </a:pPr>
          <a:r>
            <a:rPr lang="en-US" sz="2000" b="1" kern="1200" dirty="0"/>
            <a:t>Sentinel Surveillance</a:t>
          </a:r>
        </a:p>
        <a:p>
          <a:pPr marL="171450" lvl="1" indent="-171450" algn="l" defTabSz="7334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50" kern="1200" dirty="0"/>
            <a:t>Uses </a:t>
          </a:r>
          <a:r>
            <a:rPr lang="en-US" sz="1650" b="1" kern="1200" dirty="0">
              <a:solidFill>
                <a:schemeClr val="accent3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HDSS sites</a:t>
          </a:r>
          <a:r>
            <a:rPr lang="en-US" sz="1650" b="1" kern="1200" dirty="0">
              <a:solidFill>
                <a:schemeClr val="accent3"/>
              </a:solidFill>
            </a:rPr>
            <a:t> </a:t>
          </a:r>
          <a:r>
            <a:rPr lang="en-US" sz="1650" b="0" kern="1200" dirty="0">
              <a:solidFill>
                <a:schemeClr val="tx1"/>
              </a:solidFill>
            </a:rPr>
            <a:t>together with</a:t>
          </a:r>
          <a:r>
            <a:rPr lang="en-US" sz="1650" b="1" kern="1200" dirty="0">
              <a:solidFill>
                <a:schemeClr val="accent3"/>
              </a:solidFill>
            </a:rPr>
            <a:t> </a:t>
          </a:r>
          <a:r>
            <a:rPr lang="en-US" sz="1650" kern="1200" dirty="0">
              <a:solidFill>
                <a:schemeClr val="tx1"/>
              </a:solidFill>
            </a:rPr>
            <a:t>the </a:t>
          </a:r>
          <a:r>
            <a:rPr lang="en-US" sz="1650" b="1" kern="1200" dirty="0">
              <a:solidFill>
                <a:schemeClr val="accent3"/>
              </a:solidFill>
              <a:hlinkClick xmlns:r="http://schemas.openxmlformats.org/officeDocument/2006/relationships" r:id="rId2"/>
            </a:rPr>
            <a:t>INDEPTH</a:t>
          </a:r>
          <a:r>
            <a:rPr lang="en-US" sz="1650" b="1" kern="1200" dirty="0">
              <a:solidFill>
                <a:schemeClr val="accent3"/>
              </a:solidFill>
            </a:rPr>
            <a:t> </a:t>
          </a:r>
          <a:r>
            <a:rPr lang="en-US" sz="1650" b="0" kern="1200" dirty="0">
              <a:solidFill>
                <a:schemeClr val="tx1"/>
              </a:solidFill>
            </a:rPr>
            <a:t>and/or other frameworks (like </a:t>
          </a:r>
          <a:r>
            <a:rPr lang="en-US" sz="1650" b="1" kern="1200" dirty="0">
              <a:solidFill>
                <a:schemeClr val="accent3"/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DHIS2</a:t>
          </a:r>
          <a:r>
            <a:rPr lang="en-US" sz="1650" b="1" kern="1200" dirty="0">
              <a:solidFill>
                <a:schemeClr val="accent3"/>
              </a:solidFill>
            </a:rPr>
            <a:t>)</a:t>
          </a:r>
          <a:r>
            <a:rPr lang="en-US" sz="1650" b="0" kern="1200" dirty="0">
              <a:solidFill>
                <a:schemeClr val="tx1"/>
              </a:solidFill>
            </a:rPr>
            <a:t> </a:t>
          </a:r>
          <a:r>
            <a:rPr lang="en-US" sz="1650" kern="1200" dirty="0"/>
            <a:t>for </a:t>
          </a:r>
          <a:r>
            <a:rPr lang="en-US" sz="1650" b="1" kern="1200" dirty="0">
              <a:solidFill>
                <a:schemeClr val="accent3"/>
              </a:solidFill>
              <a:hlinkClick xmlns:r="http://schemas.openxmlformats.org/officeDocument/2006/relationships"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CD</a:t>
          </a:r>
          <a:r>
            <a:rPr lang="en-US" sz="1650" kern="1200" dirty="0"/>
            <a:t> and </a:t>
          </a:r>
          <a:r>
            <a:rPr lang="en-US" sz="1650" b="1" kern="1200" dirty="0">
              <a:solidFill>
                <a:schemeClr val="accent3"/>
              </a:solidFill>
              <a:hlinkClick xmlns:r="http://schemas.openxmlformats.org/officeDocument/2006/relationships"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NCD</a:t>
          </a:r>
          <a:r>
            <a:rPr lang="en-US" sz="1650" kern="1200" dirty="0"/>
            <a:t> disease surveillance</a:t>
          </a:r>
          <a:endParaRPr lang="en-US" sz="1650" b="1" kern="1200" dirty="0"/>
        </a:p>
      </dsp:txBody>
      <dsp:txXfrm>
        <a:off x="13187" y="166054"/>
        <a:ext cx="3031567" cy="1818940"/>
      </dsp:txXfrm>
    </dsp:sp>
    <dsp:sp modelId="{ABC19DAC-F4A5-4347-A5D5-59DBC3BA1A52}">
      <dsp:nvSpPr>
        <dsp:cNvPr id="0" name=""/>
        <dsp:cNvSpPr/>
      </dsp:nvSpPr>
      <dsp:spPr>
        <a:xfrm>
          <a:off x="6771783" y="1029804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19050" cap="flat" cmpd="sng" algn="ctr">
          <a:solidFill>
            <a:srgbClr val="24A0FC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7682" y="1072034"/>
        <a:ext cx="34863" cy="6979"/>
      </dsp:txXfrm>
    </dsp:sp>
    <dsp:sp modelId="{34D35747-5C45-5B4A-B3B4-7A7AADFEE4F6}">
      <dsp:nvSpPr>
        <dsp:cNvPr id="0" name=""/>
        <dsp:cNvSpPr/>
      </dsp:nvSpPr>
      <dsp:spPr>
        <a:xfrm>
          <a:off x="3742016" y="166054"/>
          <a:ext cx="3031567" cy="1818940"/>
        </a:xfrm>
        <a:prstGeom prst="rect">
          <a:avLst/>
        </a:prstGeom>
        <a:gradFill rotWithShape="0">
          <a:gsLst>
            <a:gs pos="0">
              <a:schemeClr val="accent3">
                <a:hueOff val="823433"/>
                <a:satOff val="4942"/>
                <a:lumOff val="376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823433"/>
                <a:satOff val="4942"/>
                <a:lumOff val="376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823433"/>
                <a:satOff val="4942"/>
                <a:lumOff val="376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85000"/>
            </a:lnSpc>
            <a:spcBef>
              <a:spcPct val="0"/>
            </a:spcBef>
            <a:spcAft>
              <a:spcPts val="500"/>
            </a:spcAft>
            <a:buNone/>
          </a:pPr>
          <a:r>
            <a:rPr lang="en-US" sz="2000" b="1" kern="1200" dirty="0"/>
            <a:t>Data Warehousing</a:t>
          </a:r>
        </a:p>
        <a:p>
          <a:pPr marL="171450" lvl="1" indent="-171450" algn="l" defTabSz="733425">
            <a:lnSpc>
              <a:spcPct val="84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50" kern="1200" dirty="0"/>
            <a:t>Captures households, persons, waves and their instruments as dimensions and facts in a framework  aligned with the </a:t>
          </a:r>
          <a:r>
            <a:rPr lang="en-US" sz="1650" b="1" kern="1200" dirty="0">
              <a:solidFill>
                <a:schemeClr val="accent3"/>
              </a:solidFill>
              <a:hlinkClick xmlns:r="http://schemas.openxmlformats.org/officeDocument/2006/relationships"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DDI Lifecycle specification</a:t>
          </a:r>
          <a:endParaRPr lang="en-US" sz="1650" b="1" kern="1200" dirty="0">
            <a:solidFill>
              <a:schemeClr val="accent3"/>
            </a:solidFill>
          </a:endParaRPr>
        </a:p>
      </dsp:txBody>
      <dsp:txXfrm>
        <a:off x="3742016" y="166054"/>
        <a:ext cx="3031567" cy="1818940"/>
      </dsp:txXfrm>
    </dsp:sp>
    <dsp:sp modelId="{E18E4C6E-2BEC-FF47-8ED2-85FE6DEF0AEF}">
      <dsp:nvSpPr>
        <dsp:cNvPr id="0" name=""/>
        <dsp:cNvSpPr/>
      </dsp:nvSpPr>
      <dsp:spPr>
        <a:xfrm>
          <a:off x="1528971" y="1983194"/>
          <a:ext cx="7457656" cy="666660"/>
        </a:xfrm>
        <a:custGeom>
          <a:avLst/>
          <a:gdLst/>
          <a:ahLst/>
          <a:cxnLst/>
          <a:rect l="0" t="0" r="0" b="0"/>
          <a:pathLst>
            <a:path>
              <a:moveTo>
                <a:pt x="7457656" y="0"/>
              </a:moveTo>
              <a:lnTo>
                <a:pt x="7457656" y="350430"/>
              </a:lnTo>
              <a:lnTo>
                <a:pt x="0" y="350430"/>
              </a:lnTo>
              <a:lnTo>
                <a:pt x="0" y="666660"/>
              </a:lnTo>
            </a:path>
          </a:pathLst>
        </a:custGeom>
        <a:noFill/>
        <a:ln w="19050" cap="flat" cmpd="sng" algn="ctr">
          <a:solidFill>
            <a:srgbClr val="24A0FC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545" y="2313035"/>
        <a:ext cx="374509" cy="6979"/>
      </dsp:txXfrm>
    </dsp:sp>
    <dsp:sp modelId="{FCD91246-A5F7-CB43-84C4-A891AC0245C0}">
      <dsp:nvSpPr>
        <dsp:cNvPr id="0" name=""/>
        <dsp:cNvSpPr/>
      </dsp:nvSpPr>
      <dsp:spPr>
        <a:xfrm>
          <a:off x="7470844" y="166054"/>
          <a:ext cx="3031567" cy="1818940"/>
        </a:xfrm>
        <a:prstGeom prst="rect">
          <a:avLst/>
        </a:prstGeom>
        <a:gradFill rotWithShape="0">
          <a:gsLst>
            <a:gs pos="0">
              <a:schemeClr val="accent3">
                <a:hueOff val="1646865"/>
                <a:satOff val="9885"/>
                <a:lumOff val="753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46865"/>
                <a:satOff val="9885"/>
                <a:lumOff val="753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46865"/>
                <a:satOff val="9885"/>
                <a:lumOff val="753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600"/>
            </a:spcAft>
            <a:buNone/>
          </a:pPr>
          <a:r>
            <a:rPr lang="en-US" sz="2000" b="1" kern="1200" dirty="0"/>
            <a:t>Standardization </a:t>
          </a:r>
          <a:br>
            <a:rPr lang="en-US" sz="2000" b="1" kern="1200" dirty="0"/>
          </a:br>
          <a:r>
            <a:rPr lang="en-US" sz="2000" b="1" kern="1200" dirty="0"/>
            <a:t>and Cross Domain Integration</a:t>
          </a:r>
        </a:p>
        <a:p>
          <a:pPr marL="171450" lvl="1" indent="-171450" algn="l" defTabSz="7334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50" kern="1200" dirty="0"/>
            <a:t>Uses the </a:t>
          </a:r>
          <a:r>
            <a:rPr lang="en-US" sz="1650" b="1" kern="1200" dirty="0">
              <a:solidFill>
                <a:schemeClr val="accent3"/>
              </a:solidFill>
              <a:hlinkClick xmlns:r="http://schemas.openxmlformats.org/officeDocument/2006/relationships"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OMOP CDM</a:t>
          </a:r>
          <a:r>
            <a:rPr lang="en-US" sz="1650" kern="1200" dirty="0">
              <a:solidFill>
                <a:schemeClr val="accent3"/>
              </a:solidFill>
            </a:rPr>
            <a:t> </a:t>
          </a:r>
          <a:r>
            <a:rPr lang="en-US" sz="1650" kern="1200" dirty="0"/>
            <a:t>with its </a:t>
          </a:r>
          <a:r>
            <a:rPr lang="en-US" sz="1650" b="1" kern="1200" dirty="0">
              <a:solidFill>
                <a:schemeClr val="accent3"/>
              </a:solidFill>
              <a:hlinkClick xmlns:r="http://schemas.openxmlformats.org/officeDocument/2006/relationships" r:id="rId8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One Health</a:t>
          </a:r>
          <a:r>
            <a:rPr lang="en-US" sz="1650" kern="1200" dirty="0">
              <a:solidFill>
                <a:schemeClr val="accent3"/>
              </a:solidFill>
            </a:rPr>
            <a:t> </a:t>
          </a:r>
          <a:r>
            <a:rPr lang="en-US" sz="1650" b="1" kern="1200" dirty="0"/>
            <a:t>exposome</a:t>
          </a:r>
          <a:r>
            <a:rPr lang="en-US" sz="1650" kern="1200" dirty="0"/>
            <a:t> </a:t>
          </a:r>
          <a:r>
            <a:rPr lang="en-US" sz="1650" b="1" kern="1200" dirty="0">
              <a:solidFill>
                <a:schemeClr val="accent3"/>
              </a:solidFill>
              <a:hlinkClick xmlns:r="http://schemas.openxmlformats.org/officeDocument/2006/relationships" r:id="rId9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GIS extension</a:t>
          </a:r>
          <a:endParaRPr lang="en-US" sz="1650" b="1" kern="1200" dirty="0">
            <a:solidFill>
              <a:schemeClr val="accent3"/>
            </a:solidFill>
          </a:endParaRPr>
        </a:p>
      </dsp:txBody>
      <dsp:txXfrm>
        <a:off x="7470844" y="166054"/>
        <a:ext cx="3031567" cy="1818940"/>
      </dsp:txXfrm>
    </dsp:sp>
    <dsp:sp modelId="{CEE4E644-3B05-4041-9A19-891988F2822C}">
      <dsp:nvSpPr>
        <dsp:cNvPr id="0" name=""/>
        <dsp:cNvSpPr/>
      </dsp:nvSpPr>
      <dsp:spPr>
        <a:xfrm>
          <a:off x="3042955" y="3546005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19050" cap="flat" cmpd="sng" algn="ctr">
          <a:solidFill>
            <a:srgbClr val="24A0FC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8854" y="3588235"/>
        <a:ext cx="34863" cy="6979"/>
      </dsp:txXfrm>
    </dsp:sp>
    <dsp:sp modelId="{186169F3-A4E1-8D4E-A4CC-00645391C9A9}">
      <dsp:nvSpPr>
        <dsp:cNvPr id="0" name=""/>
        <dsp:cNvSpPr/>
      </dsp:nvSpPr>
      <dsp:spPr>
        <a:xfrm>
          <a:off x="13187" y="2682255"/>
          <a:ext cx="3031567" cy="1818940"/>
        </a:xfrm>
        <a:prstGeom prst="rect">
          <a:avLst/>
        </a:prstGeom>
        <a:gradFill rotWithShape="0">
          <a:gsLst>
            <a:gs pos="0">
              <a:schemeClr val="accent3">
                <a:hueOff val="2470298"/>
                <a:satOff val="14827"/>
                <a:lumOff val="1129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470298"/>
                <a:satOff val="14827"/>
                <a:lumOff val="1129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470298"/>
                <a:satOff val="14827"/>
                <a:lumOff val="1129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640"/>
            </a:spcAft>
            <a:buNone/>
          </a:pPr>
          <a:r>
            <a:rPr lang="en-US" sz="2000" b="1" kern="1200" dirty="0"/>
            <a:t>ML Prequel</a:t>
          </a:r>
        </a:p>
        <a:p>
          <a:pPr marL="171450" lvl="1" indent="-171450" algn="l" defTabSz="7334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50" kern="1200" dirty="0"/>
            <a:t>Performs </a:t>
          </a:r>
          <a:r>
            <a:rPr lang="en-US" sz="1650" b="1" kern="1200" dirty="0"/>
            <a:t>feature selection </a:t>
          </a:r>
          <a:r>
            <a:rPr lang="en-US" sz="1650" kern="1200" dirty="0"/>
            <a:t> over OMOP to build a </a:t>
          </a:r>
          <a:r>
            <a:rPr lang="en-US" sz="1650" b="1" kern="1200" dirty="0"/>
            <a:t>vector of predictors</a:t>
          </a:r>
          <a:r>
            <a:rPr lang="en-US" sz="1650" kern="1200" dirty="0"/>
            <a:t> for use in </a:t>
          </a:r>
          <a:r>
            <a:rPr lang="en-US" sz="1650" b="1" kern="1200" dirty="0"/>
            <a:t>N</a:t>
          </a:r>
          <a:r>
            <a:rPr lang="en-US" sz="1650" kern="1200" dirty="0"/>
            <a:t>o </a:t>
          </a:r>
          <a:r>
            <a:rPr lang="en-US" sz="1650" b="1" kern="1200" dirty="0"/>
            <a:t>C</a:t>
          </a:r>
          <a:r>
            <a:rPr lang="en-US" sz="1650" kern="1200" dirty="0"/>
            <a:t>ode </a:t>
          </a:r>
          <a:r>
            <a:rPr lang="en-US" sz="1650" b="1" kern="1200" dirty="0"/>
            <a:t>L</a:t>
          </a:r>
          <a:r>
            <a:rPr lang="en-US" sz="1650" kern="1200" dirty="0"/>
            <a:t>ow </a:t>
          </a:r>
          <a:r>
            <a:rPr lang="en-US" sz="1650" b="1" kern="1200" dirty="0"/>
            <a:t>C</a:t>
          </a:r>
          <a:r>
            <a:rPr lang="en-US" sz="1650" kern="1200" dirty="0"/>
            <a:t>ode or the </a:t>
          </a:r>
          <a:r>
            <a:rPr lang="en-US" sz="1650" b="1" kern="1200" dirty="0">
              <a:hlinkClick xmlns:r="http://schemas.openxmlformats.org/officeDocument/2006/relationships" r:id="rId10"/>
            </a:rPr>
            <a:t>OHDSI Analytics</a:t>
          </a:r>
          <a:r>
            <a:rPr lang="en-US" sz="1650" b="1" kern="1200" dirty="0"/>
            <a:t> </a:t>
          </a:r>
          <a:r>
            <a:rPr lang="en-US" sz="1650" kern="1200" dirty="0"/>
            <a:t>platform</a:t>
          </a:r>
        </a:p>
      </dsp:txBody>
      <dsp:txXfrm>
        <a:off x="13187" y="2682255"/>
        <a:ext cx="3031567" cy="1818940"/>
      </dsp:txXfrm>
    </dsp:sp>
    <dsp:sp modelId="{E2708DC0-DBE3-8F49-A4B5-BF6E8D131889}">
      <dsp:nvSpPr>
        <dsp:cNvPr id="0" name=""/>
        <dsp:cNvSpPr/>
      </dsp:nvSpPr>
      <dsp:spPr>
        <a:xfrm>
          <a:off x="6771783" y="3546005"/>
          <a:ext cx="6666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6660" y="45720"/>
              </a:lnTo>
            </a:path>
          </a:pathLst>
        </a:custGeom>
        <a:noFill/>
        <a:ln w="19050" cap="flat" cmpd="sng" algn="ctr">
          <a:solidFill>
            <a:srgbClr val="24A0FC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7682" y="3588235"/>
        <a:ext cx="34863" cy="6979"/>
      </dsp:txXfrm>
    </dsp:sp>
    <dsp:sp modelId="{7025F29C-D511-504A-B8A0-B1CCD08AAEAD}">
      <dsp:nvSpPr>
        <dsp:cNvPr id="0" name=""/>
        <dsp:cNvSpPr/>
      </dsp:nvSpPr>
      <dsp:spPr>
        <a:xfrm>
          <a:off x="3742016" y="2682255"/>
          <a:ext cx="3031567" cy="1818940"/>
        </a:xfrm>
        <a:prstGeom prst="rect">
          <a:avLst/>
        </a:prstGeom>
        <a:gradFill rotWithShape="0">
          <a:gsLst>
            <a:gs pos="0">
              <a:schemeClr val="accent3">
                <a:hueOff val="3293730"/>
                <a:satOff val="19770"/>
                <a:lumOff val="1506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293730"/>
                <a:satOff val="19770"/>
                <a:lumOff val="1506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293730"/>
                <a:satOff val="19770"/>
                <a:lumOff val="1506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ts val="640"/>
            </a:spcAft>
            <a:buNone/>
          </a:pPr>
          <a:r>
            <a:rPr lang="en-US" sz="2000" b="1" kern="1200" dirty="0"/>
            <a:t>ML Experiment</a:t>
          </a:r>
          <a:br>
            <a:rPr lang="en-US" sz="2000" b="1" kern="1200" dirty="0"/>
          </a:br>
          <a:br>
            <a:rPr lang="en-US" sz="2000" b="1" kern="1200" dirty="0"/>
          </a:br>
          <a:endParaRPr lang="en-US" sz="2000" b="1" kern="1200" dirty="0"/>
        </a:p>
      </dsp:txBody>
      <dsp:txXfrm>
        <a:off x="3742016" y="2682255"/>
        <a:ext cx="3031567" cy="1818940"/>
      </dsp:txXfrm>
    </dsp:sp>
    <dsp:sp modelId="{DFF4826D-A654-0D45-BB98-513FFD10F204}">
      <dsp:nvSpPr>
        <dsp:cNvPr id="0" name=""/>
        <dsp:cNvSpPr/>
      </dsp:nvSpPr>
      <dsp:spPr>
        <a:xfrm>
          <a:off x="7470844" y="2682255"/>
          <a:ext cx="3031567" cy="1818940"/>
        </a:xfrm>
        <a:prstGeom prst="rect">
          <a:avLst/>
        </a:prstGeom>
        <a:gradFill rotWithShape="0">
          <a:gsLst>
            <a:gs pos="0">
              <a:schemeClr val="accent3">
                <a:hueOff val="4117163"/>
                <a:satOff val="24712"/>
                <a:lumOff val="1882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4117163"/>
                <a:satOff val="24712"/>
                <a:lumOff val="1882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ts val="640"/>
            </a:spcAft>
            <a:buNone/>
          </a:pPr>
          <a:r>
            <a:rPr lang="en-US" sz="2000" b="1" kern="1200" dirty="0"/>
            <a:t>Federation</a:t>
          </a:r>
        </a:p>
        <a:p>
          <a:pPr marL="171450" lvl="1" indent="-171450" algn="l" defTabSz="7334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50" kern="1200" dirty="0"/>
            <a:t>Uses </a:t>
          </a:r>
          <a:r>
            <a:rPr lang="en-US" sz="1650" b="1" kern="1200" dirty="0"/>
            <a:t>ethical algorithms</a:t>
          </a:r>
          <a:r>
            <a:rPr lang="en-US" sz="1650" kern="1200" dirty="0"/>
            <a:t> that balance diversity, equity and inclusion to integrate individual HDSS machine learning models</a:t>
          </a:r>
        </a:p>
      </dsp:txBody>
      <dsp:txXfrm>
        <a:off x="7470844" y="2682255"/>
        <a:ext cx="3031567" cy="1818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44059-A8B0-BC44-AE8A-52728B963745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80CDCC-7DD8-D04D-BAC0-11E3A7D54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2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CDCC-7DD8-D04D-BAC0-11E3A7D54C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85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DFA14-690A-07FE-4E30-504FC60C8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B1233B-3C6C-5115-5D9D-2825F6D15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BC2E4-DC9D-70DC-A0FA-774F397E1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802E0-9C40-2C46-9811-93CDE009B5FE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932A-2A3C-10C2-86D2-F0BC2EE90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C284C-F2AA-72D0-F786-6E37822B5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7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4F90-D9B1-49EB-B343-3BA110A2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AC528-EEC4-60E9-5225-6B6B7278B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0FD5-F982-EA1C-F778-DE38F956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91A6-0921-814B-86F6-DB3F3D3B64E9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923AD-53A3-4B97-CC61-EF53EFED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D62CD-5DCB-4B54-6400-2CA45C6F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5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33BE0F-17F9-9CD2-2C44-6B6F119A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762AA-54A5-A284-F9AB-9163E6CB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5AEE-172F-4A5A-F247-8F1CCB3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00B93-11E8-CD4D-9D33-02E70BD4DA8C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6DF07-226F-1056-D20E-53B74050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250E-40FA-8ED8-35BD-A8FA3389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4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B0BF9-D262-B159-20AF-C4563FB7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2CEEA-316A-8397-68DA-61617137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B385-773A-7FBE-1CBE-DA2AE36E0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F886-F16F-7145-8F8C-956F0AC7E131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7F540-F9FD-55F5-C3BD-9E40C99D1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F4FC-8A1D-DB95-3089-56656DE8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7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78C08-CF83-0589-C926-8AE04D771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B0147-2416-4A79-143F-08152996A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C2FFF-663D-FFB7-47E0-2B77BBAAC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872E-4975-A448-AC0A-349A048E2260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4C6A-BD75-D66E-2E87-9A003CCF3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B289D-69DD-3DC0-9BD1-2C89913F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35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F970-BEA9-2BE0-9DA4-B5A632143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6FC3E-ADED-FB2B-5CBB-C89067EE6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C0523-1ED1-1A15-AF07-42E396FF5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26D8A-F41A-546C-0F09-6BFF8009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4AD17-4E38-EC41-A412-757FE7178DB2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00F9B-E626-407A-8D75-928D2D04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5E5D3-E4B6-C982-961B-9B5C0E81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90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8562-E526-49E1-6878-E0C4FE529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8A4B6-E674-62BE-072A-156017BCC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B987F-D130-74EE-B298-F16E152E99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7752E9-F25B-5F18-1ADA-553C5F219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28A06-E1D2-F41F-62B2-94D9CCA8F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CE885-693F-2F94-CE02-3295FF9B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ED793-9D49-8D4B-9EB0-CA549E725F8B}" type="datetime1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6E423D-9BB9-047A-245A-2E06D984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5EB62-A00A-0FCE-97B9-D2E4BBFB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1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8A4A7-BD60-FF5B-6CB2-A4C643E80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209DA0-310F-2605-B91E-87F64F450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1E97-9FB9-2D42-A3F6-14978FC441AB}" type="datetime1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295BB-7B13-C68A-0BAF-954F16B11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39932-379C-5512-3C3F-C300861AC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7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FD448A-3FBA-A3B0-450B-256424ABE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CA13-374F-F749-ACBD-B6D0E16E3542}" type="datetime1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4F3BE6-7E53-5D21-B689-D833CA910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1607B7-DE87-5056-EBAF-2ED633F0E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87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1667E-9804-FE1D-3471-D29DDABFF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A4E04-195C-76BA-2CA1-49AD6838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7EC6D-30AD-A415-19B0-6338A4EC7D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2B9E8-1183-1E7C-0FB2-693FF7929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EB6A-2561-5C46-9DBD-97A892F14735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D955-1E5A-14A8-B5F4-7F52BA8D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6AF8CA-135B-E40D-2876-FBDC791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29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925F-754E-D3FD-240B-0AF54EC5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210E3A-228F-4513-4ED2-0EBD090A3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213D8-D99D-DE73-ACD2-F27AC5D2F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5B018-8428-49ED-EF7D-2628DD9AD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E6C31-B7B8-CB4C-8201-2B5B01F7CC1E}" type="datetime1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4EDFB-E61C-DA42-8447-098D1ABE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9419-B39A-099D-C53B-06350AE93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1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9CE04-6D95-55F3-D87A-C0C0DFFE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60693-2D35-D656-7BBA-4CA92BB19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2B726-45AE-E35C-503E-F6F0622B3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D6391D-EB94-E64F-9344-D224675DCE56}" type="datetime1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87357-B634-8B07-B7BD-CFEEF8F1A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65B73-5864-57B1-36E1-4A3AA4B4A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AC27C-1371-4141-BADE-29960576DE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35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Bg2b0hgRfvrKezfLtn4yVrTygqvoOli-/view?usp=share_link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hFSnTFMyZZHXOHgh2qzL7eUhojQgv40y/edit?usp=share_link&amp;ouid=116734591969799743459&amp;rtpof=true&amp;sd=true" TargetMode="External"/><Relationship Id="rId2" Type="http://schemas.openxmlformats.org/officeDocument/2006/relationships/hyperlink" Target="https://github.com/OHDSI/FeatureExtraction?tab=readme-ov-fil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68241-7C79-CDA3-8758-1228ADC2D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APHRC Data Science Data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97ACFF-02B6-78FB-3D3C-0D1F278DBF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160027"/>
              </p:ext>
            </p:extLst>
          </p:nvPr>
        </p:nvGraphicFramePr>
        <p:xfrm>
          <a:off x="838200" y="1557564"/>
          <a:ext cx="10515600" cy="4667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7571FE-5D20-390E-8266-F53968B55734}"/>
              </a:ext>
            </a:extLst>
          </p:cNvPr>
          <p:cNvCxnSpPr/>
          <p:nvPr/>
        </p:nvCxnSpPr>
        <p:spPr>
          <a:xfrm flipH="1">
            <a:off x="3880624" y="5419061"/>
            <a:ext cx="669074" cy="0"/>
          </a:xfrm>
          <a:prstGeom prst="straightConnector1">
            <a:avLst/>
          </a:prstGeom>
          <a:ln w="19050">
            <a:solidFill>
              <a:srgbClr val="24A0F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E2722F4-39DD-D7EA-81A6-33D805D23660}"/>
              </a:ext>
            </a:extLst>
          </p:cNvPr>
          <p:cNvSpPr txBox="1"/>
          <p:nvPr/>
        </p:nvSpPr>
        <p:spPr>
          <a:xfrm rot="2127826">
            <a:off x="10409808" y="4373402"/>
            <a:ext cx="1327479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i="1" dirty="0">
                <a:highlight>
                  <a:srgbClr val="FFFF00"/>
                </a:highlight>
              </a:rPr>
              <a:t>landscaping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775A73-BD29-0583-3115-491CF7B1162E}"/>
              </a:ext>
            </a:extLst>
          </p:cNvPr>
          <p:cNvSpPr txBox="1"/>
          <p:nvPr/>
        </p:nvSpPr>
        <p:spPr>
          <a:xfrm rot="2448379">
            <a:off x="3307909" y="1745435"/>
            <a:ext cx="916341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i="1" dirty="0">
                <a:highlight>
                  <a:srgbClr val="FFFF00"/>
                </a:highlight>
              </a:rPr>
              <a:t>ongoing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E48B4B-D005-6A50-B051-90849BA4C5D0}"/>
              </a:ext>
            </a:extLst>
          </p:cNvPr>
          <p:cNvSpPr txBox="1"/>
          <p:nvPr/>
        </p:nvSpPr>
        <p:spPr>
          <a:xfrm rot="2127826">
            <a:off x="6845701" y="1831607"/>
            <a:ext cx="1079719" cy="338554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i="1" dirty="0">
                <a:highlight>
                  <a:srgbClr val="FFFF00"/>
                </a:highlight>
              </a:rPr>
              <a:t>complete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84905A-9D3C-EDDD-C7FC-919D5C93C1C8}"/>
              </a:ext>
            </a:extLst>
          </p:cNvPr>
          <p:cNvSpPr txBox="1"/>
          <p:nvPr/>
        </p:nvSpPr>
        <p:spPr>
          <a:xfrm rot="2127826">
            <a:off x="10512718" y="1811834"/>
            <a:ext cx="1215397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i="1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B5A2F-55C0-148E-5B75-B0C514CC46A7}"/>
              </a:ext>
            </a:extLst>
          </p:cNvPr>
          <p:cNvSpPr txBox="1"/>
          <p:nvPr/>
        </p:nvSpPr>
        <p:spPr>
          <a:xfrm rot="2127826">
            <a:off x="3139383" y="4343703"/>
            <a:ext cx="1018227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i="1" dirty="0">
                <a:highlight>
                  <a:srgbClr val="FFFF00"/>
                </a:highlight>
              </a:rPr>
              <a:t>in design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50AECC8-4129-3917-A4AE-83E16C9F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cene3d>
            <a:camera prst="orthographicFront"/>
            <a:lightRig rig="freezing" dir="t"/>
          </a:scene3d>
        </p:spPr>
        <p:txBody>
          <a:bodyPr/>
          <a:lstStyle/>
          <a:p>
            <a:fld id="{46FAC27C-1371-4141-BADE-29960576DE7A}" type="slidenum">
              <a:rPr lang="en-US" smtClean="0"/>
              <a:t>1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95DDCC-60A2-D251-7344-C8266A2D3874}"/>
              </a:ext>
            </a:extLst>
          </p:cNvPr>
          <p:cNvSpPr txBox="1"/>
          <p:nvPr/>
        </p:nvSpPr>
        <p:spPr>
          <a:xfrm rot="19665288">
            <a:off x="10209961" y="5694959"/>
            <a:ext cx="1417376" cy="33855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b="1" i="1" dirty="0">
                <a:highlight>
                  <a:srgbClr val="00FF00"/>
                </a:highlight>
              </a:rPr>
              <a:t>possible PhD</a:t>
            </a:r>
          </a:p>
        </p:txBody>
      </p:sp>
      <p:sp>
        <p:nvSpPr>
          <p:cNvPr id="20" name="Oval Callout 19">
            <a:extLst>
              <a:ext uri="{FF2B5EF4-FFF2-40B4-BE49-F238E27FC236}">
                <a16:creationId xmlns:a16="http://schemas.microsoft.com/office/drawing/2014/main" id="{74691EBE-C2A4-5DFB-4682-4922A5E6E430}"/>
              </a:ext>
            </a:extLst>
          </p:cNvPr>
          <p:cNvSpPr/>
          <p:nvPr/>
        </p:nvSpPr>
        <p:spPr>
          <a:xfrm>
            <a:off x="5523005" y="5111562"/>
            <a:ext cx="2278423" cy="1452086"/>
          </a:xfrm>
          <a:prstGeom prst="wedgeEllipseCallout">
            <a:avLst>
              <a:gd name="adj1" fmla="val 66630"/>
              <a:gd name="adj2" fmla="val -23535"/>
            </a:avLst>
          </a:prstGeom>
          <a:gradFill flip="none" rotWithShape="1">
            <a:gsLst>
              <a:gs pos="0">
                <a:srgbClr val="24A0FC">
                  <a:tint val="66000"/>
                  <a:satMod val="160000"/>
                </a:srgbClr>
              </a:gs>
              <a:gs pos="50000">
                <a:srgbClr val="24A0FC">
                  <a:tint val="44500"/>
                  <a:satMod val="160000"/>
                </a:srgbClr>
              </a:gs>
              <a:gs pos="100000">
                <a:srgbClr val="24A0F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/>
            <a:lightRig rig="contrasting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1500" i="1" dirty="0">
                <a:solidFill>
                  <a:srgbClr val="0070C0"/>
                </a:solidFill>
              </a:rPr>
              <a:t>With only one site or when data is pooled across sites, the pipeline stops at ML Experiment</a:t>
            </a: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2A0703E4-E69E-1D44-F9D0-1F500A7748CD}"/>
              </a:ext>
            </a:extLst>
          </p:cNvPr>
          <p:cNvSpPr/>
          <p:nvPr/>
        </p:nvSpPr>
        <p:spPr>
          <a:xfrm>
            <a:off x="7496635" y="1310679"/>
            <a:ext cx="1606816" cy="513567"/>
          </a:xfrm>
          <a:prstGeom prst="wedgeEllipseCallout">
            <a:avLst>
              <a:gd name="adj1" fmla="val -17057"/>
              <a:gd name="adj2" fmla="val 183887"/>
            </a:avLst>
          </a:prstGeom>
          <a:gradFill flip="none" rotWithShape="1">
            <a:gsLst>
              <a:gs pos="0">
                <a:srgbClr val="24A0FC">
                  <a:tint val="66000"/>
                  <a:satMod val="160000"/>
                </a:srgbClr>
              </a:gs>
              <a:gs pos="50000">
                <a:srgbClr val="24A0FC">
                  <a:tint val="44500"/>
                  <a:satMod val="160000"/>
                </a:srgbClr>
              </a:gs>
              <a:gs pos="100000">
                <a:srgbClr val="24A0FC">
                  <a:tint val="23500"/>
                  <a:satMod val="160000"/>
                </a:srgbClr>
              </a:gs>
            </a:gsLst>
            <a:lin ang="0" scaled="1"/>
            <a:tileRect/>
          </a:gradFill>
          <a:ln>
            <a:noFill/>
          </a:ln>
          <a:effectLst/>
          <a:scene3d>
            <a:camera prst="orthographicFront"/>
            <a:lightRig rig="contrasting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5000"/>
              </a:lnSpc>
            </a:pPr>
            <a:r>
              <a:rPr lang="en-US" sz="1400" b="1" i="1" dirty="0">
                <a:solidFill>
                  <a:schemeClr val="accent3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DDI2OMOP</a:t>
            </a:r>
            <a:r>
              <a:rPr lang="en-US" sz="1400" i="1" dirty="0">
                <a:solidFill>
                  <a:srgbClr val="0070C0"/>
                </a:solidFill>
              </a:rPr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1146354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CE07-2279-BD1A-48D0-61B34A6E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Prequel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C857F-DDD9-0812-C588-C395C380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563"/>
            <a:ext cx="10515600" cy="4935312"/>
          </a:xfrm>
        </p:spPr>
        <p:txBody>
          <a:bodyPr>
            <a:normAutofit lnSpcReduction="10000"/>
          </a:bodyPr>
          <a:lstStyle/>
          <a:p>
            <a:pPr>
              <a:lnSpc>
                <a:spcPct val="95000"/>
              </a:lnSpc>
            </a:pPr>
            <a:r>
              <a:rPr lang="en-US" sz="2400" dirty="0"/>
              <a:t>Using the </a:t>
            </a:r>
            <a:r>
              <a:rPr lang="en-US" sz="2400" dirty="0">
                <a:hlinkClick r:id="rId2"/>
              </a:rPr>
              <a:t>OHDSI FeatureExtraction R package</a:t>
            </a:r>
            <a:r>
              <a:rPr lang="en-US" sz="2400" dirty="0"/>
              <a:t>, we can pull covariates from the OMOP CDM for use in machine learning downstream in </a:t>
            </a:r>
            <a:r>
              <a:rPr lang="en-US" sz="2400" b="1" dirty="0"/>
              <a:t>N</a:t>
            </a:r>
            <a:r>
              <a:rPr lang="en-US" sz="2400" dirty="0"/>
              <a:t>o </a:t>
            </a:r>
            <a:r>
              <a:rPr lang="en-US" sz="2400" b="1" dirty="0"/>
              <a:t>C</a:t>
            </a:r>
            <a:r>
              <a:rPr lang="en-US" sz="2400" dirty="0"/>
              <a:t>ode </a:t>
            </a:r>
            <a:r>
              <a:rPr lang="en-US" sz="2400" b="1" dirty="0"/>
              <a:t>L</a:t>
            </a:r>
            <a:r>
              <a:rPr lang="en-US" sz="2400" dirty="0"/>
              <a:t>ow </a:t>
            </a:r>
            <a:r>
              <a:rPr lang="en-US" sz="2400" b="1" dirty="0"/>
              <a:t>C</a:t>
            </a:r>
            <a:r>
              <a:rPr lang="en-US" sz="2400" dirty="0"/>
              <a:t>ode</a:t>
            </a:r>
            <a:r>
              <a:rPr lang="en-US" sz="2400" b="1" dirty="0"/>
              <a:t> </a:t>
            </a:r>
            <a:r>
              <a:rPr lang="en-US" sz="2400" dirty="0"/>
              <a:t>as well as the </a:t>
            </a:r>
            <a:r>
              <a:rPr lang="en-US" sz="2400" b="1" dirty="0"/>
              <a:t>OHDSI</a:t>
            </a:r>
            <a:r>
              <a:rPr lang="en-US" sz="2400" dirty="0"/>
              <a:t> </a:t>
            </a:r>
            <a:r>
              <a:rPr lang="en-US" sz="2400" b="1" dirty="0"/>
              <a:t>D</a:t>
            </a:r>
            <a:r>
              <a:rPr lang="en-US" sz="2400" dirty="0"/>
              <a:t>ata </a:t>
            </a:r>
            <a:r>
              <a:rPr lang="en-US" sz="2400" b="1" dirty="0"/>
              <a:t>A</a:t>
            </a:r>
            <a:r>
              <a:rPr lang="en-US" sz="2400" dirty="0"/>
              <a:t>nalysis </a:t>
            </a:r>
            <a:r>
              <a:rPr lang="en-US" sz="2400" b="1" dirty="0"/>
              <a:t>W</a:t>
            </a:r>
            <a:r>
              <a:rPr lang="en-US" sz="2400" dirty="0"/>
              <a:t>orkbench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FeatureExtraction creates “per-person covariates for a cohort of interest" 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On top of these candidates, FeatureExtraction has a facility for “removing infrequent covariates, normalizing, and removing redundancy” in the use of the per-person covariates in machine learning experiments</a:t>
            </a:r>
          </a:p>
          <a:p>
            <a:pPr>
              <a:lnSpc>
                <a:spcPct val="95000"/>
              </a:lnSpc>
              <a:spcAft>
                <a:spcPts val="300"/>
              </a:spcAft>
            </a:pPr>
            <a:r>
              <a:rPr lang="en-US" sz="2400" dirty="0"/>
              <a:t>We are going to want to grow this facility so it can perform </a:t>
            </a:r>
            <a:r>
              <a:rPr lang="en-US" sz="2400" dirty="0">
                <a:hlinkClick r:id="rId3"/>
              </a:rPr>
              <a:t>several types of feature selection</a:t>
            </a:r>
            <a:r>
              <a:rPr lang="en-US" sz="2400" dirty="0"/>
              <a:t> including:</a:t>
            </a:r>
          </a:p>
          <a:p>
            <a:pPr lvl="1">
              <a:lnSpc>
                <a:spcPct val="95000"/>
              </a:lnSpc>
              <a:spcBef>
                <a:spcPts val="800"/>
              </a:spcBef>
            </a:pPr>
            <a:r>
              <a:rPr lang="en-US" sz="2100" dirty="0"/>
              <a:t>Univariate feature selection,</a:t>
            </a:r>
          </a:p>
          <a:p>
            <a:pPr lvl="1">
              <a:lnSpc>
                <a:spcPct val="95000"/>
              </a:lnSpc>
              <a:spcBef>
                <a:spcPts val="800"/>
              </a:spcBef>
            </a:pPr>
            <a:r>
              <a:rPr lang="en-US" sz="2100" dirty="0"/>
              <a:t>Multivariate feature selection,</a:t>
            </a:r>
          </a:p>
          <a:p>
            <a:pPr lvl="1">
              <a:lnSpc>
                <a:spcPct val="95000"/>
              </a:lnSpc>
              <a:spcBef>
                <a:spcPts val="800"/>
              </a:spcBef>
            </a:pPr>
            <a:r>
              <a:rPr lang="en-US" sz="2100" dirty="0"/>
              <a:t>Model-based feature selection and</a:t>
            </a:r>
          </a:p>
          <a:p>
            <a:pPr lvl="1">
              <a:lnSpc>
                <a:spcPct val="95000"/>
              </a:lnSpc>
              <a:spcBef>
                <a:spcPts val="800"/>
              </a:spcBef>
            </a:pPr>
            <a:r>
              <a:rPr lang="en-US" sz="2100" dirty="0"/>
              <a:t>Iterative feature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1A0F3-BD5F-C926-C23B-2B9FAC4AC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0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2AFF-AD89-45C6-552B-FD8F1887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7EF9-8DDD-EF39-B4DD-D757FD00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ML Prequel (</a:t>
            </a:r>
            <a:r>
              <a:rPr lang="en-US" dirty="0"/>
              <a:t>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E8F2-BC1C-810F-2F62-914E1C967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563"/>
            <a:ext cx="10515600" cy="484566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400" dirty="0"/>
              <a:t>This is a project with tasks and quarterly deliverables.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It will be co-developed by Letisha, Bylhah and Dora with guidance from Steve, Michael and others</a:t>
            </a:r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AEA34-EE32-04C9-5C87-BB50FB2D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AC27C-1371-4141-BADE-29960576DE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72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79A1A-49B8-8CF5-BE6C-5F2724EC8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6E43-E20A-8E06-278F-31CF882D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9B40-A951-C981-E477-370481EE3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563"/>
            <a:ext cx="2984581" cy="4845667"/>
          </a:xfr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en-US" sz="2400" dirty="0"/>
              <a:t>This is a project we are landscaping for use with HDSS sites and SSA research organizations</a:t>
            </a:r>
          </a:p>
          <a:p>
            <a:pPr>
              <a:lnSpc>
                <a:spcPct val="95000"/>
              </a:lnSpc>
            </a:pPr>
            <a:r>
              <a:rPr lang="en-US" sz="2400" dirty="0"/>
              <a:t>It may be </a:t>
            </a:r>
            <a:br>
              <a:rPr lang="en-US" sz="2400" dirty="0"/>
            </a:br>
            <a:r>
              <a:rPr lang="en-US" sz="2400" dirty="0"/>
              <a:t>developed as part of a PhD</a:t>
            </a:r>
            <a:endParaRPr lang="en-US" sz="21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8A3E4F9-EDD0-A5C5-ED97-541BFE067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2781" y="1213169"/>
            <a:ext cx="7883040" cy="48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325E8F-A9A6-AD82-5C1B-23516DF28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88302" y="6356350"/>
            <a:ext cx="2743200" cy="365125"/>
          </a:xfrm>
        </p:spPr>
        <p:txBody>
          <a:bodyPr/>
          <a:lstStyle/>
          <a:p>
            <a:fld id="{46FAC27C-1371-4141-BADE-29960576DE7A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E9BCC-EE7D-C6B2-DE76-723C3593EF2B}"/>
              </a:ext>
            </a:extLst>
          </p:cNvPr>
          <p:cNvSpPr txBox="1"/>
          <p:nvPr/>
        </p:nvSpPr>
        <p:spPr>
          <a:xfrm>
            <a:off x="5815324" y="2925498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Federated Queries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D885DF-5C0D-1F10-66FF-C051E8ECFE7F}"/>
              </a:ext>
            </a:extLst>
          </p:cNvPr>
          <p:cNvSpPr/>
          <p:nvPr/>
        </p:nvSpPr>
        <p:spPr>
          <a:xfrm>
            <a:off x="5840880" y="3697632"/>
            <a:ext cx="10958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1605785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4992</TotalTime>
  <Words>330</Words>
  <Application>Microsoft Macintosh PowerPoint</Application>
  <PresentationFormat>Widescreen</PresentationFormat>
  <Paragraphs>42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An APHRC Data Science Data Pipeline</vt:lpstr>
      <vt:lpstr>ML Prequel</vt:lpstr>
      <vt:lpstr>ML Prequel (2)</vt:lpstr>
      <vt:lpstr>Federation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Greenfield</dc:creator>
  <cp:lastModifiedBy>Jay Greenfield</cp:lastModifiedBy>
  <cp:revision>25</cp:revision>
  <dcterms:created xsi:type="dcterms:W3CDTF">2025-02-28T11:11:18Z</dcterms:created>
  <dcterms:modified xsi:type="dcterms:W3CDTF">2025-03-04T08:29:43Z</dcterms:modified>
</cp:coreProperties>
</file>