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3"/>
  </p:notesMasterIdLst>
  <p:sldIdLst>
    <p:sldId id="256" r:id="rId2"/>
    <p:sldId id="282" r:id="rId3"/>
    <p:sldId id="368" r:id="rId4"/>
    <p:sldId id="401" r:id="rId5"/>
    <p:sldId id="402" r:id="rId6"/>
    <p:sldId id="403" r:id="rId7"/>
    <p:sldId id="404" r:id="rId8"/>
    <p:sldId id="367" r:id="rId9"/>
    <p:sldId id="369" r:id="rId10"/>
    <p:sldId id="370" r:id="rId11"/>
    <p:sldId id="371" r:id="rId12"/>
    <p:sldId id="374" r:id="rId13"/>
    <p:sldId id="373" r:id="rId14"/>
    <p:sldId id="372" r:id="rId15"/>
    <p:sldId id="375" r:id="rId16"/>
    <p:sldId id="376" r:id="rId17"/>
    <p:sldId id="377" r:id="rId18"/>
    <p:sldId id="378" r:id="rId19"/>
    <p:sldId id="380" r:id="rId20"/>
    <p:sldId id="381" r:id="rId21"/>
    <p:sldId id="382" r:id="rId22"/>
    <p:sldId id="383" r:id="rId23"/>
    <p:sldId id="405" r:id="rId24"/>
    <p:sldId id="384" r:id="rId25"/>
    <p:sldId id="385" r:id="rId26"/>
    <p:sldId id="386" r:id="rId27"/>
    <p:sldId id="388" r:id="rId28"/>
    <p:sldId id="390" r:id="rId29"/>
    <p:sldId id="391" r:id="rId30"/>
    <p:sldId id="392" r:id="rId31"/>
    <p:sldId id="406" r:id="rId32"/>
    <p:sldId id="394" r:id="rId33"/>
    <p:sldId id="395" r:id="rId34"/>
    <p:sldId id="389" r:id="rId35"/>
    <p:sldId id="396" r:id="rId36"/>
    <p:sldId id="397" r:id="rId37"/>
    <p:sldId id="398" r:id="rId38"/>
    <p:sldId id="399" r:id="rId39"/>
    <p:sldId id="400" r:id="rId40"/>
    <p:sldId id="393" r:id="rId41"/>
    <p:sldId id="40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6" autoAdjust="0"/>
    <p:restoredTop sz="94660"/>
  </p:normalViewPr>
  <p:slideViewPr>
    <p:cSldViewPr snapToGrid="0">
      <p:cViewPr varScale="1">
        <p:scale>
          <a:sx n="67" d="100"/>
          <a:sy n="67" d="100"/>
        </p:scale>
        <p:origin x="4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0T03:42:41.133"/>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0T03:43:16.447"/>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0T03:43:17.782"/>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EBB5D-9031-47D5-8CFF-0A2E1E917DEF}"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60D42-5A0C-431A-886E-0C925B3554CB}" type="slidenum">
              <a:rPr lang="en-US" smtClean="0"/>
              <a:t>‹#›</a:t>
            </a:fld>
            <a:endParaRPr lang="en-US"/>
          </a:p>
        </p:txBody>
      </p:sp>
    </p:spTree>
    <p:extLst>
      <p:ext uri="{BB962C8B-B14F-4D97-AF65-F5344CB8AC3E}">
        <p14:creationId xmlns:p14="http://schemas.microsoft.com/office/powerpoint/2010/main" val="3092395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BC2BAB-F93F-429F-8876-969A53B5E2F3}"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2282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C2BAB-F93F-429F-8876-969A53B5E2F3}"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151257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C2BAB-F93F-429F-8876-969A53B5E2F3}"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37160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C2BAB-F93F-429F-8876-969A53B5E2F3}"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341649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BC2BAB-F93F-429F-8876-969A53B5E2F3}"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121424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BC2BAB-F93F-429F-8876-969A53B5E2F3}"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138009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BC2BAB-F93F-429F-8876-969A53B5E2F3}"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978499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BC2BAB-F93F-429F-8876-969A53B5E2F3}"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279621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C2BAB-F93F-429F-8876-969A53B5E2F3}" type="datetimeFigureOut">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1920327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BC2BAB-F93F-429F-8876-969A53B5E2F3}"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60837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BC2BAB-F93F-429F-8876-969A53B5E2F3}"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F694A-AB08-4DF3-B636-47E9150A1283}" type="slidenum">
              <a:rPr lang="en-US" smtClean="0"/>
              <a:t>‹#›</a:t>
            </a:fld>
            <a:endParaRPr lang="en-US"/>
          </a:p>
        </p:txBody>
      </p:sp>
    </p:spTree>
    <p:extLst>
      <p:ext uri="{BB962C8B-B14F-4D97-AF65-F5344CB8AC3E}">
        <p14:creationId xmlns:p14="http://schemas.microsoft.com/office/powerpoint/2010/main" val="207148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C2BAB-F93F-429F-8876-969A53B5E2F3}" type="datetimeFigureOut">
              <a:rPr lang="en-US" smtClean="0"/>
              <a:t>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F694A-AB08-4DF3-B636-47E9150A1283}" type="slidenum">
              <a:rPr lang="en-US" smtClean="0"/>
              <a:t>‹#›</a:t>
            </a:fld>
            <a:endParaRPr lang="en-US"/>
          </a:p>
        </p:txBody>
      </p:sp>
    </p:spTree>
    <p:extLst>
      <p:ext uri="{BB962C8B-B14F-4D97-AF65-F5344CB8AC3E}">
        <p14:creationId xmlns:p14="http://schemas.microsoft.com/office/powerpoint/2010/main" val="92566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luwaseun.Adeyemi@nyulangone.org" TargetMode="External"/><Relationship Id="rId2" Type="http://schemas.openxmlformats.org/officeDocument/2006/relationships/hyperlink" Target="mailto:Rajib.Paul@uncc.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ashstats.nhtsa.dot.gov/Api/Public/Publication/809450" TargetMode="External"/><Relationship Id="rId2" Type="http://schemas.openxmlformats.org/officeDocument/2006/relationships/hyperlink" Target="https://crashstats.nhtsa.dot.gov/Api/Public/ViewPublication/81207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customXml" Target="../ink/ink3.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6.emf"/><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16.emf"/><Relationship Id="rId1" Type="http://schemas.openxmlformats.org/officeDocument/2006/relationships/slideLayout" Target="../slideLayouts/slideLayout5.x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becarioprecario.bitbucket.io/inla-gitbook/index.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nalyticsvidhya.com/blog/2016/03/tutorial-powerful-packages-imputing-missing-valu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htsa.gov/" TargetMode="External"/><Relationship Id="rId2" Type="http://schemas.openxmlformats.org/officeDocument/2006/relationships/hyperlink" Target="https://www.nhtsa.gov/research-data/fatality-analysis-reporting-system-fa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6325" y="1122363"/>
            <a:ext cx="9591675" cy="2387600"/>
          </a:xfrm>
        </p:spPr>
        <p:txBody>
          <a:bodyPr>
            <a:normAutofit fontScale="90000"/>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APHA Workshop </a:t>
            </a:r>
            <a:br>
              <a:rPr lang="en-US" b="1" dirty="0">
                <a:solidFill>
                  <a:schemeClr val="accent6">
                    <a:lumMod val="50000"/>
                  </a:schemeClr>
                </a:solidFill>
                <a:latin typeface="Times New Roman" panose="02020603050405020304" pitchFamily="18" charset="0"/>
                <a:cs typeface="Times New Roman" panose="02020603050405020304" pitchFamily="18" charset="0"/>
              </a:rPr>
            </a:br>
            <a:r>
              <a:rPr lang="en-US" b="1" dirty="0">
                <a:solidFill>
                  <a:schemeClr val="accent6">
                    <a:lumMod val="50000"/>
                  </a:schemeClr>
                </a:solidFill>
                <a:latin typeface="Times New Roman" panose="02020603050405020304" pitchFamily="18" charset="0"/>
                <a:cs typeface="Times New Roman" panose="02020603050405020304" pitchFamily="18" charset="0"/>
              </a:rPr>
              <a:t>Applied Public Health Statistics</a:t>
            </a:r>
          </a:p>
        </p:txBody>
      </p:sp>
      <p:sp>
        <p:nvSpPr>
          <p:cNvPr id="3" name="Subtitle 2"/>
          <p:cNvSpPr>
            <a:spLocks noGrp="1"/>
          </p:cNvSpPr>
          <p:nvPr>
            <p:ph type="subTitle" idx="1"/>
          </p:nvPr>
        </p:nvSpPr>
        <p:spPr>
          <a:xfrm>
            <a:off x="1524000" y="3602037"/>
            <a:ext cx="9144000" cy="2133599"/>
          </a:xfrm>
        </p:spPr>
        <p:txBody>
          <a:bodyPr>
            <a:normAutofit lnSpcReduction="10000"/>
          </a:bodyPr>
          <a:lstStyle/>
          <a:p>
            <a:r>
              <a:rPr lang="en-US" b="1" dirty="0"/>
              <a:t>Rajib Paul, PhD* and </a:t>
            </a:r>
            <a:r>
              <a:rPr lang="en-US" b="1" dirty="0" err="1"/>
              <a:t>Oluwaseun</a:t>
            </a:r>
            <a:r>
              <a:rPr lang="en-US" b="1" dirty="0"/>
              <a:t> Adeyemi**</a:t>
            </a:r>
          </a:p>
          <a:p>
            <a:r>
              <a:rPr lang="en-US" b="1" dirty="0"/>
              <a:t>*University of North Carolina at Charlotte</a:t>
            </a:r>
          </a:p>
          <a:p>
            <a:r>
              <a:rPr lang="en-US" b="1" dirty="0"/>
              <a:t>** New York University Langone Health</a:t>
            </a:r>
          </a:p>
          <a:p>
            <a:r>
              <a:rPr lang="en-US" b="1" dirty="0"/>
              <a:t>Emails: </a:t>
            </a:r>
            <a:r>
              <a:rPr lang="en-US" b="1" dirty="0">
                <a:hlinkClick r:id="rId2"/>
              </a:rPr>
              <a:t>Rajib.Paul@uncc.edu</a:t>
            </a:r>
            <a:endParaRPr lang="en-US" b="1" dirty="0"/>
          </a:p>
          <a:p>
            <a:r>
              <a:rPr lang="en-US" b="1" dirty="0"/>
              <a:t> </a:t>
            </a:r>
            <a:r>
              <a:rPr lang="en-US" b="1" dirty="0">
                <a:hlinkClick r:id="rId3"/>
              </a:rPr>
              <a:t>Oluwaseun.Adeyemi@nyulangone.org</a:t>
            </a:r>
            <a:r>
              <a:rPr lang="en-US" b="1" dirty="0"/>
              <a:t> </a:t>
            </a:r>
          </a:p>
        </p:txBody>
      </p:sp>
    </p:spTree>
    <p:extLst>
      <p:ext uri="{BB962C8B-B14F-4D97-AF65-F5344CB8AC3E}">
        <p14:creationId xmlns:p14="http://schemas.microsoft.com/office/powerpoint/2010/main" val="310755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Limitations: FARS Data</a:t>
            </a:r>
          </a:p>
        </p:txBody>
      </p:sp>
      <p:sp>
        <p:nvSpPr>
          <p:cNvPr id="3" name="Content Placeholder 2"/>
          <p:cNvSpPr>
            <a:spLocks noGrp="1"/>
          </p:cNvSpPr>
          <p:nvPr>
            <p:ph idx="1"/>
          </p:nvPr>
        </p:nvSpPr>
        <p:spPr>
          <a:xfrm>
            <a:off x="1266825" y="1690687"/>
            <a:ext cx="10622684" cy="4700587"/>
          </a:xfrm>
        </p:spPr>
        <p:txBody>
          <a:bodyPr>
            <a:normAutofit fontScale="77500" lnSpcReduction="20000"/>
          </a:bodyPr>
          <a:lstStyle/>
          <a:p>
            <a:r>
              <a:rPr lang="en-US" sz="3300" dirty="0">
                <a:effectLst/>
                <a:latin typeface="Calibri" panose="020F0502020204030204" pitchFamily="34" charset="0"/>
                <a:ea typeface="Calibri" panose="020F0502020204030204" pitchFamily="34" charset="0"/>
              </a:rPr>
              <a:t>A major limitation acknowledged by the </a:t>
            </a:r>
            <a:r>
              <a:rPr lang="en-US" sz="3300" u="sng" dirty="0">
                <a:solidFill>
                  <a:srgbClr val="0563C1"/>
                </a:solidFill>
                <a:effectLst/>
                <a:latin typeface="Calibri" panose="020F0502020204030204" pitchFamily="34" charset="0"/>
                <a:ea typeface="Calibri" panose="020F0502020204030204" pitchFamily="34" charset="0"/>
                <a:hlinkClick r:id="rId2"/>
              </a:rPr>
              <a:t>developer</a:t>
            </a:r>
            <a:r>
              <a:rPr lang="en-US" sz="3300" dirty="0">
                <a:effectLst/>
                <a:latin typeface="Calibri" panose="020F0502020204030204" pitchFamily="34" charset="0"/>
                <a:ea typeface="Calibri" panose="020F0502020204030204" pitchFamily="34" charset="0"/>
              </a:rPr>
              <a:t> is that there is not a standard process for substance use data collection nationwide and should not be used for comparing rates.</a:t>
            </a:r>
            <a:endParaRPr lang="en-US" sz="3300" dirty="0">
              <a:latin typeface="Calibri" panose="020F0502020204030204" pitchFamily="34" charset="0"/>
              <a:ea typeface="Calibri" panose="020F0502020204030204" pitchFamily="34" charset="0"/>
            </a:endParaRPr>
          </a:p>
          <a:p>
            <a:r>
              <a:rPr lang="en-US" sz="3300" dirty="0">
                <a:latin typeface="Calibri" panose="020F0502020204030204" pitchFamily="34" charset="0"/>
                <a:ea typeface="Calibri" panose="020F0502020204030204" pitchFamily="34" charset="0"/>
              </a:rPr>
              <a:t>Analysis is restricted to alcohol use only. L</a:t>
            </a:r>
            <a:r>
              <a:rPr lang="en-US" sz="3300" dirty="0">
                <a:effectLst/>
                <a:latin typeface="Calibri" panose="020F0502020204030204" pitchFamily="34" charset="0"/>
                <a:ea typeface="Calibri" panose="020F0502020204030204" pitchFamily="34" charset="0"/>
              </a:rPr>
              <a:t>imitations to this data also include under-reporting and missing data information.  This type of data gap is the most challenging to address when analyzing the data in considering the quality of crash data. </a:t>
            </a:r>
          </a:p>
          <a:p>
            <a:r>
              <a:rPr lang="en-US" sz="3300" dirty="0">
                <a:effectLst/>
                <a:latin typeface="Calibri" panose="020F0502020204030204" pitchFamily="34" charset="0"/>
                <a:ea typeface="Calibri" panose="020F0502020204030204" pitchFamily="34" charset="0"/>
              </a:rPr>
              <a:t>To assist, in addition to releasing FARS standard files, NHTSA also provides </a:t>
            </a:r>
            <a:r>
              <a:rPr lang="en-US" sz="3300" u="sng" dirty="0">
                <a:solidFill>
                  <a:srgbClr val="0563C1"/>
                </a:solidFill>
                <a:effectLst/>
                <a:latin typeface="Calibri" panose="020F0502020204030204" pitchFamily="34" charset="0"/>
                <a:ea typeface="Calibri" panose="020F0502020204030204" pitchFamily="34" charset="0"/>
                <a:hlinkClick r:id="rId3"/>
              </a:rPr>
              <a:t>supplemental imputed files</a:t>
            </a:r>
            <a:r>
              <a:rPr lang="en-US" sz="3300" dirty="0">
                <a:effectLst/>
                <a:latin typeface="Calibri" panose="020F0502020204030204" pitchFamily="34" charset="0"/>
                <a:ea typeface="Calibri" panose="020F0502020204030204" pitchFamily="34" charset="0"/>
              </a:rPr>
              <a:t> to address the missing data issue in FARS.   </a:t>
            </a:r>
          </a:p>
          <a:p>
            <a:r>
              <a:rPr lang="en-US" sz="3300" dirty="0">
                <a:effectLst/>
                <a:latin typeface="Calibri" panose="020F0502020204030204" pitchFamily="34" charset="0"/>
                <a:ea typeface="Calibri" panose="020F0502020204030204" pitchFamily="34" charset="0"/>
              </a:rPr>
              <a:t>This tutorial will provide analytical tools for addressing the issues such as underreporting and missingness common in public health surveillance data. This tutorial will provide analytical tools for addressing these issues. However, users should be cautious while using these techniques in other contexts/databases depending on the assumptions made, </a:t>
            </a:r>
            <a:r>
              <a:rPr lang="en-US" sz="3300" dirty="0">
                <a:latin typeface="Calibri" panose="020F0502020204030204" pitchFamily="34" charset="0"/>
                <a:ea typeface="Calibri" panose="020F0502020204030204" pitchFamily="34" charset="0"/>
              </a:rPr>
              <a:t>i</a:t>
            </a:r>
            <a:r>
              <a:rPr lang="en-US" sz="3300" dirty="0">
                <a:effectLst/>
                <a:latin typeface="Calibri" panose="020F0502020204030204" pitchFamily="34" charset="0"/>
                <a:ea typeface="Calibri" panose="020F0502020204030204" pitchFamily="34" charset="0"/>
              </a:rPr>
              <a:t>ncluding, checking sensitivity to inferential results is crucial.  </a:t>
            </a:r>
          </a:p>
          <a:p>
            <a:endParaRPr lang="en-US" dirty="0"/>
          </a:p>
        </p:txBody>
      </p:sp>
    </p:spTree>
    <p:extLst>
      <p:ext uri="{BB962C8B-B14F-4D97-AF65-F5344CB8AC3E}">
        <p14:creationId xmlns:p14="http://schemas.microsoft.com/office/powerpoint/2010/main" val="142511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17463"/>
            <a:ext cx="11308484" cy="915988"/>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Spatial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7700" y="714374"/>
                <a:ext cx="11241809" cy="6002111"/>
              </a:xfrm>
            </p:spPr>
            <p:txBody>
              <a:bodyPr>
                <a:noAutofit/>
              </a:bodyPr>
              <a:lstStyle/>
              <a:p>
                <a:pPr>
                  <a:lnSpc>
                    <a:spcPct val="107000"/>
                  </a:lnSpc>
                  <a:spcBef>
                    <a:spcPts val="0"/>
                  </a:spcBef>
                  <a:spcAft>
                    <a:spcPts val="800"/>
                  </a:spcAft>
                </a:pPr>
                <a:r>
                  <a:rPr lang="en-US" sz="2400" dirty="0">
                    <a:effectLst/>
                    <a:ea typeface="Calibri" panose="020F0502020204030204" pitchFamily="34" charset="0"/>
                    <a:cs typeface="Arial" panose="020B0604020202020204" pitchFamily="34" charset="0"/>
                  </a:rPr>
                  <a:t>By </a:t>
                </a:r>
                <a14:m>
                  <m:oMath xmlns:m="http://schemas.openxmlformats.org/officeDocument/2006/math">
                    <m:r>
                      <a:rPr lang="en-US" sz="2400" i="1">
                        <a:effectLst/>
                        <a:ea typeface="Calibri" panose="020F0502020204030204" pitchFamily="34" charset="0"/>
                        <a:cs typeface="Arial" panose="020B0604020202020204" pitchFamily="34" charset="0"/>
                      </a:rPr>
                      <m:t>𝑍</m:t>
                    </m:r>
                    <m:d>
                      <m:dPr>
                        <m:ctrlPr>
                          <a:rPr lang="en-US" sz="2400" i="1">
                            <a:effectLst/>
                            <a:ea typeface="Calibri" panose="020F0502020204030204" pitchFamily="34" charset="0"/>
                            <a:cs typeface="Arial" panose="020B0604020202020204" pitchFamily="34" charset="0"/>
                          </a:rPr>
                        </m:ctrlPr>
                      </m:dPr>
                      <m:e>
                        <m:sSub>
                          <m:sSubPr>
                            <m:ctrlPr>
                              <a:rPr lang="en-US" sz="2400" i="1">
                                <a:effectLst/>
                                <a:ea typeface="Calibri" panose="020F0502020204030204" pitchFamily="34" charset="0"/>
                                <a:cs typeface="Arial" panose="020B0604020202020204" pitchFamily="34" charset="0"/>
                              </a:rPr>
                            </m:ctrlPr>
                          </m:sSubPr>
                          <m:e>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e>
                    </m:d>
                  </m:oMath>
                </a14:m>
                <a:r>
                  <a:rPr lang="en-US" sz="2400" dirty="0">
                    <a:effectLst/>
                    <a:ea typeface="Times New Roman" panose="02020603050405020304" pitchFamily="18" charset="0"/>
                    <a:cs typeface="Arial" panose="020B0604020202020204" pitchFamily="34" charset="0"/>
                  </a:rPr>
                  <a:t> we denote the number of deaths from motor vehicle crashes where a driver was under influence of alcohol in the </a:t>
                </a:r>
                <a:r>
                  <a:rPr lang="en-US" sz="2400" i="1" dirty="0" err="1">
                    <a:effectLst/>
                    <a:ea typeface="Times New Roman" panose="02020603050405020304" pitchFamily="18" charset="0"/>
                    <a:cs typeface="Arial" panose="020B0604020202020204" pitchFamily="34" charset="0"/>
                  </a:rPr>
                  <a:t>i</a:t>
                </a:r>
                <a:r>
                  <a:rPr lang="en-US" sz="2400" i="1" baseline="30000" dirty="0" err="1">
                    <a:effectLst/>
                    <a:ea typeface="Times New Roman" panose="02020603050405020304" pitchFamily="18" charset="0"/>
                    <a:cs typeface="Arial" panose="020B0604020202020204" pitchFamily="34" charset="0"/>
                  </a:rPr>
                  <a:t>th</a:t>
                </a:r>
                <a:r>
                  <a:rPr lang="en-US" sz="2400" dirty="0">
                    <a:effectLst/>
                    <a:ea typeface="Times New Roman" panose="02020603050405020304" pitchFamily="18" charset="0"/>
                    <a:cs typeface="Arial" panose="020B0604020202020204" pitchFamily="34" charset="0"/>
                  </a:rPr>
                  <a:t> county </a:t>
                </a:r>
              </a:p>
              <a:p>
                <a:pPr>
                  <a:lnSpc>
                    <a:spcPct val="107000"/>
                  </a:lnSpc>
                  <a:spcBef>
                    <a:spcPts val="0"/>
                  </a:spcBef>
                  <a:spcAft>
                    <a:spcPts val="800"/>
                  </a:spcAft>
                </a:pPr>
                <a:r>
                  <a:rPr lang="en-US" sz="2400" dirty="0">
                    <a:effectLst/>
                    <a:ea typeface="Times New Roman" panose="02020603050405020304" pitchFamily="18" charset="0"/>
                    <a:cs typeface="Arial" panose="020B0604020202020204" pitchFamily="34" charset="0"/>
                  </a:rPr>
                  <a:t>However, due to underreporting, we observed </a:t>
                </a:r>
                <a14:m>
                  <m:oMath xmlns:m="http://schemas.openxmlformats.org/officeDocument/2006/math">
                    <m:r>
                      <a:rPr lang="en-US" sz="2400" i="1">
                        <a:effectLst/>
                        <a:ea typeface="Calibri" panose="020F0502020204030204" pitchFamily="34" charset="0"/>
                        <a:cs typeface="Arial" panose="020B0604020202020204" pitchFamily="34" charset="0"/>
                      </a:rPr>
                      <m:t>𝑌</m:t>
                    </m:r>
                    <m:d>
                      <m:dPr>
                        <m:ctrlPr>
                          <a:rPr lang="en-US" sz="2400" i="1">
                            <a:effectLst/>
                            <a:ea typeface="Calibri" panose="020F0502020204030204" pitchFamily="34" charset="0"/>
                            <a:cs typeface="Arial" panose="020B0604020202020204" pitchFamily="34" charset="0"/>
                          </a:rPr>
                        </m:ctrlPr>
                      </m:dPr>
                      <m:e>
                        <m:sSub>
                          <m:sSubPr>
                            <m:ctrlPr>
                              <a:rPr lang="en-US" sz="2400" i="1">
                                <a:effectLst/>
                                <a:ea typeface="Calibri" panose="020F0502020204030204" pitchFamily="34" charset="0"/>
                                <a:cs typeface="Arial" panose="020B0604020202020204" pitchFamily="34" charset="0"/>
                              </a:rPr>
                            </m:ctrlPr>
                          </m:sSubPr>
                          <m:e>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e>
                    </m:d>
                    <m:r>
                      <a:rPr lang="en-US" sz="2400" i="1">
                        <a:effectLst/>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which is a portion of </a:t>
                </a:r>
                <a14:m>
                  <m:oMath xmlns:m="http://schemas.openxmlformats.org/officeDocument/2006/math">
                    <m:r>
                      <a:rPr lang="en-US" sz="2400" i="1">
                        <a:effectLst/>
                        <a:ea typeface="Calibri" panose="020F0502020204030204" pitchFamily="34" charset="0"/>
                        <a:cs typeface="Arial" panose="020B0604020202020204" pitchFamily="34" charset="0"/>
                      </a:rPr>
                      <m:t>𝑍</m:t>
                    </m:r>
                    <m:d>
                      <m:dPr>
                        <m:ctrlPr>
                          <a:rPr lang="en-US" sz="2400" i="1">
                            <a:effectLst/>
                            <a:ea typeface="Calibri" panose="020F0502020204030204" pitchFamily="34" charset="0"/>
                            <a:cs typeface="Arial" panose="020B0604020202020204" pitchFamily="34" charset="0"/>
                          </a:rPr>
                        </m:ctrlPr>
                      </m:dPr>
                      <m:e>
                        <m:sSub>
                          <m:sSubPr>
                            <m:ctrlPr>
                              <a:rPr lang="en-US" sz="2400" i="1">
                                <a:effectLst/>
                                <a:ea typeface="Calibri" panose="020F0502020204030204" pitchFamily="34" charset="0"/>
                                <a:cs typeface="Arial" panose="020B0604020202020204" pitchFamily="34" charset="0"/>
                              </a:rPr>
                            </m:ctrlPr>
                          </m:sSubPr>
                          <m:e>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e>
                    </m:d>
                    <m:r>
                      <a:rPr lang="en-US" sz="2400" i="1">
                        <a:effectLst/>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If </a:t>
                </a:r>
                <a14:m>
                  <m:oMath xmlns:m="http://schemas.openxmlformats.org/officeDocument/2006/math">
                    <m:sSub>
                      <m:sSubPr>
                        <m:ctrlPr>
                          <a:rPr lang="en-US" sz="2400" i="1">
                            <a:effectLst/>
                            <a:ea typeface="Calibri" panose="020F0502020204030204" pitchFamily="34" charset="0"/>
                            <a:cs typeface="Arial" panose="020B0604020202020204" pitchFamily="34" charset="0"/>
                          </a:rPr>
                        </m:ctrlPr>
                      </m:sSubPr>
                      <m:e>
                        <m:r>
                          <a:rPr lang="en-US" sz="2400" i="1">
                            <a:effectLst/>
                            <a:ea typeface="Calibri" panose="020F0502020204030204" pitchFamily="34" charset="0"/>
                            <a:cs typeface="Arial" panose="020B0604020202020204" pitchFamily="34" charset="0"/>
                          </a:rPr>
                          <m:t>1 − </m:t>
                        </m:r>
                        <m:r>
                          <a:rPr lang="en-US" sz="2400" i="1">
                            <a:effectLst/>
                            <a:ea typeface="Calibri" panose="020F0502020204030204" pitchFamily="34" charset="0"/>
                            <a:cs typeface="Arial" panose="020B0604020202020204" pitchFamily="34" charset="0"/>
                          </a:rPr>
                          <m:t>𝜋</m:t>
                        </m:r>
                      </m:e>
                      <m:sub>
                        <m:r>
                          <a:rPr lang="en-US" sz="2400" i="1">
                            <a:effectLst/>
                            <a:ea typeface="Calibri" panose="020F0502020204030204" pitchFamily="34" charset="0"/>
                            <a:cs typeface="Arial" panose="020B0604020202020204" pitchFamily="34" charset="0"/>
                          </a:rPr>
                          <m:t>𝑖</m:t>
                        </m:r>
                      </m:sub>
                    </m:sSub>
                  </m:oMath>
                </a14:m>
                <a:r>
                  <a:rPr lang="en-US" sz="2400" dirty="0">
                    <a:effectLst/>
                    <a:ea typeface="Times New Roman" panose="02020603050405020304" pitchFamily="18" charset="0"/>
                    <a:cs typeface="Arial" panose="020B0604020202020204" pitchFamily="34" charset="0"/>
                  </a:rPr>
                  <a:t> is the underreporting rate for the </a:t>
                </a:r>
                <a:r>
                  <a:rPr lang="en-US" sz="2400" i="1" dirty="0" err="1">
                    <a:effectLst/>
                    <a:ea typeface="Times New Roman" panose="02020603050405020304" pitchFamily="18" charset="0"/>
                    <a:cs typeface="Arial" panose="020B0604020202020204" pitchFamily="34" charset="0"/>
                  </a:rPr>
                  <a:t>i</a:t>
                </a:r>
                <a:r>
                  <a:rPr lang="en-US" sz="2400" i="1" baseline="30000" dirty="0" err="1">
                    <a:effectLst/>
                    <a:ea typeface="Times New Roman" panose="02020603050405020304" pitchFamily="18" charset="0"/>
                    <a:cs typeface="Arial" panose="020B0604020202020204" pitchFamily="34" charset="0"/>
                  </a:rPr>
                  <a:t>th</a:t>
                </a:r>
                <a:r>
                  <a:rPr lang="en-US" sz="2400" dirty="0">
                    <a:effectLst/>
                    <a:ea typeface="Times New Roman" panose="02020603050405020304" pitchFamily="18" charset="0"/>
                    <a:cs typeface="Arial" panose="020B0604020202020204" pitchFamily="34" charset="0"/>
                  </a:rPr>
                  <a:t> county, we can assume that given </a:t>
                </a:r>
                <a14:m>
                  <m:oMath xmlns:m="http://schemas.openxmlformats.org/officeDocument/2006/math">
                    <m:sSub>
                      <m:sSubPr>
                        <m:ctrlPr>
                          <a:rPr lang="en-US" sz="2400" i="1">
                            <a:effectLst/>
                            <a:ea typeface="Calibri" panose="020F0502020204030204" pitchFamily="34" charset="0"/>
                            <a:cs typeface="Arial" panose="020B0604020202020204" pitchFamily="34" charset="0"/>
                          </a:rPr>
                        </m:ctrlPr>
                      </m:sSubPr>
                      <m:e>
                        <m:r>
                          <a:rPr lang="en-US" sz="2400" i="1">
                            <a:effectLst/>
                            <a:ea typeface="Calibri" panose="020F0502020204030204" pitchFamily="34" charset="0"/>
                            <a:cs typeface="Arial" panose="020B0604020202020204" pitchFamily="34" charset="0"/>
                          </a:rPr>
                          <m:t>𝑍</m:t>
                        </m:r>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 </m:t>
                    </m:r>
                    <m:sSub>
                      <m:sSubPr>
                        <m:ctrlPr>
                          <a:rPr lang="en-US" sz="2400" i="1">
                            <a:effectLst/>
                            <a:ea typeface="Calibri" panose="020F0502020204030204" pitchFamily="34" charset="0"/>
                            <a:cs typeface="Arial" panose="020B0604020202020204" pitchFamily="34" charset="0"/>
                          </a:rPr>
                        </m:ctrlPr>
                      </m:sSubPr>
                      <m:e>
                        <m:r>
                          <a:rPr lang="en-US" sz="2400" i="1">
                            <a:effectLst/>
                            <a:ea typeface="Calibri" panose="020F0502020204030204" pitchFamily="34" charset="0"/>
                            <a:cs typeface="Arial" panose="020B0604020202020204" pitchFamily="34" charset="0"/>
                          </a:rPr>
                          <m:t>𝑌</m:t>
                        </m:r>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follows a conditional binomial distribution with parameters </a:t>
                </a:r>
                <a14:m>
                  <m:oMath xmlns:m="http://schemas.openxmlformats.org/officeDocument/2006/math">
                    <m:r>
                      <a:rPr lang="en-US" sz="2400" i="1">
                        <a:effectLst/>
                        <a:ea typeface="Calibri" panose="020F0502020204030204" pitchFamily="34" charset="0"/>
                        <a:cs typeface="Arial" panose="020B0604020202020204" pitchFamily="34" charset="0"/>
                      </a:rPr>
                      <m:t>𝑍</m:t>
                    </m:r>
                    <m:d>
                      <m:dPr>
                        <m:ctrlPr>
                          <a:rPr lang="en-US" sz="2400" i="1">
                            <a:effectLst/>
                            <a:ea typeface="Calibri" panose="020F0502020204030204" pitchFamily="34" charset="0"/>
                            <a:cs typeface="Arial" panose="020B0604020202020204" pitchFamily="34" charset="0"/>
                          </a:rPr>
                        </m:ctrlPr>
                      </m:dPr>
                      <m:e>
                        <m:sSub>
                          <m:sSubPr>
                            <m:ctrlPr>
                              <a:rPr lang="en-US" sz="2400" i="1">
                                <a:effectLst/>
                                <a:ea typeface="Calibri" panose="020F0502020204030204" pitchFamily="34" charset="0"/>
                                <a:cs typeface="Arial" panose="020B0604020202020204" pitchFamily="34" charset="0"/>
                              </a:rPr>
                            </m:ctrlPr>
                          </m:sSubPr>
                          <m:e>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e>
                    </m:d>
                  </m:oMath>
                </a14:m>
                <a:r>
                  <a:rPr lang="en-US" sz="2400" dirty="0">
                    <a:effectLst/>
                    <a:ea typeface="Times New Roman" panose="02020603050405020304" pitchFamily="18" charset="0"/>
                    <a:cs typeface="Arial" panose="020B0604020202020204" pitchFamily="34" charset="0"/>
                  </a:rPr>
                  <a:t>  and </a:t>
                </a:r>
                <a14:m>
                  <m:oMath xmlns:m="http://schemas.openxmlformats.org/officeDocument/2006/math">
                    <m:sSub>
                      <m:sSubPr>
                        <m:ctrlPr>
                          <a:rPr lang="en-US" sz="2400" i="1">
                            <a:effectLst/>
                            <a:ea typeface="Calibri" panose="020F0502020204030204" pitchFamily="34" charset="0"/>
                            <a:cs typeface="Arial" panose="020B0604020202020204" pitchFamily="34" charset="0"/>
                          </a:rPr>
                        </m:ctrlPr>
                      </m:sSubPr>
                      <m:e>
                        <m:r>
                          <a:rPr lang="en-US" sz="2400" i="1">
                            <a:effectLst/>
                            <a:ea typeface="Calibri" panose="020F0502020204030204" pitchFamily="34" charset="0"/>
                            <a:cs typeface="Arial" panose="020B0604020202020204" pitchFamily="34" charset="0"/>
                          </a:rPr>
                          <m:t>𝜋</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a:t>
                </a:r>
              </a:p>
              <a:p>
                <a:pPr>
                  <a:lnSpc>
                    <a:spcPct val="107000"/>
                  </a:lnSpc>
                  <a:spcBef>
                    <a:spcPts val="0"/>
                  </a:spcBef>
                  <a:spcAft>
                    <a:spcPts val="800"/>
                  </a:spcAft>
                </a:pPr>
                <a:r>
                  <a:rPr lang="en-US" sz="2400" dirty="0">
                    <a:effectLst/>
                    <a:ea typeface="Times New Roman" panose="02020603050405020304" pitchFamily="18" charset="0"/>
                    <a:cs typeface="Arial" panose="020B0604020202020204" pitchFamily="34" charset="0"/>
                  </a:rPr>
                  <a:t>For the actual counts </a:t>
                </a:r>
                <a14:m>
                  <m:oMath xmlns:m="http://schemas.openxmlformats.org/officeDocument/2006/math">
                    <m:r>
                      <a:rPr lang="en-US" sz="2400" i="1">
                        <a:effectLst/>
                        <a:ea typeface="Calibri" panose="020F0502020204030204" pitchFamily="34" charset="0"/>
                        <a:cs typeface="Arial" panose="020B0604020202020204" pitchFamily="34" charset="0"/>
                      </a:rPr>
                      <m:t>𝑍</m:t>
                    </m:r>
                    <m:d>
                      <m:dPr>
                        <m:ctrlPr>
                          <a:rPr lang="en-US" sz="2400" i="1">
                            <a:effectLst/>
                            <a:ea typeface="Calibri" panose="020F0502020204030204" pitchFamily="34" charset="0"/>
                            <a:cs typeface="Arial" panose="020B0604020202020204" pitchFamily="34" charset="0"/>
                          </a:rPr>
                        </m:ctrlPr>
                      </m:dPr>
                      <m:e>
                        <m:sSub>
                          <m:sSubPr>
                            <m:ctrlPr>
                              <a:rPr lang="en-US" sz="2400" i="1">
                                <a:effectLst/>
                                <a:ea typeface="Calibri" panose="020F0502020204030204" pitchFamily="34" charset="0"/>
                                <a:cs typeface="Arial" panose="020B0604020202020204" pitchFamily="34" charset="0"/>
                              </a:rPr>
                            </m:ctrlPr>
                          </m:sSubPr>
                          <m:e>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e>
                    </m:d>
                    <m:r>
                      <a:rPr lang="en-US" sz="2400" i="1">
                        <a:effectLst/>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we can assume a Poisson or Negative-Binomial distribution (may be Zero-Inflated Regressions) </a:t>
                </a:r>
                <a:r>
                  <a:rPr lang="en-US" sz="2400" dirty="0">
                    <a:ea typeface="Times New Roman" panose="02020603050405020304" pitchFamily="18" charset="0"/>
                    <a:cs typeface="Arial" panose="020B0604020202020204" pitchFamily="34" charset="0"/>
                  </a:rPr>
                  <a:t>if</a:t>
                </a:r>
                <a:r>
                  <a:rPr lang="en-US" sz="2400" dirty="0">
                    <a:effectLst/>
                    <a:ea typeface="Times New Roman" panose="02020603050405020304" pitchFamily="18" charset="0"/>
                    <a:cs typeface="Arial" panose="020B0604020202020204" pitchFamily="34" charset="0"/>
                  </a:rPr>
                  <a:t> overdispersion exists in the data. </a:t>
                </a:r>
              </a:p>
              <a:p>
                <a:pPr>
                  <a:lnSpc>
                    <a:spcPct val="107000"/>
                  </a:lnSpc>
                  <a:spcBef>
                    <a:spcPts val="0"/>
                  </a:spcBef>
                  <a:spcAft>
                    <a:spcPts val="800"/>
                  </a:spcAft>
                </a:pPr>
                <a:r>
                  <a:rPr lang="en-US" sz="2400" dirty="0">
                    <a:ea typeface="Times New Roman" panose="02020603050405020304" pitchFamily="18" charset="0"/>
                    <a:cs typeface="Arial" panose="020B0604020202020204" pitchFamily="34" charset="0"/>
                  </a:rPr>
                  <a:t>Negative Binomial regression</a:t>
                </a:r>
                <a:r>
                  <a:rPr lang="en-US" sz="2400" dirty="0">
                    <a:effectLst/>
                    <a:ea typeface="Times New Roman" panose="02020603050405020304" pitchFamily="18" charset="0"/>
                    <a:cs typeface="Arial" panose="020B0604020202020204" pitchFamily="34" charset="0"/>
                  </a:rPr>
                  <a:t> can be imposed in two steps via Poisson and Gamma distributions. First, we impose a Poisson distribution on </a:t>
                </a:r>
                <a14:m>
                  <m:oMath xmlns:m="http://schemas.openxmlformats.org/officeDocument/2006/math">
                    <m:r>
                      <a:rPr lang="en-US" sz="2400" i="1">
                        <a:effectLst/>
                        <a:ea typeface="Calibri" panose="020F0502020204030204" pitchFamily="34" charset="0"/>
                        <a:cs typeface="Arial" panose="020B0604020202020204" pitchFamily="34" charset="0"/>
                      </a:rPr>
                      <m:t>𝑍</m:t>
                    </m:r>
                    <m:d>
                      <m:dPr>
                        <m:ctrlPr>
                          <a:rPr lang="en-US" sz="2400" i="1">
                            <a:effectLst/>
                          </a:rPr>
                        </m:ctrlPr>
                      </m:dPr>
                      <m:e>
                        <m:sSub>
                          <m:sSubPr>
                            <m:ctrlPr>
                              <a:rPr lang="en-US" sz="2400" i="1">
                                <a:effectLst/>
                              </a:rPr>
                            </m:ctrlPr>
                          </m:sSubPr>
                          <m:e>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e>
                    </m:d>
                  </m:oMath>
                </a14:m>
                <a:r>
                  <a:rPr lang="en-US" sz="2400" dirty="0">
                    <a:effectLst/>
                    <a:ea typeface="Times New Roman" panose="02020603050405020304" pitchFamily="18" charset="0"/>
                    <a:cs typeface="Arial" panose="020B0604020202020204" pitchFamily="34" charset="0"/>
                  </a:rPr>
                  <a:t>  with mean </a:t>
                </a:r>
                <a14:m>
                  <m:oMath xmlns:m="http://schemas.openxmlformats.org/officeDocument/2006/math">
                    <m:sSub>
                      <m:sSubPr>
                        <m:ctrlPr>
                          <a:rPr lang="en-US" sz="2400" i="1">
                            <a:effectLst/>
                          </a:rPr>
                        </m:ctrlPr>
                      </m:sSubPr>
                      <m:e>
                        <m:r>
                          <a:rPr lang="en-US" sz="2400" i="1">
                            <a:effectLst/>
                            <a:ea typeface="Calibri" panose="020F0502020204030204" pitchFamily="34" charset="0"/>
                            <a:cs typeface="Arial" panose="020B0604020202020204" pitchFamily="34" charset="0"/>
                          </a:rPr>
                          <m:t>𝜆</m:t>
                        </m:r>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m:t>
                    </m:r>
                    <m:sSub>
                      <m:sSubPr>
                        <m:ctrlPr>
                          <a:rPr lang="en-US" sz="2400" i="1">
                            <a:effectLst/>
                          </a:rPr>
                        </m:ctrlPr>
                      </m:sSubPr>
                      <m:e>
                        <m:sSub>
                          <m:sSubPr>
                            <m:ctrlPr>
                              <a:rPr lang="en-US" sz="2400" i="1">
                                <a:effectLst/>
                              </a:rPr>
                            </m:ctrlPr>
                          </m:sSubPr>
                          <m:e>
                            <m:r>
                              <a:rPr lang="en-US" sz="2400" i="1">
                                <a:effectLst/>
                                <a:ea typeface="Calibri" panose="020F0502020204030204" pitchFamily="34" charset="0"/>
                                <a:cs typeface="Arial" panose="020B0604020202020204" pitchFamily="34" charset="0"/>
                              </a:rPr>
                              <m:t>𝜔</m:t>
                            </m:r>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𝐸</m:t>
                        </m:r>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and then a Gamma distribution with shape and rate parameters </a:t>
                </a:r>
                <a:r>
                  <a:rPr lang="en-US" sz="2400" dirty="0">
                    <a:effectLst/>
                    <a:ea typeface="Times New Roman" panose="02020603050405020304" pitchFamily="18" charset="0"/>
                  </a:rPr>
                  <a:t>α</a:t>
                </a:r>
                <a:r>
                  <a:rPr lang="en-US" sz="2400" dirty="0">
                    <a:effectLst/>
                    <a:ea typeface="Times New Roman" panose="02020603050405020304" pitchFamily="18" charset="0"/>
                    <a:cs typeface="Arial" panose="020B0604020202020204" pitchFamily="34" charset="0"/>
                  </a:rPr>
                  <a:t> was imposed on </a:t>
                </a:r>
                <a14:m>
                  <m:oMath xmlns:m="http://schemas.openxmlformats.org/officeDocument/2006/math">
                    <m:sSub>
                      <m:sSubPr>
                        <m:ctrlPr>
                          <a:rPr lang="en-US" sz="2400" i="1">
                            <a:effectLst/>
                          </a:rPr>
                        </m:ctrlPr>
                      </m:sSubPr>
                      <m:e>
                        <m:r>
                          <a:rPr lang="en-US" sz="2400" i="1">
                            <a:effectLst/>
                            <a:ea typeface="Calibri" panose="020F0502020204030204" pitchFamily="34" charset="0"/>
                            <a:cs typeface="Arial" panose="020B0604020202020204" pitchFamily="34" charset="0"/>
                          </a:rPr>
                          <m:t>𝜔</m:t>
                        </m:r>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Integrating over </a:t>
                </a:r>
                <a14:m>
                  <m:oMath xmlns:m="http://schemas.openxmlformats.org/officeDocument/2006/math">
                    <m:r>
                      <a:rPr lang="en-US" sz="2400" i="1">
                        <a:effectLst/>
                        <a:ea typeface="Calibri" panose="020F0502020204030204" pitchFamily="34" charset="0"/>
                        <a:cs typeface="Arial" panose="020B0604020202020204" pitchFamily="34" charset="0"/>
                      </a:rPr>
                      <m:t>𝑍</m:t>
                    </m:r>
                    <m:d>
                      <m:dPr>
                        <m:ctrlPr>
                          <a:rPr lang="en-US" sz="2400" i="1">
                            <a:effectLst/>
                          </a:rPr>
                        </m:ctrlPr>
                      </m:dPr>
                      <m:e>
                        <m:sSub>
                          <m:sSubPr>
                            <m:ctrlPr>
                              <a:rPr lang="en-US" sz="2400" i="1">
                                <a:effectLst/>
                              </a:rPr>
                            </m:ctrlPr>
                          </m:sSubPr>
                          <m:e>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e>
                    </m:d>
                  </m:oMath>
                </a14:m>
                <a:r>
                  <a:rPr lang="en-US" sz="2400" dirty="0">
                    <a:effectLst/>
                    <a:ea typeface="Times New Roman" panose="02020603050405020304" pitchFamily="18" charset="0"/>
                    <a:cs typeface="Arial" panose="020B0604020202020204" pitchFamily="34" charset="0"/>
                  </a:rPr>
                  <a:t> will result in a Poisson distribution for </a:t>
                </a:r>
                <a14:m>
                  <m:oMath xmlns:m="http://schemas.openxmlformats.org/officeDocument/2006/math">
                    <m:r>
                      <a:rPr lang="en-US" sz="2400" i="1">
                        <a:effectLst/>
                        <a:ea typeface="Calibri" panose="020F0502020204030204" pitchFamily="34" charset="0"/>
                        <a:cs typeface="Arial" panose="020B0604020202020204" pitchFamily="34" charset="0"/>
                      </a:rPr>
                      <m:t>𝑌</m:t>
                    </m:r>
                    <m:d>
                      <m:dPr>
                        <m:ctrlPr>
                          <a:rPr lang="en-US" sz="2400" i="1">
                            <a:effectLst/>
                          </a:rPr>
                        </m:ctrlPr>
                      </m:dPr>
                      <m:e>
                        <m:sSub>
                          <m:sSubPr>
                            <m:ctrlPr>
                              <a:rPr lang="en-US" sz="2400" i="1">
                                <a:effectLst/>
                              </a:rPr>
                            </m:ctrlPr>
                          </m:sSubPr>
                          <m:e>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e>
                    </m:d>
                    <m:r>
                      <a:rPr lang="en-US" sz="2400" i="1">
                        <a:effectLst/>
                        <a:ea typeface="Calibri" panose="020F0502020204030204" pitchFamily="34" charset="0"/>
                        <a:cs typeface="Arial" panose="020B0604020202020204" pitchFamily="34" charset="0"/>
                      </a:rPr>
                      <m:t> </m:t>
                    </m:r>
                  </m:oMath>
                </a14:m>
                <a:r>
                  <a:rPr lang="en-US" sz="2400" dirty="0">
                    <a:effectLst/>
                    <a:ea typeface="Times New Roman" panose="02020603050405020304" pitchFamily="18" charset="0"/>
                    <a:cs typeface="Arial" panose="020B0604020202020204" pitchFamily="34" charset="0"/>
                  </a:rPr>
                  <a:t>with mean parameter </a:t>
                </a:r>
                <a14:m>
                  <m:oMath xmlns:m="http://schemas.openxmlformats.org/officeDocument/2006/math">
                    <m:sSub>
                      <m:sSubPr>
                        <m:ctrlPr>
                          <a:rPr lang="en-US" sz="2400" i="1">
                            <a:effectLst/>
                          </a:rPr>
                        </m:ctrlPr>
                      </m:sSubPr>
                      <m:e>
                        <m:r>
                          <a:rPr lang="en-US" sz="2400" i="1">
                            <a:effectLst/>
                            <a:ea typeface="Calibri" panose="020F0502020204030204" pitchFamily="34" charset="0"/>
                            <a:cs typeface="Arial" panose="020B0604020202020204" pitchFamily="34" charset="0"/>
                          </a:rPr>
                          <m:t>𝜆</m:t>
                        </m:r>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m:t>
                    </m:r>
                    <m:sSub>
                      <m:sSubPr>
                        <m:ctrlPr>
                          <a:rPr lang="en-US" sz="2400" i="1">
                            <a:effectLst/>
                          </a:rPr>
                        </m:ctrlPr>
                      </m:sSubPr>
                      <m:e>
                        <m:sSub>
                          <m:sSubPr>
                            <m:ctrlPr>
                              <a:rPr lang="en-US" sz="2400" i="1">
                                <a:effectLst/>
                              </a:rPr>
                            </m:ctrlPr>
                          </m:sSubPr>
                          <m:e>
                            <m:r>
                              <a:rPr lang="en-US" sz="2400" i="1">
                                <a:effectLst/>
                                <a:ea typeface="Calibri" panose="020F0502020204030204" pitchFamily="34" charset="0"/>
                                <a:cs typeface="Arial" panose="020B0604020202020204" pitchFamily="34" charset="0"/>
                              </a:rPr>
                              <m:t>𝜔</m:t>
                            </m:r>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𝐸</m:t>
                        </m:r>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m:t>
                    </m:r>
                    <m:sSub>
                      <m:sSubPr>
                        <m:ctrlPr>
                          <a:rPr lang="en-US" sz="2400" i="1">
                            <a:effectLst/>
                          </a:rPr>
                        </m:ctrlPr>
                      </m:sSubPr>
                      <m:e>
                        <m:r>
                          <a:rPr lang="en-US" sz="2400" i="1">
                            <a:effectLst/>
                            <a:ea typeface="Calibri" panose="020F0502020204030204" pitchFamily="34" charset="0"/>
                            <a:cs typeface="Arial" panose="020B0604020202020204" pitchFamily="34" charset="0"/>
                          </a:rPr>
                          <m:t>𝜋</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Further, integrating over </a:t>
                </a:r>
                <a14:m>
                  <m:oMath xmlns:m="http://schemas.openxmlformats.org/officeDocument/2006/math">
                    <m:sSub>
                      <m:sSubPr>
                        <m:ctrlPr>
                          <a:rPr lang="en-US" sz="2400" i="1">
                            <a:effectLst/>
                          </a:rPr>
                        </m:ctrlPr>
                      </m:sSubPr>
                      <m:e>
                        <m:r>
                          <a:rPr lang="en-US" sz="2400" i="1">
                            <a:effectLst/>
                            <a:ea typeface="Calibri" panose="020F0502020204030204" pitchFamily="34" charset="0"/>
                            <a:cs typeface="Arial" panose="020B0604020202020204" pitchFamily="34" charset="0"/>
                          </a:rPr>
                          <m:t>𝜔</m:t>
                        </m:r>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m:t>
                    </m:r>
                  </m:oMath>
                </a14:m>
                <a:r>
                  <a:rPr lang="en-US" sz="2400" dirty="0">
                    <a:effectLst/>
                    <a:ea typeface="Times New Roman" panose="02020603050405020304" pitchFamily="18" charset="0"/>
                    <a:cs typeface="Arial" panose="020B0604020202020204" pitchFamily="34" charset="0"/>
                  </a:rPr>
                  <a:t> will result in a Negative Binomial distribution for </a:t>
                </a:r>
                <a14:m>
                  <m:oMath xmlns:m="http://schemas.openxmlformats.org/officeDocument/2006/math">
                    <m:r>
                      <a:rPr lang="en-US" sz="2400" i="1">
                        <a:effectLst/>
                        <a:ea typeface="Calibri" panose="020F0502020204030204" pitchFamily="34" charset="0"/>
                        <a:cs typeface="Arial" panose="020B0604020202020204" pitchFamily="34" charset="0"/>
                      </a:rPr>
                      <m:t>𝑌</m:t>
                    </m:r>
                    <m:d>
                      <m:dPr>
                        <m:ctrlPr>
                          <a:rPr lang="en-US" sz="2400" i="1">
                            <a:effectLst/>
                          </a:rPr>
                        </m:ctrlPr>
                      </m:dPr>
                      <m:e>
                        <m:sSub>
                          <m:sSubPr>
                            <m:ctrlPr>
                              <a:rPr lang="en-US" sz="2400" i="1">
                                <a:effectLst/>
                              </a:rPr>
                            </m:ctrlPr>
                          </m:sSubPr>
                          <m:e>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e>
                    </m:d>
                    <m:r>
                      <a:rPr lang="en-US" sz="2400" i="1">
                        <a:effectLst/>
                        <a:ea typeface="Calibri" panose="020F0502020204030204" pitchFamily="34" charset="0"/>
                        <a:cs typeface="Arial" panose="020B0604020202020204" pitchFamily="34" charset="0"/>
                      </a:rPr>
                      <m:t> </m:t>
                    </m:r>
                  </m:oMath>
                </a14:m>
                <a:r>
                  <a:rPr lang="en-US" sz="2400" dirty="0">
                    <a:effectLst/>
                    <a:ea typeface="Times New Roman" panose="02020603050405020304" pitchFamily="18" charset="0"/>
                    <a:cs typeface="Arial" panose="020B0604020202020204" pitchFamily="34" charset="0"/>
                  </a:rPr>
                  <a:t>with overdispersion parameter </a:t>
                </a:r>
                <a14:m>
                  <m:oMath xmlns:m="http://schemas.openxmlformats.org/officeDocument/2006/math">
                    <m:sSub>
                      <m:sSubPr>
                        <m:ctrlPr>
                          <a:rPr lang="en-US" sz="2400" i="1">
                            <a:effectLst/>
                          </a:rPr>
                        </m:ctrlPr>
                      </m:sSubPr>
                      <m:e>
                        <m:sSup>
                          <m:sSupPr>
                            <m:ctrlPr>
                              <a:rPr lang="en-US" sz="2400" i="1">
                                <a:effectLst/>
                                <a:ea typeface="Times New Roman" panose="02020603050405020304" pitchFamily="18" charset="0"/>
                              </a:rPr>
                            </m:ctrlPr>
                          </m:sSupPr>
                          <m:e>
                            <m:r>
                              <a:rPr lang="en-US" sz="2400" i="1">
                                <a:effectLst/>
                                <a:ea typeface="Times New Roman" panose="02020603050405020304" pitchFamily="18" charset="0"/>
                                <a:cs typeface="Arial" panose="020B0604020202020204" pitchFamily="34" charset="0"/>
                              </a:rPr>
                              <m:t>𝜆</m:t>
                            </m:r>
                          </m:e>
                          <m:sup>
                            <m:r>
                              <a:rPr lang="en-US" sz="2400" i="1">
                                <a:effectLst/>
                                <a:ea typeface="Times New Roman" panose="02020603050405020304" pitchFamily="18" charset="0"/>
                                <a:cs typeface="Arial" panose="020B0604020202020204" pitchFamily="34" charset="0"/>
                              </a:rPr>
                              <m:t>2</m:t>
                            </m:r>
                          </m:sup>
                        </m:sSup>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m:t>
                    </m:r>
                    <m:r>
                      <a:rPr lang="en-US" sz="2400">
                        <a:effectLst/>
                        <a:ea typeface="Times New Roman" panose="02020603050405020304" pitchFamily="18" charset="0"/>
                        <a:cs typeface="Arial" panose="020B0604020202020204" pitchFamily="34" charset="0"/>
                      </a:rPr>
                      <m:t> </m:t>
                    </m:r>
                    <m:sSub>
                      <m:sSubPr>
                        <m:ctrlPr>
                          <a:rPr lang="en-US" sz="2400" i="1">
                            <a:effectLst/>
                          </a:rPr>
                        </m:ctrlPr>
                      </m:sSubPr>
                      <m:e>
                        <m:sSup>
                          <m:sSupPr>
                            <m:ctrlPr>
                              <a:rPr lang="en-US" sz="2400" i="1">
                                <a:effectLst/>
                                <a:ea typeface="Times New Roman" panose="02020603050405020304" pitchFamily="18" charset="0"/>
                              </a:rPr>
                            </m:ctrlPr>
                          </m:sSupPr>
                          <m:e>
                            <m:r>
                              <a:rPr lang="en-US" sz="2400" i="1">
                                <a:effectLst/>
                                <a:ea typeface="Times New Roman" panose="02020603050405020304" pitchFamily="18" charset="0"/>
                                <a:cs typeface="Arial" panose="020B0604020202020204" pitchFamily="34" charset="0"/>
                              </a:rPr>
                              <m:t>𝐸</m:t>
                            </m:r>
                          </m:e>
                          <m:sup>
                            <m:r>
                              <a:rPr lang="en-US" sz="2400" i="1">
                                <a:effectLst/>
                                <a:ea typeface="Times New Roman" panose="02020603050405020304" pitchFamily="18" charset="0"/>
                                <a:cs typeface="Arial" panose="020B0604020202020204" pitchFamily="34" charset="0"/>
                              </a:rPr>
                              <m:t>2</m:t>
                            </m:r>
                          </m:sup>
                        </m:sSup>
                        <m:r>
                          <a:rPr lang="en-US" sz="2400" i="1">
                            <a:effectLst/>
                            <a:ea typeface="Calibri" panose="020F0502020204030204" pitchFamily="34" charset="0"/>
                            <a:cs typeface="Arial" panose="020B0604020202020204" pitchFamily="34" charset="0"/>
                          </a:rPr>
                          <m:t>(</m:t>
                        </m:r>
                        <m:r>
                          <a:rPr lang="en-US" sz="2400" i="1">
                            <a:effectLst/>
                            <a:ea typeface="Calibri" panose="020F0502020204030204" pitchFamily="34" charset="0"/>
                            <a:cs typeface="Arial" panose="020B0604020202020204" pitchFamily="34" charset="0"/>
                          </a:rPr>
                          <m:t>𝑠</m:t>
                        </m:r>
                      </m:e>
                      <m:sub>
                        <m:r>
                          <a:rPr lang="en-US" sz="2400" i="1">
                            <a:effectLst/>
                            <a:ea typeface="Calibri" panose="020F0502020204030204" pitchFamily="34" charset="0"/>
                            <a:cs typeface="Arial" panose="020B0604020202020204" pitchFamily="34" charset="0"/>
                          </a:rPr>
                          <m:t>𝑖</m:t>
                        </m:r>
                      </m:sub>
                    </m:sSub>
                    <m:r>
                      <a:rPr lang="en-US" sz="2400" i="1">
                        <a:effectLst/>
                        <a:ea typeface="Calibri" panose="020F0502020204030204" pitchFamily="34" charset="0"/>
                        <a:cs typeface="Arial" panose="020B0604020202020204" pitchFamily="34" charset="0"/>
                      </a:rPr>
                      <m:t>)</m:t>
                    </m:r>
                    <m:sSub>
                      <m:sSubPr>
                        <m:ctrlPr>
                          <a:rPr lang="en-US" sz="2400" i="1">
                            <a:effectLst/>
                          </a:rPr>
                        </m:ctrlPr>
                      </m:sSubPr>
                      <m:e>
                        <m:sSup>
                          <m:sSupPr>
                            <m:ctrlPr>
                              <a:rPr lang="en-US" sz="2400" i="1">
                                <a:effectLst/>
                                <a:ea typeface="Times New Roman" panose="02020603050405020304" pitchFamily="18" charset="0"/>
                              </a:rPr>
                            </m:ctrlPr>
                          </m:sSupPr>
                          <m:e>
                            <m:r>
                              <a:rPr lang="en-US" sz="2400" i="1">
                                <a:effectLst/>
                                <a:ea typeface="Times New Roman" panose="02020603050405020304" pitchFamily="18" charset="0"/>
                                <a:cs typeface="Arial" panose="020B0604020202020204" pitchFamily="34" charset="0"/>
                              </a:rPr>
                              <m:t>𝜋</m:t>
                            </m:r>
                          </m:e>
                          <m:sup>
                            <m:r>
                              <a:rPr lang="en-US" sz="2400" i="1">
                                <a:effectLst/>
                                <a:ea typeface="Times New Roman" panose="02020603050405020304" pitchFamily="18" charset="0"/>
                                <a:cs typeface="Arial" panose="020B0604020202020204" pitchFamily="34" charset="0"/>
                              </a:rPr>
                              <m:t>2</m:t>
                            </m:r>
                          </m:sup>
                        </m:sSup>
                      </m:e>
                      <m:sub>
                        <m:r>
                          <a:rPr lang="en-US" sz="2400" i="1">
                            <a:effectLst/>
                            <a:ea typeface="Calibri" panose="020F0502020204030204" pitchFamily="34" charset="0"/>
                            <a:cs typeface="Arial" panose="020B0604020202020204" pitchFamily="34" charset="0"/>
                          </a:rPr>
                          <m:t>𝑖</m:t>
                        </m:r>
                      </m:sub>
                    </m:sSub>
                    <m:r>
                      <m:rPr>
                        <m:lit/>
                      </m:rPr>
                      <a:rPr lang="en-US" sz="2400" i="1">
                        <a:effectLst/>
                        <a:ea typeface="Calibri" panose="020F0502020204030204" pitchFamily="34" charset="0"/>
                        <a:cs typeface="Arial" panose="020B0604020202020204" pitchFamily="34" charset="0"/>
                      </a:rPr>
                      <m:t>/</m:t>
                    </m:r>
                    <m:r>
                      <a:rPr lang="en-US" sz="2400" i="1">
                        <a:effectLst/>
                        <a:ea typeface="Times New Roman" panose="02020603050405020304" pitchFamily="18" charset="0"/>
                        <a:cs typeface="Arial" panose="020B0604020202020204" pitchFamily="34" charset="0"/>
                      </a:rPr>
                      <m:t>𝛼</m:t>
                    </m:r>
                  </m:oMath>
                </a14:m>
                <a:r>
                  <a:rPr lang="en-US" sz="2400" dirty="0">
                    <a:effectLst/>
                    <a:ea typeface="Times New Roman" panose="02020603050405020304" pitchFamily="18" charset="0"/>
                    <a:cs typeface="Arial" panose="020B0604020202020204" pitchFamily="34" charset="0"/>
                  </a:rPr>
                  <a:t>. </a:t>
                </a:r>
              </a:p>
              <a:p>
                <a:pPr marL="0" marR="0" indent="0">
                  <a:lnSpc>
                    <a:spcPct val="107000"/>
                  </a:lnSpc>
                  <a:spcBef>
                    <a:spcPts val="0"/>
                  </a:spcBef>
                  <a:spcAft>
                    <a:spcPts val="800"/>
                  </a:spcAft>
                  <a:buNone/>
                </a:pPr>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47700" y="714374"/>
                <a:ext cx="11241809" cy="6002111"/>
              </a:xfrm>
              <a:blipFill>
                <a:blip r:embed="rId2"/>
                <a:stretch>
                  <a:fillRect l="-705" t="-711" r="-813"/>
                </a:stretch>
              </a:blipFill>
            </p:spPr>
            <p:txBody>
              <a:bodyPr/>
              <a:lstStyle/>
              <a:p>
                <a:r>
                  <a:rPr lang="en-US">
                    <a:noFill/>
                  </a:rPr>
                  <a:t> </a:t>
                </a:r>
              </a:p>
            </p:txBody>
          </p:sp>
        </mc:Fallback>
      </mc:AlternateContent>
    </p:spTree>
    <p:extLst>
      <p:ext uri="{BB962C8B-B14F-4D97-AF65-F5344CB8AC3E}">
        <p14:creationId xmlns:p14="http://schemas.microsoft.com/office/powerpoint/2010/main" val="76698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Modeling Risk Ratios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52575"/>
                <a:ext cx="11051309" cy="4753697"/>
              </a:xfrm>
            </p:spPr>
            <p:txBody>
              <a:bodyPr>
                <a:normAutofit fontScale="92500" lnSpcReduction="10000"/>
              </a:bodyPr>
              <a:lstStyle/>
              <a:p>
                <a:pPr marL="0" marR="0" indent="0">
                  <a:lnSpc>
                    <a:spcPct val="107000"/>
                  </a:lnSpc>
                  <a:spcBef>
                    <a:spcPts val="0"/>
                  </a:spcBef>
                  <a:spcAft>
                    <a:spcPts val="800"/>
                  </a:spcAft>
                  <a:buNone/>
                </a:pPr>
                <a:r>
                  <a:rPr lang="en-US" sz="2800" dirty="0">
                    <a:effectLst/>
                    <a:latin typeface="Calibri" panose="020F0502020204030204" pitchFamily="34" charset="0"/>
                    <a:ea typeface="Times New Roman" panose="02020603050405020304" pitchFamily="18" charset="0"/>
                    <a:cs typeface="Arial" panose="020B0604020202020204" pitchFamily="34" charset="0"/>
                  </a:rPr>
                  <a:t>The relative risks/ratios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𝜆</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 </m:t>
                    </m:r>
                    <m:r>
                      <a:rPr lang="en-US" sz="2800" i="1">
                        <a:effectLst/>
                        <a:latin typeface="Cambria Math" panose="02040503050406030204" pitchFamily="18" charset="0"/>
                        <a:ea typeface="Calibri" panose="020F0502020204030204" pitchFamily="34" charset="0"/>
                        <a:cs typeface="Arial" panose="020B0604020202020204" pitchFamily="34" charset="0"/>
                      </a:rPr>
                      <m:t>𝑖</m:t>
                    </m:r>
                    <m:r>
                      <a:rPr lang="en-US" sz="2800" i="1">
                        <a:effectLst/>
                        <a:latin typeface="Cambria Math" panose="02040503050406030204" pitchFamily="18" charset="0"/>
                        <a:ea typeface="Calibri" panose="020F0502020204030204" pitchFamily="34" charset="0"/>
                        <a:cs typeface="Arial" panose="020B0604020202020204" pitchFamily="34" charset="0"/>
                      </a:rPr>
                      <m:t> = 1, …, </m:t>
                    </m:r>
                    <m:r>
                      <a:rPr lang="en-US" sz="2800" b="0" i="1" smtClean="0">
                        <a:effectLst/>
                        <a:latin typeface="Cambria Math" panose="02040503050406030204" pitchFamily="18" charset="0"/>
                        <a:ea typeface="Calibri" panose="020F0502020204030204" pitchFamily="34" charset="0"/>
                        <a:cs typeface="Arial" panose="020B0604020202020204" pitchFamily="34" charset="0"/>
                      </a:rPr>
                      <m:t>𝑛</m:t>
                    </m:r>
                    <m:r>
                      <a:rPr lang="en-US" sz="2800" i="1">
                        <a:effectLst/>
                        <a:latin typeface="Cambria Math" panose="02040503050406030204" pitchFamily="18" charset="0"/>
                        <a:ea typeface="Calibri" panose="020F0502020204030204" pitchFamily="34" charset="0"/>
                        <a:cs typeface="Arial" panose="020B0604020202020204" pitchFamily="34" charset="0"/>
                      </a:rPr>
                      <m:t>}</m:t>
                    </m:r>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over the </a:t>
                </a:r>
                <a:r>
                  <a:rPr lang="en-US" sz="2800" i="1" dirty="0">
                    <a:effectLst/>
                    <a:latin typeface="Calibri" panose="020F0502020204030204" pitchFamily="34" charset="0"/>
                    <a:ea typeface="Times New Roman" panose="02020603050405020304" pitchFamily="18" charset="0"/>
                    <a:cs typeface="Arial" panose="020B0604020202020204" pitchFamily="34" charset="0"/>
                  </a:rPr>
                  <a:t>n </a:t>
                </a:r>
                <a:r>
                  <a:rPr lang="en-US" sz="2800" dirty="0">
                    <a:effectLst/>
                    <a:latin typeface="Calibri" panose="020F0502020204030204" pitchFamily="34" charset="0"/>
                    <a:ea typeface="Times New Roman" panose="02020603050405020304" pitchFamily="18" charset="0"/>
                    <a:cs typeface="Arial" panose="020B0604020202020204" pitchFamily="34" charset="0"/>
                  </a:rPr>
                  <a:t>spatial regions were modeled by region-specific </a:t>
                </a:r>
                <a:r>
                  <a:rPr lang="en-US" sz="2800" i="1" dirty="0">
                    <a:effectLst/>
                    <a:latin typeface="Calibri" panose="020F0502020204030204" pitchFamily="34" charset="0"/>
                    <a:ea typeface="Times New Roman" panose="02020603050405020304" pitchFamily="18" charset="0"/>
                    <a:cs typeface="Arial" panose="020B0604020202020204" pitchFamily="34" charset="0"/>
                  </a:rPr>
                  <a:t>K</a:t>
                </a:r>
                <a:r>
                  <a:rPr lang="en-US" sz="2800" dirty="0">
                    <a:effectLst/>
                    <a:latin typeface="Calibri" panose="020F0502020204030204" pitchFamily="34" charset="0"/>
                    <a:ea typeface="Times New Roman" panose="02020603050405020304" pitchFamily="18" charset="0"/>
                    <a:cs typeface="Arial" panose="020B0604020202020204" pitchFamily="34" charset="0"/>
                  </a:rPr>
                  <a:t> independent variables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𝑋</m:t>
                        </m:r>
                      </m:e>
                      <m:sub>
                        <m:r>
                          <a:rPr lang="en-US" sz="2800" i="1">
                            <a:effectLst/>
                            <a:latin typeface="Cambria Math" panose="02040503050406030204" pitchFamily="18" charset="0"/>
                            <a:ea typeface="Calibri" panose="020F0502020204030204" pitchFamily="34" charset="0"/>
                            <a:cs typeface="Arial" panose="020B0604020202020204" pitchFamily="34" charset="0"/>
                          </a:rPr>
                          <m:t>𝑘</m:t>
                        </m:r>
                      </m:sub>
                    </m:sSub>
                    <m:d>
                      <m:dPr>
                        <m:ctrlPr>
                          <a:rPr lang="en-US" sz="2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e>
                    </m:d>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𝑘</m:t>
                    </m:r>
                    <m:r>
                      <a:rPr lang="en-US" sz="2800" i="1">
                        <a:effectLst/>
                        <a:latin typeface="Cambria Math" panose="02040503050406030204" pitchFamily="18" charset="0"/>
                        <a:ea typeface="Calibri" panose="020F0502020204030204" pitchFamily="34" charset="0"/>
                        <a:cs typeface="Arial" panose="020B0604020202020204" pitchFamily="34" charset="0"/>
                      </a:rPr>
                      <m:t>=1,…,</m:t>
                    </m:r>
                    <m:r>
                      <a:rPr lang="en-US" sz="2800" i="1">
                        <a:effectLst/>
                        <a:latin typeface="Cambria Math" panose="02040503050406030204" pitchFamily="18" charset="0"/>
                        <a:ea typeface="Calibri" panose="020F0502020204030204" pitchFamily="34" charset="0"/>
                        <a:cs typeface="Arial" panose="020B0604020202020204" pitchFamily="34" charset="0"/>
                      </a:rPr>
                      <m:t>𝐾</m:t>
                    </m:r>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a set of regression coefficients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𝛽</m:t>
                        </m:r>
                      </m:e>
                      <m:sub>
                        <m:r>
                          <a:rPr lang="en-US" sz="2800" i="1">
                            <a:effectLst/>
                            <a:latin typeface="Cambria Math" panose="02040503050406030204" pitchFamily="18" charset="0"/>
                            <a:ea typeface="Calibri" panose="020F0502020204030204" pitchFamily="34" charset="0"/>
                            <a:cs typeface="Arial" panose="020B0604020202020204" pitchFamily="34" charset="0"/>
                          </a:rPr>
                          <m:t>𝑘</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𝑘</m:t>
                    </m:r>
                    <m:r>
                      <a:rPr lang="en-US" sz="2800" i="1">
                        <a:effectLst/>
                        <a:latin typeface="Cambria Math" panose="02040503050406030204" pitchFamily="18" charset="0"/>
                        <a:ea typeface="Calibri" panose="020F0502020204030204" pitchFamily="34" charset="0"/>
                        <a:cs typeface="Arial" panose="020B0604020202020204" pitchFamily="34" charset="0"/>
                      </a:rPr>
                      <m:t>=0,1,…,</m:t>
                    </m:r>
                    <m:r>
                      <a:rPr lang="en-US" sz="2800" i="1">
                        <a:effectLst/>
                        <a:latin typeface="Cambria Math" panose="02040503050406030204" pitchFamily="18" charset="0"/>
                        <a:ea typeface="Calibri" panose="020F0502020204030204" pitchFamily="34" charset="0"/>
                        <a:cs typeface="Arial" panose="020B0604020202020204" pitchFamily="34" charset="0"/>
                      </a:rPr>
                      <m:t>𝐾</m:t>
                    </m:r>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spatial random effects terms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𝜈</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 </m:t>
                    </m:r>
                    <m:r>
                      <a:rPr lang="en-US" sz="2800" i="1">
                        <a:effectLst/>
                        <a:latin typeface="Cambria Math" panose="02040503050406030204" pitchFamily="18" charset="0"/>
                        <a:ea typeface="Calibri" panose="020F0502020204030204" pitchFamily="34" charset="0"/>
                        <a:cs typeface="Arial" panose="020B0604020202020204" pitchFamily="34" charset="0"/>
                      </a:rPr>
                      <m:t>𝑖</m:t>
                    </m:r>
                    <m:r>
                      <a:rPr lang="en-US" sz="2800" i="1">
                        <a:effectLst/>
                        <a:latin typeface="Cambria Math" panose="02040503050406030204" pitchFamily="18" charset="0"/>
                        <a:ea typeface="Calibri" panose="020F0502020204030204" pitchFamily="34" charset="0"/>
                        <a:cs typeface="Arial" panose="020B0604020202020204" pitchFamily="34" charset="0"/>
                      </a:rPr>
                      <m:t> = 1, …, </m:t>
                    </m:r>
                    <m:r>
                      <a:rPr lang="en-US" sz="2800" b="0" i="1" smtClean="0">
                        <a:effectLst/>
                        <a:latin typeface="Cambria Math" panose="02040503050406030204" pitchFamily="18" charset="0"/>
                        <a:ea typeface="Calibri" panose="020F0502020204030204" pitchFamily="34" charset="0"/>
                        <a:cs typeface="Arial" panose="020B0604020202020204" pitchFamily="34" charset="0"/>
                      </a:rPr>
                      <m:t>𝑛</m:t>
                    </m:r>
                    <m:r>
                      <a:rPr lang="en-US" sz="2800" i="1">
                        <a:effectLst/>
                        <a:latin typeface="Cambria Math" panose="02040503050406030204" pitchFamily="18" charset="0"/>
                        <a:ea typeface="Calibri" panose="020F0502020204030204" pitchFamily="34" charset="0"/>
                        <a:cs typeface="Arial" panose="020B0604020202020204" pitchFamily="34" charset="0"/>
                      </a:rPr>
                      <m:t>}</m:t>
                    </m:r>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and a white noise components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𝜀</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 </m:t>
                    </m:r>
                    <m:r>
                      <a:rPr lang="en-US" sz="2800" i="1">
                        <a:effectLst/>
                        <a:latin typeface="Cambria Math" panose="02040503050406030204" pitchFamily="18" charset="0"/>
                        <a:ea typeface="Calibri" panose="020F0502020204030204" pitchFamily="34" charset="0"/>
                        <a:cs typeface="Arial" panose="020B0604020202020204" pitchFamily="34" charset="0"/>
                      </a:rPr>
                      <m:t>𝑖</m:t>
                    </m:r>
                    <m:r>
                      <a:rPr lang="en-US" sz="2800" i="1">
                        <a:effectLst/>
                        <a:latin typeface="Cambria Math" panose="02040503050406030204" pitchFamily="18" charset="0"/>
                        <a:ea typeface="Calibri" panose="020F0502020204030204" pitchFamily="34" charset="0"/>
                        <a:cs typeface="Arial" panose="020B0604020202020204" pitchFamily="34" charset="0"/>
                      </a:rPr>
                      <m:t> = 1, …, </m:t>
                    </m:r>
                    <m:r>
                      <a:rPr lang="en-US" sz="2800" i="1">
                        <a:effectLst/>
                        <a:latin typeface="Cambria Math" panose="02040503050406030204" pitchFamily="18" charset="0"/>
                        <a:ea typeface="Calibri" panose="020F0502020204030204" pitchFamily="34" charset="0"/>
                        <a:cs typeface="Arial" panose="020B0604020202020204" pitchFamily="34" charset="0"/>
                      </a:rPr>
                      <m:t>𝑛</m:t>
                    </m:r>
                    <m:r>
                      <a:rPr lang="en-US" sz="2800" i="1">
                        <a:effectLst/>
                        <a:latin typeface="Cambria Math" panose="02040503050406030204" pitchFamily="18" charset="0"/>
                        <a:ea typeface="Calibri" panose="020F0502020204030204" pitchFamily="34" charset="0"/>
                        <a:cs typeface="Arial" panose="020B0604020202020204" pitchFamily="34" charset="0"/>
                      </a:rPr>
                      <m:t>}</m:t>
                    </m:r>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that follows independent and identical zero-mean Gaussian distributions with variance parameter </a:t>
                </a:r>
                <a14:m>
                  <m:oMath xmlns:m="http://schemas.openxmlformats.org/officeDocument/2006/math">
                    <m:sSup>
                      <m:sSupPr>
                        <m:ctrlPr>
                          <a:rPr lang="en-US" sz="28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2800" i="1">
                            <a:effectLst/>
                            <a:latin typeface="Cambria Math" panose="02040503050406030204" pitchFamily="18" charset="0"/>
                            <a:ea typeface="Times New Roman" panose="02020603050405020304" pitchFamily="18" charset="0"/>
                            <a:cs typeface="Arial" panose="020B0604020202020204" pitchFamily="34" charset="0"/>
                          </a:rPr>
                          <m:t>𝜎</m:t>
                        </m:r>
                      </m:e>
                      <m:sup>
                        <m:r>
                          <a:rPr lang="en-US" sz="2800" i="1">
                            <a:effectLst/>
                            <a:latin typeface="Cambria Math" panose="02040503050406030204" pitchFamily="18" charset="0"/>
                            <a:ea typeface="Times New Roman" panose="02020603050405020304" pitchFamily="18" charset="0"/>
                            <a:cs typeface="Arial" panose="020B0604020202020204" pitchFamily="34" charset="0"/>
                          </a:rPr>
                          <m:t>2</m:t>
                        </m:r>
                      </m:sup>
                    </m:sSup>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The regression equation takes the form:</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 xmlns:m="http://schemas.openxmlformats.org/officeDocument/2006/math">
                    <m:r>
                      <a:rPr lang="en-US" sz="2800" b="1" i="1" smtClean="0">
                        <a:solidFill>
                          <a:srgbClr val="FF0000"/>
                        </a:solidFill>
                        <a:effectLst/>
                        <a:latin typeface="Cambria Math" panose="02040503050406030204" pitchFamily="18" charset="0"/>
                        <a:ea typeface="Calibri" panose="020F0502020204030204" pitchFamily="34" charset="0"/>
                        <a:cs typeface="Arial" panose="020B0604020202020204" pitchFamily="34" charset="0"/>
                      </a:rPr>
                      <m:t>𝒍𝒐𝒈</m:t>
                    </m:r>
                    <m:r>
                      <a:rPr lang="en-US" sz="2800" b="1" i="1" smtClean="0">
                        <a:solidFill>
                          <a:srgbClr val="FF0000"/>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𝝀</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𝒊</m:t>
                        </m:r>
                      </m:sub>
                    </m:s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𝜷</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𝟎</m:t>
                        </m:r>
                      </m:sub>
                    </m:s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naryPr>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𝒌</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 </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𝟏</m:t>
                        </m:r>
                      </m:sub>
                      <m:sup>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𝑲</m:t>
                        </m:r>
                      </m:sup>
                      <m:e>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𝜷</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𝒌</m:t>
                            </m:r>
                          </m:sub>
                        </m:sSub>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𝑿</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𝒌</m:t>
                            </m:r>
                          </m:sub>
                        </m:sSub>
                        <m:d>
                          <m:d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𝒊</m:t>
                                </m:r>
                              </m:sub>
                            </m:sSub>
                          </m:e>
                        </m:d>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 </m:t>
                        </m:r>
                      </m:e>
                    </m:nary>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𝝂</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𝒊</m:t>
                        </m:r>
                      </m:sub>
                    </m:s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𝜺</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𝒊</m:t>
                        </m:r>
                      </m:sub>
                    </m:sSub>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𝒊</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 </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𝟏</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 </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𝒏</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𝟏</m:t>
                    </m:r>
                    <m:r>
                      <a:rPr lang="en-US" sz="28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m:t>
                    </m:r>
                  </m:oMath>
                </a14:m>
                <a:endParaRPr lang="en-US" sz="28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latin typeface="Calibri" panose="020F0502020204030204" pitchFamily="34" charset="0"/>
                    <a:ea typeface="Times New Roman" panose="02020603050405020304" pitchFamily="18" charset="0"/>
                    <a:cs typeface="Arial" panose="020B0604020202020204" pitchFamily="34" charset="0"/>
                  </a:rPr>
                  <a:t>The spatial random effects terms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𝜈</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 </m:t>
                    </m:r>
                    <m:r>
                      <a:rPr lang="en-US" sz="2800" i="1">
                        <a:effectLst/>
                        <a:latin typeface="Cambria Math" panose="02040503050406030204" pitchFamily="18" charset="0"/>
                        <a:ea typeface="Calibri" panose="020F0502020204030204" pitchFamily="34" charset="0"/>
                        <a:cs typeface="Arial" panose="020B0604020202020204" pitchFamily="34" charset="0"/>
                      </a:rPr>
                      <m:t>𝑖</m:t>
                    </m:r>
                    <m:r>
                      <a:rPr lang="en-US" sz="2800" i="1">
                        <a:effectLst/>
                        <a:latin typeface="Cambria Math" panose="02040503050406030204" pitchFamily="18" charset="0"/>
                        <a:ea typeface="Calibri" panose="020F0502020204030204" pitchFamily="34" charset="0"/>
                        <a:cs typeface="Arial" panose="020B0604020202020204" pitchFamily="34" charset="0"/>
                      </a:rPr>
                      <m:t> = 1, …, </m:t>
                    </m:r>
                    <m:r>
                      <a:rPr lang="en-US" sz="2800" i="1">
                        <a:effectLst/>
                        <a:latin typeface="Cambria Math" panose="02040503050406030204" pitchFamily="18" charset="0"/>
                        <a:ea typeface="Calibri" panose="020F0502020204030204" pitchFamily="34" charset="0"/>
                        <a:cs typeface="Arial" panose="020B0604020202020204" pitchFamily="34" charset="0"/>
                      </a:rPr>
                      <m:t>𝑛</m:t>
                    </m:r>
                    <m:r>
                      <a:rPr lang="en-US" sz="2800" i="1">
                        <a:effectLst/>
                        <a:latin typeface="Cambria Math" panose="02040503050406030204" pitchFamily="18" charset="0"/>
                        <a:ea typeface="Calibri" panose="020F0502020204030204" pitchFamily="34" charset="0"/>
                        <a:cs typeface="Arial" panose="020B0604020202020204" pitchFamily="34" charset="0"/>
                      </a:rPr>
                      <m:t>}</m:t>
                    </m:r>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are specified by zero-mean Gaussian distribution with intrinsic conditional autoregressive spatial covariance over </a:t>
                </a:r>
                <a:r>
                  <a:rPr lang="en-US" sz="2800" i="1" dirty="0">
                    <a:effectLst/>
                    <a:latin typeface="Calibri" panose="020F0502020204030204" pitchFamily="34" charset="0"/>
                    <a:ea typeface="Times New Roman" panose="02020603050405020304" pitchFamily="18" charset="0"/>
                    <a:cs typeface="Arial" panose="020B0604020202020204" pitchFamily="34" charset="0"/>
                  </a:rPr>
                  <a:t>n </a:t>
                </a:r>
                <a:r>
                  <a:rPr lang="en-US" sz="2800" dirty="0">
                    <a:latin typeface="Calibri" panose="020F0502020204030204" pitchFamily="34" charset="0"/>
                    <a:ea typeface="Times New Roman" panose="02020603050405020304" pitchFamily="18" charset="0"/>
                    <a:cs typeface="Arial" panose="020B0604020202020204" pitchFamily="34" charset="0"/>
                  </a:rPr>
                  <a:t>regions</a:t>
                </a:r>
                <a:r>
                  <a:rPr lang="en-US" dirty="0">
                    <a:latin typeface="Calibri" panose="020F0502020204030204" pitchFamily="34" charset="0"/>
                    <a:ea typeface="Times New Roman" panose="02020603050405020304" pitchFamily="18" charset="0"/>
                    <a:cs typeface="Arial" panose="020B0604020202020204" pitchFamily="34" charset="0"/>
                  </a:rPr>
                  <a:t> (</a:t>
                </a:r>
                <a:r>
                  <a:rPr lang="da-DK" dirty="0">
                    <a:latin typeface="Calibri" panose="020F0502020204030204" pitchFamily="34" charset="0"/>
                    <a:ea typeface="Times New Roman" panose="02020603050405020304" pitchFamily="18" charset="0"/>
                    <a:cs typeface="Arial" panose="020B0604020202020204" pitchFamily="34" charset="0"/>
                  </a:rPr>
                  <a:t>Besag York Mollié Model, 1991).</a:t>
                </a:r>
                <a:r>
                  <a:rPr lang="en-US" sz="2800" dirty="0">
                    <a:effectLst/>
                    <a:latin typeface="Calibri" panose="020F0502020204030204" pitchFamily="34" charset="0"/>
                    <a:ea typeface="Times New Roman" panose="02020603050405020304" pitchFamily="18" charset="0"/>
                    <a:cs typeface="Arial" panose="020B0604020202020204" pitchFamily="34" charset="0"/>
                  </a:rPr>
                  <a:t> </a:t>
                </a:r>
                <a:endParaRPr lang="en-US" sz="2800"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52575"/>
                <a:ext cx="11051309" cy="4753697"/>
              </a:xfrm>
              <a:blipFill>
                <a:blip r:embed="rId2"/>
                <a:stretch>
                  <a:fillRect l="-993" t="-1412" r="-497" b="-899"/>
                </a:stretch>
              </a:blipFill>
            </p:spPr>
            <p:txBody>
              <a:bodyPr/>
              <a:lstStyle/>
              <a:p>
                <a:r>
                  <a:rPr lang="en-US">
                    <a:noFill/>
                  </a:rPr>
                  <a:t> </a:t>
                </a:r>
              </a:p>
            </p:txBody>
          </p:sp>
        </mc:Fallback>
      </mc:AlternateContent>
    </p:spTree>
    <p:extLst>
      <p:ext uri="{BB962C8B-B14F-4D97-AF65-F5344CB8AC3E}">
        <p14:creationId xmlns:p14="http://schemas.microsoft.com/office/powerpoint/2010/main" val="386530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9776" y="100530"/>
            <a:ext cx="4054650" cy="1242495"/>
          </a:xfrm>
        </p:spPr>
        <p:txBody>
          <a:bodyPr>
            <a:normAutofit fontScale="90000"/>
          </a:bodyPr>
          <a:lstStyle/>
          <a:p>
            <a:r>
              <a:rPr lang="en-US" sz="3700" b="1" dirty="0">
                <a:latin typeface="Times New Roman" panose="02020603050405020304" pitchFamily="18" charset="0"/>
                <a:cs typeface="Times New Roman" panose="02020603050405020304" pitchFamily="18" charset="0"/>
              </a:rPr>
              <a:t> </a:t>
            </a:r>
            <a:r>
              <a:rPr lang="en-US" sz="3700" b="1" dirty="0">
                <a:solidFill>
                  <a:srgbClr val="FF0000"/>
                </a:solidFill>
                <a:latin typeface="Times New Roman" panose="02020603050405020304" pitchFamily="18" charset="0"/>
                <a:cs typeface="Times New Roman" panose="02020603050405020304" pitchFamily="18" charset="0"/>
              </a:rPr>
              <a:t>Spatial Correlation for Areal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9076" y="1343026"/>
                <a:ext cx="3935350" cy="4880794"/>
              </a:xfrm>
            </p:spPr>
            <p:txBody>
              <a:bodyPr>
                <a:normAutofit/>
              </a:bodyPr>
              <a:lstStyle/>
              <a:p>
                <a:r>
                  <a:rPr lang="en-US" sz="2000" dirty="0"/>
                  <a:t>Most popular choice for spatial correlation for areal data is conditional autoregressive (CAR) models </a:t>
                </a:r>
              </a:p>
              <a:p>
                <a:r>
                  <a:rPr lang="en-US" sz="2000" dirty="0"/>
                  <a:t>Similar to autoregressive model for time series (time is one-dimensional and moves in one direction), we can assume autoregressive models for spatial regions (areal data)</a:t>
                </a:r>
              </a:p>
              <a:p>
                <a:r>
                  <a:rPr lang="en-US" sz="2000" dirty="0"/>
                  <a:t>100 X 100 correlation matrix is specified based on a weight matrix that is defined by:</a:t>
                </a: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r>
                                <a:rPr lang="en-US" sz="1800">
                                  <a:effectLst/>
                                  <a:latin typeface="Cambria Math" panose="02040503050406030204" pitchFamily="18" charset="0"/>
                                  <a:ea typeface="Calibri" panose="020F0502020204030204" pitchFamily="34" charset="0"/>
                                  <a:cs typeface="Times New Roman" panose="02020603050405020304" pitchFamily="18" charset="0"/>
                                </a:rPr>
                                <m:t>  &amp;</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if</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i</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and</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j</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are</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neigbors</m:t>
                              </m:r>
                            </m:e>
                            <m:e>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r>
                                <a:rPr lang="en-US" sz="1800">
                                  <a:effectLst/>
                                  <a:latin typeface="Cambria Math" panose="02040503050406030204" pitchFamily="18" charset="0"/>
                                  <a:ea typeface="Calibri" panose="020F0502020204030204" pitchFamily="34" charset="0"/>
                                  <a:cs typeface="Times New Roman" panose="02020603050405020304" pitchFamily="18" charset="0"/>
                                </a:rPr>
                                <m:t>  &amp;</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if</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i</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and</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j</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are</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not</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neigbor</m:t>
                              </m:r>
                            </m:e>
                          </m:eqArr>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a:p>
                <a:pPr marL="0" indent="0">
                  <a:buNone/>
                </a:pPr>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9076" y="1343026"/>
                <a:ext cx="3935350" cy="4880794"/>
              </a:xfrm>
              <a:blipFill>
                <a:blip r:embed="rId2"/>
                <a:stretch>
                  <a:fillRect l="-1393" t="-1248" r="-155"/>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28CBED99-F510-9B17-91A2-1900FB9215AB}"/>
              </a:ext>
            </a:extLst>
          </p:cNvPr>
          <p:cNvPicPr>
            <a:picLocks noChangeAspect="1"/>
          </p:cNvPicPr>
          <p:nvPr/>
        </p:nvPicPr>
        <p:blipFill>
          <a:blip r:embed="rId3"/>
          <a:stretch>
            <a:fillRect/>
          </a:stretch>
        </p:blipFill>
        <p:spPr>
          <a:xfrm>
            <a:off x="5414248" y="1102410"/>
            <a:ext cx="6019331" cy="4649933"/>
          </a:xfrm>
          <a:prstGeom prst="rect">
            <a:avLst/>
          </a:prstGeom>
          <a:effectLst/>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B9798BE-B832-264D-07D2-0FCFB0B02D86}"/>
                  </a:ext>
                </a:extLst>
              </p14:cNvPr>
              <p14:cNvContentPartPr/>
              <p14:nvPr/>
            </p14:nvContentPartPr>
            <p14:xfrm>
              <a:off x="-191145" y="980625"/>
              <a:ext cx="360" cy="360"/>
            </p14:xfrm>
          </p:contentPart>
        </mc:Choice>
        <mc:Fallback xmlns="">
          <p:pic>
            <p:nvPicPr>
              <p:cNvPr id="5" name="Ink 4">
                <a:extLst>
                  <a:ext uri="{FF2B5EF4-FFF2-40B4-BE49-F238E27FC236}">
                    <a16:creationId xmlns:a16="http://schemas.microsoft.com/office/drawing/2014/main" id="{9B9798BE-B832-264D-07D2-0FCFB0B02D86}"/>
                  </a:ext>
                </a:extLst>
              </p:cNvPr>
              <p:cNvPicPr/>
              <p:nvPr/>
            </p:nvPicPr>
            <p:blipFill>
              <a:blip r:embed="rId5"/>
              <a:stretch>
                <a:fillRect/>
              </a:stretch>
            </p:blipFill>
            <p:spPr>
              <a:xfrm>
                <a:off x="-200145" y="9716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D2998D3E-424F-3EC1-551C-B4E4A66CFDE4}"/>
                  </a:ext>
                </a:extLst>
              </p14:cNvPr>
              <p14:cNvContentPartPr/>
              <p14:nvPr/>
            </p14:nvContentPartPr>
            <p14:xfrm>
              <a:off x="2705055" y="2161785"/>
              <a:ext cx="360" cy="360"/>
            </p14:xfrm>
          </p:contentPart>
        </mc:Choice>
        <mc:Fallback xmlns="">
          <p:pic>
            <p:nvPicPr>
              <p:cNvPr id="17" name="Ink 16">
                <a:extLst>
                  <a:ext uri="{FF2B5EF4-FFF2-40B4-BE49-F238E27FC236}">
                    <a16:creationId xmlns:a16="http://schemas.microsoft.com/office/drawing/2014/main" id="{D2998D3E-424F-3EC1-551C-B4E4A66CFDE4}"/>
                  </a:ext>
                </a:extLst>
              </p:cNvPr>
              <p:cNvPicPr/>
              <p:nvPr/>
            </p:nvPicPr>
            <p:blipFill>
              <a:blip r:embed="rId5"/>
              <a:stretch>
                <a:fillRect/>
              </a:stretch>
            </p:blipFill>
            <p:spPr>
              <a:xfrm>
                <a:off x="2696055" y="21527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2C419A3-8C4C-3EEE-5899-936F702AE038}"/>
                  </a:ext>
                </a:extLst>
              </p14:cNvPr>
              <p14:cNvContentPartPr/>
              <p14:nvPr/>
            </p14:nvContentPartPr>
            <p14:xfrm>
              <a:off x="2247495" y="2599905"/>
              <a:ext cx="360" cy="360"/>
            </p14:xfrm>
          </p:contentPart>
        </mc:Choice>
        <mc:Fallback xmlns="">
          <p:pic>
            <p:nvPicPr>
              <p:cNvPr id="18" name="Ink 17">
                <a:extLst>
                  <a:ext uri="{FF2B5EF4-FFF2-40B4-BE49-F238E27FC236}">
                    <a16:creationId xmlns:a16="http://schemas.microsoft.com/office/drawing/2014/main" id="{D2C419A3-8C4C-3EEE-5899-936F702AE038}"/>
                  </a:ext>
                </a:extLst>
              </p:cNvPr>
              <p:cNvPicPr/>
              <p:nvPr/>
            </p:nvPicPr>
            <p:blipFill>
              <a:blip r:embed="rId5"/>
              <a:stretch>
                <a:fillRect/>
              </a:stretch>
            </p:blipFill>
            <p:spPr>
              <a:xfrm>
                <a:off x="2238495" y="2590905"/>
                <a:ext cx="18000" cy="18000"/>
              </a:xfrm>
              <a:prstGeom prst="rect">
                <a:avLst/>
              </a:prstGeom>
            </p:spPr>
          </p:pic>
        </mc:Fallback>
      </mc:AlternateContent>
      <p:sp>
        <p:nvSpPr>
          <p:cNvPr id="36" name="Cross 35">
            <a:extLst>
              <a:ext uri="{FF2B5EF4-FFF2-40B4-BE49-F238E27FC236}">
                <a16:creationId xmlns:a16="http://schemas.microsoft.com/office/drawing/2014/main" id="{7420C2F4-AFD0-1D90-6208-2E2C0C8E8947}"/>
              </a:ext>
            </a:extLst>
          </p:cNvPr>
          <p:cNvSpPr/>
          <p:nvPr/>
        </p:nvSpPr>
        <p:spPr>
          <a:xfrm flipV="1">
            <a:off x="8353425" y="3181351"/>
            <a:ext cx="107821" cy="123824"/>
          </a:xfrm>
          <a:prstGeom prst="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37" name="Picture 36">
            <a:extLst>
              <a:ext uri="{FF2B5EF4-FFF2-40B4-BE49-F238E27FC236}">
                <a16:creationId xmlns:a16="http://schemas.microsoft.com/office/drawing/2014/main" id="{2FD7A6D0-2D9B-5DDC-5235-4BB7E83BD99B}"/>
              </a:ext>
            </a:extLst>
          </p:cNvPr>
          <p:cNvPicPr>
            <a:picLocks noChangeAspect="1"/>
          </p:cNvPicPr>
          <p:nvPr/>
        </p:nvPicPr>
        <p:blipFill>
          <a:blip r:embed="rId8"/>
          <a:stretch>
            <a:fillRect/>
          </a:stretch>
        </p:blipFill>
        <p:spPr>
          <a:xfrm>
            <a:off x="8362949" y="2933313"/>
            <a:ext cx="121931" cy="134124"/>
          </a:xfrm>
          <a:prstGeom prst="rect">
            <a:avLst/>
          </a:prstGeom>
        </p:spPr>
      </p:pic>
      <p:pic>
        <p:nvPicPr>
          <p:cNvPr id="39" name="Picture 38">
            <a:extLst>
              <a:ext uri="{FF2B5EF4-FFF2-40B4-BE49-F238E27FC236}">
                <a16:creationId xmlns:a16="http://schemas.microsoft.com/office/drawing/2014/main" id="{99B88B1A-F56B-EC5F-990B-B9D9BBC05527}"/>
              </a:ext>
            </a:extLst>
          </p:cNvPr>
          <p:cNvPicPr>
            <a:picLocks noChangeAspect="1"/>
          </p:cNvPicPr>
          <p:nvPr/>
        </p:nvPicPr>
        <p:blipFill>
          <a:blip r:embed="rId8"/>
          <a:stretch>
            <a:fillRect/>
          </a:stretch>
        </p:blipFill>
        <p:spPr>
          <a:xfrm flipH="1" flipV="1">
            <a:off x="8364871" y="3480053"/>
            <a:ext cx="120009" cy="132010"/>
          </a:xfrm>
          <a:prstGeom prst="rect">
            <a:avLst/>
          </a:prstGeom>
        </p:spPr>
      </p:pic>
      <p:pic>
        <p:nvPicPr>
          <p:cNvPr id="41" name="Picture 40">
            <a:extLst>
              <a:ext uri="{FF2B5EF4-FFF2-40B4-BE49-F238E27FC236}">
                <a16:creationId xmlns:a16="http://schemas.microsoft.com/office/drawing/2014/main" id="{673657C2-FC4E-9117-49F4-58050833D82D}"/>
              </a:ext>
            </a:extLst>
          </p:cNvPr>
          <p:cNvPicPr>
            <a:picLocks noChangeAspect="1"/>
          </p:cNvPicPr>
          <p:nvPr/>
        </p:nvPicPr>
        <p:blipFill>
          <a:blip r:embed="rId8"/>
          <a:stretch>
            <a:fillRect/>
          </a:stretch>
        </p:blipFill>
        <p:spPr>
          <a:xfrm>
            <a:off x="8094503" y="3171051"/>
            <a:ext cx="121931" cy="134124"/>
          </a:xfrm>
          <a:prstGeom prst="rect">
            <a:avLst/>
          </a:prstGeom>
        </p:spPr>
      </p:pic>
      <p:pic>
        <p:nvPicPr>
          <p:cNvPr id="42" name="Picture 41">
            <a:extLst>
              <a:ext uri="{FF2B5EF4-FFF2-40B4-BE49-F238E27FC236}">
                <a16:creationId xmlns:a16="http://schemas.microsoft.com/office/drawing/2014/main" id="{F9BD8CEB-E0B8-FA8E-8EE6-5F6956CFC2BE}"/>
              </a:ext>
            </a:extLst>
          </p:cNvPr>
          <p:cNvPicPr>
            <a:picLocks noChangeAspect="1"/>
          </p:cNvPicPr>
          <p:nvPr/>
        </p:nvPicPr>
        <p:blipFill>
          <a:blip r:embed="rId8"/>
          <a:stretch>
            <a:fillRect/>
          </a:stretch>
        </p:blipFill>
        <p:spPr>
          <a:xfrm>
            <a:off x="8678199" y="3181351"/>
            <a:ext cx="121931" cy="134124"/>
          </a:xfrm>
          <a:prstGeom prst="rect">
            <a:avLst/>
          </a:prstGeom>
        </p:spPr>
      </p:pic>
      <p:pic>
        <p:nvPicPr>
          <p:cNvPr id="43" name="Picture 42">
            <a:extLst>
              <a:ext uri="{FF2B5EF4-FFF2-40B4-BE49-F238E27FC236}">
                <a16:creationId xmlns:a16="http://schemas.microsoft.com/office/drawing/2014/main" id="{7D357B06-7346-F012-B4C9-F37AD3096888}"/>
              </a:ext>
            </a:extLst>
          </p:cNvPr>
          <p:cNvPicPr>
            <a:picLocks noChangeAspect="1"/>
          </p:cNvPicPr>
          <p:nvPr/>
        </p:nvPicPr>
        <p:blipFill>
          <a:blip r:embed="rId8"/>
          <a:stretch>
            <a:fillRect/>
          </a:stretch>
        </p:blipFill>
        <p:spPr>
          <a:xfrm>
            <a:off x="8556268" y="3495366"/>
            <a:ext cx="121931" cy="134124"/>
          </a:xfrm>
          <a:prstGeom prst="rect">
            <a:avLst/>
          </a:prstGeom>
        </p:spPr>
      </p:pic>
      <p:pic>
        <p:nvPicPr>
          <p:cNvPr id="44" name="Picture 43">
            <a:extLst>
              <a:ext uri="{FF2B5EF4-FFF2-40B4-BE49-F238E27FC236}">
                <a16:creationId xmlns:a16="http://schemas.microsoft.com/office/drawing/2014/main" id="{C7C68CCA-842B-4118-4BCB-D7786BFF761C}"/>
              </a:ext>
            </a:extLst>
          </p:cNvPr>
          <p:cNvPicPr>
            <a:picLocks noChangeAspect="1"/>
          </p:cNvPicPr>
          <p:nvPr/>
        </p:nvPicPr>
        <p:blipFill>
          <a:blip r:embed="rId8"/>
          <a:stretch>
            <a:fillRect/>
          </a:stretch>
        </p:blipFill>
        <p:spPr>
          <a:xfrm flipH="1">
            <a:off x="8593467" y="2952361"/>
            <a:ext cx="121931" cy="134124"/>
          </a:xfrm>
          <a:prstGeom prst="rect">
            <a:avLst/>
          </a:prstGeom>
        </p:spPr>
      </p:pic>
    </p:spTree>
    <p:extLst>
      <p:ext uri="{BB962C8B-B14F-4D97-AF65-F5344CB8AC3E}">
        <p14:creationId xmlns:p14="http://schemas.microsoft.com/office/powerpoint/2010/main" val="32848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50" y="365125"/>
            <a:ext cx="10515600" cy="1325563"/>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         Expected Counts and Standardized Ratios</a:t>
            </a:r>
            <a:br>
              <a:rPr lang="en-US"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04850" y="1352550"/>
                <a:ext cx="11184659" cy="4953722"/>
              </a:xfrm>
            </p:spPr>
            <p:txBody>
              <a:bodyPr>
                <a:normAutofit lnSpcReduction="10000"/>
              </a:bodyPr>
              <a:lstStyle/>
              <a:p>
                <a:r>
                  <a:rPr lang="en-US" dirty="0"/>
                  <a:t>One component of these spatial regressions are the expected counts </a:t>
                </a:r>
                <a14:m>
                  <m:oMath xmlns:m="http://schemas.openxmlformats.org/officeDocument/2006/math">
                    <m:sSub>
                      <m:sSubPr>
                        <m:ctrlPr>
                          <a:rPr lang="en-US" sz="2800" i="1" smtClean="0">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𝐸</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oMath>
                </a14:m>
                <a:endParaRPr lang="en-US" sz="2800" dirty="0">
                  <a:effectLst/>
                  <a:ea typeface="Calibri" panose="020F0502020204030204" pitchFamily="34" charset="0"/>
                  <a:cs typeface="Arial" panose="020B0604020202020204" pitchFamily="34" charset="0"/>
                </a:endParaRPr>
              </a:p>
              <a:p>
                <a:r>
                  <a:rPr lang="en-US" dirty="0"/>
                  <a:t>One way of estimating the expected count for spatial location </a:t>
                </a:r>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dirty="0"/>
                  <a:t>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Nu</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mber</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of</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People</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at</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Risk</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at</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location</m:t>
                      </m:r>
                      <m:r>
                        <a:rPr lang="en-US" sz="1800" i="0"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rPr>
                          </m:ctrlPr>
                        </m:fPr>
                        <m:num>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Total</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Number</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of</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Cases</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across</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all</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locations</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num>
                        <m:den>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Total</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Number</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of</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People</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at</m:t>
                          </m:r>
                          <m:r>
                            <a:rPr lang="en-US" sz="18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i="0">
                              <a:effectLst/>
                              <a:latin typeface="Cambria Math" panose="02040503050406030204" pitchFamily="18" charset="0"/>
                              <a:ea typeface="Times New Roman" panose="02020603050405020304" pitchFamily="18" charset="0"/>
                              <a:cs typeface="Times New Roman" panose="02020603050405020304" pitchFamily="18" charset="0"/>
                            </a:rPr>
                            <m:t>Risk</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all</m:t>
                          </m:r>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locations</m:t>
                          </m:r>
                        </m:den>
                      </m:f>
                    </m:oMath>
                  </m:oMathPara>
                </a14:m>
                <a:endParaRPr lang="en-US" sz="1800" dirty="0">
                  <a:effectLst/>
                  <a:ea typeface="Times New Roman" panose="02020603050405020304" pitchFamily="18" charset="0"/>
                  <a:cs typeface="Times New Roman" panose="02020603050405020304" pitchFamily="18" charset="0"/>
                </a:endParaRPr>
              </a:p>
              <a:p>
                <a:r>
                  <a:rPr lang="en-US" dirty="0"/>
                  <a:t>Additionally, we can define the standardized ratio at by observed counts over expected counts: </a:t>
                </a:r>
              </a:p>
              <a:p>
                <a:pPr marL="0" indent="0">
                  <a:buNone/>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𝑍</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Value of standardized ratio greater than 1 indicates the observed count for location </a:t>
                </a:r>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dirty="0"/>
                  <a:t> is higher than the expected count based on overall rate</a:t>
                </a:r>
              </a:p>
              <a:p>
                <a:r>
                  <a:rPr lang="en-US" dirty="0"/>
                  <a:t>One can map standardized ratios as part of exploratory analysis (not inferential) </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04850" y="1352550"/>
                <a:ext cx="11184659" cy="4953722"/>
              </a:xfrm>
              <a:blipFill>
                <a:blip r:embed="rId2"/>
                <a:stretch>
                  <a:fillRect l="-981" t="-2833" r="-1472" b="-1108"/>
                </a:stretch>
              </a:blipFill>
            </p:spPr>
            <p:txBody>
              <a:bodyPr/>
              <a:lstStyle/>
              <a:p>
                <a:r>
                  <a:rPr lang="en-US">
                    <a:noFill/>
                  </a:rPr>
                  <a:t> </a:t>
                </a:r>
              </a:p>
            </p:txBody>
          </p:sp>
        </mc:Fallback>
      </mc:AlternateContent>
    </p:spTree>
    <p:extLst>
      <p:ext uri="{BB962C8B-B14F-4D97-AF65-F5344CB8AC3E}">
        <p14:creationId xmlns:p14="http://schemas.microsoft.com/office/powerpoint/2010/main" val="2307546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Map of Standardized Ratios: Deaths from crashes involved Alcohol</a:t>
            </a:r>
          </a:p>
        </p:txBody>
      </p:sp>
      <p:pic>
        <p:nvPicPr>
          <p:cNvPr id="4" name="Content Placeholder 3">
            <a:extLst>
              <a:ext uri="{FF2B5EF4-FFF2-40B4-BE49-F238E27FC236}">
                <a16:creationId xmlns:a16="http://schemas.microsoft.com/office/drawing/2014/main" id="{AC56ECD9-9FC3-8630-4FEE-63444434C2B4}"/>
              </a:ext>
            </a:extLst>
          </p:cNvPr>
          <p:cNvPicPr>
            <a:picLocks noGrp="1" noChangeAspect="1"/>
          </p:cNvPicPr>
          <p:nvPr>
            <p:ph idx="1"/>
          </p:nvPr>
        </p:nvPicPr>
        <p:blipFill>
          <a:blip r:embed="rId2"/>
          <a:stretch>
            <a:fillRect/>
          </a:stretch>
        </p:blipFill>
        <p:spPr>
          <a:xfrm>
            <a:off x="3297238" y="2072481"/>
            <a:ext cx="6667500" cy="4114800"/>
          </a:xfrm>
          <a:prstGeom prst="rect">
            <a:avLst/>
          </a:prstGeom>
        </p:spPr>
      </p:pic>
    </p:spTree>
    <p:extLst>
      <p:ext uri="{BB962C8B-B14F-4D97-AF65-F5344CB8AC3E}">
        <p14:creationId xmlns:p14="http://schemas.microsoft.com/office/powerpoint/2010/main" val="3007428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963"/>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Map of Standardized Ratios: Deaths from COVID-19</a:t>
            </a:r>
          </a:p>
        </p:txBody>
      </p:sp>
      <p:pic>
        <p:nvPicPr>
          <p:cNvPr id="4" name="Content Placeholder 3">
            <a:extLst>
              <a:ext uri="{FF2B5EF4-FFF2-40B4-BE49-F238E27FC236}">
                <a16:creationId xmlns:a16="http://schemas.microsoft.com/office/drawing/2014/main" id="{0858D3E0-EFA2-4FB3-BCB5-433F00A5DEF1}"/>
              </a:ext>
            </a:extLst>
          </p:cNvPr>
          <p:cNvPicPr>
            <a:picLocks noGrp="1" noChangeAspect="1"/>
          </p:cNvPicPr>
          <p:nvPr>
            <p:ph idx="1"/>
          </p:nvPr>
        </p:nvPicPr>
        <p:blipFill>
          <a:blip r:embed="rId2"/>
          <a:stretch>
            <a:fillRect/>
          </a:stretch>
        </p:blipFill>
        <p:spPr>
          <a:xfrm rot="5400000">
            <a:off x="2596804" y="-243893"/>
            <a:ext cx="5232788" cy="8240751"/>
          </a:xfrm>
          <a:prstGeom prst="rect">
            <a:avLst/>
          </a:prstGeom>
        </p:spPr>
      </p:pic>
      <p:sp>
        <p:nvSpPr>
          <p:cNvPr id="5" name="TextBox 4">
            <a:extLst>
              <a:ext uri="{FF2B5EF4-FFF2-40B4-BE49-F238E27FC236}">
                <a16:creationId xmlns:a16="http://schemas.microsoft.com/office/drawing/2014/main" id="{4CE4B9AE-3CBE-F720-D30C-1F3F72E83AD5}"/>
              </a:ext>
            </a:extLst>
          </p:cNvPr>
          <p:cNvSpPr txBox="1"/>
          <p:nvPr/>
        </p:nvSpPr>
        <p:spPr>
          <a:xfrm>
            <a:off x="9862192" y="2532760"/>
            <a:ext cx="1773044" cy="1708160"/>
          </a:xfrm>
          <a:prstGeom prst="rect">
            <a:avLst/>
          </a:prstGeom>
          <a:noFill/>
        </p:spPr>
        <p:txBody>
          <a:bodyPr wrap="square" rtlCol="0">
            <a:spAutoFit/>
          </a:bodyPr>
          <a:lstStyle/>
          <a:p>
            <a:r>
              <a:rPr lang="en-US" sz="1050" b="0" i="0" dirty="0">
                <a:solidFill>
                  <a:srgbClr val="222222"/>
                </a:solidFill>
                <a:effectLst/>
                <a:latin typeface="Arial" panose="020B0604020202020204" pitchFamily="34" charset="0"/>
              </a:rPr>
              <a:t>Paul, R., Adeyemi, O., Ghosh, S., </a:t>
            </a:r>
            <a:r>
              <a:rPr lang="en-US" sz="1050" b="0" i="0" dirty="0" err="1">
                <a:solidFill>
                  <a:srgbClr val="222222"/>
                </a:solidFill>
                <a:effectLst/>
                <a:latin typeface="Arial" panose="020B0604020202020204" pitchFamily="34" charset="0"/>
              </a:rPr>
              <a:t>Pokhrel</a:t>
            </a:r>
            <a:r>
              <a:rPr lang="en-US" sz="1050" b="0" i="0" dirty="0">
                <a:solidFill>
                  <a:srgbClr val="222222"/>
                </a:solidFill>
                <a:effectLst/>
                <a:latin typeface="Arial" panose="020B0604020202020204" pitchFamily="34" charset="0"/>
              </a:rPr>
              <a:t>, K., &amp; </a:t>
            </a:r>
            <a:r>
              <a:rPr lang="en-US" sz="1050" b="0" i="0" dirty="0" err="1">
                <a:solidFill>
                  <a:srgbClr val="222222"/>
                </a:solidFill>
                <a:effectLst/>
                <a:latin typeface="Arial" panose="020B0604020202020204" pitchFamily="34" charset="0"/>
              </a:rPr>
              <a:t>Arif</a:t>
            </a:r>
            <a:r>
              <a:rPr lang="en-US" sz="1050" b="0" i="0" dirty="0">
                <a:solidFill>
                  <a:srgbClr val="222222"/>
                </a:solidFill>
                <a:effectLst/>
                <a:latin typeface="Arial" panose="020B0604020202020204" pitchFamily="34" charset="0"/>
              </a:rPr>
              <a:t>, A. A. (2021). Dynamics of Covid-19 mortality and social determinants of health: a spatiotemporal analysis of exceedance probabilities. </a:t>
            </a:r>
            <a:r>
              <a:rPr lang="en-US" sz="1050" b="0" i="1" dirty="0">
                <a:solidFill>
                  <a:srgbClr val="222222"/>
                </a:solidFill>
                <a:effectLst/>
                <a:latin typeface="Arial" panose="020B0604020202020204" pitchFamily="34" charset="0"/>
              </a:rPr>
              <a:t>Annals of epidemiology</a:t>
            </a:r>
            <a:r>
              <a:rPr lang="en-US" sz="1050" b="0" i="0" dirty="0">
                <a:solidFill>
                  <a:srgbClr val="222222"/>
                </a:solidFill>
                <a:effectLst/>
                <a:latin typeface="Arial" panose="020B0604020202020204" pitchFamily="34" charset="0"/>
              </a:rPr>
              <a:t>, </a:t>
            </a:r>
            <a:r>
              <a:rPr lang="en-US" sz="1050" b="0" i="1" dirty="0">
                <a:solidFill>
                  <a:srgbClr val="222222"/>
                </a:solidFill>
                <a:effectLst/>
                <a:latin typeface="Arial" panose="020B0604020202020204" pitchFamily="34" charset="0"/>
              </a:rPr>
              <a:t>62</a:t>
            </a:r>
            <a:r>
              <a:rPr lang="en-US" sz="1050" b="0" i="0" dirty="0">
                <a:solidFill>
                  <a:srgbClr val="222222"/>
                </a:solidFill>
                <a:effectLst/>
                <a:latin typeface="Arial" panose="020B0604020202020204" pitchFamily="34" charset="0"/>
              </a:rPr>
              <a:t>, 51-58.</a:t>
            </a:r>
            <a:endParaRPr lang="en-US" sz="1050" dirty="0"/>
          </a:p>
        </p:txBody>
      </p:sp>
    </p:spTree>
    <p:extLst>
      <p:ext uri="{BB962C8B-B14F-4D97-AF65-F5344CB8AC3E}">
        <p14:creationId xmlns:p14="http://schemas.microsoft.com/office/powerpoint/2010/main" val="1886663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Relative Risks and Effects of Covariates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3909" y="1954934"/>
                <a:ext cx="10515600"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4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𝒍𝒐𝒈</m:t>
                      </m:r>
                      <m:r>
                        <a:rPr lang="en-US" sz="24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𝝀</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𝒊</m:t>
                          </m:r>
                        </m:sub>
                      </m:s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𝜷</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𝟎</m:t>
                          </m:r>
                        </m:sub>
                      </m:s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naryPr>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𝒌</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𝟏</m:t>
                          </m:r>
                        </m:sub>
                        <m:sup>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𝑲</m:t>
                          </m:r>
                        </m:sup>
                        <m:e>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𝜷</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𝒌</m:t>
                              </m:r>
                            </m:sub>
                          </m:sSub>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𝑿</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𝒌</m:t>
                              </m:r>
                            </m:sub>
                          </m:sSub>
                          <m:d>
                            <m:d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𝒊</m:t>
                                  </m:r>
                                </m:sub>
                              </m:sSub>
                            </m:e>
                          </m:d>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e>
                      </m:nary>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𝝂</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𝒊</m:t>
                          </m:r>
                        </m:sub>
                      </m:s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𝜺</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𝒔</m:t>
                          </m:r>
                        </m:e>
                        <m: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𝒊</m:t>
                          </m:r>
                        </m:sub>
                      </m:sSub>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𝒊</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𝟏</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 </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𝒏</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                 (</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𝟏</m:t>
                      </m:r>
                      <m:r>
                        <a:rPr lang="en-US" sz="24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2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14:m>
                  <m:oMath xmlns:m="http://schemas.openxmlformats.org/officeDocument/2006/math">
                    <m:sSub>
                      <m:sSubPr>
                        <m:ctrlPr>
                          <a:rPr lang="en-US" sz="28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𝒆𝒙𝒑</m:t>
                        </m:r>
                        <m:r>
                          <a:rPr lang="en-US" sz="28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
                          <a:rPr lang="en-US" sz="28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𝜷</m:t>
                        </m:r>
                      </m:e>
                      <m:sub>
                        <m:r>
                          <a:rPr lang="en-US" sz="28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𝒌</m:t>
                        </m:r>
                      </m:sub>
                    </m:sSub>
                    <m:r>
                      <a:rPr lang="en-US" sz="2800" b="1" i="1"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oMath>
                </a14:m>
                <a:r>
                  <a:rPr lang="en-US" dirty="0"/>
                  <a:t> Incidence Rate Ratio (IRR) </a:t>
                </a:r>
              </a:p>
              <a:p>
                <a:pPr marL="0" indent="0">
                  <a:buNone/>
                </a:pPr>
                <a:r>
                  <a:rPr lang="en-US" dirty="0"/>
                  <a:t>                   </a:t>
                </a:r>
                <a14:m>
                  <m:oMath xmlns:m="http://schemas.openxmlformats.org/officeDocument/2006/math">
                    <m:r>
                      <a:rPr lang="en-US" i="1" smtClean="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i="1">
                            <a:effectLst/>
                            <a:latin typeface="Cambria Math" panose="02040503050406030204" pitchFamily="18" charset="0"/>
                          </a:rPr>
                        </m:ctrlPr>
                      </m:dPr>
                      <m:e>
                        <m:eqArr>
                          <m:eqArrPr>
                            <m:ctrlPr>
                              <a:rPr lang="en-US" i="1">
                                <a:effectLst/>
                                <a:latin typeface="Cambria Math" panose="02040503050406030204" pitchFamily="18" charset="0"/>
                              </a:rPr>
                            </m:ctrlPr>
                          </m:eqArrPr>
                          <m:e>
                            <m:r>
                              <a:rPr lang="en-US" b="0" i="1" smtClean="0">
                                <a:effectLst/>
                                <a:latin typeface="Cambria Math" panose="02040503050406030204" pitchFamily="18" charset="0"/>
                              </a:rPr>
                              <m:t>&gt;</m:t>
                            </m:r>
                            <m:r>
                              <a:rPr lang="en-US" i="1">
                                <a:effectLst/>
                                <a:latin typeface="Cambria Math" panose="02040503050406030204" pitchFamily="18" charset="0"/>
                                <a:ea typeface="Calibri" panose="020F0502020204030204" pitchFamily="34" charset="0"/>
                                <a:cs typeface="Times New Roman" panose="02020603050405020304" pitchFamily="18" charset="0"/>
                              </a:rPr>
                              <m:t>1,</m:t>
                            </m:r>
                            <m:r>
                              <a:rPr lang="en-US">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b="0" i="0" smtClean="0">
                                <a:effectLst/>
                                <a:latin typeface="Cambria Math" panose="02040503050406030204" pitchFamily="18" charset="0"/>
                                <a:ea typeface="Calibri" panose="020F0502020204030204" pitchFamily="34" charset="0"/>
                                <a:cs typeface="Times New Roman" panose="02020603050405020304" pitchFamily="18" charset="0"/>
                              </a:rPr>
                              <m:t>the</m:t>
                            </m:r>
                            <m:r>
                              <a:rPr lang="en-US" b="0" i="0" smtClean="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b="0" i="0" smtClean="0">
                                <a:effectLst/>
                                <a:latin typeface="Cambria Math" panose="02040503050406030204" pitchFamily="18" charset="0"/>
                                <a:ea typeface="Calibri" panose="020F0502020204030204" pitchFamily="34" charset="0"/>
                                <a:cs typeface="Times New Roman" panose="02020603050405020304" pitchFamily="18" charset="0"/>
                              </a:rPr>
                              <m:t>covariate</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smtClean="0">
                                    <a:latin typeface="Cambria Math" panose="02040503050406030204" pitchFamily="18" charset="0"/>
                                    <a:ea typeface="Calibri" panose="020F0502020204030204" pitchFamily="34" charset="0"/>
                                    <a:cs typeface="Arial" panose="020B0604020202020204" pitchFamily="34" charset="0"/>
                                  </a:rPr>
                                  <m:t> </m:t>
                                </m:r>
                                <m:r>
                                  <a:rPr lang="en-US" b="1" i="1">
                                    <a:latin typeface="Cambria Math" panose="02040503050406030204" pitchFamily="18" charset="0"/>
                                    <a:ea typeface="Calibri" panose="020F0502020204030204" pitchFamily="34" charset="0"/>
                                    <a:cs typeface="Arial" panose="020B0604020202020204" pitchFamily="34" charset="0"/>
                                  </a:rPr>
                                  <m:t>𝑿</m:t>
                                </m:r>
                              </m:e>
                              <m:sub>
                                <m:r>
                                  <a:rPr lang="en-US" b="1" i="1">
                                    <a:latin typeface="Cambria Math" panose="02040503050406030204" pitchFamily="18" charset="0"/>
                                    <a:ea typeface="Calibri" panose="020F0502020204030204" pitchFamily="34" charset="0"/>
                                    <a:cs typeface="Arial" panose="020B0604020202020204" pitchFamily="34" charset="0"/>
                                  </a:rPr>
                                  <m:t>𝒌</m:t>
                                </m:r>
                              </m:sub>
                            </m:sSub>
                            <m:r>
                              <a:rPr lang="en-US" b="0" i="1"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increases</m:t>
                            </m:r>
                            <m:r>
                              <a:rPr lang="en-US"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relative</m:t>
                            </m:r>
                            <m:r>
                              <a:rPr lang="en-US"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risk</m:t>
                            </m:r>
                          </m:e>
                          <m:e>
                            <m:r>
                              <a:rPr lang="en-US" b="0" i="1" smtClean="0">
                                <a:effectLst/>
                                <a:latin typeface="Cambria Math" panose="02040503050406030204" pitchFamily="18" charset="0"/>
                                <a:ea typeface="Calibri" panose="020F0502020204030204" pitchFamily="34" charset="0"/>
                                <a:cs typeface="Times New Roman" panose="02020603050405020304" pitchFamily="18" charset="0"/>
                              </a:rPr>
                              <m:t>&lt;</m:t>
                            </m:r>
                            <m:r>
                              <a:rPr lang="en-US" i="1">
                                <a:latin typeface="Cambria Math" panose="02040503050406030204" pitchFamily="18" charset="0"/>
                                <a:ea typeface="Calibri" panose="020F0502020204030204" pitchFamily="34" charset="0"/>
                                <a:cs typeface="Times New Roman" panose="02020603050405020304" pitchFamily="18" charset="0"/>
                              </a:rPr>
                              <m:t>1,</m:t>
                            </m:r>
                            <m:r>
                              <a:rPr lang="en-US">
                                <a:latin typeface="Cambria Math" panose="02040503050406030204" pitchFamily="18" charset="0"/>
                                <a:ea typeface="Calibri" panose="020F0502020204030204" pitchFamily="34" charset="0"/>
                                <a:cs typeface="Times New Roman" panose="02020603050405020304" pitchFamily="18" charset="0"/>
                              </a:rPr>
                              <m:t> </m:t>
                            </m:r>
                            <m:r>
                              <m:rPr>
                                <m:sty m:val="p"/>
                              </m:rPr>
                              <a:rPr lang="en-US">
                                <a:latin typeface="Cambria Math" panose="02040503050406030204" pitchFamily="18" charset="0"/>
                                <a:ea typeface="Calibri" panose="020F0502020204030204" pitchFamily="34" charset="0"/>
                                <a:cs typeface="Times New Roman" panose="02020603050405020304" pitchFamily="18" charset="0"/>
                              </a:rPr>
                              <m:t>the</m:t>
                            </m:r>
                            <m:r>
                              <a:rPr lang="en-US">
                                <a:latin typeface="Cambria Math" panose="02040503050406030204" pitchFamily="18" charset="0"/>
                                <a:ea typeface="Calibri" panose="020F0502020204030204" pitchFamily="34" charset="0"/>
                                <a:cs typeface="Times New Roman" panose="02020603050405020304" pitchFamily="18" charset="0"/>
                              </a:rPr>
                              <m:t> </m:t>
                            </m:r>
                            <m:r>
                              <m:rPr>
                                <m:sty m:val="p"/>
                              </m:rPr>
                              <a:rPr lang="en-US">
                                <a:latin typeface="Cambria Math" panose="02040503050406030204" pitchFamily="18" charset="0"/>
                                <a:ea typeface="Calibri" panose="020F0502020204030204" pitchFamily="34" charset="0"/>
                                <a:cs typeface="Times New Roman" panose="02020603050405020304" pitchFamily="18" charset="0"/>
                              </a:rPr>
                              <m:t>covariate</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 </m:t>
                                </m:r>
                                <m:r>
                                  <a:rPr lang="en-US" b="1" i="1">
                                    <a:latin typeface="Cambria Math" panose="02040503050406030204" pitchFamily="18" charset="0"/>
                                    <a:ea typeface="Calibri" panose="020F0502020204030204" pitchFamily="34" charset="0"/>
                                    <a:cs typeface="Arial" panose="020B0604020202020204" pitchFamily="34" charset="0"/>
                                  </a:rPr>
                                  <m:t>𝑿</m:t>
                                </m:r>
                              </m:e>
                              <m:sub>
                                <m:r>
                                  <a:rPr lang="en-US" b="1" i="1">
                                    <a:latin typeface="Cambria Math" panose="02040503050406030204" pitchFamily="18" charset="0"/>
                                    <a:ea typeface="Calibri" panose="020F0502020204030204" pitchFamily="34" charset="0"/>
                                    <a:cs typeface="Arial" panose="020B0604020202020204" pitchFamily="34" charset="0"/>
                                  </a:rPr>
                                  <m:t>𝒌</m:t>
                                </m:r>
                              </m:sub>
                            </m:sSub>
                            <m:r>
                              <a:rPr lang="en-US" i="1">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de</m:t>
                            </m:r>
                            <m:r>
                              <m:rPr>
                                <m:sty m:val="p"/>
                              </m:rPr>
                              <a:rPr lang="en-US">
                                <a:latin typeface="Cambria Math" panose="02040503050406030204" pitchFamily="18" charset="0"/>
                                <a:ea typeface="Calibri" panose="020F0502020204030204" pitchFamily="34" charset="0"/>
                                <a:cs typeface="Arial" panose="020B0604020202020204" pitchFamily="34" charset="0"/>
                              </a:rPr>
                              <m:t>creases</m:t>
                            </m:r>
                            <m:r>
                              <a:rPr lang="en-US">
                                <a:latin typeface="Cambria Math" panose="02040503050406030204" pitchFamily="18" charset="0"/>
                                <a:ea typeface="Calibri" panose="020F0502020204030204" pitchFamily="34" charset="0"/>
                                <a:cs typeface="Arial" panose="020B0604020202020204" pitchFamily="34" charset="0"/>
                              </a:rPr>
                              <m:t> </m:t>
                            </m:r>
                            <m:r>
                              <m:rPr>
                                <m:sty m:val="p"/>
                              </m:rPr>
                              <a:rPr lang="en-US">
                                <a:latin typeface="Cambria Math" panose="02040503050406030204" pitchFamily="18" charset="0"/>
                                <a:ea typeface="Calibri" panose="020F0502020204030204" pitchFamily="34" charset="0"/>
                                <a:cs typeface="Arial" panose="020B0604020202020204" pitchFamily="34" charset="0"/>
                              </a:rPr>
                              <m:t>relative</m:t>
                            </m:r>
                            <m:r>
                              <a:rPr lang="en-US">
                                <a:latin typeface="Cambria Math" panose="02040503050406030204" pitchFamily="18" charset="0"/>
                                <a:ea typeface="Calibri" panose="020F0502020204030204" pitchFamily="34" charset="0"/>
                                <a:cs typeface="Arial" panose="020B0604020202020204" pitchFamily="34" charset="0"/>
                              </a:rPr>
                              <m:t> </m:t>
                            </m:r>
                            <m:r>
                              <m:rPr>
                                <m:sty m:val="p"/>
                              </m:rPr>
                              <a:rPr lang="en-US">
                                <a:latin typeface="Cambria Math" panose="02040503050406030204" pitchFamily="18" charset="0"/>
                                <a:ea typeface="Calibri" panose="020F0502020204030204" pitchFamily="34" charset="0"/>
                                <a:cs typeface="Arial" panose="020B0604020202020204" pitchFamily="34" charset="0"/>
                              </a:rPr>
                              <m:t>risk</m:t>
                            </m:r>
                          </m:e>
                        </m:eqAr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3909" y="1954934"/>
                <a:ext cx="10515600" cy="435133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20523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Interpretation of IRR: 95% Credible Intervals</a:t>
            </a:r>
          </a:p>
        </p:txBody>
      </p:sp>
      <p:sp>
        <p:nvSpPr>
          <p:cNvPr id="3" name="Content Placeholder 2"/>
          <p:cNvSpPr>
            <a:spLocks noGrp="1"/>
          </p:cNvSpPr>
          <p:nvPr>
            <p:ph idx="1"/>
          </p:nvPr>
        </p:nvSpPr>
        <p:spPr>
          <a:xfrm>
            <a:off x="1373909" y="1954934"/>
            <a:ext cx="10515600" cy="4351338"/>
          </a:xfrm>
        </p:spPr>
        <p:txBody>
          <a:bodyPr>
            <a:normAutofit fontScale="92500" lnSpcReduction="10000"/>
          </a:bodyPr>
          <a:lstStyle/>
          <a:p>
            <a:r>
              <a:rPr lang="en-US" dirty="0"/>
              <a:t>If we fit models in Bayesian paradigm imposing prior distributions on unknown parameters, we can obtain 95% Credible Intervals for IRR</a:t>
            </a:r>
          </a:p>
          <a:p>
            <a:r>
              <a:rPr lang="en-US" dirty="0"/>
              <a:t>We will avoid the word “significant”</a:t>
            </a:r>
          </a:p>
          <a:p>
            <a:r>
              <a:rPr lang="en-US" dirty="0"/>
              <a:t>Bayesian analogue of p-value can be computed using the posterior distribution of IRR: P(IRR </a:t>
            </a:r>
            <a:r>
              <a:rPr lang="en-US" dirty="0">
                <a:latin typeface="Cambria Math" panose="02040503050406030204" pitchFamily="18" charset="0"/>
                <a:ea typeface="Cambria Math" panose="02040503050406030204" pitchFamily="18" charset="0"/>
              </a:rPr>
              <a:t>∈</a:t>
            </a:r>
            <a:r>
              <a:rPr lang="en-US" dirty="0"/>
              <a:t> [- </a:t>
            </a:r>
            <a:r>
              <a:rPr lang="el-GR" dirty="0"/>
              <a:t>ε</a:t>
            </a:r>
            <a:r>
              <a:rPr lang="en-US" dirty="0"/>
              <a:t>, </a:t>
            </a:r>
            <a:r>
              <a:rPr lang="el-GR" dirty="0"/>
              <a:t>ε</a:t>
            </a:r>
            <a:r>
              <a:rPr lang="en-US" dirty="0"/>
              <a:t>]), for some predefined value of </a:t>
            </a:r>
            <a:r>
              <a:rPr lang="el-GR" dirty="0"/>
              <a:t>ε</a:t>
            </a:r>
            <a:endParaRPr lang="en-US" dirty="0"/>
          </a:p>
          <a:p>
            <a:r>
              <a:rPr lang="en-US" dirty="0"/>
              <a:t>Alternatively, one can examine the inclusion of zero in the 95% Credible Intervals to assess influence of a particular covariate</a:t>
            </a:r>
          </a:p>
          <a:p>
            <a:r>
              <a:rPr lang="en-US" dirty="0"/>
              <a:t>Interpretation of IRR: The rate of a particular group is IRR times more than the overall rate compared to the baseline group</a:t>
            </a:r>
          </a:p>
          <a:p>
            <a:r>
              <a:rPr lang="en-US" dirty="0"/>
              <a:t>or: The rate of a particular group increased by IRR times the overall rate for one unit increase in the continuous covariate</a:t>
            </a:r>
          </a:p>
        </p:txBody>
      </p:sp>
    </p:spTree>
    <p:extLst>
      <p:ext uri="{BB962C8B-B14F-4D97-AF65-F5344CB8AC3E}">
        <p14:creationId xmlns:p14="http://schemas.microsoft.com/office/powerpoint/2010/main" val="225026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Interpretation of IRR: 95% Credible Intervals: COVID-19 Example</a:t>
            </a:r>
          </a:p>
        </p:txBody>
      </p:sp>
      <p:graphicFrame>
        <p:nvGraphicFramePr>
          <p:cNvPr id="4" name="Content Placeholder 3">
            <a:extLst>
              <a:ext uri="{FF2B5EF4-FFF2-40B4-BE49-F238E27FC236}">
                <a16:creationId xmlns:a16="http://schemas.microsoft.com/office/drawing/2014/main" id="{04C73710-41B9-2C0C-B0C9-DD169B42AED9}"/>
              </a:ext>
            </a:extLst>
          </p:cNvPr>
          <p:cNvGraphicFramePr>
            <a:graphicFrameLocks noGrp="1"/>
          </p:cNvGraphicFramePr>
          <p:nvPr>
            <p:ph idx="1"/>
            <p:extLst>
              <p:ext uri="{D42A27DB-BD31-4B8C-83A1-F6EECF244321}">
                <p14:modId xmlns:p14="http://schemas.microsoft.com/office/powerpoint/2010/main" val="3498736875"/>
              </p:ext>
            </p:extLst>
          </p:nvPr>
        </p:nvGraphicFramePr>
        <p:xfrm>
          <a:off x="3457575" y="1789037"/>
          <a:ext cx="5219699" cy="4703835"/>
        </p:xfrm>
        <a:graphic>
          <a:graphicData uri="http://schemas.openxmlformats.org/drawingml/2006/table">
            <a:tbl>
              <a:tblPr firstRow="1" firstCol="1" bandRow="1"/>
              <a:tblGrid>
                <a:gridCol w="1664355">
                  <a:extLst>
                    <a:ext uri="{9D8B030D-6E8A-4147-A177-3AD203B41FA5}">
                      <a16:colId xmlns:a16="http://schemas.microsoft.com/office/drawing/2014/main" val="3177435935"/>
                    </a:ext>
                  </a:extLst>
                </a:gridCol>
                <a:gridCol w="944133">
                  <a:extLst>
                    <a:ext uri="{9D8B030D-6E8A-4147-A177-3AD203B41FA5}">
                      <a16:colId xmlns:a16="http://schemas.microsoft.com/office/drawing/2014/main" val="1940456365"/>
                    </a:ext>
                  </a:extLst>
                </a:gridCol>
                <a:gridCol w="944133">
                  <a:extLst>
                    <a:ext uri="{9D8B030D-6E8A-4147-A177-3AD203B41FA5}">
                      <a16:colId xmlns:a16="http://schemas.microsoft.com/office/drawing/2014/main" val="1363406897"/>
                    </a:ext>
                  </a:extLst>
                </a:gridCol>
                <a:gridCol w="833539">
                  <a:extLst>
                    <a:ext uri="{9D8B030D-6E8A-4147-A177-3AD203B41FA5}">
                      <a16:colId xmlns:a16="http://schemas.microsoft.com/office/drawing/2014/main" val="316072815"/>
                    </a:ext>
                  </a:extLst>
                </a:gridCol>
                <a:gridCol w="833539">
                  <a:extLst>
                    <a:ext uri="{9D8B030D-6E8A-4147-A177-3AD203B41FA5}">
                      <a16:colId xmlns:a16="http://schemas.microsoft.com/office/drawing/2014/main" val="337494346"/>
                    </a:ext>
                  </a:extLst>
                </a:gridCol>
              </a:tblGrid>
              <a:tr h="176602">
                <a:tc rowSpan="2">
                  <a:txBody>
                    <a:bodyPr/>
                    <a:lstStyle/>
                    <a:p>
                      <a:pPr marL="0" marR="0" algn="ctr">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Variables</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           Unadjusted</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         Adjusted</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84594952"/>
                  </a:ext>
                </a:extLst>
              </a:tr>
              <a:tr h="140478">
                <a:tc vMerge="1">
                  <a:txBody>
                    <a:bodyPr/>
                    <a:lstStyle/>
                    <a:p>
                      <a:endParaRPr lang="en-US"/>
                    </a:p>
                  </a:txBody>
                  <a:tcPr/>
                </a:tc>
                <a:tc>
                  <a:txBody>
                    <a:bodyPr/>
                    <a:lstStyle/>
                    <a:p>
                      <a:pPr marL="0" marR="0">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Rural</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Urban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Rural</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600" b="1">
                          <a:effectLst/>
                          <a:latin typeface="Calibri" panose="020F0502020204030204" pitchFamily="34" charset="0"/>
                          <a:ea typeface="Calibri" panose="020F0502020204030204" pitchFamily="34" charset="0"/>
                          <a:cs typeface="Calibri" panose="020F0502020204030204" pitchFamily="34" charset="0"/>
                        </a:rPr>
                        <a:t>Urban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581431"/>
                  </a:ext>
                </a:extLst>
              </a:tr>
              <a:tr h="212726">
                <a:tc gridSpan="5">
                  <a:txBody>
                    <a:bodyPr/>
                    <a:lstStyle/>
                    <a:p>
                      <a:pPr marL="0" marR="0">
                        <a:lnSpc>
                          <a:spcPct val="107000"/>
                        </a:lnSpc>
                        <a:spcBef>
                          <a:spcPts val="0"/>
                        </a:spcBef>
                        <a:spcAft>
                          <a:spcPts val="0"/>
                        </a:spcAft>
                      </a:pPr>
                      <a:r>
                        <a:rPr lang="en-US" sz="600" b="1" i="1">
                          <a:effectLst/>
                          <a:latin typeface="Calibri" panose="020F0502020204030204" pitchFamily="34" charset="0"/>
                          <a:ea typeface="Calibri" panose="020F0502020204030204" pitchFamily="34" charset="0"/>
                          <a:cs typeface="Calibri" panose="020F0502020204030204" pitchFamily="34" charset="0"/>
                        </a:rPr>
                        <a:t>Neighborhood and Built Environment</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376176"/>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Severe Housing Cost Burden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1.13</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(1.10, 1.17)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1.18</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(1.14, 1.21)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604648342"/>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Residential Segregation Index</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(1.01, 1.02)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1.03</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(1.02, 1.04)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(1.00, 1.01)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1.03</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(1.02, 1.04)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3097137"/>
                  </a:ext>
                </a:extLst>
              </a:tr>
              <a:tr h="209514">
                <a:tc gridSpan="5">
                  <a:txBody>
                    <a:bodyPr/>
                    <a:lstStyle/>
                    <a:p>
                      <a:pPr marL="0" marR="0">
                        <a:lnSpc>
                          <a:spcPct val="107000"/>
                        </a:lnSpc>
                        <a:spcBef>
                          <a:spcPts val="0"/>
                        </a:spcBef>
                        <a:spcAft>
                          <a:spcPts val="0"/>
                        </a:spcAft>
                      </a:pPr>
                      <a:r>
                        <a:rPr lang="en-US" sz="600" b="1" i="1">
                          <a:effectLst/>
                          <a:latin typeface="Calibri" panose="020F0502020204030204" pitchFamily="34" charset="0"/>
                          <a:ea typeface="Calibri" panose="020F0502020204030204" pitchFamily="34" charset="0"/>
                          <a:cs typeface="Calibri" panose="020F0502020204030204" pitchFamily="34" charset="0"/>
                        </a:rPr>
                        <a:t>Economic Stability</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211001"/>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Unemployed</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(1.30, 1.53)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1.69</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(1.54, 1.86)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1.08</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(0.97, 1.20)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(1.24, 1.60)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2154735818"/>
                  </a:ext>
                </a:extLst>
              </a:tr>
              <a:tr h="221756">
                <a:tc>
                  <a:txBody>
                    <a:bodyPr/>
                    <a:lstStyle/>
                    <a:p>
                      <a:pPr marL="0" marR="0">
                        <a:lnSpc>
                          <a:spcPct val="107000"/>
                        </a:lnSpc>
                        <a:spcBef>
                          <a:spcPts val="0"/>
                        </a:spcBef>
                        <a:spcAft>
                          <a:spcPts val="0"/>
                        </a:spcAft>
                      </a:pPr>
                      <a:r>
                        <a:rPr lang="en-US" sz="600" dirty="0">
                          <a:effectLst/>
                          <a:latin typeface="Calibri" panose="020F0502020204030204" pitchFamily="34" charset="0"/>
                          <a:ea typeface="Calibri" panose="020F0502020204030204" pitchFamily="34" charset="0"/>
                          <a:cs typeface="Calibri" panose="020F0502020204030204" pitchFamily="34" charset="0"/>
                        </a:rPr>
                        <a:t>Percent Uninsured</a:t>
                      </a:r>
                      <a:endParaRPr lang="en-US" sz="600" dirty="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(1.30, 1.35)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1.34</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(1.30, 1.37)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(1.18, 1.26)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1.09</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(1.04, 1.13)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extLst>
                  <a:ext uri="{0D108BD9-81ED-4DB2-BD59-A6C34878D82A}">
                    <a16:rowId xmlns:a16="http://schemas.microsoft.com/office/drawing/2014/main" val="3080328447"/>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Income Inequality Ratio</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(1.01, 1.01)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(1.01, 1.01)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(1.00, 1.00)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(1.00, 1.00)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4345462"/>
                  </a:ext>
                </a:extLst>
              </a:tr>
              <a:tr h="205500">
                <a:tc gridSpan="5">
                  <a:txBody>
                    <a:bodyPr/>
                    <a:lstStyle/>
                    <a:p>
                      <a:pPr marL="0" marR="0">
                        <a:lnSpc>
                          <a:spcPct val="107000"/>
                        </a:lnSpc>
                        <a:spcBef>
                          <a:spcPts val="0"/>
                        </a:spcBef>
                        <a:spcAft>
                          <a:spcPts val="0"/>
                        </a:spcAft>
                      </a:pPr>
                      <a:r>
                        <a:rPr lang="en-US" sz="6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Education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7193248"/>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Some College or Associate Degree</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0.79</a:t>
                      </a:r>
                      <a:endParaRPr lang="en-US" sz="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(0.78, 0.81)</a:t>
                      </a:r>
                      <a:endParaRPr lang="en-US" sz="600" dirty="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0.78</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(0.76, 0.80)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(0.90, 0.95)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0.80</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(0.77, 0.83)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228343"/>
                  </a:ext>
                </a:extLst>
              </a:tr>
              <a:tr h="219949">
                <a:tc gridSpan="5">
                  <a:txBody>
                    <a:bodyPr/>
                    <a:lstStyle/>
                    <a:p>
                      <a:pPr marL="0" marR="0">
                        <a:lnSpc>
                          <a:spcPct val="107000"/>
                        </a:lnSpc>
                        <a:spcBef>
                          <a:spcPts val="0"/>
                        </a:spcBef>
                        <a:spcAft>
                          <a:spcPts val="0"/>
                        </a:spcAft>
                      </a:pPr>
                      <a:r>
                        <a:rPr lang="en-US" sz="600" b="1" i="1">
                          <a:effectLst/>
                          <a:latin typeface="Calibri" panose="020F0502020204030204" pitchFamily="34" charset="0"/>
                          <a:ea typeface="Calibri" panose="020F0502020204030204" pitchFamily="34" charset="0"/>
                          <a:cs typeface="Calibri" panose="020F0502020204030204" pitchFamily="34" charset="0"/>
                        </a:rPr>
                        <a:t>Social and Community Context</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1693842"/>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Black Population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(1.10, 1.12)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(1.08, 1.11)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1.07</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(1.06, 1.08)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(1.04, 1.07)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59361503"/>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65 Years and Above</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(0.89, 0.93)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(0.90, 0.95)</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(0.92, 0.98)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1.03</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(0.98, 1.07)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3222432845"/>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Female Population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1.19</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(1.14, 1.26)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1.20</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(1.14, 1.26)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1.17</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(1.11, 1.24)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(1.22, 1.38)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484598"/>
                  </a:ext>
                </a:extLst>
              </a:tr>
              <a:tr h="212726">
                <a:tc gridSpan="5">
                  <a:txBody>
                    <a:bodyPr/>
                    <a:lstStyle/>
                    <a:p>
                      <a:pPr marL="0" marR="0">
                        <a:lnSpc>
                          <a:spcPct val="107000"/>
                        </a:lnSpc>
                        <a:spcBef>
                          <a:spcPts val="0"/>
                        </a:spcBef>
                        <a:spcAft>
                          <a:spcPts val="0"/>
                        </a:spcAft>
                      </a:pPr>
                      <a:r>
                        <a:rPr lang="en-US" sz="600" b="1" i="1">
                          <a:effectLst/>
                          <a:latin typeface="Calibri" panose="020F0502020204030204" pitchFamily="34" charset="0"/>
                          <a:ea typeface="Calibri" panose="020F0502020204030204" pitchFamily="34" charset="0"/>
                          <a:cs typeface="Calibri" panose="020F0502020204030204" pitchFamily="34" charset="0"/>
                        </a:rPr>
                        <a:t>Health and Health Care</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0311477"/>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Frequent Mental Distress</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1.26</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(1.17, 1.34)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(1.22, 1.42)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2157535962"/>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Frequent Physical Distress</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(1.17, 1.34)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(1.22, 1.40)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3767112533"/>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Diabetes</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1.09</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(1.06, 1.12)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1.13</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(1.09, 1.17)</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1.09</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(1.06, 1.13)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(1.01, 1.11)</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3786159206"/>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HIV Rate per Million</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(1.11, 1.13)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(1.04, 1.06)</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(1.01, 1.03)</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(1.00, 1.02)</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3289915975"/>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Adult Smoker</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(1.06, 1.14)</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1.14</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(1.09, 1.18)</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a:noFill/>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a:noFill/>
                    </a:lnB>
                  </a:tcPr>
                </a:tc>
                <a:extLst>
                  <a:ext uri="{0D108BD9-81ED-4DB2-BD59-A6C34878D82A}">
                    <a16:rowId xmlns:a16="http://schemas.microsoft.com/office/drawing/2014/main" val="2607701852"/>
                  </a:ext>
                </a:extLst>
              </a:tr>
              <a:tr h="221756">
                <a:tc>
                  <a:txBody>
                    <a:bodyPr/>
                    <a:lstStyle/>
                    <a:p>
                      <a:pPr marL="0" marR="0">
                        <a:lnSpc>
                          <a:spcPct val="107000"/>
                        </a:lnSpc>
                        <a:spcBef>
                          <a:spcPts val="0"/>
                        </a:spcBef>
                        <a:spcAft>
                          <a:spcPts val="0"/>
                        </a:spcAft>
                      </a:pPr>
                      <a:r>
                        <a:rPr lang="en-US" sz="600">
                          <a:effectLst/>
                          <a:latin typeface="Calibri" panose="020F0502020204030204" pitchFamily="34" charset="0"/>
                          <a:ea typeface="Calibri" panose="020F0502020204030204" pitchFamily="34" charset="0"/>
                          <a:cs typeface="Calibri" panose="020F0502020204030204" pitchFamily="34" charset="0"/>
                        </a:rPr>
                        <a:t>Percent Obesity</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1.17</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(1.15, 1.20)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1.18</a:t>
                      </a:r>
                      <a:endParaRPr lang="en-US" sz="60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(1.15, 1.20)</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600" dirty="0">
                        <a:effectLst/>
                        <a:latin typeface="Calibri" panose="020F0502020204030204" pitchFamily="34" charset="0"/>
                        <a:ea typeface="Calibri" panose="020F0502020204030204" pitchFamily="34" charset="0"/>
                        <a:cs typeface="Arial" panose="020B0604020202020204" pitchFamily="34" charset="0"/>
                      </a:endParaRPr>
                    </a:p>
                  </a:txBody>
                  <a:tcPr marL="40099" marR="40099"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722118"/>
                  </a:ext>
                </a:extLst>
              </a:tr>
            </a:tbl>
          </a:graphicData>
        </a:graphic>
      </p:graphicFrame>
      <p:sp>
        <p:nvSpPr>
          <p:cNvPr id="7" name="TextBox 6">
            <a:extLst>
              <a:ext uri="{FF2B5EF4-FFF2-40B4-BE49-F238E27FC236}">
                <a16:creationId xmlns:a16="http://schemas.microsoft.com/office/drawing/2014/main" id="{AFAC53AF-60DD-41C5-ADE9-096399BF91F9}"/>
              </a:ext>
            </a:extLst>
          </p:cNvPr>
          <p:cNvSpPr txBox="1"/>
          <p:nvPr/>
        </p:nvSpPr>
        <p:spPr>
          <a:xfrm>
            <a:off x="9467849" y="5255872"/>
            <a:ext cx="2409825" cy="1446550"/>
          </a:xfrm>
          <a:prstGeom prst="rect">
            <a:avLst/>
          </a:prstGeom>
          <a:noFill/>
        </p:spPr>
        <p:txBody>
          <a:bodyPr wrap="square" rtlCol="0">
            <a:spAutoFit/>
          </a:bodyPr>
          <a:lstStyle/>
          <a:p>
            <a:r>
              <a:rPr lang="en-US" sz="1000" b="0" i="0" dirty="0">
                <a:solidFill>
                  <a:srgbClr val="222222"/>
                </a:solidFill>
                <a:effectLst/>
                <a:latin typeface="Arial" panose="020B0604020202020204" pitchFamily="34" charset="0"/>
              </a:rPr>
              <a:t>Paul, R., Adeyemi, O., Ghosh, S., </a:t>
            </a:r>
            <a:r>
              <a:rPr lang="en-US" sz="1000" b="0" i="0" dirty="0" err="1">
                <a:solidFill>
                  <a:srgbClr val="222222"/>
                </a:solidFill>
                <a:effectLst/>
                <a:latin typeface="Arial" panose="020B0604020202020204" pitchFamily="34" charset="0"/>
              </a:rPr>
              <a:t>Pokhrel</a:t>
            </a:r>
            <a:r>
              <a:rPr lang="en-US" sz="1000" b="0" i="0" dirty="0">
                <a:solidFill>
                  <a:srgbClr val="222222"/>
                </a:solidFill>
                <a:effectLst/>
                <a:latin typeface="Arial" panose="020B0604020202020204" pitchFamily="34" charset="0"/>
              </a:rPr>
              <a:t>, K., &amp; </a:t>
            </a:r>
            <a:r>
              <a:rPr lang="en-US" sz="1000" b="0" i="0" dirty="0" err="1">
                <a:solidFill>
                  <a:srgbClr val="222222"/>
                </a:solidFill>
                <a:effectLst/>
                <a:latin typeface="Arial" panose="020B0604020202020204" pitchFamily="34" charset="0"/>
              </a:rPr>
              <a:t>Arif</a:t>
            </a:r>
            <a:r>
              <a:rPr lang="en-US" sz="1000" b="0" i="0" dirty="0">
                <a:solidFill>
                  <a:srgbClr val="222222"/>
                </a:solidFill>
                <a:effectLst/>
                <a:latin typeface="Arial" panose="020B0604020202020204" pitchFamily="34" charset="0"/>
              </a:rPr>
              <a:t>, A. A. (2021). Dynamics of Covid-19 mortality and social determinants of health: a spatiotemporal analysis of exceedance probabilities. </a:t>
            </a:r>
            <a:r>
              <a:rPr lang="en-US" sz="1000" b="0" i="1" dirty="0">
                <a:solidFill>
                  <a:srgbClr val="222222"/>
                </a:solidFill>
                <a:effectLst/>
                <a:latin typeface="Arial" panose="020B0604020202020204" pitchFamily="34" charset="0"/>
              </a:rPr>
              <a:t>Annals of epidemiology</a:t>
            </a:r>
            <a:r>
              <a:rPr lang="en-US" sz="1000" b="0" i="0" dirty="0">
                <a:solidFill>
                  <a:srgbClr val="222222"/>
                </a:solidFill>
                <a:effectLst/>
                <a:latin typeface="Arial" panose="020B0604020202020204" pitchFamily="34" charset="0"/>
              </a:rPr>
              <a:t>, </a:t>
            </a:r>
            <a:r>
              <a:rPr lang="en-US" sz="1000" b="0" i="1" dirty="0">
                <a:solidFill>
                  <a:srgbClr val="222222"/>
                </a:solidFill>
                <a:effectLst/>
                <a:latin typeface="Arial" panose="020B0604020202020204" pitchFamily="34" charset="0"/>
              </a:rPr>
              <a:t>62</a:t>
            </a:r>
            <a:r>
              <a:rPr lang="en-US" sz="1000" b="0" i="0" dirty="0">
                <a:solidFill>
                  <a:srgbClr val="222222"/>
                </a:solidFill>
                <a:effectLst/>
                <a:latin typeface="Arial" panose="020B0604020202020204" pitchFamily="34" charset="0"/>
              </a:rPr>
              <a:t>, 51-58.</a:t>
            </a:r>
            <a:endParaRPr lang="en-US" sz="1000" dirty="0"/>
          </a:p>
          <a:p>
            <a:endParaRPr lang="en-US" dirty="0"/>
          </a:p>
        </p:txBody>
      </p:sp>
    </p:spTree>
    <p:extLst>
      <p:ext uri="{BB962C8B-B14F-4D97-AF65-F5344CB8AC3E}">
        <p14:creationId xmlns:p14="http://schemas.microsoft.com/office/powerpoint/2010/main" val="421040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Outline of the Workshop</a:t>
            </a:r>
          </a:p>
        </p:txBody>
      </p:sp>
      <p:sp>
        <p:nvSpPr>
          <p:cNvPr id="3" name="Content Placeholder 2"/>
          <p:cNvSpPr>
            <a:spLocks noGrp="1"/>
          </p:cNvSpPr>
          <p:nvPr>
            <p:ph idx="1"/>
          </p:nvPr>
        </p:nvSpPr>
        <p:spPr>
          <a:xfrm>
            <a:off x="1373909" y="1954934"/>
            <a:ext cx="10515600" cy="4351338"/>
          </a:xfrm>
        </p:spPr>
        <p:txBody>
          <a:bodyPr>
            <a:normAutofit/>
          </a:bodyPr>
          <a:lstStyle/>
          <a:p>
            <a:pPr marL="514350" indent="-514350">
              <a:buFont typeface="+mj-lt"/>
              <a:buAutoNum type="arabicPeriod"/>
            </a:pPr>
            <a:r>
              <a:rPr lang="en-US" b="1" dirty="0"/>
              <a:t>Basics of Epidemiological  Measures and General Introduction to Underreporting and Count and Rate Regressions for Spatial Data – first 50 minutes</a:t>
            </a:r>
          </a:p>
          <a:p>
            <a:pPr marL="514350" indent="-514350">
              <a:buFont typeface="+mj-lt"/>
              <a:buAutoNum type="arabicPeriod"/>
            </a:pPr>
            <a:r>
              <a:rPr lang="en-US" b="1" dirty="0"/>
              <a:t>Running Count and Rate Regressions in R/RStudio: Interpretations of Results – Next 50 minutes</a:t>
            </a:r>
          </a:p>
          <a:p>
            <a:pPr marL="514350" indent="-514350">
              <a:buFont typeface="+mj-lt"/>
              <a:buAutoNum type="arabicPeriod"/>
            </a:pPr>
            <a:r>
              <a:rPr lang="en-US" b="1" dirty="0"/>
              <a:t>Adjusting Count/Rate Regressions for underreporting in data – Final 50 minutes</a:t>
            </a:r>
          </a:p>
          <a:p>
            <a:pPr marL="0" indent="0">
              <a:buNone/>
            </a:pPr>
            <a:endParaRPr lang="en-US" b="1" dirty="0"/>
          </a:p>
          <a:p>
            <a:endParaRPr lang="en-US" dirty="0"/>
          </a:p>
          <a:p>
            <a:endParaRPr lang="en-US" dirty="0"/>
          </a:p>
        </p:txBody>
      </p:sp>
    </p:spTree>
    <p:extLst>
      <p:ext uri="{BB962C8B-B14F-4D97-AF65-F5344CB8AC3E}">
        <p14:creationId xmlns:p14="http://schemas.microsoft.com/office/powerpoint/2010/main" val="902093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Exceedance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3909" y="1954934"/>
                <a:ext cx="10515600" cy="4351338"/>
              </a:xfrm>
            </p:spPr>
            <p:txBody>
              <a:bodyPr>
                <a:normAutofit/>
              </a:bodyPr>
              <a:lstStyle/>
              <a:p>
                <a:r>
                  <a:rPr lang="en-US" dirty="0"/>
                  <a:t>Exceedance probabilities based on the fitted regression models are often calculated to compare different regions</a:t>
                </a:r>
              </a:p>
              <a:p>
                <a:r>
                  <a:rPr lang="en-US" dirty="0"/>
                  <a:t>It is defined as </a:t>
                </a:r>
                <a14:m>
                  <m:oMath xmlns:m="http://schemas.openxmlformats.org/officeDocument/2006/math">
                    <m: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𝑍</m:t>
                            </m:r>
                            <m:d>
                              <m:d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&gt;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𝐶</m:t>
                        </m:r>
                      </m:e>
                    </m:d>
                  </m:oMath>
                </a14:m>
                <a:endParaRPr lang="en-US" dirty="0">
                  <a:effectLst/>
                  <a:ea typeface="Times New Roman" panose="02020603050405020304" pitchFamily="18"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Where </a:t>
                </a:r>
                <a:r>
                  <a:rPr lang="en-US" i="1" dirty="0">
                    <a:effectLst/>
                    <a:latin typeface="Calibri" panose="020F0502020204030204" pitchFamily="34" charset="0"/>
                    <a:ea typeface="Calibri" panose="020F0502020204030204" pitchFamily="34" charset="0"/>
                    <a:cs typeface="Times New Roman" panose="02020603050405020304" pitchFamily="18" charset="0"/>
                  </a:rPr>
                  <a:t>C</a:t>
                </a:r>
                <a:r>
                  <a:rPr lang="en-US" dirty="0">
                    <a:effectLst/>
                    <a:latin typeface="Calibri" panose="020F0502020204030204" pitchFamily="34" charset="0"/>
                    <a:ea typeface="Calibri" panose="020F0502020204030204" pitchFamily="34" charset="0"/>
                    <a:cs typeface="Times New Roman" panose="02020603050405020304" pitchFamily="18" charset="0"/>
                  </a:rPr>
                  <a:t> is a predefined value (percentage). If one uses 50% that would lead us to find probability for the standardized ratio for the </a:t>
                </a:r>
                <a:r>
                  <a:rPr lang="en-US" dirty="0" err="1">
                    <a:effectLst/>
                    <a:latin typeface="Calibri" panose="020F0502020204030204" pitchFamily="34" charset="0"/>
                    <a:ea typeface="Times New Roman" panose="02020603050405020304" pitchFamily="18" charset="0"/>
                    <a:cs typeface="Times New Roman" panose="02020603050405020304" pitchFamily="18" charset="0"/>
                  </a:rPr>
                  <a:t>i</a:t>
                </a:r>
                <a:r>
                  <a:rPr lang="en-US" baseline="30000" dirty="0" err="1">
                    <a:effectLst/>
                    <a:latin typeface="Calibri" panose="020F0502020204030204" pitchFamily="34" charset="0"/>
                    <a:ea typeface="Times New Roman" panose="02020603050405020304" pitchFamily="18" charset="0"/>
                    <a:cs typeface="Times New Roman" panose="02020603050405020304" pitchFamily="18" charset="0"/>
                  </a:rPr>
                  <a:t>th</a:t>
                </a:r>
                <a:r>
                  <a:rPr lang="en-US" baseline="30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 region to be greater than 50%, means the probability of observed counts to be 50% more than the expected count based on overall uniform rate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3909" y="1954934"/>
                <a:ext cx="10515600" cy="4351338"/>
              </a:xfrm>
              <a:blipFill>
                <a:blip r:embed="rId2"/>
                <a:stretch>
                  <a:fillRect l="-1043" t="-2384"/>
                </a:stretch>
              </a:blipFill>
            </p:spPr>
            <p:txBody>
              <a:bodyPr/>
              <a:lstStyle/>
              <a:p>
                <a:r>
                  <a:rPr lang="en-US">
                    <a:noFill/>
                  </a:rPr>
                  <a:t> </a:t>
                </a:r>
              </a:p>
            </p:txBody>
          </p:sp>
        </mc:Fallback>
      </mc:AlternateContent>
    </p:spTree>
    <p:extLst>
      <p:ext uri="{BB962C8B-B14F-4D97-AF65-F5344CB8AC3E}">
        <p14:creationId xmlns:p14="http://schemas.microsoft.com/office/powerpoint/2010/main" val="2037901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Interpretation of Exceedance Probability</a:t>
            </a:r>
          </a:p>
        </p:txBody>
      </p:sp>
      <p:pic>
        <p:nvPicPr>
          <p:cNvPr id="4" name="Content Placeholder 3">
            <a:extLst>
              <a:ext uri="{FF2B5EF4-FFF2-40B4-BE49-F238E27FC236}">
                <a16:creationId xmlns:a16="http://schemas.microsoft.com/office/drawing/2014/main" id="{745832EE-BF33-ED24-D629-98CC2023B738}"/>
              </a:ext>
            </a:extLst>
          </p:cNvPr>
          <p:cNvPicPr>
            <a:picLocks noGrp="1" noChangeAspect="1"/>
          </p:cNvPicPr>
          <p:nvPr>
            <p:ph idx="1"/>
          </p:nvPr>
        </p:nvPicPr>
        <p:blipFill>
          <a:blip r:embed="rId2"/>
          <a:stretch>
            <a:fillRect/>
          </a:stretch>
        </p:blipFill>
        <p:spPr>
          <a:xfrm>
            <a:off x="3297238" y="2072481"/>
            <a:ext cx="6667500" cy="4114800"/>
          </a:xfrm>
          <a:prstGeom prst="rect">
            <a:avLst/>
          </a:prstGeom>
        </p:spPr>
      </p:pic>
    </p:spTree>
    <p:extLst>
      <p:ext uri="{BB962C8B-B14F-4D97-AF65-F5344CB8AC3E}">
        <p14:creationId xmlns:p14="http://schemas.microsoft.com/office/powerpoint/2010/main" val="187779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Exceedance Probability: COVID-19 Example</a:t>
            </a:r>
          </a:p>
        </p:txBody>
      </p:sp>
      <p:pic>
        <p:nvPicPr>
          <p:cNvPr id="5" name="Content Placeholder 4">
            <a:extLst>
              <a:ext uri="{FF2B5EF4-FFF2-40B4-BE49-F238E27FC236}">
                <a16:creationId xmlns:a16="http://schemas.microsoft.com/office/drawing/2014/main" id="{E177FE2A-B17C-DAAD-36FC-437EE1D61C96}"/>
              </a:ext>
            </a:extLst>
          </p:cNvPr>
          <p:cNvPicPr>
            <a:picLocks noGrp="1" noChangeAspect="1"/>
          </p:cNvPicPr>
          <p:nvPr>
            <p:ph idx="1"/>
          </p:nvPr>
        </p:nvPicPr>
        <p:blipFill>
          <a:blip r:embed="rId2"/>
          <a:stretch>
            <a:fillRect/>
          </a:stretch>
        </p:blipFill>
        <p:spPr>
          <a:xfrm rot="5400000">
            <a:off x="2899598" y="361724"/>
            <a:ext cx="5017486" cy="7471316"/>
          </a:xfrm>
          <a:prstGeom prst="rect">
            <a:avLst/>
          </a:prstGeom>
        </p:spPr>
      </p:pic>
      <p:sp>
        <p:nvSpPr>
          <p:cNvPr id="7" name="TextBox 6">
            <a:extLst>
              <a:ext uri="{FF2B5EF4-FFF2-40B4-BE49-F238E27FC236}">
                <a16:creationId xmlns:a16="http://schemas.microsoft.com/office/drawing/2014/main" id="{59CE3454-6C08-5F21-4EF0-2F6C7EEE3A4A}"/>
              </a:ext>
            </a:extLst>
          </p:cNvPr>
          <p:cNvSpPr txBox="1"/>
          <p:nvPr/>
        </p:nvSpPr>
        <p:spPr>
          <a:xfrm>
            <a:off x="9143999" y="5280563"/>
            <a:ext cx="2486723" cy="1446550"/>
          </a:xfrm>
          <a:prstGeom prst="rect">
            <a:avLst/>
          </a:prstGeom>
          <a:noFill/>
        </p:spPr>
        <p:txBody>
          <a:bodyPr wrap="square" rtlCol="0">
            <a:spAutoFit/>
          </a:bodyPr>
          <a:lstStyle/>
          <a:p>
            <a:r>
              <a:rPr lang="en-US" sz="1000" b="0" i="0" dirty="0">
                <a:solidFill>
                  <a:srgbClr val="222222"/>
                </a:solidFill>
                <a:effectLst/>
                <a:latin typeface="Arial" panose="020B0604020202020204" pitchFamily="34" charset="0"/>
              </a:rPr>
              <a:t>Paul, R., Adeyemi, O., Ghosh, S., </a:t>
            </a:r>
            <a:r>
              <a:rPr lang="en-US" sz="1000" b="0" i="0" dirty="0" err="1">
                <a:solidFill>
                  <a:srgbClr val="222222"/>
                </a:solidFill>
                <a:effectLst/>
                <a:latin typeface="Arial" panose="020B0604020202020204" pitchFamily="34" charset="0"/>
              </a:rPr>
              <a:t>Pokhrel</a:t>
            </a:r>
            <a:r>
              <a:rPr lang="en-US" sz="1000" b="0" i="0" dirty="0">
                <a:solidFill>
                  <a:srgbClr val="222222"/>
                </a:solidFill>
                <a:effectLst/>
                <a:latin typeface="Arial" panose="020B0604020202020204" pitchFamily="34" charset="0"/>
              </a:rPr>
              <a:t>, K., &amp; </a:t>
            </a:r>
            <a:r>
              <a:rPr lang="en-US" sz="1000" b="0" i="0" dirty="0" err="1">
                <a:solidFill>
                  <a:srgbClr val="222222"/>
                </a:solidFill>
                <a:effectLst/>
                <a:latin typeface="Arial" panose="020B0604020202020204" pitchFamily="34" charset="0"/>
              </a:rPr>
              <a:t>Arif</a:t>
            </a:r>
            <a:r>
              <a:rPr lang="en-US" sz="1000" b="0" i="0" dirty="0">
                <a:solidFill>
                  <a:srgbClr val="222222"/>
                </a:solidFill>
                <a:effectLst/>
                <a:latin typeface="Arial" panose="020B0604020202020204" pitchFamily="34" charset="0"/>
              </a:rPr>
              <a:t>, A. A. (2021). Dynamics of Covid-19 mortality and social determinants of health: a spatiotemporal analysis of exceedance probabilities. </a:t>
            </a:r>
            <a:r>
              <a:rPr lang="en-US" sz="1000" b="0" i="1" dirty="0">
                <a:solidFill>
                  <a:srgbClr val="222222"/>
                </a:solidFill>
                <a:effectLst/>
                <a:latin typeface="Arial" panose="020B0604020202020204" pitchFamily="34" charset="0"/>
              </a:rPr>
              <a:t>Annals of epidemiology</a:t>
            </a:r>
            <a:r>
              <a:rPr lang="en-US" sz="1000" b="0" i="0" dirty="0">
                <a:solidFill>
                  <a:srgbClr val="222222"/>
                </a:solidFill>
                <a:effectLst/>
                <a:latin typeface="Arial" panose="020B0604020202020204" pitchFamily="34" charset="0"/>
              </a:rPr>
              <a:t>, </a:t>
            </a:r>
            <a:r>
              <a:rPr lang="en-US" sz="1000" b="0" i="1" dirty="0">
                <a:solidFill>
                  <a:srgbClr val="222222"/>
                </a:solidFill>
                <a:effectLst/>
                <a:latin typeface="Arial" panose="020B0604020202020204" pitchFamily="34" charset="0"/>
              </a:rPr>
              <a:t>62</a:t>
            </a:r>
            <a:r>
              <a:rPr lang="en-US" sz="1000" b="0" i="0" dirty="0">
                <a:solidFill>
                  <a:srgbClr val="222222"/>
                </a:solidFill>
                <a:effectLst/>
                <a:latin typeface="Arial" panose="020B0604020202020204" pitchFamily="34" charset="0"/>
              </a:rPr>
              <a:t>, 51-58.</a:t>
            </a:r>
            <a:endParaRPr lang="en-US" sz="1000" dirty="0"/>
          </a:p>
          <a:p>
            <a:endParaRPr lang="en-US" dirty="0"/>
          </a:p>
        </p:txBody>
      </p:sp>
    </p:spTree>
    <p:extLst>
      <p:ext uri="{BB962C8B-B14F-4D97-AF65-F5344CB8AC3E}">
        <p14:creationId xmlns:p14="http://schemas.microsoft.com/office/powerpoint/2010/main" val="2592810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CDF89-7ABA-05D8-F0F7-F6D719E025EE}"/>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Exploratory vs. Model Based Approaches</a:t>
            </a:r>
            <a:endParaRPr lang="en-US" dirty="0"/>
          </a:p>
        </p:txBody>
      </p:sp>
      <p:sp>
        <p:nvSpPr>
          <p:cNvPr id="5" name="Text Placeholder 4">
            <a:extLst>
              <a:ext uri="{FF2B5EF4-FFF2-40B4-BE49-F238E27FC236}">
                <a16:creationId xmlns:a16="http://schemas.microsoft.com/office/drawing/2014/main" id="{CF3F51A9-E122-D45C-C82F-37B9CF717FBD}"/>
              </a:ext>
            </a:extLst>
          </p:cNvPr>
          <p:cNvSpPr>
            <a:spLocks noGrp="1"/>
          </p:cNvSpPr>
          <p:nvPr>
            <p:ph type="body" idx="1"/>
          </p:nvPr>
        </p:nvSpPr>
        <p:spPr/>
        <p:txBody>
          <a:bodyPr/>
          <a:lstStyle/>
          <a:p>
            <a:r>
              <a:rPr lang="en-US" dirty="0"/>
              <a:t>Data: SMR - Exploratory Analysis</a:t>
            </a:r>
          </a:p>
        </p:txBody>
      </p:sp>
      <p:sp>
        <p:nvSpPr>
          <p:cNvPr id="7" name="Text Placeholder 6">
            <a:extLst>
              <a:ext uri="{FF2B5EF4-FFF2-40B4-BE49-F238E27FC236}">
                <a16:creationId xmlns:a16="http://schemas.microsoft.com/office/drawing/2014/main" id="{D6CE8B19-C96B-2ED7-6678-16E59682071E}"/>
              </a:ext>
            </a:extLst>
          </p:cNvPr>
          <p:cNvSpPr>
            <a:spLocks noGrp="1"/>
          </p:cNvSpPr>
          <p:nvPr>
            <p:ph type="body" sz="quarter" idx="3"/>
          </p:nvPr>
        </p:nvSpPr>
        <p:spPr/>
        <p:txBody>
          <a:bodyPr/>
          <a:lstStyle/>
          <a:p>
            <a:r>
              <a:rPr lang="en-US" dirty="0"/>
              <a:t>Exceedance Probabilities: Modeling Based Approach</a:t>
            </a:r>
          </a:p>
        </p:txBody>
      </p:sp>
      <p:pic>
        <p:nvPicPr>
          <p:cNvPr id="9" name="Content Placeholder 8">
            <a:extLst>
              <a:ext uri="{FF2B5EF4-FFF2-40B4-BE49-F238E27FC236}">
                <a16:creationId xmlns:a16="http://schemas.microsoft.com/office/drawing/2014/main" id="{073C34E2-3405-01CD-D90F-69034277D4E3}"/>
              </a:ext>
            </a:extLst>
          </p:cNvPr>
          <p:cNvPicPr>
            <a:picLocks noGrp="1" noChangeAspect="1"/>
          </p:cNvPicPr>
          <p:nvPr>
            <p:ph sz="quarter" idx="4"/>
          </p:nvPr>
        </p:nvPicPr>
        <p:blipFill>
          <a:blip r:embed="rId2"/>
          <a:stretch>
            <a:fillRect/>
          </a:stretch>
        </p:blipFill>
        <p:spPr>
          <a:xfrm>
            <a:off x="6172200" y="2607661"/>
            <a:ext cx="5183188" cy="3479415"/>
          </a:xfrm>
          <a:prstGeom prst="rect">
            <a:avLst/>
          </a:prstGeom>
        </p:spPr>
      </p:pic>
      <p:pic>
        <p:nvPicPr>
          <p:cNvPr id="10" name="Content Placeholder 3">
            <a:extLst>
              <a:ext uri="{FF2B5EF4-FFF2-40B4-BE49-F238E27FC236}">
                <a16:creationId xmlns:a16="http://schemas.microsoft.com/office/drawing/2014/main" id="{4432806C-1CBA-8D3D-C643-E5471907BB7D}"/>
              </a:ext>
            </a:extLst>
          </p:cNvPr>
          <p:cNvPicPr>
            <a:picLocks noGrp="1" noChangeAspect="1"/>
          </p:cNvPicPr>
          <p:nvPr>
            <p:ph sz="half" idx="2"/>
          </p:nvPr>
        </p:nvPicPr>
        <p:blipFill>
          <a:blip r:embed="rId3"/>
          <a:stretch>
            <a:fillRect/>
          </a:stretch>
        </p:blipFill>
        <p:spPr>
          <a:xfrm rot="5400000">
            <a:off x="1576388" y="2258837"/>
            <a:ext cx="3684587" cy="4177063"/>
          </a:xfrm>
          <a:prstGeom prst="rect">
            <a:avLst/>
          </a:prstGeom>
        </p:spPr>
      </p:pic>
    </p:spTree>
    <p:extLst>
      <p:ext uri="{BB962C8B-B14F-4D97-AF65-F5344CB8AC3E}">
        <p14:creationId xmlns:p14="http://schemas.microsoft.com/office/powerpoint/2010/main" val="1066826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5572-BF9A-1866-F4DF-4E49824B0274}"/>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Spatial Analysis using R-INLA</a:t>
            </a:r>
            <a:endParaRPr lang="en-US" dirty="0"/>
          </a:p>
        </p:txBody>
      </p:sp>
      <p:sp>
        <p:nvSpPr>
          <p:cNvPr id="3" name="Content Placeholder 2">
            <a:extLst>
              <a:ext uri="{FF2B5EF4-FFF2-40B4-BE49-F238E27FC236}">
                <a16:creationId xmlns:a16="http://schemas.microsoft.com/office/drawing/2014/main" id="{9A3DF5DC-428D-5D9E-565E-F98D0C6BE789}"/>
              </a:ext>
            </a:extLst>
          </p:cNvPr>
          <p:cNvSpPr>
            <a:spLocks noGrp="1"/>
          </p:cNvSpPr>
          <p:nvPr>
            <p:ph idx="1"/>
          </p:nvPr>
        </p:nvSpPr>
        <p:spPr/>
        <p:txBody>
          <a:bodyPr/>
          <a:lstStyle/>
          <a:p>
            <a:pPr marL="0" indent="0">
              <a:buNone/>
            </a:pPr>
            <a:r>
              <a:rPr lang="en-US" b="1" dirty="0"/>
              <a:t>Dr. </a:t>
            </a:r>
            <a:r>
              <a:rPr lang="en-US" b="1" dirty="0" err="1"/>
              <a:t>Oluwaseun</a:t>
            </a:r>
            <a:r>
              <a:rPr lang="en-US" b="1" dirty="0"/>
              <a:t> Adeyemi’s R Tutorial</a:t>
            </a:r>
          </a:p>
        </p:txBody>
      </p:sp>
    </p:spTree>
    <p:extLst>
      <p:ext uri="{BB962C8B-B14F-4D97-AF65-F5344CB8AC3E}">
        <p14:creationId xmlns:p14="http://schemas.microsoft.com/office/powerpoint/2010/main" val="4022044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Underreporting: When and how?</a:t>
            </a:r>
            <a:endParaRPr lang="en-US" dirty="0"/>
          </a:p>
        </p:txBody>
      </p:sp>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p:txBody>
          <a:bodyPr/>
          <a:lstStyle/>
          <a:p>
            <a:r>
              <a:rPr lang="en-US" dirty="0"/>
              <a:t>Underreporting in count data are not uncommon</a:t>
            </a:r>
          </a:p>
          <a:p>
            <a:r>
              <a:rPr lang="en-US" dirty="0"/>
              <a:t>Often underreporting occurs in regions lack resources and socially deprived</a:t>
            </a:r>
          </a:p>
          <a:p>
            <a:r>
              <a:rPr lang="en-US" dirty="0"/>
              <a:t>This leads to biased estimates of disease risks and regions across spatial domain cannot be compared </a:t>
            </a:r>
          </a:p>
          <a:p>
            <a:r>
              <a:rPr lang="en-US" dirty="0"/>
              <a:t>If underreporting rates are same (unknown) across the entire area of study, that will not impact the estimation of IRR</a:t>
            </a:r>
          </a:p>
        </p:txBody>
      </p:sp>
    </p:spTree>
    <p:extLst>
      <p:ext uri="{BB962C8B-B14F-4D97-AF65-F5344CB8AC3E}">
        <p14:creationId xmlns:p14="http://schemas.microsoft.com/office/powerpoint/2010/main" val="298679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Challenges with Underreporting Rates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a:xfrm>
                <a:off x="838200" y="1552575"/>
                <a:ext cx="10515600" cy="4624388"/>
              </a:xfrm>
            </p:spPr>
            <p:txBody>
              <a:bodyPr>
                <a:normAutofit lnSpcReduction="10000"/>
              </a:bodyPr>
              <a:lstStyle/>
              <a:p>
                <a:r>
                  <a:rPr lang="en-US" dirty="0"/>
                  <a:t>Most of the time underreporting rates are not reported with data</a:t>
                </a:r>
              </a:p>
              <a:p>
                <a:r>
                  <a:rPr lang="en-US" dirty="0"/>
                  <a:t>This requires that we estimate the underreporting rates</a:t>
                </a:r>
              </a:p>
              <a:p>
                <a:r>
                  <a:rPr lang="en-US" dirty="0"/>
                  <a:t>Since in our modeling framework, </a:t>
                </a:r>
                <a14:m>
                  <m:oMath xmlns:m="http://schemas.openxmlformats.org/officeDocument/2006/math">
                    <m:sSub>
                      <m:sSubPr>
                        <m:ctrlPr>
                          <a:rPr lang="en-US" sz="280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1 − </m:t>
                        </m:r>
                        <m:r>
                          <a:rPr lang="en-US" sz="2800" i="1">
                            <a:effectLst/>
                            <a:latin typeface="Cambria Math" panose="02040503050406030204" pitchFamily="18" charset="0"/>
                            <a:ea typeface="Calibri" panose="020F0502020204030204" pitchFamily="34" charset="0"/>
                            <a:cs typeface="Arial" panose="020B0604020202020204" pitchFamily="34" charset="0"/>
                          </a:rPr>
                          <m:t>𝜋</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a:t>
                </a:r>
                <a:r>
                  <a:rPr lang="en-US" dirty="0"/>
                  <a:t>are underreporting rates (</a:t>
                </a:r>
                <a14:m>
                  <m:oMath xmlns:m="http://schemas.openxmlformats.org/officeDocument/2006/math">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𝜋</m:t>
                        </m:r>
                      </m:e>
                      <m:sub>
                        <m:r>
                          <a:rPr lang="en-US" i="1">
                            <a:latin typeface="Cambria Math" panose="02040503050406030204" pitchFamily="18" charset="0"/>
                            <a:ea typeface="Calibri" panose="020F0502020204030204" pitchFamily="34" charset="0"/>
                            <a:cs typeface="Arial" panose="020B0604020202020204" pitchFamily="34" charset="0"/>
                          </a:rPr>
                          <m:t>𝑖</m:t>
                        </m:r>
                      </m:sub>
                    </m:sSub>
                  </m:oMath>
                </a14:m>
                <a:r>
                  <a:rPr lang="en-US" dirty="0"/>
                  <a:t> are reporting rates) across </a:t>
                </a:r>
                <a:r>
                  <a:rPr lang="en-US" dirty="0" err="1"/>
                  <a:t>i</a:t>
                </a:r>
                <a:r>
                  <a:rPr lang="en-US" dirty="0"/>
                  <a:t> = 1,…,n spatial locations, ranges between [0, 1], a common choice could be logistic regression based on certain region-specific covariates</a:t>
                </a:r>
              </a:p>
              <a:p>
                <a:r>
                  <a:rPr lang="en-US" dirty="0"/>
                  <a:t>Unfortunately, this model is not identifiable. Means from the observed data </a:t>
                </a:r>
                <a14:m>
                  <m:oMath xmlns:m="http://schemas.openxmlformats.org/officeDocument/2006/math">
                    <m:r>
                      <a:rPr lang="en-US" sz="2800" b="0" i="0" smtClean="0">
                        <a:effectLst/>
                        <a:latin typeface="Cambria Math" panose="02040503050406030204" pitchFamily="18" charset="0"/>
                        <a:ea typeface="Calibri" panose="020F0502020204030204" pitchFamily="34" charset="0"/>
                        <a:cs typeface="Arial" panose="020B0604020202020204" pitchFamily="34" charset="0"/>
                      </a:rPr>
                      <m:t>{</m:t>
                    </m:r>
                    <m:r>
                      <a:rPr lang="en-US" sz="2800" i="1" smtClean="0">
                        <a:effectLst/>
                        <a:latin typeface="Cambria Math" panose="02040503050406030204" pitchFamily="18" charset="0"/>
                        <a:ea typeface="Calibri" panose="020F0502020204030204" pitchFamily="34" charset="0"/>
                        <a:cs typeface="Arial" panose="020B0604020202020204" pitchFamily="34" charset="0"/>
                      </a:rPr>
                      <m:t>𝑌</m:t>
                    </m:r>
                    <m:d>
                      <m:dPr>
                        <m:ctrlPr>
                          <a:rPr lang="en-US" sz="2800" i="1" smtClean="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b="0" i="1" smtClean="0">
                            <a:effectLst/>
                            <a:latin typeface="Cambria Math" panose="02040503050406030204" pitchFamily="18" charset="0"/>
                            <a:ea typeface="Calibri" panose="020F0502020204030204" pitchFamily="34" charset="0"/>
                            <a:cs typeface="Arial" panose="020B0604020202020204" pitchFamily="34" charset="0"/>
                          </a:rPr>
                          <m:t>), </m:t>
                        </m:r>
                        <m:r>
                          <a:rPr lang="en-US" sz="2800" b="0" i="1" smtClean="0">
                            <a:effectLst/>
                            <a:latin typeface="Cambria Math" panose="02040503050406030204" pitchFamily="18" charset="0"/>
                            <a:ea typeface="Calibri" panose="020F0502020204030204" pitchFamily="34" charset="0"/>
                            <a:cs typeface="Arial" panose="020B0604020202020204" pitchFamily="34" charset="0"/>
                          </a:rPr>
                          <m:t>𝑖</m:t>
                        </m:r>
                        <m:r>
                          <a:rPr lang="en-US" sz="2800" b="0" i="1" smtClean="0">
                            <a:effectLst/>
                            <a:latin typeface="Cambria Math" panose="02040503050406030204" pitchFamily="18" charset="0"/>
                            <a:ea typeface="Calibri" panose="020F0502020204030204" pitchFamily="34" charset="0"/>
                            <a:cs typeface="Arial" panose="020B0604020202020204" pitchFamily="34" charset="0"/>
                          </a:rPr>
                          <m:t>=1, …, </m:t>
                        </m:r>
                        <m:r>
                          <a:rPr lang="en-US" sz="2800" b="0" i="1" smtClean="0">
                            <a:effectLst/>
                            <a:latin typeface="Cambria Math" panose="02040503050406030204" pitchFamily="18" charset="0"/>
                            <a:ea typeface="Calibri" panose="020F0502020204030204" pitchFamily="34" charset="0"/>
                            <a:cs typeface="Arial" panose="020B0604020202020204" pitchFamily="34" charset="0"/>
                          </a:rPr>
                          <m:t>𝑛</m:t>
                        </m:r>
                        <m:r>
                          <a:rPr lang="en-US" sz="2800" b="0" i="1" smtClean="0">
                            <a:effectLst/>
                            <a:latin typeface="Cambria Math" panose="02040503050406030204" pitchFamily="18" charset="0"/>
                            <a:ea typeface="Calibri" panose="020F0502020204030204" pitchFamily="34" charset="0"/>
                            <a:cs typeface="Arial" panose="020B0604020202020204" pitchFamily="34" charset="0"/>
                          </a:rPr>
                          <m:t>}</m:t>
                        </m:r>
                      </m:e>
                    </m:d>
                  </m:oMath>
                </a14:m>
                <a:r>
                  <a:rPr lang="en-US" dirty="0"/>
                  <a:t> we can only estimate </a:t>
                </a:r>
                <a14:m>
                  <m:oMath xmlns:m="http://schemas.openxmlformats.org/officeDocument/2006/math">
                    <m:d>
                      <m:dPr>
                        <m:begChr m:val="{"/>
                        <m:ctrlPr>
                          <a:rPr lang="en-US" i="1">
                            <a:latin typeface="Cambria Math" panose="02040503050406030204" pitchFamily="18" charset="0"/>
                            <a:ea typeface="Calibri" panose="020F0502020204030204" pitchFamily="34" charset="0"/>
                            <a:cs typeface="Arial" panose="020B0604020202020204" pitchFamily="34" charset="0"/>
                          </a:rPr>
                        </m:ctrlPr>
                      </m:dPr>
                      <m:e>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𝜆</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e>
                    </m:d>
                    <m:sSub>
                      <m:sSubPr>
                        <m:ctrlPr>
                          <a:rPr lang="en-US" b="0" i="1" smtClean="0">
                            <a:latin typeface="Cambria Math" panose="02040503050406030204" pitchFamily="18" charset="0"/>
                            <a:ea typeface="Calibri" panose="020F0502020204030204" pitchFamily="34" charset="0"/>
                            <a:cs typeface="Arial" panose="020B0604020202020204" pitchFamily="34" charset="0"/>
                          </a:rPr>
                        </m:ctrlPr>
                      </m:sSubPr>
                      <m:e>
                        <m:r>
                          <m:rPr>
                            <m:sty m:val="p"/>
                          </m:rPr>
                          <a:rPr lang="el-GR" i="1" smtClean="0">
                            <a:latin typeface="Cambria Math" panose="02040503050406030204" pitchFamily="18" charset="0"/>
                            <a:ea typeface="Calibri" panose="020F0502020204030204" pitchFamily="34" charset="0"/>
                            <a:cs typeface="Arial" panose="020B0604020202020204" pitchFamily="34" charset="0"/>
                          </a:rPr>
                          <m:t>π</m:t>
                        </m:r>
                      </m:e>
                      <m:sub>
                        <m:r>
                          <a:rPr lang="en-US" b="0" i="1" smtClean="0">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 </m:t>
                    </m:r>
                    <m:r>
                      <a:rPr lang="en-US" i="1">
                        <a:latin typeface="Cambria Math" panose="02040503050406030204" pitchFamily="18" charset="0"/>
                        <a:ea typeface="Calibri" panose="020F0502020204030204" pitchFamily="34" charset="0"/>
                        <a:cs typeface="Arial" panose="020B0604020202020204" pitchFamily="34" charset="0"/>
                      </a:rPr>
                      <m:t>𝑖</m:t>
                    </m:r>
                    <m:r>
                      <a:rPr lang="en-US" i="1">
                        <a:latin typeface="Cambria Math" panose="02040503050406030204" pitchFamily="18" charset="0"/>
                        <a:ea typeface="Calibri" panose="020F0502020204030204" pitchFamily="34" charset="0"/>
                        <a:cs typeface="Arial" panose="020B0604020202020204" pitchFamily="34" charset="0"/>
                      </a:rPr>
                      <m:t> = 1, …, </m:t>
                    </m:r>
                    <m:r>
                      <a:rPr lang="en-US" i="1">
                        <a:latin typeface="Cambria Math" panose="02040503050406030204" pitchFamily="18" charset="0"/>
                        <a:ea typeface="Calibri" panose="020F0502020204030204" pitchFamily="34" charset="0"/>
                        <a:cs typeface="Arial" panose="020B0604020202020204" pitchFamily="34" charset="0"/>
                      </a:rPr>
                      <m:t>𝑛</m:t>
                    </m:r>
                    <m:r>
                      <a:rPr lang="en-US" i="1">
                        <a:latin typeface="Cambria Math" panose="02040503050406030204" pitchFamily="18" charset="0"/>
                        <a:ea typeface="Calibri" panose="020F0502020204030204" pitchFamily="34" charset="0"/>
                        <a:cs typeface="Arial" panose="020B0604020202020204" pitchFamily="34" charset="0"/>
                      </a:rPr>
                      <m:t>}</m:t>
                    </m:r>
                  </m:oMath>
                </a14:m>
                <a:r>
                  <a:rPr lang="en-US" dirty="0">
                    <a:latin typeface="Calibri" panose="020F0502020204030204" pitchFamily="34" charset="0"/>
                    <a:ea typeface="Times New Roman" panose="02020603050405020304" pitchFamily="18" charset="0"/>
                    <a:cs typeface="Arial" panose="020B0604020202020204" pitchFamily="34" charset="0"/>
                  </a:rPr>
                  <a:t> </a:t>
                </a:r>
              </a:p>
              <a:p>
                <a:r>
                  <a:rPr lang="en-US" dirty="0">
                    <a:latin typeface="Calibri" panose="020F0502020204030204" pitchFamily="34" charset="0"/>
                    <a:cs typeface="Arial" panose="020B0604020202020204" pitchFamily="34" charset="0"/>
                  </a:rPr>
                  <a:t>However, though unlikely, if underreporting rates are same across n regions, we do not need to adjust for estimating IRRs</a:t>
                </a:r>
                <a:endParaRPr lang="en-US" dirty="0"/>
              </a:p>
              <a:p>
                <a:endParaRPr lang="en-US" dirty="0"/>
              </a:p>
            </p:txBody>
          </p:sp>
        </mc:Choice>
        <mc:Fallback>
          <p:sp>
            <p:nvSpPr>
              <p:cNvPr id="3" name="Content Placeholder 2">
                <a:extLst>
                  <a:ext uri="{FF2B5EF4-FFF2-40B4-BE49-F238E27FC236}">
                    <a16:creationId xmlns:a16="http://schemas.microsoft.com/office/drawing/2014/main" id="{7BDD5B2E-DEB3-003C-3657-1D577DA692DB}"/>
                  </a:ext>
                </a:extLst>
              </p:cNvPr>
              <p:cNvSpPr>
                <a:spLocks noGrp="1" noRot="1" noChangeAspect="1" noMove="1" noResize="1" noEditPoints="1" noAdjustHandles="1" noChangeArrowheads="1" noChangeShapeType="1" noTextEdit="1"/>
              </p:cNvSpPr>
              <p:nvPr>
                <p:ph idx="1"/>
              </p:nvPr>
            </p:nvSpPr>
            <p:spPr>
              <a:xfrm>
                <a:off x="838200" y="1552575"/>
                <a:ext cx="10515600" cy="4624388"/>
              </a:xfrm>
              <a:blipFill>
                <a:blip r:embed="rId2"/>
                <a:stretch>
                  <a:fillRect l="-1043" t="-3034"/>
                </a:stretch>
              </a:blipFill>
            </p:spPr>
            <p:txBody>
              <a:bodyPr/>
              <a:lstStyle/>
              <a:p>
                <a:r>
                  <a:rPr lang="en-US">
                    <a:noFill/>
                  </a:rPr>
                  <a:t> </a:t>
                </a:r>
              </a:p>
            </p:txBody>
          </p:sp>
        </mc:Fallback>
      </mc:AlternateContent>
    </p:spTree>
    <p:extLst>
      <p:ext uri="{BB962C8B-B14F-4D97-AF65-F5344CB8AC3E}">
        <p14:creationId xmlns:p14="http://schemas.microsoft.com/office/powerpoint/2010/main" val="3892666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Estimating Reporting Rates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p:txBody>
              <a:bodyPr/>
              <a:lstStyle/>
              <a:p>
                <a:r>
                  <a:rPr lang="en-US" dirty="0"/>
                  <a:t>Estimation of reporting rates </a:t>
                </a:r>
                <a14:m>
                  <m:oMath xmlns:m="http://schemas.openxmlformats.org/officeDocument/2006/math">
                    <m:sSub>
                      <m:sSubPr>
                        <m:ctrlPr>
                          <a:rPr lang="en-US" sz="280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 </m:t>
                        </m:r>
                        <m:r>
                          <a:rPr lang="en-US" sz="2800" i="1">
                            <a:effectLst/>
                            <a:latin typeface="Cambria Math" panose="02040503050406030204" pitchFamily="18" charset="0"/>
                            <a:ea typeface="Calibri" panose="020F0502020204030204" pitchFamily="34" charset="0"/>
                            <a:cs typeface="Arial" panose="020B0604020202020204" pitchFamily="34" charset="0"/>
                          </a:rPr>
                          <m:t>𝜋</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2800" dirty="0">
                    <a:effectLst/>
                    <a:latin typeface="Calibri" panose="020F0502020204030204" pitchFamily="34" charset="0"/>
                    <a:ea typeface="Times New Roman" panose="02020603050405020304" pitchFamily="18" charset="0"/>
                    <a:cs typeface="Arial" panose="020B0604020202020204" pitchFamily="34" charset="0"/>
                  </a:rPr>
                  <a:t> </a:t>
                </a:r>
                <a:r>
                  <a:rPr lang="en-US" dirty="0"/>
                  <a:t>will require us to estimate n quantities</a:t>
                </a:r>
              </a:p>
              <a:p>
                <a:r>
                  <a:rPr lang="en-US" dirty="0"/>
                  <a:t>However, if we assume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oMath>
                </a14:m>
                <a:r>
                  <a:rPr lang="en-US" b="0" dirty="0">
                    <a:ea typeface="Cambria Math" panose="02040503050406030204" pitchFamily="18" charset="0"/>
                  </a:rPr>
                  <a:t> clusters, where within each cluster the reporting rates remain same, </a:t>
                </a:r>
                <a:r>
                  <a:rPr lang="en-US" dirty="0">
                    <a:ea typeface="Cambria Math" panose="02040503050406030204" pitchFamily="18" charset="0"/>
                  </a:rPr>
                  <a:t>t</a:t>
                </a:r>
                <a:r>
                  <a:rPr lang="en-US" b="0" dirty="0">
                    <a:ea typeface="Cambria Math" panose="02040503050406030204" pitchFamily="18" charset="0"/>
                  </a:rPr>
                  <a:t>his modeling strategy will help us reduce some parameters. </a:t>
                </a:r>
              </a:p>
              <a:p>
                <a:r>
                  <a:rPr lang="en-US" dirty="0">
                    <a:ea typeface="Cambria Math" panose="02040503050406030204" pitchFamily="18" charset="0"/>
                  </a:rPr>
                  <a:t>For example, we can consider that urban areas have similar and rural areas have similar reporting rates, this would require us to estimate only 2 reporting rates</a:t>
                </a:r>
              </a:p>
              <a:p>
                <a:r>
                  <a:rPr lang="en-US" b="0" dirty="0">
                    <a:ea typeface="Cambria Math" panose="02040503050406030204" pitchFamily="18" charset="0"/>
                  </a:rPr>
                  <a:t>An informative prior assumption can help alleviate the issue with nonidentifiable parameters</a:t>
                </a:r>
              </a:p>
            </p:txBody>
          </p:sp>
        </mc:Choice>
        <mc:Fallback>
          <p:sp>
            <p:nvSpPr>
              <p:cNvPr id="3" name="Content Placeholder 2">
                <a:extLst>
                  <a:ext uri="{FF2B5EF4-FFF2-40B4-BE49-F238E27FC236}">
                    <a16:creationId xmlns:a16="http://schemas.microsoft.com/office/drawing/2014/main" id="{7BDD5B2E-DEB3-003C-3657-1D577DA692DB}"/>
                  </a:ext>
                </a:extLst>
              </p:cNvPr>
              <p:cNvSpPr>
                <a:spLocks noGrp="1" noRot="1" noChangeAspect="1" noMove="1" noResize="1" noEditPoints="1" noAdjustHandles="1" noChangeArrowheads="1" noChangeShapeType="1" noTextEdit="1"/>
              </p:cNvSpPr>
              <p:nvPr>
                <p:ph idx="1"/>
              </p:nvPr>
            </p:nvSpPr>
            <p:spPr>
              <a:blipFill>
                <a:blip r:embed="rId2"/>
                <a:stretch>
                  <a:fillRect l="-1043" t="-2241" r="-1797" b="-3081"/>
                </a:stretch>
              </a:blipFill>
            </p:spPr>
            <p:txBody>
              <a:bodyPr/>
              <a:lstStyle/>
              <a:p>
                <a:r>
                  <a:rPr lang="en-US">
                    <a:noFill/>
                  </a:rPr>
                  <a:t> </a:t>
                </a:r>
              </a:p>
            </p:txBody>
          </p:sp>
        </mc:Fallback>
      </mc:AlternateContent>
    </p:spTree>
    <p:extLst>
      <p:ext uri="{BB962C8B-B14F-4D97-AF65-F5344CB8AC3E}">
        <p14:creationId xmlns:p14="http://schemas.microsoft.com/office/powerpoint/2010/main" val="3701366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a:xfrm>
            <a:off x="838200" y="0"/>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Reporting Rates: Why </a:t>
            </a:r>
            <a:r>
              <a:rPr lang="en-US" b="1" dirty="0" err="1">
                <a:solidFill>
                  <a:srgbClr val="FF0000"/>
                </a:solidFill>
                <a:latin typeface="Times New Roman" panose="02020603050405020304" pitchFamily="18" charset="0"/>
                <a:cs typeface="Times New Roman" panose="02020603050405020304" pitchFamily="18" charset="0"/>
              </a:rPr>
              <a:t>Nonidentifiability</a:t>
            </a:r>
            <a:r>
              <a:rPr lang="en-US" b="1" dirty="0">
                <a:solidFill>
                  <a:srgbClr val="FF0000"/>
                </a:solidFill>
                <a:latin typeface="Times New Roman" panose="02020603050405020304" pitchFamily="18" charset="0"/>
                <a:cs typeface="Times New Roman" panose="02020603050405020304" pitchFamily="18" charset="0"/>
              </a:rPr>
              <a:t> Issues?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a:xfrm>
                <a:off x="771525" y="1390650"/>
                <a:ext cx="10582275" cy="4786313"/>
              </a:xfrm>
            </p:spPr>
            <p:txBody>
              <a:bodyPr>
                <a:normAutofit/>
              </a:bodyPr>
              <a:lstStyle/>
              <a:p>
                <a:r>
                  <a:rPr lang="en-US" dirty="0"/>
                  <a:t>Recall that under our modeling assumption, the mean of the distribution that we model in terms of covariates take the form:</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effectLst/>
                              <a:latin typeface="Cambria Math" panose="02040503050406030204" pitchFamily="18" charset="0"/>
                            </a:rPr>
                          </m:ctrlPr>
                        </m:sSubPr>
                        <m:e>
                          <m:r>
                            <m:rPr>
                              <m:sty m:val="p"/>
                            </m:rPr>
                            <a:rPr lang="en-US" sz="2800" b="0" i="0" smtClean="0">
                              <a:effectLst/>
                              <a:latin typeface="Cambria Math" panose="02040503050406030204" pitchFamily="18" charset="0"/>
                            </a:rPr>
                            <m:t>log</m:t>
                          </m:r>
                          <m:r>
                            <a:rPr lang="en-US" sz="2800" b="0" i="1" smtClean="0">
                              <a:effectLst/>
                              <a:latin typeface="Cambria Math" panose="02040503050406030204" pitchFamily="18"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𝜆</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800" i="1">
                              <a:effectLst/>
                              <a:latin typeface="Cambria Math" panose="02040503050406030204" pitchFamily="18" charset="0"/>
                            </a:rPr>
                          </m:ctrlPr>
                        </m:sSubPr>
                        <m:e>
                          <m:sSub>
                            <m:sSubPr>
                              <m:ctrlPr>
                                <a:rPr lang="en-US"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𝜔</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𝐸</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𝜋</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b="0" i="1"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ea typeface="Calibri" panose="020F0502020204030204" pitchFamily="34" charset="0"/>
                              <a:cs typeface="Arial" panose="020B0604020202020204" pitchFamily="34" charset="0"/>
                            </a:rPr>
                            <m:t>𝜆</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i="1">
                                  <a:latin typeface="Cambria Math" panose="02040503050406030204" pitchFamily="18" charset="0"/>
                                  <a:ea typeface="Calibri" panose="020F0502020204030204" pitchFamily="34" charset="0"/>
                                  <a:cs typeface="Arial" panose="020B0604020202020204" pitchFamily="34" charset="0"/>
                                </a:rPr>
                                <m:t>𝜔</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b="0" i="1" smtClean="0">
                              <a:latin typeface="Cambria Math" panose="02040503050406030204" pitchFamily="18" charset="0"/>
                              <a:ea typeface="Calibri" panose="020F0502020204030204" pitchFamily="34" charset="0"/>
                              <a:cs typeface="Arial" panose="020B0604020202020204" pitchFamily="34" charset="0"/>
                            </a:rPr>
                            <m:t>)+</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log</m:t>
                          </m:r>
                          <m:r>
                            <a:rPr lang="en-US" b="0" i="1" smtClean="0">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𝐸</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b="0" i="1" smtClean="0">
                          <a:latin typeface="Cambria Math" panose="02040503050406030204" pitchFamily="18" charset="0"/>
                          <a:ea typeface="Calibri" panose="020F0502020204030204" pitchFamily="34" charset="0"/>
                          <a:cs typeface="Arial" panose="020B0604020202020204" pitchFamily="34" charset="0"/>
                        </a:rPr>
                        <m:t>)+</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log</m:t>
                      </m:r>
                      <m:r>
                        <a:rPr lang="en-US" b="0" i="1" smtClean="0">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Arial" panose="020B0604020202020204" pitchFamily="34" charset="0"/>
                            </a:rPr>
                            <m:t>𝜋</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oMath>
                  </m:oMathPara>
                </a14:m>
                <a:endParaRPr lang="en-US" dirty="0"/>
              </a:p>
              <a:p>
                <a:pPr marL="0" indent="0">
                  <a:buNone/>
                </a:pPr>
                <a:endParaRPr lang="en-US" dirty="0"/>
              </a:p>
              <a:p>
                <a:r>
                  <a:rPr lang="en-US" dirty="0"/>
                  <a:t>If we assume </a:t>
                </a:r>
                <a14:m>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ea typeface="Calibri" panose="020F0502020204030204" pitchFamily="34" charset="0"/>
                            <a:cs typeface="Arial" panose="020B0604020202020204" pitchFamily="34" charset="0"/>
                          </a:rPr>
                          <m:t>𝜆</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b="0" i="1" smtClean="0">
                        <a:latin typeface="Cambria Math" panose="02040503050406030204" pitchFamily="18" charset="0"/>
                        <a:ea typeface="Calibri" panose="020F0502020204030204" pitchFamily="34" charset="0"/>
                        <a:cs typeface="Arial" panose="020B0604020202020204" pitchFamily="34" charset="0"/>
                      </a:rPr>
                      <m:t>)= </m:t>
                    </m:r>
                    <m:sSub>
                      <m:sSubPr>
                        <m:ctrlPr>
                          <a:rPr lang="en-US" b="0" i="1" smtClean="0">
                            <a:latin typeface="Cambria Math" panose="02040503050406030204" pitchFamily="18" charset="0"/>
                            <a:ea typeface="Calibri" panose="020F0502020204030204" pitchFamily="34" charset="0"/>
                            <a:cs typeface="Arial" panose="020B0604020202020204" pitchFamily="34" charset="0"/>
                          </a:rPr>
                        </m:ctrlPr>
                      </m:sSubPr>
                      <m:e>
                        <m:r>
                          <m:rPr>
                            <m:sty m:val="p"/>
                          </m:rPr>
                          <a:rPr lang="el-GR" b="0" i="1" smtClean="0">
                            <a:latin typeface="Cambria Math" panose="02040503050406030204" pitchFamily="18" charset="0"/>
                            <a:ea typeface="Calibri" panose="020F0502020204030204" pitchFamily="34" charset="0"/>
                            <a:cs typeface="Arial" panose="020B0604020202020204" pitchFamily="34" charset="0"/>
                          </a:rPr>
                          <m:t>β</m:t>
                        </m:r>
                      </m:e>
                      <m:sub>
                        <m:r>
                          <a:rPr lang="en-US" b="0" i="1" smtClean="0">
                            <a:latin typeface="Cambria Math" panose="02040503050406030204" pitchFamily="18" charset="0"/>
                            <a:ea typeface="Calibri" panose="020F0502020204030204" pitchFamily="34" charset="0"/>
                            <a:cs typeface="Arial" panose="020B0604020202020204" pitchFamily="34" charset="0"/>
                          </a:rPr>
                          <m:t>0</m:t>
                        </m:r>
                      </m:sub>
                    </m:sSub>
                    <m:r>
                      <a:rPr lang="en-US" b="0" i="1" smtClean="0">
                        <a:latin typeface="Cambria Math" panose="02040503050406030204" pitchFamily="18" charset="0"/>
                        <a:ea typeface="Calibri" panose="020F0502020204030204" pitchFamily="34" charset="0"/>
                        <a:cs typeface="Arial" panose="020B0604020202020204" pitchFamily="34" charset="0"/>
                      </a:rPr>
                      <m:t>+</m:t>
                    </m:r>
                    <m:sSub>
                      <m:sSubPr>
                        <m:ctrlPr>
                          <a:rPr lang="en-US" b="0" i="1" smtClean="0">
                            <a:latin typeface="Cambria Math" panose="02040503050406030204" pitchFamily="18" charset="0"/>
                            <a:ea typeface="Calibri" panose="020F0502020204030204" pitchFamily="34" charset="0"/>
                            <a:cs typeface="Arial" panose="020B0604020202020204" pitchFamily="34" charset="0"/>
                          </a:rPr>
                        </m:ctrlPr>
                      </m:sSubPr>
                      <m:e>
                        <m:r>
                          <m:rPr>
                            <m:sty m:val="p"/>
                          </m:rPr>
                          <a:rPr lang="el-GR" b="0" i="1" smtClean="0">
                            <a:latin typeface="Cambria Math" panose="02040503050406030204" pitchFamily="18" charset="0"/>
                            <a:ea typeface="Calibri" panose="020F0502020204030204" pitchFamily="34" charset="0"/>
                            <a:cs typeface="Arial" panose="020B0604020202020204" pitchFamily="34" charset="0"/>
                          </a:rPr>
                          <m:t>β</m:t>
                        </m:r>
                      </m:e>
                      <m:sub>
                        <m:r>
                          <a:rPr lang="en-US" b="0" i="1" smtClean="0">
                            <a:latin typeface="Cambria Math" panose="02040503050406030204" pitchFamily="18" charset="0"/>
                            <a:ea typeface="Calibri" panose="020F0502020204030204" pitchFamily="34" charset="0"/>
                            <a:cs typeface="Arial" panose="020B0604020202020204" pitchFamily="34" charset="0"/>
                          </a:rPr>
                          <m:t>1</m:t>
                        </m:r>
                      </m:sub>
                    </m:sSub>
                    <m:r>
                      <a:rPr lang="en-US" b="0" i="1" smtClean="0">
                        <a:latin typeface="Cambria Math" panose="02040503050406030204" pitchFamily="18" charset="0"/>
                        <a:ea typeface="Calibri" panose="020F0502020204030204" pitchFamily="34" charset="0"/>
                        <a:cs typeface="Arial" panose="020B0604020202020204" pitchFamily="34" charset="0"/>
                      </a:rPr>
                      <m:t>(</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If</m:t>
                    </m:r>
                    <m:r>
                      <a:rPr lang="en-US"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location</m:t>
                    </m:r>
                    <m:r>
                      <a:rPr lang="en-US"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i</m:t>
                    </m:r>
                    <m:r>
                      <a:rPr lang="en-US"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is</m:t>
                    </m:r>
                    <m:r>
                      <a:rPr lang="en-US" b="0" i="0" smtClean="0">
                        <a:latin typeface="Cambria Math" panose="02040503050406030204" pitchFamily="18" charset="0"/>
                        <a:ea typeface="Calibri" panose="020F0502020204030204" pitchFamily="34" charset="0"/>
                        <a:cs typeface="Arial" panose="020B0604020202020204" pitchFamily="34" charset="0"/>
                      </a:rPr>
                      <m:t> </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Rural</m:t>
                    </m:r>
                    <m:r>
                      <a:rPr lang="en-US" b="0" i="1" smtClean="0">
                        <a:latin typeface="Cambria Math" panose="02040503050406030204" pitchFamily="18" charset="0"/>
                        <a:ea typeface="Calibri" panose="020F0502020204030204" pitchFamily="34" charset="0"/>
                        <a:cs typeface="Arial" panose="020B0604020202020204" pitchFamily="34" charset="0"/>
                      </a:rPr>
                      <m:t>)</m:t>
                    </m:r>
                  </m:oMath>
                </a14:m>
                <a:endParaRPr lang="en-US" dirty="0"/>
              </a:p>
              <a:p>
                <a:r>
                  <a:rPr lang="en-US" dirty="0"/>
                  <a:t>Further, if we assume, </a:t>
                </a:r>
                <a14:m>
                  <m:oMath xmlns:m="http://schemas.openxmlformats.org/officeDocument/2006/math">
                    <m:r>
                      <m:rPr>
                        <m:sty m:val="p"/>
                      </m:rPr>
                      <a:rPr lang="en-US" b="0" i="0" smtClean="0">
                        <a:latin typeface="Cambria Math" panose="02040503050406030204" pitchFamily="18" charset="0"/>
                        <a:ea typeface="Calibri" panose="020F0502020204030204" pitchFamily="34" charset="0"/>
                        <a:cs typeface="Arial" panose="020B0604020202020204" pitchFamily="34" charset="0"/>
                      </a:rPr>
                      <m:t>log</m:t>
                    </m:r>
                    <m:r>
                      <a:rPr lang="en-US" b="0" i="1" smtClean="0">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Arial" panose="020B0604020202020204" pitchFamily="34" charset="0"/>
                          </a:rPr>
                          <m:t>𝜋</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oMath>
                </a14:m>
                <a:r>
                  <a:rPr lang="en-US" dirty="0"/>
                  <a:t> = </a:t>
                </a:r>
                <a14:m>
                  <m:oMath xmlns:m="http://schemas.openxmlformats.org/officeDocument/2006/math">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m:rPr>
                            <m:sty m:val="p"/>
                          </m:rPr>
                          <a:rPr lang="el-GR" i="1" smtClean="0">
                            <a:latin typeface="Cambria Math" panose="02040503050406030204" pitchFamily="18" charset="0"/>
                            <a:ea typeface="Calibri" panose="020F0502020204030204" pitchFamily="34" charset="0"/>
                            <a:cs typeface="Arial" panose="020B0604020202020204" pitchFamily="34" charset="0"/>
                          </a:rPr>
                          <m:t>θ</m:t>
                        </m:r>
                      </m:e>
                      <m:sub>
                        <m:r>
                          <a:rPr lang="en-US" i="1">
                            <a:latin typeface="Cambria Math" panose="02040503050406030204" pitchFamily="18" charset="0"/>
                            <a:ea typeface="Calibri" panose="020F0502020204030204" pitchFamily="34" charset="0"/>
                            <a:cs typeface="Arial" panose="020B0604020202020204" pitchFamily="34" charset="0"/>
                          </a:rPr>
                          <m:t>1</m:t>
                        </m:r>
                      </m:sub>
                    </m:sSub>
                    <m:r>
                      <a:rPr lang="en-US" i="1">
                        <a:latin typeface="Cambria Math" panose="02040503050406030204" pitchFamily="18" charset="0"/>
                        <a:ea typeface="Calibri" panose="020F0502020204030204" pitchFamily="34" charset="0"/>
                        <a:cs typeface="Arial" panose="020B0604020202020204" pitchFamily="34" charset="0"/>
                      </a:rPr>
                      <m:t>(</m:t>
                    </m:r>
                    <m:r>
                      <m:rPr>
                        <m:sty m:val="p"/>
                      </m:rPr>
                      <a:rPr lang="en-US">
                        <a:latin typeface="Cambria Math" panose="02040503050406030204" pitchFamily="18" charset="0"/>
                        <a:ea typeface="Calibri" panose="020F0502020204030204" pitchFamily="34" charset="0"/>
                        <a:cs typeface="Arial" panose="020B0604020202020204" pitchFamily="34" charset="0"/>
                      </a:rPr>
                      <m:t>If</m:t>
                    </m:r>
                    <m:r>
                      <a:rPr lang="en-US">
                        <a:latin typeface="Cambria Math" panose="02040503050406030204" pitchFamily="18" charset="0"/>
                        <a:ea typeface="Calibri" panose="020F0502020204030204" pitchFamily="34" charset="0"/>
                        <a:cs typeface="Arial" panose="020B0604020202020204" pitchFamily="34" charset="0"/>
                      </a:rPr>
                      <m:t> </m:t>
                    </m:r>
                    <m:r>
                      <m:rPr>
                        <m:sty m:val="p"/>
                      </m:rPr>
                      <a:rPr lang="en-US">
                        <a:latin typeface="Cambria Math" panose="02040503050406030204" pitchFamily="18" charset="0"/>
                        <a:ea typeface="Calibri" panose="020F0502020204030204" pitchFamily="34" charset="0"/>
                        <a:cs typeface="Arial" panose="020B0604020202020204" pitchFamily="34" charset="0"/>
                      </a:rPr>
                      <m:t>location</m:t>
                    </m:r>
                    <m:r>
                      <a:rPr lang="en-US">
                        <a:latin typeface="Cambria Math" panose="02040503050406030204" pitchFamily="18" charset="0"/>
                        <a:ea typeface="Calibri" panose="020F0502020204030204" pitchFamily="34" charset="0"/>
                        <a:cs typeface="Arial" panose="020B0604020202020204" pitchFamily="34" charset="0"/>
                      </a:rPr>
                      <m:t> </m:t>
                    </m:r>
                    <m:r>
                      <m:rPr>
                        <m:sty m:val="p"/>
                      </m:rPr>
                      <a:rPr lang="en-US">
                        <a:latin typeface="Cambria Math" panose="02040503050406030204" pitchFamily="18" charset="0"/>
                        <a:ea typeface="Calibri" panose="020F0502020204030204" pitchFamily="34" charset="0"/>
                        <a:cs typeface="Arial" panose="020B0604020202020204" pitchFamily="34" charset="0"/>
                      </a:rPr>
                      <m:t>i</m:t>
                    </m:r>
                    <m:r>
                      <a:rPr lang="en-US">
                        <a:latin typeface="Cambria Math" panose="02040503050406030204" pitchFamily="18" charset="0"/>
                        <a:ea typeface="Calibri" panose="020F0502020204030204" pitchFamily="34" charset="0"/>
                        <a:cs typeface="Arial" panose="020B0604020202020204" pitchFamily="34" charset="0"/>
                      </a:rPr>
                      <m:t> </m:t>
                    </m:r>
                    <m:r>
                      <m:rPr>
                        <m:sty m:val="p"/>
                      </m:rPr>
                      <a:rPr lang="en-US">
                        <a:latin typeface="Cambria Math" panose="02040503050406030204" pitchFamily="18" charset="0"/>
                        <a:ea typeface="Calibri" panose="020F0502020204030204" pitchFamily="34" charset="0"/>
                        <a:cs typeface="Arial" panose="020B0604020202020204" pitchFamily="34" charset="0"/>
                      </a:rPr>
                      <m:t>is</m:t>
                    </m:r>
                    <m:r>
                      <a:rPr lang="en-US">
                        <a:latin typeface="Cambria Math" panose="02040503050406030204" pitchFamily="18" charset="0"/>
                        <a:ea typeface="Calibri" panose="020F0502020204030204" pitchFamily="34" charset="0"/>
                        <a:cs typeface="Arial" panose="020B0604020202020204" pitchFamily="34" charset="0"/>
                      </a:rPr>
                      <m:t> </m:t>
                    </m:r>
                    <m:r>
                      <m:rPr>
                        <m:sty m:val="p"/>
                      </m:rPr>
                      <a:rPr lang="en-US">
                        <a:latin typeface="Cambria Math" panose="02040503050406030204" pitchFamily="18" charset="0"/>
                        <a:ea typeface="Calibri" panose="020F0502020204030204" pitchFamily="34" charset="0"/>
                        <a:cs typeface="Arial" panose="020B0604020202020204" pitchFamily="34" charset="0"/>
                      </a:rPr>
                      <m:t>Rural</m:t>
                    </m:r>
                    <m:r>
                      <a:rPr lang="en-US" i="1">
                        <a:latin typeface="Cambria Math" panose="02040503050406030204" pitchFamily="18" charset="0"/>
                        <a:ea typeface="Calibri" panose="020F0502020204030204" pitchFamily="34" charset="0"/>
                        <a:cs typeface="Arial" panose="020B0604020202020204" pitchFamily="34" charset="0"/>
                      </a:rPr>
                      <m:t>)</m:t>
                    </m:r>
                  </m:oMath>
                </a14:m>
                <a:endParaRPr lang="en-US" dirty="0"/>
              </a:p>
              <a:p>
                <a:r>
                  <a:rPr lang="en-US" dirty="0"/>
                  <a:t>Then: </a:t>
                </a:r>
                <a14:m>
                  <m:oMath xmlns:m="http://schemas.openxmlformats.org/officeDocument/2006/math">
                    <m:sSub>
                      <m:sSubPr>
                        <m:ctrlPr>
                          <a:rPr lang="en-US" sz="2800" i="1" smtClean="0">
                            <a:effectLst/>
                            <a:latin typeface="Cambria Math" panose="02040503050406030204" pitchFamily="18" charset="0"/>
                          </a:rPr>
                        </m:ctrlPr>
                      </m:sSubPr>
                      <m:e>
                        <m:r>
                          <m:rPr>
                            <m:sty m:val="p"/>
                          </m:rPr>
                          <a:rPr lang="en-US" sz="2800" b="0" i="0" smtClean="0">
                            <a:effectLst/>
                            <a:latin typeface="Cambria Math" panose="02040503050406030204" pitchFamily="18" charset="0"/>
                          </a:rPr>
                          <m:t>log</m:t>
                        </m:r>
                        <m:r>
                          <a:rPr lang="en-US" sz="2800" b="0" i="1" smtClean="0">
                            <a:effectLst/>
                            <a:latin typeface="Cambria Math" panose="02040503050406030204" pitchFamily="18"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𝜆</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800" i="1">
                            <a:effectLst/>
                            <a:latin typeface="Cambria Math" panose="02040503050406030204" pitchFamily="18" charset="0"/>
                          </a:rPr>
                        </m:ctrlPr>
                      </m:sSubPr>
                      <m:e>
                        <m:sSub>
                          <m:sSubPr>
                            <m:ctrlPr>
                              <a:rPr lang="en-US"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𝜔</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𝐸</m:t>
                        </m:r>
                        <m:r>
                          <a:rPr lang="en-US" sz="2800" i="1">
                            <a:effectLst/>
                            <a:latin typeface="Cambria Math" panose="02040503050406030204" pitchFamily="18" charset="0"/>
                            <a:ea typeface="Calibri" panose="020F0502020204030204" pitchFamily="34" charset="0"/>
                            <a:cs typeface="Arial" panose="020B0604020202020204" pitchFamily="34" charset="0"/>
                          </a:rPr>
                          <m:t>(</m:t>
                        </m:r>
                        <m:r>
                          <a:rPr lang="en-US" sz="2800" i="1">
                            <a:effectLst/>
                            <a:latin typeface="Cambria Math" panose="02040503050406030204" pitchFamily="18" charset="0"/>
                            <a:ea typeface="Calibri" panose="020F0502020204030204" pitchFamily="34" charset="0"/>
                            <a:cs typeface="Arial" panose="020B0604020202020204" pitchFamily="34" charset="0"/>
                          </a:rPr>
                          <m:t>𝑠</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𝜋</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800" b="0" i="1" smtClean="0">
                        <a:effectLst/>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m:rPr>
                                    <m:sty m:val="p"/>
                                  </m:rPr>
                                  <a:rPr lang="el-GR" i="1">
                                    <a:latin typeface="Cambria Math" panose="02040503050406030204" pitchFamily="18" charset="0"/>
                                    <a:ea typeface="Calibri" panose="020F0502020204030204" pitchFamily="34" charset="0"/>
                                    <a:cs typeface="Arial" panose="020B0604020202020204" pitchFamily="34" charset="0"/>
                                  </a:rPr>
                                  <m:t>β</m:t>
                                </m:r>
                              </m:e>
                              <m:sub>
                                <m:r>
                                  <a:rPr lang="en-US" i="1">
                                    <a:latin typeface="Cambria Math" panose="02040503050406030204" pitchFamily="18" charset="0"/>
                                    <a:ea typeface="Calibri" panose="020F0502020204030204" pitchFamily="34" charset="0"/>
                                    <a:cs typeface="Arial" panose="020B0604020202020204" pitchFamily="34" charset="0"/>
                                  </a:rPr>
                                  <m:t>0</m:t>
                                </m:r>
                              </m:sub>
                            </m:sSub>
                            <m:r>
                              <a:rPr lang="en-US" i="1">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m:rPr>
                                    <m:sty m:val="p"/>
                                  </m:rPr>
                                  <a:rPr lang="el-GR" i="1">
                                    <a:latin typeface="Cambria Math" panose="02040503050406030204" pitchFamily="18" charset="0"/>
                                    <a:ea typeface="Calibri" panose="020F0502020204030204" pitchFamily="34" charset="0"/>
                                    <a:cs typeface="Arial" panose="020B0604020202020204" pitchFamily="34" charset="0"/>
                                  </a:rPr>
                                  <m:t>β</m:t>
                                </m:r>
                              </m:e>
                              <m:sub>
                                <m:r>
                                  <a:rPr lang="en-US" i="1">
                                    <a:latin typeface="Cambria Math" panose="02040503050406030204" pitchFamily="18" charset="0"/>
                                    <a:ea typeface="Calibri" panose="020F0502020204030204" pitchFamily="34" charset="0"/>
                                    <a:cs typeface="Arial" panose="020B0604020202020204" pitchFamily="34" charset="0"/>
                                  </a:rPr>
                                  <m:t>1</m:t>
                                </m:r>
                              </m:sub>
                            </m:sSub>
                            <m:r>
                              <a:rPr lang="en-US" b="0" i="1" smtClean="0">
                                <a:latin typeface="Cambria Math" panose="02040503050406030204" pitchFamily="18" charset="0"/>
                              </a:rPr>
                              <m:t>+</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m:rPr>
                                    <m:sty m:val="p"/>
                                  </m:rPr>
                                  <a:rPr lang="el-GR" i="1">
                                    <a:latin typeface="Cambria Math" panose="02040503050406030204" pitchFamily="18" charset="0"/>
                                    <a:ea typeface="Calibri" panose="020F0502020204030204" pitchFamily="34" charset="0"/>
                                    <a:cs typeface="Arial" panose="020B0604020202020204" pitchFamily="34" charset="0"/>
                                  </a:rPr>
                                  <m:t>θ</m:t>
                                </m:r>
                              </m:e>
                              <m:sub>
                                <m:r>
                                  <a:rPr lang="en-US" i="1">
                                    <a:latin typeface="Cambria Math" panose="02040503050406030204" pitchFamily="18" charset="0"/>
                                    <a:ea typeface="Calibri" panose="020F0502020204030204" pitchFamily="34" charset="0"/>
                                    <a:cs typeface="Arial" panose="020B0604020202020204" pitchFamily="34" charset="0"/>
                                  </a:rPr>
                                  <m:t>1</m:t>
                                </m:r>
                              </m:sub>
                            </m:sSub>
                            <m:r>
                              <a:rPr lang="en-US" b="0" i="0" smtClean="0">
                                <a:latin typeface="Cambria Math" panose="02040503050406030204" pitchFamily="18" charset="0"/>
                                <a:ea typeface="Calibri" panose="020F0502020204030204" pitchFamily="34" charset="0"/>
                                <a:cs typeface="Arial" panose="020B0604020202020204" pitchFamily="34"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i="1">
                                <a:latin typeface="Cambria Math" panose="02040503050406030204" pitchFamily="18" charset="0"/>
                                <a:ea typeface="Calibri" panose="020F0502020204030204" pitchFamily="34" charset="0"/>
                                <a:cs typeface="Arial" panose="020B0604020202020204" pitchFamily="34" charset="0"/>
                              </a:rPr>
                              <m:t>𝜔</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b="0" i="1" smtClean="0">
                            <a:latin typeface="Cambria Math" panose="02040503050406030204" pitchFamily="18" charset="0"/>
                            <a:ea typeface="Calibri" panose="020F0502020204030204" pitchFamily="34" charset="0"/>
                            <a:cs typeface="Arial" panose="020B0604020202020204" pitchFamily="34" charset="0"/>
                          </a:rPr>
                          <m:t>)+</m:t>
                        </m:r>
                        <m:r>
                          <m:rPr>
                            <m:sty m:val="p"/>
                          </m:rPr>
                          <a:rPr lang="en-US" b="0" i="0" smtClean="0">
                            <a:latin typeface="Cambria Math" panose="02040503050406030204" pitchFamily="18" charset="0"/>
                            <a:ea typeface="Calibri" panose="020F0502020204030204" pitchFamily="34" charset="0"/>
                            <a:cs typeface="Arial" panose="020B0604020202020204" pitchFamily="34" charset="0"/>
                          </a:rPr>
                          <m:t>log</m:t>
                        </m:r>
                        <m:r>
                          <a:rPr lang="en-US" b="0" i="1" smtClean="0">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𝐸</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𝑖</m:t>
                        </m:r>
                      </m:sub>
                    </m:sSub>
                    <m:r>
                      <a:rPr lang="en-US" b="0" i="1" smtClean="0">
                        <a:latin typeface="Cambria Math" panose="02040503050406030204" pitchFamily="18" charset="0"/>
                        <a:ea typeface="Calibri" panose="020F0502020204030204" pitchFamily="34" charset="0"/>
                        <a:cs typeface="Arial" panose="020B0604020202020204" pitchFamily="34" charset="0"/>
                      </a:rPr>
                      <m:t>))</m:t>
                    </m:r>
                  </m:oMath>
                </a14:m>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7BDD5B2E-DEB3-003C-3657-1D577DA692DB}"/>
                  </a:ext>
                </a:extLst>
              </p:cNvPr>
              <p:cNvSpPr>
                <a:spLocks noGrp="1" noRot="1" noChangeAspect="1" noMove="1" noResize="1" noEditPoints="1" noAdjustHandles="1" noChangeArrowheads="1" noChangeShapeType="1" noTextEdit="1"/>
              </p:cNvSpPr>
              <p:nvPr>
                <p:ph idx="1"/>
              </p:nvPr>
            </p:nvSpPr>
            <p:spPr>
              <a:xfrm>
                <a:off x="771525" y="1390650"/>
                <a:ext cx="10582275" cy="4786313"/>
              </a:xfrm>
              <a:blipFill>
                <a:blip r:embed="rId2"/>
                <a:stretch>
                  <a:fillRect l="-1037" t="-203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E4A275E-14A6-5A60-3D7B-AAEAD83C94A9}"/>
              </a:ext>
            </a:extLst>
          </p:cNvPr>
          <p:cNvSpPr txBox="1"/>
          <p:nvPr/>
        </p:nvSpPr>
        <p:spPr>
          <a:xfrm flipH="1">
            <a:off x="4710112" y="2906713"/>
            <a:ext cx="1857375" cy="646331"/>
          </a:xfrm>
          <a:prstGeom prst="rect">
            <a:avLst/>
          </a:prstGeom>
          <a:noFill/>
        </p:spPr>
        <p:txBody>
          <a:bodyPr wrap="square" rtlCol="0">
            <a:spAutoFit/>
          </a:bodyPr>
          <a:lstStyle/>
          <a:p>
            <a:r>
              <a:rPr lang="en-US" b="1" dirty="0">
                <a:solidFill>
                  <a:srgbClr val="FF0000"/>
                </a:solidFill>
              </a:rPr>
              <a:t>Overdispersion, integrate out</a:t>
            </a:r>
          </a:p>
        </p:txBody>
      </p:sp>
      <p:sp>
        <p:nvSpPr>
          <p:cNvPr id="7" name="TextBox 6">
            <a:extLst>
              <a:ext uri="{FF2B5EF4-FFF2-40B4-BE49-F238E27FC236}">
                <a16:creationId xmlns:a16="http://schemas.microsoft.com/office/drawing/2014/main" id="{0F0853AF-8116-3817-607D-13BC399348FC}"/>
              </a:ext>
            </a:extLst>
          </p:cNvPr>
          <p:cNvSpPr txBox="1"/>
          <p:nvPr/>
        </p:nvSpPr>
        <p:spPr>
          <a:xfrm>
            <a:off x="7024688" y="2952750"/>
            <a:ext cx="914400" cy="369332"/>
          </a:xfrm>
          <a:prstGeom prst="rect">
            <a:avLst/>
          </a:prstGeom>
          <a:noFill/>
        </p:spPr>
        <p:txBody>
          <a:bodyPr wrap="square" rtlCol="0">
            <a:spAutoFit/>
          </a:bodyPr>
          <a:lstStyle/>
          <a:p>
            <a:r>
              <a:rPr lang="en-US" b="1" dirty="0">
                <a:solidFill>
                  <a:srgbClr val="FF0000"/>
                </a:solidFill>
              </a:rPr>
              <a:t>Known</a:t>
            </a:r>
          </a:p>
        </p:txBody>
      </p:sp>
      <p:sp>
        <p:nvSpPr>
          <p:cNvPr id="10" name="TextBox 9">
            <a:extLst>
              <a:ext uri="{FF2B5EF4-FFF2-40B4-BE49-F238E27FC236}">
                <a16:creationId xmlns:a16="http://schemas.microsoft.com/office/drawing/2014/main" id="{2061B12C-8418-7763-DD84-64912F19CA9A}"/>
              </a:ext>
            </a:extLst>
          </p:cNvPr>
          <p:cNvSpPr txBox="1"/>
          <p:nvPr/>
        </p:nvSpPr>
        <p:spPr>
          <a:xfrm>
            <a:off x="1066800" y="5391150"/>
            <a:ext cx="2333625" cy="461665"/>
          </a:xfrm>
          <a:prstGeom prst="rect">
            <a:avLst/>
          </a:prstGeom>
          <a:noFill/>
        </p:spPr>
        <p:txBody>
          <a:bodyPr wrap="square" rtlCol="0">
            <a:spAutoFit/>
          </a:bodyPr>
          <a:lstStyle/>
          <a:p>
            <a:r>
              <a:rPr lang="en-US" sz="2400" b="1" dirty="0">
                <a:solidFill>
                  <a:srgbClr val="FF0000"/>
                </a:solidFill>
              </a:rPr>
              <a:t>Linearly Related</a:t>
            </a:r>
          </a:p>
        </p:txBody>
      </p:sp>
    </p:spTree>
    <p:extLst>
      <p:ext uri="{BB962C8B-B14F-4D97-AF65-F5344CB8AC3E}">
        <p14:creationId xmlns:p14="http://schemas.microsoft.com/office/powerpoint/2010/main" val="2692859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Remedies: Estimating Reporting Rates</a:t>
            </a:r>
            <a:endParaRPr lang="en-US" dirty="0"/>
          </a:p>
        </p:txBody>
      </p:sp>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p:txBody>
          <a:bodyPr/>
          <a:lstStyle/>
          <a:p>
            <a:r>
              <a:rPr lang="en-US" b="0" dirty="0">
                <a:ea typeface="Cambria Math" panose="02040503050406030204" pitchFamily="18" charset="0"/>
              </a:rPr>
              <a:t>Do not use same covariates for modeling rates and reporting probabilities – not full proof, there could be multicollinearity effects even if we use different covariates as they are tied to same spatial location</a:t>
            </a:r>
          </a:p>
          <a:p>
            <a:r>
              <a:rPr lang="en-US" b="0" dirty="0">
                <a:ea typeface="Cambria Math" panose="02040503050406030204" pitchFamily="18" charset="0"/>
              </a:rPr>
              <a:t>If possible, find some ideas on plausible values of </a:t>
            </a:r>
            <a:r>
              <a:rPr lang="en-US" dirty="0">
                <a:ea typeface="Cambria Math" panose="02040503050406030204" pitchFamily="18" charset="0"/>
              </a:rPr>
              <a:t>reporting rates from the literature and use them to specify hyper-priors. Try to avoid noninformative (vague) priors</a:t>
            </a:r>
          </a:p>
          <a:p>
            <a:r>
              <a:rPr lang="en-US" b="0" dirty="0">
                <a:ea typeface="Cambria Math" panose="02040503050406030204" pitchFamily="18" charset="0"/>
              </a:rPr>
              <a:t>Consider the reporting rates as tuning parameters, and conduct a thorough sensitivity analysis to assess impact of different values of reporting rates</a:t>
            </a:r>
          </a:p>
        </p:txBody>
      </p:sp>
    </p:spTree>
    <p:extLst>
      <p:ext uri="{BB962C8B-B14F-4D97-AF65-F5344CB8AC3E}">
        <p14:creationId xmlns:p14="http://schemas.microsoft.com/office/powerpoint/2010/main" val="166727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Acknowledgements</a:t>
            </a:r>
          </a:p>
        </p:txBody>
      </p:sp>
      <p:sp>
        <p:nvSpPr>
          <p:cNvPr id="3" name="Content Placeholder 2"/>
          <p:cNvSpPr>
            <a:spLocks noGrp="1"/>
          </p:cNvSpPr>
          <p:nvPr>
            <p:ph idx="1"/>
          </p:nvPr>
        </p:nvSpPr>
        <p:spPr>
          <a:xfrm>
            <a:off x="1373909" y="1954934"/>
            <a:ext cx="10515600" cy="4351338"/>
          </a:xfrm>
        </p:spPr>
        <p:txBody>
          <a:bodyPr>
            <a:normAutofit/>
          </a:bodyPr>
          <a:lstStyle/>
          <a:p>
            <a:r>
              <a:rPr lang="en-US" dirty="0"/>
              <a:t>This tutorial is prepared as part of our funded research supported by the American Public Health Association in conjunction with the Centers for Disease Control and Prevention on Data Science Demonstration Project for Injury and Trauma Prevention</a:t>
            </a:r>
          </a:p>
          <a:p>
            <a:r>
              <a:rPr lang="en-US" dirty="0"/>
              <a:t>The Centers for Disease Control and Prevention (CDC)</a:t>
            </a:r>
          </a:p>
          <a:p>
            <a:r>
              <a:rPr lang="en-US" dirty="0"/>
              <a:t>The National Highway Traffic Safety Administration (NHTSA)</a:t>
            </a:r>
          </a:p>
          <a:p>
            <a:r>
              <a:rPr lang="en-US" dirty="0"/>
              <a:t>Dr. Ahmed </a:t>
            </a:r>
            <a:r>
              <a:rPr lang="en-US" dirty="0" err="1"/>
              <a:t>Arif</a:t>
            </a:r>
            <a:r>
              <a:rPr lang="en-US" dirty="0"/>
              <a:t>, University of North Carolina at Charlotte</a:t>
            </a:r>
          </a:p>
          <a:p>
            <a:r>
              <a:rPr lang="en-US" dirty="0"/>
              <a:t>Ms. Janice Williams, MS, Director of Injury Prevention, Atrium Health, Charlotte, NC.</a:t>
            </a:r>
          </a:p>
          <a:p>
            <a:endParaRPr lang="en-US" dirty="0"/>
          </a:p>
          <a:p>
            <a:endParaRPr lang="en-US" dirty="0"/>
          </a:p>
          <a:p>
            <a:endParaRPr lang="en-US" dirty="0"/>
          </a:p>
        </p:txBody>
      </p:sp>
    </p:spTree>
    <p:extLst>
      <p:ext uri="{BB962C8B-B14F-4D97-AF65-F5344CB8AC3E}">
        <p14:creationId xmlns:p14="http://schemas.microsoft.com/office/powerpoint/2010/main" val="3965004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Guesstimating Reporting Rates</a:t>
            </a:r>
            <a:endParaRPr lang="en-US" dirty="0"/>
          </a:p>
        </p:txBody>
      </p:sp>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a:xfrm>
            <a:off x="762000" y="1466850"/>
            <a:ext cx="10591800" cy="4710113"/>
          </a:xfrm>
        </p:spPr>
        <p:txBody>
          <a:bodyPr>
            <a:normAutofit lnSpcReduction="10000"/>
          </a:bodyPr>
          <a:lstStyle/>
          <a:p>
            <a:r>
              <a:rPr lang="en-US" sz="2800" b="0" i="0" dirty="0">
                <a:solidFill>
                  <a:srgbClr val="222222"/>
                </a:solidFill>
                <a:effectLst/>
                <a:latin typeface="Arial" panose="020B0604020202020204" pitchFamily="34" charset="0"/>
              </a:rPr>
              <a:t>What would be the possible datasets for estimating reporting rates? DMV report and trauma centers (Emergency Department) data. Linking them is expensive! </a:t>
            </a:r>
            <a:r>
              <a:rPr lang="en-US" dirty="0">
                <a:solidFill>
                  <a:srgbClr val="222222"/>
                </a:solidFill>
                <a:latin typeface="Arial" panose="020B0604020202020204" pitchFamily="34" charset="0"/>
              </a:rPr>
              <a:t>Other resources could be death registry and FARS data</a:t>
            </a:r>
            <a:endParaRPr lang="en-US" sz="2800" b="0" i="0" dirty="0">
              <a:solidFill>
                <a:srgbClr val="222222"/>
              </a:solidFill>
              <a:effectLst/>
              <a:latin typeface="Arial" panose="020B0604020202020204" pitchFamily="34" charset="0"/>
            </a:endParaRPr>
          </a:p>
          <a:p>
            <a:r>
              <a:rPr lang="en-US" sz="2800" b="0" i="0" dirty="0">
                <a:solidFill>
                  <a:srgbClr val="222222"/>
                </a:solidFill>
                <a:effectLst/>
                <a:latin typeface="Arial" panose="020B0604020202020204" pitchFamily="34" charset="0"/>
              </a:rPr>
              <a:t>Castle et al. (2014) provided state wise estimates of reporting rates of alcohol involvement deaths from death certificates</a:t>
            </a:r>
          </a:p>
          <a:p>
            <a:r>
              <a:rPr lang="en-US" dirty="0">
                <a:solidFill>
                  <a:srgbClr val="222222"/>
                </a:solidFill>
                <a:latin typeface="Arial" panose="020B0604020202020204" pitchFamily="34" charset="0"/>
                <a:ea typeface="Cambria Math" panose="02040503050406030204" pitchFamily="18" charset="0"/>
              </a:rPr>
              <a:t>They found that reporting ratios varied across states, from 0.02 (Nevada and New Jersey) to 0.81 (Delaware)</a:t>
            </a:r>
          </a:p>
          <a:p>
            <a:r>
              <a:rPr lang="en-US" b="0" dirty="0">
                <a:solidFill>
                  <a:srgbClr val="222222"/>
                </a:solidFill>
                <a:latin typeface="Arial" panose="020B0604020202020204" pitchFamily="34" charset="0"/>
                <a:ea typeface="Cambria Math" panose="02040503050406030204" pitchFamily="18" charset="0"/>
              </a:rPr>
              <a:t>For North Carolina, they reported 0.32</a:t>
            </a:r>
          </a:p>
          <a:p>
            <a:r>
              <a:rPr lang="en-US" dirty="0">
                <a:solidFill>
                  <a:srgbClr val="222222"/>
                </a:solidFill>
                <a:latin typeface="Arial" panose="020B0604020202020204" pitchFamily="34" charset="0"/>
                <a:ea typeface="Cambria Math" panose="02040503050406030204" pitchFamily="18" charset="0"/>
              </a:rPr>
              <a:t>Do reporting rates vary within states? Yes.</a:t>
            </a:r>
          </a:p>
          <a:p>
            <a:r>
              <a:rPr lang="en-US" dirty="0">
                <a:solidFill>
                  <a:srgbClr val="222222"/>
                </a:solidFill>
                <a:latin typeface="Arial" panose="020B0604020202020204" pitchFamily="34" charset="0"/>
                <a:ea typeface="Cambria Math" panose="02040503050406030204" pitchFamily="18" charset="0"/>
              </a:rPr>
              <a:t> At least, we have a value of 0.32 to start with</a:t>
            </a:r>
            <a:endParaRPr lang="en-US" b="0" dirty="0">
              <a:ea typeface="Cambria Math" panose="02040503050406030204" pitchFamily="18" charset="0"/>
            </a:endParaRPr>
          </a:p>
        </p:txBody>
      </p:sp>
    </p:spTree>
    <p:extLst>
      <p:ext uri="{BB962C8B-B14F-4D97-AF65-F5344CB8AC3E}">
        <p14:creationId xmlns:p14="http://schemas.microsoft.com/office/powerpoint/2010/main" val="1232285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CF87-0CB9-B415-271A-EE0FE8460300}"/>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R Tutorial: Adjusting for Underreporting Rates</a:t>
            </a:r>
            <a:endParaRPr lang="en-US" dirty="0"/>
          </a:p>
        </p:txBody>
      </p:sp>
      <p:sp>
        <p:nvSpPr>
          <p:cNvPr id="3" name="Content Placeholder 2">
            <a:extLst>
              <a:ext uri="{FF2B5EF4-FFF2-40B4-BE49-F238E27FC236}">
                <a16:creationId xmlns:a16="http://schemas.microsoft.com/office/drawing/2014/main" id="{059649BD-EE69-C54F-7132-A4E9BBBF9D42}"/>
              </a:ext>
            </a:extLst>
          </p:cNvPr>
          <p:cNvSpPr>
            <a:spLocks noGrp="1"/>
          </p:cNvSpPr>
          <p:nvPr>
            <p:ph idx="1"/>
          </p:nvPr>
        </p:nvSpPr>
        <p:spPr/>
        <p:txBody>
          <a:bodyPr/>
          <a:lstStyle/>
          <a:p>
            <a:r>
              <a:rPr lang="en-US" dirty="0"/>
              <a:t>Dr. Rajib Paul’s R/RStudio Tutorial</a:t>
            </a:r>
          </a:p>
        </p:txBody>
      </p:sp>
    </p:spTree>
    <p:extLst>
      <p:ext uri="{BB962C8B-B14F-4D97-AF65-F5344CB8AC3E}">
        <p14:creationId xmlns:p14="http://schemas.microsoft.com/office/powerpoint/2010/main" val="176762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3B79-4BBC-3A62-BB33-ABABCB7598BF}"/>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Same Known Reporting Rates Across State</a:t>
            </a:r>
            <a:endParaRPr lang="en-US" dirty="0"/>
          </a:p>
        </p:txBody>
      </p:sp>
      <p:sp>
        <p:nvSpPr>
          <p:cNvPr id="4" name="Text Placeholder 3">
            <a:extLst>
              <a:ext uri="{FF2B5EF4-FFF2-40B4-BE49-F238E27FC236}">
                <a16:creationId xmlns:a16="http://schemas.microsoft.com/office/drawing/2014/main" id="{D06CB10B-DCB7-8610-497F-F8400772D003}"/>
              </a:ext>
            </a:extLst>
          </p:cNvPr>
          <p:cNvSpPr>
            <a:spLocks noGrp="1"/>
          </p:cNvSpPr>
          <p:nvPr>
            <p:ph type="body" idx="1"/>
          </p:nvPr>
        </p:nvSpPr>
        <p:spPr/>
        <p:txBody>
          <a:bodyPr/>
          <a:lstStyle/>
          <a:p>
            <a:pPr algn="ctr"/>
            <a:r>
              <a:rPr lang="en-US" dirty="0"/>
              <a:t>Without Adjustment</a:t>
            </a:r>
          </a:p>
        </p:txBody>
      </p:sp>
      <p:sp>
        <p:nvSpPr>
          <p:cNvPr id="6" name="Text Placeholder 5">
            <a:extLst>
              <a:ext uri="{FF2B5EF4-FFF2-40B4-BE49-F238E27FC236}">
                <a16:creationId xmlns:a16="http://schemas.microsoft.com/office/drawing/2014/main" id="{8739DF5E-29CC-C1BF-0092-035B687559B1}"/>
              </a:ext>
            </a:extLst>
          </p:cNvPr>
          <p:cNvSpPr>
            <a:spLocks noGrp="1"/>
          </p:cNvSpPr>
          <p:nvPr>
            <p:ph type="body" sz="quarter" idx="3"/>
          </p:nvPr>
        </p:nvSpPr>
        <p:spPr/>
        <p:txBody>
          <a:bodyPr/>
          <a:lstStyle/>
          <a:p>
            <a:pPr algn="ctr"/>
            <a:r>
              <a:rPr lang="en-US" dirty="0"/>
              <a:t>Same Known Reporting Rate</a:t>
            </a:r>
          </a:p>
        </p:txBody>
      </p:sp>
      <p:pic>
        <p:nvPicPr>
          <p:cNvPr id="12" name="Content Placeholder 8">
            <a:extLst>
              <a:ext uri="{FF2B5EF4-FFF2-40B4-BE49-F238E27FC236}">
                <a16:creationId xmlns:a16="http://schemas.microsoft.com/office/drawing/2014/main" id="{B885835D-E5B9-1B78-42A4-A6BB59110D62}"/>
              </a:ext>
            </a:extLst>
          </p:cNvPr>
          <p:cNvPicPr>
            <a:picLocks noGrp="1" noChangeAspect="1"/>
          </p:cNvPicPr>
          <p:nvPr>
            <p:ph sz="half" idx="2"/>
          </p:nvPr>
        </p:nvPicPr>
        <p:blipFill>
          <a:blip r:embed="rId2"/>
          <a:stretch>
            <a:fillRect/>
          </a:stretch>
        </p:blipFill>
        <p:spPr>
          <a:xfrm>
            <a:off x="485774" y="3060901"/>
            <a:ext cx="5473523" cy="1558724"/>
          </a:xfrm>
          <a:prstGeom prst="rect">
            <a:avLst/>
          </a:prstGeom>
        </p:spPr>
      </p:pic>
      <p:graphicFrame>
        <p:nvGraphicFramePr>
          <p:cNvPr id="14" name="Content Placeholder 13">
            <a:extLst>
              <a:ext uri="{FF2B5EF4-FFF2-40B4-BE49-F238E27FC236}">
                <a16:creationId xmlns:a16="http://schemas.microsoft.com/office/drawing/2014/main" id="{C35BC7AA-7ECB-69C2-8F06-2801B04EE8BE}"/>
              </a:ext>
            </a:extLst>
          </p:cNvPr>
          <p:cNvGraphicFramePr>
            <a:graphicFrameLocks noGrp="1" noChangeAspect="1"/>
          </p:cNvGraphicFramePr>
          <p:nvPr>
            <p:ph sz="quarter" idx="4"/>
            <p:extLst>
              <p:ext uri="{D42A27DB-BD31-4B8C-83A1-F6EECF244321}">
                <p14:modId xmlns:p14="http://schemas.microsoft.com/office/powerpoint/2010/main" val="4221688354"/>
              </p:ext>
            </p:extLst>
          </p:nvPr>
        </p:nvGraphicFramePr>
        <p:xfrm>
          <a:off x="6096000" y="3082925"/>
          <a:ext cx="5640310" cy="1476375"/>
        </p:xfrm>
        <a:graphic>
          <a:graphicData uri="http://schemas.openxmlformats.org/presentationml/2006/ole">
            <mc:AlternateContent xmlns:mc="http://schemas.openxmlformats.org/markup-compatibility/2006">
              <mc:Choice xmlns:v="urn:schemas-microsoft-com:vml" Requires="v">
                <p:oleObj name="Worksheet" r:id="rId3" imgW="4095565" imgH="742950" progId="Excel.Sheet.12">
                  <p:embed/>
                </p:oleObj>
              </mc:Choice>
              <mc:Fallback>
                <p:oleObj name="Worksheet" r:id="rId3" imgW="4095565" imgH="742950" progId="Excel.Sheet.12">
                  <p:embed/>
                  <p:pic>
                    <p:nvPicPr>
                      <p:cNvPr id="13" name="Object 12">
                        <a:extLst>
                          <a:ext uri="{FF2B5EF4-FFF2-40B4-BE49-F238E27FC236}">
                            <a16:creationId xmlns:a16="http://schemas.microsoft.com/office/drawing/2014/main" id="{E216C1A2-5334-AED5-8315-A3DAA1832B16}"/>
                          </a:ext>
                        </a:extLst>
                      </p:cNvPr>
                      <p:cNvPicPr/>
                      <p:nvPr/>
                    </p:nvPicPr>
                    <p:blipFill>
                      <a:blip r:embed="rId4"/>
                      <a:stretch>
                        <a:fillRect/>
                      </a:stretch>
                    </p:blipFill>
                    <p:spPr>
                      <a:xfrm>
                        <a:off x="6096000" y="3082925"/>
                        <a:ext cx="5640310" cy="1476375"/>
                      </a:xfrm>
                      <a:prstGeom prst="rect">
                        <a:avLst/>
                      </a:prstGeom>
                    </p:spPr>
                  </p:pic>
                </p:oleObj>
              </mc:Fallback>
            </mc:AlternateContent>
          </a:graphicData>
        </a:graphic>
      </p:graphicFrame>
      <p:sp>
        <p:nvSpPr>
          <p:cNvPr id="15" name="Oval 14">
            <a:extLst>
              <a:ext uri="{FF2B5EF4-FFF2-40B4-BE49-F238E27FC236}">
                <a16:creationId xmlns:a16="http://schemas.microsoft.com/office/drawing/2014/main" id="{6CC29CB8-2708-A981-2EE8-083CD9C3516F}"/>
              </a:ext>
            </a:extLst>
          </p:cNvPr>
          <p:cNvSpPr/>
          <p:nvPr/>
        </p:nvSpPr>
        <p:spPr>
          <a:xfrm>
            <a:off x="2019300" y="3429000"/>
            <a:ext cx="895350" cy="3921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792B98-EC18-8EB2-5704-7E0F6A6C4FB2}"/>
              </a:ext>
            </a:extLst>
          </p:cNvPr>
          <p:cNvSpPr/>
          <p:nvPr/>
        </p:nvSpPr>
        <p:spPr>
          <a:xfrm>
            <a:off x="7562851" y="3429000"/>
            <a:ext cx="990600" cy="4683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334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3B79-4BBC-3A62-BB33-ABABCB7598BF}"/>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Variable Unknown Reporting Rates Across State</a:t>
            </a:r>
            <a:endParaRPr lang="en-US" dirty="0"/>
          </a:p>
        </p:txBody>
      </p:sp>
      <p:sp>
        <p:nvSpPr>
          <p:cNvPr id="4" name="Text Placeholder 3">
            <a:extLst>
              <a:ext uri="{FF2B5EF4-FFF2-40B4-BE49-F238E27FC236}">
                <a16:creationId xmlns:a16="http://schemas.microsoft.com/office/drawing/2014/main" id="{D06CB10B-DCB7-8610-497F-F8400772D003}"/>
              </a:ext>
            </a:extLst>
          </p:cNvPr>
          <p:cNvSpPr>
            <a:spLocks noGrp="1"/>
          </p:cNvSpPr>
          <p:nvPr>
            <p:ph type="body" idx="1"/>
          </p:nvPr>
        </p:nvSpPr>
        <p:spPr/>
        <p:txBody>
          <a:bodyPr/>
          <a:lstStyle/>
          <a:p>
            <a:pPr algn="ctr"/>
            <a:r>
              <a:rPr lang="en-US" dirty="0"/>
              <a:t>Without Adjustment</a:t>
            </a:r>
          </a:p>
        </p:txBody>
      </p:sp>
      <p:sp>
        <p:nvSpPr>
          <p:cNvPr id="6" name="Text Placeholder 5">
            <a:extLst>
              <a:ext uri="{FF2B5EF4-FFF2-40B4-BE49-F238E27FC236}">
                <a16:creationId xmlns:a16="http://schemas.microsoft.com/office/drawing/2014/main" id="{8739DF5E-29CC-C1BF-0092-035B687559B1}"/>
              </a:ext>
            </a:extLst>
          </p:cNvPr>
          <p:cNvSpPr>
            <a:spLocks noGrp="1"/>
          </p:cNvSpPr>
          <p:nvPr>
            <p:ph type="body" sz="quarter" idx="3"/>
          </p:nvPr>
        </p:nvSpPr>
        <p:spPr/>
        <p:txBody>
          <a:bodyPr/>
          <a:lstStyle/>
          <a:p>
            <a:pPr algn="ctr"/>
            <a:r>
              <a:rPr lang="en-US" dirty="0"/>
              <a:t>Unknown Reporting Rate (R/U)</a:t>
            </a:r>
          </a:p>
        </p:txBody>
      </p:sp>
      <p:pic>
        <p:nvPicPr>
          <p:cNvPr id="12" name="Content Placeholder 8">
            <a:extLst>
              <a:ext uri="{FF2B5EF4-FFF2-40B4-BE49-F238E27FC236}">
                <a16:creationId xmlns:a16="http://schemas.microsoft.com/office/drawing/2014/main" id="{B885835D-E5B9-1B78-42A4-A6BB59110D62}"/>
              </a:ext>
            </a:extLst>
          </p:cNvPr>
          <p:cNvPicPr>
            <a:picLocks noGrp="1" noChangeAspect="1"/>
          </p:cNvPicPr>
          <p:nvPr>
            <p:ph sz="half" idx="2"/>
          </p:nvPr>
        </p:nvPicPr>
        <p:blipFill>
          <a:blip r:embed="rId2"/>
          <a:stretch>
            <a:fillRect/>
          </a:stretch>
        </p:blipFill>
        <p:spPr>
          <a:xfrm>
            <a:off x="485774" y="3060901"/>
            <a:ext cx="5473523" cy="1558724"/>
          </a:xfrm>
          <a:prstGeom prst="rect">
            <a:avLst/>
          </a:prstGeom>
        </p:spPr>
      </p:pic>
      <p:graphicFrame>
        <p:nvGraphicFramePr>
          <p:cNvPr id="9" name="Content Placeholder 8">
            <a:extLst>
              <a:ext uri="{FF2B5EF4-FFF2-40B4-BE49-F238E27FC236}">
                <a16:creationId xmlns:a16="http://schemas.microsoft.com/office/drawing/2014/main" id="{7C4C45DC-68D5-D362-0917-1EA79AA4BEDA}"/>
              </a:ext>
            </a:extLst>
          </p:cNvPr>
          <p:cNvGraphicFramePr>
            <a:graphicFrameLocks noGrp="1" noChangeAspect="1"/>
          </p:cNvGraphicFramePr>
          <p:nvPr>
            <p:ph sz="quarter" idx="4"/>
            <p:extLst>
              <p:ext uri="{D42A27DB-BD31-4B8C-83A1-F6EECF244321}">
                <p14:modId xmlns:p14="http://schemas.microsoft.com/office/powerpoint/2010/main" val="1814874425"/>
              </p:ext>
            </p:extLst>
          </p:nvPr>
        </p:nvGraphicFramePr>
        <p:xfrm>
          <a:off x="6172200" y="3060900"/>
          <a:ext cx="5870631" cy="1558723"/>
        </p:xfrm>
        <a:graphic>
          <a:graphicData uri="http://schemas.openxmlformats.org/presentationml/2006/ole">
            <mc:AlternateContent xmlns:mc="http://schemas.openxmlformats.org/markup-compatibility/2006">
              <mc:Choice xmlns:v="urn:schemas-microsoft-com:vml" Requires="v">
                <p:oleObj name="Worksheet" r:id="rId3" imgW="4159090" imgH="742950" progId="Excel.Sheet.12">
                  <p:embed/>
                </p:oleObj>
              </mc:Choice>
              <mc:Fallback>
                <p:oleObj name="Worksheet" r:id="rId3" imgW="4159090" imgH="742950" progId="Excel.Sheet.12">
                  <p:embed/>
                  <p:pic>
                    <p:nvPicPr>
                      <p:cNvPr id="7" name="Object 6">
                        <a:extLst>
                          <a:ext uri="{FF2B5EF4-FFF2-40B4-BE49-F238E27FC236}">
                            <a16:creationId xmlns:a16="http://schemas.microsoft.com/office/drawing/2014/main" id="{C24B7BCA-E021-E8AB-C535-A7BC9471ED3D}"/>
                          </a:ext>
                        </a:extLst>
                      </p:cNvPr>
                      <p:cNvPicPr/>
                      <p:nvPr/>
                    </p:nvPicPr>
                    <p:blipFill>
                      <a:blip r:embed="rId4"/>
                      <a:stretch>
                        <a:fillRect/>
                      </a:stretch>
                    </p:blipFill>
                    <p:spPr>
                      <a:xfrm>
                        <a:off x="6172200" y="3060900"/>
                        <a:ext cx="5870631" cy="1558723"/>
                      </a:xfrm>
                      <a:prstGeom prst="rect">
                        <a:avLst/>
                      </a:prstGeom>
                    </p:spPr>
                  </p:pic>
                </p:oleObj>
              </mc:Fallback>
            </mc:AlternateContent>
          </a:graphicData>
        </a:graphic>
      </p:graphicFrame>
    </p:spTree>
    <p:extLst>
      <p:ext uri="{BB962C8B-B14F-4D97-AF65-F5344CB8AC3E}">
        <p14:creationId xmlns:p14="http://schemas.microsoft.com/office/powerpoint/2010/main" val="403881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70484D-39B8-D369-E05A-A6E395A977B3}"/>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Prior and Posterior Marginals for Reporting Rates</a:t>
            </a:r>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3678CE27-C7BC-F7DB-3629-E931D34FE90B}"/>
                  </a:ext>
                </a:extLst>
              </p:cNvPr>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𝜋</m:t>
                          </m:r>
                        </m:e>
                        <m:sub>
                          <m:r>
                            <a:rPr lang="en-US" b="1" i="1" smtClean="0">
                              <a:latin typeface="Cambria Math" panose="02040503050406030204" pitchFamily="18" charset="0"/>
                              <a:ea typeface="Calibri" panose="020F0502020204030204" pitchFamily="34" charset="0"/>
                              <a:cs typeface="Arial" panose="020B0604020202020204" pitchFamily="34" charset="0"/>
                            </a:rPr>
                            <m:t>𝑼𝒓𝒃𝒂𝒏</m:t>
                          </m:r>
                        </m:sub>
                      </m:sSub>
                      <m:r>
                        <a:rPr lang="en-US" b="1" i="1" smtClean="0">
                          <a:latin typeface="Cambria Math" panose="02040503050406030204" pitchFamily="18" charset="0"/>
                          <a:ea typeface="Calibri" panose="020F0502020204030204" pitchFamily="34" charset="0"/>
                          <a:cs typeface="Arial" panose="020B0604020202020204" pitchFamily="34" charset="0"/>
                        </a:rPr>
                        <m:t> (</m:t>
                      </m:r>
                      <m:r>
                        <a:rPr lang="en-US" b="1" i="1" smtClean="0">
                          <a:latin typeface="Cambria Math" panose="02040503050406030204" pitchFamily="18" charset="0"/>
                          <a:ea typeface="Calibri" panose="020F0502020204030204" pitchFamily="34" charset="0"/>
                          <a:cs typeface="Arial" panose="020B0604020202020204" pitchFamily="34" charset="0"/>
                        </a:rPr>
                        <m:t>𝟎</m:t>
                      </m:r>
                      <m:r>
                        <a:rPr lang="en-US" b="1" i="1" smtClean="0">
                          <a:latin typeface="Cambria Math" panose="02040503050406030204" pitchFamily="18" charset="0"/>
                          <a:ea typeface="Calibri" panose="020F0502020204030204" pitchFamily="34" charset="0"/>
                          <a:cs typeface="Arial" panose="020B0604020202020204" pitchFamily="34" charset="0"/>
                        </a:rPr>
                        <m:t>.</m:t>
                      </m:r>
                      <m:r>
                        <a:rPr lang="en-US" b="1" i="1" smtClean="0">
                          <a:latin typeface="Cambria Math" panose="02040503050406030204" pitchFamily="18" charset="0"/>
                          <a:ea typeface="Calibri" panose="020F0502020204030204" pitchFamily="34" charset="0"/>
                          <a:cs typeface="Arial" panose="020B0604020202020204" pitchFamily="34" charset="0"/>
                        </a:rPr>
                        <m:t>𝟐𝟒</m:t>
                      </m:r>
                      <m:r>
                        <a:rPr lang="en-US" b="1" i="1" smtClean="0">
                          <a:latin typeface="Cambria Math" panose="02040503050406030204" pitchFamily="18" charset="0"/>
                          <a:ea typeface="Calibri" panose="020F0502020204030204" pitchFamily="34" charset="0"/>
                          <a:cs typeface="Arial" panose="020B0604020202020204" pitchFamily="34" charset="0"/>
                        </a:rPr>
                        <m:t>)</m:t>
                      </m:r>
                    </m:oMath>
                  </m:oMathPara>
                </a14:m>
                <a:endParaRPr lang="en-US" dirty="0"/>
              </a:p>
            </p:txBody>
          </p:sp>
        </mc:Choice>
        <mc:Fallback xmlns="">
          <p:sp>
            <p:nvSpPr>
              <p:cNvPr id="5" name="Text Placeholder 4">
                <a:extLst>
                  <a:ext uri="{FF2B5EF4-FFF2-40B4-BE49-F238E27FC236}">
                    <a16:creationId xmlns:a16="http://schemas.microsoft.com/office/drawing/2014/main" id="{3678CE27-C7BC-F7DB-3629-E931D34FE90B}"/>
                  </a:ext>
                </a:extLst>
              </p:cNvPr>
              <p:cNvSpPr>
                <a:spLocks noGrp="1" noRot="1" noChangeAspect="1" noMove="1" noResize="1" noEditPoints="1" noAdjustHandles="1" noChangeArrowheads="1" noChangeShapeType="1" noTextEdit="1"/>
              </p:cNvSpPr>
              <p:nvPr>
                <p:ph type="body" idx="1"/>
              </p:nvPr>
            </p:nvSpPr>
            <p:spPr>
              <a:blipFill>
                <a:blip r:embed="rId2"/>
                <a:stretch>
                  <a:fillRect b="-10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BC85E372-1531-20BC-9209-93E6F86289AF}"/>
                  </a:ext>
                </a:extLst>
              </p:cNvPr>
              <p:cNvSpPr>
                <a:spLocks noGrp="1"/>
              </p:cNvSpPr>
              <p:nvPr>
                <p:ph type="body" sz="quarter" idx="3"/>
              </p:nvPr>
            </p:nvSpPr>
            <p:spPr/>
            <p: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𝜋</m:t>
                          </m:r>
                        </m:e>
                        <m:sub>
                          <m:r>
                            <a:rPr lang="en-US" b="1" i="1" smtClean="0">
                              <a:latin typeface="Cambria Math" panose="02040503050406030204" pitchFamily="18" charset="0"/>
                              <a:ea typeface="Calibri" panose="020F0502020204030204" pitchFamily="34" charset="0"/>
                              <a:cs typeface="Arial" panose="020B0604020202020204" pitchFamily="34" charset="0"/>
                            </a:rPr>
                            <m:t>𝑹𝒖𝒓𝒂𝒍</m:t>
                          </m:r>
                        </m:sub>
                      </m:sSub>
                      <m:r>
                        <a:rPr lang="en-US" b="1" i="1" smtClean="0">
                          <a:latin typeface="Cambria Math" panose="02040503050406030204" pitchFamily="18" charset="0"/>
                          <a:ea typeface="Calibri" panose="020F0502020204030204" pitchFamily="34" charset="0"/>
                          <a:cs typeface="Arial" panose="020B0604020202020204" pitchFamily="34" charset="0"/>
                        </a:rPr>
                        <m:t> (</m:t>
                      </m:r>
                      <m:r>
                        <a:rPr lang="en-US" b="1" i="1" smtClean="0">
                          <a:latin typeface="Cambria Math" panose="02040503050406030204" pitchFamily="18" charset="0"/>
                          <a:ea typeface="Calibri" panose="020F0502020204030204" pitchFamily="34" charset="0"/>
                          <a:cs typeface="Arial" panose="020B0604020202020204" pitchFamily="34" charset="0"/>
                        </a:rPr>
                        <m:t>𝟎</m:t>
                      </m:r>
                      <m:r>
                        <a:rPr lang="en-US" b="1" i="1" smtClean="0">
                          <a:latin typeface="Cambria Math" panose="02040503050406030204" pitchFamily="18" charset="0"/>
                          <a:ea typeface="Calibri" panose="020F0502020204030204" pitchFamily="34" charset="0"/>
                          <a:cs typeface="Arial" panose="020B0604020202020204" pitchFamily="34" charset="0"/>
                        </a:rPr>
                        <m:t>.</m:t>
                      </m:r>
                      <m:r>
                        <a:rPr lang="en-US" b="1" i="1" smtClean="0">
                          <a:latin typeface="Cambria Math" panose="02040503050406030204" pitchFamily="18" charset="0"/>
                          <a:ea typeface="Calibri" panose="020F0502020204030204" pitchFamily="34" charset="0"/>
                          <a:cs typeface="Arial" panose="020B0604020202020204" pitchFamily="34" charset="0"/>
                        </a:rPr>
                        <m:t>𝟒𝟑</m:t>
                      </m:r>
                      <m:r>
                        <a:rPr lang="en-US" b="1" i="1" smtClean="0">
                          <a:latin typeface="Cambria Math" panose="02040503050406030204" pitchFamily="18" charset="0"/>
                          <a:ea typeface="Calibri" panose="020F0502020204030204" pitchFamily="34" charset="0"/>
                          <a:cs typeface="Arial" panose="020B0604020202020204" pitchFamily="34" charset="0"/>
                        </a:rPr>
                        <m:t>)</m:t>
                      </m:r>
                    </m:oMath>
                  </m:oMathPara>
                </a14:m>
                <a:endParaRPr lang="en-US" dirty="0"/>
              </a:p>
            </p:txBody>
          </p:sp>
        </mc:Choice>
        <mc:Fallback xmlns="">
          <p:sp>
            <p:nvSpPr>
              <p:cNvPr id="7" name="Text Placeholder 6">
                <a:extLst>
                  <a:ext uri="{FF2B5EF4-FFF2-40B4-BE49-F238E27FC236}">
                    <a16:creationId xmlns:a16="http://schemas.microsoft.com/office/drawing/2014/main" id="{BC85E372-1531-20BC-9209-93E6F86289AF}"/>
                  </a:ext>
                </a:extLst>
              </p:cNvPr>
              <p:cNvSpPr>
                <a:spLocks noGrp="1" noRot="1" noChangeAspect="1" noMove="1" noResize="1" noEditPoints="1" noAdjustHandles="1" noChangeArrowheads="1" noChangeShapeType="1" noTextEdit="1"/>
              </p:cNvSpPr>
              <p:nvPr>
                <p:ph type="body" sz="quarter" idx="3"/>
              </p:nvPr>
            </p:nvSpPr>
            <p:spPr>
              <a:blipFill>
                <a:blip r:embed="rId3"/>
                <a:stretch>
                  <a:fillRect b="-10370"/>
                </a:stretch>
              </a:blipFill>
            </p:spPr>
            <p:txBody>
              <a:bodyPr/>
              <a:lstStyle/>
              <a:p>
                <a:r>
                  <a:rPr lang="en-US">
                    <a:noFill/>
                  </a:rPr>
                  <a:t> </a:t>
                </a:r>
              </a:p>
            </p:txBody>
          </p:sp>
        </mc:Fallback>
      </mc:AlternateContent>
      <p:pic>
        <p:nvPicPr>
          <p:cNvPr id="27" name="Content Placeholder 26">
            <a:extLst>
              <a:ext uri="{FF2B5EF4-FFF2-40B4-BE49-F238E27FC236}">
                <a16:creationId xmlns:a16="http://schemas.microsoft.com/office/drawing/2014/main" id="{E865BBA7-ED97-9F18-7BB8-805AE0E3842D}"/>
              </a:ext>
            </a:extLst>
          </p:cNvPr>
          <p:cNvPicPr>
            <a:picLocks noGrp="1" noChangeAspect="1"/>
          </p:cNvPicPr>
          <p:nvPr>
            <p:ph sz="quarter" idx="4"/>
          </p:nvPr>
        </p:nvPicPr>
        <p:blipFill>
          <a:blip r:embed="rId4"/>
          <a:stretch>
            <a:fillRect/>
          </a:stretch>
        </p:blipFill>
        <p:spPr>
          <a:xfrm>
            <a:off x="6448425" y="2505075"/>
            <a:ext cx="4319275" cy="3684588"/>
          </a:xfrm>
          <a:prstGeom prst="rect">
            <a:avLst/>
          </a:prstGeom>
        </p:spPr>
      </p:pic>
      <p:pic>
        <p:nvPicPr>
          <p:cNvPr id="30" name="Content Placeholder 29">
            <a:extLst>
              <a:ext uri="{FF2B5EF4-FFF2-40B4-BE49-F238E27FC236}">
                <a16:creationId xmlns:a16="http://schemas.microsoft.com/office/drawing/2014/main" id="{E6753984-CC39-AD9A-2D73-B7A09F1FDE62}"/>
              </a:ext>
            </a:extLst>
          </p:cNvPr>
          <p:cNvPicPr>
            <a:picLocks noGrp="1" noChangeAspect="1"/>
          </p:cNvPicPr>
          <p:nvPr>
            <p:ph sz="half" idx="2"/>
          </p:nvPr>
        </p:nvPicPr>
        <p:blipFill>
          <a:blip r:embed="rId5"/>
          <a:stretch>
            <a:fillRect/>
          </a:stretch>
        </p:blipFill>
        <p:spPr>
          <a:xfrm>
            <a:off x="836613" y="2505075"/>
            <a:ext cx="4319274" cy="3684588"/>
          </a:xfrm>
          <a:prstGeom prst="rect">
            <a:avLst/>
          </a:prstGeom>
        </p:spPr>
      </p:pic>
    </p:spTree>
    <p:extLst>
      <p:ext uri="{BB962C8B-B14F-4D97-AF65-F5344CB8AC3E}">
        <p14:creationId xmlns:p14="http://schemas.microsoft.com/office/powerpoint/2010/main" val="2097758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CD48-B26A-40D4-943B-BEC8DD678F3F}"/>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Map of Relative Rates</a:t>
            </a:r>
            <a:endParaRPr lang="en-US" dirty="0"/>
          </a:p>
        </p:txBody>
      </p:sp>
      <p:sp>
        <p:nvSpPr>
          <p:cNvPr id="3" name="Text Placeholder 2">
            <a:extLst>
              <a:ext uri="{FF2B5EF4-FFF2-40B4-BE49-F238E27FC236}">
                <a16:creationId xmlns:a16="http://schemas.microsoft.com/office/drawing/2014/main" id="{9C0FFF6F-2A42-7FDB-C9A4-5819DC357B9F}"/>
              </a:ext>
            </a:extLst>
          </p:cNvPr>
          <p:cNvSpPr>
            <a:spLocks noGrp="1"/>
          </p:cNvSpPr>
          <p:nvPr>
            <p:ph type="body" idx="1"/>
          </p:nvPr>
        </p:nvSpPr>
        <p:spPr/>
        <p:txBody>
          <a:bodyPr/>
          <a:lstStyle/>
          <a:p>
            <a:r>
              <a:rPr lang="en-US" dirty="0"/>
              <a:t>No Adjustment for Underreporting</a:t>
            </a:r>
          </a:p>
        </p:txBody>
      </p:sp>
      <p:sp>
        <p:nvSpPr>
          <p:cNvPr id="5" name="Text Placeholder 4">
            <a:extLst>
              <a:ext uri="{FF2B5EF4-FFF2-40B4-BE49-F238E27FC236}">
                <a16:creationId xmlns:a16="http://schemas.microsoft.com/office/drawing/2014/main" id="{5C67200A-3929-BD54-2B8E-B6BC12981E37}"/>
              </a:ext>
            </a:extLst>
          </p:cNvPr>
          <p:cNvSpPr>
            <a:spLocks noGrp="1"/>
          </p:cNvSpPr>
          <p:nvPr>
            <p:ph type="body" sz="quarter" idx="3"/>
          </p:nvPr>
        </p:nvSpPr>
        <p:spPr/>
        <p:txBody>
          <a:bodyPr/>
          <a:lstStyle/>
          <a:p>
            <a:r>
              <a:rPr lang="en-US" dirty="0"/>
              <a:t>Same Known Reporting Rates</a:t>
            </a:r>
          </a:p>
        </p:txBody>
      </p:sp>
      <p:pic>
        <p:nvPicPr>
          <p:cNvPr id="13" name="Content Placeholder 12">
            <a:extLst>
              <a:ext uri="{FF2B5EF4-FFF2-40B4-BE49-F238E27FC236}">
                <a16:creationId xmlns:a16="http://schemas.microsoft.com/office/drawing/2014/main" id="{4CCBAD2D-0675-71D6-C90B-9773F6A09022}"/>
              </a:ext>
            </a:extLst>
          </p:cNvPr>
          <p:cNvPicPr>
            <a:picLocks noGrp="1" noChangeAspect="1"/>
          </p:cNvPicPr>
          <p:nvPr>
            <p:ph sz="quarter" idx="4"/>
          </p:nvPr>
        </p:nvPicPr>
        <p:blipFill>
          <a:blip r:embed="rId2"/>
          <a:stretch>
            <a:fillRect/>
          </a:stretch>
        </p:blipFill>
        <p:spPr>
          <a:xfrm>
            <a:off x="6362701" y="2505075"/>
            <a:ext cx="4410074" cy="3684588"/>
          </a:xfrm>
          <a:prstGeom prst="rect">
            <a:avLst/>
          </a:prstGeom>
        </p:spPr>
      </p:pic>
      <p:pic>
        <p:nvPicPr>
          <p:cNvPr id="12" name="Content Placeholder 11">
            <a:extLst>
              <a:ext uri="{FF2B5EF4-FFF2-40B4-BE49-F238E27FC236}">
                <a16:creationId xmlns:a16="http://schemas.microsoft.com/office/drawing/2014/main" id="{5F4DAFF4-F808-37FF-99E3-9DB4038700E4}"/>
              </a:ext>
            </a:extLst>
          </p:cNvPr>
          <p:cNvPicPr>
            <a:picLocks noGrp="1" noChangeAspect="1"/>
          </p:cNvPicPr>
          <p:nvPr>
            <p:ph sz="half" idx="2"/>
          </p:nvPr>
        </p:nvPicPr>
        <p:blipFill>
          <a:blip r:embed="rId3"/>
          <a:stretch>
            <a:fillRect/>
          </a:stretch>
        </p:blipFill>
        <p:spPr>
          <a:xfrm>
            <a:off x="836613" y="2505075"/>
            <a:ext cx="4583112" cy="3867150"/>
          </a:xfrm>
          <a:prstGeom prst="rect">
            <a:avLst/>
          </a:prstGeom>
        </p:spPr>
      </p:pic>
    </p:spTree>
    <p:extLst>
      <p:ext uri="{BB962C8B-B14F-4D97-AF65-F5344CB8AC3E}">
        <p14:creationId xmlns:p14="http://schemas.microsoft.com/office/powerpoint/2010/main" val="3662245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CD48-B26A-40D4-943B-BEC8DD678F3F}"/>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Map of Relative Rates</a:t>
            </a:r>
            <a:endParaRPr lang="en-US" dirty="0"/>
          </a:p>
        </p:txBody>
      </p:sp>
      <p:sp>
        <p:nvSpPr>
          <p:cNvPr id="3" name="Text Placeholder 2">
            <a:extLst>
              <a:ext uri="{FF2B5EF4-FFF2-40B4-BE49-F238E27FC236}">
                <a16:creationId xmlns:a16="http://schemas.microsoft.com/office/drawing/2014/main" id="{9C0FFF6F-2A42-7FDB-C9A4-5819DC357B9F}"/>
              </a:ext>
            </a:extLst>
          </p:cNvPr>
          <p:cNvSpPr>
            <a:spLocks noGrp="1"/>
          </p:cNvSpPr>
          <p:nvPr>
            <p:ph type="body" idx="1"/>
          </p:nvPr>
        </p:nvSpPr>
        <p:spPr/>
        <p:txBody>
          <a:bodyPr/>
          <a:lstStyle/>
          <a:p>
            <a:r>
              <a:rPr lang="en-US" dirty="0"/>
              <a:t>No Adjustment for Underreporting</a:t>
            </a:r>
          </a:p>
        </p:txBody>
      </p:sp>
      <p:sp>
        <p:nvSpPr>
          <p:cNvPr id="5" name="Text Placeholder 4">
            <a:extLst>
              <a:ext uri="{FF2B5EF4-FFF2-40B4-BE49-F238E27FC236}">
                <a16:creationId xmlns:a16="http://schemas.microsoft.com/office/drawing/2014/main" id="{5C67200A-3929-BD54-2B8E-B6BC12981E37}"/>
              </a:ext>
            </a:extLst>
          </p:cNvPr>
          <p:cNvSpPr>
            <a:spLocks noGrp="1"/>
          </p:cNvSpPr>
          <p:nvPr>
            <p:ph type="body" sz="quarter" idx="3"/>
          </p:nvPr>
        </p:nvSpPr>
        <p:spPr/>
        <p:txBody>
          <a:bodyPr/>
          <a:lstStyle/>
          <a:p>
            <a:r>
              <a:rPr lang="en-US" dirty="0"/>
              <a:t>Unknown Reporting Rates (R/U)</a:t>
            </a:r>
          </a:p>
        </p:txBody>
      </p:sp>
      <p:pic>
        <p:nvPicPr>
          <p:cNvPr id="12" name="Content Placeholder 11">
            <a:extLst>
              <a:ext uri="{FF2B5EF4-FFF2-40B4-BE49-F238E27FC236}">
                <a16:creationId xmlns:a16="http://schemas.microsoft.com/office/drawing/2014/main" id="{5F4DAFF4-F808-37FF-99E3-9DB4038700E4}"/>
              </a:ext>
            </a:extLst>
          </p:cNvPr>
          <p:cNvPicPr>
            <a:picLocks noGrp="1" noChangeAspect="1"/>
          </p:cNvPicPr>
          <p:nvPr>
            <p:ph sz="half" idx="2"/>
          </p:nvPr>
        </p:nvPicPr>
        <p:blipFill>
          <a:blip r:embed="rId2"/>
          <a:stretch>
            <a:fillRect/>
          </a:stretch>
        </p:blipFill>
        <p:spPr>
          <a:xfrm>
            <a:off x="836613" y="2505075"/>
            <a:ext cx="4583112" cy="3867150"/>
          </a:xfrm>
          <a:prstGeom prst="rect">
            <a:avLst/>
          </a:prstGeom>
        </p:spPr>
      </p:pic>
      <p:pic>
        <p:nvPicPr>
          <p:cNvPr id="7" name="Content Placeholder 6">
            <a:extLst>
              <a:ext uri="{FF2B5EF4-FFF2-40B4-BE49-F238E27FC236}">
                <a16:creationId xmlns:a16="http://schemas.microsoft.com/office/drawing/2014/main" id="{AD0338F7-B7B1-6876-5AB1-0AE47BF8EB31}"/>
              </a:ext>
            </a:extLst>
          </p:cNvPr>
          <p:cNvPicPr>
            <a:picLocks noGrp="1" noChangeAspect="1"/>
          </p:cNvPicPr>
          <p:nvPr>
            <p:ph sz="quarter" idx="4"/>
          </p:nvPr>
        </p:nvPicPr>
        <p:blipFill>
          <a:blip r:embed="rId3"/>
          <a:stretch>
            <a:fillRect/>
          </a:stretch>
        </p:blipFill>
        <p:spPr>
          <a:xfrm>
            <a:off x="6515100" y="2505075"/>
            <a:ext cx="4419599" cy="3684588"/>
          </a:xfrm>
          <a:prstGeom prst="rect">
            <a:avLst/>
          </a:prstGeom>
        </p:spPr>
      </p:pic>
    </p:spTree>
    <p:extLst>
      <p:ext uri="{BB962C8B-B14F-4D97-AF65-F5344CB8AC3E}">
        <p14:creationId xmlns:p14="http://schemas.microsoft.com/office/powerpoint/2010/main" val="2792911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CD48-B26A-40D4-943B-BEC8DD678F3F}"/>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Map of Exceedance Probability: RR &gt; 2</a:t>
            </a:r>
            <a:endParaRPr lang="en-US" dirty="0"/>
          </a:p>
        </p:txBody>
      </p:sp>
      <p:sp>
        <p:nvSpPr>
          <p:cNvPr id="3" name="Text Placeholder 2">
            <a:extLst>
              <a:ext uri="{FF2B5EF4-FFF2-40B4-BE49-F238E27FC236}">
                <a16:creationId xmlns:a16="http://schemas.microsoft.com/office/drawing/2014/main" id="{9C0FFF6F-2A42-7FDB-C9A4-5819DC357B9F}"/>
              </a:ext>
            </a:extLst>
          </p:cNvPr>
          <p:cNvSpPr>
            <a:spLocks noGrp="1"/>
          </p:cNvSpPr>
          <p:nvPr>
            <p:ph type="body" idx="1"/>
          </p:nvPr>
        </p:nvSpPr>
        <p:spPr/>
        <p:txBody>
          <a:bodyPr/>
          <a:lstStyle/>
          <a:p>
            <a:r>
              <a:rPr lang="en-US" dirty="0"/>
              <a:t>No Adjustment for Underreporting</a:t>
            </a:r>
          </a:p>
        </p:txBody>
      </p:sp>
      <p:sp>
        <p:nvSpPr>
          <p:cNvPr id="5" name="Text Placeholder 4">
            <a:extLst>
              <a:ext uri="{FF2B5EF4-FFF2-40B4-BE49-F238E27FC236}">
                <a16:creationId xmlns:a16="http://schemas.microsoft.com/office/drawing/2014/main" id="{5C67200A-3929-BD54-2B8E-B6BC12981E37}"/>
              </a:ext>
            </a:extLst>
          </p:cNvPr>
          <p:cNvSpPr>
            <a:spLocks noGrp="1"/>
          </p:cNvSpPr>
          <p:nvPr>
            <p:ph type="body" sz="quarter" idx="3"/>
          </p:nvPr>
        </p:nvSpPr>
        <p:spPr/>
        <p:txBody>
          <a:bodyPr/>
          <a:lstStyle/>
          <a:p>
            <a:r>
              <a:rPr lang="en-US" dirty="0"/>
              <a:t>Unknown Reporting Rates (R/U)</a:t>
            </a:r>
          </a:p>
        </p:txBody>
      </p:sp>
      <p:pic>
        <p:nvPicPr>
          <p:cNvPr id="11" name="Content Placeholder 10">
            <a:extLst>
              <a:ext uri="{FF2B5EF4-FFF2-40B4-BE49-F238E27FC236}">
                <a16:creationId xmlns:a16="http://schemas.microsoft.com/office/drawing/2014/main" id="{850DC729-D916-18EB-7633-982168D741D5}"/>
              </a:ext>
            </a:extLst>
          </p:cNvPr>
          <p:cNvPicPr>
            <a:picLocks noGrp="1" noChangeAspect="1"/>
          </p:cNvPicPr>
          <p:nvPr>
            <p:ph sz="half" idx="2"/>
          </p:nvPr>
        </p:nvPicPr>
        <p:blipFill>
          <a:blip r:embed="rId2"/>
          <a:stretch>
            <a:fillRect/>
          </a:stretch>
        </p:blipFill>
        <p:spPr>
          <a:xfrm>
            <a:off x="836612" y="2505075"/>
            <a:ext cx="4268787" cy="3684588"/>
          </a:xfrm>
          <a:prstGeom prst="rect">
            <a:avLst/>
          </a:prstGeom>
        </p:spPr>
      </p:pic>
      <p:pic>
        <p:nvPicPr>
          <p:cNvPr id="15" name="Content Placeholder 14">
            <a:extLst>
              <a:ext uri="{FF2B5EF4-FFF2-40B4-BE49-F238E27FC236}">
                <a16:creationId xmlns:a16="http://schemas.microsoft.com/office/drawing/2014/main" id="{6F4A7CE2-7F70-73FF-5319-B31A199367B5}"/>
              </a:ext>
            </a:extLst>
          </p:cNvPr>
          <p:cNvPicPr>
            <a:picLocks noGrp="1" noChangeAspect="1"/>
          </p:cNvPicPr>
          <p:nvPr>
            <p:ph sz="quarter" idx="4"/>
          </p:nvPr>
        </p:nvPicPr>
        <p:blipFill>
          <a:blip r:embed="rId3"/>
          <a:stretch>
            <a:fillRect/>
          </a:stretch>
        </p:blipFill>
        <p:spPr>
          <a:xfrm>
            <a:off x="6686550" y="2505075"/>
            <a:ext cx="4000499" cy="3684588"/>
          </a:xfrm>
          <a:prstGeom prst="rect">
            <a:avLst/>
          </a:prstGeom>
        </p:spPr>
      </p:pic>
    </p:spTree>
    <p:extLst>
      <p:ext uri="{BB962C8B-B14F-4D97-AF65-F5344CB8AC3E}">
        <p14:creationId xmlns:p14="http://schemas.microsoft.com/office/powerpoint/2010/main" val="3675680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CD48-B26A-40D4-943B-BEC8DD678F3F}"/>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Map of Exceedance Probability: RR &gt; 20</a:t>
            </a:r>
            <a:endParaRPr lang="en-US" dirty="0"/>
          </a:p>
        </p:txBody>
      </p:sp>
      <p:sp>
        <p:nvSpPr>
          <p:cNvPr id="3" name="Text Placeholder 2">
            <a:extLst>
              <a:ext uri="{FF2B5EF4-FFF2-40B4-BE49-F238E27FC236}">
                <a16:creationId xmlns:a16="http://schemas.microsoft.com/office/drawing/2014/main" id="{9C0FFF6F-2A42-7FDB-C9A4-5819DC357B9F}"/>
              </a:ext>
            </a:extLst>
          </p:cNvPr>
          <p:cNvSpPr>
            <a:spLocks noGrp="1"/>
          </p:cNvSpPr>
          <p:nvPr>
            <p:ph type="body" idx="1"/>
          </p:nvPr>
        </p:nvSpPr>
        <p:spPr/>
        <p:txBody>
          <a:bodyPr/>
          <a:lstStyle/>
          <a:p>
            <a:r>
              <a:rPr lang="en-US" dirty="0"/>
              <a:t>No Adjustment for Underreporting</a:t>
            </a:r>
          </a:p>
        </p:txBody>
      </p:sp>
      <p:sp>
        <p:nvSpPr>
          <p:cNvPr id="5" name="Text Placeholder 4">
            <a:extLst>
              <a:ext uri="{FF2B5EF4-FFF2-40B4-BE49-F238E27FC236}">
                <a16:creationId xmlns:a16="http://schemas.microsoft.com/office/drawing/2014/main" id="{5C67200A-3929-BD54-2B8E-B6BC12981E37}"/>
              </a:ext>
            </a:extLst>
          </p:cNvPr>
          <p:cNvSpPr>
            <a:spLocks noGrp="1"/>
          </p:cNvSpPr>
          <p:nvPr>
            <p:ph type="body" sz="quarter" idx="3"/>
          </p:nvPr>
        </p:nvSpPr>
        <p:spPr/>
        <p:txBody>
          <a:bodyPr/>
          <a:lstStyle/>
          <a:p>
            <a:r>
              <a:rPr lang="en-US" dirty="0"/>
              <a:t>Unknown Reporting Rates (R/U)</a:t>
            </a:r>
          </a:p>
        </p:txBody>
      </p:sp>
      <p:pic>
        <p:nvPicPr>
          <p:cNvPr id="12" name="Content Placeholder 11">
            <a:extLst>
              <a:ext uri="{FF2B5EF4-FFF2-40B4-BE49-F238E27FC236}">
                <a16:creationId xmlns:a16="http://schemas.microsoft.com/office/drawing/2014/main" id="{C6E99ED1-0C20-4F71-20C1-4DB2C6BB318A}"/>
              </a:ext>
            </a:extLst>
          </p:cNvPr>
          <p:cNvPicPr>
            <a:picLocks noGrp="1" noChangeAspect="1"/>
          </p:cNvPicPr>
          <p:nvPr>
            <p:ph sz="half" idx="2"/>
          </p:nvPr>
        </p:nvPicPr>
        <p:blipFill>
          <a:blip r:embed="rId2"/>
          <a:stretch>
            <a:fillRect/>
          </a:stretch>
        </p:blipFill>
        <p:spPr>
          <a:xfrm>
            <a:off x="733425" y="2505075"/>
            <a:ext cx="4217051" cy="3684588"/>
          </a:xfrm>
          <a:prstGeom prst="rect">
            <a:avLst/>
          </a:prstGeom>
        </p:spPr>
      </p:pic>
      <p:pic>
        <p:nvPicPr>
          <p:cNvPr id="10" name="Content Placeholder 9">
            <a:extLst>
              <a:ext uri="{FF2B5EF4-FFF2-40B4-BE49-F238E27FC236}">
                <a16:creationId xmlns:a16="http://schemas.microsoft.com/office/drawing/2014/main" id="{4C49DAE1-3815-309E-C689-351733AB8138}"/>
              </a:ext>
            </a:extLst>
          </p:cNvPr>
          <p:cNvPicPr>
            <a:picLocks noGrp="1" noChangeAspect="1"/>
          </p:cNvPicPr>
          <p:nvPr>
            <p:ph sz="quarter" idx="4"/>
          </p:nvPr>
        </p:nvPicPr>
        <p:blipFill>
          <a:blip r:embed="rId3"/>
          <a:stretch>
            <a:fillRect/>
          </a:stretch>
        </p:blipFill>
        <p:spPr>
          <a:xfrm>
            <a:off x="6194427" y="2505075"/>
            <a:ext cx="4101161" cy="3684588"/>
          </a:xfrm>
          <a:prstGeom prst="rect">
            <a:avLst/>
          </a:prstGeom>
        </p:spPr>
      </p:pic>
    </p:spTree>
    <p:extLst>
      <p:ext uri="{BB962C8B-B14F-4D97-AF65-F5344CB8AC3E}">
        <p14:creationId xmlns:p14="http://schemas.microsoft.com/office/powerpoint/2010/main" val="2069492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3D8C-15EC-6C27-9A7A-5CEA6968F947}"/>
              </a:ext>
            </a:extLst>
          </p:cNvPr>
          <p:cNvSpPr>
            <a:spLocks noGrp="1"/>
          </p:cNvSpPr>
          <p:nvPr>
            <p:ph type="title"/>
          </p:nvPr>
        </p:nvSpPr>
        <p:spPr>
          <a:xfrm>
            <a:off x="876300" y="365125"/>
            <a:ext cx="10477500" cy="815975"/>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Final Remarks</a:t>
            </a:r>
            <a:endParaRPr lang="en-US" dirty="0"/>
          </a:p>
        </p:txBody>
      </p:sp>
      <p:sp>
        <p:nvSpPr>
          <p:cNvPr id="3" name="Content Placeholder 2">
            <a:extLst>
              <a:ext uri="{FF2B5EF4-FFF2-40B4-BE49-F238E27FC236}">
                <a16:creationId xmlns:a16="http://schemas.microsoft.com/office/drawing/2014/main" id="{7BDD5B2E-DEB3-003C-3657-1D577DA692DB}"/>
              </a:ext>
            </a:extLst>
          </p:cNvPr>
          <p:cNvSpPr>
            <a:spLocks noGrp="1"/>
          </p:cNvSpPr>
          <p:nvPr>
            <p:ph idx="1"/>
          </p:nvPr>
        </p:nvSpPr>
        <p:spPr>
          <a:xfrm>
            <a:off x="666750" y="1362075"/>
            <a:ext cx="10687050" cy="5130799"/>
          </a:xfrm>
        </p:spPr>
        <p:txBody>
          <a:bodyPr>
            <a:normAutofit/>
          </a:bodyPr>
          <a:lstStyle/>
          <a:p>
            <a:r>
              <a:rPr lang="en-US" sz="2800" b="0" i="0" dirty="0">
                <a:solidFill>
                  <a:srgbClr val="222222"/>
                </a:solidFill>
                <a:effectLst/>
                <a:latin typeface="Arial" panose="020B0604020202020204" pitchFamily="34" charset="0"/>
              </a:rPr>
              <a:t>What would happen if there is no underreporting, however, we adjust for it? </a:t>
            </a:r>
            <a:r>
              <a:rPr lang="en-US" sz="2800" b="0" i="0" dirty="0">
                <a:solidFill>
                  <a:srgbClr val="FF0000"/>
                </a:solidFill>
                <a:effectLst/>
                <a:latin typeface="Arial" panose="020B0604020202020204" pitchFamily="34" charset="0"/>
              </a:rPr>
              <a:t>The incidence risk ratios would be biased</a:t>
            </a:r>
          </a:p>
          <a:p>
            <a:r>
              <a:rPr lang="en-US" sz="2800" b="0" i="0" dirty="0">
                <a:solidFill>
                  <a:srgbClr val="222222"/>
                </a:solidFill>
                <a:effectLst/>
                <a:latin typeface="Arial" panose="020B0604020202020204" pitchFamily="34" charset="0"/>
              </a:rPr>
              <a:t>What would happen if there is underreporting, and we do </a:t>
            </a:r>
            <a:r>
              <a:rPr lang="en-US" sz="2800" b="0" i="0" u="sng" dirty="0">
                <a:solidFill>
                  <a:srgbClr val="222222"/>
                </a:solidFill>
                <a:effectLst/>
                <a:latin typeface="Arial" panose="020B0604020202020204" pitchFamily="34" charset="0"/>
              </a:rPr>
              <a:t>not</a:t>
            </a:r>
            <a:r>
              <a:rPr lang="en-US" sz="2800" b="0" i="0" dirty="0">
                <a:solidFill>
                  <a:srgbClr val="222222"/>
                </a:solidFill>
                <a:effectLst/>
                <a:latin typeface="Arial" panose="020B0604020202020204" pitchFamily="34" charset="0"/>
              </a:rPr>
              <a:t> adjust for it? </a:t>
            </a:r>
            <a:r>
              <a:rPr lang="en-US" sz="2800" b="0" i="0" dirty="0">
                <a:solidFill>
                  <a:srgbClr val="FF0000"/>
                </a:solidFill>
                <a:effectLst/>
                <a:latin typeface="Arial" panose="020B0604020202020204" pitchFamily="34" charset="0"/>
              </a:rPr>
              <a:t>The incidence risk ratios would be biased</a:t>
            </a:r>
          </a:p>
          <a:p>
            <a:r>
              <a:rPr lang="en-US" sz="2800" b="0" i="0" dirty="0">
                <a:solidFill>
                  <a:srgbClr val="222222"/>
                </a:solidFill>
                <a:effectLst/>
                <a:latin typeface="Arial" panose="020B0604020202020204" pitchFamily="34" charset="0"/>
              </a:rPr>
              <a:t>Can we mis-specify clusters? Specifying clusters will require a judgement on number and criteria for clusters. </a:t>
            </a:r>
          </a:p>
          <a:p>
            <a:pPr>
              <a:buFont typeface="Wingdings" panose="05000000000000000000" pitchFamily="2" charset="2"/>
              <a:buChar char="Ø"/>
            </a:pPr>
            <a:r>
              <a:rPr lang="en-US" sz="2800" b="0" i="0" dirty="0">
                <a:solidFill>
                  <a:srgbClr val="FF0000"/>
                </a:solidFill>
                <a:effectLst/>
                <a:latin typeface="Arial" panose="020B0604020202020204" pitchFamily="34" charset="0"/>
              </a:rPr>
              <a:t>Yes. If we mis-specify clusters, incidence risk ratios would be biased, however, the bias would be smaller than not at all adjusting for underreporting rates.</a:t>
            </a:r>
          </a:p>
          <a:p>
            <a:r>
              <a:rPr lang="en-US" dirty="0">
                <a:solidFill>
                  <a:srgbClr val="222222"/>
                </a:solidFill>
                <a:latin typeface="Arial" panose="020B0604020202020204" pitchFamily="34" charset="0"/>
              </a:rPr>
              <a:t>For details, see simulation studies conducted by de Oliveira et al. (2022), Section 3.</a:t>
            </a:r>
            <a:endParaRPr lang="en-US" sz="28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5495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Underreporting in Health Data</a:t>
            </a:r>
          </a:p>
        </p:txBody>
      </p:sp>
      <p:sp>
        <p:nvSpPr>
          <p:cNvPr id="3" name="Content Placeholder 2"/>
          <p:cNvSpPr>
            <a:spLocks noGrp="1"/>
          </p:cNvSpPr>
          <p:nvPr>
            <p:ph idx="1"/>
          </p:nvPr>
        </p:nvSpPr>
        <p:spPr>
          <a:xfrm>
            <a:off x="628650" y="1543049"/>
            <a:ext cx="11260859" cy="4949825"/>
          </a:xfrm>
        </p:spPr>
        <p:txBody>
          <a:bodyPr>
            <a:normAutofit/>
          </a:bodyPr>
          <a:lstStyle/>
          <a:p>
            <a:r>
              <a:rPr lang="en-US" dirty="0"/>
              <a:t>Why underreporting occurs in health data and what are the consequences?</a:t>
            </a:r>
          </a:p>
          <a:p>
            <a:r>
              <a:rPr lang="en-US" dirty="0"/>
              <a:t>Depends on measurement process and how data are collected and reported</a:t>
            </a:r>
          </a:p>
          <a:p>
            <a:r>
              <a:rPr lang="en-US" dirty="0"/>
              <a:t>If in a certain jurisdiction, infrastructure only allows to detect presence of Marijuana and Cocaine (types of illegal substance),  but not Ketamine, we will not be able not know whether a person used Ketamine. This would contribute to underreporting of aggregated data at the jurisdiction.</a:t>
            </a:r>
          </a:p>
          <a:p>
            <a:r>
              <a:rPr lang="en-US" dirty="0"/>
              <a:t>COVID-19 Data: Two issues – (1) Asymptomatic Cases and (2) Variations in state/county reporting systems (Design Issue)</a:t>
            </a:r>
          </a:p>
          <a:p>
            <a:r>
              <a:rPr lang="en-US" dirty="0"/>
              <a:t>Lack of resources – poor/socially deprived  regions (de Oliveira, 2022)</a:t>
            </a:r>
          </a:p>
          <a:p>
            <a:endParaRPr lang="en-US" dirty="0"/>
          </a:p>
        </p:txBody>
      </p:sp>
    </p:spTree>
    <p:extLst>
      <p:ext uri="{BB962C8B-B14F-4D97-AF65-F5344CB8AC3E}">
        <p14:creationId xmlns:p14="http://schemas.microsoft.com/office/powerpoint/2010/main" val="1168914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78476C-0F1A-94A7-BC9B-99A1028E679E}"/>
              </a:ext>
            </a:extLst>
          </p:cNvPr>
          <p:cNvSpPr>
            <a:spLocks noGrp="1"/>
          </p:cNvSpPr>
          <p:nvPr>
            <p:ph type="title"/>
          </p:nvPr>
        </p:nvSpPr>
        <p:spPr>
          <a:xfrm>
            <a:off x="760639" y="231775"/>
            <a:ext cx="10450286" cy="1015999"/>
          </a:xfrm>
        </p:spPr>
        <p:txBody>
          <a:bodyPr>
            <a:normAutofit/>
          </a:bodyPr>
          <a:lstStyle/>
          <a:p>
            <a:pPr algn="ctr"/>
            <a:r>
              <a:rPr lang="en-US" b="1" dirty="0">
                <a:solidFill>
                  <a:srgbClr val="FF0000"/>
                </a:solidFill>
                <a:latin typeface="Times New Roman" panose="02020603050405020304" pitchFamily="18" charset="0"/>
                <a:cs typeface="Times New Roman" panose="02020603050405020304" pitchFamily="18" charset="0"/>
              </a:rPr>
              <a:t>References</a:t>
            </a:r>
          </a:p>
        </p:txBody>
      </p:sp>
      <p:sp>
        <p:nvSpPr>
          <p:cNvPr id="8" name="Content Placeholder 7">
            <a:extLst>
              <a:ext uri="{FF2B5EF4-FFF2-40B4-BE49-F238E27FC236}">
                <a16:creationId xmlns:a16="http://schemas.microsoft.com/office/drawing/2014/main" id="{1C460A45-1B27-BFCB-7E16-7EFAC8706E45}"/>
              </a:ext>
            </a:extLst>
          </p:cNvPr>
          <p:cNvSpPr>
            <a:spLocks noGrp="1"/>
          </p:cNvSpPr>
          <p:nvPr>
            <p:ph idx="1"/>
          </p:nvPr>
        </p:nvSpPr>
        <p:spPr>
          <a:xfrm>
            <a:off x="760639" y="1457325"/>
            <a:ext cx="10593161" cy="4738688"/>
          </a:xfrm>
        </p:spPr>
        <p:txBody>
          <a:bodyPr>
            <a:normAutofit/>
          </a:bodyPr>
          <a:lstStyle/>
          <a:p>
            <a:pPr marL="514350" indent="-514350">
              <a:buFont typeface="+mj-lt"/>
              <a:buAutoNum type="arabicPeriod"/>
            </a:pPr>
            <a:r>
              <a:rPr lang="en-US" sz="2000" dirty="0" err="1"/>
              <a:t>Besag</a:t>
            </a:r>
            <a:r>
              <a:rPr lang="en-US" sz="2000" dirty="0"/>
              <a:t>, J., York, J., &amp; </a:t>
            </a:r>
            <a:r>
              <a:rPr lang="en-US" sz="2000" dirty="0" err="1"/>
              <a:t>Mollié</a:t>
            </a:r>
            <a:r>
              <a:rPr lang="en-US" sz="2000" dirty="0"/>
              <a:t>, A. (1991). Bayesian image restoration, with two applications in spatial statistics. Annals of the institute of statistical mathematics, 43(1), 1-20.</a:t>
            </a:r>
          </a:p>
          <a:p>
            <a:pPr marL="514350" indent="-514350">
              <a:buFont typeface="+mj-lt"/>
              <a:buAutoNum type="arabicPeriod"/>
            </a:pPr>
            <a:r>
              <a:rPr lang="en-US" sz="2000" b="0" i="0" dirty="0">
                <a:solidFill>
                  <a:srgbClr val="222222"/>
                </a:solidFill>
                <a:effectLst/>
              </a:rPr>
              <a:t>Castle, I. J. P., Yi, H. Y., </a:t>
            </a:r>
            <a:r>
              <a:rPr lang="en-US" sz="2000" b="0" i="0" dirty="0" err="1">
                <a:solidFill>
                  <a:srgbClr val="222222"/>
                </a:solidFill>
                <a:effectLst/>
              </a:rPr>
              <a:t>Hingson</a:t>
            </a:r>
            <a:r>
              <a:rPr lang="en-US" sz="2000" b="0" i="0" dirty="0">
                <a:solidFill>
                  <a:srgbClr val="222222"/>
                </a:solidFill>
                <a:effectLst/>
              </a:rPr>
              <a:t>, R. W., &amp; White, A. M. (2014). State variation in underreporting of alcohol involvement on death certificates: motor vehicle traffic crash fatalities as an example. </a:t>
            </a:r>
            <a:r>
              <a:rPr lang="en-US" sz="2000" b="0" i="1" dirty="0">
                <a:solidFill>
                  <a:srgbClr val="222222"/>
                </a:solidFill>
                <a:effectLst/>
              </a:rPr>
              <a:t>Journal of studies on alcohol and drugs</a:t>
            </a:r>
            <a:r>
              <a:rPr lang="en-US" sz="2000" b="0" i="0" dirty="0">
                <a:solidFill>
                  <a:srgbClr val="222222"/>
                </a:solidFill>
                <a:effectLst/>
              </a:rPr>
              <a:t>, </a:t>
            </a:r>
            <a:r>
              <a:rPr lang="en-US" sz="2000" b="0" i="1" dirty="0">
                <a:solidFill>
                  <a:srgbClr val="222222"/>
                </a:solidFill>
                <a:effectLst/>
              </a:rPr>
              <a:t>75</a:t>
            </a:r>
            <a:r>
              <a:rPr lang="en-US" sz="2000" b="0" i="0" dirty="0">
                <a:solidFill>
                  <a:srgbClr val="222222"/>
                </a:solidFill>
                <a:effectLst/>
              </a:rPr>
              <a:t>(2), 299-311.</a:t>
            </a:r>
          </a:p>
          <a:p>
            <a:pPr marL="514350" indent="-514350">
              <a:buFont typeface="+mj-lt"/>
              <a:buAutoNum type="arabicPeriod"/>
            </a:pPr>
            <a:r>
              <a:rPr lang="en-US" sz="2000" dirty="0"/>
              <a:t>de Oliveira, G. L., </a:t>
            </a:r>
            <a:r>
              <a:rPr lang="en-US" sz="2000" dirty="0" err="1"/>
              <a:t>Argiento</a:t>
            </a:r>
            <a:r>
              <a:rPr lang="en-US" sz="2000" dirty="0"/>
              <a:t>, R., </a:t>
            </a:r>
            <a:r>
              <a:rPr lang="en-US" sz="2000" dirty="0" err="1"/>
              <a:t>Loschi</a:t>
            </a:r>
            <a:r>
              <a:rPr lang="en-US" sz="2000" dirty="0"/>
              <a:t>, R. H., </a:t>
            </a:r>
            <a:r>
              <a:rPr lang="en-US" sz="2000" dirty="0" err="1"/>
              <a:t>Assunçao</a:t>
            </a:r>
            <a:r>
              <a:rPr lang="en-US" sz="2000" dirty="0"/>
              <a:t>, R. M., Ruggeri, F., &amp; Branco, M. D. E. (2022). Bias correction in clustered underreported data. Bayesian Analysis, 17(1), 95-126.</a:t>
            </a:r>
          </a:p>
          <a:p>
            <a:pPr marL="514350" indent="-514350">
              <a:buFont typeface="+mj-lt"/>
              <a:buAutoNum type="arabicPeriod"/>
            </a:pPr>
            <a:r>
              <a:rPr lang="en-US" sz="2000" dirty="0"/>
              <a:t>Paul, R., Adeyemi, O., Ghosh, S., </a:t>
            </a:r>
            <a:r>
              <a:rPr lang="en-US" sz="2000" dirty="0" err="1"/>
              <a:t>Pokhrel</a:t>
            </a:r>
            <a:r>
              <a:rPr lang="en-US" sz="2000" dirty="0"/>
              <a:t>, K., &amp; </a:t>
            </a:r>
            <a:r>
              <a:rPr lang="en-US" sz="2000" dirty="0" err="1"/>
              <a:t>Arif</a:t>
            </a:r>
            <a:r>
              <a:rPr lang="en-US" sz="2000" dirty="0"/>
              <a:t>, A. A. (2021). Dynamics of Covid-19 mortality and social determinants of health: a spatiotemporal analysis of exceedance probabilities. Annals of epidemiology, 62, 51-58.</a:t>
            </a:r>
          </a:p>
          <a:p>
            <a:pPr marL="514350" indent="-514350">
              <a:buFont typeface="+mj-lt"/>
              <a:buAutoNum type="arabicPeriod"/>
            </a:pPr>
            <a:r>
              <a:rPr lang="en-US" sz="2000" dirty="0"/>
              <a:t>Paul, R., Han, D., </a:t>
            </a:r>
            <a:r>
              <a:rPr lang="en-US" sz="2000" dirty="0" err="1"/>
              <a:t>DeDoncker</a:t>
            </a:r>
            <a:r>
              <a:rPr lang="en-US" sz="2000" dirty="0"/>
              <a:t>, E., &amp; Prieto, D. (2022). Dynamic downscaling and daily nowcasting from influenza surveillance data. Statistics in Medicine, 41(21), 4159-4175.</a:t>
            </a:r>
            <a:endParaRPr lang="en-US" sz="2000" b="0" i="0" dirty="0">
              <a:solidFill>
                <a:srgbClr val="222222"/>
              </a:solidFill>
              <a:effectLst/>
            </a:endParaRPr>
          </a:p>
          <a:p>
            <a:pPr marL="514350" indent="-514350">
              <a:buFont typeface="+mj-lt"/>
              <a:buAutoNum type="arabicPeriod"/>
            </a:pPr>
            <a:r>
              <a:rPr lang="en-US" sz="2000" dirty="0"/>
              <a:t>Virgilio Gómez-Rubio (2021): Bayesian Inference with INLA: </a:t>
            </a:r>
            <a:r>
              <a:rPr lang="en-US" sz="2000" dirty="0">
                <a:hlinkClick r:id="rId2"/>
              </a:rPr>
              <a:t>https://becarioprecario.bitbucket.io/inla-gitbook/index.html</a:t>
            </a:r>
            <a:endParaRPr lang="en-US" sz="2000" dirty="0"/>
          </a:p>
        </p:txBody>
      </p:sp>
    </p:spTree>
    <p:extLst>
      <p:ext uri="{BB962C8B-B14F-4D97-AF65-F5344CB8AC3E}">
        <p14:creationId xmlns:p14="http://schemas.microsoft.com/office/powerpoint/2010/main" val="2586995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C460A45-1B27-BFCB-7E16-7EFAC8706E45}"/>
              </a:ext>
            </a:extLst>
          </p:cNvPr>
          <p:cNvSpPr>
            <a:spLocks noGrp="1"/>
          </p:cNvSpPr>
          <p:nvPr>
            <p:ph idx="1"/>
          </p:nvPr>
        </p:nvSpPr>
        <p:spPr>
          <a:xfrm>
            <a:off x="760639" y="1457325"/>
            <a:ext cx="10593161" cy="4738688"/>
          </a:xfrm>
        </p:spPr>
        <p:txBody>
          <a:bodyPr>
            <a:normAutofit/>
          </a:bodyPr>
          <a:lstStyle/>
          <a:p>
            <a:pPr marL="0" indent="0" algn="ctr">
              <a:buNone/>
            </a:pPr>
            <a:endParaRPr lang="en-US" sz="36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36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3600" b="1"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US" sz="3600" b="1" dirty="0">
                <a:solidFill>
                  <a:srgbClr val="FF0000"/>
                </a:solidFill>
                <a:latin typeface="Times New Roman" panose="02020603050405020304" pitchFamily="18" charset="0"/>
                <a:cs typeface="Times New Roman" panose="02020603050405020304" pitchFamily="18" charset="0"/>
              </a:rPr>
              <a:t>Thank You!</a:t>
            </a:r>
            <a:endParaRPr lang="en-US" sz="2000" dirty="0"/>
          </a:p>
        </p:txBody>
      </p:sp>
    </p:spTree>
    <p:extLst>
      <p:ext uri="{BB962C8B-B14F-4D97-AF65-F5344CB8AC3E}">
        <p14:creationId xmlns:p14="http://schemas.microsoft.com/office/powerpoint/2010/main" val="1558525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7DBC-1F08-FE42-090C-C7A7111A136E}"/>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Underreporting: Impact on Individual Level Analysis</a:t>
            </a:r>
            <a:endParaRPr lang="en-US" dirty="0"/>
          </a:p>
        </p:txBody>
      </p:sp>
      <p:sp>
        <p:nvSpPr>
          <p:cNvPr id="3" name="Content Placeholder 2">
            <a:extLst>
              <a:ext uri="{FF2B5EF4-FFF2-40B4-BE49-F238E27FC236}">
                <a16:creationId xmlns:a16="http://schemas.microsoft.com/office/drawing/2014/main" id="{76E3E2A8-AA55-20B5-874E-20B8AB20895C}"/>
              </a:ext>
            </a:extLst>
          </p:cNvPr>
          <p:cNvSpPr>
            <a:spLocks noGrp="1"/>
          </p:cNvSpPr>
          <p:nvPr>
            <p:ph idx="1"/>
          </p:nvPr>
        </p:nvSpPr>
        <p:spPr/>
        <p:txBody>
          <a:bodyPr/>
          <a:lstStyle/>
          <a:p>
            <a:r>
              <a:rPr lang="en-US" dirty="0"/>
              <a:t>When we run a Cox-Proportional Hazard Model, often our interest is to compare survival curves for two or more groups</a:t>
            </a:r>
          </a:p>
          <a:p>
            <a:r>
              <a:rPr lang="en-US" dirty="0"/>
              <a:t>If we consider two groups: Case: the individuals having the disease or condition and Control: the individuals not having the disease or condition </a:t>
            </a:r>
          </a:p>
          <a:p>
            <a:r>
              <a:rPr lang="en-US" dirty="0"/>
              <a:t>If a person’s disease status is unknown (e.g., because that person was not tested), do you want to assign that person in the Control group (misdiagnosis)?</a:t>
            </a:r>
          </a:p>
          <a:p>
            <a:r>
              <a:rPr lang="en-US" dirty="0"/>
              <a:t>Treat the classification status as “missing,” apply </a:t>
            </a:r>
            <a:r>
              <a:rPr lang="en-US" dirty="0">
                <a:hlinkClick r:id="rId2"/>
              </a:rPr>
              <a:t>appropriate missing data techniques</a:t>
            </a:r>
            <a:r>
              <a:rPr lang="en-US" dirty="0"/>
              <a:t>, and conduct a thorough sensitivity analysis</a:t>
            </a:r>
          </a:p>
          <a:p>
            <a:endParaRPr lang="en-US" dirty="0"/>
          </a:p>
        </p:txBody>
      </p:sp>
    </p:spTree>
    <p:extLst>
      <p:ext uri="{BB962C8B-B14F-4D97-AF65-F5344CB8AC3E}">
        <p14:creationId xmlns:p14="http://schemas.microsoft.com/office/powerpoint/2010/main" val="233033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7F6A-B09E-F80E-8628-E642139C7B64}"/>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Underreporting: Reporting Lag</a:t>
            </a:r>
            <a:endParaRPr lang="en-US" dirty="0"/>
          </a:p>
        </p:txBody>
      </p:sp>
      <p:sp>
        <p:nvSpPr>
          <p:cNvPr id="3" name="Content Placeholder 2">
            <a:extLst>
              <a:ext uri="{FF2B5EF4-FFF2-40B4-BE49-F238E27FC236}">
                <a16:creationId xmlns:a16="http://schemas.microsoft.com/office/drawing/2014/main" id="{5E791529-4024-8AF0-2C0F-4301667005E2}"/>
              </a:ext>
            </a:extLst>
          </p:cNvPr>
          <p:cNvSpPr>
            <a:spLocks noGrp="1"/>
          </p:cNvSpPr>
          <p:nvPr>
            <p:ph idx="1"/>
          </p:nvPr>
        </p:nvSpPr>
        <p:spPr/>
        <p:txBody>
          <a:bodyPr>
            <a:normAutofit lnSpcReduction="10000"/>
          </a:bodyPr>
          <a:lstStyle/>
          <a:p>
            <a:r>
              <a:rPr lang="en-US" dirty="0"/>
              <a:t>If data are reported with a lag, underreporting can occur</a:t>
            </a:r>
          </a:p>
          <a:p>
            <a:r>
              <a:rPr lang="en-US" dirty="0"/>
              <a:t>COVID-19: Some regions have the mechanism for updating daily, some regions update weekly, some regions update on certain days of a week</a:t>
            </a:r>
          </a:p>
          <a:p>
            <a:r>
              <a:rPr lang="en-US" dirty="0"/>
              <a:t>Lower time resolution data are more reliable than granular level tie series</a:t>
            </a:r>
          </a:p>
          <a:p>
            <a:r>
              <a:rPr lang="en-US" dirty="0"/>
              <a:t>One can conduct analysis at weekly or monthly level using better quality data</a:t>
            </a:r>
          </a:p>
          <a:p>
            <a:r>
              <a:rPr lang="en-US" dirty="0"/>
              <a:t>If we still need daily level analysis: Downscaling approach can be helpful – using weekly level data get predictions at daily level</a:t>
            </a:r>
          </a:p>
        </p:txBody>
      </p:sp>
    </p:spTree>
    <p:extLst>
      <p:ext uri="{BB962C8B-B14F-4D97-AF65-F5344CB8AC3E}">
        <p14:creationId xmlns:p14="http://schemas.microsoft.com/office/powerpoint/2010/main" val="237805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79A0-2FF5-B0FF-B612-F193BD296FE8}"/>
              </a:ext>
            </a:extLst>
          </p:cNvPr>
          <p:cNvSpPr>
            <a:spLocks noGrp="1"/>
          </p:cNvSpPr>
          <p:nvPr>
            <p:ph type="title"/>
          </p:nvPr>
        </p:nvSpPr>
        <p:spPr>
          <a:xfrm>
            <a:off x="838200" y="125641"/>
            <a:ext cx="10515600" cy="788759"/>
          </a:xfrm>
        </p:spPr>
        <p:txBody>
          <a:bodyPr/>
          <a:lstStyle/>
          <a:p>
            <a:r>
              <a:rPr lang="en-US" b="1" dirty="0">
                <a:solidFill>
                  <a:srgbClr val="FF0000"/>
                </a:solidFill>
                <a:latin typeface="Times New Roman" panose="02020603050405020304" pitchFamily="18" charset="0"/>
                <a:cs typeface="Times New Roman" panose="02020603050405020304" pitchFamily="18" charset="0"/>
              </a:rPr>
              <a:t>Dynamic Downscaling: Weekly to Daily</a:t>
            </a:r>
            <a:endParaRPr lang="en-US" dirty="0"/>
          </a:p>
        </p:txBody>
      </p:sp>
      <p:pic>
        <p:nvPicPr>
          <p:cNvPr id="6" name="Content Placeholder 5">
            <a:extLst>
              <a:ext uri="{FF2B5EF4-FFF2-40B4-BE49-F238E27FC236}">
                <a16:creationId xmlns:a16="http://schemas.microsoft.com/office/drawing/2014/main" id="{B8F03FFE-9264-7144-DB5E-B6C632437241}"/>
              </a:ext>
            </a:extLst>
          </p:cNvPr>
          <p:cNvPicPr>
            <a:picLocks noGrp="1" noChangeAspect="1"/>
          </p:cNvPicPr>
          <p:nvPr>
            <p:ph idx="1"/>
          </p:nvPr>
        </p:nvPicPr>
        <p:blipFill>
          <a:blip r:embed="rId2"/>
          <a:stretch>
            <a:fillRect/>
          </a:stretch>
        </p:blipFill>
        <p:spPr>
          <a:xfrm>
            <a:off x="619831" y="914400"/>
            <a:ext cx="9993740" cy="5736771"/>
          </a:xfrm>
          <a:prstGeom prst="rect">
            <a:avLst/>
          </a:prstGeom>
        </p:spPr>
      </p:pic>
    </p:spTree>
    <p:extLst>
      <p:ext uri="{BB962C8B-B14F-4D97-AF65-F5344CB8AC3E}">
        <p14:creationId xmlns:p14="http://schemas.microsoft.com/office/powerpoint/2010/main" val="60548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2891-4645-87A3-E63F-563AAB997FC5}"/>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Count/Rate Regression</a:t>
            </a:r>
            <a:endParaRPr lang="en-US" dirty="0"/>
          </a:p>
        </p:txBody>
      </p:sp>
      <p:sp>
        <p:nvSpPr>
          <p:cNvPr id="3" name="Content Placeholder 2">
            <a:extLst>
              <a:ext uri="{FF2B5EF4-FFF2-40B4-BE49-F238E27FC236}">
                <a16:creationId xmlns:a16="http://schemas.microsoft.com/office/drawing/2014/main" id="{C94DB486-4DD0-A855-C9FE-F703033C5ED9}"/>
              </a:ext>
            </a:extLst>
          </p:cNvPr>
          <p:cNvSpPr>
            <a:spLocks noGrp="1"/>
          </p:cNvSpPr>
          <p:nvPr>
            <p:ph idx="1"/>
          </p:nvPr>
        </p:nvSpPr>
        <p:spPr/>
        <p:txBody>
          <a:bodyPr>
            <a:normAutofit lnSpcReduction="10000"/>
          </a:bodyPr>
          <a:lstStyle/>
          <a:p>
            <a:r>
              <a:rPr lang="en-US" dirty="0"/>
              <a:t>For aggregated counts data, the most commonly used spatial regressions are based on Poisson and Negative Binomial distributions. </a:t>
            </a:r>
          </a:p>
          <a:p>
            <a:r>
              <a:rPr lang="en-US" dirty="0"/>
              <a:t>Negative Binomial regression is used when there is overdispersion in the data. </a:t>
            </a:r>
          </a:p>
          <a:p>
            <a:r>
              <a:rPr lang="en-US" dirty="0"/>
              <a:t>To run a regression with spatial random effects, often a simple county-specific random intercept term that follows a zero-mean Gaussian distribution with a spatial correlation is assumed.</a:t>
            </a:r>
          </a:p>
          <a:p>
            <a:r>
              <a:rPr lang="en-US" dirty="0"/>
              <a:t>Models can be modified to incorporate space-time dependencies when data come with labels of space and time.</a:t>
            </a:r>
          </a:p>
          <a:p>
            <a:r>
              <a:rPr lang="en-US" dirty="0"/>
              <a:t>We will restrict to spatial only models in this workshop.</a:t>
            </a:r>
          </a:p>
        </p:txBody>
      </p:sp>
    </p:spTree>
    <p:extLst>
      <p:ext uri="{BB962C8B-B14F-4D97-AF65-F5344CB8AC3E}">
        <p14:creationId xmlns:p14="http://schemas.microsoft.com/office/powerpoint/2010/main" val="301761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20400" cy="1325563"/>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The Fatality Analysis Reporting System (FARS): National Highway Traffic Safety Administration (NHTSA) </a:t>
            </a:r>
          </a:p>
        </p:txBody>
      </p:sp>
      <p:sp>
        <p:nvSpPr>
          <p:cNvPr id="3" name="Content Placeholder 2"/>
          <p:cNvSpPr>
            <a:spLocks noGrp="1"/>
          </p:cNvSpPr>
          <p:nvPr>
            <p:ph idx="1"/>
          </p:nvPr>
        </p:nvSpPr>
        <p:spPr>
          <a:xfrm>
            <a:off x="1373909" y="1954934"/>
            <a:ext cx="10515600" cy="4351338"/>
          </a:xfrm>
        </p:spPr>
        <p:txBody>
          <a:bodyPr>
            <a:normAutofit lnSpcReduction="10000"/>
          </a:bodyPr>
          <a:lstStyle/>
          <a:p>
            <a:pPr marL="0" marR="0">
              <a:lnSpc>
                <a:spcPct val="107000"/>
              </a:lnSpc>
              <a:spcBef>
                <a:spcPts val="0"/>
              </a:spcBef>
              <a:spcAft>
                <a:spcPts val="0"/>
              </a:spcAft>
            </a:pPr>
            <a:r>
              <a:rPr lang="en-US" dirty="0">
                <a:effectLst/>
                <a:latin typeface="Calibri" panose="020F0502020204030204" pitchFamily="34" charset="0"/>
                <a:ea typeface="Calibri" panose="020F0502020204030204" pitchFamily="34" charset="0"/>
              </a:rPr>
              <a:t>The Fatality Analysis Reporting System (</a:t>
            </a:r>
            <a:r>
              <a:rPr lang="en-US" u="sng" dirty="0">
                <a:solidFill>
                  <a:srgbClr val="0563C1"/>
                </a:solidFill>
                <a:effectLst/>
                <a:latin typeface="Calibri" panose="020F0502020204030204" pitchFamily="34" charset="0"/>
                <a:ea typeface="Calibri" panose="020F0502020204030204" pitchFamily="34" charset="0"/>
                <a:hlinkClick r:id="rId2"/>
              </a:rPr>
              <a:t>FARS</a:t>
            </a:r>
            <a:r>
              <a:rPr lang="en-US" dirty="0">
                <a:effectLst/>
                <a:latin typeface="Calibri" panose="020F0502020204030204" pitchFamily="34" charset="0"/>
                <a:ea typeface="Calibri" panose="020F0502020204030204" pitchFamily="34" charset="0"/>
              </a:rPr>
              <a:t>) of the National Highway Traffic Safety Administration (</a:t>
            </a:r>
            <a:r>
              <a:rPr lang="en-US" u="sng" dirty="0">
                <a:solidFill>
                  <a:srgbClr val="0563C1"/>
                </a:solidFill>
                <a:effectLst/>
                <a:latin typeface="Calibri" panose="020F0502020204030204" pitchFamily="34" charset="0"/>
                <a:ea typeface="Calibri" panose="020F0502020204030204" pitchFamily="34" charset="0"/>
                <a:hlinkClick r:id="rId3"/>
              </a:rPr>
              <a:t>NHTSA</a:t>
            </a:r>
            <a:r>
              <a:rPr lang="en-US" dirty="0">
                <a:effectLst/>
                <a:latin typeface="Calibri" panose="020F0502020204030204" pitchFamily="34" charset="0"/>
                <a:ea typeface="Calibri" panose="020F0502020204030204" pitchFamily="34" charset="0"/>
              </a:rPr>
              <a:t>) represents the data repository of all crash events involving at least one death, either at the crash scene or within 30-days post-crash. </a:t>
            </a:r>
          </a:p>
          <a:p>
            <a:pPr marL="0" marR="0">
              <a:lnSpc>
                <a:spcPct val="107000"/>
              </a:lnSpc>
              <a:spcBef>
                <a:spcPts val="0"/>
              </a:spcBef>
              <a:spcAft>
                <a:spcPts val="0"/>
              </a:spcAft>
            </a:pPr>
            <a:r>
              <a:rPr lang="en-US" dirty="0">
                <a:effectLst/>
                <a:latin typeface="Calibri" panose="020F0502020204030204" pitchFamily="34" charset="0"/>
                <a:ea typeface="Calibri" panose="020F0502020204030204" pitchFamily="34" charset="0"/>
              </a:rPr>
              <a:t>The FARS data are released yearly as multiple linkable files that capture the personal, vehicular, environmental, and crash scene-related factors.</a:t>
            </a:r>
          </a:p>
          <a:p>
            <a:pPr marL="0" marR="0">
              <a:lnSpc>
                <a:spcPct val="107000"/>
              </a:lnSpc>
              <a:spcBef>
                <a:spcPts val="0"/>
              </a:spcBef>
              <a:spcAft>
                <a:spcPts val="0"/>
              </a:spcAft>
            </a:pPr>
            <a:r>
              <a:rPr lang="en-US" dirty="0">
                <a:effectLst/>
                <a:latin typeface="Calibri" panose="020F0502020204030204" pitchFamily="34" charset="0"/>
                <a:ea typeface="Calibri" panose="020F0502020204030204" pitchFamily="34" charset="0"/>
              </a:rPr>
              <a:t>The ability to explore information across geographic areas, the size of the data set for significance, and multiple variable collections make this a widely used and valuable data set. </a:t>
            </a:r>
          </a:p>
          <a:p>
            <a:endParaRPr lang="en-US" dirty="0"/>
          </a:p>
        </p:txBody>
      </p:sp>
    </p:spTree>
    <p:extLst>
      <p:ext uri="{BB962C8B-B14F-4D97-AF65-F5344CB8AC3E}">
        <p14:creationId xmlns:p14="http://schemas.microsoft.com/office/powerpoint/2010/main" val="518309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66964</TotalTime>
  <Words>3375</Words>
  <Application>Microsoft Office PowerPoint</Application>
  <PresentationFormat>Widescreen</PresentationFormat>
  <Paragraphs>325</Paragraphs>
  <Slides>41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Calibri</vt:lpstr>
      <vt:lpstr>Calibri Light</vt:lpstr>
      <vt:lpstr>Cambria Math</vt:lpstr>
      <vt:lpstr>Times New Roman</vt:lpstr>
      <vt:lpstr>Wingdings</vt:lpstr>
      <vt:lpstr>Office Theme</vt:lpstr>
      <vt:lpstr>Worksheet</vt:lpstr>
      <vt:lpstr>APHA Workshop  Applied Public Health Statistics</vt:lpstr>
      <vt:lpstr>              Outline of the Workshop</vt:lpstr>
      <vt:lpstr>              Acknowledgements</vt:lpstr>
      <vt:lpstr>Underreporting in Health Data</vt:lpstr>
      <vt:lpstr>Underreporting: Impact on Individual Level Analysis</vt:lpstr>
      <vt:lpstr>Underreporting: Reporting Lag</vt:lpstr>
      <vt:lpstr>Dynamic Downscaling: Weekly to Daily</vt:lpstr>
      <vt:lpstr>            Count/Rate Regression</vt:lpstr>
      <vt:lpstr>The Fatality Analysis Reporting System (FARS): National Highway Traffic Safety Administration (NHTSA) </vt:lpstr>
      <vt:lpstr>              Limitations: FARS Data</vt:lpstr>
      <vt:lpstr>Spatial Regression</vt:lpstr>
      <vt:lpstr>              Modeling Risk Ratios</vt:lpstr>
      <vt:lpstr> Spatial Correlation for Areal Data</vt:lpstr>
      <vt:lpstr>         Expected Counts and Standardized Ratios </vt:lpstr>
      <vt:lpstr>Map of Standardized Ratios: Deaths from crashes involved Alcohol</vt:lpstr>
      <vt:lpstr>Map of Standardized Ratios: Deaths from COVID-19</vt:lpstr>
      <vt:lpstr>Relative Risks and Effects of Covariates</vt:lpstr>
      <vt:lpstr>Interpretation of IRR: 95% Credible Intervals</vt:lpstr>
      <vt:lpstr>Interpretation of IRR: 95% Credible Intervals: COVID-19 Example</vt:lpstr>
      <vt:lpstr>Exceedance Probability</vt:lpstr>
      <vt:lpstr>Interpretation of Exceedance Probability</vt:lpstr>
      <vt:lpstr>Exceedance Probability: COVID-19 Example</vt:lpstr>
      <vt:lpstr>Exploratory vs. Model Based Approaches</vt:lpstr>
      <vt:lpstr>Spatial Analysis using R-INLA</vt:lpstr>
      <vt:lpstr>Underreporting: When and how?</vt:lpstr>
      <vt:lpstr>Challenges with Underreporting Rates</vt:lpstr>
      <vt:lpstr>Estimating Reporting Rates</vt:lpstr>
      <vt:lpstr>Reporting Rates: Why Nonidentifiability Issues?</vt:lpstr>
      <vt:lpstr>Remedies: Estimating Reporting Rates</vt:lpstr>
      <vt:lpstr>Guesstimating Reporting Rates</vt:lpstr>
      <vt:lpstr>R Tutorial: Adjusting for Underreporting Rates</vt:lpstr>
      <vt:lpstr>Same Known Reporting Rates Across State</vt:lpstr>
      <vt:lpstr>Variable Unknown Reporting Rates Across State</vt:lpstr>
      <vt:lpstr>Prior and Posterior Marginals for Reporting Rates</vt:lpstr>
      <vt:lpstr>             Map of Relative Rates</vt:lpstr>
      <vt:lpstr>             Map of Relative Rates</vt:lpstr>
      <vt:lpstr>    Map of Exceedance Probability: RR &gt; 2</vt:lpstr>
      <vt:lpstr>  Map of Exceedance Probability: RR &gt; 20</vt:lpstr>
      <vt:lpstr>Final Remarks</vt:lpstr>
      <vt:lpstr>References</vt:lpstr>
      <vt:lpstr>PowerPoint Presentation</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Lecture 1</dc:title>
  <dc:creator>Paul , Rajib</dc:creator>
  <cp:lastModifiedBy>Rajib Paul</cp:lastModifiedBy>
  <cp:revision>401</cp:revision>
  <dcterms:created xsi:type="dcterms:W3CDTF">2019-01-10T02:45:32Z</dcterms:created>
  <dcterms:modified xsi:type="dcterms:W3CDTF">2022-11-06T02:36:12Z</dcterms:modified>
</cp:coreProperties>
</file>