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50" r:id="rId2"/>
    <p:sldId id="452" r:id="rId3"/>
    <p:sldId id="454" r:id="rId4"/>
    <p:sldId id="455" r:id="rId5"/>
    <p:sldId id="456" r:id="rId6"/>
    <p:sldId id="457" r:id="rId7"/>
    <p:sldId id="458" r:id="rId8"/>
    <p:sldId id="471" r:id="rId9"/>
    <p:sldId id="472" r:id="rId10"/>
    <p:sldId id="473" r:id="rId11"/>
    <p:sldId id="475" r:id="rId12"/>
    <p:sldId id="476" r:id="rId13"/>
    <p:sldId id="459" r:id="rId14"/>
    <p:sldId id="480" r:id="rId15"/>
    <p:sldId id="461" r:id="rId16"/>
    <p:sldId id="485" r:id="rId17"/>
    <p:sldId id="483" r:id="rId18"/>
    <p:sldId id="484" r:id="rId19"/>
    <p:sldId id="462" r:id="rId20"/>
    <p:sldId id="4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6" autoAdjust="0"/>
    <p:restoredTop sz="94609" autoAdjust="0"/>
  </p:normalViewPr>
  <p:slideViewPr>
    <p:cSldViewPr>
      <p:cViewPr>
        <p:scale>
          <a:sx n="100" d="100"/>
          <a:sy n="100" d="100"/>
        </p:scale>
        <p:origin x="-930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5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F0309-7841-4D62-8061-383890750C93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B01BD-A5F3-4244-A97B-DCAC934B5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46FF-AA00-495E-BA00-E47F7BE662B7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Class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analogy</a:t>
            </a:r>
          </a:p>
          <a:p>
            <a:r>
              <a:rPr lang="en-US" dirty="0" smtClean="0"/>
              <a:t>3D matrix transformations </a:t>
            </a:r>
          </a:p>
          <a:p>
            <a:r>
              <a:rPr lang="en-US" dirty="0" smtClean="0"/>
              <a:t>Display list </a:t>
            </a:r>
          </a:p>
          <a:p>
            <a:r>
              <a:rPr lang="en-US" dirty="0" err="1" smtClean="0"/>
              <a:t>ViewImage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Camera Analogy Lab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Position camera @ </a:t>
            </a:r>
            <a:r>
              <a:rPr lang="en-US" sz="2000" dirty="0" err="1" smtClean="0"/>
              <a:t>gluLookAt</a:t>
            </a:r>
            <a:r>
              <a:rPr lang="en-US" sz="2000" dirty="0" smtClean="0"/>
              <a:t>(0.0, 0.0, 5.0, 0.0, 0.0, 0.0, 0.0, 1.0, 0.0);</a:t>
            </a:r>
          </a:p>
          <a:p>
            <a:pPr>
              <a:buNone/>
            </a:pPr>
            <a:r>
              <a:rPr lang="en-US" sz="2000" dirty="0" err="1" smtClean="0"/>
              <a:t>glViewport</a:t>
            </a:r>
            <a:r>
              <a:rPr lang="en-US" sz="2000" dirty="0" smtClean="0"/>
              <a:t>(0, 0, (</a:t>
            </a:r>
            <a:r>
              <a:rPr lang="en-US" sz="2000" dirty="0" err="1" smtClean="0"/>
              <a:t>GLsizei</a:t>
            </a:r>
            <a:r>
              <a:rPr lang="en-US" sz="2000" dirty="0" smtClean="0"/>
              <a:t>)width, (</a:t>
            </a:r>
            <a:r>
              <a:rPr lang="en-US" sz="2000" dirty="0" err="1" smtClean="0"/>
              <a:t>GLsizei</a:t>
            </a:r>
            <a:r>
              <a:rPr lang="en-US" sz="2000" dirty="0" smtClean="0"/>
              <a:t>)height);</a:t>
            </a:r>
          </a:p>
          <a:p>
            <a:pPr>
              <a:buNone/>
            </a:pPr>
            <a:r>
              <a:rPr lang="fi-FI" sz="2000" dirty="0" smtClean="0"/>
              <a:t>glFrustum (-2.0, 2.0, -2.0, 2.0, 3, 6);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Is the cube drawn as rectangle or a square? What is the size of the window? </a:t>
            </a:r>
            <a:endParaRPr lang="en-US" sz="1600" dirty="0" smtClean="0">
              <a:solidFill>
                <a:srgbClr val="0070C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dirty="0" smtClean="0"/>
              <a:t>Change it to so </a:t>
            </a:r>
            <a:r>
              <a:rPr lang="en-US" sz="1600" dirty="0" err="1" smtClean="0"/>
              <a:t>cWinW</a:t>
            </a:r>
            <a:r>
              <a:rPr lang="en-US" sz="1600" dirty="0" smtClean="0"/>
              <a:t>= </a:t>
            </a:r>
            <a:r>
              <a:rPr lang="en-US" sz="1600" dirty="0" err="1" smtClean="0"/>
              <a:t>cWinH</a:t>
            </a:r>
            <a:r>
              <a:rPr lang="en-US" sz="1600" dirty="0" smtClean="0"/>
              <a:t>. What is the shape of the cube now?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Can you zoom in on the cube by a </a:t>
            </a:r>
            <a:r>
              <a:rPr lang="en-US" sz="1600" b="1" dirty="0" smtClean="0"/>
              <a:t>viewport</a:t>
            </a:r>
            <a:r>
              <a:rPr lang="en-US" sz="1600" dirty="0" smtClean="0"/>
              <a:t> transformation?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Display cube so that front face does not show up</a:t>
            </a:r>
            <a:endParaRPr lang="fi-FI" sz="1600" dirty="0" smtClean="0">
              <a:solidFill>
                <a:srgbClr val="0070C0"/>
              </a:solidFill>
            </a:endParaRPr>
          </a:p>
          <a:p>
            <a:pPr lvl="0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</a:rPr>
              <a:t>Display cube so that back face does not show up</a:t>
            </a:r>
            <a:endParaRPr lang="fi-FI" sz="1600" dirty="0" smtClean="0">
              <a:solidFill>
                <a:srgbClr val="0070C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dirty="0" smtClean="0"/>
              <a:t>What happens if you change </a:t>
            </a:r>
            <a:r>
              <a:rPr lang="en-US" sz="1600" dirty="0" err="1" smtClean="0"/>
              <a:t>upX</a:t>
            </a:r>
            <a:r>
              <a:rPr lang="en-US" sz="1600" dirty="0" smtClean="0"/>
              <a:t>=1 and </a:t>
            </a:r>
            <a:r>
              <a:rPr lang="en-US" sz="1600" dirty="0" err="1" smtClean="0"/>
              <a:t>upY</a:t>
            </a:r>
            <a:r>
              <a:rPr lang="en-US" sz="1600" dirty="0" smtClean="0"/>
              <a:t>=0 in </a:t>
            </a:r>
            <a:r>
              <a:rPr lang="en-US" sz="1600" dirty="0" err="1" smtClean="0"/>
              <a:t>gluLookAt</a:t>
            </a:r>
            <a:r>
              <a:rPr lang="en-US" sz="1600" dirty="0" smtClean="0"/>
              <a:t>? 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</a:rPr>
              <a:t>Change camera position so you can see blue(z) and green(y) axis. </a:t>
            </a:r>
          </a:p>
          <a:p>
            <a:pPr>
              <a:buNone/>
            </a:pPr>
            <a:endParaRPr lang="en-US" sz="16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1560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762000"/>
            <a:ext cx="2164023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1143000"/>
            <a:ext cx="2152650" cy="223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1752600"/>
            <a:ext cx="2162556" cy="224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3657600"/>
            <a:ext cx="2162556" cy="224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611624"/>
            <a:ext cx="2162556" cy="224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Camera Analogy Lab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Position camera @ </a:t>
            </a:r>
            <a:r>
              <a:rPr lang="en-US" sz="2000" dirty="0" err="1" smtClean="0"/>
              <a:t>gluLookAt</a:t>
            </a:r>
            <a:r>
              <a:rPr lang="en-US" sz="2000" dirty="0" smtClean="0"/>
              <a:t>(0.0, 0.0, 5.0, 0.0, 0.0, 0.0, 0.0, 1.0, 0.0);</a:t>
            </a:r>
          </a:p>
          <a:p>
            <a:pPr>
              <a:buNone/>
            </a:pPr>
            <a:r>
              <a:rPr lang="en-US" sz="2000" dirty="0" err="1" smtClean="0"/>
              <a:t>glViewport</a:t>
            </a:r>
            <a:r>
              <a:rPr lang="en-US" sz="2000" dirty="0" smtClean="0"/>
              <a:t>(0, 0, (</a:t>
            </a:r>
            <a:r>
              <a:rPr lang="en-US" sz="2000" dirty="0" err="1" smtClean="0"/>
              <a:t>GLsizei</a:t>
            </a:r>
            <a:r>
              <a:rPr lang="en-US" sz="2000" dirty="0" smtClean="0"/>
              <a:t>)width, (</a:t>
            </a:r>
            <a:r>
              <a:rPr lang="en-US" sz="2000" dirty="0" err="1" smtClean="0"/>
              <a:t>GLsizei</a:t>
            </a:r>
            <a:r>
              <a:rPr lang="en-US" sz="2000" dirty="0" smtClean="0"/>
              <a:t>)height);</a:t>
            </a:r>
          </a:p>
          <a:p>
            <a:pPr>
              <a:buNone/>
            </a:pPr>
            <a:r>
              <a:rPr lang="fi-FI" sz="2000" dirty="0" smtClean="0"/>
              <a:t>glFrustum (-2.0, 2.0, -2.0, 2.0, 3, 6);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Is the cube drawn as rectangle or a square? What is the size of the window? </a:t>
            </a:r>
            <a:r>
              <a:rPr lang="en-US" sz="1600" dirty="0" smtClean="0">
                <a:solidFill>
                  <a:srgbClr val="0070C0"/>
                </a:solidFill>
              </a:rPr>
              <a:t>640x480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Change it to so </a:t>
            </a:r>
            <a:r>
              <a:rPr lang="en-US" sz="1600" dirty="0" err="1" smtClean="0"/>
              <a:t>cWinW</a:t>
            </a:r>
            <a:r>
              <a:rPr lang="en-US" sz="1600" dirty="0" smtClean="0"/>
              <a:t>= </a:t>
            </a:r>
            <a:r>
              <a:rPr lang="en-US" sz="1600" dirty="0" err="1" smtClean="0"/>
              <a:t>cWinH</a:t>
            </a:r>
            <a:r>
              <a:rPr lang="en-US" sz="1600" dirty="0" smtClean="0"/>
              <a:t>. What is the shape of the cube now? </a:t>
            </a:r>
            <a:r>
              <a:rPr lang="en-US" sz="1600" dirty="0" smtClean="0">
                <a:solidFill>
                  <a:srgbClr val="0070C0"/>
                </a:solidFill>
              </a:rPr>
              <a:t>500x500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Can you zoom in on the cube by a </a:t>
            </a:r>
            <a:r>
              <a:rPr lang="en-US" sz="1600" b="1" dirty="0" smtClean="0"/>
              <a:t>viewport</a:t>
            </a:r>
            <a:r>
              <a:rPr lang="en-US" sz="1600" dirty="0" smtClean="0"/>
              <a:t> transformation? </a:t>
            </a:r>
          </a:p>
          <a:p>
            <a:pPr marL="800100" lvl="1" indent="-342900">
              <a:buNone/>
            </a:pPr>
            <a:r>
              <a:rPr lang="en-US" sz="1400" dirty="0" err="1" smtClean="0">
                <a:solidFill>
                  <a:srgbClr val="0070C0"/>
                </a:solidFill>
              </a:rPr>
              <a:t>glViewport</a:t>
            </a:r>
            <a:r>
              <a:rPr lang="en-US" sz="1400" dirty="0" smtClean="0">
                <a:solidFill>
                  <a:srgbClr val="0070C0"/>
                </a:solidFill>
              </a:rPr>
              <a:t>(-250, -250, (</a:t>
            </a:r>
            <a:r>
              <a:rPr lang="en-US" sz="1400" dirty="0" err="1" smtClean="0">
                <a:solidFill>
                  <a:srgbClr val="0070C0"/>
                </a:solidFill>
              </a:rPr>
              <a:t>GLsizei</a:t>
            </a:r>
            <a:r>
              <a:rPr lang="en-US" sz="1400" dirty="0" smtClean="0">
                <a:solidFill>
                  <a:srgbClr val="0070C0"/>
                </a:solidFill>
              </a:rPr>
              <a:t>)width*2.0, (</a:t>
            </a:r>
            <a:r>
              <a:rPr lang="en-US" sz="1400" dirty="0" err="1" smtClean="0">
                <a:solidFill>
                  <a:srgbClr val="0070C0"/>
                </a:solidFill>
              </a:rPr>
              <a:t>GLsizei</a:t>
            </a:r>
            <a:r>
              <a:rPr lang="en-US" sz="1400" dirty="0" smtClean="0">
                <a:solidFill>
                  <a:srgbClr val="0070C0"/>
                </a:solidFill>
              </a:rPr>
              <a:t>)height*2.0);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Display cube so that front face does not show up </a:t>
            </a:r>
            <a:r>
              <a:rPr lang="fi-FI" sz="1600" dirty="0" smtClean="0">
                <a:solidFill>
                  <a:srgbClr val="0070C0"/>
                </a:solidFill>
              </a:rPr>
              <a:t>glFrustum (-2.0, 2.0, -2.0, 2.0, 4.6, 5.5);</a:t>
            </a:r>
          </a:p>
          <a:p>
            <a:pPr lvl="0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</a:rPr>
              <a:t>Display cube so that back face does not show up </a:t>
            </a:r>
            <a:r>
              <a:rPr lang="fi-FI" sz="1600" dirty="0" smtClean="0">
                <a:solidFill>
                  <a:srgbClr val="0070C0"/>
                </a:solidFill>
              </a:rPr>
              <a:t>glFrustum (-2.0, 2.0, -2.0, 2.0, 4.5, 5.4);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What happens if you change </a:t>
            </a:r>
            <a:r>
              <a:rPr lang="en-US" sz="1600" dirty="0" err="1" smtClean="0"/>
              <a:t>upX</a:t>
            </a:r>
            <a:r>
              <a:rPr lang="en-US" sz="1600" dirty="0" smtClean="0"/>
              <a:t>=1 and </a:t>
            </a:r>
            <a:r>
              <a:rPr lang="en-US" sz="1600" dirty="0" err="1" smtClean="0"/>
              <a:t>upY</a:t>
            </a:r>
            <a:r>
              <a:rPr lang="en-US" sz="1600" dirty="0" smtClean="0"/>
              <a:t>=0 in </a:t>
            </a:r>
            <a:r>
              <a:rPr lang="en-US" sz="1600" dirty="0" err="1" smtClean="0"/>
              <a:t>gluLookAt</a:t>
            </a:r>
            <a:r>
              <a:rPr lang="en-US" sz="1600" dirty="0" smtClean="0"/>
              <a:t>?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rgbClr val="0070C0"/>
                </a:solidFill>
              </a:rPr>
              <a:t>gluLookAt</a:t>
            </a:r>
            <a:r>
              <a:rPr lang="en-US" sz="1400" dirty="0" smtClean="0">
                <a:solidFill>
                  <a:srgbClr val="0070C0"/>
                </a:solidFill>
              </a:rPr>
              <a:t>(0.0, 0.0, 5.0, 0.0, 0.0, 0.0, 1.0, 0.0, 0.0);</a:t>
            </a:r>
            <a:endParaRPr lang="en-US" sz="1600" dirty="0" smtClean="0">
              <a:solidFill>
                <a:prstClr val="black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</a:rPr>
              <a:t>Change camera position so you can see blue(z) and green(y) axis. 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rgbClr val="0070C0"/>
                </a:solidFill>
              </a:rPr>
              <a:t>gluLookAt</a:t>
            </a:r>
            <a:r>
              <a:rPr lang="en-US" sz="1400" dirty="0" smtClean="0">
                <a:solidFill>
                  <a:srgbClr val="0070C0"/>
                </a:solidFill>
              </a:rPr>
              <a:t>(5.0, 0.0, 0.0, 0.0, 0.0, 0.0, 0.0, 1.0, 0.0); </a:t>
            </a:r>
          </a:p>
          <a:p>
            <a:pPr>
              <a:buNone/>
            </a:pPr>
            <a:endParaRPr lang="en-US" sz="16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General-Purpose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See 3D Transformations code</a:t>
            </a:r>
          </a:p>
          <a:p>
            <a:r>
              <a:rPr lang="en-US" sz="1600" dirty="0" smtClean="0"/>
              <a:t>3 ways of implementing modeling transformations </a:t>
            </a:r>
          </a:p>
          <a:p>
            <a:r>
              <a:rPr lang="en-US" sz="1600" dirty="0" smtClean="0"/>
              <a:t>All viewing and modeling transformations are represented as 4 × 4 matrices. </a:t>
            </a:r>
          </a:p>
          <a:p>
            <a:r>
              <a:rPr lang="en-US" sz="1600" dirty="0" smtClean="0"/>
              <a:t>To specify explicitly a particular matrix to be loaded as the current matrix, use </a:t>
            </a:r>
            <a:r>
              <a:rPr lang="en-US" sz="1600" dirty="0" err="1" smtClean="0"/>
              <a:t>glLoadMatrix</a:t>
            </a:r>
            <a:r>
              <a:rPr lang="en-US" sz="1600" dirty="0" smtClean="0"/>
              <a:t>*(). </a:t>
            </a:r>
          </a:p>
          <a:p>
            <a:r>
              <a:rPr lang="en-US" sz="1600" dirty="0" smtClean="0"/>
              <a:t>Use </a:t>
            </a:r>
            <a:r>
              <a:rPr lang="en-US" sz="1600" dirty="0" err="1" smtClean="0"/>
              <a:t>glMultMatrix</a:t>
            </a:r>
            <a:r>
              <a:rPr lang="en-US" sz="1600" dirty="0" smtClean="0"/>
              <a:t>*() to multiply the current matrix by the matrix passed in as an argument, a vector of sixteen values.</a:t>
            </a:r>
          </a:p>
          <a:p>
            <a:r>
              <a:rPr lang="en-US" sz="1600" dirty="0" smtClean="0"/>
              <a:t>Note that if few transformations ABC are implemented in succession, the order in the code is reversed CBA. </a:t>
            </a:r>
          </a:p>
          <a:p>
            <a:endParaRPr lang="en-US" sz="1600" dirty="0" smtClean="0"/>
          </a:p>
          <a:p>
            <a:r>
              <a:rPr lang="en-US" sz="1600" dirty="0" smtClean="0"/>
              <a:t>1)  Transform using OpenGL functions (</a:t>
            </a:r>
            <a:r>
              <a:rPr lang="en-US" sz="1600" dirty="0" err="1" smtClean="0"/>
              <a:t>glTranslate</a:t>
            </a:r>
            <a:r>
              <a:rPr lang="en-US" sz="1600" dirty="0" smtClean="0"/>
              <a:t>, </a:t>
            </a:r>
            <a:r>
              <a:rPr lang="en-US" sz="1600" dirty="0" err="1" smtClean="0"/>
              <a:t>glRotate</a:t>
            </a:r>
            <a:r>
              <a:rPr lang="en-US" sz="1600" dirty="0" smtClean="0"/>
              <a:t>, </a:t>
            </a:r>
            <a:r>
              <a:rPr lang="en-US" sz="1600" dirty="0" err="1" smtClean="0"/>
              <a:t>glScalef</a:t>
            </a:r>
            <a:r>
              <a:rPr lang="en-US" sz="1600" dirty="0" smtClean="0"/>
              <a:t>). </a:t>
            </a:r>
          </a:p>
          <a:p>
            <a:r>
              <a:rPr lang="en-US" sz="1600" dirty="0" smtClean="0"/>
              <a:t>2) Transform by matrix multiplication using OpenGL </a:t>
            </a:r>
            <a:r>
              <a:rPr lang="en-US" sz="1600" dirty="0" err="1" smtClean="0"/>
              <a:t>glMultMatrix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3) Transform by coded matrix multiplication. You can get the current </a:t>
            </a:r>
            <a:r>
              <a:rPr lang="en-US" sz="1600" dirty="0" err="1" smtClean="0"/>
              <a:t>modelview</a:t>
            </a:r>
            <a:r>
              <a:rPr lang="en-US" sz="1600" dirty="0" smtClean="0"/>
              <a:t> matrix by: </a:t>
            </a:r>
          </a:p>
          <a:p>
            <a:pPr lvl="1"/>
            <a:r>
              <a:rPr lang="en-US" sz="1200" dirty="0" err="1" smtClean="0"/>
              <a:t>GLdouble</a:t>
            </a:r>
            <a:r>
              <a:rPr lang="en-US" sz="1200" dirty="0" smtClean="0"/>
              <a:t> </a:t>
            </a:r>
            <a:r>
              <a:rPr lang="en-US" sz="1200" dirty="0" err="1" smtClean="0"/>
              <a:t>modelview</a:t>
            </a:r>
            <a:r>
              <a:rPr lang="en-US" sz="1200" dirty="0" smtClean="0"/>
              <a:t>[16];  </a:t>
            </a:r>
          </a:p>
          <a:p>
            <a:pPr lvl="1"/>
            <a:r>
              <a:rPr lang="en-US" sz="1200" dirty="0" err="1" smtClean="0"/>
              <a:t>glGetDoublev</a:t>
            </a:r>
            <a:r>
              <a:rPr lang="en-US" sz="1200" dirty="0" smtClean="0"/>
              <a:t>( GL_MODELVIEW_MATRIX, </a:t>
            </a:r>
            <a:r>
              <a:rPr lang="en-US" sz="1200" dirty="0" err="1" smtClean="0"/>
              <a:t>modelview</a:t>
            </a:r>
            <a:r>
              <a:rPr lang="en-US" sz="1200" dirty="0" smtClean="0"/>
              <a:t> );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1) 3D Transform by using OGL Function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Unite cube, with a center located at origin (not transformed). </a:t>
            </a:r>
          </a:p>
          <a:p>
            <a:r>
              <a:rPr lang="fi-FI" sz="1600" dirty="0" smtClean="0"/>
              <a:t>1) </a:t>
            </a:r>
            <a:r>
              <a:rPr lang="en-US" sz="1600" dirty="0" smtClean="0"/>
              <a:t>Using </a:t>
            </a:r>
            <a:r>
              <a:rPr lang="en-US" sz="1600" dirty="0" err="1" smtClean="0">
                <a:solidFill>
                  <a:srgbClr val="0070C0"/>
                </a:solidFill>
              </a:rPr>
              <a:t>glTranslatef</a:t>
            </a:r>
            <a:r>
              <a:rPr lang="en-US" sz="1600" dirty="0" smtClean="0">
                <a:solidFill>
                  <a:srgbClr val="0070C0"/>
                </a:solidFill>
              </a:rPr>
              <a:t>(0.0, 0.0, 0.5); </a:t>
            </a:r>
            <a:r>
              <a:rPr lang="en-US" sz="1600" dirty="0" err="1" smtClean="0">
                <a:solidFill>
                  <a:srgbClr val="0070C0"/>
                </a:solidFill>
              </a:rPr>
              <a:t>glTranslatef</a:t>
            </a:r>
            <a:r>
              <a:rPr lang="en-US" sz="1600" dirty="0" smtClean="0">
                <a:solidFill>
                  <a:srgbClr val="0070C0"/>
                </a:solidFill>
              </a:rPr>
              <a:t>(0.0, 0.0, 1.0);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200400"/>
            <a:ext cx="311766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352800"/>
            <a:ext cx="3096387" cy="321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505200"/>
            <a:ext cx="3096387" cy="321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5562600" y="21336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52800" y="2133600"/>
            <a:ext cx="1219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86000" y="1905000"/>
            <a:ext cx="2438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15000" y="22860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2) 3D Transform by using </a:t>
            </a:r>
            <a:r>
              <a:rPr lang="en-US" sz="3600" dirty="0" err="1" smtClean="0"/>
              <a:t>glMultMatrixf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Let’s repeat the same, do translation for 0.5 along  z by using the matrix multiplication with OpenGL </a:t>
            </a:r>
            <a:r>
              <a:rPr lang="en-US" sz="1600" dirty="0" err="1" smtClean="0">
                <a:solidFill>
                  <a:prstClr val="black"/>
                </a:solidFill>
              </a:rPr>
              <a:t>glMultMatrix</a:t>
            </a:r>
            <a:r>
              <a:rPr lang="en-US" sz="1600" dirty="0" smtClean="0">
                <a:solidFill>
                  <a:prstClr val="black"/>
                </a:solidFill>
              </a:rPr>
              <a:t>. </a:t>
            </a:r>
          </a:p>
          <a:p>
            <a:pPr>
              <a:buNone/>
            </a:pPr>
            <a:r>
              <a:rPr lang="en-US" sz="1600" dirty="0" smtClean="0"/>
              <a:t>float TM[16]; // Set 3D Transform matrix </a:t>
            </a:r>
          </a:p>
          <a:p>
            <a:pPr>
              <a:buNone/>
            </a:pPr>
            <a:r>
              <a:rPr lang="en-US" sz="1600" dirty="0" smtClean="0"/>
              <a:t>TM[0] = 1;  TM[4] = 0;   TM[8] = 0;  TM[12] = 0;</a:t>
            </a:r>
          </a:p>
          <a:p>
            <a:pPr>
              <a:buNone/>
            </a:pPr>
            <a:r>
              <a:rPr lang="en-US" sz="1600" dirty="0" smtClean="0"/>
              <a:t>TM[1] = 0;  TM[5] = 1;   TM[9] = 0;  TM[13] = 0;</a:t>
            </a:r>
          </a:p>
          <a:p>
            <a:pPr>
              <a:buNone/>
            </a:pPr>
            <a:r>
              <a:rPr lang="en-US" sz="1600" dirty="0" smtClean="0"/>
              <a:t>TM[2] = 0;  TM[6] = 0;  TM[10] = 1;  TM[14] = 0.5;</a:t>
            </a:r>
          </a:p>
          <a:p>
            <a:pPr>
              <a:buNone/>
            </a:pPr>
            <a:r>
              <a:rPr lang="en-US" sz="1600" dirty="0" smtClean="0"/>
              <a:t>TM[3] = 0;  TM[7] = 0;  TM[11] = 0;  TM[15] = 1;</a:t>
            </a:r>
          </a:p>
          <a:p>
            <a:pPr>
              <a:buNone/>
            </a:pPr>
            <a:r>
              <a:rPr lang="en-US" sz="1600" dirty="0" err="1" smtClean="0"/>
              <a:t>glMultMatrixf</a:t>
            </a:r>
            <a:r>
              <a:rPr lang="en-US" sz="1600" dirty="0" smtClean="0"/>
              <a:t>(TM); // Use </a:t>
            </a:r>
            <a:r>
              <a:rPr lang="en-US" sz="1600" dirty="0" err="1" smtClean="0"/>
              <a:t>glMultMatrix</a:t>
            </a:r>
            <a:r>
              <a:rPr lang="en-US" sz="1600" dirty="0" smtClean="0"/>
              <a:t>*() to multiply the current matrix with TM</a:t>
            </a:r>
          </a:p>
          <a:p>
            <a:pPr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The result has to be the same. Check it out. 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Matrix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Because matrix manipulation is such an important part of 3D graphics, there are set of functions or classes for creating and manipulating matrices. </a:t>
            </a:r>
          </a:p>
          <a:p>
            <a:endParaRPr lang="en-US" sz="1600" dirty="0" smtClean="0"/>
          </a:p>
          <a:p>
            <a:r>
              <a:rPr lang="en-US" sz="1600" dirty="0" smtClean="0"/>
              <a:t>Transformations are often applied in a hierarchical manner. </a:t>
            </a:r>
          </a:p>
          <a:p>
            <a:endParaRPr lang="en-US" sz="1600" dirty="0" smtClean="0"/>
          </a:p>
          <a:p>
            <a:r>
              <a:rPr lang="en-US" sz="1600" dirty="0" smtClean="0"/>
              <a:t>Matrix stack are employed in order to avoid a great deal of matrix construction and management by the client code to traverse a complex scene in 3D space.</a:t>
            </a:r>
          </a:p>
          <a:p>
            <a:endParaRPr lang="en-US" sz="1600" dirty="0" smtClean="0"/>
          </a:p>
          <a:p>
            <a:r>
              <a:rPr lang="en-US" sz="1600" dirty="0" smtClean="0"/>
              <a:t>Maximum depth of the stack can be specified, and it is initialized by the identity matrix. </a:t>
            </a:r>
          </a:p>
          <a:p>
            <a:endParaRPr lang="en-US" sz="1600" dirty="0" smtClean="0"/>
          </a:p>
          <a:p>
            <a:r>
              <a:rPr lang="en-US" sz="1600" dirty="0" smtClean="0"/>
              <a:t>Given state is saved by </a:t>
            </a:r>
            <a:r>
              <a:rPr lang="en-US" sz="1600" b="1" dirty="0" err="1" smtClean="0"/>
              <a:t>PushMatrix</a:t>
            </a:r>
            <a:r>
              <a:rPr lang="en-US" sz="1600" dirty="0" smtClean="0"/>
              <a:t>, and restored by </a:t>
            </a:r>
            <a:r>
              <a:rPr lang="en-US" sz="1600" b="1" dirty="0" err="1" smtClean="0"/>
              <a:t>PopMatrix</a:t>
            </a:r>
            <a:r>
              <a:rPr lang="en-US" sz="1600" dirty="0" smtClean="0"/>
              <a:t>.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Transforming only a single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 typical OpenGL application first sets the matrix mode with a call to </a:t>
            </a:r>
            <a:r>
              <a:rPr lang="en-US" sz="1600" dirty="0" err="1" smtClean="0"/>
              <a:t>glMatrixMode</a:t>
            </a:r>
            <a:r>
              <a:rPr lang="en-US" sz="1600" dirty="0" smtClean="0"/>
              <a:t>(GL_MODELVIEW) and loads a viewing transform, for example with </a:t>
            </a:r>
            <a:r>
              <a:rPr lang="en-US" sz="1600" dirty="0" err="1" smtClean="0"/>
              <a:t>gluLookAt</a:t>
            </a:r>
            <a:r>
              <a:rPr lang="en-US" sz="1600" dirty="0" smtClean="0"/>
              <a:t>().</a:t>
            </a:r>
          </a:p>
          <a:p>
            <a:r>
              <a:rPr lang="en-US" sz="1600" dirty="0" smtClean="0"/>
              <a:t>How would you transform only one object in the scene (give each object its own transform)?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Use </a:t>
            </a:r>
            <a:r>
              <a:rPr lang="en-US" sz="1600" dirty="0" err="1" smtClean="0"/>
              <a:t>glPushMatrix</a:t>
            </a:r>
            <a:r>
              <a:rPr lang="en-US" sz="1600" dirty="0" smtClean="0"/>
              <a:t>() and </a:t>
            </a:r>
            <a:r>
              <a:rPr lang="en-US" sz="1600" dirty="0" err="1" smtClean="0"/>
              <a:t>glPopMatrix</a:t>
            </a:r>
            <a:r>
              <a:rPr lang="en-US" sz="1600" dirty="0" smtClean="0"/>
              <a:t>(); around the object you want to transform. </a:t>
            </a:r>
          </a:p>
          <a:p>
            <a:r>
              <a:rPr lang="en-US" sz="1600" dirty="0" smtClean="0"/>
              <a:t>In 3D transformations code change </a:t>
            </a:r>
          </a:p>
          <a:p>
            <a:pPr lvl="1"/>
            <a:r>
              <a:rPr lang="en-US" sz="1200" dirty="0" err="1" smtClean="0"/>
              <a:t>gluLookAt</a:t>
            </a:r>
            <a:r>
              <a:rPr lang="en-US" sz="1200" dirty="0" smtClean="0"/>
              <a:t> (0.0, 0.0, 5.0, 0.0, 0.0, 0.0, 0.0, 1.0, 0.0); // zoom out to see more</a:t>
            </a:r>
          </a:p>
          <a:p>
            <a:pPr lvl="1"/>
            <a:r>
              <a:rPr lang="en-US" sz="1200" dirty="0" smtClean="0"/>
              <a:t>Replace the cube </a:t>
            </a:r>
            <a:r>
              <a:rPr lang="en-US" sz="1200" dirty="0" err="1" smtClean="0"/>
              <a:t>glutWireCube</a:t>
            </a:r>
            <a:r>
              <a:rPr lang="en-US" sz="1200" dirty="0" smtClean="0"/>
              <a:t>(1.0); with </a:t>
            </a:r>
          </a:p>
          <a:p>
            <a:pPr lvl="1">
              <a:buNone/>
            </a:pPr>
            <a:r>
              <a:rPr lang="en-US" sz="1200" dirty="0" smtClean="0"/>
              <a:t>		glColor3f(0.5f, 0.7f, 1.0f); // Line color</a:t>
            </a:r>
          </a:p>
          <a:p>
            <a:pPr lvl="1"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glutWireTeapot</a:t>
            </a:r>
            <a:r>
              <a:rPr lang="en-US" sz="1200" dirty="0" smtClean="0"/>
              <a:t>(1.0);</a:t>
            </a:r>
          </a:p>
          <a:p>
            <a:pPr lvl="1"/>
            <a:r>
              <a:rPr lang="en-US" sz="1200" dirty="0" smtClean="0"/>
              <a:t>In case 2: add another object and translate it from the center and then rotate it around z-axes 45 deg. </a:t>
            </a:r>
          </a:p>
          <a:p>
            <a:pPr lvl="1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glPushMatrix</a:t>
            </a:r>
            <a:r>
              <a:rPr lang="en-US" sz="1200" dirty="0" smtClean="0"/>
              <a:t>();</a:t>
            </a:r>
          </a:p>
          <a:p>
            <a:pPr lvl="1">
              <a:buNone/>
            </a:pPr>
            <a:r>
              <a:rPr lang="en-US" sz="1200" dirty="0" smtClean="0"/>
              <a:t>	glColor3f(1.0f, 0.2f, 0.1f); // Object Color</a:t>
            </a:r>
          </a:p>
          <a:p>
            <a:pPr lvl="1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glRotatef</a:t>
            </a:r>
            <a:r>
              <a:rPr lang="en-US" sz="1200" dirty="0" smtClean="0"/>
              <a:t>(45., 0., 0., 1.);</a:t>
            </a:r>
          </a:p>
          <a:p>
            <a:pPr lvl="1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glTranslatef</a:t>
            </a:r>
            <a:r>
              <a:rPr lang="en-US" sz="1200" dirty="0" smtClean="0"/>
              <a:t>(-3.0, 0.0, 0.0f); //  Object Position</a:t>
            </a:r>
          </a:p>
          <a:p>
            <a:pPr lvl="1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glutWireTeapot</a:t>
            </a:r>
            <a:r>
              <a:rPr lang="en-US" sz="1200" dirty="0" smtClean="0"/>
              <a:t>(1.0);</a:t>
            </a:r>
          </a:p>
          <a:p>
            <a:pPr lvl="1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glPopMatrix</a:t>
            </a:r>
            <a:r>
              <a:rPr lang="en-US" sz="1200" dirty="0" smtClean="0"/>
              <a:t>();</a:t>
            </a:r>
          </a:p>
          <a:p>
            <a:pPr lvl="1"/>
            <a:endParaRPr lang="en-US" sz="12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3D transform is given by the following matrix equation.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Transforms are combined by matrix multiplication which is not commutative (AB≠BA). </a:t>
            </a:r>
          </a:p>
          <a:p>
            <a:r>
              <a:rPr lang="en-US" sz="2000" dirty="0" smtClean="0"/>
              <a:t>Example: </a:t>
            </a:r>
          </a:p>
          <a:p>
            <a:pPr lvl="1"/>
            <a:r>
              <a:rPr lang="en-US" sz="1600" dirty="0" smtClean="0"/>
              <a:t>Transformation set 1: first scale an object (x2) and then translate (3,0,0). </a:t>
            </a:r>
          </a:p>
          <a:p>
            <a:pPr lvl="1"/>
            <a:r>
              <a:rPr lang="en-US" sz="1600" dirty="0" smtClean="0"/>
              <a:t>Transformation set 2: first translate an object (3,0,0) and then scale (x2). </a:t>
            </a:r>
          </a:p>
          <a:p>
            <a:r>
              <a:rPr lang="en-US" sz="2000" dirty="0" smtClean="0"/>
              <a:t>Result should differ!</a:t>
            </a:r>
          </a:p>
          <a:p>
            <a:r>
              <a:rPr lang="en-US" sz="2000" dirty="0" smtClean="0"/>
              <a:t>Try this in the 3D transformations code using </a:t>
            </a:r>
            <a:r>
              <a:rPr lang="en-US" sz="2000" dirty="0" err="1" smtClean="0"/>
              <a:t>glScale</a:t>
            </a:r>
            <a:r>
              <a:rPr lang="en-US" sz="2000" dirty="0" smtClean="0"/>
              <a:t>, </a:t>
            </a:r>
            <a:r>
              <a:rPr lang="en-US" sz="2000" dirty="0" err="1" smtClean="0"/>
              <a:t>glTranslate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2057400"/>
            <a:ext cx="3324225" cy="838200"/>
          </a:xfrm>
          <a:prstGeom prst="rect">
            <a:avLst/>
          </a:prstGeom>
          <a:noFill/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11"/>
          <p:cNvGrpSpPr/>
          <p:nvPr/>
        </p:nvGrpSpPr>
        <p:grpSpPr>
          <a:xfrm>
            <a:off x="4953000" y="2124075"/>
            <a:ext cx="1771650" cy="695325"/>
            <a:chOff x="2590800" y="3352800"/>
            <a:chExt cx="1771650" cy="695325"/>
          </a:xfrm>
        </p:grpSpPr>
        <p:pic>
          <p:nvPicPr>
            <p:cNvPr id="44035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90800" y="3352800"/>
              <a:ext cx="1743075" cy="238125"/>
            </a:xfrm>
            <a:prstGeom prst="rect">
              <a:avLst/>
            </a:prstGeom>
            <a:noFill/>
          </p:spPr>
        </p:pic>
        <p:pic>
          <p:nvPicPr>
            <p:cNvPr id="44037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90800" y="3581400"/>
              <a:ext cx="1771650" cy="257175"/>
            </a:xfrm>
            <a:prstGeom prst="rect">
              <a:avLst/>
            </a:prstGeom>
            <a:noFill/>
          </p:spPr>
        </p:pic>
        <p:pic>
          <p:nvPicPr>
            <p:cNvPr id="44039" name="Picture 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90800" y="3810000"/>
              <a:ext cx="1714500" cy="23812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 linear taper looks like a(z) = α0 + α1z.</a:t>
            </a:r>
          </a:p>
          <a:p>
            <a:r>
              <a:rPr lang="en-US" sz="1600" dirty="0" smtClean="0"/>
              <a:t>A quadratic taper would be a(z) = α0 + α1z + α2z^2.</a:t>
            </a:r>
          </a:p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886200"/>
            <a:ext cx="4477976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733800"/>
            <a:ext cx="37814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Maps points (x, y, z) from one coordinate system to points (x', y‘, z’) in another coordinate system.</a:t>
            </a:r>
          </a:p>
          <a:p>
            <a:r>
              <a:rPr lang="en-US" sz="2000" dirty="0" smtClean="0"/>
              <a:t>Common Coordinate Systems: </a:t>
            </a:r>
          </a:p>
          <a:p>
            <a:pPr lvl="1"/>
            <a:r>
              <a:rPr lang="en-US" sz="1600" dirty="0" smtClean="0"/>
              <a:t>Object space – local to each object</a:t>
            </a:r>
          </a:p>
          <a:p>
            <a:pPr lvl="1"/>
            <a:r>
              <a:rPr lang="en-US" sz="1600" dirty="0" smtClean="0"/>
              <a:t>World  space – common to all objects</a:t>
            </a:r>
          </a:p>
          <a:p>
            <a:pPr lvl="1"/>
            <a:r>
              <a:rPr lang="en-US" sz="1600" dirty="0" smtClean="0"/>
              <a:t>Eye space / Camera space – derived from view frustum </a:t>
            </a:r>
          </a:p>
          <a:p>
            <a:pPr lvl="1"/>
            <a:r>
              <a:rPr lang="en-US" sz="1600" dirty="0" smtClean="0"/>
              <a:t>Screen space – indexed according to hardware attributes</a:t>
            </a:r>
          </a:p>
          <a:p>
            <a:r>
              <a:rPr lang="en-US" sz="2000" dirty="0" smtClean="0"/>
              <a:t>Transformations can be used for: </a:t>
            </a:r>
          </a:p>
          <a:p>
            <a:pPr lvl="1"/>
            <a:r>
              <a:rPr lang="en-US" sz="1600" dirty="0" smtClean="0"/>
              <a:t>Positioning objects in a scene</a:t>
            </a:r>
          </a:p>
          <a:p>
            <a:pPr lvl="1"/>
            <a:r>
              <a:rPr lang="en-US" sz="1600" dirty="0" smtClean="0"/>
              <a:t>Changing the shape of objects</a:t>
            </a:r>
          </a:p>
          <a:p>
            <a:pPr lvl="1"/>
            <a:r>
              <a:rPr lang="en-US" sz="1600" dirty="0" smtClean="0"/>
              <a:t>Creating multiple copies of objects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381250"/>
            <a:ext cx="2514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295650"/>
            <a:ext cx="22764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6102" y="4019550"/>
            <a:ext cx="3511698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wireframe OpenGL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In </a:t>
            </a:r>
            <a:r>
              <a:rPr lang="en-US" sz="1400" dirty="0" smtClean="0"/>
              <a:t>reshape() set the perspective</a:t>
            </a:r>
          </a:p>
          <a:p>
            <a:pPr lvl="0">
              <a:buNone/>
            </a:pPr>
            <a:r>
              <a:rPr lang="en-US" sz="1400" dirty="0" err="1" smtClean="0">
                <a:solidFill>
                  <a:prstClr val="black"/>
                </a:solidFill>
              </a:rPr>
              <a:t>gluPerspective</a:t>
            </a:r>
            <a:r>
              <a:rPr lang="en-US" sz="1400" dirty="0" smtClean="0">
                <a:solidFill>
                  <a:prstClr val="black"/>
                </a:solidFill>
              </a:rPr>
              <a:t>(80, (</a:t>
            </a:r>
            <a:r>
              <a:rPr lang="en-US" sz="1400" dirty="0" err="1" smtClean="0">
                <a:solidFill>
                  <a:prstClr val="black"/>
                </a:solidFill>
              </a:rPr>
              <a:t>GLfloat</a:t>
            </a:r>
            <a:r>
              <a:rPr lang="en-US" sz="1400" dirty="0" smtClean="0">
                <a:solidFill>
                  <a:prstClr val="black"/>
                </a:solidFill>
              </a:rPr>
              <a:t>)width / (</a:t>
            </a:r>
            <a:r>
              <a:rPr lang="en-US" sz="1400" dirty="0" err="1" smtClean="0">
                <a:solidFill>
                  <a:prstClr val="black"/>
                </a:solidFill>
              </a:rPr>
              <a:t>GLfloat</a:t>
            </a:r>
            <a:r>
              <a:rPr lang="en-US" sz="1400" dirty="0" smtClean="0">
                <a:solidFill>
                  <a:prstClr val="black"/>
                </a:solidFill>
              </a:rPr>
              <a:t>)height, 1.0, 100.0); 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</a:rPr>
              <a:t>Sets the field of view angle (in degrees), the aspect ratio of our window, and the new and far planes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 display(</a:t>
            </a: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) {</a:t>
            </a:r>
            <a:endParaRPr lang="en-US" sz="11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   </a:t>
            </a:r>
            <a:r>
              <a:rPr lang="en-US" sz="1100" dirty="0" err="1" smtClean="0">
                <a:latin typeface="Consolas"/>
                <a:ea typeface="Calibri"/>
                <a:cs typeface="Consolas"/>
              </a:rPr>
              <a:t>glClear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(GL_COLOR_BUFFER_BIT | GL_DEPTH_BUFFER_BIT);</a:t>
            </a:r>
            <a:endParaRPr lang="en-US" sz="11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	</a:t>
            </a:r>
            <a:endParaRPr lang="en-US" sz="11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   glColor3f(0.5f, 1.0f, 0.1f);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Line color (Green)</a:t>
            </a:r>
            <a:endParaRPr lang="en-US" sz="11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   </a:t>
            </a:r>
            <a:r>
              <a:rPr lang="en-US" sz="1100" dirty="0" err="1" smtClean="0">
                <a:latin typeface="Consolas"/>
                <a:ea typeface="Calibri"/>
                <a:cs typeface="Consolas"/>
              </a:rPr>
              <a:t>glLoadIdentity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();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Load the Identity Matrix to reset our drawing locations  </a:t>
            </a:r>
            <a:endParaRPr lang="en-US" sz="11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   </a:t>
            </a:r>
            <a:r>
              <a:rPr lang="en-US" sz="1100" dirty="0" err="1" smtClean="0">
                <a:latin typeface="Consolas"/>
                <a:ea typeface="Calibri"/>
                <a:cs typeface="Consolas"/>
              </a:rPr>
              <a:t>glTranslatef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(0.0f, 0.0f, -5.0f);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Push everything 5 units back into the scene, to see the primitive  </a:t>
            </a:r>
            <a:endParaRPr lang="en-US" sz="11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 </a:t>
            </a:r>
            <a:endParaRPr lang="en-US" sz="11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   </a:t>
            </a:r>
            <a:r>
              <a:rPr lang="en-US" sz="1100" dirty="0" err="1" smtClean="0">
                <a:latin typeface="Consolas"/>
                <a:ea typeface="Calibri"/>
                <a:cs typeface="Consolas"/>
              </a:rPr>
              <a:t>glutWireCube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(2.0f);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Render the primitive</a:t>
            </a:r>
            <a:endParaRPr lang="en-US" sz="11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	</a:t>
            </a:r>
            <a:endParaRPr lang="en-US" sz="11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   glColor3f(1.0f, 0.5f, 0.1f);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Line color (Orange)</a:t>
            </a:r>
            <a:endParaRPr lang="en-US" sz="11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   </a:t>
            </a:r>
            <a:r>
              <a:rPr lang="en-US" sz="1100" dirty="0" err="1" smtClean="0">
                <a:latin typeface="Consolas"/>
                <a:ea typeface="Calibri"/>
                <a:cs typeface="Consolas"/>
              </a:rPr>
              <a:t>glRotatef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(15, 0.0f, 1.0f, 0.0f);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Rotate object around the y axis</a:t>
            </a:r>
            <a:endParaRPr lang="en-US" sz="11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   </a:t>
            </a:r>
            <a:r>
              <a:rPr lang="en-US" sz="1100" dirty="0" err="1" smtClean="0">
                <a:latin typeface="Consolas"/>
                <a:ea typeface="Calibri"/>
                <a:cs typeface="Consolas"/>
              </a:rPr>
              <a:t>glutWireCube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(2.0f);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Render the transformed primitive</a:t>
            </a:r>
            <a:endParaRPr lang="en-US" sz="11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 </a:t>
            </a:r>
            <a:endParaRPr lang="en-US" sz="11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   </a:t>
            </a:r>
            <a:r>
              <a:rPr lang="en-US" sz="1100" dirty="0" err="1" smtClean="0">
                <a:latin typeface="Consolas"/>
                <a:ea typeface="Calibri"/>
                <a:cs typeface="Consolas"/>
              </a:rPr>
              <a:t>glutSwapBuffers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();</a:t>
            </a:r>
            <a:endParaRPr lang="en-US" sz="11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}</a:t>
            </a:r>
            <a:endParaRPr lang="en-US" sz="1100" dirty="0" smtClean="0">
              <a:ea typeface="Calibri"/>
              <a:cs typeface="Times New Roman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Pinhole Camera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View a scene with one eye looking through a square window, and draw a picture of what you see through the window: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305175"/>
            <a:ext cx="79914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Position and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Camera coordinates have their origin at the camera’s pinhole (the “eye” ).</a:t>
            </a:r>
          </a:p>
          <a:p>
            <a:r>
              <a:rPr lang="en-US" sz="1800" dirty="0" smtClean="0"/>
              <a:t>The gaze direction, points to a vector perpendicular to the view plane (parallel to the camera’s z-axis) . </a:t>
            </a:r>
          </a:p>
          <a:p>
            <a:r>
              <a:rPr lang="en-US" sz="1800" dirty="0" smtClean="0"/>
              <a:t>Two more orthogonal vectors u and v to specify a camera coordinate frame, with u and v parallel to the view plane.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257550"/>
            <a:ext cx="38862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Camera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80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process to produce the desired scene for viewing is analogous to taking a photograph. </a:t>
            </a:r>
          </a:p>
          <a:p>
            <a:pPr lvl="1">
              <a:buNone/>
            </a:pPr>
            <a:r>
              <a:rPr lang="en-US" sz="1400" dirty="0" smtClean="0"/>
              <a:t>1. </a:t>
            </a:r>
            <a:r>
              <a:rPr lang="en-US" sz="1400" b="1" dirty="0" smtClean="0"/>
              <a:t>Creating the scene</a:t>
            </a:r>
            <a:r>
              <a:rPr lang="en-US" sz="1400" dirty="0" smtClean="0"/>
              <a:t>. Set up your tripod and pointing the camera at the scene (</a:t>
            </a:r>
            <a:r>
              <a:rPr lang="en-US" sz="1400" b="1" dirty="0" smtClean="0"/>
              <a:t>viewing transformation</a:t>
            </a:r>
            <a:r>
              <a:rPr lang="en-US" sz="1400" dirty="0" smtClean="0"/>
              <a:t>). </a:t>
            </a:r>
            <a:r>
              <a:rPr lang="en-US" sz="1400" b="1" dirty="0" err="1" smtClean="0"/>
              <a:t>gluLookAt</a:t>
            </a:r>
            <a:r>
              <a:rPr lang="en-US" sz="1400" b="1" dirty="0" smtClean="0"/>
              <a:t>() (default is (0, 1, 0))</a:t>
            </a:r>
            <a:endParaRPr lang="en-US" sz="1400" dirty="0" smtClean="0"/>
          </a:p>
          <a:p>
            <a:pPr lvl="1">
              <a:buNone/>
            </a:pPr>
            <a:r>
              <a:rPr lang="en-US" sz="1400" dirty="0" smtClean="0"/>
              <a:t>2. </a:t>
            </a:r>
            <a:r>
              <a:rPr lang="en-US" sz="1400" b="1" dirty="0" smtClean="0"/>
              <a:t>Placing objects in the scene</a:t>
            </a:r>
            <a:r>
              <a:rPr lang="en-US" sz="1400" dirty="0" smtClean="0"/>
              <a:t>. Arrange the scene to be photographed into the desired composition (</a:t>
            </a:r>
            <a:r>
              <a:rPr lang="en-US" sz="1400" b="1" dirty="0" smtClean="0"/>
              <a:t>modeling transformation</a:t>
            </a:r>
            <a:r>
              <a:rPr lang="en-US" sz="1400" dirty="0" smtClean="0"/>
              <a:t>), rotate (</a:t>
            </a:r>
            <a:r>
              <a:rPr lang="en-US" sz="1400" dirty="0" err="1" smtClean="0"/>
              <a:t>glRotatef</a:t>
            </a:r>
            <a:r>
              <a:rPr lang="en-US" sz="1400" dirty="0" smtClean="0"/>
              <a:t>), translate (</a:t>
            </a:r>
            <a:r>
              <a:rPr lang="en-US" sz="1400" dirty="0" err="1" smtClean="0"/>
              <a:t>glTranslatef</a:t>
            </a:r>
            <a:r>
              <a:rPr lang="en-US" sz="1400" dirty="0" smtClean="0"/>
              <a:t>), or scale (</a:t>
            </a:r>
            <a:r>
              <a:rPr lang="en-US" sz="1400" dirty="0" err="1" smtClean="0"/>
              <a:t>glScalef</a:t>
            </a:r>
            <a:r>
              <a:rPr lang="en-US" sz="1400" dirty="0" smtClean="0"/>
              <a:t>) the model.</a:t>
            </a:r>
            <a:endParaRPr lang="en-US" sz="3200" dirty="0" smtClean="0"/>
          </a:p>
          <a:p>
            <a:pPr lvl="1">
              <a:buNone/>
            </a:pPr>
            <a:r>
              <a:rPr lang="en-US" sz="1400" dirty="0" smtClean="0"/>
              <a:t>3</a:t>
            </a:r>
            <a:r>
              <a:rPr lang="en-US" sz="1400" b="1" dirty="0" smtClean="0"/>
              <a:t>. Setting up the projection</a:t>
            </a:r>
            <a:r>
              <a:rPr lang="en-US" sz="1400" dirty="0" smtClean="0"/>
              <a:t>. Choose a camera lens or adjust the zoom (</a:t>
            </a:r>
            <a:r>
              <a:rPr lang="en-US" sz="1400" b="1" dirty="0" smtClean="0"/>
              <a:t>projection transformation</a:t>
            </a:r>
            <a:r>
              <a:rPr lang="en-US" sz="1400" dirty="0" smtClean="0"/>
              <a:t>). </a:t>
            </a:r>
            <a:r>
              <a:rPr lang="en-US" sz="1400" b="1" dirty="0" err="1" smtClean="0"/>
              <a:t>glFrustum</a:t>
            </a:r>
            <a:r>
              <a:rPr lang="en-US" sz="1400" b="1" dirty="0" smtClean="0"/>
              <a:t>(left, right; bottom, top; </a:t>
            </a:r>
            <a:r>
              <a:rPr lang="en-US" sz="1400" b="1" dirty="0" err="1" smtClean="0"/>
              <a:t>nearVal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farVal</a:t>
            </a:r>
            <a:r>
              <a:rPr lang="en-US" sz="1400" b="1" dirty="0" smtClean="0"/>
              <a:t>;)</a:t>
            </a:r>
          </a:p>
          <a:p>
            <a:pPr lvl="1">
              <a:buNone/>
            </a:pPr>
            <a:r>
              <a:rPr lang="en-US" sz="1400" dirty="0" smtClean="0"/>
              <a:t>4. </a:t>
            </a:r>
            <a:r>
              <a:rPr lang="en-US" sz="1400" b="1" dirty="0" smtClean="0"/>
              <a:t>Setting the image size</a:t>
            </a:r>
            <a:r>
              <a:rPr lang="en-US" sz="1400" dirty="0" smtClean="0"/>
              <a:t>. Determine how large you want the final photograph to be - for example, you might want it enlarged (</a:t>
            </a:r>
            <a:r>
              <a:rPr lang="en-US" sz="1400" b="1" dirty="0" smtClean="0"/>
              <a:t>viewport transformation</a:t>
            </a:r>
            <a:r>
              <a:rPr lang="en-US" sz="1400" dirty="0" smtClean="0"/>
              <a:t>).</a:t>
            </a:r>
          </a:p>
          <a:p>
            <a:r>
              <a:rPr lang="en-US" sz="1800" dirty="0" smtClean="0"/>
              <a:t>After these steps are performed, the scene can be drawn in the computer window. 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524000"/>
            <a:ext cx="308052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Vertex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305800" cy="3124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viewing and the modeling form the </a:t>
            </a:r>
            <a:r>
              <a:rPr lang="en-US" sz="1600" dirty="0" err="1" smtClean="0"/>
              <a:t>modelview</a:t>
            </a:r>
            <a:r>
              <a:rPr lang="en-US" sz="1600" dirty="0" smtClean="0"/>
              <a:t> matrix. </a:t>
            </a:r>
          </a:p>
          <a:p>
            <a:r>
              <a:rPr lang="en-US" sz="1600" dirty="0" smtClean="0"/>
              <a:t>The modeling, and projection transformations are specified by 4x4 matrix (the </a:t>
            </a:r>
            <a:r>
              <a:rPr lang="en-US" sz="1600" dirty="0" err="1" smtClean="0"/>
              <a:t>modelview</a:t>
            </a:r>
            <a:r>
              <a:rPr lang="en-US" sz="1600" dirty="0" smtClean="0"/>
              <a:t> matrix). </a:t>
            </a:r>
          </a:p>
          <a:p>
            <a:r>
              <a:rPr lang="en-US" sz="1600" dirty="0" smtClean="0"/>
              <a:t>Clipping planes are applied to remove certain objects from the scene, defining a viewing volume.  Some objects might be outside of it. </a:t>
            </a:r>
          </a:p>
          <a:p>
            <a:r>
              <a:rPr lang="en-US" sz="1600" dirty="0" smtClean="0"/>
              <a:t>Finally, the transformed coordinates are converted to window coordinates by applying the viewport transformation.</a:t>
            </a:r>
          </a:p>
          <a:p>
            <a:r>
              <a:rPr lang="en-US" sz="1600" dirty="0" smtClean="0"/>
              <a:t>By manipulating  the dimensions of the viewport  you can cause the final image to be enlarged, shrunk, or stretched.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19200"/>
            <a:ext cx="561136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See Camera Analogy code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glFrustum</a:t>
            </a:r>
            <a:r>
              <a:rPr lang="en-US" sz="2000" dirty="0" smtClean="0"/>
              <a:t>(left, right; bottom, top; </a:t>
            </a:r>
            <a:r>
              <a:rPr lang="en-US" sz="2000" dirty="0" err="1" smtClean="0"/>
              <a:t>nearVal</a:t>
            </a:r>
            <a:r>
              <a:rPr lang="en-US" sz="2000" dirty="0" smtClean="0"/>
              <a:t>, </a:t>
            </a:r>
            <a:r>
              <a:rPr lang="en-US" sz="2000" dirty="0" err="1" smtClean="0"/>
              <a:t>farVal</a:t>
            </a:r>
            <a:r>
              <a:rPr lang="en-US" sz="2000" dirty="0" smtClean="0"/>
              <a:t>;),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gluPerspective</a:t>
            </a:r>
            <a:r>
              <a:rPr lang="en-US" sz="2000" dirty="0" smtClean="0"/>
              <a:t>(view angle, aspect ratio, near and far planes)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6255" y="4742688"/>
            <a:ext cx="4512945" cy="196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676" y="2380488"/>
            <a:ext cx="4419324" cy="21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 viewport - </a:t>
            </a:r>
            <a:r>
              <a:rPr lang="en-US" dirty="0" err="1" smtClean="0"/>
              <a:t>glViewport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glViewport</a:t>
            </a:r>
            <a:r>
              <a:rPr lang="en-US" sz="2000" b="1" dirty="0" smtClean="0"/>
              <a:t>(</a:t>
            </a:r>
            <a:r>
              <a:rPr lang="en-US" sz="2000" i="1" dirty="0" err="1" smtClean="0"/>
              <a:t>x,y,width,height</a:t>
            </a:r>
            <a:r>
              <a:rPr lang="en-US" sz="2000" b="1" dirty="0" smtClean="0"/>
              <a:t>)</a:t>
            </a:r>
            <a:r>
              <a:rPr lang="en-US" sz="2000" dirty="0" smtClean="0"/>
              <a:t> specifies the affine transformation of x and y from normalized device coordinates to window coordinates.</a:t>
            </a:r>
          </a:p>
          <a:p>
            <a:r>
              <a:rPr lang="en-US" sz="1800" i="1" dirty="0" smtClean="0"/>
              <a:t>x</a:t>
            </a:r>
            <a:r>
              <a:rPr lang="en-US" sz="1800" dirty="0" smtClean="0"/>
              <a:t>-The lower-left corner of the viewport rectangle, in pixels. The default is (0,0).</a:t>
            </a:r>
          </a:p>
          <a:p>
            <a:r>
              <a:rPr lang="en-US" sz="1800" i="1" dirty="0" smtClean="0"/>
              <a:t>y</a:t>
            </a:r>
            <a:r>
              <a:rPr lang="en-US" sz="1800" dirty="0" smtClean="0"/>
              <a:t>-The lower-left corner of the viewport rectangle, in pixels. The default is (0,0).</a:t>
            </a:r>
          </a:p>
          <a:p>
            <a:r>
              <a:rPr lang="en-US" sz="1800" i="1" dirty="0" smtClean="0"/>
              <a:t>width</a:t>
            </a:r>
            <a:r>
              <a:rPr lang="en-US" sz="1800" dirty="0" smtClean="0"/>
              <a:t> -The width of the viewport. When an OpenGL context is first attached to a window, width and height are set to the dimensions of that window.</a:t>
            </a:r>
          </a:p>
          <a:p>
            <a:r>
              <a:rPr lang="en-US" sz="1800" i="1" dirty="0" smtClean="0"/>
              <a:t>height </a:t>
            </a:r>
            <a:r>
              <a:rPr lang="en-US" sz="1800" dirty="0" smtClean="0"/>
              <a:t>-The height of the viewport. When an OpenGL context is first attached to a window,  width and height are set to the dimensions of that window.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Camera Analogy Lab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ea typeface="Times New Roman"/>
                <a:cs typeface="Times New Roman"/>
              </a:rPr>
              <a:t>1) viewing</a:t>
            </a:r>
            <a:r>
              <a:rPr lang="en-US" sz="1400" dirty="0" smtClean="0">
                <a:ea typeface="Times New Roman"/>
                <a:cs typeface="Times New Roman"/>
              </a:rPr>
              <a:t> transformation, creating the scene. </a:t>
            </a:r>
            <a:r>
              <a:rPr lang="en-US" sz="1400" b="1" dirty="0" err="1" smtClean="0">
                <a:ea typeface="Times New Roman"/>
                <a:cs typeface="Times New Roman"/>
              </a:rPr>
              <a:t>gluLookAt</a:t>
            </a:r>
            <a:r>
              <a:rPr lang="en-US" sz="1400" b="1" dirty="0" smtClean="0">
                <a:ea typeface="Times New Roman"/>
                <a:cs typeface="Times New Roman"/>
              </a:rPr>
              <a:t>(eye(</a:t>
            </a:r>
            <a:r>
              <a:rPr lang="en-US" sz="1400" b="1" dirty="0" err="1" smtClean="0">
                <a:ea typeface="Times New Roman"/>
                <a:cs typeface="Times New Roman"/>
              </a:rPr>
              <a:t>x,y,z</a:t>
            </a:r>
            <a:r>
              <a:rPr lang="en-US" sz="1400" b="1" dirty="0" smtClean="0">
                <a:ea typeface="Times New Roman"/>
                <a:cs typeface="Times New Roman"/>
              </a:rPr>
              <a:t>),center(</a:t>
            </a:r>
            <a:r>
              <a:rPr lang="en-US" sz="1400" b="1" dirty="0" err="1" smtClean="0">
                <a:ea typeface="Times New Roman"/>
                <a:cs typeface="Times New Roman"/>
              </a:rPr>
              <a:t>x,y,z</a:t>
            </a:r>
            <a:r>
              <a:rPr lang="en-US" sz="1400" b="1" dirty="0" smtClean="0">
                <a:ea typeface="Times New Roman"/>
                <a:cs typeface="Times New Roman"/>
              </a:rPr>
              <a:t>),up(</a:t>
            </a:r>
            <a:r>
              <a:rPr lang="en-US" sz="1400" b="1" dirty="0" err="1" smtClean="0">
                <a:ea typeface="Times New Roman"/>
                <a:cs typeface="Times New Roman"/>
              </a:rPr>
              <a:t>x,y,z</a:t>
            </a:r>
            <a:r>
              <a:rPr lang="en-US" sz="1400" b="1" dirty="0" smtClean="0">
                <a:ea typeface="Times New Roman"/>
                <a:cs typeface="Times New Roman"/>
              </a:rPr>
              <a:t>)) 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ea typeface="Times New Roman"/>
                <a:cs typeface="Times New Roman"/>
              </a:rPr>
              <a:t>If </a:t>
            </a:r>
            <a:r>
              <a:rPr lang="en-US" sz="1400" dirty="0" err="1" smtClean="0">
                <a:ea typeface="Times New Roman"/>
                <a:cs typeface="Times New Roman"/>
              </a:rPr>
              <a:t>gluLookAt</a:t>
            </a:r>
            <a:r>
              <a:rPr lang="en-US" sz="1400" dirty="0" smtClean="0">
                <a:ea typeface="Times New Roman"/>
                <a:cs typeface="Times New Roman"/>
              </a:rPr>
              <a:t>() was not called, the camera has a default position and orientation. By default, the camera is situated at the origin, </a:t>
            </a:r>
            <a:r>
              <a:rPr lang="en-US" sz="1400" b="1" dirty="0" smtClean="0">
                <a:ea typeface="Times New Roman"/>
                <a:cs typeface="Times New Roman"/>
              </a:rPr>
              <a:t>points down the negative z-axis</a:t>
            </a:r>
            <a:r>
              <a:rPr lang="en-US" sz="1400" dirty="0" smtClean="0">
                <a:ea typeface="Times New Roman"/>
                <a:cs typeface="Times New Roman"/>
              </a:rPr>
              <a:t>, and has an up-vector of (0, 1, 0).</a:t>
            </a:r>
            <a:endParaRPr lang="en-US" sz="1200" dirty="0" smtClean="0">
              <a:ea typeface="Calibri"/>
              <a:cs typeface="Times New Roman"/>
            </a:endParaRPr>
          </a:p>
          <a:p>
            <a:pPr>
              <a:buNone/>
            </a:pPr>
            <a:r>
              <a:rPr lang="en-US" sz="1400" b="1" dirty="0" smtClean="0"/>
              <a:t>2) modeling</a:t>
            </a:r>
            <a:r>
              <a:rPr lang="en-US" sz="1400" dirty="0" smtClean="0"/>
              <a:t> transformation, to position and orient the model in the scene by rotate (</a:t>
            </a:r>
            <a:r>
              <a:rPr lang="en-US" sz="1400" dirty="0" err="1" smtClean="0"/>
              <a:t>glRotatef</a:t>
            </a:r>
            <a:r>
              <a:rPr lang="en-US" sz="1400" dirty="0" smtClean="0"/>
              <a:t>), translate (</a:t>
            </a:r>
            <a:r>
              <a:rPr lang="en-US" sz="1400" dirty="0" err="1" smtClean="0"/>
              <a:t>glTranslatef</a:t>
            </a:r>
            <a:r>
              <a:rPr lang="en-US" sz="1400" dirty="0" smtClean="0"/>
              <a:t>), or scale (</a:t>
            </a:r>
            <a:r>
              <a:rPr lang="en-US" sz="1400" dirty="0" err="1" smtClean="0"/>
              <a:t>glScalef</a:t>
            </a:r>
            <a:r>
              <a:rPr lang="en-US" sz="1400" dirty="0" smtClean="0"/>
              <a:t>) the model.</a:t>
            </a:r>
          </a:p>
          <a:p>
            <a:pPr>
              <a:buNone/>
            </a:pPr>
            <a:r>
              <a:rPr lang="en-US" sz="1400" dirty="0" smtClean="0"/>
              <a:t>Note that instead of moving the camera (with a </a:t>
            </a:r>
            <a:r>
              <a:rPr lang="en-US" sz="1400" b="1" dirty="0" smtClean="0"/>
              <a:t>viewing</a:t>
            </a:r>
            <a:r>
              <a:rPr lang="en-US" sz="1400" dirty="0" smtClean="0"/>
              <a:t> transformation) so that the cube could be viewed, you could have moved the cube away from the camera (with a </a:t>
            </a:r>
            <a:r>
              <a:rPr lang="en-US" sz="1400" b="1" dirty="0" smtClean="0"/>
              <a:t>modeling</a:t>
            </a:r>
            <a:r>
              <a:rPr lang="en-US" sz="1400" dirty="0" smtClean="0"/>
              <a:t> transformation). </a:t>
            </a:r>
          </a:p>
          <a:p>
            <a:pPr>
              <a:buNone/>
            </a:pPr>
            <a:r>
              <a:rPr lang="en-US" sz="1400" dirty="0" smtClean="0"/>
              <a:t>Example:  </a:t>
            </a:r>
            <a:r>
              <a:rPr lang="en-US" sz="1400" dirty="0" err="1" smtClean="0"/>
              <a:t>gluLookAt</a:t>
            </a:r>
            <a:r>
              <a:rPr lang="en-US" sz="1400" dirty="0" smtClean="0"/>
              <a:t> (</a:t>
            </a:r>
            <a:r>
              <a:rPr lang="en-US" sz="1400" b="1" dirty="0" smtClean="0"/>
              <a:t>0.0, 0.0, 5.0</a:t>
            </a:r>
            <a:r>
              <a:rPr lang="en-US" sz="1400" dirty="0" smtClean="0"/>
              <a:t>,   0.0, 0.0, 0.0,   0.0, 1.0, 0.0); is the same as </a:t>
            </a:r>
            <a:r>
              <a:rPr lang="en-US" sz="1400" dirty="0" err="1" smtClean="0"/>
              <a:t>glTranslatef</a:t>
            </a:r>
            <a:r>
              <a:rPr lang="en-US" sz="1400" dirty="0" smtClean="0"/>
              <a:t>(0.0, 0.0, -5.0); </a:t>
            </a:r>
          </a:p>
          <a:p>
            <a:pPr>
              <a:buNone/>
            </a:pPr>
            <a:r>
              <a:rPr lang="en-US" sz="1400" dirty="0" smtClean="0"/>
              <a:t> </a:t>
            </a:r>
            <a:r>
              <a:rPr lang="en-US" sz="1400" b="1" dirty="0" smtClean="0"/>
              <a:t>Show</a:t>
            </a:r>
            <a:r>
              <a:rPr lang="en-US" sz="1400" dirty="0" smtClean="0"/>
              <a:t> rotated object as </a:t>
            </a:r>
            <a:r>
              <a:rPr lang="en-US" sz="1400" dirty="0" err="1" smtClean="0"/>
              <a:t>gluLookAt</a:t>
            </a:r>
            <a:r>
              <a:rPr lang="en-US" sz="1400" dirty="0" smtClean="0"/>
              <a:t> (</a:t>
            </a:r>
            <a:r>
              <a:rPr lang="en-US" sz="1400" b="1" dirty="0" smtClean="0"/>
              <a:t>0.0, 0.0, 5.0</a:t>
            </a:r>
            <a:r>
              <a:rPr lang="en-US" sz="1400" dirty="0" smtClean="0"/>
              <a:t>,   0.0, 0.0, 0.0,   </a:t>
            </a:r>
            <a:r>
              <a:rPr lang="en-US" sz="1400" b="1" dirty="0" smtClean="0"/>
              <a:t>1.0</a:t>
            </a:r>
            <a:r>
              <a:rPr lang="en-US" sz="1400" dirty="0" smtClean="0"/>
              <a:t>, 1.0, 0.0);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3) </a:t>
            </a:r>
            <a:r>
              <a:rPr lang="en-US" sz="1400" b="1" dirty="0" smtClean="0"/>
              <a:t>projection</a:t>
            </a:r>
            <a:r>
              <a:rPr lang="en-US" sz="1400" dirty="0" smtClean="0"/>
              <a:t> transformation, Setting up the projection (</a:t>
            </a:r>
            <a:r>
              <a:rPr lang="en-US" sz="1400" b="1" dirty="0" err="1" smtClean="0"/>
              <a:t>glFrustum</a:t>
            </a:r>
            <a:r>
              <a:rPr lang="en-US" sz="1400" b="1" dirty="0" smtClean="0"/>
              <a:t>(left, right; bottom, top; </a:t>
            </a:r>
            <a:r>
              <a:rPr lang="en-US" sz="1400" b="1" dirty="0" err="1" smtClean="0"/>
              <a:t>nearVal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farVal</a:t>
            </a:r>
            <a:r>
              <a:rPr lang="en-US" sz="1400" b="1" dirty="0" smtClean="0"/>
              <a:t>;)</a:t>
            </a:r>
            <a:r>
              <a:rPr lang="en-US" sz="1400" dirty="0" smtClean="0"/>
              <a:t>, or </a:t>
            </a:r>
            <a:r>
              <a:rPr lang="en-US" sz="1400" b="1" dirty="0" err="1" smtClean="0"/>
              <a:t>gluPerspective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 smtClean="0"/>
              <a:t>Some preparation needs to happen in the reshape() routine. </a:t>
            </a:r>
            <a:r>
              <a:rPr lang="en-US" sz="1400" dirty="0" err="1" smtClean="0"/>
              <a:t>glMatrixMode</a:t>
            </a:r>
            <a:r>
              <a:rPr lang="en-US" sz="1400" dirty="0" smtClean="0"/>
              <a:t>() is used first. 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pPr>
              <a:buNone/>
            </a:pPr>
            <a:r>
              <a:rPr lang="en-US" sz="1400" dirty="0" smtClean="0"/>
              <a:t>4) </a:t>
            </a:r>
            <a:r>
              <a:rPr lang="en-US" sz="1400" b="1" dirty="0" smtClean="0"/>
              <a:t>viewport</a:t>
            </a:r>
            <a:r>
              <a:rPr lang="en-US" sz="1400" dirty="0" smtClean="0"/>
              <a:t> transformation, how large the 2D image is going to be. (</a:t>
            </a:r>
            <a:r>
              <a:rPr lang="en-US" sz="1400" dirty="0" err="1" smtClean="0"/>
              <a:t>glViewport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 smtClean="0"/>
              <a:t> The modeling, and projection transformations are specified by 4x4 matrix (</a:t>
            </a:r>
            <a:r>
              <a:rPr lang="en-US" sz="1400" dirty="0" err="1" smtClean="0"/>
              <a:t>glMatrixMode</a:t>
            </a:r>
            <a:r>
              <a:rPr lang="en-US" sz="1400" dirty="0" smtClean="0"/>
              <a:t>(GL_MODELVIEW);) which is then multiplied by the coordinates of each vertex v in the scene to accomplish the transformation.  (Remember that vertices always have four coordinates (x, y, z, w), though in most cases w is 1 and for two-dimensional data z is 0.)</a:t>
            </a:r>
          </a:p>
          <a:p>
            <a:pPr>
              <a:buNone/>
            </a:pPr>
            <a:r>
              <a:rPr lang="en-US" sz="1400" dirty="0" smtClean="0"/>
              <a:t>z values reflect the depth of a given vertex (measured in distance away from the screen).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9160</TotalTime>
  <Words>1686</Words>
  <Application>Microsoft Office PowerPoint</Application>
  <PresentationFormat>On-screen Show (4:3)</PresentationFormat>
  <Paragraphs>181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Overview Class 8</vt:lpstr>
      <vt:lpstr>3D Coordinate Systems</vt:lpstr>
      <vt:lpstr>Pinhole Camera Model</vt:lpstr>
      <vt:lpstr>Camera Position and Orientation</vt:lpstr>
      <vt:lpstr>The Camera Analogy</vt:lpstr>
      <vt:lpstr>Stages of Vertex Transformation</vt:lpstr>
      <vt:lpstr>Projection transformation</vt:lpstr>
      <vt:lpstr>Set the viewport - glViewport </vt:lpstr>
      <vt:lpstr>The Camera Analogy Lab Project</vt:lpstr>
      <vt:lpstr>The Camera Analogy Lab Project</vt:lpstr>
      <vt:lpstr>Slide 11</vt:lpstr>
      <vt:lpstr>The Camera Analogy Lab Project</vt:lpstr>
      <vt:lpstr>General-Purpose Transformation</vt:lpstr>
      <vt:lpstr>1) 3D Transform by using OGL Function </vt:lpstr>
      <vt:lpstr>2) 3D Transform by using glMultMatrixf</vt:lpstr>
      <vt:lpstr>Using a Matrix Stack</vt:lpstr>
      <vt:lpstr>Transforming only a single object</vt:lpstr>
      <vt:lpstr>3D Transformations</vt:lpstr>
      <vt:lpstr>Nonlinear transformations</vt:lpstr>
      <vt:lpstr>3D wireframe OpenGL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zlatko vasilkoski</dc:creator>
  <cp:lastModifiedBy>zlatko vasilkoski</cp:lastModifiedBy>
  <cp:revision>1155</cp:revision>
  <dcterms:created xsi:type="dcterms:W3CDTF">2012-09-12T02:19:18Z</dcterms:created>
  <dcterms:modified xsi:type="dcterms:W3CDTF">2013-11-03T01:27:10Z</dcterms:modified>
</cp:coreProperties>
</file>