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522" r:id="rId2"/>
    <p:sldId id="464" r:id="rId3"/>
    <p:sldId id="465" r:id="rId4"/>
    <p:sldId id="466" r:id="rId5"/>
    <p:sldId id="467" r:id="rId6"/>
    <p:sldId id="498" r:id="rId7"/>
    <p:sldId id="469" r:id="rId8"/>
    <p:sldId id="470" r:id="rId9"/>
    <p:sldId id="499" r:id="rId10"/>
    <p:sldId id="508" r:id="rId11"/>
    <p:sldId id="509" r:id="rId12"/>
    <p:sldId id="510" r:id="rId13"/>
    <p:sldId id="511" r:id="rId14"/>
    <p:sldId id="512" r:id="rId15"/>
    <p:sldId id="500" r:id="rId16"/>
    <p:sldId id="501" r:id="rId17"/>
    <p:sldId id="471" r:id="rId18"/>
    <p:sldId id="474" r:id="rId19"/>
    <p:sldId id="475" r:id="rId20"/>
    <p:sldId id="476" r:id="rId21"/>
    <p:sldId id="477" r:id="rId22"/>
    <p:sldId id="513" r:id="rId23"/>
    <p:sldId id="514" r:id="rId24"/>
    <p:sldId id="515" r:id="rId25"/>
    <p:sldId id="516" r:id="rId26"/>
    <p:sldId id="517" r:id="rId27"/>
    <p:sldId id="518" r:id="rId28"/>
    <p:sldId id="493" r:id="rId29"/>
    <p:sldId id="497" r:id="rId30"/>
    <p:sldId id="523" r:id="rId31"/>
    <p:sldId id="524" r:id="rId32"/>
    <p:sldId id="496" r:id="rId33"/>
    <p:sldId id="495" r:id="rId34"/>
    <p:sldId id="519" r:id="rId35"/>
    <p:sldId id="520" r:id="rId36"/>
    <p:sldId id="521"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8" autoAdjust="0"/>
    <p:restoredTop sz="94609" autoAdjust="0"/>
  </p:normalViewPr>
  <p:slideViewPr>
    <p:cSldViewPr>
      <p:cViewPr>
        <p:scale>
          <a:sx n="100" d="100"/>
          <a:sy n="100" d="100"/>
        </p:scale>
        <p:origin x="-714" y="-288"/>
      </p:cViewPr>
      <p:guideLst>
        <p:guide orient="horz" pos="2160"/>
        <p:guide pos="2880"/>
      </p:guideLst>
    </p:cSldViewPr>
  </p:slideViewPr>
  <p:outlineViewPr>
    <p:cViewPr>
      <p:scale>
        <a:sx n="33" d="100"/>
        <a:sy n="33" d="100"/>
      </p:scale>
      <p:origin x="0" y="15852"/>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4F0309-7841-4D62-8061-383890750C93}" type="datetimeFigureOut">
              <a:rPr lang="en-US" smtClean="0"/>
              <a:pPr/>
              <a:t>11/6/2013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9B01BD-A5F3-4244-A97B-DCAC934B59C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69446FF-AA00-495E-BA00-E47F7BE662B7}" type="datetimeFigureOut">
              <a:rPr lang="en-US" smtClean="0"/>
              <a:pPr/>
              <a:t>11/6/2013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24CAD1-30CA-4FA7-9AF4-4CCCDFD1F17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9446FF-AA00-495E-BA00-E47F7BE662B7}" type="datetimeFigureOut">
              <a:rPr lang="en-US" smtClean="0"/>
              <a:pPr/>
              <a:t>11/6/2013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24CAD1-30CA-4FA7-9AF4-4CCCDFD1F17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9446FF-AA00-495E-BA00-E47F7BE662B7}" type="datetimeFigureOut">
              <a:rPr lang="en-US" smtClean="0"/>
              <a:pPr/>
              <a:t>11/6/2013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24CAD1-30CA-4FA7-9AF4-4CCCDFD1F17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9446FF-AA00-495E-BA00-E47F7BE662B7}" type="datetimeFigureOut">
              <a:rPr lang="en-US" smtClean="0"/>
              <a:pPr/>
              <a:t>11/6/2013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24CAD1-30CA-4FA7-9AF4-4CCCDFD1F17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9446FF-AA00-495E-BA00-E47F7BE662B7}" type="datetimeFigureOut">
              <a:rPr lang="en-US" smtClean="0"/>
              <a:pPr/>
              <a:t>11/6/2013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24CAD1-30CA-4FA7-9AF4-4CCCDFD1F17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69446FF-AA00-495E-BA00-E47F7BE662B7}" type="datetimeFigureOut">
              <a:rPr lang="en-US" smtClean="0"/>
              <a:pPr/>
              <a:t>11/6/2013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24CAD1-30CA-4FA7-9AF4-4CCCDFD1F17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69446FF-AA00-495E-BA00-E47F7BE662B7}" type="datetimeFigureOut">
              <a:rPr lang="en-US" smtClean="0"/>
              <a:pPr/>
              <a:t>11/6/2013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24CAD1-30CA-4FA7-9AF4-4CCCDFD1F17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69446FF-AA00-495E-BA00-E47F7BE662B7}" type="datetimeFigureOut">
              <a:rPr lang="en-US" smtClean="0"/>
              <a:pPr/>
              <a:t>11/6/2013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24CAD1-30CA-4FA7-9AF4-4CCCDFD1F17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9446FF-AA00-495E-BA00-E47F7BE662B7}" type="datetimeFigureOut">
              <a:rPr lang="en-US" smtClean="0"/>
              <a:pPr/>
              <a:t>11/6/2013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24CAD1-30CA-4FA7-9AF4-4CCCDFD1F17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9446FF-AA00-495E-BA00-E47F7BE662B7}" type="datetimeFigureOut">
              <a:rPr lang="en-US" smtClean="0"/>
              <a:pPr/>
              <a:t>11/6/2013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24CAD1-30CA-4FA7-9AF4-4CCCDFD1F17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9446FF-AA00-495E-BA00-E47F7BE662B7}" type="datetimeFigureOut">
              <a:rPr lang="en-US" smtClean="0"/>
              <a:pPr/>
              <a:t>11/6/2013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24CAD1-30CA-4FA7-9AF4-4CCCDFD1F17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9446FF-AA00-495E-BA00-E47F7BE662B7}" type="datetimeFigureOut">
              <a:rPr lang="en-US" smtClean="0"/>
              <a:pPr/>
              <a:t>11/6/2013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24CAD1-30CA-4FA7-9AF4-4CCCDFD1F17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color.method.ac/" TargetMode="Externa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25.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26.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60.png"/><Relationship Id="rId12" Type="http://schemas.openxmlformats.org/officeDocument/2006/relationships/image" Target="../media/image65.png"/><Relationship Id="rId2" Type="http://schemas.openxmlformats.org/officeDocument/2006/relationships/image" Target="../media/image55.gif"/><Relationship Id="rId1" Type="http://schemas.openxmlformats.org/officeDocument/2006/relationships/slideLayout" Target="../slideLayouts/slideLayout2.xml"/><Relationship Id="rId6" Type="http://schemas.openxmlformats.org/officeDocument/2006/relationships/image" Target="../media/image59.png"/><Relationship Id="rId11" Type="http://schemas.openxmlformats.org/officeDocument/2006/relationships/image" Target="../media/image64.png"/><Relationship Id="rId5" Type="http://schemas.openxmlformats.org/officeDocument/2006/relationships/image" Target="../media/image58.png"/><Relationship Id="rId10" Type="http://schemas.openxmlformats.org/officeDocument/2006/relationships/image" Target="../media/image63.png"/><Relationship Id="rId4" Type="http://schemas.openxmlformats.org/officeDocument/2006/relationships/image" Target="../media/image57.png"/><Relationship Id="rId9" Type="http://schemas.openxmlformats.org/officeDocument/2006/relationships/image" Target="../media/image62.png"/></Relationships>
</file>

<file path=ppt/slides/_rels/slide27.xml.rels><?xml version="1.0" encoding="UTF-8" standalone="yes"?>
<Relationships xmlns="http://schemas.openxmlformats.org/package/2006/relationships"><Relationship Id="rId3" Type="http://schemas.openxmlformats.org/officeDocument/2006/relationships/image" Target="../media/image67.jpeg"/><Relationship Id="rId2" Type="http://schemas.openxmlformats.org/officeDocument/2006/relationships/image" Target="../media/image66.png"/><Relationship Id="rId1" Type="http://schemas.openxmlformats.org/officeDocument/2006/relationships/slideLayout" Target="../slideLayouts/slideLayout2.xml"/><Relationship Id="rId4" Type="http://schemas.openxmlformats.org/officeDocument/2006/relationships/image" Target="../media/image68.gif"/></Relationships>
</file>

<file path=ppt/slides/_rels/slide28.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7.png"/><Relationship Id="rId18" Type="http://schemas.openxmlformats.org/officeDocument/2006/relationships/image" Target="../media/image80.png"/><Relationship Id="rId3" Type="http://schemas.openxmlformats.org/officeDocument/2006/relationships/image" Target="../media/image71.png"/><Relationship Id="rId21" Type="http://schemas.openxmlformats.org/officeDocument/2006/relationships/image" Target="../media/image83.png"/><Relationship Id="rId7" Type="http://schemas.openxmlformats.org/officeDocument/2006/relationships/image" Target="../media/image74.png"/><Relationship Id="rId12" Type="http://schemas.openxmlformats.org/officeDocument/2006/relationships/image" Target="../media/image7.png"/><Relationship Id="rId17" Type="http://schemas.openxmlformats.org/officeDocument/2006/relationships/image" Target="../media/image79.png"/><Relationship Id="rId2" Type="http://schemas.openxmlformats.org/officeDocument/2006/relationships/image" Target="../media/image70.png"/><Relationship Id="rId16" Type="http://schemas.openxmlformats.org/officeDocument/2006/relationships/image" Target="../media/image9.png"/><Relationship Id="rId20" Type="http://schemas.openxmlformats.org/officeDocument/2006/relationships/image" Target="../media/image82.png"/><Relationship Id="rId1" Type="http://schemas.openxmlformats.org/officeDocument/2006/relationships/slideLayout" Target="../slideLayouts/slideLayout2.xml"/><Relationship Id="rId6" Type="http://schemas.openxmlformats.org/officeDocument/2006/relationships/image" Target="../media/image1.png"/><Relationship Id="rId11" Type="http://schemas.openxmlformats.org/officeDocument/2006/relationships/image" Target="../media/image76.png"/><Relationship Id="rId5" Type="http://schemas.openxmlformats.org/officeDocument/2006/relationships/image" Target="../media/image73.png"/><Relationship Id="rId15" Type="http://schemas.openxmlformats.org/officeDocument/2006/relationships/image" Target="../media/image78.png"/><Relationship Id="rId23" Type="http://schemas.openxmlformats.org/officeDocument/2006/relationships/image" Target="../media/image84.png"/><Relationship Id="rId10" Type="http://schemas.openxmlformats.org/officeDocument/2006/relationships/image" Target="../media/image3.png"/><Relationship Id="rId19" Type="http://schemas.openxmlformats.org/officeDocument/2006/relationships/image" Target="../media/image81.png"/><Relationship Id="rId4" Type="http://schemas.openxmlformats.org/officeDocument/2006/relationships/image" Target="../media/image72.png"/><Relationship Id="rId9" Type="http://schemas.openxmlformats.org/officeDocument/2006/relationships/image" Target="../media/image75.png"/><Relationship Id="rId14" Type="http://schemas.openxmlformats.org/officeDocument/2006/relationships/image" Target="../media/image8.png"/><Relationship Id="rId22"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gif"/><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gif"/></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9.png"/><Relationship Id="rId3" Type="http://schemas.openxmlformats.org/officeDocument/2006/relationships/image" Target="../media/image2.png"/><Relationship Id="rId7" Type="http://schemas.openxmlformats.org/officeDocument/2006/relationships/image" Target="../media/image12.png"/><Relationship Id="rId12" Type="http://schemas.openxmlformats.org/officeDocument/2006/relationships/image" Target="../media/image18.png"/><Relationship Id="rId17" Type="http://schemas.openxmlformats.org/officeDocument/2006/relationships/image" Target="../media/image23.jpeg"/><Relationship Id="rId2" Type="http://schemas.openxmlformats.org/officeDocument/2006/relationships/image" Target="../media/image1.png"/><Relationship Id="rId16"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7.png"/><Relationship Id="rId5" Type="http://schemas.openxmlformats.org/officeDocument/2006/relationships/image" Target="../media/image10.png"/><Relationship Id="rId15" Type="http://schemas.openxmlformats.org/officeDocument/2006/relationships/image" Target="../media/image15.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a:t>
            </a:r>
            <a:r>
              <a:rPr lang="en-US" dirty="0" smtClean="0"/>
              <a:t>Class 9</a:t>
            </a:r>
            <a:endParaRPr lang="en-US" dirty="0"/>
          </a:p>
        </p:txBody>
      </p:sp>
      <p:sp>
        <p:nvSpPr>
          <p:cNvPr id="3" name="Content Placeholder 2"/>
          <p:cNvSpPr>
            <a:spLocks noGrp="1"/>
          </p:cNvSpPr>
          <p:nvPr>
            <p:ph idx="1"/>
          </p:nvPr>
        </p:nvSpPr>
        <p:spPr/>
        <p:txBody>
          <a:bodyPr>
            <a:normAutofit/>
          </a:bodyPr>
          <a:lstStyle/>
          <a:p>
            <a:r>
              <a:rPr lang="en-US" sz="2400" dirty="0" smtClean="0"/>
              <a:t>Lab Project: Display list (DisplayListObjects.cpp)</a:t>
            </a:r>
            <a:endParaRPr lang="en-US" sz="2400" dirty="0" smtClean="0"/>
          </a:p>
          <a:p>
            <a:r>
              <a:rPr lang="en-US" sz="2400" dirty="0" smtClean="0"/>
              <a:t>Basic OpenGL Lighting &amp; Material </a:t>
            </a:r>
            <a:endParaRPr lang="en-US" sz="2400" dirty="0" smtClean="0"/>
          </a:p>
          <a:p>
            <a:r>
              <a:rPr lang="en-US" sz="2400" dirty="0" smtClean="0"/>
              <a:t>Lab Project: Solid Objects (AddLightSolids.cpp)</a:t>
            </a:r>
          </a:p>
          <a:p>
            <a:r>
              <a:rPr lang="en-US" sz="2400" dirty="0" smtClean="0"/>
              <a:t>Lab Project: </a:t>
            </a:r>
            <a:r>
              <a:rPr lang="en-US" sz="2400" dirty="0" smtClean="0"/>
              <a:t>Open </a:t>
            </a:r>
            <a:r>
              <a:rPr lang="en-US" sz="2400" dirty="0" smtClean="0"/>
              <a:t>GL &amp; </a:t>
            </a:r>
            <a:r>
              <a:rPr lang="en-US" sz="2400" dirty="0" smtClean="0"/>
              <a:t>Normal to a surface </a:t>
            </a:r>
          </a:p>
          <a:p>
            <a:r>
              <a:rPr lang="en-US" sz="2400" dirty="0" smtClean="0"/>
              <a:t>Calculated or analytical</a:t>
            </a:r>
          </a:p>
          <a:p>
            <a:r>
              <a:rPr lang="en-US" sz="2400" dirty="0" smtClean="0"/>
              <a:t>Two objects in a display list (AddLightNormals.cpp)</a:t>
            </a:r>
            <a:endParaRPr lang="en-US" sz="2400" dirty="0" smtClean="0"/>
          </a:p>
          <a:p>
            <a:endParaRPr lang="en-US" sz="2400" dirty="0" smtClean="0"/>
          </a:p>
          <a:p>
            <a:endParaRPr lang="en-US" sz="24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Light</a:t>
            </a:r>
            <a:endParaRPr lang="en-US" dirty="0"/>
          </a:p>
        </p:txBody>
      </p:sp>
      <p:sp>
        <p:nvSpPr>
          <p:cNvPr id="3" name="Content Placeholder 2"/>
          <p:cNvSpPr>
            <a:spLocks noGrp="1"/>
          </p:cNvSpPr>
          <p:nvPr>
            <p:ph idx="1"/>
          </p:nvPr>
        </p:nvSpPr>
        <p:spPr/>
        <p:txBody>
          <a:bodyPr>
            <a:normAutofit/>
          </a:bodyPr>
          <a:lstStyle/>
          <a:p>
            <a:r>
              <a:rPr lang="en-US" sz="2000" dirty="0" smtClean="0"/>
              <a:t>light = emitted + reflected + transmitted − scattered − absorbed</a:t>
            </a:r>
            <a:endParaRPr lang="en-US" sz="2000" dirty="0"/>
          </a:p>
        </p:txBody>
      </p:sp>
      <p:pic>
        <p:nvPicPr>
          <p:cNvPr id="2050" name="Picture 2"/>
          <p:cNvPicPr>
            <a:picLocks noChangeAspect="1" noChangeArrowheads="1"/>
          </p:cNvPicPr>
          <p:nvPr/>
        </p:nvPicPr>
        <p:blipFill>
          <a:blip r:embed="rId2" cstate="print"/>
          <a:srcRect/>
          <a:stretch>
            <a:fillRect/>
          </a:stretch>
        </p:blipFill>
        <p:spPr bwMode="auto">
          <a:xfrm>
            <a:off x="1752600" y="2063388"/>
            <a:ext cx="5274299" cy="4642212"/>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Color</a:t>
            </a:r>
            <a:endParaRPr lang="en-US" dirty="0"/>
          </a:p>
        </p:txBody>
      </p:sp>
      <p:sp>
        <p:nvSpPr>
          <p:cNvPr id="3" name="Content Placeholder 2"/>
          <p:cNvSpPr>
            <a:spLocks noGrp="1"/>
          </p:cNvSpPr>
          <p:nvPr>
            <p:ph idx="1"/>
          </p:nvPr>
        </p:nvSpPr>
        <p:spPr/>
        <p:txBody>
          <a:bodyPr>
            <a:normAutofit/>
          </a:bodyPr>
          <a:lstStyle/>
          <a:p>
            <a:r>
              <a:rPr lang="en-US" sz="1600" dirty="0" smtClean="0"/>
              <a:t>Visual perceptual property of humans. Human eye can distinguish 10 million different colors. </a:t>
            </a:r>
          </a:p>
          <a:p>
            <a:r>
              <a:rPr lang="en-US" sz="1600" dirty="0" smtClean="0"/>
              <a:t>HSV most common cylindrical-coordinate representations of points in an RGB color model.</a:t>
            </a:r>
          </a:p>
          <a:p>
            <a:r>
              <a:rPr lang="en-US" sz="1600" b="1" dirty="0" smtClean="0"/>
              <a:t>Hue</a:t>
            </a:r>
            <a:r>
              <a:rPr lang="en-US" sz="1600" dirty="0" smtClean="0"/>
              <a:t> - The "attribute of a visual sensation according to which an area appears to be similar to one of the perceived colors: red, yellow, green, and blue, or to a combination of two of them".</a:t>
            </a:r>
          </a:p>
          <a:p>
            <a:r>
              <a:rPr lang="en-US" sz="1600" b="1" dirty="0" smtClean="0"/>
              <a:t>Saturation</a:t>
            </a:r>
            <a:r>
              <a:rPr lang="en-US" sz="1600" dirty="0" smtClean="0"/>
              <a:t>-The "colorfulness of a stimulus relative to its own brightness".</a:t>
            </a:r>
          </a:p>
          <a:p>
            <a:r>
              <a:rPr lang="en-US" sz="1600" dirty="0" smtClean="0"/>
              <a:t>Used in computer vision and image analysis for feature detection or image segmentation. The applications of such tools include object detection, 	for instance in robot vision; object recognition, for instance of faces, text, or license plates; content-based image retrieval; and analysis of medical images.</a:t>
            </a:r>
          </a:p>
          <a:p>
            <a:r>
              <a:rPr lang="en-US" sz="1600" dirty="0" smtClean="0">
                <a:hlinkClick r:id="rId2"/>
              </a:rPr>
              <a:t>http://color.method.ac/</a:t>
            </a:r>
            <a:endParaRPr lang="en-US" sz="1600" dirty="0"/>
          </a:p>
        </p:txBody>
      </p:sp>
      <p:pic>
        <p:nvPicPr>
          <p:cNvPr id="13314" name="Picture 2" descr="http://andrewharvey4.files.wordpress.com/2009/08/450px-hsv_color_cone.png"/>
          <p:cNvPicPr>
            <a:picLocks noChangeAspect="1" noChangeArrowheads="1"/>
          </p:cNvPicPr>
          <p:nvPr/>
        </p:nvPicPr>
        <p:blipFill>
          <a:blip r:embed="rId3" cstate="print"/>
          <a:srcRect/>
          <a:stretch>
            <a:fillRect/>
          </a:stretch>
        </p:blipFill>
        <p:spPr bwMode="auto">
          <a:xfrm>
            <a:off x="6096000" y="4419599"/>
            <a:ext cx="3048000" cy="2438401"/>
          </a:xfrm>
          <a:prstGeom prst="rect">
            <a:avLst/>
          </a:prstGeom>
          <a:noFill/>
        </p:spPr>
      </p:pic>
      <p:pic>
        <p:nvPicPr>
          <p:cNvPr id="13316" name="Picture 4" descr="spectrum"/>
          <p:cNvPicPr>
            <a:picLocks noChangeAspect="1" noChangeArrowheads="1"/>
          </p:cNvPicPr>
          <p:nvPr/>
        </p:nvPicPr>
        <p:blipFill>
          <a:blip r:embed="rId4" cstate="print"/>
          <a:srcRect/>
          <a:stretch>
            <a:fillRect/>
          </a:stretch>
        </p:blipFill>
        <p:spPr bwMode="auto">
          <a:xfrm>
            <a:off x="352425" y="5943600"/>
            <a:ext cx="5667375" cy="6477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Light and material</a:t>
            </a:r>
            <a:endParaRPr lang="en-US" dirty="0"/>
          </a:p>
        </p:txBody>
      </p:sp>
      <p:sp>
        <p:nvSpPr>
          <p:cNvPr id="3" name="Content Placeholder 2"/>
          <p:cNvSpPr>
            <a:spLocks noGrp="1"/>
          </p:cNvSpPr>
          <p:nvPr>
            <p:ph idx="1"/>
          </p:nvPr>
        </p:nvSpPr>
        <p:spPr/>
        <p:txBody>
          <a:bodyPr>
            <a:normAutofit/>
          </a:bodyPr>
          <a:lstStyle/>
          <a:p>
            <a:r>
              <a:rPr lang="en-US" sz="1600" dirty="0" smtClean="0"/>
              <a:t>The white light is composed of all the colors</a:t>
            </a:r>
          </a:p>
          <a:p>
            <a:r>
              <a:rPr lang="en-US" sz="1600" dirty="0" smtClean="0"/>
              <a:t>The object's color we see is the reflected component </a:t>
            </a:r>
          </a:p>
          <a:p>
            <a:endParaRPr lang="en-US" sz="1600" dirty="0" smtClean="0"/>
          </a:p>
          <a:p>
            <a:endParaRPr lang="en-US" sz="1600" dirty="0"/>
          </a:p>
        </p:txBody>
      </p:sp>
      <p:pic>
        <p:nvPicPr>
          <p:cNvPr id="3074" name="Picture 2"/>
          <p:cNvPicPr>
            <a:picLocks noChangeAspect="1" noChangeArrowheads="1"/>
          </p:cNvPicPr>
          <p:nvPr/>
        </p:nvPicPr>
        <p:blipFill>
          <a:blip r:embed="rId2" cstate="print"/>
          <a:srcRect/>
          <a:stretch>
            <a:fillRect/>
          </a:stretch>
        </p:blipFill>
        <p:spPr bwMode="auto">
          <a:xfrm>
            <a:off x="5410200" y="1600200"/>
            <a:ext cx="3590925" cy="5124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OpenGL Lighting &amp; Material</a:t>
            </a:r>
            <a:endParaRPr lang="en-US" dirty="0"/>
          </a:p>
        </p:txBody>
      </p:sp>
      <p:sp>
        <p:nvSpPr>
          <p:cNvPr id="3" name="Content Placeholder 2"/>
          <p:cNvSpPr>
            <a:spLocks noGrp="1"/>
          </p:cNvSpPr>
          <p:nvPr>
            <p:ph idx="1"/>
          </p:nvPr>
        </p:nvSpPr>
        <p:spPr/>
        <p:txBody>
          <a:bodyPr>
            <a:noAutofit/>
          </a:bodyPr>
          <a:lstStyle/>
          <a:p>
            <a:pPr>
              <a:buNone/>
            </a:pPr>
            <a:r>
              <a:rPr lang="en-US" sz="1800" dirty="0" smtClean="0"/>
              <a:t>If color driven materials is enabled by </a:t>
            </a:r>
            <a:r>
              <a:rPr lang="en-US" sz="1400" dirty="0" err="1" smtClean="0"/>
              <a:t>glEnable</a:t>
            </a:r>
            <a:r>
              <a:rPr lang="en-US" sz="1400" dirty="0" smtClean="0"/>
              <a:t>(GL_COLOR_MATERIAL), </a:t>
            </a:r>
          </a:p>
          <a:p>
            <a:pPr>
              <a:buNone/>
            </a:pPr>
            <a:r>
              <a:rPr lang="en-US" sz="1800" dirty="0" err="1" smtClean="0"/>
              <a:t>glMaterialfv</a:t>
            </a:r>
            <a:r>
              <a:rPr lang="en-US" sz="1800" dirty="0" smtClean="0"/>
              <a:t>(GL_FRONT_AND_BACK, </a:t>
            </a:r>
            <a:r>
              <a:rPr lang="en-US" sz="1800" b="1" i="1" dirty="0" smtClean="0"/>
              <a:t>channel</a:t>
            </a:r>
            <a:r>
              <a:rPr lang="en-US" sz="1800" dirty="0" smtClean="0"/>
              <a:t>, </a:t>
            </a:r>
            <a:r>
              <a:rPr lang="en-US" sz="1800" i="1" dirty="0" smtClean="0"/>
              <a:t>color4f</a:t>
            </a:r>
            <a:r>
              <a:rPr lang="en-US" sz="1800" dirty="0" smtClean="0"/>
              <a:t>);</a:t>
            </a:r>
          </a:p>
          <a:p>
            <a:pPr>
              <a:buNone/>
            </a:pPr>
            <a:r>
              <a:rPr lang="en-US" sz="1800" dirty="0" smtClean="0"/>
              <a:t>Object’s ambient, diffuse, and </a:t>
            </a:r>
            <a:r>
              <a:rPr lang="en-US" sz="1800" dirty="0" err="1" smtClean="0"/>
              <a:t>specular</a:t>
            </a:r>
            <a:r>
              <a:rPr lang="en-US" sz="1800" dirty="0" smtClean="0"/>
              <a:t> components are determined by the </a:t>
            </a:r>
            <a:r>
              <a:rPr lang="en-US" sz="1800" b="1" i="1" dirty="0" smtClean="0"/>
              <a:t>channel</a:t>
            </a:r>
            <a:r>
              <a:rPr lang="en-US" sz="1800" dirty="0" smtClean="0"/>
              <a:t> that can be one set to one of these: </a:t>
            </a:r>
          </a:p>
          <a:p>
            <a:r>
              <a:rPr lang="en-US" sz="1800" dirty="0" smtClean="0"/>
              <a:t>GL_AMBIENT</a:t>
            </a:r>
          </a:p>
          <a:p>
            <a:r>
              <a:rPr lang="en-US" sz="1800" dirty="0" smtClean="0"/>
              <a:t>GL_DIFFUSE</a:t>
            </a:r>
          </a:p>
          <a:p>
            <a:r>
              <a:rPr lang="en-US" sz="1800" dirty="0" smtClean="0"/>
              <a:t>GL_AMBIENT_AND_DIFFUSE</a:t>
            </a:r>
          </a:p>
          <a:p>
            <a:r>
              <a:rPr lang="en-US" sz="1800" dirty="0" smtClean="0"/>
              <a:t>GL_SPECULAR</a:t>
            </a:r>
          </a:p>
          <a:p>
            <a:r>
              <a:rPr lang="en-US" sz="1800" dirty="0" smtClean="0"/>
              <a:t>GL_EMISSION</a:t>
            </a:r>
          </a:p>
          <a:p>
            <a:pPr>
              <a:buNone/>
            </a:pPr>
            <a:endParaRPr lang="en-US" sz="1800"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Material properties</a:t>
            </a:r>
            <a:endParaRPr lang="en-US" dirty="0"/>
          </a:p>
        </p:txBody>
      </p:sp>
      <p:sp>
        <p:nvSpPr>
          <p:cNvPr id="3" name="Content Placeholder 2"/>
          <p:cNvSpPr>
            <a:spLocks noGrp="1"/>
          </p:cNvSpPr>
          <p:nvPr>
            <p:ph idx="1"/>
          </p:nvPr>
        </p:nvSpPr>
        <p:spPr/>
        <p:txBody>
          <a:bodyPr>
            <a:normAutofit/>
          </a:bodyPr>
          <a:lstStyle/>
          <a:p>
            <a:r>
              <a:rPr lang="en-US" sz="1600" dirty="0" err="1" smtClean="0"/>
              <a:t>glMaterialfv</a:t>
            </a:r>
            <a:r>
              <a:rPr lang="en-US" sz="1600" dirty="0" smtClean="0"/>
              <a:t>(GL_FRONT, </a:t>
            </a:r>
            <a:r>
              <a:rPr lang="en-US" sz="1600" dirty="0" smtClean="0">
                <a:solidFill>
                  <a:srgbClr val="FF0000"/>
                </a:solidFill>
              </a:rPr>
              <a:t>GL_SPECULAR</a:t>
            </a:r>
            <a:r>
              <a:rPr lang="en-US" sz="1600" dirty="0" smtClean="0"/>
              <a:t>, </a:t>
            </a:r>
            <a:r>
              <a:rPr lang="en-US" sz="1600" dirty="0" smtClean="0">
                <a:solidFill>
                  <a:srgbClr val="00B0F0"/>
                </a:solidFill>
              </a:rPr>
              <a:t>value4f</a:t>
            </a:r>
            <a:r>
              <a:rPr lang="en-US" sz="1600" dirty="0" smtClean="0"/>
              <a:t>);  // set material properties </a:t>
            </a:r>
          </a:p>
          <a:p>
            <a:endParaRPr lang="en-US" sz="1600" dirty="0"/>
          </a:p>
        </p:txBody>
      </p:sp>
      <p:pic>
        <p:nvPicPr>
          <p:cNvPr id="5122" name="Picture 2"/>
          <p:cNvPicPr>
            <a:picLocks noChangeAspect="1" noChangeArrowheads="1"/>
          </p:cNvPicPr>
          <p:nvPr/>
        </p:nvPicPr>
        <p:blipFill>
          <a:blip r:embed="rId2" cstate="print"/>
          <a:srcRect/>
          <a:stretch>
            <a:fillRect/>
          </a:stretch>
        </p:blipFill>
        <p:spPr bwMode="auto">
          <a:xfrm>
            <a:off x="1676400" y="2076127"/>
            <a:ext cx="5514975" cy="4629473"/>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lights</a:t>
            </a:r>
            <a:endParaRPr lang="en-US" dirty="0"/>
          </a:p>
        </p:txBody>
      </p:sp>
      <p:sp>
        <p:nvSpPr>
          <p:cNvPr id="3" name="Content Placeholder 2"/>
          <p:cNvSpPr>
            <a:spLocks noGrp="1"/>
          </p:cNvSpPr>
          <p:nvPr>
            <p:ph idx="1"/>
          </p:nvPr>
        </p:nvSpPr>
        <p:spPr/>
        <p:txBody>
          <a:bodyPr>
            <a:normAutofit/>
          </a:bodyPr>
          <a:lstStyle/>
          <a:p>
            <a:r>
              <a:rPr lang="en-US" sz="1600" dirty="0" smtClean="0"/>
              <a:t>Open GL computes the color of each pixel in a final, displayed scene.</a:t>
            </a:r>
          </a:p>
          <a:p>
            <a:r>
              <a:rPr lang="en-US" sz="1600" dirty="0" smtClean="0"/>
              <a:t>Part of this computation depends on what lighting is used in the scene and on how objects in the scene reflect or absorb that light.</a:t>
            </a:r>
          </a:p>
          <a:p>
            <a:r>
              <a:rPr lang="en-US" sz="1600" dirty="0" smtClean="0"/>
              <a:t>Use </a:t>
            </a:r>
            <a:r>
              <a:rPr lang="en-US" sz="1600" b="1" dirty="0" err="1" smtClean="0"/>
              <a:t>glNormal</a:t>
            </a:r>
            <a:r>
              <a:rPr lang="en-US" sz="1600" dirty="0" smtClean="0"/>
              <a:t> before </a:t>
            </a:r>
            <a:r>
              <a:rPr lang="en-US" sz="1600" b="1" dirty="0" err="1" smtClean="0"/>
              <a:t>glVertex</a:t>
            </a:r>
            <a:r>
              <a:rPr lang="en-US" sz="1600" dirty="0" smtClean="0"/>
              <a:t> to set the normal at each vertex. </a:t>
            </a:r>
          </a:p>
          <a:p>
            <a:endParaRPr lang="en-US" sz="1600" dirty="0" smtClean="0"/>
          </a:p>
          <a:p>
            <a:r>
              <a:rPr lang="en-US" sz="1600" dirty="0" smtClean="0"/>
              <a:t>OpenGL, lighting can be manipulated in a scene to create many different kinds of effects of a three-dimensional scene such as :</a:t>
            </a:r>
          </a:p>
          <a:p>
            <a:r>
              <a:rPr lang="en-US" sz="1600" dirty="0" smtClean="0"/>
              <a:t>Lighting and light sources</a:t>
            </a:r>
          </a:p>
          <a:p>
            <a:r>
              <a:rPr lang="en-US" sz="1600" dirty="0" smtClean="0"/>
              <a:t>Positioning light sources</a:t>
            </a:r>
          </a:p>
          <a:p>
            <a:r>
              <a:rPr lang="en-US" sz="1600" dirty="0" smtClean="0"/>
              <a:t>Object interaction with light</a:t>
            </a:r>
          </a:p>
          <a:p>
            <a:r>
              <a:rPr lang="en-US" sz="1600" dirty="0" smtClean="0"/>
              <a:t>Hidden-surface removal</a:t>
            </a:r>
          </a:p>
          <a:p>
            <a:endParaRPr lang="en-US" sz="1600" dirty="0" smtClean="0"/>
          </a:p>
          <a:p>
            <a:endParaRPr lang="en-US" sz="1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Phong</a:t>
            </a:r>
            <a:r>
              <a:rPr lang="en-US" dirty="0" smtClean="0"/>
              <a:t> Lighting Model</a:t>
            </a:r>
            <a:endParaRPr lang="en-US" dirty="0"/>
          </a:p>
        </p:txBody>
      </p:sp>
      <p:sp>
        <p:nvSpPr>
          <p:cNvPr id="3" name="Content Placeholder 2"/>
          <p:cNvSpPr>
            <a:spLocks noGrp="1"/>
          </p:cNvSpPr>
          <p:nvPr>
            <p:ph idx="1"/>
          </p:nvPr>
        </p:nvSpPr>
        <p:spPr/>
        <p:txBody>
          <a:bodyPr>
            <a:normAutofit/>
          </a:bodyPr>
          <a:lstStyle/>
          <a:p>
            <a:r>
              <a:rPr lang="en-US" sz="1600" b="1" dirty="0" smtClean="0"/>
              <a:t>Ambient Light</a:t>
            </a:r>
            <a:r>
              <a:rPr lang="en-US" sz="1600" dirty="0" smtClean="0"/>
              <a:t> -- light that arrives equally from all directions, </a:t>
            </a:r>
          </a:p>
          <a:p>
            <a:pPr>
              <a:buNone/>
            </a:pPr>
            <a:r>
              <a:rPr lang="en-US" sz="1600" dirty="0" smtClean="0"/>
              <a:t>	i.e. light that has been scattered so much by its environment </a:t>
            </a:r>
          </a:p>
          <a:p>
            <a:pPr>
              <a:buNone/>
            </a:pPr>
            <a:r>
              <a:rPr lang="en-US" sz="1600" dirty="0" smtClean="0"/>
              <a:t>	that it is impossible to determine its direction ( so it is a global light )</a:t>
            </a:r>
          </a:p>
          <a:p>
            <a:endParaRPr lang="en-US" sz="1600" dirty="0" smtClean="0"/>
          </a:p>
          <a:p>
            <a:endParaRPr lang="en-US" sz="1600" dirty="0" smtClean="0"/>
          </a:p>
          <a:p>
            <a:r>
              <a:rPr lang="en-US" sz="1600" b="1" dirty="0" smtClean="0"/>
              <a:t>Diffuse Light</a:t>
            </a:r>
            <a:r>
              <a:rPr lang="en-US" sz="1600" dirty="0" smtClean="0"/>
              <a:t> -- light from a point source that will be reflected </a:t>
            </a:r>
          </a:p>
          <a:p>
            <a:pPr>
              <a:buNone/>
            </a:pPr>
            <a:r>
              <a:rPr lang="en-US" sz="1600" dirty="0" smtClean="0"/>
              <a:t>	diffusely ( i.e. reflected evenly in all directions away from the surface )</a:t>
            </a:r>
          </a:p>
          <a:p>
            <a:endParaRPr lang="en-US" sz="1600" dirty="0" smtClean="0"/>
          </a:p>
          <a:p>
            <a:endParaRPr lang="en-US" sz="1600" dirty="0" smtClean="0"/>
          </a:p>
          <a:p>
            <a:endParaRPr lang="en-US" sz="1600" dirty="0" smtClean="0"/>
          </a:p>
          <a:p>
            <a:r>
              <a:rPr lang="en-US" sz="1600" b="1" dirty="0" err="1" smtClean="0"/>
              <a:t>Specular</a:t>
            </a:r>
            <a:r>
              <a:rPr lang="en-US" sz="1600" b="1" dirty="0" smtClean="0"/>
              <a:t> Light</a:t>
            </a:r>
            <a:r>
              <a:rPr lang="en-US" sz="1600" dirty="0" smtClean="0"/>
              <a:t> -- light from a point source that will be reflected </a:t>
            </a:r>
            <a:r>
              <a:rPr lang="en-US" sz="1600" dirty="0" err="1" smtClean="0"/>
              <a:t>specularly</a:t>
            </a:r>
            <a:r>
              <a:rPr lang="en-US" sz="1600" dirty="0" smtClean="0"/>
              <a:t> ( i.e. reflected in a mirror-like fashion, as from a shinny surface )</a:t>
            </a:r>
          </a:p>
          <a:p>
            <a:endParaRPr lang="en-US" sz="1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Project: Solid Objects</a:t>
            </a:r>
            <a:endParaRPr lang="en-US" dirty="0"/>
          </a:p>
        </p:txBody>
      </p:sp>
      <p:sp>
        <p:nvSpPr>
          <p:cNvPr id="3" name="Content Placeholder 2"/>
          <p:cNvSpPr>
            <a:spLocks noGrp="1"/>
          </p:cNvSpPr>
          <p:nvPr>
            <p:ph idx="1"/>
          </p:nvPr>
        </p:nvSpPr>
        <p:spPr/>
        <p:txBody>
          <a:bodyPr/>
          <a:lstStyle/>
          <a:p>
            <a:pPr lvl="0">
              <a:buNone/>
            </a:pPr>
            <a:r>
              <a:rPr lang="en-US" sz="1600" dirty="0" smtClean="0">
                <a:solidFill>
                  <a:prstClr val="black"/>
                </a:solidFill>
              </a:rPr>
              <a:t>In the </a:t>
            </a:r>
            <a:r>
              <a:rPr lang="en-US" sz="1600" b="1" dirty="0" smtClean="0">
                <a:solidFill>
                  <a:prstClr val="black"/>
                </a:solidFill>
              </a:rPr>
              <a:t>AddLightSolid.cpp</a:t>
            </a:r>
            <a:r>
              <a:rPr lang="en-US" sz="1600" dirty="0" smtClean="0">
                <a:solidFill>
                  <a:prstClr val="black"/>
                </a:solidFill>
              </a:rPr>
              <a:t> sample code </a:t>
            </a:r>
          </a:p>
          <a:p>
            <a:pPr lvl="0"/>
            <a:r>
              <a:rPr lang="en-US" sz="1600" dirty="0" smtClean="0">
                <a:solidFill>
                  <a:prstClr val="black"/>
                </a:solidFill>
              </a:rPr>
              <a:t>Add several solid objects in </a:t>
            </a:r>
            <a:r>
              <a:rPr lang="en-US" sz="1600" b="1" dirty="0" smtClean="0">
                <a:solidFill>
                  <a:prstClr val="black"/>
                </a:solidFill>
              </a:rPr>
              <a:t>display</a:t>
            </a:r>
            <a:r>
              <a:rPr lang="en-US" sz="1600" dirty="0" smtClean="0">
                <a:solidFill>
                  <a:prstClr val="black"/>
                </a:solidFill>
              </a:rPr>
              <a:t> as a </a:t>
            </a:r>
            <a:r>
              <a:rPr lang="en-US" sz="1600" dirty="0" smtClean="0"/>
              <a:t>Matrix Stack</a:t>
            </a:r>
            <a:r>
              <a:rPr lang="en-US" sz="1600" dirty="0" smtClean="0">
                <a:solidFill>
                  <a:prstClr val="black"/>
                </a:solidFill>
              </a:rPr>
              <a:t>. </a:t>
            </a:r>
          </a:p>
          <a:p>
            <a:pPr>
              <a:buNone/>
            </a:pPr>
            <a:r>
              <a:rPr lang="en-US" sz="1100" dirty="0" smtClean="0"/>
              <a:t>		</a:t>
            </a:r>
            <a:r>
              <a:rPr lang="en-US" sz="1100" dirty="0" err="1" smtClean="0"/>
              <a:t>glutSolidCube</a:t>
            </a:r>
            <a:r>
              <a:rPr lang="en-US" sz="1100" dirty="0" smtClean="0"/>
              <a:t>(3.0f);</a:t>
            </a:r>
          </a:p>
          <a:p>
            <a:pPr>
              <a:buNone/>
            </a:pPr>
            <a:r>
              <a:rPr lang="en-US" sz="1100" dirty="0" smtClean="0"/>
              <a:t>		</a:t>
            </a:r>
            <a:r>
              <a:rPr lang="en-US" sz="1100" dirty="0" err="1" smtClean="0"/>
              <a:t>glutSolidSphere</a:t>
            </a:r>
            <a:r>
              <a:rPr lang="en-US" sz="1100" dirty="0" smtClean="0"/>
              <a:t>(2.0, 20, 20);</a:t>
            </a:r>
          </a:p>
          <a:p>
            <a:pPr>
              <a:buNone/>
            </a:pPr>
            <a:r>
              <a:rPr lang="en-US" sz="1100" dirty="0" smtClean="0"/>
              <a:t>		</a:t>
            </a:r>
            <a:r>
              <a:rPr lang="en-US" sz="1100" dirty="0" err="1" smtClean="0"/>
              <a:t>glutSolidCone</a:t>
            </a:r>
            <a:r>
              <a:rPr lang="en-US" sz="1100" dirty="0" smtClean="0"/>
              <a:t>(2.0, 5, 20,20);</a:t>
            </a:r>
          </a:p>
          <a:p>
            <a:pPr lvl="0"/>
            <a:r>
              <a:rPr lang="en-US" sz="1600" dirty="0" smtClean="0">
                <a:solidFill>
                  <a:prstClr val="black"/>
                </a:solidFill>
              </a:rPr>
              <a:t>Make sure you position (translate) the solid objects after you create them </a:t>
            </a:r>
          </a:p>
          <a:p>
            <a:pPr lvl="1">
              <a:buNone/>
            </a:pPr>
            <a:r>
              <a:rPr lang="en-US" sz="1200" dirty="0" smtClean="0"/>
              <a:t>		</a:t>
            </a:r>
            <a:r>
              <a:rPr lang="en-US" sz="1200" dirty="0" err="1" smtClean="0"/>
              <a:t>glTranslatef</a:t>
            </a:r>
            <a:r>
              <a:rPr lang="en-US" sz="1200" dirty="0" smtClean="0"/>
              <a:t>(1.0, -2.0, 0.0f);</a:t>
            </a:r>
          </a:p>
          <a:p>
            <a:r>
              <a:rPr lang="en-US" sz="1600" dirty="0" smtClean="0">
                <a:solidFill>
                  <a:prstClr val="black"/>
                </a:solidFill>
              </a:rPr>
              <a:t>Use </a:t>
            </a:r>
            <a:r>
              <a:rPr lang="en-US" sz="1600" dirty="0" err="1" smtClean="0">
                <a:solidFill>
                  <a:prstClr val="black"/>
                </a:solidFill>
              </a:rPr>
              <a:t>glPushMatrix</a:t>
            </a:r>
            <a:r>
              <a:rPr lang="en-US" sz="1600" dirty="0" smtClean="0">
                <a:solidFill>
                  <a:prstClr val="black"/>
                </a:solidFill>
              </a:rPr>
              <a:t> and </a:t>
            </a:r>
            <a:r>
              <a:rPr lang="en-US" sz="1600" dirty="0" err="1" smtClean="0">
                <a:solidFill>
                  <a:prstClr val="black"/>
                </a:solidFill>
              </a:rPr>
              <a:t>glPopMatrix</a:t>
            </a:r>
            <a:r>
              <a:rPr lang="en-US" sz="1600" dirty="0" smtClean="0">
                <a:solidFill>
                  <a:prstClr val="black"/>
                </a:solidFill>
              </a:rPr>
              <a:t>  to do this for each object</a:t>
            </a:r>
          </a:p>
          <a:p>
            <a:pPr>
              <a:buNone/>
            </a:pPr>
            <a:r>
              <a:rPr lang="en-US" sz="1100" dirty="0" smtClean="0"/>
              <a:t>		</a:t>
            </a:r>
            <a:r>
              <a:rPr lang="en-US" sz="1100" dirty="0" err="1" smtClean="0"/>
              <a:t>glPushMatrix</a:t>
            </a:r>
            <a:r>
              <a:rPr lang="en-US" sz="1100" dirty="0" smtClean="0"/>
              <a:t>();</a:t>
            </a:r>
          </a:p>
          <a:p>
            <a:pPr>
              <a:buNone/>
            </a:pPr>
            <a:r>
              <a:rPr lang="en-US" sz="1100" dirty="0" smtClean="0"/>
              <a:t>		glColor3f(0.5f, 0.7f, 1.0f); // Object Color   </a:t>
            </a:r>
          </a:p>
          <a:p>
            <a:pPr>
              <a:buNone/>
            </a:pPr>
            <a:r>
              <a:rPr lang="en-US" sz="1100" dirty="0" smtClean="0"/>
              <a:t>		</a:t>
            </a:r>
            <a:r>
              <a:rPr lang="en-US" sz="1100" dirty="0" err="1" smtClean="0"/>
              <a:t>glTranslatef</a:t>
            </a:r>
            <a:r>
              <a:rPr lang="en-US" sz="1100" dirty="0" smtClean="0"/>
              <a:t>(3.0, 3.0, 0.0f); //  Object Position</a:t>
            </a:r>
          </a:p>
          <a:p>
            <a:pPr>
              <a:buNone/>
            </a:pPr>
            <a:r>
              <a:rPr lang="en-US" sz="1100" dirty="0" smtClean="0"/>
              <a:t>		</a:t>
            </a:r>
            <a:r>
              <a:rPr lang="en-US" sz="1100" dirty="0" err="1" smtClean="0"/>
              <a:t>glutSolidCube</a:t>
            </a:r>
            <a:r>
              <a:rPr lang="en-US" sz="1100" dirty="0" smtClean="0"/>
              <a:t>(2.0f); // Plot Solid Objects</a:t>
            </a:r>
          </a:p>
          <a:p>
            <a:pPr>
              <a:buNone/>
            </a:pPr>
            <a:r>
              <a:rPr lang="en-US" sz="1100" dirty="0" smtClean="0"/>
              <a:t>		</a:t>
            </a:r>
            <a:r>
              <a:rPr lang="en-US" sz="1100" dirty="0" err="1" smtClean="0"/>
              <a:t>glPopMatrix</a:t>
            </a:r>
            <a:r>
              <a:rPr lang="en-US" sz="1100" dirty="0" smtClean="0"/>
              <a:t>();</a:t>
            </a:r>
            <a:endParaRPr lang="en-US" sz="1600" dirty="0" smtClean="0"/>
          </a:p>
          <a:p>
            <a:pPr lvl="0"/>
            <a:endParaRPr lang="en-US" sz="1600" dirty="0" smtClean="0">
              <a:solidFill>
                <a:prstClr val="black"/>
              </a:solidFill>
            </a:endParaRPr>
          </a:p>
          <a:p>
            <a:endParaRPr lang="en-US" sz="1600" dirty="0" smtClean="0">
              <a:solidFill>
                <a:prstClr val="black"/>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Basic OpenGL No Lighting</a:t>
            </a:r>
            <a:endParaRPr lang="en-US" dirty="0"/>
          </a:p>
        </p:txBody>
      </p:sp>
      <p:sp>
        <p:nvSpPr>
          <p:cNvPr id="3" name="Content Placeholder 2"/>
          <p:cNvSpPr>
            <a:spLocks noGrp="1"/>
          </p:cNvSpPr>
          <p:nvPr>
            <p:ph idx="1"/>
          </p:nvPr>
        </p:nvSpPr>
        <p:spPr/>
        <p:txBody>
          <a:bodyPr>
            <a:normAutofit/>
          </a:bodyPr>
          <a:lstStyle/>
          <a:p>
            <a:pPr>
              <a:buNone/>
            </a:pPr>
            <a:r>
              <a:rPr lang="en-US" sz="1600" dirty="0" smtClean="0"/>
              <a:t>1) Specify Object’s color. </a:t>
            </a:r>
          </a:p>
          <a:p>
            <a:pPr>
              <a:buNone/>
            </a:pPr>
            <a:r>
              <a:rPr lang="en-US" sz="1600" dirty="0" smtClean="0"/>
              <a:t>	Objects in different color, Filling in geometry with solid colors is hardly effective.  3Dimensionality is not obvious. </a:t>
            </a:r>
          </a:p>
          <a:p>
            <a:r>
              <a:rPr lang="en-US" sz="1600" dirty="0" smtClean="0"/>
              <a:t>No Lighting enabled.</a:t>
            </a:r>
          </a:p>
          <a:p>
            <a:r>
              <a:rPr lang="en-US" sz="1600" dirty="0" smtClean="0"/>
              <a:t>Note the No visibility – which objects are hidden by others. Rotate around z-axis to see this!</a:t>
            </a:r>
          </a:p>
          <a:p>
            <a:endParaRPr lang="en-US" sz="1600" dirty="0" smtClean="0"/>
          </a:p>
          <a:p>
            <a:endParaRPr lang="en-US" sz="1600" dirty="0" smtClean="0"/>
          </a:p>
          <a:p>
            <a:endParaRPr lang="en-US" sz="1600" dirty="0" smtClean="0"/>
          </a:p>
          <a:p>
            <a:endParaRPr lang="en-US" sz="1600" dirty="0"/>
          </a:p>
        </p:txBody>
      </p:sp>
      <p:pic>
        <p:nvPicPr>
          <p:cNvPr id="4" name="Picture 1"/>
          <p:cNvPicPr>
            <a:picLocks noChangeAspect="1" noChangeArrowheads="1"/>
          </p:cNvPicPr>
          <p:nvPr/>
        </p:nvPicPr>
        <p:blipFill>
          <a:blip r:embed="rId2" cstate="print"/>
          <a:srcRect/>
          <a:stretch>
            <a:fillRect/>
          </a:stretch>
        </p:blipFill>
        <p:spPr bwMode="auto">
          <a:xfrm>
            <a:off x="2286000" y="3204059"/>
            <a:ext cx="3657600" cy="3196741"/>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Basic OpenGL Add Lighting</a:t>
            </a:r>
            <a:endParaRPr lang="en-US" dirty="0"/>
          </a:p>
        </p:txBody>
      </p:sp>
      <p:sp>
        <p:nvSpPr>
          <p:cNvPr id="3" name="Content Placeholder 2"/>
          <p:cNvSpPr>
            <a:spLocks noGrp="1"/>
          </p:cNvSpPr>
          <p:nvPr>
            <p:ph idx="1"/>
          </p:nvPr>
        </p:nvSpPr>
        <p:spPr/>
        <p:txBody>
          <a:bodyPr>
            <a:normAutofit/>
          </a:bodyPr>
          <a:lstStyle/>
          <a:p>
            <a:pPr>
              <a:buAutoNum type="arabicParenR"/>
            </a:pPr>
            <a:r>
              <a:rPr lang="en-US" sz="1600" dirty="0" smtClean="0"/>
              <a:t>Specify Object’s color. </a:t>
            </a:r>
          </a:p>
          <a:p>
            <a:pPr>
              <a:buAutoNum type="arabicParenR"/>
            </a:pPr>
            <a:r>
              <a:rPr lang="en-US" sz="1600" dirty="0" smtClean="0"/>
              <a:t>Object’s color is modified by the color of the light falling on it. If lighting is enabled (</a:t>
            </a:r>
            <a:r>
              <a:rPr lang="en-US" sz="1200" dirty="0" err="1" smtClean="0">
                <a:solidFill>
                  <a:prstClr val="black"/>
                </a:solidFill>
              </a:rPr>
              <a:t>glEnable</a:t>
            </a:r>
            <a:r>
              <a:rPr lang="en-US" sz="1200" dirty="0" smtClean="0">
                <a:solidFill>
                  <a:prstClr val="black"/>
                </a:solidFill>
              </a:rPr>
              <a:t> (GL_LIGHTING)</a:t>
            </a:r>
            <a:r>
              <a:rPr lang="en-US" sz="1600" dirty="0" smtClean="0"/>
              <a:t>) the objects color is modified. </a:t>
            </a:r>
          </a:p>
          <a:p>
            <a:pPr>
              <a:buNone/>
            </a:pPr>
            <a:r>
              <a:rPr lang="en-US" sz="1100" dirty="0" smtClean="0">
                <a:latin typeface="Consolas"/>
              </a:rPr>
              <a:t>		</a:t>
            </a:r>
            <a:r>
              <a:rPr lang="en-US" sz="1100" dirty="0" err="1" smtClean="0">
                <a:latin typeface="Consolas"/>
              </a:rPr>
              <a:t>glEnable</a:t>
            </a:r>
            <a:r>
              <a:rPr lang="en-US" sz="1100" dirty="0" smtClean="0">
                <a:latin typeface="Consolas"/>
              </a:rPr>
              <a:t>(GL_LIGHTING); </a:t>
            </a:r>
            <a:r>
              <a:rPr lang="en-US" sz="1100" dirty="0" smtClean="0">
                <a:solidFill>
                  <a:srgbClr val="008000"/>
                </a:solidFill>
                <a:latin typeface="Consolas"/>
              </a:rPr>
              <a:t>// enable </a:t>
            </a:r>
            <a:r>
              <a:rPr lang="en-US" sz="1100" dirty="0" err="1" smtClean="0">
                <a:solidFill>
                  <a:srgbClr val="008000"/>
                </a:solidFill>
                <a:latin typeface="Consolas"/>
              </a:rPr>
              <a:t>Phong</a:t>
            </a:r>
            <a:r>
              <a:rPr lang="en-US" sz="1100" dirty="0" smtClean="0">
                <a:solidFill>
                  <a:srgbClr val="008000"/>
                </a:solidFill>
                <a:latin typeface="Consolas"/>
              </a:rPr>
              <a:t> lighting calculation</a:t>
            </a:r>
          </a:p>
          <a:p>
            <a:pPr>
              <a:buNone/>
            </a:pPr>
            <a:r>
              <a:rPr lang="en-US" sz="1100" dirty="0" smtClean="0">
                <a:latin typeface="Consolas"/>
              </a:rPr>
              <a:t>		</a:t>
            </a:r>
            <a:r>
              <a:rPr lang="en-US" sz="1100" dirty="0" err="1" smtClean="0">
                <a:latin typeface="Consolas"/>
              </a:rPr>
              <a:t>glEnable</a:t>
            </a:r>
            <a:r>
              <a:rPr lang="en-US" sz="1100" dirty="0" smtClean="0">
                <a:latin typeface="Consolas"/>
              </a:rPr>
              <a:t>(GL_LIGHT0); </a:t>
            </a:r>
            <a:r>
              <a:rPr lang="en-US" sz="1100" dirty="0" smtClean="0">
                <a:solidFill>
                  <a:srgbClr val="008000"/>
                </a:solidFill>
                <a:latin typeface="Consolas"/>
              </a:rPr>
              <a:t>// up to eight point sources ( radiating in all directions )</a:t>
            </a:r>
          </a:p>
          <a:p>
            <a:pPr>
              <a:buNone/>
            </a:pPr>
            <a:r>
              <a:rPr lang="en-US" sz="1100" dirty="0" smtClean="0">
                <a:latin typeface="Consolas"/>
              </a:rPr>
              <a:t>		</a:t>
            </a:r>
            <a:r>
              <a:rPr lang="en-US" sz="1100" dirty="0" err="1" smtClean="0">
                <a:latin typeface="Consolas"/>
              </a:rPr>
              <a:t>glEnable</a:t>
            </a:r>
            <a:r>
              <a:rPr lang="en-US" sz="1100" dirty="0" smtClean="0">
                <a:latin typeface="Consolas"/>
              </a:rPr>
              <a:t>(GL_DEPTH_TEST);</a:t>
            </a:r>
            <a:r>
              <a:rPr lang="en-US" sz="1100" dirty="0" smtClean="0">
                <a:solidFill>
                  <a:srgbClr val="008000"/>
                </a:solidFill>
                <a:latin typeface="Consolas"/>
              </a:rPr>
              <a:t> // Depth Perception</a:t>
            </a:r>
          </a:p>
          <a:p>
            <a:pPr>
              <a:buNone/>
            </a:pPr>
            <a:endParaRPr lang="en-US" sz="1100" dirty="0" smtClean="0">
              <a:latin typeface="Consolas"/>
            </a:endParaRPr>
          </a:p>
          <a:p>
            <a:r>
              <a:rPr lang="en-US" sz="1600" dirty="0" smtClean="0"/>
              <a:t>Note the correct visibility. The ray-tracing algorithm does not use a </a:t>
            </a:r>
            <a:r>
              <a:rPr lang="en-US" sz="1600" dirty="0" err="1" smtClean="0"/>
              <a:t>rasterization</a:t>
            </a:r>
            <a:r>
              <a:rPr lang="en-US" sz="1600" dirty="0" smtClean="0"/>
              <a:t> phase. It sends one ray from the eye and through each pixel of the image. The intersection between this ray and the objects of the scene is computed, and only the closest intersection is considered.</a:t>
            </a:r>
          </a:p>
          <a:p>
            <a:pPr>
              <a:buNone/>
            </a:pPr>
            <a:r>
              <a:rPr lang="en-US" sz="1600" dirty="0" smtClean="0"/>
              <a:t>Note the difference when the light source is positioned</a:t>
            </a:r>
          </a:p>
          <a:p>
            <a:pPr>
              <a:buNone/>
            </a:pPr>
            <a:r>
              <a:rPr lang="en-US" sz="1100" dirty="0" err="1" smtClean="0">
                <a:latin typeface="Consolas"/>
              </a:rPr>
              <a:t>glLightfv</a:t>
            </a:r>
            <a:r>
              <a:rPr lang="en-US" sz="1100" dirty="0" smtClean="0">
                <a:latin typeface="Consolas"/>
              </a:rPr>
              <a:t>(GL_LIGHT0, GL_POSITION, </a:t>
            </a:r>
            <a:r>
              <a:rPr lang="en-US" sz="1100" dirty="0" err="1" smtClean="0">
                <a:latin typeface="Consolas"/>
              </a:rPr>
              <a:t>light_position</a:t>
            </a:r>
            <a:r>
              <a:rPr lang="en-US" sz="1100" dirty="0" smtClean="0">
                <a:latin typeface="Consolas"/>
              </a:rPr>
              <a:t>); </a:t>
            </a:r>
            <a:endParaRPr lang="en-US" sz="1600" dirty="0" smtClean="0"/>
          </a:p>
          <a:p>
            <a:pPr>
              <a:buNone/>
            </a:pPr>
            <a:endParaRPr lang="en-US" sz="1600" dirty="0"/>
          </a:p>
        </p:txBody>
      </p:sp>
      <p:pic>
        <p:nvPicPr>
          <p:cNvPr id="30722" name="Picture 2"/>
          <p:cNvPicPr>
            <a:picLocks noChangeAspect="1" noChangeArrowheads="1"/>
          </p:cNvPicPr>
          <p:nvPr/>
        </p:nvPicPr>
        <p:blipFill>
          <a:blip r:embed="rId2" cstate="print"/>
          <a:srcRect/>
          <a:stretch>
            <a:fillRect/>
          </a:stretch>
        </p:blipFill>
        <p:spPr bwMode="auto">
          <a:xfrm>
            <a:off x="5181600" y="3810000"/>
            <a:ext cx="3810000" cy="2902857"/>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 Display List</a:t>
            </a:r>
            <a:endParaRPr lang="en-US" dirty="0"/>
          </a:p>
        </p:txBody>
      </p:sp>
      <p:sp>
        <p:nvSpPr>
          <p:cNvPr id="3" name="Content Placeholder 2"/>
          <p:cNvSpPr>
            <a:spLocks noGrp="1"/>
          </p:cNvSpPr>
          <p:nvPr>
            <p:ph idx="1"/>
          </p:nvPr>
        </p:nvSpPr>
        <p:spPr/>
        <p:txBody>
          <a:bodyPr>
            <a:normAutofit/>
          </a:bodyPr>
          <a:lstStyle/>
          <a:p>
            <a:r>
              <a:rPr lang="en-US" sz="1600" dirty="0" smtClean="0"/>
              <a:t>A display list is a group of OpenGL commands that have been stored for later execution.</a:t>
            </a:r>
          </a:p>
          <a:p>
            <a:endParaRPr lang="en-US" sz="1600" dirty="0" smtClean="0"/>
          </a:p>
          <a:p>
            <a:r>
              <a:rPr lang="en-US" sz="1600" dirty="0" smtClean="0"/>
              <a:t>A display list is a convenient and efficient way to name and organize a set of OpenGL commands. For example, suppose you want to draw a torus and view it from different angles. The most efficient way to do this would be to store the torus in a display list. Then whenever you want to change the view, you would change the </a:t>
            </a:r>
            <a:r>
              <a:rPr lang="en-US" sz="1600" dirty="0" err="1" smtClean="0"/>
              <a:t>modelview</a:t>
            </a:r>
            <a:r>
              <a:rPr lang="en-US" sz="1600" dirty="0" smtClean="0"/>
              <a:t> matrix and execute the display list to draw the torus.</a:t>
            </a:r>
          </a:p>
          <a:p>
            <a:pPr lvl="0"/>
            <a:r>
              <a:rPr lang="en-US" sz="1600" dirty="0" smtClean="0"/>
              <a:t>Code to use during this </a:t>
            </a:r>
            <a:r>
              <a:rPr lang="en-US" sz="1600" dirty="0" smtClean="0"/>
              <a:t>lab project: </a:t>
            </a:r>
            <a:endParaRPr lang="en-US" sz="1600" dirty="0" smtClean="0"/>
          </a:p>
          <a:p>
            <a:pPr lvl="1"/>
            <a:r>
              <a:rPr lang="en-US" sz="1200" b="1" dirty="0" smtClean="0"/>
              <a:t>DisplayListObjects.cpp</a:t>
            </a:r>
            <a:endParaRPr lang="en-US" sz="1200" b="1" dirty="0" smtClean="0"/>
          </a:p>
          <a:p>
            <a:endParaRPr lang="en-US" sz="1600" dirty="0" smtClean="0"/>
          </a:p>
          <a:p>
            <a:endParaRPr lang="en-US" sz="16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Basic OpenGL Lighting</a:t>
            </a:r>
            <a:endParaRPr lang="en-US" dirty="0"/>
          </a:p>
        </p:txBody>
      </p:sp>
      <p:sp>
        <p:nvSpPr>
          <p:cNvPr id="3" name="Content Placeholder 2"/>
          <p:cNvSpPr>
            <a:spLocks noGrp="1"/>
          </p:cNvSpPr>
          <p:nvPr>
            <p:ph idx="1"/>
          </p:nvPr>
        </p:nvSpPr>
        <p:spPr/>
        <p:txBody>
          <a:bodyPr>
            <a:normAutofit/>
          </a:bodyPr>
          <a:lstStyle/>
          <a:p>
            <a:pPr>
              <a:buNone/>
            </a:pPr>
            <a:r>
              <a:rPr lang="en-US" sz="1600" dirty="0" smtClean="0"/>
              <a:t>1) Specify Object’s color. </a:t>
            </a:r>
          </a:p>
          <a:p>
            <a:pPr>
              <a:buNone/>
            </a:pPr>
            <a:r>
              <a:rPr lang="en-US" sz="1600" dirty="0" smtClean="0"/>
              <a:t>2) Object’s color is modified by the color of the light falling on it. If lighting is enabled (</a:t>
            </a:r>
            <a:r>
              <a:rPr lang="en-US" sz="1200" dirty="0" err="1" smtClean="0">
                <a:solidFill>
                  <a:prstClr val="black"/>
                </a:solidFill>
              </a:rPr>
              <a:t>glEnable</a:t>
            </a:r>
            <a:r>
              <a:rPr lang="en-US" sz="1200" dirty="0" smtClean="0">
                <a:solidFill>
                  <a:prstClr val="black"/>
                </a:solidFill>
              </a:rPr>
              <a:t> (GL_LIGHTING)</a:t>
            </a:r>
            <a:r>
              <a:rPr lang="en-US" sz="1600" dirty="0" smtClean="0"/>
              <a:t>) the objects color is modified. </a:t>
            </a:r>
          </a:p>
          <a:p>
            <a:pPr>
              <a:buNone/>
            </a:pPr>
            <a:r>
              <a:rPr lang="en-US" sz="1100" dirty="0" smtClean="0">
                <a:latin typeface="Consolas"/>
              </a:rPr>
              <a:t>		</a:t>
            </a:r>
            <a:r>
              <a:rPr lang="en-US" sz="1100" dirty="0" err="1" smtClean="0">
                <a:latin typeface="Consolas"/>
              </a:rPr>
              <a:t>glEnable</a:t>
            </a:r>
            <a:r>
              <a:rPr lang="en-US" sz="1100" dirty="0" smtClean="0">
                <a:latin typeface="Consolas"/>
              </a:rPr>
              <a:t>(GL_LIGHTING); </a:t>
            </a:r>
            <a:r>
              <a:rPr lang="en-US" sz="1100" dirty="0" smtClean="0">
                <a:solidFill>
                  <a:srgbClr val="008000"/>
                </a:solidFill>
                <a:latin typeface="Consolas"/>
              </a:rPr>
              <a:t>// enable </a:t>
            </a:r>
            <a:r>
              <a:rPr lang="en-US" sz="1100" dirty="0" err="1" smtClean="0">
                <a:solidFill>
                  <a:srgbClr val="008000"/>
                </a:solidFill>
                <a:latin typeface="Consolas"/>
              </a:rPr>
              <a:t>Phong</a:t>
            </a:r>
            <a:r>
              <a:rPr lang="en-US" sz="1100" dirty="0" smtClean="0">
                <a:solidFill>
                  <a:srgbClr val="008000"/>
                </a:solidFill>
                <a:latin typeface="Consolas"/>
              </a:rPr>
              <a:t> lighting calculation</a:t>
            </a:r>
          </a:p>
          <a:p>
            <a:pPr>
              <a:buNone/>
            </a:pPr>
            <a:r>
              <a:rPr lang="en-US" sz="1100" dirty="0" smtClean="0">
                <a:latin typeface="Consolas"/>
              </a:rPr>
              <a:t>		</a:t>
            </a:r>
            <a:r>
              <a:rPr lang="en-US" sz="1100" dirty="0" err="1" smtClean="0">
                <a:latin typeface="Consolas"/>
              </a:rPr>
              <a:t>glEnable</a:t>
            </a:r>
            <a:r>
              <a:rPr lang="en-US" sz="1100" dirty="0" smtClean="0">
                <a:latin typeface="Consolas"/>
              </a:rPr>
              <a:t>(GL_LIGHT0); </a:t>
            </a:r>
            <a:r>
              <a:rPr lang="en-US" sz="1100" dirty="0" smtClean="0">
                <a:solidFill>
                  <a:srgbClr val="008000"/>
                </a:solidFill>
                <a:latin typeface="Consolas"/>
              </a:rPr>
              <a:t>// up to eight point sources ( radiating in all directions )</a:t>
            </a:r>
          </a:p>
          <a:p>
            <a:pPr>
              <a:buNone/>
            </a:pPr>
            <a:r>
              <a:rPr lang="en-US" sz="1100" dirty="0" smtClean="0">
                <a:latin typeface="Consolas"/>
              </a:rPr>
              <a:t>		</a:t>
            </a:r>
            <a:r>
              <a:rPr lang="en-US" sz="1100" dirty="0" err="1" smtClean="0">
                <a:latin typeface="Consolas"/>
              </a:rPr>
              <a:t>glEnable</a:t>
            </a:r>
            <a:r>
              <a:rPr lang="en-US" sz="1100" dirty="0" smtClean="0">
                <a:latin typeface="Consolas"/>
              </a:rPr>
              <a:t>(GL_DEPTH_TEST);</a:t>
            </a:r>
            <a:r>
              <a:rPr lang="en-US" sz="1100" dirty="0" smtClean="0">
                <a:solidFill>
                  <a:srgbClr val="008000"/>
                </a:solidFill>
                <a:latin typeface="Consolas"/>
              </a:rPr>
              <a:t> // Depth Perception</a:t>
            </a:r>
          </a:p>
          <a:p>
            <a:pPr>
              <a:buNone/>
            </a:pPr>
            <a:endParaRPr lang="en-US" sz="1600" dirty="0" smtClean="0"/>
          </a:p>
          <a:p>
            <a:pPr>
              <a:buNone/>
            </a:pPr>
            <a:r>
              <a:rPr lang="en-US" sz="1600" dirty="0" smtClean="0"/>
              <a:t>3) If color driven materials is enabled by </a:t>
            </a:r>
            <a:r>
              <a:rPr lang="en-US" sz="1200" dirty="0" err="1" smtClean="0"/>
              <a:t>glEnable</a:t>
            </a:r>
            <a:r>
              <a:rPr lang="en-US" sz="1200" dirty="0" smtClean="0"/>
              <a:t>(GL_COLOR_MATERIAL), </a:t>
            </a:r>
            <a:r>
              <a:rPr lang="en-US" sz="1600" dirty="0" smtClean="0"/>
              <a:t>then object’s ambient, diffuse, </a:t>
            </a:r>
            <a:r>
              <a:rPr lang="en-US" sz="1600" dirty="0" err="1" smtClean="0"/>
              <a:t>specular</a:t>
            </a:r>
            <a:r>
              <a:rPr lang="en-US" sz="1600" dirty="0" smtClean="0"/>
              <a:t> and emission components are determined. </a:t>
            </a:r>
          </a:p>
          <a:p>
            <a:pPr>
              <a:buNone/>
            </a:pPr>
            <a:r>
              <a:rPr lang="en-US" sz="1100" dirty="0" err="1" smtClean="0">
                <a:latin typeface="Consolas"/>
              </a:rPr>
              <a:t>glEnable</a:t>
            </a:r>
            <a:r>
              <a:rPr lang="en-US" sz="1100" dirty="0" smtClean="0">
                <a:latin typeface="Consolas"/>
              </a:rPr>
              <a:t>(GL_COLOR_MATERIAL); </a:t>
            </a:r>
            <a:r>
              <a:rPr lang="en-US" sz="1100" dirty="0" smtClean="0">
                <a:solidFill>
                  <a:srgbClr val="008000"/>
                </a:solidFill>
                <a:latin typeface="Consolas"/>
              </a:rPr>
              <a:t>// enable color driven materials</a:t>
            </a:r>
          </a:p>
          <a:p>
            <a:pPr>
              <a:buNone/>
            </a:pPr>
            <a:endParaRPr lang="en-US" sz="1600" dirty="0" smtClean="0"/>
          </a:p>
          <a:p>
            <a:endParaRPr lang="en-US" sz="1600" dirty="0" smtClean="0"/>
          </a:p>
          <a:p>
            <a:endParaRPr lang="en-US" sz="1600" dirty="0" smtClean="0"/>
          </a:p>
          <a:p>
            <a:endParaRPr lang="en-US" sz="1600" dirty="0"/>
          </a:p>
        </p:txBody>
      </p:sp>
      <p:pic>
        <p:nvPicPr>
          <p:cNvPr id="31747" name="Picture 3"/>
          <p:cNvPicPr>
            <a:picLocks noChangeAspect="1" noChangeArrowheads="1"/>
          </p:cNvPicPr>
          <p:nvPr/>
        </p:nvPicPr>
        <p:blipFill>
          <a:blip r:embed="rId2" cstate="print"/>
          <a:srcRect/>
          <a:stretch>
            <a:fillRect/>
          </a:stretch>
        </p:blipFill>
        <p:spPr bwMode="auto">
          <a:xfrm>
            <a:off x="5981701" y="3733800"/>
            <a:ext cx="3086100" cy="3000375"/>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Basic OpenGL Lighting</a:t>
            </a:r>
            <a:endParaRPr lang="en-US" dirty="0"/>
          </a:p>
        </p:txBody>
      </p:sp>
      <p:sp>
        <p:nvSpPr>
          <p:cNvPr id="3" name="Content Placeholder 2"/>
          <p:cNvSpPr>
            <a:spLocks noGrp="1"/>
          </p:cNvSpPr>
          <p:nvPr>
            <p:ph idx="1"/>
          </p:nvPr>
        </p:nvSpPr>
        <p:spPr/>
        <p:txBody>
          <a:bodyPr>
            <a:normAutofit/>
          </a:bodyPr>
          <a:lstStyle/>
          <a:p>
            <a:pPr>
              <a:buNone/>
            </a:pPr>
            <a:r>
              <a:rPr lang="en-US" sz="1600" dirty="0" smtClean="0"/>
              <a:t>1) Specify Object’s color. </a:t>
            </a:r>
          </a:p>
          <a:p>
            <a:pPr>
              <a:buNone/>
            </a:pPr>
            <a:r>
              <a:rPr lang="en-US" sz="1600" dirty="0" smtClean="0"/>
              <a:t>2) Object’s color is modified by the color of the light falling on it. If lighting is enabled (</a:t>
            </a:r>
            <a:r>
              <a:rPr lang="en-US" sz="1600" dirty="0" err="1" smtClean="0"/>
              <a:t>glEnable</a:t>
            </a:r>
            <a:r>
              <a:rPr lang="en-US" sz="1600" dirty="0" smtClean="0"/>
              <a:t> (GL_LIGHTING)) the objects color is modified. </a:t>
            </a:r>
          </a:p>
          <a:p>
            <a:pPr>
              <a:buNone/>
            </a:pPr>
            <a:r>
              <a:rPr lang="en-US" sz="1600" dirty="0" smtClean="0"/>
              <a:t>		</a:t>
            </a:r>
            <a:r>
              <a:rPr lang="en-US" sz="1100" dirty="0" err="1" smtClean="0">
                <a:latin typeface="Consolas" pitchFamily="49" charset="0"/>
              </a:rPr>
              <a:t>glEnable</a:t>
            </a:r>
            <a:r>
              <a:rPr lang="en-US" sz="1100" dirty="0" smtClean="0">
                <a:latin typeface="Consolas" pitchFamily="49" charset="0"/>
              </a:rPr>
              <a:t>(GL_LIGHTING); </a:t>
            </a:r>
            <a:r>
              <a:rPr lang="en-US" sz="1100" dirty="0" smtClean="0">
                <a:solidFill>
                  <a:srgbClr val="008000"/>
                </a:solidFill>
                <a:latin typeface="Consolas" pitchFamily="49" charset="0"/>
              </a:rPr>
              <a:t>// enable </a:t>
            </a:r>
            <a:r>
              <a:rPr lang="en-US" sz="1100" dirty="0" err="1" smtClean="0">
                <a:solidFill>
                  <a:srgbClr val="008000"/>
                </a:solidFill>
                <a:latin typeface="Consolas" pitchFamily="49" charset="0"/>
              </a:rPr>
              <a:t>Phong</a:t>
            </a:r>
            <a:r>
              <a:rPr lang="en-US" sz="1100" dirty="0" smtClean="0">
                <a:solidFill>
                  <a:srgbClr val="008000"/>
                </a:solidFill>
                <a:latin typeface="Consolas" pitchFamily="49" charset="0"/>
              </a:rPr>
              <a:t> lighting calculation</a:t>
            </a:r>
          </a:p>
          <a:p>
            <a:pPr>
              <a:buNone/>
            </a:pPr>
            <a:r>
              <a:rPr lang="en-US" sz="1100" dirty="0" smtClean="0">
                <a:latin typeface="Consolas" pitchFamily="49" charset="0"/>
              </a:rPr>
              <a:t>		</a:t>
            </a:r>
            <a:r>
              <a:rPr lang="en-US" sz="1100" dirty="0" err="1" smtClean="0">
                <a:latin typeface="Consolas" pitchFamily="49" charset="0"/>
              </a:rPr>
              <a:t>glEnable</a:t>
            </a:r>
            <a:r>
              <a:rPr lang="en-US" sz="1100" dirty="0" smtClean="0">
                <a:latin typeface="Consolas" pitchFamily="49" charset="0"/>
              </a:rPr>
              <a:t>(GL_LIGHT0); </a:t>
            </a:r>
            <a:r>
              <a:rPr lang="en-US" sz="1100" dirty="0" smtClean="0">
                <a:solidFill>
                  <a:srgbClr val="008000"/>
                </a:solidFill>
                <a:latin typeface="Consolas" pitchFamily="49" charset="0"/>
              </a:rPr>
              <a:t>// up to eight point sources ( radiating in all directions )</a:t>
            </a:r>
          </a:p>
          <a:p>
            <a:pPr>
              <a:buNone/>
            </a:pPr>
            <a:r>
              <a:rPr lang="en-US" sz="1100" dirty="0" smtClean="0">
                <a:latin typeface="Consolas" pitchFamily="49" charset="0"/>
              </a:rPr>
              <a:t>		</a:t>
            </a:r>
            <a:r>
              <a:rPr lang="en-US" sz="1100" dirty="0" err="1" smtClean="0">
                <a:latin typeface="Consolas" pitchFamily="49" charset="0"/>
              </a:rPr>
              <a:t>glEnable</a:t>
            </a:r>
            <a:r>
              <a:rPr lang="en-US" sz="1100" dirty="0" smtClean="0">
                <a:latin typeface="Consolas" pitchFamily="49" charset="0"/>
              </a:rPr>
              <a:t>(GL_DEPTH_TEST); </a:t>
            </a:r>
            <a:r>
              <a:rPr lang="en-US" sz="1100" dirty="0" smtClean="0">
                <a:solidFill>
                  <a:srgbClr val="008000"/>
                </a:solidFill>
                <a:latin typeface="Consolas" pitchFamily="49" charset="0"/>
              </a:rPr>
              <a:t>// Depth Perception</a:t>
            </a:r>
          </a:p>
          <a:p>
            <a:pPr>
              <a:buNone/>
            </a:pPr>
            <a:r>
              <a:rPr lang="en-US" sz="1600" dirty="0" smtClean="0"/>
              <a:t>3) If color driven materials is enabled by </a:t>
            </a:r>
            <a:r>
              <a:rPr lang="en-US" sz="1200" dirty="0" err="1" smtClean="0"/>
              <a:t>glEnable</a:t>
            </a:r>
            <a:r>
              <a:rPr lang="en-US" sz="1200" dirty="0" smtClean="0"/>
              <a:t>(GL_COLOR_MATERIAL), </a:t>
            </a:r>
            <a:endParaRPr lang="en-US" sz="1600" dirty="0" smtClean="0"/>
          </a:p>
          <a:p>
            <a:pPr>
              <a:buNone/>
            </a:pPr>
            <a:r>
              <a:rPr lang="en-US" sz="1600" dirty="0" smtClean="0"/>
              <a:t>4) The object’s ambient, diffuse, and </a:t>
            </a:r>
            <a:r>
              <a:rPr lang="en-US" sz="1600" dirty="0" err="1" smtClean="0"/>
              <a:t>specular</a:t>
            </a:r>
            <a:r>
              <a:rPr lang="en-US" sz="1600" dirty="0" smtClean="0"/>
              <a:t> components are determined. </a:t>
            </a:r>
          </a:p>
          <a:p>
            <a:pPr>
              <a:buNone/>
            </a:pPr>
            <a:r>
              <a:rPr lang="en-US" sz="1100" dirty="0" err="1" smtClean="0"/>
              <a:t>glLightfv</a:t>
            </a:r>
            <a:r>
              <a:rPr lang="en-US" sz="1100" dirty="0" smtClean="0"/>
              <a:t>(GL_LIGHT0, GL_DIFFUSE, light ); </a:t>
            </a:r>
            <a:r>
              <a:rPr lang="en-US" sz="1100" dirty="0" smtClean="0">
                <a:solidFill>
                  <a:srgbClr val="008000"/>
                </a:solidFill>
                <a:latin typeface="Consolas"/>
              </a:rPr>
              <a:t>// 4) </a:t>
            </a:r>
          </a:p>
          <a:p>
            <a:pPr>
              <a:buNone/>
            </a:pPr>
            <a:r>
              <a:rPr lang="en-US" sz="1100" dirty="0" err="1" smtClean="0"/>
              <a:t>glLightfv</a:t>
            </a:r>
            <a:r>
              <a:rPr lang="en-US" sz="1100" dirty="0" smtClean="0"/>
              <a:t>(GL_LIGHT0, GL_SPECULAR, light ); </a:t>
            </a:r>
            <a:r>
              <a:rPr lang="en-US" sz="1100" dirty="0" smtClean="0">
                <a:solidFill>
                  <a:srgbClr val="008000"/>
                </a:solidFill>
                <a:latin typeface="Consolas"/>
              </a:rPr>
              <a:t>// 4)</a:t>
            </a:r>
            <a:r>
              <a:rPr lang="en-US" sz="1100" dirty="0" smtClean="0"/>
              <a:t> </a:t>
            </a:r>
          </a:p>
          <a:p>
            <a:pPr>
              <a:buNone/>
            </a:pPr>
            <a:r>
              <a:rPr lang="en-US" sz="1100" dirty="0" err="1" smtClean="0"/>
              <a:t>glLightModelfv</a:t>
            </a:r>
            <a:r>
              <a:rPr lang="en-US" sz="1100" dirty="0" smtClean="0"/>
              <a:t>(GL_LIGHT_MODEL_AMBIENT, </a:t>
            </a:r>
            <a:r>
              <a:rPr lang="en-US" sz="1100" dirty="0" err="1" smtClean="0"/>
              <a:t>lmodel_ambient</a:t>
            </a:r>
            <a:r>
              <a:rPr lang="en-US" sz="1100" dirty="0" smtClean="0"/>
              <a:t>); </a:t>
            </a:r>
            <a:r>
              <a:rPr lang="en-US" sz="1100" dirty="0" smtClean="0">
                <a:solidFill>
                  <a:srgbClr val="008000"/>
                </a:solidFill>
                <a:latin typeface="Consolas"/>
              </a:rPr>
              <a:t>// 4)</a:t>
            </a:r>
          </a:p>
          <a:p>
            <a:pPr>
              <a:buNone/>
            </a:pPr>
            <a:r>
              <a:rPr lang="en-US" sz="1100" dirty="0" err="1" smtClean="0"/>
              <a:t>glMaterialfv</a:t>
            </a:r>
            <a:r>
              <a:rPr lang="en-US" sz="1100" dirty="0" smtClean="0"/>
              <a:t>(GL_FRONT, GL_SPECULAR, </a:t>
            </a:r>
            <a:r>
              <a:rPr lang="en-US" sz="1100" dirty="0" err="1" smtClean="0"/>
              <a:t>mat_specular</a:t>
            </a:r>
            <a:r>
              <a:rPr lang="en-US" sz="1100" dirty="0" smtClean="0"/>
              <a:t>); </a:t>
            </a:r>
            <a:r>
              <a:rPr lang="en-US" sz="1100" dirty="0" smtClean="0">
                <a:solidFill>
                  <a:srgbClr val="008000"/>
                </a:solidFill>
                <a:latin typeface="Consolas"/>
              </a:rPr>
              <a:t>// 5) set material properties </a:t>
            </a:r>
          </a:p>
          <a:p>
            <a:pPr>
              <a:buNone/>
            </a:pPr>
            <a:r>
              <a:rPr lang="en-US" sz="1100" dirty="0" err="1" smtClean="0"/>
              <a:t>glMaterialfv</a:t>
            </a:r>
            <a:r>
              <a:rPr lang="en-US" sz="1100" dirty="0" smtClean="0"/>
              <a:t>(GL_FRONT, GL_SHININESS, </a:t>
            </a:r>
            <a:r>
              <a:rPr lang="en-US" sz="1100" dirty="0" err="1" smtClean="0"/>
              <a:t>mat_shininess</a:t>
            </a:r>
            <a:r>
              <a:rPr lang="en-US" sz="1100" dirty="0" smtClean="0"/>
              <a:t>); </a:t>
            </a:r>
            <a:r>
              <a:rPr lang="en-US" sz="1100" dirty="0" smtClean="0">
                <a:solidFill>
                  <a:srgbClr val="008000"/>
                </a:solidFill>
                <a:latin typeface="Consolas"/>
              </a:rPr>
              <a:t>// 5) set material properties </a:t>
            </a:r>
          </a:p>
          <a:p>
            <a:endParaRPr lang="en-US" sz="1600" dirty="0" smtClean="0"/>
          </a:p>
          <a:p>
            <a:endParaRPr lang="en-US" sz="1600" dirty="0" smtClean="0"/>
          </a:p>
          <a:p>
            <a:endParaRPr lang="en-US" sz="1600" dirty="0" smtClean="0"/>
          </a:p>
          <a:p>
            <a:endParaRPr lang="en-US" sz="1600" dirty="0"/>
          </a:p>
        </p:txBody>
      </p:sp>
      <p:pic>
        <p:nvPicPr>
          <p:cNvPr id="32770" name="Picture 2"/>
          <p:cNvPicPr>
            <a:picLocks noChangeAspect="1" noChangeArrowheads="1"/>
          </p:cNvPicPr>
          <p:nvPr/>
        </p:nvPicPr>
        <p:blipFill>
          <a:blip r:embed="rId2" cstate="print"/>
          <a:srcRect/>
          <a:stretch>
            <a:fillRect/>
          </a:stretch>
        </p:blipFill>
        <p:spPr bwMode="auto">
          <a:xfrm>
            <a:off x="5567361" y="4114800"/>
            <a:ext cx="3500439" cy="26670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Linear Algebra</a:t>
            </a:r>
            <a:endParaRPr lang="en-US" dirty="0"/>
          </a:p>
        </p:txBody>
      </p:sp>
      <p:sp>
        <p:nvSpPr>
          <p:cNvPr id="3" name="Content Placeholder 2"/>
          <p:cNvSpPr>
            <a:spLocks noGrp="1"/>
          </p:cNvSpPr>
          <p:nvPr>
            <p:ph idx="1"/>
          </p:nvPr>
        </p:nvSpPr>
        <p:spPr>
          <a:xfrm>
            <a:off x="457200" y="1600200"/>
            <a:ext cx="8229600" cy="5105400"/>
          </a:xfrm>
        </p:spPr>
        <p:txBody>
          <a:bodyPr>
            <a:normAutofit/>
          </a:bodyPr>
          <a:lstStyle/>
          <a:p>
            <a:r>
              <a:rPr lang="en-US" sz="1600" b="1" u="sng" dirty="0" smtClean="0"/>
              <a:t>Dot product</a:t>
            </a:r>
            <a:r>
              <a:rPr lang="en-US" sz="1600" dirty="0" smtClean="0"/>
              <a:t>:</a:t>
            </a:r>
          </a:p>
          <a:p>
            <a:endParaRPr lang="en-US" sz="1600" dirty="0" smtClean="0"/>
          </a:p>
          <a:p>
            <a:endParaRPr lang="en-US" sz="1600" dirty="0" smtClean="0"/>
          </a:p>
          <a:p>
            <a:pPr>
              <a:buNone/>
            </a:pPr>
            <a:r>
              <a:rPr lang="en-US" sz="1600" dirty="0" smtClean="0"/>
              <a:t>	</a:t>
            </a:r>
            <a:r>
              <a:rPr lang="en-US" sz="1600" u="sng" dirty="0" smtClean="0"/>
              <a:t>Meaning</a:t>
            </a:r>
            <a:r>
              <a:rPr lang="en-US" sz="1600" dirty="0" smtClean="0"/>
              <a:t>: Dot product of the two vectors is a measure to what degree two vectors are aligned.</a:t>
            </a:r>
          </a:p>
          <a:p>
            <a:pPr>
              <a:buNone/>
            </a:pPr>
            <a:endParaRPr lang="en-US" sz="1600" dirty="0" smtClean="0"/>
          </a:p>
          <a:p>
            <a:r>
              <a:rPr lang="en-US" sz="1600" b="1" u="sng" dirty="0" smtClean="0"/>
              <a:t>Magnitude of a vector</a:t>
            </a:r>
            <a:r>
              <a:rPr lang="en-US" sz="1600" dirty="0" smtClean="0"/>
              <a:t>:</a:t>
            </a:r>
          </a:p>
          <a:p>
            <a:pPr>
              <a:buNone/>
            </a:pPr>
            <a:r>
              <a:rPr lang="en-US" sz="1600" dirty="0" smtClean="0"/>
              <a:t>	</a:t>
            </a:r>
            <a:r>
              <a:rPr lang="en-US" sz="1600" u="sng" dirty="0" smtClean="0"/>
              <a:t>Meaning</a:t>
            </a:r>
            <a:r>
              <a:rPr lang="en-US" sz="1600" dirty="0" smtClean="0"/>
              <a:t>: length of a vector</a:t>
            </a:r>
          </a:p>
          <a:p>
            <a:pPr>
              <a:buNone/>
            </a:pPr>
            <a:endParaRPr lang="en-US" sz="1600" dirty="0" smtClean="0"/>
          </a:p>
          <a:p>
            <a:r>
              <a:rPr lang="en-US" sz="1600" b="1" u="sng" dirty="0" smtClean="0"/>
              <a:t>Unit Vector : </a:t>
            </a:r>
          </a:p>
          <a:p>
            <a:r>
              <a:rPr lang="en-US" sz="1600" u="sng" dirty="0" smtClean="0"/>
              <a:t>Meaning</a:t>
            </a:r>
            <a:r>
              <a:rPr lang="en-US" sz="1600" dirty="0" smtClean="0"/>
              <a:t>: Keeps only vector’s directionality (</a:t>
            </a:r>
            <a:r>
              <a:rPr lang="en-US" sz="1600" b="1" dirty="0" smtClean="0"/>
              <a:t>normalization</a:t>
            </a:r>
            <a:r>
              <a:rPr lang="en-US" sz="1600" dirty="0" smtClean="0"/>
              <a:t>).</a:t>
            </a:r>
            <a:endParaRPr lang="en-US" sz="1600" b="1" u="sng" dirty="0" smtClean="0"/>
          </a:p>
          <a:p>
            <a:r>
              <a:rPr lang="en-US" sz="1600" dirty="0" smtClean="0"/>
              <a:t>Vectors have magnitude (length) and directionality (angle). </a:t>
            </a:r>
          </a:p>
          <a:p>
            <a:r>
              <a:rPr lang="en-US" sz="1600" dirty="0" smtClean="0"/>
              <a:t>Many times just the vector’s directionality is needed. Compare alignment of two vectors:</a:t>
            </a:r>
          </a:p>
          <a:p>
            <a:pPr lvl="1"/>
            <a:endParaRPr lang="en-US" sz="1200" dirty="0" smtClean="0"/>
          </a:p>
          <a:p>
            <a:pPr lvl="1"/>
            <a:r>
              <a:rPr lang="en-US" sz="1200" dirty="0" smtClean="0"/>
              <a:t>Perpendicular </a:t>
            </a:r>
          </a:p>
          <a:p>
            <a:pPr lvl="1"/>
            <a:endParaRPr lang="en-US" sz="1200" dirty="0" smtClean="0"/>
          </a:p>
          <a:p>
            <a:pPr lvl="1"/>
            <a:r>
              <a:rPr lang="en-US" sz="1200" dirty="0" smtClean="0"/>
              <a:t>Collinear </a:t>
            </a:r>
          </a:p>
          <a:p>
            <a:pPr lvl="1"/>
            <a:endParaRPr lang="en-US" sz="1200" dirty="0" smtClean="0"/>
          </a:p>
          <a:p>
            <a:pPr lvl="1"/>
            <a:endParaRPr lang="en-US" sz="1600" dirty="0"/>
          </a:p>
        </p:txBody>
      </p:sp>
      <p:pic>
        <p:nvPicPr>
          <p:cNvPr id="6146"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505200" y="1524000"/>
            <a:ext cx="2819400" cy="523875"/>
          </a:xfrm>
          <a:prstGeom prst="rect">
            <a:avLst/>
          </a:prstGeom>
          <a:noFill/>
        </p:spPr>
      </p:pic>
      <p:pic>
        <p:nvPicPr>
          <p:cNvPr id="6145"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505200" y="2200275"/>
            <a:ext cx="1343025" cy="238125"/>
          </a:xfrm>
          <a:prstGeom prst="rect">
            <a:avLst/>
          </a:prstGeom>
          <a:noFill/>
        </p:spPr>
      </p:pic>
      <p:sp>
        <p:nvSpPr>
          <p:cNvPr id="6147"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148" name="Rectangle 4"/>
          <p:cNvSpPr>
            <a:spLocks noChangeArrowheads="1"/>
          </p:cNvSpPr>
          <p:nvPr/>
        </p:nvSpPr>
        <p:spPr bwMode="auto">
          <a:xfrm>
            <a:off x="0" y="98107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149" name="Rectangle 5"/>
          <p:cNvSpPr>
            <a:spLocks noChangeArrowheads="1"/>
          </p:cNvSpPr>
          <p:nvPr/>
        </p:nvSpPr>
        <p:spPr bwMode="auto">
          <a:xfrm>
            <a:off x="0" y="16764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151"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150" name="Picture 6"/>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581400" y="3257550"/>
            <a:ext cx="1704975" cy="400050"/>
          </a:xfrm>
          <a:prstGeom prst="rect">
            <a:avLst/>
          </a:prstGeom>
          <a:noFill/>
        </p:spPr>
      </p:pic>
      <p:sp>
        <p:nvSpPr>
          <p:cNvPr id="615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74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74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3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2531" name="Picture 3"/>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133600" y="4162425"/>
            <a:ext cx="542925" cy="409575"/>
          </a:xfrm>
          <a:prstGeom prst="rect">
            <a:avLst/>
          </a:prstGeom>
          <a:noFill/>
        </p:spPr>
      </p:pic>
      <p:sp>
        <p:nvSpPr>
          <p:cNvPr id="2253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3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3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40"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42"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2541" name="Picture 13"/>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6096000" y="4495800"/>
            <a:ext cx="1838325" cy="504825"/>
          </a:xfrm>
          <a:prstGeom prst="rect">
            <a:avLst/>
          </a:prstGeom>
          <a:noFill/>
        </p:spPr>
      </p:pic>
      <p:sp>
        <p:nvSpPr>
          <p:cNvPr id="22544"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2543" name="Picture 15"/>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2438400" y="5438775"/>
            <a:ext cx="1971675" cy="504825"/>
          </a:xfrm>
          <a:prstGeom prst="rect">
            <a:avLst/>
          </a:prstGeom>
          <a:noFill/>
        </p:spPr>
      </p:pic>
      <p:sp>
        <p:nvSpPr>
          <p:cNvPr id="22546"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2545" name="Picture 17"/>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2438400" y="5943600"/>
            <a:ext cx="1895475" cy="504825"/>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2x2 Determinant</a:t>
            </a:r>
            <a:endParaRPr lang="en-US" dirty="0"/>
          </a:p>
        </p:txBody>
      </p:sp>
      <p:sp>
        <p:nvSpPr>
          <p:cNvPr id="3" name="Content Placeholder 2"/>
          <p:cNvSpPr>
            <a:spLocks noGrp="1"/>
          </p:cNvSpPr>
          <p:nvPr>
            <p:ph idx="1"/>
          </p:nvPr>
        </p:nvSpPr>
        <p:spPr/>
        <p:txBody>
          <a:bodyPr>
            <a:normAutofit/>
          </a:bodyPr>
          <a:lstStyle/>
          <a:p>
            <a:r>
              <a:rPr lang="en-US" sz="1600" b="1" u="sng" dirty="0" smtClean="0"/>
              <a:t>Determinant of a 2x2 matrix</a:t>
            </a:r>
            <a:r>
              <a:rPr lang="en-US" sz="1600" dirty="0" smtClean="0"/>
              <a:t>: </a:t>
            </a:r>
          </a:p>
          <a:p>
            <a:endParaRPr lang="en-US" sz="1600" dirty="0" smtClean="0"/>
          </a:p>
          <a:p>
            <a:pPr>
              <a:buNone/>
            </a:pPr>
            <a:r>
              <a:rPr lang="en-US" sz="1600" dirty="0" smtClean="0"/>
              <a:t>	</a:t>
            </a:r>
            <a:r>
              <a:rPr lang="en-US" sz="1600" u="sng" dirty="0" smtClean="0"/>
              <a:t>Meaning</a:t>
            </a:r>
            <a:r>
              <a:rPr lang="en-US" sz="1600" dirty="0" smtClean="0"/>
              <a:t>: Area between the two vectors </a:t>
            </a:r>
          </a:p>
          <a:p>
            <a:endParaRPr lang="en-US" sz="1600" dirty="0" smtClean="0"/>
          </a:p>
          <a:p>
            <a:endParaRPr lang="en-US" sz="1600" dirty="0"/>
          </a:p>
        </p:txBody>
      </p:sp>
      <p:pic>
        <p:nvPicPr>
          <p:cNvPr id="5" name="Picture 9"/>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962400" y="1600200"/>
            <a:ext cx="1781175" cy="333375"/>
          </a:xfrm>
          <a:prstGeom prst="rect">
            <a:avLst/>
          </a:prstGeom>
          <a:noFill/>
        </p:spPr>
      </p:pic>
      <p:pic>
        <p:nvPicPr>
          <p:cNvPr id="6"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914400" y="2743200"/>
            <a:ext cx="676275" cy="209550"/>
          </a:xfrm>
          <a:prstGeom prst="rect">
            <a:avLst/>
          </a:prstGeom>
          <a:noFill/>
        </p:spPr>
      </p:pic>
      <p:pic>
        <p:nvPicPr>
          <p:cNvPr id="7"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914400" y="3048000"/>
            <a:ext cx="676275" cy="209550"/>
          </a:xfrm>
          <a:prstGeom prst="rect">
            <a:avLst/>
          </a:prstGeom>
          <a:noFill/>
        </p:spPr>
      </p:pic>
      <p:grpSp>
        <p:nvGrpSpPr>
          <p:cNvPr id="4" name="Group 7"/>
          <p:cNvGrpSpPr/>
          <p:nvPr/>
        </p:nvGrpSpPr>
        <p:grpSpPr>
          <a:xfrm>
            <a:off x="5410200" y="2743200"/>
            <a:ext cx="2986088" cy="3432285"/>
            <a:chOff x="6081712" y="3349515"/>
            <a:chExt cx="2986088" cy="3432285"/>
          </a:xfrm>
        </p:grpSpPr>
        <p:pic>
          <p:nvPicPr>
            <p:cNvPr id="9" name="Picture 8"/>
            <p:cNvPicPr>
              <a:picLocks noChangeAspect="1" noChangeArrowheads="1"/>
            </p:cNvPicPr>
            <p:nvPr/>
          </p:nvPicPr>
          <p:blipFill>
            <a:blip r:embed="rId5" cstate="print"/>
            <a:srcRect/>
            <a:stretch>
              <a:fillRect/>
            </a:stretch>
          </p:blipFill>
          <p:spPr bwMode="auto">
            <a:xfrm>
              <a:off x="6081712" y="3349515"/>
              <a:ext cx="2986088" cy="3432285"/>
            </a:xfrm>
            <a:prstGeom prst="rect">
              <a:avLst/>
            </a:prstGeom>
            <a:noFill/>
            <a:ln w="9525">
              <a:noFill/>
              <a:miter lim="800000"/>
              <a:headEnd/>
              <a:tailEnd/>
            </a:ln>
          </p:spPr>
        </p:pic>
        <p:cxnSp>
          <p:nvCxnSpPr>
            <p:cNvPr id="10" name="Straight Arrow Connector 9"/>
            <p:cNvCxnSpPr/>
            <p:nvPr/>
          </p:nvCxnSpPr>
          <p:spPr>
            <a:xfrm flipV="1">
              <a:off x="6629400" y="4267200"/>
              <a:ext cx="457200" cy="1905000"/>
            </a:xfrm>
            <a:prstGeom prst="straightConnector1">
              <a:avLst/>
            </a:prstGeom>
            <a:ln w="25400">
              <a:solidFill>
                <a:srgbClr val="0070C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6629400" y="5867400"/>
              <a:ext cx="1295400" cy="304800"/>
            </a:xfrm>
            <a:prstGeom prst="straightConnector1">
              <a:avLst/>
            </a:prstGeom>
            <a:ln w="25400">
              <a:solidFill>
                <a:srgbClr val="0070C0"/>
              </a:solidFill>
              <a:tailEnd type="stealth" w="lg" len="lg"/>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3x3 Determinant</a:t>
            </a:r>
            <a:endParaRPr lang="en-US" dirty="0"/>
          </a:p>
        </p:txBody>
      </p:sp>
      <p:sp>
        <p:nvSpPr>
          <p:cNvPr id="3" name="Content Placeholder 2"/>
          <p:cNvSpPr>
            <a:spLocks noGrp="1"/>
          </p:cNvSpPr>
          <p:nvPr>
            <p:ph idx="1"/>
          </p:nvPr>
        </p:nvSpPr>
        <p:spPr/>
        <p:txBody>
          <a:bodyPr/>
          <a:lstStyle/>
          <a:p>
            <a:pPr lvl="0"/>
            <a:r>
              <a:rPr lang="en-US" sz="1600" b="1" u="sng" dirty="0" smtClean="0">
                <a:solidFill>
                  <a:prstClr val="black"/>
                </a:solidFill>
              </a:rPr>
              <a:t>Determinant of a 3x3 matrix</a:t>
            </a:r>
            <a:r>
              <a:rPr lang="en-US" sz="1600" dirty="0" smtClean="0">
                <a:solidFill>
                  <a:prstClr val="black"/>
                </a:solidFill>
              </a:rPr>
              <a:t>: </a:t>
            </a:r>
          </a:p>
          <a:p>
            <a:pPr>
              <a:buNone/>
            </a:pPr>
            <a:r>
              <a:rPr lang="en-US" sz="1600" dirty="0" smtClean="0">
                <a:solidFill>
                  <a:prstClr val="black"/>
                </a:solidFill>
              </a:rPr>
              <a:t>	</a:t>
            </a:r>
          </a:p>
          <a:p>
            <a:pPr>
              <a:buNone/>
            </a:pPr>
            <a:r>
              <a:rPr lang="en-US" sz="1600" dirty="0" smtClean="0">
                <a:solidFill>
                  <a:prstClr val="black"/>
                </a:solidFill>
              </a:rPr>
              <a:t>	</a:t>
            </a:r>
            <a:r>
              <a:rPr lang="en-US" sz="1600" u="sng" dirty="0" smtClean="0">
                <a:solidFill>
                  <a:prstClr val="black"/>
                </a:solidFill>
              </a:rPr>
              <a:t>Meaning</a:t>
            </a:r>
            <a:r>
              <a:rPr lang="en-US" sz="1600" dirty="0" smtClean="0">
                <a:solidFill>
                  <a:prstClr val="black"/>
                </a:solidFill>
              </a:rPr>
              <a:t>:  Volume between the three vectors</a:t>
            </a:r>
            <a:endParaRPr lang="en-US" sz="1600" dirty="0">
              <a:solidFill>
                <a:prstClr val="black"/>
              </a:solidFill>
            </a:endParaRPr>
          </a:p>
        </p:txBody>
      </p:sp>
      <p:pic>
        <p:nvPicPr>
          <p:cNvPr id="34818" name="Picture 2"/>
          <p:cNvPicPr>
            <a:picLocks noChangeAspect="1" noChangeArrowheads="1"/>
          </p:cNvPicPr>
          <p:nvPr/>
        </p:nvPicPr>
        <p:blipFill>
          <a:blip r:embed="rId2" cstate="print"/>
          <a:srcRect/>
          <a:stretch>
            <a:fillRect/>
          </a:stretch>
        </p:blipFill>
        <p:spPr bwMode="auto">
          <a:xfrm>
            <a:off x="4114800" y="2569670"/>
            <a:ext cx="5029200" cy="4288330"/>
          </a:xfrm>
          <a:prstGeom prst="rect">
            <a:avLst/>
          </a:prstGeom>
          <a:noFill/>
          <a:ln w="9525">
            <a:noFill/>
            <a:miter lim="800000"/>
            <a:headEnd/>
            <a:tailEnd/>
          </a:ln>
        </p:spPr>
      </p:pic>
      <p:sp>
        <p:nvSpPr>
          <p:cNvPr id="163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6385"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886200" y="1524000"/>
            <a:ext cx="4010025" cy="552450"/>
          </a:xfrm>
          <a:prstGeom prst="rect">
            <a:avLst/>
          </a:prstGeom>
          <a:noFill/>
        </p:spPr>
      </p:pic>
      <p:cxnSp>
        <p:nvCxnSpPr>
          <p:cNvPr id="7" name="Straight Arrow Connector 6"/>
          <p:cNvCxnSpPr/>
          <p:nvPr/>
        </p:nvCxnSpPr>
        <p:spPr>
          <a:xfrm flipV="1">
            <a:off x="4495800" y="4038600"/>
            <a:ext cx="685800" cy="1828800"/>
          </a:xfrm>
          <a:prstGeom prst="straightConnector1">
            <a:avLst/>
          </a:prstGeom>
          <a:ln w="254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495800" y="5867400"/>
            <a:ext cx="1676400" cy="152400"/>
          </a:xfrm>
          <a:prstGeom prst="straightConnector1">
            <a:avLst/>
          </a:prstGeom>
          <a:ln w="254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4495800" y="5257800"/>
            <a:ext cx="1676400" cy="609600"/>
          </a:xfrm>
          <a:prstGeom prst="straightConnector1">
            <a:avLst/>
          </a:prstGeom>
          <a:ln w="25400">
            <a:solidFill>
              <a:srgbClr val="C00000"/>
            </a:solidFill>
            <a:prstDash val="dash"/>
            <a:tailEnd type="stealth" w="lg" len="lg"/>
          </a:ln>
        </p:spPr>
        <p:style>
          <a:lnRef idx="1">
            <a:schemeClr val="accent1"/>
          </a:lnRef>
          <a:fillRef idx="0">
            <a:schemeClr val="accent1"/>
          </a:fillRef>
          <a:effectRef idx="0">
            <a:schemeClr val="accent1"/>
          </a:effectRef>
          <a:fontRef idx="minor">
            <a:schemeClr val="tx1"/>
          </a:fontRef>
        </p:style>
      </p:cxnSp>
      <p:sp>
        <p:nvSpPr>
          <p:cNvPr id="1638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6387"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914400" y="2819400"/>
            <a:ext cx="809625" cy="209550"/>
          </a:xfrm>
          <a:prstGeom prst="rect">
            <a:avLst/>
          </a:prstGeom>
          <a:noFill/>
        </p:spPr>
      </p:pic>
      <p:sp>
        <p:nvSpPr>
          <p:cNvPr id="1639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6389" name="Picture 5"/>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914400" y="3219450"/>
            <a:ext cx="819150" cy="209550"/>
          </a:xfrm>
          <a:prstGeom prst="rect">
            <a:avLst/>
          </a:prstGeom>
          <a:noFill/>
        </p:spPr>
      </p:pic>
      <p:sp>
        <p:nvSpPr>
          <p:cNvPr id="1639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6391" name="Picture 7"/>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914400" y="3600450"/>
            <a:ext cx="800100" cy="209550"/>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Product</a:t>
            </a:r>
            <a:endParaRPr lang="en-US" dirty="0"/>
          </a:p>
        </p:txBody>
      </p:sp>
      <p:sp>
        <p:nvSpPr>
          <p:cNvPr id="3" name="Content Placeholder 2"/>
          <p:cNvSpPr>
            <a:spLocks noGrp="1"/>
          </p:cNvSpPr>
          <p:nvPr>
            <p:ph idx="1"/>
          </p:nvPr>
        </p:nvSpPr>
        <p:spPr/>
        <p:txBody>
          <a:bodyPr>
            <a:normAutofit/>
          </a:bodyPr>
          <a:lstStyle/>
          <a:p>
            <a:pPr>
              <a:buNone/>
            </a:pPr>
            <a:r>
              <a:rPr lang="en-US" sz="1600" dirty="0" smtClean="0"/>
              <a:t>The </a:t>
            </a:r>
            <a:r>
              <a:rPr lang="en-US" sz="1600" b="1" dirty="0" smtClean="0"/>
              <a:t>cross product </a:t>
            </a:r>
            <a:r>
              <a:rPr lang="en-US" sz="1600" dirty="0" smtClean="0"/>
              <a:t>of the two vectors (matrix notation) is</a:t>
            </a:r>
          </a:p>
          <a:p>
            <a:pPr>
              <a:buNone/>
            </a:pPr>
            <a:endParaRPr lang="en-US" sz="1600" dirty="0" smtClean="0"/>
          </a:p>
          <a:p>
            <a:pPr>
              <a:buNone/>
            </a:pPr>
            <a:endParaRPr lang="en-US" sz="1600" dirty="0" smtClean="0"/>
          </a:p>
          <a:p>
            <a:pPr>
              <a:buNone/>
            </a:pPr>
            <a:endParaRPr lang="en-US" sz="1600" dirty="0" smtClean="0"/>
          </a:p>
          <a:p>
            <a:pPr>
              <a:buNone/>
            </a:pPr>
            <a:endParaRPr lang="en-US" sz="1600" dirty="0" smtClean="0"/>
          </a:p>
          <a:p>
            <a:pPr>
              <a:buNone/>
            </a:pPr>
            <a:endParaRPr lang="en-US" sz="1600" dirty="0" smtClean="0"/>
          </a:p>
          <a:p>
            <a:pPr>
              <a:buNone/>
            </a:pPr>
            <a:endParaRPr lang="en-US" sz="1600" dirty="0" smtClean="0"/>
          </a:p>
          <a:p>
            <a:pPr>
              <a:buNone/>
            </a:pPr>
            <a:endParaRPr lang="en-US" sz="1600" dirty="0" smtClean="0"/>
          </a:p>
          <a:p>
            <a:pPr>
              <a:buNone/>
            </a:pPr>
            <a:r>
              <a:rPr lang="en-US" sz="1600" dirty="0" smtClean="0"/>
              <a:t>The geometric meaning of the </a:t>
            </a:r>
            <a:r>
              <a:rPr lang="en-US" sz="1600" b="1" dirty="0" smtClean="0"/>
              <a:t>cross product  </a:t>
            </a:r>
            <a:r>
              <a:rPr lang="en-US" sz="1600" dirty="0" smtClean="0"/>
              <a:t>is the </a:t>
            </a:r>
            <a:r>
              <a:rPr lang="en-US" sz="1600" b="1" dirty="0" smtClean="0"/>
              <a:t>area</a:t>
            </a:r>
            <a:r>
              <a:rPr lang="en-US" sz="1600" dirty="0" smtClean="0"/>
              <a:t> (</a:t>
            </a:r>
            <a:r>
              <a:rPr lang="en-US" sz="1600" b="1" dirty="0" smtClean="0"/>
              <a:t>determinant</a:t>
            </a:r>
            <a:r>
              <a:rPr lang="en-US" sz="1600" dirty="0" smtClean="0"/>
              <a:t>) between </a:t>
            </a:r>
          </a:p>
          <a:p>
            <a:pPr>
              <a:buNone/>
            </a:pPr>
            <a:r>
              <a:rPr lang="en-US" sz="1600" dirty="0" smtClean="0"/>
              <a:t>the vectors a and b. And the product vector is </a:t>
            </a:r>
            <a:r>
              <a:rPr lang="en-US" sz="1600" b="1" dirty="0" smtClean="0"/>
              <a:t>perpendicular</a:t>
            </a:r>
            <a:r>
              <a:rPr lang="en-US" sz="1600" dirty="0" smtClean="0"/>
              <a:t> to the area. </a:t>
            </a:r>
            <a:endParaRPr lang="en-US" sz="1600" dirty="0"/>
          </a:p>
        </p:txBody>
      </p:sp>
      <p:pic>
        <p:nvPicPr>
          <p:cNvPr id="15362" name="Picture 2" descr="http://upload.wikimedia.org/wikipedia/commons/thumb/b/b0/Cross_product_vector.svg/220px-Cross_product_vector.svg.png"/>
          <p:cNvPicPr>
            <a:picLocks noChangeAspect="1" noChangeArrowheads="1"/>
          </p:cNvPicPr>
          <p:nvPr/>
        </p:nvPicPr>
        <p:blipFill>
          <a:blip r:embed="rId2" cstate="print"/>
          <a:srcRect/>
          <a:stretch>
            <a:fillRect/>
          </a:stretch>
        </p:blipFill>
        <p:spPr bwMode="auto">
          <a:xfrm>
            <a:off x="6819900" y="1295400"/>
            <a:ext cx="2095500" cy="2914650"/>
          </a:xfrm>
          <a:prstGeom prst="rect">
            <a:avLst/>
          </a:prstGeom>
          <a:noFill/>
        </p:spPr>
      </p:pic>
      <p:pic>
        <p:nvPicPr>
          <p:cNvPr id="15364" name="Picture 4" descr="http://upload.wikimedia.org/wikipedia/commons/thumb/d/d2/Right_hand_rule_cross_product.svg/220px-Right_hand_rule_cross_product.svg.png"/>
          <p:cNvPicPr>
            <a:picLocks noChangeAspect="1" noChangeArrowheads="1"/>
          </p:cNvPicPr>
          <p:nvPr/>
        </p:nvPicPr>
        <p:blipFill>
          <a:blip r:embed="rId3" cstate="print"/>
          <a:srcRect/>
          <a:stretch>
            <a:fillRect/>
          </a:stretch>
        </p:blipFill>
        <p:spPr bwMode="auto">
          <a:xfrm>
            <a:off x="6705600" y="4495800"/>
            <a:ext cx="2095500" cy="1895476"/>
          </a:xfrm>
          <a:prstGeom prst="rect">
            <a:avLst/>
          </a:prstGeom>
          <a:noFill/>
        </p:spPr>
      </p:pic>
      <p:sp>
        <p:nvSpPr>
          <p:cNvPr id="1536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36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5367" name="Picture 7"/>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609600" y="2133600"/>
            <a:ext cx="5334000" cy="638175"/>
          </a:xfrm>
          <a:prstGeom prst="rect">
            <a:avLst/>
          </a:prstGeom>
          <a:noFill/>
        </p:spPr>
      </p:pic>
      <p:sp>
        <p:nvSpPr>
          <p:cNvPr id="15370"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5369" name="Picture 9"/>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609600" y="3200400"/>
            <a:ext cx="2924175" cy="381000"/>
          </a:xfrm>
          <a:prstGeom prst="rect">
            <a:avLst/>
          </a:prstGeom>
          <a:noFill/>
        </p:spPr>
      </p:pic>
      <p:pic>
        <p:nvPicPr>
          <p:cNvPr id="15372" name="Picture 12" descr="http://upload.wikimedia.org/wikipedia/commons/thumb/4/4e/Cross_product_parallelogram.svg/220px-Cross_product_parallelogram.svg.png"/>
          <p:cNvPicPr>
            <a:picLocks noChangeAspect="1" noChangeArrowheads="1"/>
          </p:cNvPicPr>
          <p:nvPr/>
        </p:nvPicPr>
        <p:blipFill>
          <a:blip r:embed="rId6" cstate="print"/>
          <a:srcRect/>
          <a:stretch>
            <a:fillRect/>
          </a:stretch>
        </p:blipFill>
        <p:spPr bwMode="auto">
          <a:xfrm>
            <a:off x="2667000" y="4495800"/>
            <a:ext cx="2095500" cy="1638300"/>
          </a:xfrm>
          <a:prstGeom prst="rect">
            <a:avLst/>
          </a:prstGeom>
          <a:noFill/>
        </p:spPr>
      </p:pic>
      <p:sp>
        <p:nvSpPr>
          <p:cNvPr id="15374"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376"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5375" name="Picture 15"/>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685800" y="5181600"/>
            <a:ext cx="1571625" cy="247650"/>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Equation of a plane</a:t>
            </a:r>
            <a:endParaRPr lang="en-US" dirty="0"/>
          </a:p>
        </p:txBody>
      </p:sp>
      <p:sp>
        <p:nvSpPr>
          <p:cNvPr id="3" name="Content Placeholder 2"/>
          <p:cNvSpPr>
            <a:spLocks noGrp="1"/>
          </p:cNvSpPr>
          <p:nvPr>
            <p:ph idx="1"/>
          </p:nvPr>
        </p:nvSpPr>
        <p:spPr/>
        <p:txBody>
          <a:bodyPr>
            <a:normAutofit/>
          </a:bodyPr>
          <a:lstStyle/>
          <a:p>
            <a:r>
              <a:rPr lang="en-US" sz="1600" dirty="0" smtClean="0"/>
              <a:t>Three points specify a plane</a:t>
            </a:r>
          </a:p>
          <a:p>
            <a:r>
              <a:rPr lang="en-US" sz="1600" dirty="0" smtClean="0"/>
              <a:t>Equation of a Plane (normal through a point )</a:t>
            </a:r>
          </a:p>
          <a:p>
            <a:endParaRPr lang="en-US" sz="1600" dirty="0" smtClean="0"/>
          </a:p>
          <a:p>
            <a:r>
              <a:rPr lang="en-US" sz="1600" dirty="0" smtClean="0"/>
              <a:t>Three point form </a:t>
            </a:r>
          </a:p>
          <a:p>
            <a:endParaRPr lang="en-US" sz="1600" dirty="0" smtClean="0"/>
          </a:p>
          <a:p>
            <a:endParaRPr lang="en-US" sz="1600" dirty="0" smtClean="0"/>
          </a:p>
          <a:p>
            <a:endParaRPr lang="en-US" sz="1600" dirty="0" smtClean="0"/>
          </a:p>
          <a:p>
            <a:r>
              <a:rPr lang="en-US" sz="1600" dirty="0" smtClean="0"/>
              <a:t>Intercept form</a:t>
            </a:r>
          </a:p>
          <a:p>
            <a:endParaRPr lang="en-US" sz="1600" dirty="0" smtClean="0"/>
          </a:p>
          <a:p>
            <a:endParaRPr lang="en-US" sz="1600" dirty="0"/>
          </a:p>
        </p:txBody>
      </p:sp>
      <p:pic>
        <p:nvPicPr>
          <p:cNvPr id="37890" name="Picture 2" descr="Plane"/>
          <p:cNvPicPr>
            <a:picLocks noChangeAspect="1" noChangeArrowheads="1"/>
          </p:cNvPicPr>
          <p:nvPr/>
        </p:nvPicPr>
        <p:blipFill>
          <a:blip r:embed="rId2" cstate="print"/>
          <a:srcRect/>
          <a:stretch>
            <a:fillRect/>
          </a:stretch>
        </p:blipFill>
        <p:spPr bwMode="auto">
          <a:xfrm>
            <a:off x="5734050" y="1447800"/>
            <a:ext cx="3409950" cy="2838450"/>
          </a:xfrm>
          <a:prstGeom prst="rect">
            <a:avLst/>
          </a:prstGeom>
          <a:noFill/>
        </p:spPr>
      </p:pic>
      <p:sp>
        <p:nvSpPr>
          <p:cNvPr id="3789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789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7893" name="Picture 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724275" y="2305050"/>
            <a:ext cx="1457325" cy="209550"/>
          </a:xfrm>
          <a:prstGeom prst="rect">
            <a:avLst/>
          </a:prstGeom>
          <a:noFill/>
        </p:spPr>
      </p:pic>
      <p:sp>
        <p:nvSpPr>
          <p:cNvPr id="3789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7895" name="Picture 7"/>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209800" y="2895600"/>
            <a:ext cx="904875" cy="704850"/>
          </a:xfrm>
          <a:prstGeom prst="rect">
            <a:avLst/>
          </a:prstGeom>
          <a:noFill/>
        </p:spPr>
      </p:pic>
      <p:sp>
        <p:nvSpPr>
          <p:cNvPr id="3789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7897" name="Picture 9"/>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914400" y="2895600"/>
            <a:ext cx="666750" cy="209550"/>
          </a:xfrm>
          <a:prstGeom prst="rect">
            <a:avLst/>
          </a:prstGeom>
          <a:noFill/>
        </p:spPr>
      </p:pic>
      <p:sp>
        <p:nvSpPr>
          <p:cNvPr id="37900"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7899" name="Picture 11"/>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914400" y="3124200"/>
            <a:ext cx="676275" cy="209550"/>
          </a:xfrm>
          <a:prstGeom prst="rect">
            <a:avLst/>
          </a:prstGeom>
          <a:noFill/>
        </p:spPr>
      </p:pic>
      <p:sp>
        <p:nvSpPr>
          <p:cNvPr id="37902"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7901" name="Picture 13"/>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914400" y="3352800"/>
            <a:ext cx="676275" cy="209550"/>
          </a:xfrm>
          <a:prstGeom prst="rect">
            <a:avLst/>
          </a:prstGeom>
          <a:noFill/>
        </p:spPr>
      </p:pic>
      <p:sp>
        <p:nvSpPr>
          <p:cNvPr id="37904"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7903" name="Picture 15"/>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2209800" y="4200525"/>
            <a:ext cx="1019175" cy="371475"/>
          </a:xfrm>
          <a:prstGeom prst="rect">
            <a:avLst/>
          </a:prstGeom>
          <a:noFill/>
        </p:spPr>
      </p:pic>
      <p:sp>
        <p:nvSpPr>
          <p:cNvPr id="37906"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7905" name="Picture 17"/>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990600" y="4038600"/>
            <a:ext cx="514350" cy="209550"/>
          </a:xfrm>
          <a:prstGeom prst="rect">
            <a:avLst/>
          </a:prstGeom>
          <a:noFill/>
        </p:spPr>
      </p:pic>
      <p:sp>
        <p:nvSpPr>
          <p:cNvPr id="37908" name="Rectangle 2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7907" name="Picture 19"/>
          <p:cNvPicPr>
            <a:picLocks noChangeAspect="1" noChangeArrowheads="1"/>
          </p:cNvPicPr>
          <p:nvPr/>
        </p:nvPicPr>
        <p:blipFill>
          <a:blip r:embed="rId10" cstate="print">
            <a:clrChange>
              <a:clrFrom>
                <a:srgbClr val="FFFFFF"/>
              </a:clrFrom>
              <a:clrTo>
                <a:srgbClr val="FFFFFF">
                  <a:alpha val="0"/>
                </a:srgbClr>
              </a:clrTo>
            </a:clrChange>
          </a:blip>
          <a:srcRect/>
          <a:stretch>
            <a:fillRect/>
          </a:stretch>
        </p:blipFill>
        <p:spPr bwMode="auto">
          <a:xfrm>
            <a:off x="990600" y="4267200"/>
            <a:ext cx="533400" cy="209550"/>
          </a:xfrm>
          <a:prstGeom prst="rect">
            <a:avLst/>
          </a:prstGeom>
          <a:noFill/>
        </p:spPr>
      </p:pic>
      <p:sp>
        <p:nvSpPr>
          <p:cNvPr id="37910" name="Rectangle 2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7909" name="Picture 21"/>
          <p:cNvPicPr>
            <a:picLocks noChangeAspect="1" noChangeArrowheads="1"/>
          </p:cNvPicPr>
          <p:nvPr/>
        </p:nvPicPr>
        <p:blipFill>
          <a:blip r:embed="rId11" cstate="print">
            <a:clrChange>
              <a:clrFrom>
                <a:srgbClr val="FFFFFF"/>
              </a:clrFrom>
              <a:clrTo>
                <a:srgbClr val="FFFFFF">
                  <a:alpha val="0"/>
                </a:srgbClr>
              </a:clrTo>
            </a:clrChange>
          </a:blip>
          <a:srcRect/>
          <a:stretch>
            <a:fillRect/>
          </a:stretch>
        </p:blipFill>
        <p:spPr bwMode="auto">
          <a:xfrm>
            <a:off x="990600" y="4495800"/>
            <a:ext cx="504825" cy="209550"/>
          </a:xfrm>
          <a:prstGeom prst="rect">
            <a:avLst/>
          </a:prstGeom>
          <a:noFill/>
        </p:spPr>
      </p:pic>
      <p:sp>
        <p:nvSpPr>
          <p:cNvPr id="37912" name="Rectangle 2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7911" name="Picture 23"/>
          <p:cNvPicPr>
            <a:picLocks noChangeAspect="1" noChangeArrowheads="1"/>
          </p:cNvPicPr>
          <p:nvPr/>
        </p:nvPicPr>
        <p:blipFill>
          <a:blip r:embed="rId12" cstate="print">
            <a:clrChange>
              <a:clrFrom>
                <a:srgbClr val="FFFFFF"/>
              </a:clrFrom>
              <a:clrTo>
                <a:srgbClr val="FFFFFF">
                  <a:alpha val="0"/>
                </a:srgbClr>
              </a:clrTo>
            </a:clrChange>
          </a:blip>
          <a:srcRect/>
          <a:stretch>
            <a:fillRect/>
          </a:stretch>
        </p:blipFill>
        <p:spPr bwMode="auto">
          <a:xfrm>
            <a:off x="914400" y="2286000"/>
            <a:ext cx="2352675" cy="209550"/>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2" cstate="print"/>
          <a:srcRect/>
          <a:stretch>
            <a:fillRect/>
          </a:stretch>
        </p:blipFill>
        <p:spPr bwMode="auto">
          <a:xfrm>
            <a:off x="4953000" y="3554316"/>
            <a:ext cx="4038600" cy="3303684"/>
          </a:xfrm>
          <a:prstGeom prst="rect">
            <a:avLst/>
          </a:prstGeom>
          <a:noFill/>
          <a:ln w="9525">
            <a:noFill/>
            <a:miter lim="800000"/>
            <a:headEnd/>
            <a:tailEnd/>
          </a:ln>
        </p:spPr>
      </p:pic>
      <p:pic>
        <p:nvPicPr>
          <p:cNvPr id="36866" name="Picture 2" descr="http://www.codeguru.com/img/legacy/opengl/fig1.jpg"/>
          <p:cNvPicPr>
            <a:picLocks noChangeAspect="1" noChangeArrowheads="1"/>
          </p:cNvPicPr>
          <p:nvPr/>
        </p:nvPicPr>
        <p:blipFill>
          <a:blip r:embed="rId3" cstate="print"/>
          <a:srcRect/>
          <a:stretch>
            <a:fillRect/>
          </a:stretch>
        </p:blipFill>
        <p:spPr bwMode="auto">
          <a:xfrm>
            <a:off x="0" y="3810000"/>
            <a:ext cx="3238500" cy="1905000"/>
          </a:xfrm>
          <a:prstGeom prst="rect">
            <a:avLst/>
          </a:prstGeom>
          <a:noFill/>
        </p:spPr>
      </p:pic>
      <p:sp>
        <p:nvSpPr>
          <p:cNvPr id="2" name="Title 1"/>
          <p:cNvSpPr>
            <a:spLocks noGrp="1"/>
          </p:cNvSpPr>
          <p:nvPr>
            <p:ph type="title"/>
          </p:nvPr>
        </p:nvSpPr>
        <p:spPr/>
        <p:txBody>
          <a:bodyPr/>
          <a:lstStyle/>
          <a:p>
            <a:r>
              <a:rPr lang="en-US" dirty="0" smtClean="0"/>
              <a:t>Open GL &amp; Normal</a:t>
            </a:r>
            <a:endParaRPr lang="en-US" dirty="0"/>
          </a:p>
        </p:txBody>
      </p:sp>
      <p:sp>
        <p:nvSpPr>
          <p:cNvPr id="3" name="Content Placeholder 2"/>
          <p:cNvSpPr>
            <a:spLocks noGrp="1"/>
          </p:cNvSpPr>
          <p:nvPr>
            <p:ph idx="1"/>
          </p:nvPr>
        </p:nvSpPr>
        <p:spPr/>
        <p:txBody>
          <a:bodyPr>
            <a:normAutofit/>
          </a:bodyPr>
          <a:lstStyle/>
          <a:p>
            <a:r>
              <a:rPr lang="en-US" sz="1600" dirty="0" smtClean="0"/>
              <a:t>This lighting processing is performed at eye coordinate space, therefore, normal vectors in object coordinates are also transformed to eye coordinates with GL_MODELVIEW matrix. </a:t>
            </a:r>
          </a:p>
          <a:p>
            <a:r>
              <a:rPr lang="en-US" sz="1600" dirty="0" smtClean="0"/>
              <a:t>Normal vectors are transformed in different way as vertices do. We </a:t>
            </a:r>
            <a:r>
              <a:rPr lang="en-US" sz="1600" b="1" dirty="0" smtClean="0"/>
              <a:t>cannot simply multiply </a:t>
            </a:r>
            <a:r>
              <a:rPr lang="en-US" sz="1600" dirty="0" smtClean="0"/>
              <a:t>GL_MODELVIEW matrix and normal. </a:t>
            </a:r>
            <a:r>
              <a:rPr lang="en-US" sz="1600" u="sng" dirty="0" smtClean="0"/>
              <a:t>Consider a normal vector (1,0,0) at vertex (0,0,0). </a:t>
            </a:r>
            <a:r>
              <a:rPr lang="en-US" sz="1600" dirty="0" smtClean="0"/>
              <a:t>If GL_MODELVIEW matrix is simply translating 2 unit up along Y-axis, then the vertex coordinates will be (0,2,0). But, the normal should remain same as (1,0,0), not (1,2,0).</a:t>
            </a:r>
          </a:p>
          <a:p>
            <a:r>
              <a:rPr lang="en-US" sz="1600" dirty="0" smtClean="0"/>
              <a:t> A surface normal for a triangle can be calculated by taking the vector cross product of two edges of that triangle.</a:t>
            </a:r>
          </a:p>
          <a:p>
            <a:endParaRPr lang="en-US" sz="1600" dirty="0"/>
          </a:p>
        </p:txBody>
      </p:sp>
      <p:pic>
        <p:nvPicPr>
          <p:cNvPr id="6" name="Picture 26" descr="NormalVector"/>
          <p:cNvPicPr>
            <a:picLocks noChangeAspect="1" noChangeArrowheads="1"/>
          </p:cNvPicPr>
          <p:nvPr/>
        </p:nvPicPr>
        <p:blipFill>
          <a:blip r:embed="rId4" cstate="print"/>
          <a:srcRect l="51200"/>
          <a:stretch>
            <a:fillRect/>
          </a:stretch>
        </p:blipFill>
        <p:spPr bwMode="auto">
          <a:xfrm>
            <a:off x="2819400" y="4191000"/>
            <a:ext cx="2324100" cy="1990725"/>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Polygonal </a:t>
            </a:r>
            <a:r>
              <a:rPr lang="en-US" dirty="0" err="1" smtClean="0"/>
              <a:t>Normals</a:t>
            </a:r>
            <a:r>
              <a:rPr lang="en-US" dirty="0" smtClean="0"/>
              <a:t> versus True </a:t>
            </a:r>
            <a:r>
              <a:rPr lang="en-US" dirty="0" err="1" smtClean="0"/>
              <a:t>Normals</a:t>
            </a:r>
            <a:endParaRPr lang="en-US" dirty="0"/>
          </a:p>
        </p:txBody>
      </p:sp>
      <p:sp>
        <p:nvSpPr>
          <p:cNvPr id="3" name="Content Placeholder 2"/>
          <p:cNvSpPr>
            <a:spLocks noGrp="1"/>
          </p:cNvSpPr>
          <p:nvPr>
            <p:ph idx="1"/>
          </p:nvPr>
        </p:nvSpPr>
        <p:spPr>
          <a:xfrm>
            <a:off x="457200" y="1600200"/>
            <a:ext cx="8458200" cy="5029200"/>
          </a:xfrm>
        </p:spPr>
        <p:txBody>
          <a:bodyPr>
            <a:normAutofit/>
          </a:bodyPr>
          <a:lstStyle/>
          <a:p>
            <a:r>
              <a:rPr lang="en-US" sz="1600" dirty="0" smtClean="0"/>
              <a:t>Open GL computes the color of each pixel in a final, displayed scene.</a:t>
            </a:r>
          </a:p>
          <a:p>
            <a:r>
              <a:rPr lang="en-US" sz="1600" dirty="0" smtClean="0"/>
              <a:t>Part of this computation depends on what lighting is used in the scene and on how objects in the scene reflect or absorb that light.</a:t>
            </a:r>
          </a:p>
          <a:p>
            <a:r>
              <a:rPr lang="en-US" sz="1600" dirty="0" err="1" smtClean="0"/>
              <a:t>glNormal</a:t>
            </a:r>
            <a:r>
              <a:rPr lang="en-US" sz="1600" dirty="0" smtClean="0"/>
              <a:t> is used before </a:t>
            </a:r>
            <a:r>
              <a:rPr lang="en-US" sz="1600" dirty="0" err="1" smtClean="0"/>
              <a:t>glVertex</a:t>
            </a:r>
            <a:r>
              <a:rPr lang="en-US" sz="1600" dirty="0" smtClean="0"/>
              <a:t> to set the normal at each vertex. </a:t>
            </a:r>
          </a:p>
          <a:p>
            <a:endParaRPr lang="en-US" sz="1600" dirty="0" smtClean="0"/>
          </a:p>
          <a:p>
            <a:endParaRPr lang="en-US" sz="1600" dirty="0"/>
          </a:p>
        </p:txBody>
      </p:sp>
      <p:pic>
        <p:nvPicPr>
          <p:cNvPr id="38914" name="Picture 2"/>
          <p:cNvPicPr>
            <a:picLocks noChangeAspect="1" noChangeArrowheads="1"/>
          </p:cNvPicPr>
          <p:nvPr/>
        </p:nvPicPr>
        <p:blipFill>
          <a:blip r:embed="rId2" cstate="print"/>
          <a:srcRect b="18478"/>
          <a:stretch>
            <a:fillRect/>
          </a:stretch>
        </p:blipFill>
        <p:spPr bwMode="auto">
          <a:xfrm>
            <a:off x="1676400" y="3733800"/>
            <a:ext cx="5438775" cy="2353275"/>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Analytical </a:t>
            </a:r>
            <a:r>
              <a:rPr lang="en-US" dirty="0" err="1" smtClean="0"/>
              <a:t>Normals</a:t>
            </a:r>
            <a:endParaRPr lang="en-US" dirty="0"/>
          </a:p>
        </p:txBody>
      </p:sp>
      <p:sp>
        <p:nvSpPr>
          <p:cNvPr id="3" name="Content Placeholder 2"/>
          <p:cNvSpPr>
            <a:spLocks noGrp="1"/>
          </p:cNvSpPr>
          <p:nvPr>
            <p:ph idx="1"/>
          </p:nvPr>
        </p:nvSpPr>
        <p:spPr/>
        <p:txBody>
          <a:bodyPr>
            <a:normAutofit/>
          </a:bodyPr>
          <a:lstStyle/>
          <a:p>
            <a:r>
              <a:rPr lang="en-US" sz="1600" dirty="0" smtClean="0"/>
              <a:t>Analytical calculation for surfaces given by an equation.</a:t>
            </a:r>
          </a:p>
          <a:p>
            <a:pPr lvl="1"/>
            <a:r>
              <a:rPr lang="en-US" sz="1200" dirty="0" smtClean="0"/>
              <a:t>Sphere </a:t>
            </a:r>
          </a:p>
          <a:p>
            <a:pPr lvl="1"/>
            <a:r>
              <a:rPr lang="en-US" sz="1200" dirty="0" smtClean="0"/>
              <a:t>Cylinder </a:t>
            </a:r>
          </a:p>
          <a:p>
            <a:pPr lvl="1"/>
            <a:r>
              <a:rPr lang="en-US" sz="1200" dirty="0" smtClean="0"/>
              <a:t>Torus </a:t>
            </a:r>
          </a:p>
          <a:p>
            <a:r>
              <a:rPr lang="en-US" sz="1600" b="1" dirty="0" smtClean="0"/>
              <a:t>Normal:</a:t>
            </a:r>
            <a:r>
              <a:rPr lang="en-US" sz="1600" dirty="0" smtClean="0"/>
              <a:t> Analytic Surface explicit definition in parametric form:</a:t>
            </a:r>
          </a:p>
          <a:p>
            <a:r>
              <a:rPr lang="en-US" sz="1600" dirty="0" smtClean="0"/>
              <a:t>to find the normal </a:t>
            </a:r>
          </a:p>
          <a:p>
            <a:r>
              <a:rPr lang="en-US" sz="1600" dirty="0" smtClean="0"/>
              <a:t>1) calculate the partial derivatives giving the tangent vectors:        and </a:t>
            </a:r>
          </a:p>
          <a:p>
            <a:r>
              <a:rPr lang="en-US" sz="1600" dirty="0" smtClean="0"/>
              <a:t>2) Calculate the cross product                         which is perpendicular to both and, hence, to the surface.</a:t>
            </a:r>
          </a:p>
          <a:p>
            <a:r>
              <a:rPr lang="en-US" sz="1600" dirty="0" smtClean="0"/>
              <a:t>3) Normalize (Keep just the directionality). </a:t>
            </a:r>
          </a:p>
          <a:p>
            <a:r>
              <a:rPr lang="en-US" sz="1600" dirty="0" smtClean="0"/>
              <a:t>Sphere Equations: 	Cylinder Equations:		Torus Equations:		</a:t>
            </a:r>
          </a:p>
          <a:p>
            <a:endParaRPr lang="en-US" sz="1600" dirty="0"/>
          </a:p>
        </p:txBody>
      </p:sp>
      <p:sp>
        <p:nvSpPr>
          <p:cNvPr id="378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7889"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248400" y="2609850"/>
            <a:ext cx="2428875" cy="209550"/>
          </a:xfrm>
          <a:prstGeom prst="rect">
            <a:avLst/>
          </a:prstGeom>
          <a:noFill/>
        </p:spPr>
      </p:pic>
      <p:sp>
        <p:nvSpPr>
          <p:cNvPr id="389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8913"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943600" y="3124200"/>
            <a:ext cx="238125" cy="371475"/>
          </a:xfrm>
          <a:prstGeom prst="rect">
            <a:avLst/>
          </a:prstGeom>
          <a:noFill/>
        </p:spPr>
      </p:pic>
      <p:sp>
        <p:nvSpPr>
          <p:cNvPr id="3891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8915"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6629400" y="3124200"/>
            <a:ext cx="238125" cy="371475"/>
          </a:xfrm>
          <a:prstGeom prst="rect">
            <a:avLst/>
          </a:prstGeom>
          <a:noFill/>
        </p:spPr>
      </p:pic>
      <p:sp>
        <p:nvSpPr>
          <p:cNvPr id="3891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8917" name="Picture 5"/>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3429000" y="3429000"/>
            <a:ext cx="933450" cy="371475"/>
          </a:xfrm>
          <a:prstGeom prst="rect">
            <a:avLst/>
          </a:prstGeom>
          <a:noFill/>
        </p:spPr>
      </p:pic>
      <p:sp>
        <p:nvSpPr>
          <p:cNvPr id="1031"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2" name="Rectangle 8"/>
          <p:cNvSpPr>
            <a:spLocks noChangeArrowheads="1"/>
          </p:cNvSpPr>
          <p:nvPr/>
        </p:nvSpPr>
        <p:spPr bwMode="auto">
          <a:xfrm>
            <a:off x="0" y="6667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3" name="Rectangle 9"/>
          <p:cNvSpPr>
            <a:spLocks noChangeArrowheads="1"/>
          </p:cNvSpPr>
          <p:nvPr/>
        </p:nvSpPr>
        <p:spPr bwMode="auto">
          <a:xfrm>
            <a:off x="0" y="8763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4" name="Rectangle 10"/>
          <p:cNvSpPr>
            <a:spLocks noChangeArrowheads="1"/>
          </p:cNvSpPr>
          <p:nvPr/>
        </p:nvSpPr>
        <p:spPr bwMode="auto">
          <a:xfrm>
            <a:off x="0" y="10858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5" name="Rectangle 11"/>
          <p:cNvSpPr>
            <a:spLocks noChangeArrowheads="1"/>
          </p:cNvSpPr>
          <p:nvPr/>
        </p:nvSpPr>
        <p:spPr bwMode="auto">
          <a:xfrm>
            <a:off x="0" y="13144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6" name="Rectangle 12"/>
          <p:cNvSpPr>
            <a:spLocks noChangeArrowheads="1"/>
          </p:cNvSpPr>
          <p:nvPr/>
        </p:nvSpPr>
        <p:spPr bwMode="auto">
          <a:xfrm>
            <a:off x="0" y="15240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7" name="Rectangle 13"/>
          <p:cNvSpPr>
            <a:spLocks noChangeArrowheads="1"/>
          </p:cNvSpPr>
          <p:nvPr/>
        </p:nvSpPr>
        <p:spPr bwMode="auto">
          <a:xfrm>
            <a:off x="0" y="17335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4" name="Group 38"/>
          <p:cNvGrpSpPr/>
          <p:nvPr/>
        </p:nvGrpSpPr>
        <p:grpSpPr>
          <a:xfrm>
            <a:off x="914400" y="4648200"/>
            <a:ext cx="1466850" cy="1200150"/>
            <a:chOff x="685800" y="5295900"/>
            <a:chExt cx="1466850" cy="1200150"/>
          </a:xfrm>
        </p:grpSpPr>
        <p:pic>
          <p:nvPicPr>
            <p:cNvPr id="1043" name="Picture 19"/>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685800" y="5295900"/>
              <a:ext cx="1466850" cy="209550"/>
            </a:xfrm>
            <a:prstGeom prst="rect">
              <a:avLst/>
            </a:prstGeom>
            <a:noFill/>
          </p:spPr>
        </p:pic>
        <p:pic>
          <p:nvPicPr>
            <p:cNvPr id="1042" name="Picture 18"/>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685800" y="5924550"/>
              <a:ext cx="1314450" cy="209550"/>
            </a:xfrm>
            <a:prstGeom prst="rect">
              <a:avLst/>
            </a:prstGeom>
            <a:noFill/>
          </p:spPr>
        </p:pic>
        <p:pic>
          <p:nvPicPr>
            <p:cNvPr id="1041" name="Picture 17"/>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685800" y="5486400"/>
              <a:ext cx="1447800" cy="209550"/>
            </a:xfrm>
            <a:prstGeom prst="rect">
              <a:avLst/>
            </a:prstGeom>
            <a:noFill/>
          </p:spPr>
        </p:pic>
        <p:pic>
          <p:nvPicPr>
            <p:cNvPr id="1040" name="Picture 16"/>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685800" y="6096000"/>
              <a:ext cx="1295400" cy="228600"/>
            </a:xfrm>
            <a:prstGeom prst="rect">
              <a:avLst/>
            </a:prstGeom>
            <a:noFill/>
          </p:spPr>
        </p:pic>
        <p:pic>
          <p:nvPicPr>
            <p:cNvPr id="1039" name="Picture 15"/>
            <p:cNvPicPr>
              <a:picLocks noChangeAspect="1" noChangeArrowheads="1"/>
            </p:cNvPicPr>
            <p:nvPr/>
          </p:nvPicPr>
          <p:blipFill>
            <a:blip r:embed="rId10" cstate="print">
              <a:clrChange>
                <a:clrFrom>
                  <a:srgbClr val="FFFFFF"/>
                </a:clrFrom>
                <a:clrTo>
                  <a:srgbClr val="FFFFFF">
                    <a:alpha val="0"/>
                  </a:srgbClr>
                </a:clrTo>
              </a:clrChange>
            </a:blip>
            <a:srcRect/>
            <a:stretch>
              <a:fillRect/>
            </a:stretch>
          </p:blipFill>
          <p:spPr bwMode="auto">
            <a:xfrm>
              <a:off x="685800" y="5715000"/>
              <a:ext cx="1104900" cy="209550"/>
            </a:xfrm>
            <a:prstGeom prst="rect">
              <a:avLst/>
            </a:prstGeom>
            <a:noFill/>
          </p:spPr>
        </p:pic>
        <p:pic>
          <p:nvPicPr>
            <p:cNvPr id="1038" name="Picture 14"/>
            <p:cNvPicPr>
              <a:picLocks noChangeAspect="1" noChangeArrowheads="1"/>
            </p:cNvPicPr>
            <p:nvPr/>
          </p:nvPicPr>
          <p:blipFill>
            <a:blip r:embed="rId11" cstate="print">
              <a:clrChange>
                <a:clrFrom>
                  <a:srgbClr val="FFFFFF"/>
                </a:clrFrom>
                <a:clrTo>
                  <a:srgbClr val="FFFFFF">
                    <a:alpha val="0"/>
                  </a:srgbClr>
                </a:clrTo>
              </a:clrChange>
            </a:blip>
            <a:srcRect/>
            <a:stretch>
              <a:fillRect/>
            </a:stretch>
          </p:blipFill>
          <p:spPr bwMode="auto">
            <a:xfrm>
              <a:off x="685800" y="6286500"/>
              <a:ext cx="1228725" cy="209550"/>
            </a:xfrm>
            <a:prstGeom prst="rect">
              <a:avLst/>
            </a:prstGeom>
            <a:noFill/>
          </p:spPr>
        </p:pic>
      </p:grpSp>
      <p:sp>
        <p:nvSpPr>
          <p:cNvPr id="1044" name="Rectangle 2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5" name="Rectangle 21"/>
          <p:cNvSpPr>
            <a:spLocks noChangeArrowheads="1"/>
          </p:cNvSpPr>
          <p:nvPr/>
        </p:nvSpPr>
        <p:spPr bwMode="auto">
          <a:xfrm>
            <a:off x="0" y="6667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46" name="Rectangle 22"/>
          <p:cNvSpPr>
            <a:spLocks noChangeArrowheads="1"/>
          </p:cNvSpPr>
          <p:nvPr/>
        </p:nvSpPr>
        <p:spPr bwMode="auto">
          <a:xfrm>
            <a:off x="0" y="8763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47" name="Rectangle 23"/>
          <p:cNvSpPr>
            <a:spLocks noChangeArrowheads="1"/>
          </p:cNvSpPr>
          <p:nvPr/>
        </p:nvSpPr>
        <p:spPr bwMode="auto">
          <a:xfrm>
            <a:off x="0" y="10858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48" name="Rectangle 24"/>
          <p:cNvSpPr>
            <a:spLocks noChangeArrowheads="1"/>
          </p:cNvSpPr>
          <p:nvPr/>
        </p:nvSpPr>
        <p:spPr bwMode="auto">
          <a:xfrm>
            <a:off x="0" y="13144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49" name="Rectangle 25"/>
          <p:cNvSpPr>
            <a:spLocks noChangeArrowheads="1"/>
          </p:cNvSpPr>
          <p:nvPr/>
        </p:nvSpPr>
        <p:spPr bwMode="auto">
          <a:xfrm>
            <a:off x="0" y="15240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50" name="Rectangle 26"/>
          <p:cNvSpPr>
            <a:spLocks noChangeArrowheads="1"/>
          </p:cNvSpPr>
          <p:nvPr/>
        </p:nvSpPr>
        <p:spPr bwMode="auto">
          <a:xfrm>
            <a:off x="0" y="17335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57" name="Rectangle 3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58" name="Rectangle 34"/>
          <p:cNvSpPr>
            <a:spLocks noChangeArrowheads="1"/>
          </p:cNvSpPr>
          <p:nvPr/>
        </p:nvSpPr>
        <p:spPr bwMode="auto">
          <a:xfrm>
            <a:off x="0" y="6667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59" name="Rectangle 35"/>
          <p:cNvSpPr>
            <a:spLocks noChangeArrowheads="1"/>
          </p:cNvSpPr>
          <p:nvPr/>
        </p:nvSpPr>
        <p:spPr bwMode="auto">
          <a:xfrm>
            <a:off x="0" y="8763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60" name="Rectangle 36"/>
          <p:cNvSpPr>
            <a:spLocks noChangeArrowheads="1"/>
          </p:cNvSpPr>
          <p:nvPr/>
        </p:nvSpPr>
        <p:spPr bwMode="auto">
          <a:xfrm>
            <a:off x="0" y="10858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61" name="Rectangle 37"/>
          <p:cNvSpPr>
            <a:spLocks noChangeArrowheads="1"/>
          </p:cNvSpPr>
          <p:nvPr/>
        </p:nvSpPr>
        <p:spPr bwMode="auto">
          <a:xfrm>
            <a:off x="0" y="13049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62" name="Rectangle 38"/>
          <p:cNvSpPr>
            <a:spLocks noChangeArrowheads="1"/>
          </p:cNvSpPr>
          <p:nvPr/>
        </p:nvSpPr>
        <p:spPr bwMode="auto">
          <a:xfrm>
            <a:off x="0" y="15144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63" name="Rectangle 39"/>
          <p:cNvSpPr>
            <a:spLocks noChangeArrowheads="1"/>
          </p:cNvSpPr>
          <p:nvPr/>
        </p:nvSpPr>
        <p:spPr bwMode="auto">
          <a:xfrm>
            <a:off x="0" y="17240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6" name="Group 66"/>
          <p:cNvGrpSpPr/>
          <p:nvPr/>
        </p:nvGrpSpPr>
        <p:grpSpPr>
          <a:xfrm>
            <a:off x="6019800" y="4629150"/>
            <a:ext cx="2162175" cy="1285875"/>
            <a:chOff x="6019800" y="4629150"/>
            <a:chExt cx="2162175" cy="1285875"/>
          </a:xfrm>
        </p:grpSpPr>
        <p:pic>
          <p:nvPicPr>
            <p:cNvPr id="1069" name="Picture 45"/>
            <p:cNvPicPr>
              <a:picLocks noChangeAspect="1" noChangeArrowheads="1"/>
            </p:cNvPicPr>
            <p:nvPr/>
          </p:nvPicPr>
          <p:blipFill>
            <a:blip r:embed="rId12" cstate="print">
              <a:clrChange>
                <a:clrFrom>
                  <a:srgbClr val="FFFFFF"/>
                </a:clrFrom>
                <a:clrTo>
                  <a:srgbClr val="FFFFFF">
                    <a:alpha val="0"/>
                  </a:srgbClr>
                </a:clrTo>
              </a:clrChange>
            </a:blip>
            <a:srcRect/>
            <a:stretch>
              <a:fillRect/>
            </a:stretch>
          </p:blipFill>
          <p:spPr bwMode="auto">
            <a:xfrm>
              <a:off x="6019800" y="4629150"/>
              <a:ext cx="1866900" cy="209550"/>
            </a:xfrm>
            <a:prstGeom prst="rect">
              <a:avLst/>
            </a:prstGeom>
            <a:noFill/>
          </p:spPr>
        </p:pic>
        <p:pic>
          <p:nvPicPr>
            <p:cNvPr id="1068" name="Picture 44"/>
            <p:cNvPicPr>
              <a:picLocks noChangeAspect="1" noChangeArrowheads="1"/>
            </p:cNvPicPr>
            <p:nvPr/>
          </p:nvPicPr>
          <p:blipFill>
            <a:blip r:embed="rId13" cstate="print">
              <a:clrChange>
                <a:clrFrom>
                  <a:srgbClr val="FFFFFF"/>
                </a:clrFrom>
                <a:clrTo>
                  <a:srgbClr val="FFFFFF">
                    <a:alpha val="0"/>
                  </a:srgbClr>
                </a:clrTo>
              </a:clrChange>
            </a:blip>
            <a:srcRect/>
            <a:stretch>
              <a:fillRect/>
            </a:stretch>
          </p:blipFill>
          <p:spPr bwMode="auto">
            <a:xfrm>
              <a:off x="6019800" y="5257800"/>
              <a:ext cx="2028825" cy="209550"/>
            </a:xfrm>
            <a:prstGeom prst="rect">
              <a:avLst/>
            </a:prstGeom>
            <a:noFill/>
          </p:spPr>
        </p:pic>
        <p:pic>
          <p:nvPicPr>
            <p:cNvPr id="1067" name="Picture 43"/>
            <p:cNvPicPr>
              <a:picLocks noChangeAspect="1" noChangeArrowheads="1"/>
            </p:cNvPicPr>
            <p:nvPr/>
          </p:nvPicPr>
          <p:blipFill>
            <a:blip r:embed="rId14" cstate="print">
              <a:clrChange>
                <a:clrFrom>
                  <a:srgbClr val="FFFFFF"/>
                </a:clrFrom>
                <a:clrTo>
                  <a:srgbClr val="FFFFFF">
                    <a:alpha val="0"/>
                  </a:srgbClr>
                </a:clrTo>
              </a:clrChange>
            </a:blip>
            <a:srcRect/>
            <a:stretch>
              <a:fillRect/>
            </a:stretch>
          </p:blipFill>
          <p:spPr bwMode="auto">
            <a:xfrm>
              <a:off x="6019800" y="4800600"/>
              <a:ext cx="1847850" cy="209550"/>
            </a:xfrm>
            <a:prstGeom prst="rect">
              <a:avLst/>
            </a:prstGeom>
            <a:noFill/>
          </p:spPr>
        </p:pic>
        <p:pic>
          <p:nvPicPr>
            <p:cNvPr id="1066" name="Picture 42"/>
            <p:cNvPicPr>
              <a:picLocks noChangeAspect="1" noChangeArrowheads="1"/>
            </p:cNvPicPr>
            <p:nvPr/>
          </p:nvPicPr>
          <p:blipFill>
            <a:blip r:embed="rId15" cstate="print">
              <a:clrChange>
                <a:clrFrom>
                  <a:srgbClr val="FFFFFF"/>
                </a:clrFrom>
                <a:clrTo>
                  <a:srgbClr val="FFFFFF">
                    <a:alpha val="0"/>
                  </a:srgbClr>
                </a:clrTo>
              </a:clrChange>
            </a:blip>
            <a:srcRect/>
            <a:stretch>
              <a:fillRect/>
            </a:stretch>
          </p:blipFill>
          <p:spPr bwMode="auto">
            <a:xfrm>
              <a:off x="6019800" y="5486400"/>
              <a:ext cx="2162175" cy="219075"/>
            </a:xfrm>
            <a:prstGeom prst="rect">
              <a:avLst/>
            </a:prstGeom>
            <a:noFill/>
          </p:spPr>
        </p:pic>
        <p:pic>
          <p:nvPicPr>
            <p:cNvPr id="1065" name="Picture 41"/>
            <p:cNvPicPr>
              <a:picLocks noChangeAspect="1" noChangeArrowheads="1"/>
            </p:cNvPicPr>
            <p:nvPr/>
          </p:nvPicPr>
          <p:blipFill>
            <a:blip r:embed="rId16" cstate="print">
              <a:clrChange>
                <a:clrFrom>
                  <a:srgbClr val="FFFFFF"/>
                </a:clrFrom>
                <a:clrTo>
                  <a:srgbClr val="FFFFFF">
                    <a:alpha val="0"/>
                  </a:srgbClr>
                </a:clrTo>
              </a:clrChange>
            </a:blip>
            <a:srcRect/>
            <a:stretch>
              <a:fillRect/>
            </a:stretch>
          </p:blipFill>
          <p:spPr bwMode="auto">
            <a:xfrm>
              <a:off x="6019800" y="5029200"/>
              <a:ext cx="1066800" cy="209550"/>
            </a:xfrm>
            <a:prstGeom prst="rect">
              <a:avLst/>
            </a:prstGeom>
            <a:noFill/>
          </p:spPr>
        </p:pic>
        <p:pic>
          <p:nvPicPr>
            <p:cNvPr id="1064" name="Picture 40"/>
            <p:cNvPicPr>
              <a:picLocks noChangeAspect="1" noChangeArrowheads="1"/>
            </p:cNvPicPr>
            <p:nvPr/>
          </p:nvPicPr>
          <p:blipFill>
            <a:blip r:embed="rId17" cstate="print">
              <a:clrChange>
                <a:clrFrom>
                  <a:srgbClr val="FFFFFF"/>
                </a:clrFrom>
                <a:clrTo>
                  <a:srgbClr val="FFFFFF">
                    <a:alpha val="0"/>
                  </a:srgbClr>
                </a:clrTo>
              </a:clrChange>
            </a:blip>
            <a:srcRect/>
            <a:stretch>
              <a:fillRect/>
            </a:stretch>
          </p:blipFill>
          <p:spPr bwMode="auto">
            <a:xfrm>
              <a:off x="6019800" y="5705475"/>
              <a:ext cx="1638300" cy="209550"/>
            </a:xfrm>
            <a:prstGeom prst="rect">
              <a:avLst/>
            </a:prstGeom>
            <a:noFill/>
          </p:spPr>
        </p:pic>
      </p:grpSp>
      <p:sp>
        <p:nvSpPr>
          <p:cNvPr id="1071" name="Rectangle 47"/>
          <p:cNvSpPr>
            <a:spLocks noChangeArrowheads="1"/>
          </p:cNvSpPr>
          <p:nvPr/>
        </p:nvSpPr>
        <p:spPr bwMode="auto">
          <a:xfrm>
            <a:off x="0" y="6667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72" name="Rectangle 48"/>
          <p:cNvSpPr>
            <a:spLocks noChangeArrowheads="1"/>
          </p:cNvSpPr>
          <p:nvPr/>
        </p:nvSpPr>
        <p:spPr bwMode="auto">
          <a:xfrm>
            <a:off x="0" y="8763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73" name="Rectangle 49"/>
          <p:cNvSpPr>
            <a:spLocks noChangeArrowheads="1"/>
          </p:cNvSpPr>
          <p:nvPr/>
        </p:nvSpPr>
        <p:spPr bwMode="auto">
          <a:xfrm>
            <a:off x="0" y="10858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74" name="Rectangle 50"/>
          <p:cNvSpPr>
            <a:spLocks noChangeArrowheads="1"/>
          </p:cNvSpPr>
          <p:nvPr/>
        </p:nvSpPr>
        <p:spPr bwMode="auto">
          <a:xfrm>
            <a:off x="0" y="13049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75" name="Rectangle 51"/>
          <p:cNvSpPr>
            <a:spLocks noChangeArrowheads="1"/>
          </p:cNvSpPr>
          <p:nvPr/>
        </p:nvSpPr>
        <p:spPr bwMode="auto">
          <a:xfrm>
            <a:off x="0" y="15144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76" name="Rectangle 52"/>
          <p:cNvSpPr>
            <a:spLocks noChangeArrowheads="1"/>
          </p:cNvSpPr>
          <p:nvPr/>
        </p:nvSpPr>
        <p:spPr bwMode="auto">
          <a:xfrm>
            <a:off x="0" y="17240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60" name="Group 52"/>
          <p:cNvGrpSpPr/>
          <p:nvPr/>
        </p:nvGrpSpPr>
        <p:grpSpPr>
          <a:xfrm>
            <a:off x="3352800" y="4629150"/>
            <a:ext cx="1085850" cy="1143000"/>
            <a:chOff x="3352800" y="4629150"/>
            <a:chExt cx="1085850" cy="1143000"/>
          </a:xfrm>
        </p:grpSpPr>
        <p:pic>
          <p:nvPicPr>
            <p:cNvPr id="61" name="Picture 32"/>
            <p:cNvPicPr>
              <a:picLocks noChangeAspect="1" noChangeArrowheads="1"/>
            </p:cNvPicPr>
            <p:nvPr/>
          </p:nvPicPr>
          <p:blipFill>
            <a:blip r:embed="rId18" cstate="print">
              <a:clrChange>
                <a:clrFrom>
                  <a:srgbClr val="FFFFFF"/>
                </a:clrFrom>
                <a:clrTo>
                  <a:srgbClr val="FFFFFF">
                    <a:alpha val="0"/>
                  </a:srgbClr>
                </a:clrTo>
              </a:clrChange>
            </a:blip>
            <a:srcRect/>
            <a:stretch>
              <a:fillRect/>
            </a:stretch>
          </p:blipFill>
          <p:spPr bwMode="auto">
            <a:xfrm>
              <a:off x="3352800" y="4629150"/>
              <a:ext cx="1066800" cy="209550"/>
            </a:xfrm>
            <a:prstGeom prst="rect">
              <a:avLst/>
            </a:prstGeom>
            <a:noFill/>
          </p:spPr>
        </p:pic>
        <p:pic>
          <p:nvPicPr>
            <p:cNvPr id="62" name="Picture 31"/>
            <p:cNvPicPr>
              <a:picLocks noChangeAspect="1" noChangeArrowheads="1"/>
            </p:cNvPicPr>
            <p:nvPr/>
          </p:nvPicPr>
          <p:blipFill>
            <a:blip r:embed="rId19" cstate="print">
              <a:clrChange>
                <a:clrFrom>
                  <a:srgbClr val="FFFFFF"/>
                </a:clrFrom>
                <a:clrTo>
                  <a:srgbClr val="FFFFFF">
                    <a:alpha val="0"/>
                  </a:srgbClr>
                </a:clrTo>
              </a:clrChange>
            </a:blip>
            <a:srcRect/>
            <a:stretch>
              <a:fillRect/>
            </a:stretch>
          </p:blipFill>
          <p:spPr bwMode="auto">
            <a:xfrm>
              <a:off x="3352800" y="5181600"/>
              <a:ext cx="800100" cy="209550"/>
            </a:xfrm>
            <a:prstGeom prst="rect">
              <a:avLst/>
            </a:prstGeom>
            <a:noFill/>
          </p:spPr>
        </p:pic>
        <p:pic>
          <p:nvPicPr>
            <p:cNvPr id="63" name="Picture 30"/>
            <p:cNvPicPr>
              <a:picLocks noChangeAspect="1" noChangeArrowheads="1"/>
            </p:cNvPicPr>
            <p:nvPr/>
          </p:nvPicPr>
          <p:blipFill>
            <a:blip r:embed="rId20" cstate="print">
              <a:clrChange>
                <a:clrFrom>
                  <a:srgbClr val="FFFFFF"/>
                </a:clrFrom>
                <a:clrTo>
                  <a:srgbClr val="FFFFFF">
                    <a:alpha val="0"/>
                  </a:srgbClr>
                </a:clrTo>
              </a:clrChange>
            </a:blip>
            <a:srcRect/>
            <a:stretch>
              <a:fillRect/>
            </a:stretch>
          </p:blipFill>
          <p:spPr bwMode="auto">
            <a:xfrm>
              <a:off x="3352800" y="4800600"/>
              <a:ext cx="1085850" cy="209550"/>
            </a:xfrm>
            <a:prstGeom prst="rect">
              <a:avLst/>
            </a:prstGeom>
            <a:noFill/>
          </p:spPr>
        </p:pic>
        <p:pic>
          <p:nvPicPr>
            <p:cNvPr id="64" name="Picture 29"/>
            <p:cNvPicPr>
              <a:picLocks noChangeAspect="1" noChangeArrowheads="1"/>
            </p:cNvPicPr>
            <p:nvPr/>
          </p:nvPicPr>
          <p:blipFill>
            <a:blip r:embed="rId21" cstate="print">
              <a:clrChange>
                <a:clrFrom>
                  <a:srgbClr val="FFFFFF"/>
                </a:clrFrom>
                <a:clrTo>
                  <a:srgbClr val="FFFFFF">
                    <a:alpha val="0"/>
                  </a:srgbClr>
                </a:clrTo>
              </a:clrChange>
            </a:blip>
            <a:srcRect/>
            <a:stretch>
              <a:fillRect/>
            </a:stretch>
          </p:blipFill>
          <p:spPr bwMode="auto">
            <a:xfrm>
              <a:off x="3352800" y="5381625"/>
              <a:ext cx="781050" cy="219075"/>
            </a:xfrm>
            <a:prstGeom prst="rect">
              <a:avLst/>
            </a:prstGeom>
            <a:noFill/>
          </p:spPr>
        </p:pic>
        <p:pic>
          <p:nvPicPr>
            <p:cNvPr id="65" name="Picture 28"/>
            <p:cNvPicPr>
              <a:picLocks noChangeAspect="1" noChangeArrowheads="1"/>
            </p:cNvPicPr>
            <p:nvPr/>
          </p:nvPicPr>
          <p:blipFill>
            <a:blip r:embed="rId22" cstate="print">
              <a:clrChange>
                <a:clrFrom>
                  <a:srgbClr val="FFFFFF"/>
                </a:clrFrom>
                <a:clrTo>
                  <a:srgbClr val="FFFFFF">
                    <a:alpha val="0"/>
                  </a:srgbClr>
                </a:clrTo>
              </a:clrChange>
            </a:blip>
            <a:srcRect/>
            <a:stretch>
              <a:fillRect/>
            </a:stretch>
          </p:blipFill>
          <p:spPr bwMode="auto">
            <a:xfrm>
              <a:off x="3352800" y="5029200"/>
              <a:ext cx="742950" cy="209550"/>
            </a:xfrm>
            <a:prstGeom prst="rect">
              <a:avLst/>
            </a:prstGeom>
            <a:noFill/>
          </p:spPr>
        </p:pic>
        <p:pic>
          <p:nvPicPr>
            <p:cNvPr id="66" name="Picture 27"/>
            <p:cNvPicPr>
              <a:picLocks noChangeAspect="1" noChangeArrowheads="1"/>
            </p:cNvPicPr>
            <p:nvPr/>
          </p:nvPicPr>
          <p:blipFill>
            <a:blip r:embed="rId23" cstate="print">
              <a:clrChange>
                <a:clrFrom>
                  <a:srgbClr val="FFFFFF"/>
                </a:clrFrom>
                <a:clrTo>
                  <a:srgbClr val="FFFFFF">
                    <a:alpha val="0"/>
                  </a:srgbClr>
                </a:clrTo>
              </a:clrChange>
            </a:blip>
            <a:srcRect/>
            <a:stretch>
              <a:fillRect/>
            </a:stretch>
          </p:blipFill>
          <p:spPr bwMode="auto">
            <a:xfrm>
              <a:off x="3352800" y="5562600"/>
              <a:ext cx="438150" cy="209550"/>
            </a:xfrm>
            <a:prstGeom prst="rect">
              <a:avLst/>
            </a:prstGeom>
            <a:noFill/>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 List Example</a:t>
            </a:r>
            <a:endParaRPr lang="en-US" dirty="0"/>
          </a:p>
        </p:txBody>
      </p:sp>
      <p:sp>
        <p:nvSpPr>
          <p:cNvPr id="3" name="Content Placeholder 2"/>
          <p:cNvSpPr>
            <a:spLocks noGrp="1"/>
          </p:cNvSpPr>
          <p:nvPr>
            <p:ph idx="1"/>
          </p:nvPr>
        </p:nvSpPr>
        <p:spPr/>
        <p:txBody>
          <a:bodyPr>
            <a:noAutofit/>
          </a:bodyPr>
          <a:lstStyle/>
          <a:p>
            <a:pPr marL="0">
              <a:lnSpc>
                <a:spcPct val="115000"/>
              </a:lnSpc>
              <a:spcBef>
                <a:spcPts val="0"/>
              </a:spcBef>
              <a:buNone/>
            </a:pPr>
            <a:r>
              <a:rPr lang="en-US" sz="1600" dirty="0" smtClean="0"/>
              <a:t>The display list is created in the </a:t>
            </a:r>
            <a:r>
              <a:rPr lang="en-US" sz="1600" b="1" dirty="0" smtClean="0"/>
              <a:t>init</a:t>
            </a:r>
            <a:r>
              <a:rPr lang="en-US" sz="1600" dirty="0" smtClean="0"/>
              <a:t> routine as</a:t>
            </a:r>
          </a:p>
          <a:p>
            <a:pPr marL="0" marR="0">
              <a:lnSpc>
                <a:spcPct val="115000"/>
              </a:lnSpc>
              <a:spcBef>
                <a:spcPts val="0"/>
              </a:spcBef>
              <a:spcAft>
                <a:spcPts val="0"/>
              </a:spcAft>
              <a:buNone/>
            </a:pPr>
            <a:r>
              <a:rPr lang="en-US" sz="1100" dirty="0" smtClean="0">
                <a:solidFill>
                  <a:srgbClr val="0000FF"/>
                </a:solidFill>
                <a:latin typeface="Consolas"/>
                <a:ea typeface="Calibri"/>
                <a:cs typeface="Consolas"/>
              </a:rPr>
              <a:t>static</a:t>
            </a:r>
            <a:r>
              <a:rPr lang="en-US" sz="1100" dirty="0" smtClean="0">
                <a:latin typeface="Consolas"/>
                <a:ea typeface="Calibri"/>
                <a:cs typeface="Consolas"/>
              </a:rPr>
              <a:t> </a:t>
            </a:r>
            <a:r>
              <a:rPr lang="en-US" sz="1100" dirty="0" smtClean="0">
                <a:solidFill>
                  <a:srgbClr val="0000FF"/>
                </a:solidFill>
                <a:latin typeface="Consolas"/>
                <a:ea typeface="Calibri"/>
                <a:cs typeface="Consolas"/>
              </a:rPr>
              <a:t>void</a:t>
            </a:r>
            <a:r>
              <a:rPr lang="en-US" sz="1100" dirty="0" smtClean="0">
                <a:latin typeface="Consolas"/>
                <a:ea typeface="Calibri"/>
                <a:cs typeface="Consolas"/>
              </a:rPr>
              <a:t> init(</a:t>
            </a:r>
            <a:r>
              <a:rPr lang="en-US" sz="1100" dirty="0" smtClean="0">
                <a:solidFill>
                  <a:srgbClr val="0000FF"/>
                </a:solidFill>
                <a:latin typeface="Consolas"/>
                <a:ea typeface="Calibri"/>
                <a:cs typeface="Consolas"/>
              </a:rPr>
              <a:t>void</a:t>
            </a:r>
            <a:r>
              <a:rPr lang="en-US" sz="1100" dirty="0" smtClean="0">
                <a:latin typeface="Consolas"/>
                <a:ea typeface="Calibri"/>
                <a:cs typeface="Consolas"/>
              </a:rPr>
              <a:t>) {</a:t>
            </a:r>
            <a:endParaRPr lang="en-US" sz="1100" dirty="0" smtClean="0">
              <a:ea typeface="Calibri"/>
              <a:cs typeface="Times New Roman"/>
            </a:endParaRPr>
          </a:p>
          <a:p>
            <a:pPr marL="0" marR="0">
              <a:lnSpc>
                <a:spcPct val="115000"/>
              </a:lnSpc>
              <a:spcBef>
                <a:spcPts val="0"/>
              </a:spcBef>
              <a:spcAft>
                <a:spcPts val="0"/>
              </a:spcAft>
              <a:buNone/>
            </a:pPr>
            <a:r>
              <a:rPr lang="en-US" sz="1100" dirty="0" smtClean="0">
                <a:latin typeface="Consolas"/>
                <a:ea typeface="Calibri"/>
                <a:cs typeface="Consolas"/>
              </a:rPr>
              <a:t>   </a:t>
            </a:r>
            <a:r>
              <a:rPr lang="en-US" sz="1100" dirty="0" err="1" smtClean="0">
                <a:latin typeface="Consolas"/>
                <a:ea typeface="Calibri"/>
                <a:cs typeface="Consolas"/>
              </a:rPr>
              <a:t>theTorus</a:t>
            </a:r>
            <a:r>
              <a:rPr lang="en-US" sz="1100" dirty="0" smtClean="0">
                <a:latin typeface="Consolas"/>
                <a:ea typeface="Calibri"/>
                <a:cs typeface="Consolas"/>
              </a:rPr>
              <a:t> = </a:t>
            </a:r>
            <a:r>
              <a:rPr lang="en-US" sz="1100" dirty="0" err="1" smtClean="0">
                <a:latin typeface="Consolas"/>
                <a:ea typeface="Calibri"/>
                <a:cs typeface="Consolas"/>
              </a:rPr>
              <a:t>glGenLists</a:t>
            </a:r>
            <a:r>
              <a:rPr lang="en-US" sz="1100" dirty="0" smtClean="0">
                <a:latin typeface="Consolas"/>
                <a:ea typeface="Calibri"/>
                <a:cs typeface="Consolas"/>
              </a:rPr>
              <a:t> (1); </a:t>
            </a:r>
            <a:r>
              <a:rPr lang="en-US" sz="1100" dirty="0" smtClean="0">
                <a:solidFill>
                  <a:srgbClr val="008000"/>
                </a:solidFill>
                <a:latin typeface="Consolas"/>
                <a:ea typeface="Calibri"/>
                <a:cs typeface="Consolas"/>
              </a:rPr>
              <a:t>//creates a display list</a:t>
            </a:r>
            <a:endParaRPr lang="en-US" sz="1100" dirty="0" smtClean="0">
              <a:ea typeface="Calibri"/>
              <a:cs typeface="Times New Roman"/>
            </a:endParaRPr>
          </a:p>
          <a:p>
            <a:pPr marL="0" marR="0">
              <a:lnSpc>
                <a:spcPct val="115000"/>
              </a:lnSpc>
              <a:spcBef>
                <a:spcPts val="0"/>
              </a:spcBef>
              <a:spcAft>
                <a:spcPts val="0"/>
              </a:spcAft>
              <a:buNone/>
            </a:pPr>
            <a:r>
              <a:rPr lang="en-US" sz="1100" dirty="0" smtClean="0">
                <a:latin typeface="Consolas"/>
                <a:ea typeface="Calibri"/>
                <a:cs typeface="Consolas"/>
              </a:rPr>
              <a:t>   </a:t>
            </a:r>
            <a:r>
              <a:rPr lang="en-US" sz="1100" dirty="0" err="1" smtClean="0">
                <a:latin typeface="Consolas"/>
                <a:ea typeface="Calibri"/>
                <a:cs typeface="Consolas"/>
              </a:rPr>
              <a:t>glNewList</a:t>
            </a:r>
            <a:r>
              <a:rPr lang="en-US" sz="1100" dirty="0" smtClean="0">
                <a:latin typeface="Consolas"/>
                <a:ea typeface="Calibri"/>
                <a:cs typeface="Consolas"/>
              </a:rPr>
              <a:t>(</a:t>
            </a:r>
            <a:r>
              <a:rPr lang="en-US" sz="1100" dirty="0" err="1" smtClean="0">
                <a:latin typeface="Consolas"/>
                <a:ea typeface="Calibri"/>
                <a:cs typeface="Consolas"/>
              </a:rPr>
              <a:t>theTorus</a:t>
            </a:r>
            <a:r>
              <a:rPr lang="en-US" sz="1100" dirty="0" smtClean="0">
                <a:latin typeface="Consolas"/>
                <a:ea typeface="Calibri"/>
                <a:cs typeface="Consolas"/>
              </a:rPr>
              <a:t>, GL_COMPILE); </a:t>
            </a:r>
            <a:r>
              <a:rPr lang="en-US" sz="1100" dirty="0" smtClean="0">
                <a:solidFill>
                  <a:srgbClr val="008000"/>
                </a:solidFill>
                <a:latin typeface="Consolas"/>
                <a:ea typeface="Calibri"/>
                <a:cs typeface="Consolas"/>
              </a:rPr>
              <a:t>// Define the display list</a:t>
            </a:r>
            <a:endParaRPr lang="en-US" sz="1100" dirty="0" smtClean="0">
              <a:ea typeface="Calibri"/>
              <a:cs typeface="Times New Roman"/>
            </a:endParaRPr>
          </a:p>
          <a:p>
            <a:pPr marL="0" marR="0">
              <a:lnSpc>
                <a:spcPct val="115000"/>
              </a:lnSpc>
              <a:spcBef>
                <a:spcPts val="0"/>
              </a:spcBef>
              <a:spcAft>
                <a:spcPts val="0"/>
              </a:spcAft>
              <a:buNone/>
            </a:pPr>
            <a:r>
              <a:rPr lang="en-US" sz="1100" dirty="0" smtClean="0">
                <a:latin typeface="Consolas"/>
                <a:ea typeface="Calibri"/>
                <a:cs typeface="Consolas"/>
              </a:rPr>
              <a:t>   torus(8, 25); </a:t>
            </a:r>
            <a:r>
              <a:rPr lang="en-US" sz="1100" dirty="0" smtClean="0">
                <a:solidFill>
                  <a:srgbClr val="008000"/>
                </a:solidFill>
                <a:latin typeface="Consolas"/>
                <a:ea typeface="Calibri"/>
                <a:cs typeface="Consolas"/>
              </a:rPr>
              <a:t>// Draw Object</a:t>
            </a:r>
            <a:endParaRPr lang="en-US" sz="1100" dirty="0" smtClean="0">
              <a:ea typeface="Calibri"/>
              <a:cs typeface="Times New Roman"/>
            </a:endParaRPr>
          </a:p>
          <a:p>
            <a:pPr marL="0" marR="0">
              <a:lnSpc>
                <a:spcPct val="115000"/>
              </a:lnSpc>
              <a:spcBef>
                <a:spcPts val="0"/>
              </a:spcBef>
              <a:spcAft>
                <a:spcPts val="0"/>
              </a:spcAft>
              <a:buNone/>
            </a:pPr>
            <a:r>
              <a:rPr lang="en-US" sz="1100" dirty="0" smtClean="0">
                <a:latin typeface="Consolas"/>
                <a:ea typeface="Calibri"/>
                <a:cs typeface="Consolas"/>
              </a:rPr>
              <a:t>   </a:t>
            </a:r>
            <a:r>
              <a:rPr lang="en-US" sz="1100" dirty="0" err="1" smtClean="0">
                <a:latin typeface="Consolas"/>
                <a:ea typeface="Calibri"/>
                <a:cs typeface="Consolas"/>
              </a:rPr>
              <a:t>glEndList</a:t>
            </a:r>
            <a:r>
              <a:rPr lang="en-US" sz="1100" dirty="0" smtClean="0">
                <a:latin typeface="Consolas"/>
                <a:ea typeface="Calibri"/>
                <a:cs typeface="Consolas"/>
              </a:rPr>
              <a:t>();  </a:t>
            </a:r>
            <a:r>
              <a:rPr lang="en-US" sz="1100" dirty="0" smtClean="0">
                <a:solidFill>
                  <a:srgbClr val="008000"/>
                </a:solidFill>
                <a:latin typeface="Consolas"/>
                <a:ea typeface="Calibri"/>
                <a:cs typeface="Consolas"/>
              </a:rPr>
              <a:t>// Define the display list (End)</a:t>
            </a:r>
            <a:endParaRPr lang="en-US" sz="1100" dirty="0" smtClean="0">
              <a:ea typeface="Calibri"/>
              <a:cs typeface="Times New Roman"/>
            </a:endParaRPr>
          </a:p>
          <a:p>
            <a:pPr marL="0" marR="0">
              <a:lnSpc>
                <a:spcPct val="115000"/>
              </a:lnSpc>
              <a:spcBef>
                <a:spcPts val="0"/>
              </a:spcBef>
              <a:spcAft>
                <a:spcPts val="0"/>
              </a:spcAft>
              <a:buNone/>
            </a:pPr>
            <a:r>
              <a:rPr lang="en-US" sz="1100" dirty="0" smtClean="0">
                <a:latin typeface="Consolas"/>
                <a:ea typeface="Calibri"/>
                <a:cs typeface="Consolas"/>
              </a:rPr>
              <a:t>   </a:t>
            </a:r>
            <a:r>
              <a:rPr lang="en-US" sz="1100" dirty="0" err="1" smtClean="0">
                <a:latin typeface="Consolas"/>
                <a:ea typeface="Calibri"/>
                <a:cs typeface="Consolas"/>
              </a:rPr>
              <a:t>glShadeModel</a:t>
            </a:r>
            <a:r>
              <a:rPr lang="en-US" sz="1100" dirty="0" smtClean="0">
                <a:latin typeface="Consolas"/>
                <a:ea typeface="Calibri"/>
                <a:cs typeface="Consolas"/>
              </a:rPr>
              <a:t>(GL_FLAT); </a:t>
            </a:r>
            <a:r>
              <a:rPr lang="en-US" sz="1100" dirty="0" smtClean="0">
                <a:solidFill>
                  <a:srgbClr val="008000"/>
                </a:solidFill>
                <a:latin typeface="Consolas"/>
                <a:ea typeface="Calibri"/>
                <a:cs typeface="Consolas"/>
              </a:rPr>
              <a:t>// initializes the viewing matrices</a:t>
            </a:r>
            <a:endParaRPr lang="en-US" sz="1100" dirty="0" smtClean="0">
              <a:ea typeface="Calibri"/>
              <a:cs typeface="Times New Roman"/>
            </a:endParaRPr>
          </a:p>
          <a:p>
            <a:pPr marL="0" marR="0">
              <a:lnSpc>
                <a:spcPct val="115000"/>
              </a:lnSpc>
              <a:spcBef>
                <a:spcPts val="0"/>
              </a:spcBef>
              <a:spcAft>
                <a:spcPts val="0"/>
              </a:spcAft>
              <a:buNone/>
            </a:pPr>
            <a:r>
              <a:rPr lang="en-US" sz="1100" dirty="0" smtClean="0">
                <a:latin typeface="Consolas"/>
                <a:ea typeface="Calibri"/>
                <a:cs typeface="Consolas"/>
              </a:rPr>
              <a:t>   </a:t>
            </a:r>
            <a:r>
              <a:rPr lang="en-US" sz="1100" dirty="0" err="1" smtClean="0">
                <a:latin typeface="Consolas"/>
                <a:ea typeface="Calibri"/>
                <a:cs typeface="Consolas"/>
              </a:rPr>
              <a:t>glClearColor</a:t>
            </a:r>
            <a:r>
              <a:rPr lang="en-US" sz="1100" dirty="0" smtClean="0">
                <a:latin typeface="Consolas"/>
                <a:ea typeface="Calibri"/>
                <a:cs typeface="Consolas"/>
              </a:rPr>
              <a:t>(0.0, 0.0, 0.0, 0.0);</a:t>
            </a:r>
            <a:endParaRPr lang="en-US" sz="1100" dirty="0" smtClean="0">
              <a:ea typeface="Calibri"/>
              <a:cs typeface="Times New Roman"/>
            </a:endParaRPr>
          </a:p>
          <a:p>
            <a:pPr marL="0" marR="0">
              <a:lnSpc>
                <a:spcPct val="115000"/>
              </a:lnSpc>
              <a:spcBef>
                <a:spcPts val="0"/>
              </a:spcBef>
              <a:spcAft>
                <a:spcPts val="0"/>
              </a:spcAft>
              <a:buNone/>
            </a:pPr>
            <a:r>
              <a:rPr lang="en-US" sz="1100" dirty="0" smtClean="0">
                <a:latin typeface="Consolas"/>
                <a:ea typeface="Calibri"/>
                <a:cs typeface="Consolas"/>
              </a:rPr>
              <a:t>}</a:t>
            </a:r>
            <a:endParaRPr lang="en-US" sz="1100" dirty="0" smtClean="0">
              <a:ea typeface="Calibri"/>
              <a:cs typeface="Times New Roman"/>
            </a:endParaRPr>
          </a:p>
          <a:p>
            <a:pPr>
              <a:buNone/>
            </a:pPr>
            <a:r>
              <a:rPr lang="en-US" sz="1600" dirty="0" smtClean="0">
                <a:solidFill>
                  <a:prstClr val="black"/>
                </a:solidFill>
              </a:rPr>
              <a:t>The </a:t>
            </a:r>
            <a:r>
              <a:rPr lang="en-US" sz="1600" dirty="0" smtClean="0"/>
              <a:t>display list is defined by placing the routine for drawing in between </a:t>
            </a:r>
            <a:r>
              <a:rPr lang="en-US" sz="1600" b="1" dirty="0" err="1" smtClean="0">
                <a:solidFill>
                  <a:prstClr val="black"/>
                </a:solidFill>
                <a:ea typeface="Calibri"/>
                <a:cs typeface="Consolas"/>
              </a:rPr>
              <a:t>glNewList</a:t>
            </a:r>
            <a:r>
              <a:rPr lang="en-US" sz="1600" dirty="0" smtClean="0">
                <a:solidFill>
                  <a:prstClr val="black"/>
                </a:solidFill>
                <a:latin typeface="Consolas"/>
                <a:ea typeface="Calibri"/>
                <a:cs typeface="Consolas"/>
              </a:rPr>
              <a:t> and </a:t>
            </a:r>
            <a:r>
              <a:rPr lang="en-US" sz="1600" b="1" dirty="0" err="1" smtClean="0">
                <a:solidFill>
                  <a:prstClr val="black"/>
                </a:solidFill>
                <a:ea typeface="Calibri"/>
                <a:cs typeface="Consolas"/>
              </a:rPr>
              <a:t>glEndList</a:t>
            </a:r>
            <a:r>
              <a:rPr lang="en-US" sz="1600" dirty="0" smtClean="0">
                <a:solidFill>
                  <a:prstClr val="black"/>
                </a:solidFill>
              </a:rPr>
              <a:t>.  Zero is not a valid display-list index.</a:t>
            </a:r>
            <a:endParaRPr lang="en-US" sz="1600" dirty="0" smtClean="0">
              <a:solidFill>
                <a:prstClr val="black"/>
              </a:solidFill>
              <a:latin typeface="Consolas"/>
              <a:ea typeface="Calibri"/>
              <a:cs typeface="Consolas"/>
            </a:endParaRPr>
          </a:p>
          <a:p>
            <a:pPr>
              <a:buNone/>
            </a:pPr>
            <a:endParaRPr lang="en-US" sz="1600" dirty="0" smtClean="0"/>
          </a:p>
          <a:p>
            <a:pPr>
              <a:buNone/>
            </a:pPr>
            <a:r>
              <a:rPr lang="en-US" sz="1600" dirty="0" smtClean="0"/>
              <a:t>All the math to create the object is done only once, increasing rendering performance. </a:t>
            </a:r>
          </a:p>
          <a:p>
            <a:pPr>
              <a:buNone/>
            </a:pPr>
            <a:endParaRPr lang="en-US" sz="1600" dirty="0" smtClean="0"/>
          </a:p>
          <a:p>
            <a:pPr>
              <a:buNone/>
            </a:pPr>
            <a:r>
              <a:rPr lang="en-US" sz="1600" dirty="0" smtClean="0"/>
              <a:t>Once commands stored in the display list, they cannot be edited. </a:t>
            </a:r>
          </a:p>
          <a:p>
            <a:pPr>
              <a:buNone/>
            </a:pPr>
            <a:endParaRPr lang="en-US" sz="1600" dirty="0" smtClean="0"/>
          </a:p>
          <a:p>
            <a:pPr>
              <a:buNone/>
            </a:pPr>
            <a:endParaRPr lang="en-US" sz="1600" dirty="0" smtClean="0"/>
          </a:p>
          <a:p>
            <a:pPr>
              <a:buNone/>
            </a:pPr>
            <a:endParaRPr lang="en-US" sz="1600" dirty="0" smtClean="0"/>
          </a:p>
          <a:p>
            <a:pPr>
              <a:buNone/>
            </a:pPr>
            <a:endParaRPr lang="en-US" sz="1600" dirty="0" smtClean="0"/>
          </a:p>
        </p:txBody>
      </p:sp>
      <p:cxnSp>
        <p:nvCxnSpPr>
          <p:cNvPr id="5" name="Straight Arrow Connector 4"/>
          <p:cNvCxnSpPr/>
          <p:nvPr/>
        </p:nvCxnSpPr>
        <p:spPr>
          <a:xfrm flipH="1" flipV="1">
            <a:off x="2667000" y="2286000"/>
            <a:ext cx="1676400" cy="1524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 list object and </a:t>
            </a:r>
            <a:r>
              <a:rPr lang="en-US" dirty="0" smtClean="0"/>
              <a:t>Lighting</a:t>
            </a:r>
            <a:r>
              <a:rPr lang="en-US" dirty="0" smtClean="0"/>
              <a:t> </a:t>
            </a:r>
            <a:endParaRPr lang="en-US" dirty="0"/>
          </a:p>
        </p:txBody>
      </p:sp>
      <p:sp>
        <p:nvSpPr>
          <p:cNvPr id="3" name="Content Placeholder 2"/>
          <p:cNvSpPr>
            <a:spLocks noGrp="1"/>
          </p:cNvSpPr>
          <p:nvPr>
            <p:ph idx="1"/>
          </p:nvPr>
        </p:nvSpPr>
        <p:spPr/>
        <p:txBody>
          <a:bodyPr/>
          <a:lstStyle/>
          <a:p>
            <a:r>
              <a:rPr lang="en-US" sz="2000" dirty="0" smtClean="0"/>
              <a:t>Modify </a:t>
            </a:r>
            <a:r>
              <a:rPr lang="en-US" sz="2000" b="1" dirty="0" smtClean="0">
                <a:solidFill>
                  <a:prstClr val="black"/>
                </a:solidFill>
              </a:rPr>
              <a:t>AddLightSolid.cpp</a:t>
            </a:r>
            <a:r>
              <a:rPr lang="en-US" sz="2000" dirty="0" smtClean="0">
                <a:solidFill>
                  <a:prstClr val="black"/>
                </a:solidFill>
              </a:rPr>
              <a:t> sample </a:t>
            </a:r>
            <a:r>
              <a:rPr lang="en-US" sz="2000" dirty="0" smtClean="0">
                <a:solidFill>
                  <a:prstClr val="black"/>
                </a:solidFill>
              </a:rPr>
              <a:t>code</a:t>
            </a:r>
            <a:endParaRPr lang="en-US" sz="2000" dirty="0" smtClean="0"/>
          </a:p>
          <a:p>
            <a:pPr lvl="1"/>
            <a:r>
              <a:rPr lang="en-US" sz="1600" dirty="0" smtClean="0"/>
              <a:t>In </a:t>
            </a:r>
            <a:r>
              <a:rPr lang="en-US" sz="1600" b="1" dirty="0" smtClean="0"/>
              <a:t>display</a:t>
            </a:r>
            <a:r>
              <a:rPr lang="en-US" sz="1600" dirty="0" smtClean="0"/>
              <a:t> disable drawing solid objects </a:t>
            </a:r>
            <a:endParaRPr lang="en-US" sz="1600" dirty="0" smtClean="0"/>
          </a:p>
          <a:p>
            <a:pPr lvl="1"/>
            <a:r>
              <a:rPr lang="en-US" sz="1600" dirty="0" smtClean="0"/>
              <a:t>In </a:t>
            </a:r>
            <a:r>
              <a:rPr lang="en-US" sz="1600" b="1" dirty="0" smtClean="0"/>
              <a:t>main</a:t>
            </a:r>
            <a:r>
              <a:rPr lang="en-US" sz="1600" dirty="0" smtClean="0"/>
              <a:t> define </a:t>
            </a:r>
            <a:r>
              <a:rPr lang="en-US" sz="1600" b="1" dirty="0" smtClean="0"/>
              <a:t>init</a:t>
            </a:r>
            <a:r>
              <a:rPr lang="en-US" sz="1600" b="1" dirty="0" smtClean="0"/>
              <a:t>()</a:t>
            </a:r>
            <a:r>
              <a:rPr lang="en-US" sz="1600" dirty="0" smtClean="0"/>
              <a:t>;</a:t>
            </a:r>
          </a:p>
          <a:p>
            <a:pPr lvl="1"/>
            <a:r>
              <a:rPr lang="en-US" sz="1600" dirty="0" smtClean="0"/>
              <a:t>Insert </a:t>
            </a:r>
            <a:r>
              <a:rPr lang="en-US" sz="1600" b="1" dirty="0" smtClean="0"/>
              <a:t>display </a:t>
            </a:r>
            <a:r>
              <a:rPr lang="en-US" sz="1600" b="1" dirty="0" smtClean="0"/>
              <a:t>list </a:t>
            </a:r>
            <a:r>
              <a:rPr lang="en-US" sz="1600" dirty="0" smtClean="0"/>
              <a:t>object </a:t>
            </a:r>
            <a:r>
              <a:rPr lang="en-US" sz="1600" dirty="0" smtClean="0"/>
              <a:t>Cylinder</a:t>
            </a:r>
            <a:r>
              <a:rPr lang="en-US" sz="1600" dirty="0" smtClean="0"/>
              <a:t> (from </a:t>
            </a:r>
            <a:r>
              <a:rPr lang="en-US" sz="1600" b="1" dirty="0" smtClean="0"/>
              <a:t>DisplayListObjects.cpp</a:t>
            </a:r>
            <a:r>
              <a:rPr lang="en-US" sz="1600" dirty="0" smtClean="0"/>
              <a:t>).</a:t>
            </a:r>
            <a:endParaRPr lang="en-US" sz="1600" dirty="0" smtClean="0"/>
          </a:p>
          <a:p>
            <a:pPr lvl="1"/>
            <a:r>
              <a:rPr lang="en-US" sz="1600" dirty="0" smtClean="0"/>
              <a:t>Add </a:t>
            </a:r>
            <a:r>
              <a:rPr lang="en-US" sz="1600" dirty="0" smtClean="0"/>
              <a:t>analytical normal </a:t>
            </a:r>
            <a:r>
              <a:rPr lang="en-US" sz="1600" dirty="0" smtClean="0"/>
              <a:t>vectors to code. </a:t>
            </a:r>
          </a:p>
          <a:p>
            <a:pPr lvl="1"/>
            <a:r>
              <a:rPr lang="en-US" sz="1600" dirty="0" smtClean="0"/>
              <a:t>Modify code to work with </a:t>
            </a:r>
            <a:r>
              <a:rPr lang="en-US" sz="1600" dirty="0" smtClean="0"/>
              <a:t>other surfaces, torus, </a:t>
            </a:r>
            <a:r>
              <a:rPr lang="en-US" sz="1600" dirty="0" smtClean="0"/>
              <a:t>Roman </a:t>
            </a:r>
            <a:r>
              <a:rPr lang="en-US" sz="1600" dirty="0" smtClean="0"/>
              <a:t>Surface etc. </a:t>
            </a:r>
          </a:p>
          <a:p>
            <a:pPr lvl="1"/>
            <a:r>
              <a:rPr lang="en-US" sz="1600" dirty="0" smtClean="0"/>
              <a:t>Finally calculate </a:t>
            </a:r>
            <a:r>
              <a:rPr lang="en-US" sz="1600" dirty="0" err="1" smtClean="0"/>
              <a:t>normals</a:t>
            </a:r>
            <a:r>
              <a:rPr lang="en-US" sz="1600" dirty="0" smtClean="0"/>
              <a:t> </a:t>
            </a:r>
          </a:p>
          <a:p>
            <a:pPr lvl="1"/>
            <a:r>
              <a:rPr lang="en-US" sz="1600" dirty="0" smtClean="0"/>
              <a:t>Should look the same</a:t>
            </a:r>
            <a:endParaRPr lang="en-US" sz="1600" dirty="0" smtClean="0"/>
          </a:p>
          <a:p>
            <a:endParaRPr lang="en-US" dirty="0"/>
          </a:p>
        </p:txBody>
      </p:sp>
      <p:pic>
        <p:nvPicPr>
          <p:cNvPr id="2051" name="Picture 3"/>
          <p:cNvPicPr>
            <a:picLocks noChangeAspect="1" noChangeArrowheads="1"/>
          </p:cNvPicPr>
          <p:nvPr/>
        </p:nvPicPr>
        <p:blipFill>
          <a:blip r:embed="rId2" cstate="print"/>
          <a:srcRect/>
          <a:stretch>
            <a:fillRect/>
          </a:stretch>
        </p:blipFill>
        <p:spPr bwMode="auto">
          <a:xfrm>
            <a:off x="4667250" y="3429000"/>
            <a:ext cx="4400550" cy="335280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calculate </a:t>
            </a:r>
            <a:r>
              <a:rPr lang="en-US" dirty="0" err="1" smtClean="0"/>
              <a:t>Normals</a:t>
            </a:r>
            <a:endParaRPr lang="en-US" dirty="0"/>
          </a:p>
        </p:txBody>
      </p:sp>
      <p:sp>
        <p:nvSpPr>
          <p:cNvPr id="3" name="Content Placeholder 2"/>
          <p:cNvSpPr>
            <a:spLocks noGrp="1"/>
          </p:cNvSpPr>
          <p:nvPr>
            <p:ph idx="1"/>
          </p:nvPr>
        </p:nvSpPr>
        <p:spPr/>
        <p:txBody>
          <a:bodyPr>
            <a:normAutofit/>
          </a:bodyPr>
          <a:lstStyle/>
          <a:p>
            <a:r>
              <a:rPr lang="en-US" sz="2000" dirty="0" smtClean="0"/>
              <a:t>Cross product of two vectors on the mesh</a:t>
            </a:r>
            <a:r>
              <a:rPr lang="en-US" sz="2000" dirty="0" smtClean="0"/>
              <a:t>.</a:t>
            </a:r>
          </a:p>
          <a:p>
            <a:r>
              <a:rPr lang="en-US" sz="2000" dirty="0" smtClean="0"/>
              <a:t>As a consequence of the cross product, vertices order matters. </a:t>
            </a:r>
            <a:endParaRPr lang="en-US" sz="2000" dirty="0" smtClean="0"/>
          </a:p>
          <a:p>
            <a:endParaRPr lang="en-US" sz="1600" dirty="0"/>
          </a:p>
        </p:txBody>
      </p:sp>
      <p:pic>
        <p:nvPicPr>
          <p:cNvPr id="4" name="Picture 2"/>
          <p:cNvPicPr>
            <a:picLocks noChangeAspect="1" noChangeArrowheads="1"/>
          </p:cNvPicPr>
          <p:nvPr/>
        </p:nvPicPr>
        <p:blipFill>
          <a:blip r:embed="rId2" cstate="print"/>
          <a:srcRect b="6702"/>
          <a:stretch>
            <a:fillRect/>
          </a:stretch>
        </p:blipFill>
        <p:spPr bwMode="auto">
          <a:xfrm>
            <a:off x="4791075" y="3352800"/>
            <a:ext cx="4200525" cy="3352800"/>
          </a:xfrm>
          <a:prstGeom prst="rect">
            <a:avLst/>
          </a:prstGeom>
          <a:noFill/>
          <a:ln w="9525">
            <a:noFill/>
            <a:miter lim="800000"/>
            <a:headEnd/>
            <a:tailEnd/>
          </a:ln>
        </p:spPr>
      </p:pic>
      <p:sp>
        <p:nvSpPr>
          <p:cNvPr id="378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cxnSp>
        <p:nvCxnSpPr>
          <p:cNvPr id="8" name="Straight Arrow Connector 7"/>
          <p:cNvCxnSpPr/>
          <p:nvPr/>
        </p:nvCxnSpPr>
        <p:spPr>
          <a:xfrm flipV="1">
            <a:off x="5105400" y="5410200"/>
            <a:ext cx="762000" cy="3810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105400" y="5867400"/>
            <a:ext cx="609600" cy="1524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4953000" y="5257800"/>
            <a:ext cx="76200" cy="5334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Calculate </a:t>
            </a:r>
            <a:r>
              <a:rPr lang="en-US" dirty="0" err="1" smtClean="0"/>
              <a:t>Normals</a:t>
            </a:r>
            <a:endParaRPr lang="en-US" dirty="0"/>
          </a:p>
        </p:txBody>
      </p:sp>
      <p:sp>
        <p:nvSpPr>
          <p:cNvPr id="3" name="Content Placeholder 2"/>
          <p:cNvSpPr>
            <a:spLocks noGrp="1"/>
          </p:cNvSpPr>
          <p:nvPr>
            <p:ph idx="1"/>
          </p:nvPr>
        </p:nvSpPr>
        <p:spPr>
          <a:xfrm>
            <a:off x="457200" y="1600200"/>
            <a:ext cx="2819400" cy="4525963"/>
          </a:xfrm>
        </p:spPr>
        <p:txBody>
          <a:bodyPr>
            <a:noAutofit/>
          </a:bodyPr>
          <a:lstStyle/>
          <a:p>
            <a:pPr>
              <a:buNone/>
            </a:pPr>
            <a:r>
              <a:rPr lang="en-US" sz="1100" dirty="0" smtClean="0">
                <a:solidFill>
                  <a:srgbClr val="0070C0"/>
                </a:solidFill>
              </a:rPr>
              <a:t>1) accumulate vertices coordinates</a:t>
            </a:r>
          </a:p>
          <a:p>
            <a:pPr>
              <a:buNone/>
            </a:pPr>
            <a:endParaRPr lang="en-US" sz="1100" dirty="0" smtClean="0"/>
          </a:p>
          <a:p>
            <a:pPr>
              <a:buNone/>
            </a:pPr>
            <a:r>
              <a:rPr lang="en-US" sz="1100" dirty="0" smtClean="0"/>
              <a:t>switch (pp) {</a:t>
            </a:r>
          </a:p>
          <a:p>
            <a:pPr>
              <a:buNone/>
            </a:pPr>
            <a:r>
              <a:rPr lang="en-US" sz="1100" dirty="0" smtClean="0"/>
              <a:t>case 1:</a:t>
            </a:r>
          </a:p>
          <a:p>
            <a:pPr>
              <a:buNone/>
            </a:pPr>
            <a:r>
              <a:rPr lang="en-US" sz="1100" dirty="0" smtClean="0"/>
              <a:t>	x1=x; y1=y; z1=z;</a:t>
            </a:r>
          </a:p>
          <a:p>
            <a:pPr>
              <a:buNone/>
            </a:pPr>
            <a:r>
              <a:rPr lang="en-US" sz="1100" dirty="0" smtClean="0"/>
              <a:t>	break;</a:t>
            </a:r>
          </a:p>
          <a:p>
            <a:pPr>
              <a:buNone/>
            </a:pPr>
            <a:r>
              <a:rPr lang="en-US" sz="1100" dirty="0" smtClean="0"/>
              <a:t>case 2:</a:t>
            </a:r>
          </a:p>
          <a:p>
            <a:pPr>
              <a:buNone/>
            </a:pPr>
            <a:r>
              <a:rPr lang="en-US" sz="1100" dirty="0" smtClean="0"/>
              <a:t>	x2=x; y2=y; z2=z;</a:t>
            </a:r>
          </a:p>
          <a:p>
            <a:pPr>
              <a:buNone/>
            </a:pPr>
            <a:r>
              <a:rPr lang="en-US" sz="1100" dirty="0" smtClean="0"/>
              <a:t>	break;</a:t>
            </a:r>
          </a:p>
          <a:p>
            <a:pPr>
              <a:buNone/>
            </a:pPr>
            <a:r>
              <a:rPr lang="en-US" sz="1100" dirty="0" smtClean="0"/>
              <a:t>case 3:</a:t>
            </a:r>
          </a:p>
          <a:p>
            <a:pPr>
              <a:buNone/>
            </a:pPr>
            <a:r>
              <a:rPr lang="en-US" sz="1100" dirty="0" smtClean="0"/>
              <a:t>	x3=x; y3=y; z3=z;</a:t>
            </a:r>
          </a:p>
          <a:p>
            <a:pPr>
              <a:buNone/>
            </a:pPr>
            <a:r>
              <a:rPr lang="en-US" sz="1100" dirty="0" smtClean="0"/>
              <a:t>	break;</a:t>
            </a:r>
          </a:p>
          <a:p>
            <a:pPr>
              <a:buNone/>
            </a:pPr>
            <a:r>
              <a:rPr lang="en-US" sz="1100" dirty="0" smtClean="0"/>
              <a:t>case 4:</a:t>
            </a:r>
          </a:p>
          <a:p>
            <a:pPr>
              <a:buNone/>
            </a:pPr>
            <a:r>
              <a:rPr lang="en-US" sz="1100" dirty="0" smtClean="0"/>
              <a:t>	x4=x; y4=y; z4=z;</a:t>
            </a:r>
          </a:p>
          <a:p>
            <a:pPr>
              <a:buNone/>
            </a:pPr>
            <a:r>
              <a:rPr lang="en-US" sz="1100" dirty="0" smtClean="0"/>
              <a:t>	break;</a:t>
            </a:r>
          </a:p>
          <a:p>
            <a:pPr>
              <a:buNone/>
            </a:pPr>
            <a:r>
              <a:rPr lang="en-US" sz="1100" dirty="0" smtClean="0"/>
              <a:t>}</a:t>
            </a:r>
          </a:p>
          <a:p>
            <a:pPr>
              <a:buNone/>
            </a:pPr>
            <a:endParaRPr lang="en-US" sz="1100" dirty="0" smtClean="0"/>
          </a:p>
          <a:p>
            <a:pPr>
              <a:buNone/>
            </a:pPr>
            <a:endParaRPr lang="en-US" sz="1100" dirty="0"/>
          </a:p>
        </p:txBody>
      </p:sp>
      <p:sp>
        <p:nvSpPr>
          <p:cNvPr id="4" name="TextBox 3"/>
          <p:cNvSpPr txBox="1"/>
          <p:nvPr/>
        </p:nvSpPr>
        <p:spPr>
          <a:xfrm>
            <a:off x="3962400" y="1600200"/>
            <a:ext cx="4724400" cy="2462213"/>
          </a:xfrm>
          <a:prstGeom prst="rect">
            <a:avLst/>
          </a:prstGeom>
          <a:noFill/>
        </p:spPr>
        <p:txBody>
          <a:bodyPr wrap="square" rtlCol="0">
            <a:spAutoFit/>
          </a:bodyPr>
          <a:lstStyle/>
          <a:p>
            <a:pPr marL="342900" indent="-342900">
              <a:spcBef>
                <a:spcPct val="20000"/>
              </a:spcBef>
            </a:pPr>
            <a:r>
              <a:rPr lang="en-US" sz="1100" dirty="0" smtClean="0">
                <a:solidFill>
                  <a:srgbClr val="0070C0"/>
                </a:solidFill>
              </a:rPr>
              <a:t>2) analyze lattice vectors and find cross product </a:t>
            </a:r>
          </a:p>
          <a:p>
            <a:pPr marL="342900" indent="-342900">
              <a:spcBef>
                <a:spcPct val="20000"/>
              </a:spcBef>
            </a:pPr>
            <a:endParaRPr lang="en-US" sz="1100" dirty="0" smtClean="0"/>
          </a:p>
          <a:p>
            <a:pPr marL="342900" indent="-342900">
              <a:spcBef>
                <a:spcPct val="20000"/>
              </a:spcBef>
            </a:pPr>
            <a:r>
              <a:rPr lang="en-US" sz="1100" dirty="0" smtClean="0"/>
              <a:t>f (pp==4) {</a:t>
            </a:r>
          </a:p>
          <a:p>
            <a:pPr marL="342900" indent="-342900">
              <a:spcBef>
                <a:spcPct val="20000"/>
              </a:spcBef>
            </a:pPr>
            <a:r>
              <a:rPr lang="es-ES" sz="1100" dirty="0" smtClean="0"/>
              <a:t>	rx1=x3-x1; ry1=y3-y1; rz1=z3-z1;  // r1 </a:t>
            </a:r>
            <a:r>
              <a:rPr lang="es-ES" sz="1100" dirty="0" err="1" smtClean="0"/>
              <a:t>Latice</a:t>
            </a:r>
            <a:r>
              <a:rPr lang="es-ES" sz="1100" dirty="0" smtClean="0"/>
              <a:t> Vector</a:t>
            </a:r>
          </a:p>
          <a:p>
            <a:pPr marL="342900" indent="-342900">
              <a:spcBef>
                <a:spcPct val="20000"/>
              </a:spcBef>
            </a:pPr>
            <a:r>
              <a:rPr lang="es-ES" sz="1100" dirty="0" smtClean="0"/>
              <a:t>	rx2=x2-x1; ry2=y2-y1; rz2=z2-z1; // r2 </a:t>
            </a:r>
            <a:r>
              <a:rPr lang="es-ES" sz="1100" dirty="0" err="1" smtClean="0"/>
              <a:t>Latice</a:t>
            </a:r>
            <a:r>
              <a:rPr lang="es-ES" sz="1100" dirty="0" smtClean="0"/>
              <a:t> Vector</a:t>
            </a:r>
          </a:p>
          <a:p>
            <a:pPr marL="342900" indent="-342900">
              <a:spcBef>
                <a:spcPct val="20000"/>
              </a:spcBef>
            </a:pPr>
            <a:r>
              <a:rPr lang="en-US" sz="1100" dirty="0" smtClean="0"/>
              <a:t>	</a:t>
            </a:r>
            <a:r>
              <a:rPr lang="en-US" sz="1100" dirty="0" err="1" smtClean="0"/>
              <a:t>nX</a:t>
            </a:r>
            <a:r>
              <a:rPr lang="en-US" sz="1100" dirty="0" smtClean="0"/>
              <a:t> = ry1*rz2 - rz1*ry2; // Cross Product</a:t>
            </a:r>
          </a:p>
          <a:p>
            <a:pPr marL="342900" indent="-342900">
              <a:spcBef>
                <a:spcPct val="20000"/>
              </a:spcBef>
            </a:pPr>
            <a:r>
              <a:rPr lang="en-US" sz="1100" dirty="0" smtClean="0"/>
              <a:t>	</a:t>
            </a:r>
            <a:r>
              <a:rPr lang="en-US" sz="1100" dirty="0" err="1" smtClean="0"/>
              <a:t>nY</a:t>
            </a:r>
            <a:r>
              <a:rPr lang="en-US" sz="1100" dirty="0" smtClean="0"/>
              <a:t> = rz1*rx2 - rx1*rz2;</a:t>
            </a:r>
          </a:p>
          <a:p>
            <a:pPr marL="342900" indent="-342900">
              <a:spcBef>
                <a:spcPct val="20000"/>
              </a:spcBef>
            </a:pPr>
            <a:r>
              <a:rPr lang="en-US" sz="1100" dirty="0" smtClean="0"/>
              <a:t>	</a:t>
            </a:r>
            <a:r>
              <a:rPr lang="en-US" sz="1100" dirty="0" err="1" smtClean="0"/>
              <a:t>nZ</a:t>
            </a:r>
            <a:r>
              <a:rPr lang="en-US" sz="1100" dirty="0" smtClean="0"/>
              <a:t> = rx1*ry2 - ry1*rx2;</a:t>
            </a:r>
          </a:p>
          <a:p>
            <a:pPr marL="342900" indent="-342900">
              <a:spcBef>
                <a:spcPct val="20000"/>
              </a:spcBef>
            </a:pPr>
            <a:r>
              <a:rPr lang="en-US" sz="1100" dirty="0" smtClean="0"/>
              <a:t>	</a:t>
            </a:r>
            <a:r>
              <a:rPr lang="en-US" sz="1100" dirty="0" err="1" smtClean="0"/>
              <a:t>dn</a:t>
            </a:r>
            <a:r>
              <a:rPr lang="en-US" sz="1100" dirty="0" smtClean="0"/>
              <a:t>=</a:t>
            </a:r>
            <a:r>
              <a:rPr lang="en-US" sz="1100" dirty="0" err="1" smtClean="0"/>
              <a:t>sqrt</a:t>
            </a:r>
            <a:r>
              <a:rPr lang="en-US" sz="1100" dirty="0" smtClean="0"/>
              <a:t>(</a:t>
            </a:r>
            <a:r>
              <a:rPr lang="en-US" sz="1100" dirty="0" err="1" smtClean="0"/>
              <a:t>pow</a:t>
            </a:r>
            <a:r>
              <a:rPr lang="en-US" sz="1100" dirty="0" smtClean="0"/>
              <a:t>(nX,2)+</a:t>
            </a:r>
            <a:r>
              <a:rPr lang="en-US" sz="1100" dirty="0" err="1" smtClean="0"/>
              <a:t>pow</a:t>
            </a:r>
            <a:r>
              <a:rPr lang="en-US" sz="1100" dirty="0" smtClean="0"/>
              <a:t>(nY,2)+</a:t>
            </a:r>
            <a:r>
              <a:rPr lang="en-US" sz="1100" dirty="0" err="1" smtClean="0"/>
              <a:t>pow</a:t>
            </a:r>
            <a:r>
              <a:rPr lang="en-US" sz="1100" dirty="0" smtClean="0"/>
              <a:t>(nZ,2));</a:t>
            </a:r>
          </a:p>
          <a:p>
            <a:pPr marL="342900" indent="-342900">
              <a:spcBef>
                <a:spcPct val="20000"/>
              </a:spcBef>
            </a:pPr>
            <a:r>
              <a:rPr lang="en-US" sz="1100" dirty="0" smtClean="0"/>
              <a:t>	pp=0;</a:t>
            </a:r>
          </a:p>
          <a:p>
            <a:pPr marL="342900" indent="-342900">
              <a:spcBef>
                <a:spcPct val="20000"/>
              </a:spcBef>
            </a:pPr>
            <a:r>
              <a:rPr lang="en-US" sz="1100" dirty="0" smtClean="0"/>
              <a:t>}</a:t>
            </a:r>
          </a:p>
          <a:p>
            <a:endParaRPr lang="en-US" sz="11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Lab/HW </a:t>
            </a:r>
            <a:r>
              <a:rPr lang="en-US" dirty="0" smtClean="0"/>
              <a:t>Project</a:t>
            </a:r>
            <a:endParaRPr lang="en-US" dirty="0"/>
          </a:p>
        </p:txBody>
      </p:sp>
      <p:sp>
        <p:nvSpPr>
          <p:cNvPr id="3" name="Content Placeholder 2"/>
          <p:cNvSpPr>
            <a:spLocks noGrp="1"/>
          </p:cNvSpPr>
          <p:nvPr>
            <p:ph idx="1"/>
          </p:nvPr>
        </p:nvSpPr>
        <p:spPr>
          <a:xfrm>
            <a:off x="304800" y="1600200"/>
            <a:ext cx="8229600" cy="4525963"/>
          </a:xfrm>
        </p:spPr>
        <p:txBody>
          <a:bodyPr>
            <a:normAutofit/>
          </a:bodyPr>
          <a:lstStyle/>
          <a:p>
            <a:r>
              <a:rPr lang="en-US" sz="2000" dirty="0" smtClean="0"/>
              <a:t>Modify </a:t>
            </a:r>
            <a:r>
              <a:rPr lang="en-US" sz="2000" dirty="0" smtClean="0"/>
              <a:t>AddLightNormals.cpp</a:t>
            </a:r>
            <a:endParaRPr lang="en-US" sz="1600" dirty="0" smtClean="0"/>
          </a:p>
          <a:p>
            <a:pPr lvl="1"/>
            <a:r>
              <a:rPr lang="en-US" sz="1600" dirty="0" smtClean="0"/>
              <a:t>Draw two </a:t>
            </a:r>
            <a:r>
              <a:rPr lang="en-US" sz="1600" dirty="0" smtClean="0"/>
              <a:t>spheres and </a:t>
            </a:r>
            <a:r>
              <a:rPr lang="en-US" sz="1600" dirty="0" smtClean="0"/>
              <a:t>position </a:t>
            </a:r>
            <a:r>
              <a:rPr lang="en-US" sz="1600" dirty="0" smtClean="0"/>
              <a:t>the light at z=10. </a:t>
            </a:r>
            <a:endParaRPr lang="en-US" sz="1600" dirty="0" smtClean="0"/>
          </a:p>
          <a:p>
            <a:pPr lvl="1"/>
            <a:r>
              <a:rPr lang="en-US" sz="1600" dirty="0" smtClean="0"/>
              <a:t>One with calculated “discrete” normal </a:t>
            </a:r>
            <a:r>
              <a:rPr lang="en-US" sz="1600" dirty="0" smtClean="0"/>
              <a:t>vectors </a:t>
            </a:r>
            <a:r>
              <a:rPr lang="en-US" sz="1600" dirty="0" smtClean="0"/>
              <a:t>(accumulate coordinates of 4 vertices)</a:t>
            </a:r>
            <a:endParaRPr lang="en-US" sz="1600" dirty="0" smtClean="0"/>
          </a:p>
          <a:p>
            <a:pPr lvl="1"/>
            <a:r>
              <a:rPr lang="en-US" sz="1600" dirty="0" smtClean="0"/>
              <a:t>Another with analytic “smoother” normal </a:t>
            </a:r>
            <a:r>
              <a:rPr lang="en-US" sz="1600" dirty="0" smtClean="0"/>
              <a:t>vectors </a:t>
            </a:r>
            <a:r>
              <a:rPr lang="en-US" sz="1600" dirty="0" smtClean="0"/>
              <a:t>(Check </a:t>
            </a:r>
            <a:r>
              <a:rPr lang="en-US" sz="1600" dirty="0" smtClean="0"/>
              <a:t>out </a:t>
            </a:r>
            <a:r>
              <a:rPr lang="en-US" sz="1600" dirty="0" err="1" smtClean="0"/>
              <a:t>Matlab’s</a:t>
            </a:r>
            <a:r>
              <a:rPr lang="en-US" sz="1600" dirty="0" smtClean="0"/>
              <a:t> </a:t>
            </a:r>
            <a:r>
              <a:rPr lang="en-US" sz="1600" b="1" dirty="0" err="1" smtClean="0"/>
              <a:t>MuPAD</a:t>
            </a:r>
            <a:r>
              <a:rPr lang="en-US" sz="1600" dirty="0" smtClean="0"/>
              <a:t>)</a:t>
            </a:r>
          </a:p>
          <a:p>
            <a:pPr lvl="1"/>
            <a:r>
              <a:rPr lang="en-US" sz="1600" dirty="0" smtClean="0"/>
              <a:t>Note the glNormal3f glVertex3f difference for these two situations</a:t>
            </a:r>
            <a:endParaRPr lang="en-US" sz="1600" dirty="0" smtClean="0"/>
          </a:p>
          <a:p>
            <a:pPr lvl="1"/>
            <a:endParaRPr lang="en-US" sz="1600" dirty="0" smtClean="0"/>
          </a:p>
          <a:p>
            <a:pPr lvl="1"/>
            <a:r>
              <a:rPr lang="en-US" sz="1600" dirty="0" smtClean="0"/>
              <a:t>Modify </a:t>
            </a:r>
            <a:r>
              <a:rPr lang="en-US" sz="1600" dirty="0" smtClean="0"/>
              <a:t>code to work with </a:t>
            </a:r>
            <a:endParaRPr lang="en-US" sz="1600" dirty="0" smtClean="0"/>
          </a:p>
          <a:p>
            <a:pPr lvl="1"/>
            <a:r>
              <a:rPr lang="en-US" sz="1600" dirty="0" smtClean="0"/>
              <a:t>cylinder</a:t>
            </a:r>
            <a:r>
              <a:rPr lang="en-US" sz="1600" dirty="0" smtClean="0"/>
              <a:t>, </a:t>
            </a:r>
            <a:endParaRPr lang="en-US" sz="1600" dirty="0" smtClean="0"/>
          </a:p>
          <a:p>
            <a:pPr lvl="1"/>
            <a:r>
              <a:rPr lang="en-US" sz="1600" dirty="0" smtClean="0"/>
              <a:t>torus </a:t>
            </a:r>
          </a:p>
          <a:p>
            <a:pPr lvl="1"/>
            <a:r>
              <a:rPr lang="en-US" sz="1600" dirty="0" smtClean="0"/>
              <a:t>Roman Surface maybe?</a:t>
            </a:r>
            <a:endParaRPr lang="en-US" sz="1600" dirty="0" smtClean="0"/>
          </a:p>
          <a:p>
            <a:pPr lvl="1"/>
            <a:endParaRPr lang="en-US" sz="1600" dirty="0" smtClean="0"/>
          </a:p>
          <a:p>
            <a:endParaRPr lang="en-US" sz="2000" dirty="0" smtClean="0"/>
          </a:p>
          <a:p>
            <a:endParaRPr lang="en-US" sz="2000" dirty="0"/>
          </a:p>
        </p:txBody>
      </p:sp>
      <p:pic>
        <p:nvPicPr>
          <p:cNvPr id="1027" name="Picture 3"/>
          <p:cNvPicPr>
            <a:picLocks noChangeAspect="1" noChangeArrowheads="1"/>
          </p:cNvPicPr>
          <p:nvPr/>
        </p:nvPicPr>
        <p:blipFill>
          <a:blip r:embed="rId2" cstate="print"/>
          <a:srcRect/>
          <a:stretch>
            <a:fillRect/>
          </a:stretch>
        </p:blipFill>
        <p:spPr bwMode="auto">
          <a:xfrm>
            <a:off x="4343400" y="3178629"/>
            <a:ext cx="4629150" cy="3526971"/>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21" name="Picture 5"/>
          <p:cNvPicPr>
            <a:picLocks noChangeAspect="1" noChangeArrowheads="1"/>
          </p:cNvPicPr>
          <p:nvPr/>
        </p:nvPicPr>
        <p:blipFill>
          <a:blip r:embed="rId2" cstate="print"/>
          <a:srcRect/>
          <a:stretch>
            <a:fillRect/>
          </a:stretch>
        </p:blipFill>
        <p:spPr bwMode="auto">
          <a:xfrm>
            <a:off x="1524001" y="1167497"/>
            <a:ext cx="7620000" cy="5690504"/>
          </a:xfrm>
          <a:prstGeom prst="rect">
            <a:avLst/>
          </a:prstGeom>
          <a:noFill/>
          <a:ln w="9525">
            <a:noFill/>
            <a:miter lim="800000"/>
            <a:headEnd/>
            <a:tailEnd/>
          </a:ln>
        </p:spPr>
      </p:pic>
      <p:sp>
        <p:nvSpPr>
          <p:cNvPr id="2" name="Title 1"/>
          <p:cNvSpPr>
            <a:spLocks noGrp="1"/>
          </p:cNvSpPr>
          <p:nvPr>
            <p:ph type="title"/>
          </p:nvPr>
        </p:nvSpPr>
        <p:spPr/>
        <p:txBody>
          <a:bodyPr>
            <a:normAutofit/>
          </a:bodyPr>
          <a:lstStyle/>
          <a:p>
            <a:r>
              <a:rPr lang="en-US" dirty="0" smtClean="0"/>
              <a:t>Textures and shading</a:t>
            </a:r>
            <a:endParaRPr lang="en-US" dirty="0"/>
          </a:p>
        </p:txBody>
      </p:sp>
      <p:sp>
        <p:nvSpPr>
          <p:cNvPr id="3" name="Content Placeholder 2"/>
          <p:cNvSpPr>
            <a:spLocks noGrp="1"/>
          </p:cNvSpPr>
          <p:nvPr>
            <p:ph idx="1"/>
          </p:nvPr>
        </p:nvSpPr>
        <p:spPr>
          <a:xfrm>
            <a:off x="457200" y="1600200"/>
            <a:ext cx="8229600" cy="5105400"/>
          </a:xfrm>
        </p:spPr>
        <p:txBody>
          <a:bodyPr>
            <a:noAutofit/>
          </a:bodyPr>
          <a:lstStyle/>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r>
              <a:rPr lang="en-US" sz="1600" dirty="0" smtClean="0"/>
              <a:t>Model</a:t>
            </a:r>
          </a:p>
          <a:p>
            <a:endParaRPr lang="en-US" sz="1600" dirty="0" smtClean="0"/>
          </a:p>
          <a:p>
            <a:endParaRPr lang="en-US" sz="1600" dirty="0" smtClean="0"/>
          </a:p>
          <a:p>
            <a:endParaRPr lang="en-US" sz="1600" dirty="0" smtClean="0"/>
          </a:p>
          <a:p>
            <a:r>
              <a:rPr lang="en-US" sz="1600" dirty="0" smtClean="0"/>
              <a:t>Model + Shading</a:t>
            </a:r>
          </a:p>
          <a:p>
            <a:endParaRPr lang="en-US" sz="1600" dirty="0" smtClean="0"/>
          </a:p>
          <a:p>
            <a:pPr>
              <a:buNone/>
            </a:pPr>
            <a:endParaRPr lang="en-US" sz="1600" dirty="0" smtClean="0"/>
          </a:p>
          <a:p>
            <a:r>
              <a:rPr lang="en-US" sz="1600" dirty="0" smtClean="0"/>
              <a:t>Model + Shading + Textures</a:t>
            </a:r>
          </a:p>
          <a:p>
            <a:endParaRPr lang="en-US" sz="1600" dirty="0" smtClean="0"/>
          </a:p>
          <a:p>
            <a:r>
              <a:rPr lang="en-US" sz="1400" dirty="0" smtClean="0"/>
              <a:t>Computer artwork of Jeremy </a:t>
            </a:r>
            <a:r>
              <a:rPr lang="en-US" sz="1400" dirty="0" err="1" smtClean="0"/>
              <a:t>Birn</a:t>
            </a:r>
            <a:r>
              <a:rPr lang="en-US" sz="1400" dirty="0" smtClean="0"/>
              <a:t> </a:t>
            </a:r>
          </a:p>
          <a:p>
            <a:r>
              <a:rPr lang="en-US" sz="1400" dirty="0" smtClean="0"/>
              <a:t>http://www.3drender.com/jbirn/productions.html </a:t>
            </a:r>
          </a:p>
          <a:p>
            <a:endParaRPr lang="en-US" sz="16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Accessing a texture map from a </a:t>
            </a:r>
            <a:r>
              <a:rPr lang="en-US" dirty="0" err="1" smtClean="0"/>
              <a:t>shader</a:t>
            </a:r>
            <a:endParaRPr lang="en-US" dirty="0"/>
          </a:p>
        </p:txBody>
      </p:sp>
      <p:sp>
        <p:nvSpPr>
          <p:cNvPr id="3" name="Content Placeholder 2"/>
          <p:cNvSpPr>
            <a:spLocks noGrp="1"/>
          </p:cNvSpPr>
          <p:nvPr>
            <p:ph idx="1"/>
          </p:nvPr>
        </p:nvSpPr>
        <p:spPr/>
        <p:txBody>
          <a:bodyPr>
            <a:normAutofit/>
          </a:bodyPr>
          <a:lstStyle/>
          <a:p>
            <a:r>
              <a:rPr lang="en-US" sz="1600" dirty="0" smtClean="0"/>
              <a:t>Texture coordinates are passed to the vertex </a:t>
            </a:r>
            <a:r>
              <a:rPr lang="en-US" sz="1600" dirty="0" err="1" smtClean="0"/>
              <a:t>shader</a:t>
            </a:r>
            <a:r>
              <a:rPr lang="en-US" sz="1600" dirty="0" smtClean="0"/>
              <a:t> as attributes. </a:t>
            </a:r>
          </a:p>
          <a:p>
            <a:r>
              <a:rPr lang="en-US" sz="1600" dirty="0" smtClean="0"/>
              <a:t>These attributes are usually smoothly interpolated between vertices in the fragment </a:t>
            </a:r>
            <a:r>
              <a:rPr lang="en-US" sz="1600" dirty="0" err="1" smtClean="0"/>
              <a:t>shader</a:t>
            </a:r>
            <a:r>
              <a:rPr lang="en-US" sz="1600" dirty="0" smtClean="0"/>
              <a:t>.</a:t>
            </a:r>
          </a:p>
          <a:p>
            <a:r>
              <a:rPr lang="en-US" sz="1600" dirty="0" smtClean="0"/>
              <a:t>The fragment </a:t>
            </a:r>
            <a:r>
              <a:rPr lang="en-US" sz="1600" dirty="0" err="1" smtClean="0"/>
              <a:t>shader</a:t>
            </a:r>
            <a:r>
              <a:rPr lang="en-US" sz="1600" dirty="0" smtClean="0"/>
              <a:t> uses these interpolated texture coordinates to sample the texture. </a:t>
            </a:r>
          </a:p>
          <a:p>
            <a:r>
              <a:rPr lang="en-US" sz="1600" dirty="0" smtClean="0"/>
              <a:t>The sampled filtered texture color comes back as an RGBA color value.</a:t>
            </a:r>
          </a:p>
          <a:p>
            <a:endParaRPr lang="en-US" sz="1600" dirty="0" smtClean="0"/>
          </a:p>
          <a:p>
            <a:r>
              <a:rPr lang="en-US" sz="1600" dirty="0" smtClean="0"/>
              <a:t>Create a texture object and specify a texture for that object.</a:t>
            </a:r>
          </a:p>
          <a:p>
            <a:r>
              <a:rPr lang="en-US" sz="1600" dirty="0" smtClean="0"/>
              <a:t>Indicate how the texture is to be applied to each pixel.</a:t>
            </a:r>
          </a:p>
          <a:p>
            <a:r>
              <a:rPr lang="en-US" sz="1600" dirty="0" smtClean="0"/>
              <a:t>Enable texture mapping.</a:t>
            </a:r>
          </a:p>
          <a:p>
            <a:r>
              <a:rPr lang="en-US" sz="1600" dirty="0" smtClean="0"/>
              <a:t>Draw the scene, supplying both texture and geometric coordinates.</a:t>
            </a:r>
            <a:endParaRPr lang="en-US" sz="1600" dirty="0"/>
          </a:p>
        </p:txBody>
      </p:sp>
      <p:pic>
        <p:nvPicPr>
          <p:cNvPr id="40962" name="Picture 2"/>
          <p:cNvPicPr>
            <a:picLocks noChangeAspect="1" noChangeArrowheads="1"/>
          </p:cNvPicPr>
          <p:nvPr/>
        </p:nvPicPr>
        <p:blipFill>
          <a:blip r:embed="rId2" cstate="print"/>
          <a:srcRect t="4207" b="7767"/>
          <a:stretch>
            <a:fillRect/>
          </a:stretch>
        </p:blipFill>
        <p:spPr bwMode="auto">
          <a:xfrm>
            <a:off x="3009900" y="4267200"/>
            <a:ext cx="6134100" cy="2590800"/>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Sample Program</a:t>
            </a:r>
            <a:endParaRPr lang="en-US" dirty="0"/>
          </a:p>
        </p:txBody>
      </p:sp>
      <p:sp>
        <p:nvSpPr>
          <p:cNvPr id="3" name="Content Placeholder 2"/>
          <p:cNvSpPr>
            <a:spLocks noGrp="1"/>
          </p:cNvSpPr>
          <p:nvPr>
            <p:ph idx="1"/>
          </p:nvPr>
        </p:nvSpPr>
        <p:spPr/>
        <p:txBody>
          <a:bodyPr>
            <a:normAutofit/>
          </a:bodyPr>
          <a:lstStyle/>
          <a:p>
            <a:r>
              <a:rPr lang="en-US" sz="1600" dirty="0" smtClean="0"/>
              <a:t>Textures are read from an image file.</a:t>
            </a:r>
          </a:p>
          <a:p>
            <a:r>
              <a:rPr lang="en-US" sz="1600" dirty="0" smtClean="0"/>
              <a:t>Interesting textures are large since they need to be specified programmatically. </a:t>
            </a:r>
          </a:p>
          <a:p>
            <a:r>
              <a:rPr lang="en-US" sz="1600" dirty="0" smtClean="0"/>
              <a:t>The sample program applies this texture to two squares, which are then rendered in perspective, one of them facing the viewer squarely and the other tilting back at 45 degrees. </a:t>
            </a:r>
          </a:p>
          <a:p>
            <a:r>
              <a:rPr lang="en-US" sz="1600" dirty="0" smtClean="0"/>
              <a:t>The checkerboard texture is generated in the routine </a:t>
            </a:r>
            <a:r>
              <a:rPr lang="en-US" sz="1600" b="1" dirty="0" err="1" smtClean="0"/>
              <a:t>makeCheckImage</a:t>
            </a:r>
            <a:r>
              <a:rPr lang="en-US" sz="1600" b="1" dirty="0" smtClean="0"/>
              <a:t>()</a:t>
            </a:r>
            <a:r>
              <a:rPr lang="en-US" sz="1600" dirty="0" smtClean="0"/>
              <a:t>.</a:t>
            </a:r>
          </a:p>
          <a:p>
            <a:r>
              <a:rPr lang="en-US" sz="1600" dirty="0" smtClean="0"/>
              <a:t>texture-mapping initialization occurs in the routine </a:t>
            </a:r>
            <a:r>
              <a:rPr lang="en-US" sz="1600" b="1" dirty="0" smtClean="0"/>
              <a:t>init()</a:t>
            </a:r>
            <a:r>
              <a:rPr lang="en-US" sz="1600" dirty="0" smtClean="0"/>
              <a:t>. </a:t>
            </a:r>
          </a:p>
          <a:p>
            <a:pPr lvl="1"/>
            <a:r>
              <a:rPr lang="en-US" sz="1200" dirty="0" err="1" smtClean="0">
                <a:latin typeface="Consolas"/>
              </a:rPr>
              <a:t>glGenTextures</a:t>
            </a:r>
            <a:r>
              <a:rPr lang="en-US" sz="1200" dirty="0" smtClean="0">
                <a:latin typeface="Consolas"/>
              </a:rPr>
              <a:t>(1, &amp;</a:t>
            </a:r>
            <a:r>
              <a:rPr lang="en-US" sz="1200" dirty="0" err="1" smtClean="0">
                <a:latin typeface="Consolas"/>
              </a:rPr>
              <a:t>texName</a:t>
            </a:r>
            <a:r>
              <a:rPr lang="en-US" sz="1200" dirty="0" smtClean="0">
                <a:latin typeface="Consolas"/>
              </a:rPr>
              <a:t>); </a:t>
            </a:r>
            <a:r>
              <a:rPr lang="en-US" sz="1200" dirty="0" smtClean="0">
                <a:solidFill>
                  <a:srgbClr val="008000"/>
                </a:solidFill>
                <a:latin typeface="Consolas"/>
              </a:rPr>
              <a:t>// name a texture object</a:t>
            </a:r>
          </a:p>
          <a:p>
            <a:pPr lvl="1"/>
            <a:r>
              <a:rPr lang="en-US" sz="1200" dirty="0" err="1" smtClean="0">
                <a:latin typeface="Consolas"/>
              </a:rPr>
              <a:t>glBindTexture</a:t>
            </a:r>
            <a:r>
              <a:rPr lang="en-US" sz="1200" dirty="0" smtClean="0">
                <a:latin typeface="Consolas"/>
              </a:rPr>
              <a:t>(GL_TEXTURE_2D, </a:t>
            </a:r>
            <a:r>
              <a:rPr lang="en-US" sz="1200" dirty="0" err="1" smtClean="0">
                <a:latin typeface="Consolas"/>
              </a:rPr>
              <a:t>texName</a:t>
            </a:r>
            <a:r>
              <a:rPr lang="en-US" sz="1200" dirty="0" smtClean="0">
                <a:latin typeface="Consolas"/>
              </a:rPr>
              <a:t>); </a:t>
            </a:r>
            <a:r>
              <a:rPr lang="en-US" sz="1200" dirty="0" smtClean="0">
                <a:solidFill>
                  <a:srgbClr val="008000"/>
                </a:solidFill>
                <a:latin typeface="Consolas"/>
              </a:rPr>
              <a:t>// create a texture object</a:t>
            </a:r>
          </a:p>
          <a:p>
            <a:pPr lvl="1"/>
            <a:r>
              <a:rPr lang="en-US" sz="1200" dirty="0" smtClean="0">
                <a:latin typeface="Consolas"/>
              </a:rPr>
              <a:t>glTexImage2D();</a:t>
            </a:r>
            <a:r>
              <a:rPr lang="en-US" sz="1200" dirty="0" smtClean="0">
                <a:solidFill>
                  <a:srgbClr val="008000"/>
                </a:solidFill>
                <a:latin typeface="Consolas"/>
              </a:rPr>
              <a:t> // specify texture map</a:t>
            </a:r>
          </a:p>
          <a:p>
            <a:pPr lvl="1"/>
            <a:r>
              <a:rPr lang="en-US" sz="1200" dirty="0" smtClean="0"/>
              <a:t>Parameters: size of the image, type of the image, location of the image, and other properties.</a:t>
            </a:r>
            <a:endParaRPr lang="en-US" sz="1900" dirty="0" smtClean="0"/>
          </a:p>
          <a:p>
            <a:pPr lvl="1"/>
            <a:r>
              <a:rPr lang="en-US" sz="1200" dirty="0" err="1" smtClean="0"/>
              <a:t>glTexParameter</a:t>
            </a:r>
            <a:r>
              <a:rPr lang="en-US" sz="1200" dirty="0" smtClean="0"/>
              <a:t>*() specify how the texture is to be wrapped and how the colors are to be filtered if there isn't an exact match between pixels in the texture and pixels on the screen.</a:t>
            </a:r>
          </a:p>
          <a:p>
            <a:r>
              <a:rPr lang="en-US" sz="1600" dirty="0" smtClean="0"/>
              <a:t>Texturing is enabled in </a:t>
            </a:r>
            <a:r>
              <a:rPr lang="en-US" sz="1600" b="1" dirty="0" smtClean="0"/>
              <a:t>display()</a:t>
            </a:r>
            <a:r>
              <a:rPr lang="en-US" sz="1600" dirty="0" smtClean="0"/>
              <a:t> (</a:t>
            </a:r>
            <a:r>
              <a:rPr lang="en-US" sz="1600" b="1" dirty="0" err="1" smtClean="0"/>
              <a:t>glEnable</a:t>
            </a:r>
            <a:r>
              <a:rPr lang="en-US" sz="1600" b="1" dirty="0" smtClean="0"/>
              <a:t>()</a:t>
            </a:r>
            <a:r>
              <a:rPr lang="en-US" sz="1600" dirty="0" smtClean="0"/>
              <a:t>) </a:t>
            </a:r>
          </a:p>
          <a:p>
            <a:pPr lvl="1"/>
            <a:r>
              <a:rPr lang="en-US" sz="1200" dirty="0" err="1" smtClean="0"/>
              <a:t>glTexEnvf</a:t>
            </a:r>
            <a:r>
              <a:rPr lang="en-US" sz="1200" dirty="0" smtClean="0"/>
              <a:t>(); </a:t>
            </a:r>
            <a:r>
              <a:rPr lang="en-US" sz="1200" dirty="0" smtClean="0">
                <a:solidFill>
                  <a:srgbClr val="008000"/>
                </a:solidFill>
                <a:latin typeface="Consolas"/>
              </a:rPr>
              <a:t>// draw using the colors from the texture map</a:t>
            </a:r>
          </a:p>
          <a:p>
            <a:pPr lvl="1"/>
            <a:r>
              <a:rPr lang="en-US" sz="1200" dirty="0" err="1" smtClean="0"/>
              <a:t>glTexCoord</a:t>
            </a:r>
            <a:r>
              <a:rPr lang="en-US" sz="1200" dirty="0" smtClean="0"/>
              <a:t>*(); </a:t>
            </a:r>
            <a:r>
              <a:rPr lang="en-US" sz="1200" dirty="0" smtClean="0">
                <a:solidFill>
                  <a:srgbClr val="008000"/>
                </a:solidFill>
                <a:latin typeface="Consolas"/>
              </a:rPr>
              <a:t>// sets the current texture coordinates</a:t>
            </a:r>
          </a:p>
          <a:p>
            <a:pPr lvl="1"/>
            <a:endParaRPr lang="en-US" sz="1200" dirty="0" smtClean="0"/>
          </a:p>
          <a:p>
            <a:pPr lvl="1"/>
            <a:endParaRPr lang="en-US" sz="1200" dirty="0" smtClean="0"/>
          </a:p>
        </p:txBody>
      </p:sp>
      <p:pic>
        <p:nvPicPr>
          <p:cNvPr id="39938" name="Picture 2"/>
          <p:cNvPicPr>
            <a:picLocks noChangeAspect="1" noChangeArrowheads="1"/>
          </p:cNvPicPr>
          <p:nvPr/>
        </p:nvPicPr>
        <p:blipFill>
          <a:blip r:embed="rId2" cstate="print"/>
          <a:srcRect/>
          <a:stretch>
            <a:fillRect/>
          </a:stretch>
        </p:blipFill>
        <p:spPr bwMode="auto">
          <a:xfrm>
            <a:off x="6134100" y="4895850"/>
            <a:ext cx="2933700" cy="188595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 List Example</a:t>
            </a:r>
            <a:endParaRPr lang="en-US" dirty="0"/>
          </a:p>
        </p:txBody>
      </p:sp>
      <p:sp>
        <p:nvSpPr>
          <p:cNvPr id="3" name="Content Placeholder 2"/>
          <p:cNvSpPr>
            <a:spLocks noGrp="1"/>
          </p:cNvSpPr>
          <p:nvPr>
            <p:ph idx="1"/>
          </p:nvPr>
        </p:nvSpPr>
        <p:spPr/>
        <p:txBody>
          <a:bodyPr>
            <a:normAutofit lnSpcReduction="10000"/>
          </a:bodyPr>
          <a:lstStyle/>
          <a:p>
            <a:pPr lvl="0">
              <a:buNone/>
            </a:pPr>
            <a:endParaRPr lang="en-US" sz="1600" dirty="0" smtClean="0">
              <a:solidFill>
                <a:prstClr val="black"/>
              </a:solidFill>
            </a:endParaRPr>
          </a:p>
          <a:p>
            <a:pPr lvl="0">
              <a:buNone/>
            </a:pPr>
            <a:r>
              <a:rPr lang="en-US" sz="1600" dirty="0" smtClean="0">
                <a:solidFill>
                  <a:prstClr val="black"/>
                </a:solidFill>
              </a:rPr>
              <a:t>For example when keys are used </a:t>
            </a:r>
            <a:r>
              <a:rPr lang="en-US" sz="1600" b="1" dirty="0" err="1" smtClean="0">
                <a:solidFill>
                  <a:prstClr val="black"/>
                </a:solidFill>
              </a:rPr>
              <a:t>glutPostRedisplay</a:t>
            </a:r>
            <a:r>
              <a:rPr lang="en-US" sz="1600" dirty="0" smtClean="0">
                <a:solidFill>
                  <a:prstClr val="black"/>
                </a:solidFill>
              </a:rPr>
              <a:t> is called causing </a:t>
            </a:r>
            <a:r>
              <a:rPr lang="en-US" sz="1600" b="1" dirty="0" err="1" smtClean="0">
                <a:solidFill>
                  <a:prstClr val="black"/>
                </a:solidFill>
              </a:rPr>
              <a:t>glutMainLoop</a:t>
            </a:r>
            <a:r>
              <a:rPr lang="en-US" sz="1600" dirty="0" smtClean="0">
                <a:solidFill>
                  <a:prstClr val="black"/>
                </a:solidFill>
              </a:rPr>
              <a:t> to call </a:t>
            </a:r>
            <a:r>
              <a:rPr lang="en-US" sz="1600" b="1" dirty="0" smtClean="0">
                <a:solidFill>
                  <a:prstClr val="black"/>
                </a:solidFill>
              </a:rPr>
              <a:t>display</a:t>
            </a:r>
            <a:r>
              <a:rPr lang="en-US" sz="1600" dirty="0" smtClean="0">
                <a:solidFill>
                  <a:prstClr val="black"/>
                </a:solidFill>
              </a:rPr>
              <a:t> and render the object. </a:t>
            </a:r>
          </a:p>
          <a:p>
            <a:pPr lvl="0">
              <a:buNone/>
            </a:pPr>
            <a:r>
              <a:rPr lang="en-US" sz="1600" dirty="0" smtClean="0">
                <a:solidFill>
                  <a:prstClr val="black"/>
                </a:solidFill>
              </a:rPr>
              <a:t>The </a:t>
            </a:r>
            <a:r>
              <a:rPr lang="en-US" sz="1600" b="1" dirty="0" smtClean="0">
                <a:solidFill>
                  <a:prstClr val="black"/>
                </a:solidFill>
              </a:rPr>
              <a:t>display</a:t>
            </a:r>
            <a:r>
              <a:rPr lang="en-US" sz="1600" dirty="0" smtClean="0">
                <a:solidFill>
                  <a:prstClr val="black"/>
                </a:solidFill>
              </a:rPr>
              <a:t> function clears the window and execute the commands in the display list (</a:t>
            </a:r>
            <a:r>
              <a:rPr lang="en-US" sz="1600" dirty="0" err="1" smtClean="0">
                <a:solidFill>
                  <a:prstClr val="black"/>
                </a:solidFill>
              </a:rPr>
              <a:t>glCallList</a:t>
            </a:r>
            <a:r>
              <a:rPr lang="en-US" sz="1600" dirty="0" smtClean="0">
                <a:solidFill>
                  <a:prstClr val="black"/>
                </a:solidFill>
              </a:rPr>
              <a:t>(</a:t>
            </a:r>
            <a:r>
              <a:rPr lang="en-US" sz="1600" dirty="0" err="1" smtClean="0">
                <a:solidFill>
                  <a:prstClr val="black"/>
                </a:solidFill>
              </a:rPr>
              <a:t>theTorus</a:t>
            </a:r>
            <a:r>
              <a:rPr lang="en-US" sz="1600" dirty="0" smtClean="0">
                <a:solidFill>
                  <a:prstClr val="black"/>
                </a:solidFill>
              </a:rPr>
              <a:t>);).</a:t>
            </a:r>
          </a:p>
          <a:p>
            <a:pPr lvl="0">
              <a:buNone/>
            </a:pPr>
            <a:endParaRPr lang="en-US" sz="1100" dirty="0" smtClean="0">
              <a:solidFill>
                <a:prstClr val="black"/>
              </a:solidFill>
            </a:endParaRPr>
          </a:p>
          <a:p>
            <a:pPr marL="0" marR="0">
              <a:lnSpc>
                <a:spcPct val="115000"/>
              </a:lnSpc>
              <a:spcBef>
                <a:spcPts val="0"/>
              </a:spcBef>
              <a:spcAft>
                <a:spcPts val="0"/>
              </a:spcAft>
              <a:buNone/>
            </a:pPr>
            <a:r>
              <a:rPr lang="en-US" sz="1100" dirty="0" smtClean="0">
                <a:solidFill>
                  <a:srgbClr val="0000FF"/>
                </a:solidFill>
                <a:latin typeface="Consolas"/>
                <a:ea typeface="Calibri"/>
                <a:cs typeface="Consolas"/>
              </a:rPr>
              <a:t>void</a:t>
            </a:r>
            <a:r>
              <a:rPr lang="en-US" sz="1100" dirty="0" smtClean="0">
                <a:latin typeface="Consolas"/>
                <a:ea typeface="Calibri"/>
                <a:cs typeface="Consolas"/>
              </a:rPr>
              <a:t> keyboard(</a:t>
            </a:r>
            <a:r>
              <a:rPr lang="en-US" sz="1100" dirty="0" smtClean="0">
                <a:solidFill>
                  <a:srgbClr val="0000FF"/>
                </a:solidFill>
                <a:latin typeface="Consolas"/>
                <a:ea typeface="Calibri"/>
                <a:cs typeface="Consolas"/>
              </a:rPr>
              <a:t>unsigned</a:t>
            </a:r>
            <a:r>
              <a:rPr lang="en-US" sz="1100" dirty="0" smtClean="0">
                <a:latin typeface="Consolas"/>
                <a:ea typeface="Calibri"/>
                <a:cs typeface="Consolas"/>
              </a:rPr>
              <a:t> </a:t>
            </a:r>
            <a:r>
              <a:rPr lang="en-US" sz="1100" dirty="0" smtClean="0">
                <a:solidFill>
                  <a:srgbClr val="0000FF"/>
                </a:solidFill>
                <a:latin typeface="Consolas"/>
                <a:ea typeface="Calibri"/>
                <a:cs typeface="Consolas"/>
              </a:rPr>
              <a:t>char</a:t>
            </a:r>
            <a:r>
              <a:rPr lang="en-US" sz="1100" dirty="0" smtClean="0">
                <a:latin typeface="Consolas"/>
                <a:ea typeface="Calibri"/>
                <a:cs typeface="Consolas"/>
              </a:rPr>
              <a:t> key, </a:t>
            </a:r>
            <a:r>
              <a:rPr lang="en-US" sz="1100" dirty="0" err="1" smtClean="0">
                <a:solidFill>
                  <a:srgbClr val="0000FF"/>
                </a:solidFill>
                <a:latin typeface="Consolas"/>
                <a:ea typeface="Calibri"/>
                <a:cs typeface="Consolas"/>
              </a:rPr>
              <a:t>int</a:t>
            </a:r>
            <a:r>
              <a:rPr lang="en-US" sz="1100" dirty="0" smtClean="0">
                <a:latin typeface="Consolas"/>
                <a:ea typeface="Calibri"/>
                <a:cs typeface="Consolas"/>
              </a:rPr>
              <a:t> x, </a:t>
            </a:r>
            <a:r>
              <a:rPr lang="en-US" sz="1100" dirty="0" err="1" smtClean="0">
                <a:solidFill>
                  <a:srgbClr val="0000FF"/>
                </a:solidFill>
                <a:latin typeface="Consolas"/>
                <a:ea typeface="Calibri"/>
                <a:cs typeface="Consolas"/>
              </a:rPr>
              <a:t>int</a:t>
            </a:r>
            <a:r>
              <a:rPr lang="en-US" sz="1100" dirty="0" smtClean="0">
                <a:latin typeface="Consolas"/>
                <a:ea typeface="Calibri"/>
                <a:cs typeface="Consolas"/>
              </a:rPr>
              <a:t> y) {</a:t>
            </a:r>
            <a:endParaRPr lang="en-US" sz="1100" dirty="0" smtClean="0">
              <a:ea typeface="Calibri"/>
              <a:cs typeface="Times New Roman"/>
            </a:endParaRPr>
          </a:p>
          <a:p>
            <a:pPr marL="0" marR="0">
              <a:lnSpc>
                <a:spcPct val="115000"/>
              </a:lnSpc>
              <a:spcBef>
                <a:spcPts val="0"/>
              </a:spcBef>
              <a:spcAft>
                <a:spcPts val="0"/>
              </a:spcAft>
              <a:buNone/>
            </a:pPr>
            <a:r>
              <a:rPr lang="en-US" sz="1100" dirty="0" smtClean="0">
                <a:solidFill>
                  <a:srgbClr val="0000FF"/>
                </a:solidFill>
                <a:latin typeface="Consolas"/>
                <a:ea typeface="Calibri"/>
                <a:cs typeface="Consolas"/>
              </a:rPr>
              <a:t>   case</a:t>
            </a:r>
            <a:r>
              <a:rPr lang="en-US" sz="1100" dirty="0" smtClean="0">
                <a:latin typeface="Consolas"/>
                <a:ea typeface="Calibri"/>
                <a:cs typeface="Consolas"/>
              </a:rPr>
              <a:t> </a:t>
            </a:r>
            <a:r>
              <a:rPr lang="en-US" sz="1100" dirty="0" smtClean="0">
                <a:solidFill>
                  <a:srgbClr val="A31515"/>
                </a:solidFill>
                <a:latin typeface="Consolas"/>
                <a:ea typeface="Calibri"/>
                <a:cs typeface="Consolas"/>
              </a:rPr>
              <a:t>'</a:t>
            </a:r>
            <a:r>
              <a:rPr lang="en-US" sz="1100" dirty="0" err="1" smtClean="0">
                <a:solidFill>
                  <a:srgbClr val="A31515"/>
                </a:solidFill>
                <a:latin typeface="Consolas"/>
                <a:ea typeface="Calibri"/>
                <a:cs typeface="Consolas"/>
              </a:rPr>
              <a:t>i</a:t>
            </a:r>
            <a:r>
              <a:rPr lang="en-US" sz="1100" dirty="0" smtClean="0">
                <a:solidFill>
                  <a:srgbClr val="A31515"/>
                </a:solidFill>
                <a:latin typeface="Consolas"/>
                <a:ea typeface="Calibri"/>
                <a:cs typeface="Consolas"/>
              </a:rPr>
              <a:t>'</a:t>
            </a:r>
            <a:r>
              <a:rPr lang="en-US" sz="1100" dirty="0" smtClean="0">
                <a:latin typeface="Consolas"/>
                <a:ea typeface="Calibri"/>
                <a:cs typeface="Consolas"/>
              </a:rPr>
              <a:t>:</a:t>
            </a:r>
            <a:endParaRPr lang="en-US" sz="1100" dirty="0" smtClean="0">
              <a:ea typeface="Calibri"/>
              <a:cs typeface="Times New Roman"/>
            </a:endParaRPr>
          </a:p>
          <a:p>
            <a:pPr marL="0" marR="0">
              <a:lnSpc>
                <a:spcPct val="115000"/>
              </a:lnSpc>
              <a:spcBef>
                <a:spcPts val="0"/>
              </a:spcBef>
              <a:spcAft>
                <a:spcPts val="0"/>
              </a:spcAft>
              <a:buNone/>
            </a:pPr>
            <a:r>
              <a:rPr lang="en-US" sz="1100" dirty="0" smtClean="0">
                <a:latin typeface="Consolas"/>
                <a:ea typeface="Calibri"/>
                <a:cs typeface="Consolas"/>
              </a:rPr>
              <a:t>      </a:t>
            </a:r>
            <a:r>
              <a:rPr lang="en-US" sz="1100" dirty="0" err="1" smtClean="0">
                <a:latin typeface="Consolas"/>
                <a:ea typeface="Calibri"/>
                <a:cs typeface="Consolas"/>
              </a:rPr>
              <a:t>glLoadIdentity</a:t>
            </a:r>
            <a:r>
              <a:rPr lang="en-US" sz="1100" dirty="0" smtClean="0">
                <a:latin typeface="Consolas"/>
                <a:ea typeface="Calibri"/>
                <a:cs typeface="Consolas"/>
              </a:rPr>
              <a:t>();</a:t>
            </a:r>
            <a:endParaRPr lang="en-US" sz="1100" dirty="0" smtClean="0">
              <a:ea typeface="Calibri"/>
              <a:cs typeface="Times New Roman"/>
            </a:endParaRPr>
          </a:p>
          <a:p>
            <a:pPr marL="0" marR="0">
              <a:lnSpc>
                <a:spcPct val="115000"/>
              </a:lnSpc>
              <a:spcBef>
                <a:spcPts val="0"/>
              </a:spcBef>
              <a:spcAft>
                <a:spcPts val="0"/>
              </a:spcAft>
              <a:buNone/>
            </a:pPr>
            <a:r>
              <a:rPr lang="en-US" sz="1100" dirty="0" smtClean="0">
                <a:latin typeface="Consolas"/>
                <a:ea typeface="Calibri"/>
                <a:cs typeface="Consolas"/>
              </a:rPr>
              <a:t>      </a:t>
            </a:r>
            <a:r>
              <a:rPr lang="en-US" sz="1100" dirty="0" err="1" smtClean="0">
                <a:latin typeface="Consolas"/>
                <a:ea typeface="Calibri"/>
                <a:cs typeface="Consolas"/>
              </a:rPr>
              <a:t>gluLookAt</a:t>
            </a:r>
            <a:r>
              <a:rPr lang="en-US" sz="1100" dirty="0" smtClean="0">
                <a:latin typeface="Consolas"/>
                <a:ea typeface="Calibri"/>
                <a:cs typeface="Consolas"/>
              </a:rPr>
              <a:t>(0, 0, 10, 0, 0, 0, 0, 1, 0);</a:t>
            </a:r>
            <a:endParaRPr lang="en-US" sz="1100" dirty="0" smtClean="0">
              <a:ea typeface="Calibri"/>
              <a:cs typeface="Times New Roman"/>
            </a:endParaRPr>
          </a:p>
          <a:p>
            <a:pPr marL="0" marR="0">
              <a:lnSpc>
                <a:spcPct val="115000"/>
              </a:lnSpc>
              <a:spcBef>
                <a:spcPts val="0"/>
              </a:spcBef>
              <a:spcAft>
                <a:spcPts val="0"/>
              </a:spcAft>
              <a:buNone/>
            </a:pPr>
            <a:r>
              <a:rPr lang="en-US" sz="1100" dirty="0" smtClean="0">
                <a:latin typeface="Consolas"/>
                <a:ea typeface="Calibri"/>
                <a:cs typeface="Consolas"/>
              </a:rPr>
              <a:t>      </a:t>
            </a:r>
            <a:r>
              <a:rPr lang="en-US" sz="1100" dirty="0" err="1" smtClean="0">
                <a:latin typeface="Consolas"/>
                <a:ea typeface="Calibri"/>
                <a:cs typeface="Consolas"/>
              </a:rPr>
              <a:t>glutPostRedisplay</a:t>
            </a:r>
            <a:r>
              <a:rPr lang="en-US" sz="1100" dirty="0" smtClean="0">
                <a:latin typeface="Consolas"/>
                <a:ea typeface="Calibri"/>
                <a:cs typeface="Consolas"/>
              </a:rPr>
              <a:t>();</a:t>
            </a:r>
            <a:endParaRPr lang="en-US" sz="1100" dirty="0" smtClean="0">
              <a:ea typeface="Calibri"/>
              <a:cs typeface="Times New Roman"/>
            </a:endParaRPr>
          </a:p>
          <a:p>
            <a:pPr marL="0" marR="0">
              <a:lnSpc>
                <a:spcPct val="115000"/>
              </a:lnSpc>
              <a:spcBef>
                <a:spcPts val="0"/>
              </a:spcBef>
              <a:spcAft>
                <a:spcPts val="0"/>
              </a:spcAft>
              <a:buNone/>
            </a:pPr>
            <a:r>
              <a:rPr lang="en-US" sz="1100" dirty="0" smtClean="0">
                <a:latin typeface="Consolas"/>
                <a:ea typeface="Calibri"/>
                <a:cs typeface="Consolas"/>
              </a:rPr>
              <a:t>      </a:t>
            </a:r>
            <a:r>
              <a:rPr lang="en-US" sz="1100" dirty="0" smtClean="0">
                <a:solidFill>
                  <a:srgbClr val="0000FF"/>
                </a:solidFill>
                <a:latin typeface="Consolas"/>
                <a:ea typeface="Calibri"/>
                <a:cs typeface="Consolas"/>
              </a:rPr>
              <a:t>break</a:t>
            </a:r>
            <a:r>
              <a:rPr lang="en-US" sz="1100" dirty="0" smtClean="0">
                <a:latin typeface="Consolas"/>
                <a:ea typeface="Calibri"/>
                <a:cs typeface="Consolas"/>
              </a:rPr>
              <a:t>;</a:t>
            </a:r>
            <a:endParaRPr lang="en-US" sz="1100" dirty="0" smtClean="0">
              <a:ea typeface="Calibri"/>
              <a:cs typeface="Times New Roman"/>
            </a:endParaRPr>
          </a:p>
          <a:p>
            <a:pPr marL="0" marR="0">
              <a:lnSpc>
                <a:spcPct val="115000"/>
              </a:lnSpc>
              <a:spcBef>
                <a:spcPts val="0"/>
              </a:spcBef>
              <a:spcAft>
                <a:spcPts val="0"/>
              </a:spcAft>
              <a:buNone/>
            </a:pPr>
            <a:r>
              <a:rPr lang="en-US" sz="1100" dirty="0" smtClean="0">
                <a:latin typeface="Consolas"/>
                <a:ea typeface="Calibri"/>
                <a:cs typeface="Consolas"/>
              </a:rPr>
              <a:t>   }</a:t>
            </a:r>
            <a:endParaRPr lang="en-US" sz="1100" dirty="0" smtClean="0">
              <a:ea typeface="Calibri"/>
              <a:cs typeface="Times New Roman"/>
            </a:endParaRPr>
          </a:p>
          <a:p>
            <a:pPr marL="0" marR="0">
              <a:lnSpc>
                <a:spcPct val="115000"/>
              </a:lnSpc>
              <a:spcBef>
                <a:spcPts val="0"/>
              </a:spcBef>
              <a:spcAft>
                <a:spcPts val="0"/>
              </a:spcAft>
              <a:buNone/>
            </a:pPr>
            <a:r>
              <a:rPr lang="en-US" sz="1100" dirty="0" smtClean="0">
                <a:latin typeface="Consolas"/>
                <a:ea typeface="Calibri"/>
                <a:cs typeface="Consolas"/>
              </a:rPr>
              <a:t>}</a:t>
            </a:r>
          </a:p>
          <a:p>
            <a:pPr marL="0" marR="0">
              <a:lnSpc>
                <a:spcPct val="115000"/>
              </a:lnSpc>
              <a:spcBef>
                <a:spcPts val="0"/>
              </a:spcBef>
              <a:spcAft>
                <a:spcPts val="0"/>
              </a:spcAft>
              <a:buNone/>
            </a:pPr>
            <a:endParaRPr lang="en-US" sz="1100" dirty="0" smtClean="0">
              <a:latin typeface="Consolas"/>
              <a:ea typeface="Calibri"/>
              <a:cs typeface="Consolas"/>
            </a:endParaRPr>
          </a:p>
          <a:p>
            <a:pPr>
              <a:buNone/>
            </a:pPr>
            <a:r>
              <a:rPr lang="en-US" sz="1100" dirty="0" smtClean="0">
                <a:solidFill>
                  <a:srgbClr val="0000FF"/>
                </a:solidFill>
                <a:latin typeface="Consolas"/>
                <a:ea typeface="Calibri"/>
                <a:cs typeface="Consolas"/>
              </a:rPr>
              <a:t>void</a:t>
            </a:r>
            <a:r>
              <a:rPr lang="en-US" sz="1100" dirty="0" smtClean="0"/>
              <a:t> display(void) {</a:t>
            </a:r>
          </a:p>
          <a:p>
            <a:pPr>
              <a:buNone/>
            </a:pPr>
            <a:r>
              <a:rPr lang="en-US" sz="1100" dirty="0" smtClean="0"/>
              <a:t>	</a:t>
            </a:r>
            <a:r>
              <a:rPr lang="en-US" sz="1100" dirty="0" err="1" smtClean="0"/>
              <a:t>glClear</a:t>
            </a:r>
            <a:r>
              <a:rPr lang="en-US" sz="1100" dirty="0" smtClean="0"/>
              <a:t>(GL_COLOR_BUFFER_BIT); // Clear the window </a:t>
            </a:r>
          </a:p>
          <a:p>
            <a:pPr>
              <a:buNone/>
            </a:pPr>
            <a:r>
              <a:rPr lang="en-US" sz="1100" dirty="0" smtClean="0"/>
              <a:t>	glColor3f (0.5f, 0.7f, 1.0f);  // Draw color</a:t>
            </a:r>
          </a:p>
          <a:p>
            <a:pPr>
              <a:buNone/>
            </a:pPr>
            <a:r>
              <a:rPr lang="en-US" sz="1100" dirty="0" smtClean="0"/>
              <a:t>	</a:t>
            </a:r>
            <a:r>
              <a:rPr lang="en-US" sz="1100" dirty="0" err="1" smtClean="0"/>
              <a:t>glCallList</a:t>
            </a:r>
            <a:r>
              <a:rPr lang="en-US" sz="1100" dirty="0" smtClean="0"/>
              <a:t>(</a:t>
            </a:r>
            <a:r>
              <a:rPr lang="en-US" sz="1100" dirty="0" err="1" smtClean="0"/>
              <a:t>theTorus</a:t>
            </a:r>
            <a:r>
              <a:rPr lang="en-US" sz="1100" dirty="0" smtClean="0"/>
              <a:t>); // Execute the commands in the display list</a:t>
            </a:r>
          </a:p>
          <a:p>
            <a:pPr>
              <a:buNone/>
            </a:pPr>
            <a:r>
              <a:rPr lang="en-US" sz="1100" dirty="0" smtClean="0"/>
              <a:t>	</a:t>
            </a:r>
            <a:r>
              <a:rPr lang="en-US" sz="1100" dirty="0" err="1" smtClean="0"/>
              <a:t>glFlush</a:t>
            </a:r>
            <a:r>
              <a:rPr lang="en-US" sz="1100" dirty="0" smtClean="0"/>
              <a:t>();</a:t>
            </a:r>
          </a:p>
          <a:p>
            <a:pPr>
              <a:buNone/>
            </a:pPr>
            <a:r>
              <a:rPr lang="en-US" sz="1100" dirty="0" smtClean="0"/>
              <a:t>}</a:t>
            </a:r>
            <a:endParaRPr lang="en-US" sz="1100" dirty="0" smtClean="0">
              <a:ea typeface="Calibri"/>
              <a:cs typeface="Times New Roman"/>
            </a:endParaRPr>
          </a:p>
        </p:txBody>
      </p:sp>
      <p:cxnSp>
        <p:nvCxnSpPr>
          <p:cNvPr id="5" name="Straight Arrow Connector 4"/>
          <p:cNvCxnSpPr/>
          <p:nvPr/>
        </p:nvCxnSpPr>
        <p:spPr>
          <a:xfrm flipH="1">
            <a:off x="2590800" y="2133600"/>
            <a:ext cx="1524000" cy="1752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1981200" y="2133600"/>
            <a:ext cx="6172200" cy="2590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Hierarchical Display Lists</a:t>
            </a:r>
            <a:endParaRPr lang="en-US" dirty="0"/>
          </a:p>
        </p:txBody>
      </p:sp>
      <p:sp>
        <p:nvSpPr>
          <p:cNvPr id="3" name="Content Placeholder 2"/>
          <p:cNvSpPr>
            <a:spLocks noGrp="1"/>
          </p:cNvSpPr>
          <p:nvPr>
            <p:ph idx="1"/>
          </p:nvPr>
        </p:nvSpPr>
        <p:spPr/>
        <p:txBody>
          <a:bodyPr>
            <a:normAutofit/>
          </a:bodyPr>
          <a:lstStyle/>
          <a:p>
            <a:r>
              <a:rPr lang="en-US" sz="1600" dirty="0" smtClean="0"/>
              <a:t>You can create a hierarchical display list, which is a display list that executes another display list by calling </a:t>
            </a:r>
            <a:r>
              <a:rPr lang="en-US" sz="1600" dirty="0" err="1" smtClean="0"/>
              <a:t>glCallList</a:t>
            </a:r>
            <a:r>
              <a:rPr lang="en-US" sz="1600" dirty="0" smtClean="0"/>
              <a:t>() between a </a:t>
            </a:r>
            <a:r>
              <a:rPr lang="en-US" sz="1600" dirty="0" err="1" smtClean="0"/>
              <a:t>glNewList</a:t>
            </a:r>
            <a:r>
              <a:rPr lang="en-US" sz="1600" dirty="0" smtClean="0"/>
              <a:t>() and </a:t>
            </a:r>
            <a:r>
              <a:rPr lang="en-US" sz="1600" dirty="0" err="1" smtClean="0"/>
              <a:t>glEndList</a:t>
            </a:r>
            <a:r>
              <a:rPr lang="en-US" sz="1600" dirty="0" smtClean="0"/>
              <a:t>() pair.</a:t>
            </a:r>
          </a:p>
          <a:p>
            <a:endParaRPr lang="en-US" sz="1600" dirty="0" smtClean="0"/>
          </a:p>
          <a:p>
            <a:r>
              <a:rPr lang="en-US" sz="1600" dirty="0" smtClean="0"/>
              <a:t>To avoid infinite recursion, there's a limit on the nesting level of display lists. </a:t>
            </a:r>
          </a:p>
          <a:p>
            <a:endParaRPr lang="en-US" sz="1600" dirty="0" smtClean="0"/>
          </a:p>
          <a:p>
            <a:r>
              <a:rPr lang="en-US" sz="1600" dirty="0" smtClean="0"/>
              <a:t>A display list can contain calls  that change the value of OpenGL state variables.</a:t>
            </a:r>
          </a:p>
          <a:p>
            <a:pPr>
              <a:buNone/>
            </a:pPr>
            <a:endParaRPr lang="en-US" sz="16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Display list - Sphere</a:t>
            </a:r>
            <a:endParaRPr lang="en-US" dirty="0"/>
          </a:p>
        </p:txBody>
      </p:sp>
      <p:sp>
        <p:nvSpPr>
          <p:cNvPr id="3" name="Content Placeholder 2"/>
          <p:cNvSpPr>
            <a:spLocks noGrp="1"/>
          </p:cNvSpPr>
          <p:nvPr>
            <p:ph idx="1"/>
          </p:nvPr>
        </p:nvSpPr>
        <p:spPr>
          <a:xfrm>
            <a:off x="457200" y="1524000"/>
            <a:ext cx="8229600" cy="4602163"/>
          </a:xfrm>
        </p:spPr>
        <p:txBody>
          <a:bodyPr>
            <a:normAutofit/>
          </a:bodyPr>
          <a:lstStyle/>
          <a:p>
            <a:r>
              <a:rPr lang="en-US" sz="1600" dirty="0" smtClean="0"/>
              <a:t>1) The parametric form of the equations of a sphere are (U,V</a:t>
            </a:r>
            <a:r>
              <a:rPr lang="az-Cyrl-AZ" sz="1600" dirty="0" smtClean="0"/>
              <a:t> є</a:t>
            </a:r>
            <a:r>
              <a:rPr lang="en-US" sz="1600" dirty="0" smtClean="0"/>
              <a:t>[0,2</a:t>
            </a:r>
            <a:r>
              <a:rPr lang="el-GR" sz="1600" dirty="0" smtClean="0"/>
              <a:t>π</a:t>
            </a:r>
            <a:r>
              <a:rPr lang="en-US" sz="1600" dirty="0" smtClean="0"/>
              <a:t>]): : </a:t>
            </a:r>
          </a:p>
          <a:p>
            <a:endParaRPr lang="en-US" sz="1600" dirty="0" smtClean="0"/>
          </a:p>
          <a:p>
            <a:endParaRPr lang="en-US" sz="1600" dirty="0" smtClean="0"/>
          </a:p>
          <a:p>
            <a:endParaRPr lang="en-US" sz="1600" dirty="0" smtClean="0"/>
          </a:p>
          <a:p>
            <a:r>
              <a:rPr lang="en-US" sz="1600" dirty="0" smtClean="0"/>
              <a:t>In the </a:t>
            </a:r>
            <a:r>
              <a:rPr lang="en-US" sz="1600" b="1" dirty="0" smtClean="0"/>
              <a:t>DisplyListObjects.cpp</a:t>
            </a:r>
            <a:r>
              <a:rPr lang="en-US" sz="1600" dirty="0" smtClean="0"/>
              <a:t> sample code </a:t>
            </a:r>
          </a:p>
          <a:p>
            <a:r>
              <a:rPr lang="en-US" sz="1600" dirty="0" smtClean="0"/>
              <a:t>Using GL_QUAD_STRIP create a display list and plot a sphere. </a:t>
            </a:r>
          </a:p>
          <a:p>
            <a:r>
              <a:rPr lang="en-US" sz="1600" dirty="0" smtClean="0"/>
              <a:t>Zoom in on the sphere using the view transformation (modify the camera position). </a:t>
            </a:r>
          </a:p>
          <a:p>
            <a:r>
              <a:rPr lang="en-US" sz="1600" dirty="0" smtClean="0"/>
              <a:t>Add keyboard functionality to rotate the sphere along </a:t>
            </a:r>
            <a:r>
              <a:rPr lang="en-US" sz="1600" b="1" dirty="0" smtClean="0"/>
              <a:t>all of the three axis </a:t>
            </a:r>
            <a:r>
              <a:rPr lang="en-US" sz="1600" dirty="0" smtClean="0"/>
              <a:t>(changes in the </a:t>
            </a:r>
            <a:r>
              <a:rPr lang="en-US" sz="1600" dirty="0" err="1" smtClean="0"/>
              <a:t>modelview</a:t>
            </a:r>
            <a:r>
              <a:rPr lang="en-US" sz="1600" dirty="0" smtClean="0"/>
              <a:t> matrix ). </a:t>
            </a:r>
          </a:p>
          <a:p>
            <a:pPr marL="0" lvl="0">
              <a:lnSpc>
                <a:spcPct val="115000"/>
              </a:lnSpc>
              <a:spcBef>
                <a:spcPts val="0"/>
              </a:spcBef>
              <a:buNone/>
            </a:pPr>
            <a:endParaRPr lang="en-US" sz="1100" dirty="0" smtClean="0">
              <a:solidFill>
                <a:srgbClr val="0000FF"/>
              </a:solidFill>
              <a:latin typeface="Consolas"/>
              <a:ea typeface="Calibri"/>
              <a:cs typeface="Consolas"/>
            </a:endParaRPr>
          </a:p>
          <a:p>
            <a:pPr marL="0" lvl="0">
              <a:lnSpc>
                <a:spcPct val="115000"/>
              </a:lnSpc>
              <a:spcBef>
                <a:spcPts val="0"/>
              </a:spcBef>
              <a:buNone/>
            </a:pPr>
            <a:r>
              <a:rPr lang="en-US" sz="1100" dirty="0" smtClean="0">
                <a:solidFill>
                  <a:srgbClr val="0000FF"/>
                </a:solidFill>
                <a:latin typeface="Consolas"/>
                <a:ea typeface="Calibri"/>
                <a:cs typeface="Consolas"/>
              </a:rPr>
              <a:t>void</a:t>
            </a:r>
            <a:r>
              <a:rPr lang="en-US" sz="1100" dirty="0" smtClean="0">
                <a:solidFill>
                  <a:prstClr val="black"/>
                </a:solidFill>
                <a:latin typeface="Consolas"/>
                <a:ea typeface="Calibri"/>
                <a:cs typeface="Consolas"/>
              </a:rPr>
              <a:t> keyboard(</a:t>
            </a:r>
            <a:r>
              <a:rPr lang="en-US" sz="1100" dirty="0" smtClean="0">
                <a:solidFill>
                  <a:srgbClr val="0000FF"/>
                </a:solidFill>
                <a:latin typeface="Consolas"/>
                <a:ea typeface="Calibri"/>
                <a:cs typeface="Consolas"/>
              </a:rPr>
              <a:t>unsigned</a:t>
            </a:r>
            <a:r>
              <a:rPr lang="en-US" sz="1100" dirty="0" smtClean="0">
                <a:solidFill>
                  <a:prstClr val="black"/>
                </a:solidFill>
                <a:latin typeface="Consolas"/>
                <a:ea typeface="Calibri"/>
                <a:cs typeface="Consolas"/>
              </a:rPr>
              <a:t> </a:t>
            </a:r>
            <a:r>
              <a:rPr lang="en-US" sz="1100" dirty="0" smtClean="0">
                <a:solidFill>
                  <a:srgbClr val="0000FF"/>
                </a:solidFill>
                <a:latin typeface="Consolas"/>
                <a:ea typeface="Calibri"/>
                <a:cs typeface="Consolas"/>
              </a:rPr>
              <a:t>char</a:t>
            </a:r>
            <a:r>
              <a:rPr lang="en-US" sz="1100" dirty="0" smtClean="0">
                <a:solidFill>
                  <a:prstClr val="black"/>
                </a:solidFill>
                <a:latin typeface="Consolas"/>
                <a:ea typeface="Calibri"/>
                <a:cs typeface="Consolas"/>
              </a:rPr>
              <a:t> key, </a:t>
            </a:r>
            <a:r>
              <a:rPr lang="en-US" sz="1100" dirty="0" err="1" smtClean="0">
                <a:solidFill>
                  <a:srgbClr val="0000FF"/>
                </a:solidFill>
                <a:latin typeface="Consolas"/>
                <a:ea typeface="Calibri"/>
                <a:cs typeface="Consolas"/>
              </a:rPr>
              <a:t>int</a:t>
            </a:r>
            <a:r>
              <a:rPr lang="en-US" sz="1100" dirty="0" smtClean="0">
                <a:solidFill>
                  <a:prstClr val="black"/>
                </a:solidFill>
                <a:latin typeface="Consolas"/>
                <a:ea typeface="Calibri"/>
                <a:cs typeface="Consolas"/>
              </a:rPr>
              <a:t> x, </a:t>
            </a:r>
            <a:r>
              <a:rPr lang="en-US" sz="1100" dirty="0" err="1" smtClean="0">
                <a:solidFill>
                  <a:srgbClr val="0000FF"/>
                </a:solidFill>
                <a:latin typeface="Consolas"/>
                <a:ea typeface="Calibri"/>
                <a:cs typeface="Consolas"/>
              </a:rPr>
              <a:t>int</a:t>
            </a:r>
            <a:r>
              <a:rPr lang="en-US" sz="1100" dirty="0" smtClean="0">
                <a:solidFill>
                  <a:prstClr val="black"/>
                </a:solidFill>
                <a:latin typeface="Consolas"/>
                <a:ea typeface="Calibri"/>
                <a:cs typeface="Consolas"/>
              </a:rPr>
              <a:t> y) {</a:t>
            </a:r>
            <a:endParaRPr lang="en-US" sz="1100" dirty="0" smtClean="0">
              <a:solidFill>
                <a:prstClr val="black"/>
              </a:solidFill>
              <a:ea typeface="Calibri"/>
              <a:cs typeface="Times New Roman"/>
            </a:endParaRPr>
          </a:p>
          <a:p>
            <a:pPr marL="0" lvl="0">
              <a:lnSpc>
                <a:spcPct val="115000"/>
              </a:lnSpc>
              <a:spcBef>
                <a:spcPts val="0"/>
              </a:spcBef>
              <a:buNone/>
            </a:pPr>
            <a:r>
              <a:rPr lang="en-US" sz="1100" dirty="0" smtClean="0">
                <a:solidFill>
                  <a:srgbClr val="0000FF"/>
                </a:solidFill>
                <a:latin typeface="Consolas"/>
                <a:ea typeface="Calibri"/>
                <a:cs typeface="Consolas"/>
              </a:rPr>
              <a:t>   case</a:t>
            </a:r>
            <a:r>
              <a:rPr lang="en-US" sz="1100" dirty="0" smtClean="0">
                <a:solidFill>
                  <a:prstClr val="black"/>
                </a:solidFill>
                <a:latin typeface="Consolas"/>
                <a:ea typeface="Calibri"/>
                <a:cs typeface="Consolas"/>
              </a:rPr>
              <a:t> </a:t>
            </a:r>
            <a:r>
              <a:rPr lang="en-US" sz="1100" dirty="0" smtClean="0">
                <a:solidFill>
                  <a:srgbClr val="A31515"/>
                </a:solidFill>
                <a:latin typeface="Consolas"/>
                <a:ea typeface="Calibri"/>
                <a:cs typeface="Consolas"/>
              </a:rPr>
              <a:t>'</a:t>
            </a:r>
            <a:r>
              <a:rPr lang="en-US" sz="1100" dirty="0" err="1" smtClean="0">
                <a:solidFill>
                  <a:srgbClr val="A31515"/>
                </a:solidFill>
                <a:latin typeface="Consolas"/>
                <a:ea typeface="Calibri"/>
                <a:cs typeface="Consolas"/>
              </a:rPr>
              <a:t>i</a:t>
            </a:r>
            <a:r>
              <a:rPr lang="en-US" sz="1100" dirty="0" smtClean="0">
                <a:solidFill>
                  <a:srgbClr val="A31515"/>
                </a:solidFill>
                <a:latin typeface="Consolas"/>
                <a:ea typeface="Calibri"/>
                <a:cs typeface="Consolas"/>
              </a:rPr>
              <a:t>'</a:t>
            </a:r>
            <a:r>
              <a:rPr lang="en-US" sz="1100" dirty="0" smtClean="0">
                <a:solidFill>
                  <a:prstClr val="black"/>
                </a:solidFill>
                <a:latin typeface="Consolas"/>
                <a:ea typeface="Calibri"/>
                <a:cs typeface="Consolas"/>
              </a:rPr>
              <a:t>:</a:t>
            </a:r>
            <a:endParaRPr lang="en-US" sz="1100" dirty="0" smtClean="0">
              <a:solidFill>
                <a:prstClr val="black"/>
              </a:solidFill>
              <a:ea typeface="Calibri"/>
              <a:cs typeface="Times New Roman"/>
            </a:endParaRPr>
          </a:p>
          <a:p>
            <a:pPr marL="0" lvl="0">
              <a:lnSpc>
                <a:spcPct val="115000"/>
              </a:lnSpc>
              <a:spcBef>
                <a:spcPts val="0"/>
              </a:spcBef>
              <a:buNone/>
            </a:pPr>
            <a:r>
              <a:rPr lang="en-US" sz="1100" dirty="0" smtClean="0">
                <a:solidFill>
                  <a:prstClr val="black"/>
                </a:solidFill>
                <a:latin typeface="Consolas"/>
                <a:ea typeface="Calibri"/>
                <a:cs typeface="Consolas"/>
              </a:rPr>
              <a:t>      </a:t>
            </a:r>
            <a:r>
              <a:rPr lang="en-US" sz="1100" dirty="0" err="1" smtClean="0">
                <a:solidFill>
                  <a:prstClr val="black"/>
                </a:solidFill>
                <a:latin typeface="Consolas"/>
                <a:ea typeface="Calibri"/>
                <a:cs typeface="Consolas"/>
              </a:rPr>
              <a:t>glLoadIdentity</a:t>
            </a:r>
            <a:r>
              <a:rPr lang="en-US" sz="1100" dirty="0" smtClean="0">
                <a:solidFill>
                  <a:prstClr val="black"/>
                </a:solidFill>
                <a:latin typeface="Consolas"/>
                <a:ea typeface="Calibri"/>
                <a:cs typeface="Consolas"/>
              </a:rPr>
              <a:t>();</a:t>
            </a:r>
            <a:endParaRPr lang="en-US" sz="1100" dirty="0" smtClean="0">
              <a:solidFill>
                <a:prstClr val="black"/>
              </a:solidFill>
              <a:ea typeface="Calibri"/>
              <a:cs typeface="Times New Roman"/>
            </a:endParaRPr>
          </a:p>
          <a:p>
            <a:pPr marL="0" lvl="0">
              <a:lnSpc>
                <a:spcPct val="115000"/>
              </a:lnSpc>
              <a:spcBef>
                <a:spcPts val="0"/>
              </a:spcBef>
              <a:buNone/>
            </a:pPr>
            <a:r>
              <a:rPr lang="en-US" sz="1100" dirty="0" smtClean="0">
                <a:solidFill>
                  <a:prstClr val="black"/>
                </a:solidFill>
                <a:latin typeface="Consolas"/>
                <a:ea typeface="Calibri"/>
                <a:cs typeface="Consolas"/>
              </a:rPr>
              <a:t>      </a:t>
            </a:r>
            <a:r>
              <a:rPr lang="en-US" sz="1100" dirty="0" err="1" smtClean="0">
                <a:solidFill>
                  <a:prstClr val="black"/>
                </a:solidFill>
                <a:latin typeface="Consolas"/>
                <a:ea typeface="Calibri"/>
                <a:cs typeface="Consolas"/>
              </a:rPr>
              <a:t>gluLookAt</a:t>
            </a:r>
            <a:r>
              <a:rPr lang="en-US" sz="1100" dirty="0" smtClean="0">
                <a:solidFill>
                  <a:prstClr val="black"/>
                </a:solidFill>
                <a:latin typeface="Consolas"/>
                <a:ea typeface="Calibri"/>
                <a:cs typeface="Consolas"/>
              </a:rPr>
              <a:t>(0, 0, 10, 0, 0, 0, 0, 1, 0);</a:t>
            </a:r>
            <a:endParaRPr lang="en-US" sz="1100" dirty="0" smtClean="0">
              <a:solidFill>
                <a:prstClr val="black"/>
              </a:solidFill>
              <a:ea typeface="Calibri"/>
              <a:cs typeface="Times New Roman"/>
            </a:endParaRPr>
          </a:p>
          <a:p>
            <a:pPr marL="0" lvl="0">
              <a:lnSpc>
                <a:spcPct val="115000"/>
              </a:lnSpc>
              <a:spcBef>
                <a:spcPts val="0"/>
              </a:spcBef>
              <a:buNone/>
            </a:pPr>
            <a:r>
              <a:rPr lang="en-US" sz="1100" dirty="0" smtClean="0">
                <a:solidFill>
                  <a:prstClr val="black"/>
                </a:solidFill>
                <a:latin typeface="Consolas"/>
                <a:ea typeface="Calibri"/>
                <a:cs typeface="Consolas"/>
              </a:rPr>
              <a:t>      </a:t>
            </a:r>
            <a:r>
              <a:rPr lang="en-US" sz="1100" dirty="0" err="1" smtClean="0">
                <a:solidFill>
                  <a:prstClr val="black"/>
                </a:solidFill>
                <a:latin typeface="Consolas"/>
                <a:ea typeface="Calibri"/>
                <a:cs typeface="Consolas"/>
              </a:rPr>
              <a:t>glutPostRedisplay</a:t>
            </a:r>
            <a:r>
              <a:rPr lang="en-US" sz="1100" dirty="0" smtClean="0">
                <a:solidFill>
                  <a:prstClr val="black"/>
                </a:solidFill>
                <a:latin typeface="Consolas"/>
                <a:ea typeface="Calibri"/>
                <a:cs typeface="Consolas"/>
              </a:rPr>
              <a:t>();</a:t>
            </a:r>
            <a:endParaRPr lang="en-US" sz="1100" dirty="0" smtClean="0">
              <a:solidFill>
                <a:prstClr val="black"/>
              </a:solidFill>
              <a:ea typeface="Calibri"/>
              <a:cs typeface="Times New Roman"/>
            </a:endParaRPr>
          </a:p>
          <a:p>
            <a:pPr marL="0" lvl="0">
              <a:lnSpc>
                <a:spcPct val="115000"/>
              </a:lnSpc>
              <a:spcBef>
                <a:spcPts val="0"/>
              </a:spcBef>
              <a:buNone/>
            </a:pPr>
            <a:r>
              <a:rPr lang="en-US" sz="1100" dirty="0" smtClean="0">
                <a:solidFill>
                  <a:prstClr val="black"/>
                </a:solidFill>
                <a:latin typeface="Consolas"/>
                <a:ea typeface="Calibri"/>
                <a:cs typeface="Consolas"/>
              </a:rPr>
              <a:t>      </a:t>
            </a:r>
            <a:r>
              <a:rPr lang="en-US" sz="1100" dirty="0" smtClean="0">
                <a:solidFill>
                  <a:srgbClr val="0000FF"/>
                </a:solidFill>
                <a:latin typeface="Consolas"/>
                <a:ea typeface="Calibri"/>
                <a:cs typeface="Consolas"/>
              </a:rPr>
              <a:t>break</a:t>
            </a:r>
            <a:r>
              <a:rPr lang="en-US" sz="1100" dirty="0" smtClean="0">
                <a:solidFill>
                  <a:prstClr val="black"/>
                </a:solidFill>
                <a:latin typeface="Consolas"/>
                <a:ea typeface="Calibri"/>
                <a:cs typeface="Consolas"/>
              </a:rPr>
              <a:t>;</a:t>
            </a:r>
            <a:endParaRPr lang="en-US" sz="1100" dirty="0" smtClean="0">
              <a:solidFill>
                <a:prstClr val="black"/>
              </a:solidFill>
              <a:ea typeface="Calibri"/>
              <a:cs typeface="Times New Roman"/>
            </a:endParaRPr>
          </a:p>
          <a:p>
            <a:pPr marL="0" lvl="0">
              <a:lnSpc>
                <a:spcPct val="115000"/>
              </a:lnSpc>
              <a:spcBef>
                <a:spcPts val="0"/>
              </a:spcBef>
              <a:buNone/>
            </a:pPr>
            <a:r>
              <a:rPr lang="en-US" sz="1100" dirty="0" smtClean="0">
                <a:solidFill>
                  <a:prstClr val="black"/>
                </a:solidFill>
                <a:latin typeface="Consolas"/>
                <a:ea typeface="Calibri"/>
                <a:cs typeface="Consolas"/>
              </a:rPr>
              <a:t>   }</a:t>
            </a:r>
            <a:endParaRPr lang="en-US" sz="1100" dirty="0" smtClean="0">
              <a:solidFill>
                <a:prstClr val="black"/>
              </a:solidFill>
              <a:ea typeface="Calibri"/>
              <a:cs typeface="Times New Roman"/>
            </a:endParaRPr>
          </a:p>
          <a:p>
            <a:pPr marL="0" lvl="0">
              <a:lnSpc>
                <a:spcPct val="115000"/>
              </a:lnSpc>
              <a:spcBef>
                <a:spcPts val="0"/>
              </a:spcBef>
              <a:buNone/>
            </a:pPr>
            <a:r>
              <a:rPr lang="en-US" sz="1100" dirty="0" smtClean="0">
                <a:solidFill>
                  <a:prstClr val="black"/>
                </a:solidFill>
                <a:latin typeface="Consolas"/>
                <a:ea typeface="Calibri"/>
                <a:cs typeface="Consolas"/>
              </a:rPr>
              <a:t>}</a:t>
            </a:r>
            <a:endParaRPr lang="en-US" sz="1600" dirty="0" smtClean="0"/>
          </a:p>
          <a:p>
            <a:endParaRPr lang="en-US" sz="1600" dirty="0"/>
          </a:p>
        </p:txBody>
      </p:sp>
      <p:sp>
        <p:nvSpPr>
          <p:cNvPr id="614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149" name="Rectangle 5"/>
          <p:cNvSpPr>
            <a:spLocks noChangeArrowheads="1"/>
          </p:cNvSpPr>
          <p:nvPr/>
        </p:nvSpPr>
        <p:spPr bwMode="auto">
          <a:xfrm>
            <a:off x="0" y="6667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 </a:t>
            </a:r>
            <a:endParaRPr kumimoji="0" lang="en-US" sz="6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150" name="Rectangle 6"/>
          <p:cNvSpPr>
            <a:spLocks noChangeArrowheads="1"/>
          </p:cNvSpPr>
          <p:nvPr/>
        </p:nvSpPr>
        <p:spPr bwMode="auto">
          <a:xfrm>
            <a:off x="0" y="8763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 </a:t>
            </a:r>
            <a:endParaRPr kumimoji="0" lang="en-US" sz="6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151" name="Rectangle 7"/>
          <p:cNvSpPr>
            <a:spLocks noChangeArrowheads="1"/>
          </p:cNvSpPr>
          <p:nvPr/>
        </p:nvSpPr>
        <p:spPr bwMode="auto">
          <a:xfrm>
            <a:off x="0" y="10858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4" name="Group 17"/>
          <p:cNvGrpSpPr/>
          <p:nvPr/>
        </p:nvGrpSpPr>
        <p:grpSpPr>
          <a:xfrm>
            <a:off x="838200" y="1981200"/>
            <a:ext cx="1466850" cy="628650"/>
            <a:chOff x="0" y="457200"/>
            <a:chExt cx="1466850" cy="628650"/>
          </a:xfrm>
        </p:grpSpPr>
        <p:pic>
          <p:nvPicPr>
            <p:cNvPr id="12291"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457200"/>
              <a:ext cx="1466850" cy="209550"/>
            </a:xfrm>
            <a:prstGeom prst="rect">
              <a:avLst/>
            </a:prstGeom>
            <a:noFill/>
          </p:spPr>
        </p:pic>
        <p:pic>
          <p:nvPicPr>
            <p:cNvPr id="12290"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0" y="666750"/>
              <a:ext cx="1447800" cy="209550"/>
            </a:xfrm>
            <a:prstGeom prst="rect">
              <a:avLst/>
            </a:prstGeom>
            <a:noFill/>
          </p:spPr>
        </p:pic>
        <p:pic>
          <p:nvPicPr>
            <p:cNvPr id="12289" name="Picture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0" y="876300"/>
              <a:ext cx="1104900" cy="209550"/>
            </a:xfrm>
            <a:prstGeom prst="rect">
              <a:avLst/>
            </a:prstGeom>
            <a:noFill/>
          </p:spPr>
        </p:pic>
      </p:grpSp>
      <p:sp>
        <p:nvSpPr>
          <p:cNvPr id="12292"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2293" name="Rectangle 5"/>
          <p:cNvSpPr>
            <a:spLocks noChangeArrowheads="1"/>
          </p:cNvSpPr>
          <p:nvPr/>
        </p:nvSpPr>
        <p:spPr bwMode="auto">
          <a:xfrm>
            <a:off x="0" y="6667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 </a:t>
            </a:r>
            <a:endParaRPr kumimoji="0" lang="en-US" sz="6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294" name="Rectangle 6"/>
          <p:cNvSpPr>
            <a:spLocks noChangeArrowheads="1"/>
          </p:cNvSpPr>
          <p:nvPr/>
        </p:nvSpPr>
        <p:spPr bwMode="auto">
          <a:xfrm>
            <a:off x="0" y="8763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 </a:t>
            </a:r>
            <a:endParaRPr kumimoji="0" lang="en-US" sz="6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295" name="Rectangle 7"/>
          <p:cNvSpPr>
            <a:spLocks noChangeArrowheads="1"/>
          </p:cNvSpPr>
          <p:nvPr/>
        </p:nvSpPr>
        <p:spPr bwMode="auto">
          <a:xfrm>
            <a:off x="0" y="10858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2296" name="Picture 8"/>
          <p:cNvPicPr>
            <a:picLocks noChangeAspect="1" noChangeArrowheads="1"/>
          </p:cNvPicPr>
          <p:nvPr/>
        </p:nvPicPr>
        <p:blipFill>
          <a:blip r:embed="rId5" cstate="print"/>
          <a:srcRect/>
          <a:stretch>
            <a:fillRect/>
          </a:stretch>
        </p:blipFill>
        <p:spPr bwMode="auto">
          <a:xfrm>
            <a:off x="6305550" y="3991640"/>
            <a:ext cx="2686050" cy="27901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      Cylinder &amp; Torus</a:t>
            </a:r>
            <a:endParaRPr lang="en-US" dirty="0"/>
          </a:p>
        </p:txBody>
      </p:sp>
      <p:sp>
        <p:nvSpPr>
          <p:cNvPr id="3" name="Content Placeholder 2"/>
          <p:cNvSpPr>
            <a:spLocks noGrp="1"/>
          </p:cNvSpPr>
          <p:nvPr>
            <p:ph idx="1"/>
          </p:nvPr>
        </p:nvSpPr>
        <p:spPr/>
        <p:txBody>
          <a:bodyPr>
            <a:normAutofit/>
          </a:bodyPr>
          <a:lstStyle/>
          <a:p>
            <a:r>
              <a:rPr lang="en-US" sz="1600" dirty="0" smtClean="0"/>
              <a:t>2) The parametric form of the equations of a </a:t>
            </a:r>
            <a:r>
              <a:rPr lang="en-US" sz="1600" b="1" dirty="0" smtClean="0"/>
              <a:t>cylinder </a:t>
            </a:r>
            <a:r>
              <a:rPr lang="en-US" sz="1600" dirty="0" smtClean="0"/>
              <a:t>are </a:t>
            </a:r>
          </a:p>
          <a:p>
            <a:pPr>
              <a:buNone/>
            </a:pPr>
            <a:r>
              <a:rPr lang="en-US" sz="1600" dirty="0" smtClean="0"/>
              <a:t>	(U,V</a:t>
            </a:r>
            <a:r>
              <a:rPr lang="az-Cyrl-AZ" sz="1600" dirty="0" smtClean="0"/>
              <a:t> є</a:t>
            </a:r>
            <a:r>
              <a:rPr lang="en-US" sz="1600" dirty="0" smtClean="0"/>
              <a:t>[0,2</a:t>
            </a:r>
            <a:r>
              <a:rPr lang="el-GR" sz="1600" dirty="0" smtClean="0"/>
              <a:t>π</a:t>
            </a:r>
            <a:r>
              <a:rPr lang="en-US" sz="1600" dirty="0" smtClean="0"/>
              <a:t>]): </a:t>
            </a:r>
          </a:p>
          <a:p>
            <a:endParaRPr lang="en-US" sz="1600" dirty="0" smtClean="0"/>
          </a:p>
          <a:p>
            <a:endParaRPr lang="en-US" sz="1600" dirty="0" smtClean="0"/>
          </a:p>
          <a:p>
            <a:endParaRPr lang="en-US" sz="1600" dirty="0" smtClean="0"/>
          </a:p>
          <a:p>
            <a:r>
              <a:rPr lang="en-US" sz="1600" dirty="0" smtClean="0"/>
              <a:t>Add a display list to plot the cylinder. </a:t>
            </a:r>
          </a:p>
          <a:p>
            <a:r>
              <a:rPr lang="en-US" sz="1600" dirty="0" smtClean="0"/>
              <a:t>3) Torus is a closed surface defined as the combination of two circles.</a:t>
            </a:r>
          </a:p>
          <a:p>
            <a:r>
              <a:rPr lang="en-US" sz="1600" dirty="0" smtClean="0"/>
              <a:t>The parametric form of the equations of a </a:t>
            </a:r>
            <a:r>
              <a:rPr lang="en-US" sz="1600" b="1" dirty="0" smtClean="0"/>
              <a:t>torus</a:t>
            </a:r>
            <a:r>
              <a:rPr lang="en-US" sz="1600" dirty="0" smtClean="0"/>
              <a:t> are (U,V</a:t>
            </a:r>
            <a:r>
              <a:rPr lang="az-Cyrl-AZ" sz="1600" dirty="0" smtClean="0"/>
              <a:t> є</a:t>
            </a:r>
            <a:r>
              <a:rPr lang="en-US" sz="1600" dirty="0" smtClean="0"/>
              <a:t>[0,2</a:t>
            </a:r>
            <a:r>
              <a:rPr lang="el-GR" sz="1600" dirty="0" smtClean="0"/>
              <a:t>π</a:t>
            </a:r>
            <a:r>
              <a:rPr lang="en-US" sz="1600" dirty="0" smtClean="0"/>
              <a:t>]): </a:t>
            </a:r>
          </a:p>
          <a:p>
            <a:endParaRPr lang="en-US" sz="1600" dirty="0" smtClean="0"/>
          </a:p>
          <a:p>
            <a:endParaRPr lang="en-US" sz="1600" dirty="0" smtClean="0"/>
          </a:p>
          <a:p>
            <a:endParaRPr lang="en-US" sz="1600" dirty="0" smtClean="0"/>
          </a:p>
          <a:p>
            <a:r>
              <a:rPr lang="en-US" sz="1600" dirty="0" smtClean="0"/>
              <a:t>The torus is characterized by 2 radii, small(r) and large(R). </a:t>
            </a:r>
          </a:p>
          <a:p>
            <a:r>
              <a:rPr lang="en-US" sz="1600" dirty="0" smtClean="0"/>
              <a:t>Add a display list to plot the torus. </a:t>
            </a:r>
          </a:p>
          <a:p>
            <a:endParaRPr lang="en-US" sz="1600" dirty="0" smtClean="0"/>
          </a:p>
          <a:p>
            <a:pPr>
              <a:buNone/>
            </a:pPr>
            <a:endParaRPr lang="en-US" sz="1600" dirty="0" smtClean="0"/>
          </a:p>
          <a:p>
            <a:endParaRPr lang="en-US" sz="1600" dirty="0" smtClean="0"/>
          </a:p>
          <a:p>
            <a:endParaRPr lang="en-US" sz="1600" dirty="0"/>
          </a:p>
        </p:txBody>
      </p:sp>
      <p:pic>
        <p:nvPicPr>
          <p:cNvPr id="2050" name="Picture 2" descr="http://upload.wikimedia.org/wikipedia/commons/thumb/6/60/Torus_from_rectangle.gif/220px-Torus_from_rectangle.gif"/>
          <p:cNvPicPr>
            <a:picLocks noChangeAspect="1" noChangeArrowheads="1" noCrop="1"/>
          </p:cNvPicPr>
          <p:nvPr/>
        </p:nvPicPr>
        <p:blipFill>
          <a:blip r:embed="rId2" cstate="print"/>
          <a:srcRect/>
          <a:stretch>
            <a:fillRect/>
          </a:stretch>
        </p:blipFill>
        <p:spPr bwMode="auto">
          <a:xfrm>
            <a:off x="4038600" y="5210174"/>
            <a:ext cx="2095500" cy="1571626"/>
          </a:xfrm>
          <a:prstGeom prst="rect">
            <a:avLst/>
          </a:prstGeom>
          <a:noFill/>
        </p:spPr>
      </p:pic>
      <p:pic>
        <p:nvPicPr>
          <p:cNvPr id="2052" name="Picture 4" descr="http://upload.wikimedia.org/wikipedia/commons/thumb/5/54/Torus_cycles.png/220px-Torus_cycles.png"/>
          <p:cNvPicPr>
            <a:picLocks noChangeAspect="1" noChangeArrowheads="1"/>
          </p:cNvPicPr>
          <p:nvPr/>
        </p:nvPicPr>
        <p:blipFill>
          <a:blip r:embed="rId3" cstate="print"/>
          <a:srcRect/>
          <a:stretch>
            <a:fillRect/>
          </a:stretch>
        </p:blipFill>
        <p:spPr bwMode="auto">
          <a:xfrm>
            <a:off x="6858000" y="3886200"/>
            <a:ext cx="2095500" cy="2847976"/>
          </a:xfrm>
          <a:prstGeom prst="rect">
            <a:avLst/>
          </a:prstGeom>
          <a:noFill/>
        </p:spPr>
      </p:pic>
      <p:sp>
        <p:nvSpPr>
          <p:cNvPr id="205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8"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9" name="Rectangle 11"/>
          <p:cNvSpPr>
            <a:spLocks noChangeArrowheads="1"/>
          </p:cNvSpPr>
          <p:nvPr/>
        </p:nvSpPr>
        <p:spPr bwMode="auto">
          <a:xfrm>
            <a:off x="0" y="6667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 </a:t>
            </a:r>
            <a:endParaRPr kumimoji="0" lang="en-US" sz="6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60" name="Rectangle 12"/>
          <p:cNvSpPr>
            <a:spLocks noChangeArrowheads="1"/>
          </p:cNvSpPr>
          <p:nvPr/>
        </p:nvSpPr>
        <p:spPr bwMode="auto">
          <a:xfrm>
            <a:off x="0" y="8763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 </a:t>
            </a:r>
            <a:endParaRPr kumimoji="0" lang="en-US" sz="6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61" name="Rectangle 13"/>
          <p:cNvSpPr>
            <a:spLocks noChangeArrowheads="1"/>
          </p:cNvSpPr>
          <p:nvPr/>
        </p:nvSpPr>
        <p:spPr bwMode="auto">
          <a:xfrm>
            <a:off x="0" y="10858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5" name="Straight Arrow Connector 14"/>
          <p:cNvCxnSpPr/>
          <p:nvPr/>
        </p:nvCxnSpPr>
        <p:spPr>
          <a:xfrm flipV="1">
            <a:off x="4495800" y="4191000"/>
            <a:ext cx="32766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2052" idx="1"/>
          </p:cNvCxnSpPr>
          <p:nvPr/>
        </p:nvCxnSpPr>
        <p:spPr>
          <a:xfrm>
            <a:off x="5638800" y="5105400"/>
            <a:ext cx="1219200" cy="2047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4" name="Group 22"/>
          <p:cNvGrpSpPr/>
          <p:nvPr/>
        </p:nvGrpSpPr>
        <p:grpSpPr>
          <a:xfrm>
            <a:off x="914400" y="4114800"/>
            <a:ext cx="1866900" cy="628650"/>
            <a:chOff x="0" y="457200"/>
            <a:chExt cx="1866900" cy="628650"/>
          </a:xfrm>
        </p:grpSpPr>
        <p:pic>
          <p:nvPicPr>
            <p:cNvPr id="11267"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0" y="457200"/>
              <a:ext cx="1866900" cy="209550"/>
            </a:xfrm>
            <a:prstGeom prst="rect">
              <a:avLst/>
            </a:prstGeom>
            <a:noFill/>
          </p:spPr>
        </p:pic>
        <p:pic>
          <p:nvPicPr>
            <p:cNvPr id="11266" name="Picture 2"/>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0" y="666750"/>
              <a:ext cx="1847850" cy="209550"/>
            </a:xfrm>
            <a:prstGeom prst="rect">
              <a:avLst/>
            </a:prstGeom>
            <a:noFill/>
          </p:spPr>
        </p:pic>
        <p:pic>
          <p:nvPicPr>
            <p:cNvPr id="11265" name="Picture 1"/>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0" y="876300"/>
              <a:ext cx="1066800" cy="209550"/>
            </a:xfrm>
            <a:prstGeom prst="rect">
              <a:avLst/>
            </a:prstGeom>
            <a:noFill/>
          </p:spPr>
        </p:pic>
      </p:grpSp>
      <p:sp>
        <p:nvSpPr>
          <p:cNvPr id="1126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269" name="Rectangle 5"/>
          <p:cNvSpPr>
            <a:spLocks noChangeArrowheads="1"/>
          </p:cNvSpPr>
          <p:nvPr/>
        </p:nvSpPr>
        <p:spPr bwMode="auto">
          <a:xfrm>
            <a:off x="0" y="6667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 </a:t>
            </a:r>
            <a:endParaRPr kumimoji="0" lang="en-US" sz="6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270" name="Rectangle 6"/>
          <p:cNvSpPr>
            <a:spLocks noChangeArrowheads="1"/>
          </p:cNvSpPr>
          <p:nvPr/>
        </p:nvSpPr>
        <p:spPr bwMode="auto">
          <a:xfrm>
            <a:off x="0" y="8763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 </a:t>
            </a:r>
            <a:endParaRPr kumimoji="0" lang="en-US" sz="6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271" name="Rectangle 7"/>
          <p:cNvSpPr>
            <a:spLocks noChangeArrowheads="1"/>
          </p:cNvSpPr>
          <p:nvPr/>
        </p:nvSpPr>
        <p:spPr bwMode="auto">
          <a:xfrm>
            <a:off x="0" y="10858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5" name="Group 30"/>
          <p:cNvGrpSpPr/>
          <p:nvPr/>
        </p:nvGrpSpPr>
        <p:grpSpPr>
          <a:xfrm>
            <a:off x="914400" y="2343150"/>
            <a:ext cx="1085850" cy="628650"/>
            <a:chOff x="0" y="457200"/>
            <a:chExt cx="1085850" cy="628650"/>
          </a:xfrm>
        </p:grpSpPr>
        <p:pic>
          <p:nvPicPr>
            <p:cNvPr id="11274" name="Picture 10"/>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0" y="457200"/>
              <a:ext cx="1085850" cy="209550"/>
            </a:xfrm>
            <a:prstGeom prst="rect">
              <a:avLst/>
            </a:prstGeom>
            <a:noFill/>
          </p:spPr>
        </p:pic>
        <p:pic>
          <p:nvPicPr>
            <p:cNvPr id="11273" name="Picture 9"/>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0" y="666750"/>
              <a:ext cx="1066800" cy="209550"/>
            </a:xfrm>
            <a:prstGeom prst="rect">
              <a:avLst/>
            </a:prstGeom>
            <a:noFill/>
          </p:spPr>
        </p:pic>
        <p:pic>
          <p:nvPicPr>
            <p:cNvPr id="11272" name="Picture 8"/>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0" y="876300"/>
              <a:ext cx="742950" cy="209550"/>
            </a:xfrm>
            <a:prstGeom prst="rect">
              <a:avLst/>
            </a:prstGeom>
            <a:noFill/>
          </p:spPr>
        </p:pic>
      </p:grpSp>
      <p:sp>
        <p:nvSpPr>
          <p:cNvPr id="11275"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276" name="Rectangle 12"/>
          <p:cNvSpPr>
            <a:spLocks noChangeArrowheads="1"/>
          </p:cNvSpPr>
          <p:nvPr/>
        </p:nvSpPr>
        <p:spPr bwMode="auto">
          <a:xfrm>
            <a:off x="0" y="6667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 </a:t>
            </a:r>
            <a:endParaRPr kumimoji="0" lang="en-US" sz="6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277" name="Rectangle 13"/>
          <p:cNvSpPr>
            <a:spLocks noChangeArrowheads="1"/>
          </p:cNvSpPr>
          <p:nvPr/>
        </p:nvSpPr>
        <p:spPr bwMode="auto">
          <a:xfrm>
            <a:off x="0" y="8763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 </a:t>
            </a:r>
            <a:endParaRPr kumimoji="0" lang="en-US" sz="6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278" name="Rectangle 14"/>
          <p:cNvSpPr>
            <a:spLocks noChangeArrowheads="1"/>
          </p:cNvSpPr>
          <p:nvPr/>
        </p:nvSpPr>
        <p:spPr bwMode="auto">
          <a:xfrm>
            <a:off x="0" y="10858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1279" name="Picture 15"/>
          <p:cNvPicPr>
            <a:picLocks noChangeAspect="1" noChangeArrowheads="1"/>
          </p:cNvPicPr>
          <p:nvPr/>
        </p:nvPicPr>
        <p:blipFill>
          <a:blip r:embed="rId10" cstate="print"/>
          <a:srcRect/>
          <a:stretch>
            <a:fillRect/>
          </a:stretch>
        </p:blipFill>
        <p:spPr bwMode="auto">
          <a:xfrm>
            <a:off x="6389426" y="647700"/>
            <a:ext cx="2604163" cy="2705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	Other surfaces</a:t>
            </a:r>
            <a:endParaRPr lang="en-US" dirty="0"/>
          </a:p>
        </p:txBody>
      </p:sp>
      <p:sp>
        <p:nvSpPr>
          <p:cNvPr id="3" name="Content Placeholder 2"/>
          <p:cNvSpPr>
            <a:spLocks noGrp="1"/>
          </p:cNvSpPr>
          <p:nvPr>
            <p:ph idx="1"/>
          </p:nvPr>
        </p:nvSpPr>
        <p:spPr/>
        <p:txBody>
          <a:bodyPr>
            <a:normAutofit/>
          </a:bodyPr>
          <a:lstStyle/>
          <a:p>
            <a:r>
              <a:rPr lang="en-US" sz="1600" dirty="0" smtClean="0"/>
              <a:t>4) The parametric form of the equations of a </a:t>
            </a:r>
            <a:r>
              <a:rPr lang="en-US" sz="1600" b="1" dirty="0" smtClean="0"/>
              <a:t>double funnel </a:t>
            </a:r>
            <a:r>
              <a:rPr lang="en-US" sz="1600" dirty="0" smtClean="0"/>
              <a:t>are: </a:t>
            </a:r>
          </a:p>
          <a:p>
            <a:endParaRPr lang="en-US" sz="1600" dirty="0" smtClean="0"/>
          </a:p>
          <a:p>
            <a:endParaRPr lang="en-US" sz="1600" dirty="0" smtClean="0"/>
          </a:p>
          <a:p>
            <a:endParaRPr lang="en-US" sz="1600" dirty="0" smtClean="0"/>
          </a:p>
          <a:p>
            <a:r>
              <a:rPr lang="en-US" sz="1600" dirty="0" smtClean="0"/>
              <a:t>Add a display list to plot the double funnel . </a:t>
            </a:r>
          </a:p>
          <a:p>
            <a:r>
              <a:rPr lang="en-US" sz="1600" dirty="0" smtClean="0"/>
              <a:t> 5) Add a display list to plot the </a:t>
            </a:r>
            <a:r>
              <a:rPr lang="en-US" sz="1600" b="1" dirty="0" smtClean="0"/>
              <a:t>Roman Surface </a:t>
            </a:r>
            <a:r>
              <a:rPr lang="en-US" sz="1600" dirty="0" smtClean="0"/>
              <a:t>with parametric equations :</a:t>
            </a:r>
          </a:p>
          <a:p>
            <a:endParaRPr lang="en-US" sz="1600" dirty="0" smtClean="0"/>
          </a:p>
          <a:p>
            <a:endParaRPr lang="en-US" sz="1600" dirty="0" smtClean="0"/>
          </a:p>
          <a:p>
            <a:endParaRPr lang="en-US" sz="1600" dirty="0" smtClean="0"/>
          </a:p>
          <a:p>
            <a:r>
              <a:rPr lang="en-US" sz="1600" dirty="0" smtClean="0"/>
              <a:t>Change the display list code to use triangles instead of quads. (hint: GL_TRIANGLE_STRIP)</a:t>
            </a:r>
          </a:p>
          <a:p>
            <a:endParaRPr lang="en-US" sz="1600" dirty="0" smtClean="0"/>
          </a:p>
          <a:p>
            <a:endParaRPr lang="en-US" sz="1600" dirty="0" smtClean="0"/>
          </a:p>
          <a:p>
            <a:endParaRPr lang="en-US" sz="1600" dirty="0"/>
          </a:p>
        </p:txBody>
      </p:sp>
      <p:sp>
        <p:nvSpPr>
          <p:cNvPr id="614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149" name="Rectangle 5"/>
          <p:cNvSpPr>
            <a:spLocks noChangeArrowheads="1"/>
          </p:cNvSpPr>
          <p:nvPr/>
        </p:nvSpPr>
        <p:spPr bwMode="auto">
          <a:xfrm>
            <a:off x="0" y="6667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 </a:t>
            </a:r>
            <a:endParaRPr kumimoji="0" lang="en-US" sz="6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150" name="Rectangle 6"/>
          <p:cNvSpPr>
            <a:spLocks noChangeArrowheads="1"/>
          </p:cNvSpPr>
          <p:nvPr/>
        </p:nvSpPr>
        <p:spPr bwMode="auto">
          <a:xfrm>
            <a:off x="0" y="8763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 </a:t>
            </a:r>
            <a:endParaRPr kumimoji="0" lang="en-US" sz="6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151" name="Rectangle 7"/>
          <p:cNvSpPr>
            <a:spLocks noChangeArrowheads="1"/>
          </p:cNvSpPr>
          <p:nvPr/>
        </p:nvSpPr>
        <p:spPr bwMode="auto">
          <a:xfrm>
            <a:off x="0" y="10858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676"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8677" name="Rectangle 5"/>
          <p:cNvSpPr>
            <a:spLocks noChangeArrowheads="1"/>
          </p:cNvSpPr>
          <p:nvPr/>
        </p:nvSpPr>
        <p:spPr bwMode="auto">
          <a:xfrm>
            <a:off x="0" y="6667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 </a:t>
            </a:r>
            <a:endParaRPr kumimoji="0" lang="en-US" sz="6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678" name="Rectangle 6"/>
          <p:cNvSpPr>
            <a:spLocks noChangeArrowheads="1"/>
          </p:cNvSpPr>
          <p:nvPr/>
        </p:nvSpPr>
        <p:spPr bwMode="auto">
          <a:xfrm>
            <a:off x="0" y="8763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 </a:t>
            </a:r>
            <a:endParaRPr kumimoji="0" lang="en-US" sz="6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679" name="Rectangle 7"/>
          <p:cNvSpPr>
            <a:spLocks noChangeArrowheads="1"/>
          </p:cNvSpPr>
          <p:nvPr/>
        </p:nvSpPr>
        <p:spPr bwMode="auto">
          <a:xfrm>
            <a:off x="0" y="10858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4" name="Group 25"/>
          <p:cNvGrpSpPr/>
          <p:nvPr/>
        </p:nvGrpSpPr>
        <p:grpSpPr>
          <a:xfrm>
            <a:off x="914400" y="3429000"/>
            <a:ext cx="1971675" cy="628650"/>
            <a:chOff x="0" y="457200"/>
            <a:chExt cx="1971675" cy="628650"/>
          </a:xfrm>
        </p:grpSpPr>
        <p:pic>
          <p:nvPicPr>
            <p:cNvPr id="28682" name="Picture 10"/>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457200"/>
              <a:ext cx="1895475" cy="209550"/>
            </a:xfrm>
            <a:prstGeom prst="rect">
              <a:avLst/>
            </a:prstGeom>
            <a:noFill/>
          </p:spPr>
        </p:pic>
        <p:pic>
          <p:nvPicPr>
            <p:cNvPr id="28681" name="Picture 9"/>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0" y="666750"/>
              <a:ext cx="1876425" cy="209550"/>
            </a:xfrm>
            <a:prstGeom prst="rect">
              <a:avLst/>
            </a:prstGeom>
            <a:noFill/>
          </p:spPr>
        </p:pic>
        <p:pic>
          <p:nvPicPr>
            <p:cNvPr id="28680" name="Picture 8"/>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0" y="876300"/>
              <a:ext cx="1971675" cy="209550"/>
            </a:xfrm>
            <a:prstGeom prst="rect">
              <a:avLst/>
            </a:prstGeom>
            <a:noFill/>
          </p:spPr>
        </p:pic>
      </p:grpSp>
      <p:sp>
        <p:nvSpPr>
          <p:cNvPr id="28683"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8684" name="Rectangle 12"/>
          <p:cNvSpPr>
            <a:spLocks noChangeArrowheads="1"/>
          </p:cNvSpPr>
          <p:nvPr/>
        </p:nvSpPr>
        <p:spPr bwMode="auto">
          <a:xfrm>
            <a:off x="0" y="6667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 </a:t>
            </a:r>
            <a:endParaRPr kumimoji="0" lang="en-US" sz="6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685" name="Rectangle 13"/>
          <p:cNvSpPr>
            <a:spLocks noChangeArrowheads="1"/>
          </p:cNvSpPr>
          <p:nvPr/>
        </p:nvSpPr>
        <p:spPr bwMode="auto">
          <a:xfrm>
            <a:off x="0" y="8763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 </a:t>
            </a:r>
            <a:endParaRPr kumimoji="0" lang="en-US" sz="6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686" name="Rectangle 14"/>
          <p:cNvSpPr>
            <a:spLocks noChangeArrowheads="1"/>
          </p:cNvSpPr>
          <p:nvPr/>
        </p:nvSpPr>
        <p:spPr bwMode="auto">
          <a:xfrm>
            <a:off x="0" y="10858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5" name="Group 33"/>
          <p:cNvGrpSpPr/>
          <p:nvPr/>
        </p:nvGrpSpPr>
        <p:grpSpPr>
          <a:xfrm>
            <a:off x="914400" y="1981200"/>
            <a:ext cx="1971675" cy="628650"/>
            <a:chOff x="0" y="457200"/>
            <a:chExt cx="1971675" cy="628650"/>
          </a:xfrm>
        </p:grpSpPr>
        <p:pic>
          <p:nvPicPr>
            <p:cNvPr id="28689" name="Picture 17"/>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0" y="457200"/>
              <a:ext cx="1628775" cy="209550"/>
            </a:xfrm>
            <a:prstGeom prst="rect">
              <a:avLst/>
            </a:prstGeom>
            <a:noFill/>
          </p:spPr>
        </p:pic>
        <p:pic>
          <p:nvPicPr>
            <p:cNvPr id="28688" name="Picture 16"/>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0" y="666750"/>
              <a:ext cx="1971675" cy="209550"/>
            </a:xfrm>
            <a:prstGeom prst="rect">
              <a:avLst/>
            </a:prstGeom>
            <a:noFill/>
          </p:spPr>
        </p:pic>
        <p:pic>
          <p:nvPicPr>
            <p:cNvPr id="28687" name="Picture 15"/>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0" y="876300"/>
              <a:ext cx="1257300" cy="209550"/>
            </a:xfrm>
            <a:prstGeom prst="rect">
              <a:avLst/>
            </a:prstGeom>
            <a:noFill/>
          </p:spPr>
        </p:pic>
      </p:grpSp>
      <p:sp>
        <p:nvSpPr>
          <p:cNvPr id="28691" name="Rectangle 19"/>
          <p:cNvSpPr>
            <a:spLocks noChangeArrowheads="1"/>
          </p:cNvSpPr>
          <p:nvPr/>
        </p:nvSpPr>
        <p:spPr bwMode="auto">
          <a:xfrm>
            <a:off x="0" y="6667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 </a:t>
            </a:r>
            <a:endParaRPr kumimoji="0" lang="en-US" sz="6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692" name="Rectangle 20"/>
          <p:cNvSpPr>
            <a:spLocks noChangeArrowheads="1"/>
          </p:cNvSpPr>
          <p:nvPr/>
        </p:nvSpPr>
        <p:spPr bwMode="auto">
          <a:xfrm>
            <a:off x="0" y="8763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 </a:t>
            </a:r>
            <a:endParaRPr kumimoji="0" lang="en-US" sz="6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693" name="Rectangle 21"/>
          <p:cNvSpPr>
            <a:spLocks noChangeArrowheads="1"/>
          </p:cNvSpPr>
          <p:nvPr/>
        </p:nvSpPr>
        <p:spPr bwMode="auto">
          <a:xfrm>
            <a:off x="0" y="10858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28695" name="Picture 23" descr="http://www.charlesculp.com/solidworks/WilsonsRomanSurfaceII_500.jpg"/>
          <p:cNvPicPr>
            <a:picLocks noChangeAspect="1" noChangeArrowheads="1"/>
          </p:cNvPicPr>
          <p:nvPr/>
        </p:nvPicPr>
        <p:blipFill>
          <a:blip r:embed="rId8" cstate="print"/>
          <a:srcRect/>
          <a:stretch>
            <a:fillRect/>
          </a:stretch>
        </p:blipFill>
        <p:spPr bwMode="auto">
          <a:xfrm>
            <a:off x="762000" y="4752975"/>
            <a:ext cx="2590800" cy="1943100"/>
          </a:xfrm>
          <a:prstGeom prst="rect">
            <a:avLst/>
          </a:prstGeom>
          <a:noFill/>
        </p:spPr>
      </p:pic>
      <p:pic>
        <p:nvPicPr>
          <p:cNvPr id="28697" name="Picture 25" descr="http://upload.wikimedia.org/wikipedia/commons/thumb/e/ea/Steiner%27s_Roman_Surface.gif/220px-Steiner%27s_Roman_Surface.gif"/>
          <p:cNvPicPr>
            <a:picLocks noChangeAspect="1" noChangeArrowheads="1" noCrop="1"/>
          </p:cNvPicPr>
          <p:nvPr/>
        </p:nvPicPr>
        <p:blipFill>
          <a:blip r:embed="rId9" cstate="print"/>
          <a:srcRect/>
          <a:stretch>
            <a:fillRect/>
          </a:stretch>
        </p:blipFill>
        <p:spPr bwMode="auto">
          <a:xfrm>
            <a:off x="4800600" y="4648200"/>
            <a:ext cx="2095500" cy="2095501"/>
          </a:xfrm>
          <a:prstGeom prst="rect">
            <a:avLst/>
          </a:prstGeom>
          <a:noFill/>
        </p:spPr>
      </p:pic>
      <p:pic>
        <p:nvPicPr>
          <p:cNvPr id="10241" name="Picture 1"/>
          <p:cNvPicPr>
            <a:picLocks noChangeAspect="1" noChangeArrowheads="1"/>
          </p:cNvPicPr>
          <p:nvPr/>
        </p:nvPicPr>
        <p:blipFill>
          <a:blip r:embed="rId10" cstate="print"/>
          <a:srcRect/>
          <a:stretch>
            <a:fillRect/>
          </a:stretch>
        </p:blipFill>
        <p:spPr bwMode="auto">
          <a:xfrm>
            <a:off x="6477000" y="152400"/>
            <a:ext cx="2530807" cy="2628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Display list - Equations</a:t>
            </a:r>
            <a:endParaRPr lang="en-US" dirty="0"/>
          </a:p>
        </p:txBody>
      </p:sp>
      <p:grpSp>
        <p:nvGrpSpPr>
          <p:cNvPr id="17" name="Group 16"/>
          <p:cNvGrpSpPr/>
          <p:nvPr/>
        </p:nvGrpSpPr>
        <p:grpSpPr>
          <a:xfrm>
            <a:off x="381000" y="1475601"/>
            <a:ext cx="1543050" cy="905649"/>
            <a:chOff x="381000" y="1475601"/>
            <a:chExt cx="1543050" cy="905649"/>
          </a:xfrm>
        </p:grpSpPr>
        <p:pic>
          <p:nvPicPr>
            <p:cNvPr id="5"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57200" y="1752600"/>
              <a:ext cx="1466850" cy="209550"/>
            </a:xfrm>
            <a:prstGeom prst="rect">
              <a:avLst/>
            </a:prstGeom>
            <a:noFill/>
          </p:spPr>
        </p:pic>
        <p:pic>
          <p:nvPicPr>
            <p:cNvPr id="6"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57200" y="1962150"/>
              <a:ext cx="1447800" cy="209550"/>
            </a:xfrm>
            <a:prstGeom prst="rect">
              <a:avLst/>
            </a:prstGeom>
            <a:noFill/>
          </p:spPr>
        </p:pic>
        <p:pic>
          <p:nvPicPr>
            <p:cNvPr id="7" name="Picture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57200" y="2171700"/>
              <a:ext cx="1104900" cy="209550"/>
            </a:xfrm>
            <a:prstGeom prst="rect">
              <a:avLst/>
            </a:prstGeom>
            <a:noFill/>
          </p:spPr>
        </p:pic>
        <p:sp>
          <p:nvSpPr>
            <p:cNvPr id="16" name="TextBox 15"/>
            <p:cNvSpPr txBox="1"/>
            <p:nvPr/>
          </p:nvSpPr>
          <p:spPr>
            <a:xfrm>
              <a:off x="381000" y="1475601"/>
              <a:ext cx="620234" cy="276999"/>
            </a:xfrm>
            <a:prstGeom prst="rect">
              <a:avLst/>
            </a:prstGeom>
            <a:noFill/>
          </p:spPr>
          <p:txBody>
            <a:bodyPr wrap="none" rtlCol="0">
              <a:spAutoFit/>
            </a:bodyPr>
            <a:lstStyle/>
            <a:p>
              <a:r>
                <a:rPr lang="en-US" sz="1200" dirty="0" smtClean="0"/>
                <a:t>Sphere</a:t>
              </a:r>
              <a:endParaRPr lang="en-US" sz="1200" dirty="0"/>
            </a:p>
          </p:txBody>
        </p:sp>
      </p:grpSp>
      <p:grpSp>
        <p:nvGrpSpPr>
          <p:cNvPr id="20" name="Group 19"/>
          <p:cNvGrpSpPr/>
          <p:nvPr/>
        </p:nvGrpSpPr>
        <p:grpSpPr>
          <a:xfrm>
            <a:off x="370776" y="2438400"/>
            <a:ext cx="1172274" cy="857250"/>
            <a:chOff x="370776" y="2438400"/>
            <a:chExt cx="1172274" cy="857250"/>
          </a:xfrm>
        </p:grpSpPr>
        <p:pic>
          <p:nvPicPr>
            <p:cNvPr id="9" name="Picture 10"/>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457200" y="2667000"/>
              <a:ext cx="1085850" cy="209550"/>
            </a:xfrm>
            <a:prstGeom prst="rect">
              <a:avLst/>
            </a:prstGeom>
            <a:noFill/>
          </p:spPr>
        </p:pic>
        <p:pic>
          <p:nvPicPr>
            <p:cNvPr id="10" name="Picture 9"/>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457200" y="2876550"/>
              <a:ext cx="1066800" cy="209550"/>
            </a:xfrm>
            <a:prstGeom prst="rect">
              <a:avLst/>
            </a:prstGeom>
            <a:noFill/>
          </p:spPr>
        </p:pic>
        <p:pic>
          <p:nvPicPr>
            <p:cNvPr id="11" name="Picture 8"/>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457200" y="3086100"/>
              <a:ext cx="742950" cy="209550"/>
            </a:xfrm>
            <a:prstGeom prst="rect">
              <a:avLst/>
            </a:prstGeom>
            <a:noFill/>
          </p:spPr>
        </p:pic>
        <p:sp>
          <p:nvSpPr>
            <p:cNvPr id="18" name="TextBox 17"/>
            <p:cNvSpPr txBox="1"/>
            <p:nvPr/>
          </p:nvSpPr>
          <p:spPr>
            <a:xfrm>
              <a:off x="370776" y="2438400"/>
              <a:ext cx="696024" cy="276999"/>
            </a:xfrm>
            <a:prstGeom prst="rect">
              <a:avLst/>
            </a:prstGeom>
            <a:noFill/>
          </p:spPr>
          <p:txBody>
            <a:bodyPr wrap="none" rtlCol="0">
              <a:spAutoFit/>
            </a:bodyPr>
            <a:lstStyle/>
            <a:p>
              <a:r>
                <a:rPr lang="en-US" sz="1200" dirty="0" smtClean="0"/>
                <a:t>Cylinder</a:t>
              </a:r>
              <a:endParaRPr lang="en-US" sz="1200" dirty="0"/>
            </a:p>
          </p:txBody>
        </p:sp>
      </p:grpSp>
      <p:grpSp>
        <p:nvGrpSpPr>
          <p:cNvPr id="21" name="Group 20"/>
          <p:cNvGrpSpPr/>
          <p:nvPr/>
        </p:nvGrpSpPr>
        <p:grpSpPr>
          <a:xfrm>
            <a:off x="304800" y="3352800"/>
            <a:ext cx="1943100" cy="857250"/>
            <a:chOff x="304800" y="3352800"/>
            <a:chExt cx="1943100" cy="857250"/>
          </a:xfrm>
        </p:grpSpPr>
        <p:pic>
          <p:nvPicPr>
            <p:cNvPr id="13" name="Picture 3"/>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381000" y="3581400"/>
              <a:ext cx="1866900" cy="209550"/>
            </a:xfrm>
            <a:prstGeom prst="rect">
              <a:avLst/>
            </a:prstGeom>
            <a:noFill/>
          </p:spPr>
        </p:pic>
        <p:pic>
          <p:nvPicPr>
            <p:cNvPr id="14" name="Picture 2"/>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381000" y="3790950"/>
              <a:ext cx="1847850" cy="209550"/>
            </a:xfrm>
            <a:prstGeom prst="rect">
              <a:avLst/>
            </a:prstGeom>
            <a:noFill/>
          </p:spPr>
        </p:pic>
        <p:pic>
          <p:nvPicPr>
            <p:cNvPr id="15" name="Picture 1"/>
            <p:cNvPicPr>
              <a:picLocks noChangeAspect="1" noChangeArrowheads="1"/>
            </p:cNvPicPr>
            <p:nvPr/>
          </p:nvPicPr>
          <p:blipFill>
            <a:blip r:embed="rId10" cstate="print">
              <a:clrChange>
                <a:clrFrom>
                  <a:srgbClr val="FFFFFF"/>
                </a:clrFrom>
                <a:clrTo>
                  <a:srgbClr val="FFFFFF">
                    <a:alpha val="0"/>
                  </a:srgbClr>
                </a:clrTo>
              </a:clrChange>
            </a:blip>
            <a:srcRect/>
            <a:stretch>
              <a:fillRect/>
            </a:stretch>
          </p:blipFill>
          <p:spPr bwMode="auto">
            <a:xfrm>
              <a:off x="381000" y="4000500"/>
              <a:ext cx="1066800" cy="209550"/>
            </a:xfrm>
            <a:prstGeom prst="rect">
              <a:avLst/>
            </a:prstGeom>
            <a:noFill/>
          </p:spPr>
        </p:pic>
        <p:sp>
          <p:nvSpPr>
            <p:cNvPr id="19" name="TextBox 18"/>
            <p:cNvSpPr txBox="1"/>
            <p:nvPr/>
          </p:nvSpPr>
          <p:spPr>
            <a:xfrm>
              <a:off x="304800" y="3352800"/>
              <a:ext cx="522066" cy="276999"/>
            </a:xfrm>
            <a:prstGeom prst="rect">
              <a:avLst/>
            </a:prstGeom>
            <a:noFill/>
          </p:spPr>
          <p:txBody>
            <a:bodyPr wrap="none" rtlCol="0">
              <a:spAutoFit/>
            </a:bodyPr>
            <a:lstStyle/>
            <a:p>
              <a:r>
                <a:rPr lang="en-US" sz="1200" dirty="0" smtClean="0"/>
                <a:t>Torus</a:t>
              </a:r>
              <a:endParaRPr lang="en-US" sz="1200" dirty="0"/>
            </a:p>
          </p:txBody>
        </p:sp>
      </p:grpSp>
      <p:grpSp>
        <p:nvGrpSpPr>
          <p:cNvPr id="32" name="Group 31"/>
          <p:cNvGrpSpPr/>
          <p:nvPr/>
        </p:nvGrpSpPr>
        <p:grpSpPr>
          <a:xfrm>
            <a:off x="304800" y="4343400"/>
            <a:ext cx="2047875" cy="857250"/>
            <a:chOff x="3733800" y="1447800"/>
            <a:chExt cx="2047875" cy="857250"/>
          </a:xfrm>
        </p:grpSpPr>
        <p:sp>
          <p:nvSpPr>
            <p:cNvPr id="22" name="TextBox 21"/>
            <p:cNvSpPr txBox="1"/>
            <p:nvPr/>
          </p:nvSpPr>
          <p:spPr>
            <a:xfrm>
              <a:off x="3733800" y="1447800"/>
              <a:ext cx="1091966" cy="276999"/>
            </a:xfrm>
            <a:prstGeom prst="rect">
              <a:avLst/>
            </a:prstGeom>
            <a:noFill/>
          </p:spPr>
          <p:txBody>
            <a:bodyPr wrap="none" rtlCol="0">
              <a:spAutoFit/>
            </a:bodyPr>
            <a:lstStyle/>
            <a:p>
              <a:r>
                <a:rPr lang="en-US" sz="1200" dirty="0" smtClean="0"/>
                <a:t>Double Funnel</a:t>
              </a:r>
              <a:endParaRPr lang="en-US" sz="1200" dirty="0"/>
            </a:p>
          </p:txBody>
        </p:sp>
        <p:pic>
          <p:nvPicPr>
            <p:cNvPr id="28" name="Picture 17"/>
            <p:cNvPicPr>
              <a:picLocks noChangeAspect="1" noChangeArrowheads="1"/>
            </p:cNvPicPr>
            <p:nvPr/>
          </p:nvPicPr>
          <p:blipFill>
            <a:blip r:embed="rId11" cstate="print">
              <a:clrChange>
                <a:clrFrom>
                  <a:srgbClr val="FFFFFF"/>
                </a:clrFrom>
                <a:clrTo>
                  <a:srgbClr val="FFFFFF">
                    <a:alpha val="0"/>
                  </a:srgbClr>
                </a:clrTo>
              </a:clrChange>
            </a:blip>
            <a:srcRect/>
            <a:stretch>
              <a:fillRect/>
            </a:stretch>
          </p:blipFill>
          <p:spPr bwMode="auto">
            <a:xfrm>
              <a:off x="3810000" y="1676400"/>
              <a:ext cx="1628775" cy="209550"/>
            </a:xfrm>
            <a:prstGeom prst="rect">
              <a:avLst/>
            </a:prstGeom>
            <a:noFill/>
          </p:spPr>
        </p:pic>
        <p:pic>
          <p:nvPicPr>
            <p:cNvPr id="29" name="Picture 16"/>
            <p:cNvPicPr>
              <a:picLocks noChangeAspect="1" noChangeArrowheads="1"/>
            </p:cNvPicPr>
            <p:nvPr/>
          </p:nvPicPr>
          <p:blipFill>
            <a:blip r:embed="rId12" cstate="print">
              <a:clrChange>
                <a:clrFrom>
                  <a:srgbClr val="FFFFFF"/>
                </a:clrFrom>
                <a:clrTo>
                  <a:srgbClr val="FFFFFF">
                    <a:alpha val="0"/>
                  </a:srgbClr>
                </a:clrTo>
              </a:clrChange>
            </a:blip>
            <a:srcRect/>
            <a:stretch>
              <a:fillRect/>
            </a:stretch>
          </p:blipFill>
          <p:spPr bwMode="auto">
            <a:xfrm>
              <a:off x="3810000" y="1885950"/>
              <a:ext cx="1971675" cy="209550"/>
            </a:xfrm>
            <a:prstGeom prst="rect">
              <a:avLst/>
            </a:prstGeom>
            <a:noFill/>
          </p:spPr>
        </p:pic>
        <p:pic>
          <p:nvPicPr>
            <p:cNvPr id="30" name="Picture 15"/>
            <p:cNvPicPr>
              <a:picLocks noChangeAspect="1" noChangeArrowheads="1"/>
            </p:cNvPicPr>
            <p:nvPr/>
          </p:nvPicPr>
          <p:blipFill>
            <a:blip r:embed="rId13" cstate="print">
              <a:clrChange>
                <a:clrFrom>
                  <a:srgbClr val="FFFFFF"/>
                </a:clrFrom>
                <a:clrTo>
                  <a:srgbClr val="FFFFFF">
                    <a:alpha val="0"/>
                  </a:srgbClr>
                </a:clrTo>
              </a:clrChange>
            </a:blip>
            <a:srcRect/>
            <a:stretch>
              <a:fillRect/>
            </a:stretch>
          </p:blipFill>
          <p:spPr bwMode="auto">
            <a:xfrm>
              <a:off x="3810000" y="2095500"/>
              <a:ext cx="1257300" cy="209550"/>
            </a:xfrm>
            <a:prstGeom prst="rect">
              <a:avLst/>
            </a:prstGeom>
            <a:noFill/>
          </p:spPr>
        </p:pic>
      </p:grpSp>
      <p:grpSp>
        <p:nvGrpSpPr>
          <p:cNvPr id="33" name="Group 32"/>
          <p:cNvGrpSpPr/>
          <p:nvPr/>
        </p:nvGrpSpPr>
        <p:grpSpPr>
          <a:xfrm>
            <a:off x="381000" y="5486400"/>
            <a:ext cx="2047875" cy="857250"/>
            <a:chOff x="3733800" y="2895600"/>
            <a:chExt cx="2047875" cy="857250"/>
          </a:xfrm>
        </p:grpSpPr>
        <p:grpSp>
          <p:nvGrpSpPr>
            <p:cNvPr id="23" name="Group 25"/>
            <p:cNvGrpSpPr/>
            <p:nvPr/>
          </p:nvGrpSpPr>
          <p:grpSpPr>
            <a:xfrm>
              <a:off x="3810000" y="3124200"/>
              <a:ext cx="1971675" cy="628650"/>
              <a:chOff x="0" y="457200"/>
              <a:chExt cx="1971675" cy="628650"/>
            </a:xfrm>
          </p:grpSpPr>
          <p:pic>
            <p:nvPicPr>
              <p:cNvPr id="24" name="Picture 10"/>
              <p:cNvPicPr>
                <a:picLocks noChangeAspect="1" noChangeArrowheads="1"/>
              </p:cNvPicPr>
              <p:nvPr/>
            </p:nvPicPr>
            <p:blipFill>
              <a:blip r:embed="rId14" cstate="print">
                <a:clrChange>
                  <a:clrFrom>
                    <a:srgbClr val="FFFFFF"/>
                  </a:clrFrom>
                  <a:clrTo>
                    <a:srgbClr val="FFFFFF">
                      <a:alpha val="0"/>
                    </a:srgbClr>
                  </a:clrTo>
                </a:clrChange>
              </a:blip>
              <a:srcRect/>
              <a:stretch>
                <a:fillRect/>
              </a:stretch>
            </p:blipFill>
            <p:spPr bwMode="auto">
              <a:xfrm>
                <a:off x="0" y="457200"/>
                <a:ext cx="1895475" cy="209550"/>
              </a:xfrm>
              <a:prstGeom prst="rect">
                <a:avLst/>
              </a:prstGeom>
              <a:noFill/>
            </p:spPr>
          </p:pic>
          <p:pic>
            <p:nvPicPr>
              <p:cNvPr id="25" name="Picture 9"/>
              <p:cNvPicPr>
                <a:picLocks noChangeAspect="1" noChangeArrowheads="1"/>
              </p:cNvPicPr>
              <p:nvPr/>
            </p:nvPicPr>
            <p:blipFill>
              <a:blip r:embed="rId15" cstate="print">
                <a:clrChange>
                  <a:clrFrom>
                    <a:srgbClr val="FFFFFF"/>
                  </a:clrFrom>
                  <a:clrTo>
                    <a:srgbClr val="FFFFFF">
                      <a:alpha val="0"/>
                    </a:srgbClr>
                  </a:clrTo>
                </a:clrChange>
              </a:blip>
              <a:srcRect/>
              <a:stretch>
                <a:fillRect/>
              </a:stretch>
            </p:blipFill>
            <p:spPr bwMode="auto">
              <a:xfrm>
                <a:off x="0" y="666750"/>
                <a:ext cx="1876425" cy="209550"/>
              </a:xfrm>
              <a:prstGeom prst="rect">
                <a:avLst/>
              </a:prstGeom>
              <a:noFill/>
            </p:spPr>
          </p:pic>
          <p:pic>
            <p:nvPicPr>
              <p:cNvPr id="26" name="Picture 8"/>
              <p:cNvPicPr>
                <a:picLocks noChangeAspect="1" noChangeArrowheads="1"/>
              </p:cNvPicPr>
              <p:nvPr/>
            </p:nvPicPr>
            <p:blipFill>
              <a:blip r:embed="rId16" cstate="print">
                <a:clrChange>
                  <a:clrFrom>
                    <a:srgbClr val="FFFFFF"/>
                  </a:clrFrom>
                  <a:clrTo>
                    <a:srgbClr val="FFFFFF">
                      <a:alpha val="0"/>
                    </a:srgbClr>
                  </a:clrTo>
                </a:clrChange>
              </a:blip>
              <a:srcRect/>
              <a:stretch>
                <a:fillRect/>
              </a:stretch>
            </p:blipFill>
            <p:spPr bwMode="auto">
              <a:xfrm>
                <a:off x="0" y="876300"/>
                <a:ext cx="1971675" cy="209550"/>
              </a:xfrm>
              <a:prstGeom prst="rect">
                <a:avLst/>
              </a:prstGeom>
              <a:noFill/>
            </p:spPr>
          </p:pic>
        </p:grpSp>
        <p:sp>
          <p:nvSpPr>
            <p:cNvPr id="31" name="TextBox 30"/>
            <p:cNvSpPr txBox="1"/>
            <p:nvPr/>
          </p:nvSpPr>
          <p:spPr>
            <a:xfrm>
              <a:off x="3733800" y="2895600"/>
              <a:ext cx="1122680" cy="276999"/>
            </a:xfrm>
            <a:prstGeom prst="rect">
              <a:avLst/>
            </a:prstGeom>
            <a:noFill/>
          </p:spPr>
          <p:txBody>
            <a:bodyPr wrap="none" rtlCol="0">
              <a:spAutoFit/>
            </a:bodyPr>
            <a:lstStyle/>
            <a:p>
              <a:r>
                <a:rPr lang="en-US" sz="1200" dirty="0" smtClean="0"/>
                <a:t>Roman Surface</a:t>
              </a:r>
              <a:endParaRPr lang="en-US" sz="1200" dirty="0"/>
            </a:p>
          </p:txBody>
        </p:sp>
      </p:grpSp>
      <p:sp>
        <p:nvSpPr>
          <p:cNvPr id="39" name="Rectangle 38"/>
          <p:cNvSpPr/>
          <p:nvPr/>
        </p:nvSpPr>
        <p:spPr>
          <a:xfrm>
            <a:off x="2895600" y="1447800"/>
            <a:ext cx="4572000" cy="646331"/>
          </a:xfrm>
          <a:prstGeom prst="rect">
            <a:avLst/>
          </a:prstGeom>
        </p:spPr>
        <p:txBody>
          <a:bodyPr>
            <a:spAutoFit/>
          </a:bodyPr>
          <a:lstStyle/>
          <a:p>
            <a:r>
              <a:rPr lang="pt-BR" sz="1200" dirty="0" smtClean="0"/>
              <a:t>x = r*cos(U)*cosh(V/r); // 4) Funnel</a:t>
            </a:r>
          </a:p>
          <a:p>
            <a:r>
              <a:rPr lang="en-US" sz="1200" dirty="0" smtClean="0"/>
              <a:t>y = r*sin(U)*</a:t>
            </a:r>
            <a:r>
              <a:rPr lang="en-US" sz="1200" dirty="0" err="1" smtClean="0"/>
              <a:t>cosh</a:t>
            </a:r>
            <a:r>
              <a:rPr lang="en-US" sz="1200" dirty="0" smtClean="0"/>
              <a:t>(V/r); </a:t>
            </a:r>
          </a:p>
          <a:p>
            <a:r>
              <a:rPr lang="en-US" sz="1200" dirty="0" smtClean="0"/>
              <a:t>z = V; // Parametric z(U,V)</a:t>
            </a:r>
          </a:p>
        </p:txBody>
      </p:sp>
      <p:sp>
        <p:nvSpPr>
          <p:cNvPr id="40" name="Rectangle 39"/>
          <p:cNvSpPr/>
          <p:nvPr/>
        </p:nvSpPr>
        <p:spPr>
          <a:xfrm>
            <a:off x="2895600" y="2286000"/>
            <a:ext cx="4572000" cy="1938992"/>
          </a:xfrm>
          <a:prstGeom prst="rect">
            <a:avLst/>
          </a:prstGeom>
        </p:spPr>
        <p:txBody>
          <a:bodyPr>
            <a:spAutoFit/>
          </a:bodyPr>
          <a:lstStyle/>
          <a:p>
            <a:r>
              <a:rPr lang="en-US" sz="1200" dirty="0" smtClean="0"/>
              <a:t>r=R*(1-cos(U)/2.0);</a:t>
            </a:r>
          </a:p>
          <a:p>
            <a:r>
              <a:rPr lang="en-US" sz="1200" dirty="0" smtClean="0"/>
              <a:t>if ((U&lt;PI) &amp;&amp; (U&gt;=0.0)) {</a:t>
            </a:r>
          </a:p>
          <a:p>
            <a:r>
              <a:rPr lang="es-ES" sz="1200" dirty="0" smtClean="0"/>
              <a:t>x = 6.0*</a:t>
            </a:r>
            <a:r>
              <a:rPr lang="es-ES" sz="1200" dirty="0" err="1" smtClean="0"/>
              <a:t>cos</a:t>
            </a:r>
            <a:r>
              <a:rPr lang="es-ES" sz="1200" dirty="0" smtClean="0"/>
              <a:t>(U)*(1+sin(U))+r*</a:t>
            </a:r>
            <a:r>
              <a:rPr lang="es-ES" sz="1200" dirty="0" err="1" smtClean="0"/>
              <a:t>cos</a:t>
            </a:r>
            <a:r>
              <a:rPr lang="es-ES" sz="1200" dirty="0" smtClean="0"/>
              <a:t>(U)*</a:t>
            </a:r>
            <a:r>
              <a:rPr lang="es-ES" sz="1200" dirty="0" err="1" smtClean="0"/>
              <a:t>cos</a:t>
            </a:r>
            <a:r>
              <a:rPr lang="es-ES" sz="1200" dirty="0" smtClean="0"/>
              <a:t>(V); // 7) </a:t>
            </a:r>
            <a:r>
              <a:rPr lang="es-ES" sz="1200" dirty="0" err="1" smtClean="0"/>
              <a:t>Kline</a:t>
            </a:r>
            <a:r>
              <a:rPr lang="es-ES" sz="1200" dirty="0" smtClean="0"/>
              <a:t> </a:t>
            </a:r>
            <a:r>
              <a:rPr lang="es-ES" sz="1200" dirty="0" err="1" smtClean="0"/>
              <a:t>Bottle</a:t>
            </a:r>
            <a:endParaRPr lang="es-ES" sz="1200" dirty="0" smtClean="0"/>
          </a:p>
          <a:p>
            <a:r>
              <a:rPr lang="en-US" sz="1200" dirty="0" smtClean="0"/>
              <a:t>y = 16.0*sin(U)+r*sin(U)*</a:t>
            </a:r>
            <a:r>
              <a:rPr lang="en-US" sz="1200" dirty="0" err="1" smtClean="0"/>
              <a:t>cos</a:t>
            </a:r>
            <a:r>
              <a:rPr lang="en-US" sz="1200" dirty="0" smtClean="0"/>
              <a:t>(V); </a:t>
            </a:r>
          </a:p>
          <a:p>
            <a:r>
              <a:rPr lang="en-US" sz="1200" dirty="0" smtClean="0"/>
              <a:t>}</a:t>
            </a:r>
          </a:p>
          <a:p>
            <a:r>
              <a:rPr lang="en-US" sz="1200" dirty="0" smtClean="0"/>
              <a:t>else {</a:t>
            </a:r>
          </a:p>
          <a:p>
            <a:r>
              <a:rPr lang="es-ES" sz="1200" dirty="0" smtClean="0"/>
              <a:t>x = 6.0*</a:t>
            </a:r>
            <a:r>
              <a:rPr lang="es-ES" sz="1200" dirty="0" err="1" smtClean="0"/>
              <a:t>cos</a:t>
            </a:r>
            <a:r>
              <a:rPr lang="es-ES" sz="1200" dirty="0" smtClean="0"/>
              <a:t>(U)*(1+sin(U))+r*</a:t>
            </a:r>
            <a:r>
              <a:rPr lang="es-ES" sz="1200" dirty="0" err="1" smtClean="0"/>
              <a:t>cos</a:t>
            </a:r>
            <a:r>
              <a:rPr lang="es-ES" sz="1200" dirty="0" smtClean="0"/>
              <a:t>(V+PI); // 7) </a:t>
            </a:r>
            <a:r>
              <a:rPr lang="es-ES" sz="1200" dirty="0" err="1" smtClean="0"/>
              <a:t>Kline</a:t>
            </a:r>
            <a:r>
              <a:rPr lang="es-ES" sz="1200" dirty="0" smtClean="0"/>
              <a:t> </a:t>
            </a:r>
            <a:r>
              <a:rPr lang="es-ES" sz="1200" dirty="0" err="1" smtClean="0"/>
              <a:t>Bottle</a:t>
            </a:r>
            <a:endParaRPr lang="es-ES" sz="1200" dirty="0" smtClean="0"/>
          </a:p>
          <a:p>
            <a:r>
              <a:rPr lang="en-US" sz="1200" dirty="0" smtClean="0"/>
              <a:t>y = 16.0*sin(U); </a:t>
            </a:r>
          </a:p>
          <a:p>
            <a:r>
              <a:rPr lang="en-US" sz="1200" dirty="0" smtClean="0"/>
              <a:t>}</a:t>
            </a:r>
          </a:p>
          <a:p>
            <a:r>
              <a:rPr lang="en-US" sz="1200" dirty="0" smtClean="0"/>
              <a:t>z = r*sin(V); </a:t>
            </a:r>
          </a:p>
        </p:txBody>
      </p:sp>
      <p:pic>
        <p:nvPicPr>
          <p:cNvPr id="41" name="Picture 2" descr="http://4.bp.blogspot.com/_9ypE7dC4vlo/S-jCNIsRfyI/AAAAAAAACvw/uazseL5JbWE/s400/2010-05-10_klein_bottle.jpg"/>
          <p:cNvPicPr>
            <a:picLocks noChangeAspect="1" noChangeArrowheads="1"/>
          </p:cNvPicPr>
          <p:nvPr/>
        </p:nvPicPr>
        <p:blipFill>
          <a:blip r:embed="rId17" cstate="print"/>
          <a:srcRect/>
          <a:stretch>
            <a:fillRect/>
          </a:stretch>
        </p:blipFill>
        <p:spPr bwMode="auto">
          <a:xfrm>
            <a:off x="5257800" y="3733800"/>
            <a:ext cx="3810000" cy="3048001"/>
          </a:xfrm>
          <a:prstGeom prst="rect">
            <a:avLst/>
          </a:prstGeom>
          <a:noFill/>
        </p:spPr>
      </p:pic>
      <p:sp>
        <p:nvSpPr>
          <p:cNvPr id="42" name="TextBox 41"/>
          <p:cNvSpPr txBox="1"/>
          <p:nvPr/>
        </p:nvSpPr>
        <p:spPr>
          <a:xfrm>
            <a:off x="3124200" y="4800600"/>
            <a:ext cx="1726370" cy="1200329"/>
          </a:xfrm>
          <a:prstGeom prst="rect">
            <a:avLst/>
          </a:prstGeom>
          <a:noFill/>
        </p:spPr>
        <p:txBody>
          <a:bodyPr wrap="none" rtlCol="0">
            <a:spAutoFit/>
          </a:bodyPr>
          <a:lstStyle/>
          <a:p>
            <a:r>
              <a:rPr lang="en-US" dirty="0" smtClean="0"/>
              <a:t>Topology,</a:t>
            </a:r>
          </a:p>
          <a:p>
            <a:r>
              <a:rPr lang="en-US" dirty="0" err="1" smtClean="0"/>
              <a:t>Betti</a:t>
            </a:r>
            <a:r>
              <a:rPr lang="en-US" dirty="0" smtClean="0"/>
              <a:t> numbers,</a:t>
            </a:r>
          </a:p>
          <a:p>
            <a:r>
              <a:rPr lang="en-US" dirty="0" smtClean="0"/>
              <a:t>software metric</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9713</TotalTime>
  <Words>1915</Words>
  <Application>Microsoft Office PowerPoint</Application>
  <PresentationFormat>On-screen Show (4:3)</PresentationFormat>
  <Paragraphs>424</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Overview Class 9</vt:lpstr>
      <vt:lpstr>Using a Display List</vt:lpstr>
      <vt:lpstr>Display List Example</vt:lpstr>
      <vt:lpstr>Display List Example</vt:lpstr>
      <vt:lpstr>Hierarchical Display Lists</vt:lpstr>
      <vt:lpstr>Lab: Display list - Sphere</vt:lpstr>
      <vt:lpstr>      Cylinder &amp; Torus</vt:lpstr>
      <vt:lpstr> Other surfaces</vt:lpstr>
      <vt:lpstr>Lab: Display list - Equations</vt:lpstr>
      <vt:lpstr>Light</vt:lpstr>
      <vt:lpstr>Color</vt:lpstr>
      <vt:lpstr>Light and material</vt:lpstr>
      <vt:lpstr>Basic OpenGL Lighting &amp; Material</vt:lpstr>
      <vt:lpstr>Setting up Material properties</vt:lpstr>
      <vt:lpstr>Adding lights</vt:lpstr>
      <vt:lpstr>Phong Lighting Model</vt:lpstr>
      <vt:lpstr>Lab Project: Solid Objects</vt:lpstr>
      <vt:lpstr>Basic OpenGL No Lighting</vt:lpstr>
      <vt:lpstr>Basic OpenGL Add Lighting</vt:lpstr>
      <vt:lpstr>Basic OpenGL Lighting</vt:lpstr>
      <vt:lpstr>Basic OpenGL Lighting</vt:lpstr>
      <vt:lpstr>Some Linear Algebra</vt:lpstr>
      <vt:lpstr>2x2 Determinant</vt:lpstr>
      <vt:lpstr>3x3 Determinant</vt:lpstr>
      <vt:lpstr>Cross Product</vt:lpstr>
      <vt:lpstr>Equation of a plane</vt:lpstr>
      <vt:lpstr>Open GL &amp; Normal</vt:lpstr>
      <vt:lpstr>Polygonal Normals versus True Normals</vt:lpstr>
      <vt:lpstr>Analytical Normals</vt:lpstr>
      <vt:lpstr>Display list object and Lighting </vt:lpstr>
      <vt:lpstr>How to calculate Normals</vt:lpstr>
      <vt:lpstr>Calculate Normals</vt:lpstr>
      <vt:lpstr>Lab/HW Project</vt:lpstr>
      <vt:lpstr>Textures and shading</vt:lpstr>
      <vt:lpstr>Accessing a texture map from a shader</vt:lpstr>
      <vt:lpstr>A Sample Program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zlatko vasilkoski</dc:creator>
  <cp:lastModifiedBy>zlatko vasilkoski</cp:lastModifiedBy>
  <cp:revision>1266</cp:revision>
  <dcterms:created xsi:type="dcterms:W3CDTF">2012-09-12T02:19:18Z</dcterms:created>
  <dcterms:modified xsi:type="dcterms:W3CDTF">2013-11-07T06:40:06Z</dcterms:modified>
</cp:coreProperties>
</file>