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6" r:id="rId2"/>
    <p:sldId id="323" r:id="rId3"/>
    <p:sldId id="297" r:id="rId4"/>
    <p:sldId id="291" r:id="rId5"/>
    <p:sldId id="290" r:id="rId6"/>
    <p:sldId id="292" r:id="rId7"/>
    <p:sldId id="294" r:id="rId8"/>
    <p:sldId id="293" r:id="rId9"/>
    <p:sldId id="307" r:id="rId10"/>
    <p:sldId id="303" r:id="rId11"/>
    <p:sldId id="304" r:id="rId12"/>
    <p:sldId id="295" r:id="rId13"/>
    <p:sldId id="257" r:id="rId14"/>
    <p:sldId id="281" r:id="rId15"/>
    <p:sldId id="271" r:id="rId16"/>
    <p:sldId id="268" r:id="rId17"/>
    <p:sldId id="269" r:id="rId18"/>
    <p:sldId id="310" r:id="rId19"/>
    <p:sldId id="311" r:id="rId20"/>
    <p:sldId id="312" r:id="rId21"/>
    <p:sldId id="313" r:id="rId22"/>
    <p:sldId id="270" r:id="rId23"/>
    <p:sldId id="308" r:id="rId24"/>
    <p:sldId id="274" r:id="rId25"/>
    <p:sldId id="309" r:id="rId26"/>
    <p:sldId id="280" r:id="rId27"/>
    <p:sldId id="322" r:id="rId28"/>
    <p:sldId id="275" r:id="rId29"/>
    <p:sldId id="320" r:id="rId30"/>
    <p:sldId id="31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2" d="100"/>
          <a:sy n="102" d="100"/>
        </p:scale>
        <p:origin x="-84" y="-25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9446FF-AA00-495E-BA00-E47F7BE662B7}" type="datetimeFigureOut">
              <a:rPr lang="en-US" smtClean="0"/>
              <a:pPr/>
              <a:t>9/12/2013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4CAD1-30CA-4FA7-9AF4-4CCCDFD1F17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9446FF-AA00-495E-BA00-E47F7BE662B7}" type="datetimeFigureOut">
              <a:rPr lang="en-US" smtClean="0"/>
              <a:pPr/>
              <a:t>9/12/2013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4CAD1-30CA-4FA7-9AF4-4CCCDFD1F17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9446FF-AA00-495E-BA00-E47F7BE662B7}" type="datetimeFigureOut">
              <a:rPr lang="en-US" smtClean="0"/>
              <a:pPr/>
              <a:t>9/12/2013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4CAD1-30CA-4FA7-9AF4-4CCCDFD1F17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9446FF-AA00-495E-BA00-E47F7BE662B7}" type="datetimeFigureOut">
              <a:rPr lang="en-US" smtClean="0"/>
              <a:pPr/>
              <a:t>9/12/2013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4CAD1-30CA-4FA7-9AF4-4CCCDFD1F17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9446FF-AA00-495E-BA00-E47F7BE662B7}" type="datetimeFigureOut">
              <a:rPr lang="en-US" smtClean="0"/>
              <a:pPr/>
              <a:t>9/12/2013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24CAD1-30CA-4FA7-9AF4-4CCCDFD1F17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9446FF-AA00-495E-BA00-E47F7BE662B7}" type="datetimeFigureOut">
              <a:rPr lang="en-US" smtClean="0"/>
              <a:pPr/>
              <a:t>9/12/2013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24CAD1-30CA-4FA7-9AF4-4CCCDFD1F17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9446FF-AA00-495E-BA00-E47F7BE662B7}" type="datetimeFigureOut">
              <a:rPr lang="en-US" smtClean="0"/>
              <a:pPr/>
              <a:t>9/12/2013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24CAD1-30CA-4FA7-9AF4-4CCCDFD1F17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9446FF-AA00-495E-BA00-E47F7BE662B7}" type="datetimeFigureOut">
              <a:rPr lang="en-US" smtClean="0"/>
              <a:pPr/>
              <a:t>9/12/2013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24CAD1-30CA-4FA7-9AF4-4CCCDFD1F1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9446FF-AA00-495E-BA00-E47F7BE662B7}" type="datetimeFigureOut">
              <a:rPr lang="en-US" smtClean="0"/>
              <a:pPr/>
              <a:t>9/12/2013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24CAD1-30CA-4FA7-9AF4-4CCCDFD1F1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9446FF-AA00-495E-BA00-E47F7BE662B7}" type="datetimeFigureOut">
              <a:rPr lang="en-US" smtClean="0"/>
              <a:pPr/>
              <a:t>9/12/2013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24CAD1-30CA-4FA7-9AF4-4CCCDFD1F17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9446FF-AA00-495E-BA00-E47F7BE662B7}" type="datetimeFigureOut">
              <a:rPr lang="en-US" smtClean="0"/>
              <a:pPr/>
              <a:t>9/12/2013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24CAD1-30CA-4FA7-9AF4-4CCCDFD1F17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9446FF-AA00-495E-BA00-E47F7BE662B7}" type="datetimeFigureOut">
              <a:rPr lang="en-US" smtClean="0"/>
              <a:pPr/>
              <a:t>9/12/2013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24CAD1-30CA-4FA7-9AF4-4CCCDFD1F17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gif"/></Relationships>
</file>

<file path=ppt/slides/_rels/slide10.xml.rels><?xml version="1.0" encoding="UTF-8" standalone="yes"?>
<Relationships xmlns="http://schemas.openxmlformats.org/package/2006/relationships"><Relationship Id="rId2" Type="http://schemas.openxmlformats.org/officeDocument/2006/relationships/hyperlink" Target="http://user.xmission.com/~nate/glut.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www.reviewjournal.com/business/technology/former-grateful-dead-drummer-lights-show-brain-waves" TargetMode="Externa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43.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Questionnaire Solutions </a:t>
            </a:r>
            <a:endParaRPr lang="en-US" dirty="0"/>
          </a:p>
        </p:txBody>
      </p:sp>
      <p:pic>
        <p:nvPicPr>
          <p:cNvPr id="1096" name="Picture 7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33400" y="2133600"/>
            <a:ext cx="85725" cy="209550"/>
          </a:xfrm>
          <a:prstGeom prst="rect">
            <a:avLst/>
          </a:prstGeom>
          <a:noFill/>
        </p:spPr>
      </p:pic>
      <p:pic>
        <p:nvPicPr>
          <p:cNvPr id="1095" name="Picture 7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33400" y="2343150"/>
            <a:ext cx="771525" cy="333375"/>
          </a:xfrm>
          <a:prstGeom prst="rect">
            <a:avLst/>
          </a:prstGeom>
          <a:noFill/>
        </p:spPr>
      </p:pic>
      <p:pic>
        <p:nvPicPr>
          <p:cNvPr id="1094" name="Picture 70"/>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33400" y="2676525"/>
            <a:ext cx="952500" cy="209550"/>
          </a:xfrm>
          <a:prstGeom prst="rect">
            <a:avLst/>
          </a:prstGeom>
          <a:noFill/>
        </p:spPr>
      </p:pic>
      <p:pic>
        <p:nvPicPr>
          <p:cNvPr id="1093" name="Picture 69"/>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33400" y="2886075"/>
            <a:ext cx="952500" cy="238125"/>
          </a:xfrm>
          <a:prstGeom prst="rect">
            <a:avLst/>
          </a:prstGeom>
          <a:noFill/>
        </p:spPr>
      </p:pic>
      <p:pic>
        <p:nvPicPr>
          <p:cNvPr id="1090" name="Picture 66"/>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33400" y="3886200"/>
            <a:ext cx="838200" cy="333375"/>
          </a:xfrm>
          <a:prstGeom prst="rect">
            <a:avLst/>
          </a:prstGeom>
          <a:noFill/>
        </p:spPr>
      </p:pic>
      <p:pic>
        <p:nvPicPr>
          <p:cNvPr id="1089" name="Picture 65"/>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533400" y="4467225"/>
            <a:ext cx="1209675" cy="209550"/>
          </a:xfrm>
          <a:prstGeom prst="rect">
            <a:avLst/>
          </a:prstGeom>
          <a:noFill/>
        </p:spPr>
      </p:pic>
      <p:pic>
        <p:nvPicPr>
          <p:cNvPr id="1088" name="Picture 64"/>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533400" y="4743450"/>
            <a:ext cx="1885950" cy="514350"/>
          </a:xfrm>
          <a:prstGeom prst="rect">
            <a:avLst/>
          </a:prstGeom>
          <a:noFill/>
        </p:spPr>
      </p:pic>
      <p:pic>
        <p:nvPicPr>
          <p:cNvPr id="1086" name="Picture 62"/>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533400" y="5400675"/>
            <a:ext cx="1685925" cy="209550"/>
          </a:xfrm>
          <a:prstGeom prst="rect">
            <a:avLst/>
          </a:prstGeom>
          <a:noFill/>
        </p:spPr>
      </p:pic>
      <p:pic>
        <p:nvPicPr>
          <p:cNvPr id="1084" name="Picture 60"/>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533400" y="5819775"/>
            <a:ext cx="828675" cy="209550"/>
          </a:xfrm>
          <a:prstGeom prst="rect">
            <a:avLst/>
          </a:prstGeom>
          <a:noFill/>
        </p:spPr>
      </p:pic>
      <p:pic>
        <p:nvPicPr>
          <p:cNvPr id="1083" name="Picture 59"/>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533400" y="6143625"/>
            <a:ext cx="2390775" cy="333375"/>
          </a:xfrm>
          <a:prstGeom prst="rect">
            <a:avLst/>
          </a:prstGeom>
          <a:noFill/>
        </p:spPr>
      </p:pic>
      <p:sp>
        <p:nvSpPr>
          <p:cNvPr id="94" name="Rectangle 93"/>
          <p:cNvSpPr/>
          <p:nvPr/>
        </p:nvSpPr>
        <p:spPr>
          <a:xfrm>
            <a:off x="685800" y="2115979"/>
            <a:ext cx="5334000" cy="246221"/>
          </a:xfrm>
          <a:prstGeom prst="rect">
            <a:avLst/>
          </a:prstGeom>
        </p:spPr>
        <p:txBody>
          <a:bodyPr wrap="square">
            <a:spAutoFit/>
          </a:bodyPr>
          <a:lstStyle/>
          <a:p>
            <a:r>
              <a:rPr lang="en-US" sz="1000" dirty="0" smtClean="0"/>
              <a:t>vectors (with an arrow over their variable name).</a:t>
            </a:r>
            <a:endParaRPr lang="en-US" sz="1000" dirty="0"/>
          </a:p>
        </p:txBody>
      </p:sp>
      <p:sp>
        <p:nvSpPr>
          <p:cNvPr id="95" name="Rectangle 94"/>
          <p:cNvSpPr/>
          <p:nvPr/>
        </p:nvSpPr>
        <p:spPr>
          <a:xfrm>
            <a:off x="1371600" y="2362200"/>
            <a:ext cx="4191000" cy="246221"/>
          </a:xfrm>
          <a:prstGeom prst="rect">
            <a:avLst/>
          </a:prstGeom>
        </p:spPr>
        <p:txBody>
          <a:bodyPr wrap="square">
            <a:spAutoFit/>
          </a:bodyPr>
          <a:lstStyle/>
          <a:p>
            <a:r>
              <a:rPr lang="en-US" sz="1000" dirty="0" smtClean="0"/>
              <a:t>Matrices are represented by an uppercase letter.</a:t>
            </a:r>
            <a:endParaRPr lang="en-US" sz="1000" dirty="0"/>
          </a:p>
        </p:txBody>
      </p:sp>
      <p:sp>
        <p:nvSpPr>
          <p:cNvPr id="96" name="Rectangle 95"/>
          <p:cNvSpPr/>
          <p:nvPr/>
        </p:nvSpPr>
        <p:spPr>
          <a:xfrm>
            <a:off x="1524000" y="2725579"/>
            <a:ext cx="4191000" cy="246221"/>
          </a:xfrm>
          <a:prstGeom prst="rect">
            <a:avLst/>
          </a:prstGeom>
        </p:spPr>
        <p:txBody>
          <a:bodyPr wrap="square">
            <a:spAutoFit/>
          </a:bodyPr>
          <a:lstStyle/>
          <a:p>
            <a:r>
              <a:rPr lang="en-US" sz="1000" dirty="0" smtClean="0"/>
              <a:t>Row vectors</a:t>
            </a:r>
            <a:endParaRPr lang="en-US" sz="1000" dirty="0"/>
          </a:p>
        </p:txBody>
      </p:sp>
      <p:grpSp>
        <p:nvGrpSpPr>
          <p:cNvPr id="102" name="Group 101"/>
          <p:cNvGrpSpPr/>
          <p:nvPr/>
        </p:nvGrpSpPr>
        <p:grpSpPr>
          <a:xfrm>
            <a:off x="533400" y="3228975"/>
            <a:ext cx="2438400" cy="504825"/>
            <a:chOff x="533400" y="3124200"/>
            <a:chExt cx="2438400" cy="504825"/>
          </a:xfrm>
        </p:grpSpPr>
        <p:pic>
          <p:nvPicPr>
            <p:cNvPr id="1092" name="Picture 68"/>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533400" y="3124200"/>
              <a:ext cx="600075" cy="504825"/>
            </a:xfrm>
            <a:prstGeom prst="rect">
              <a:avLst/>
            </a:prstGeom>
            <a:noFill/>
          </p:spPr>
        </p:pic>
        <p:pic>
          <p:nvPicPr>
            <p:cNvPr id="1091" name="Picture 67"/>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1295400" y="3124200"/>
              <a:ext cx="571500" cy="504825"/>
            </a:xfrm>
            <a:prstGeom prst="rect">
              <a:avLst/>
            </a:prstGeom>
            <a:noFill/>
          </p:spPr>
        </p:pic>
        <p:sp>
          <p:nvSpPr>
            <p:cNvPr id="97" name="Rectangle 96"/>
            <p:cNvSpPr/>
            <p:nvPr/>
          </p:nvSpPr>
          <p:spPr>
            <a:xfrm>
              <a:off x="1981200" y="3258979"/>
              <a:ext cx="990600" cy="246221"/>
            </a:xfrm>
            <a:prstGeom prst="rect">
              <a:avLst/>
            </a:prstGeom>
          </p:spPr>
          <p:txBody>
            <a:bodyPr wrap="square">
              <a:spAutoFit/>
            </a:bodyPr>
            <a:lstStyle/>
            <a:p>
              <a:r>
                <a:rPr lang="en-US" sz="1000" dirty="0" smtClean="0"/>
                <a:t>Column vectors</a:t>
              </a:r>
              <a:endParaRPr lang="en-US" sz="1000" dirty="0"/>
            </a:p>
          </p:txBody>
        </p:sp>
      </p:grpSp>
      <p:sp>
        <p:nvSpPr>
          <p:cNvPr id="98" name="Rectangle 97"/>
          <p:cNvSpPr/>
          <p:nvPr/>
        </p:nvSpPr>
        <p:spPr>
          <a:xfrm>
            <a:off x="2514600" y="4876800"/>
            <a:ext cx="4191000" cy="246221"/>
          </a:xfrm>
          <a:prstGeom prst="rect">
            <a:avLst/>
          </a:prstGeom>
        </p:spPr>
        <p:txBody>
          <a:bodyPr wrap="square">
            <a:spAutoFit/>
          </a:bodyPr>
          <a:lstStyle/>
          <a:p>
            <a:r>
              <a:rPr lang="en-US" sz="1000" dirty="0" smtClean="0"/>
              <a:t>a matrix </a:t>
            </a:r>
            <a:endParaRPr lang="en-US" sz="1000" dirty="0"/>
          </a:p>
        </p:txBody>
      </p:sp>
      <p:sp>
        <p:nvSpPr>
          <p:cNvPr id="99" name="Rectangle 98"/>
          <p:cNvSpPr/>
          <p:nvPr/>
        </p:nvSpPr>
        <p:spPr>
          <a:xfrm>
            <a:off x="1524000" y="3886200"/>
            <a:ext cx="1371600" cy="246221"/>
          </a:xfrm>
          <a:prstGeom prst="rect">
            <a:avLst/>
          </a:prstGeom>
        </p:spPr>
        <p:txBody>
          <a:bodyPr wrap="square">
            <a:spAutoFit/>
          </a:bodyPr>
          <a:lstStyle/>
          <a:p>
            <a:r>
              <a:rPr lang="en-US" sz="1000" dirty="0" smtClean="0"/>
              <a:t>Transpose of a matrix</a:t>
            </a:r>
            <a:endParaRPr lang="en-US" sz="1000" dirty="0"/>
          </a:p>
        </p:txBody>
      </p:sp>
      <p:pic>
        <p:nvPicPr>
          <p:cNvPr id="1113" name="Picture 89" descr="http://upload.wikimedia.org/wikipedia/commons/thumb/e/e4/Matrix_transpose.gif/200px-Matrix_transpose.gif"/>
          <p:cNvPicPr>
            <a:picLocks noChangeAspect="1" noChangeArrowheads="1" noCrop="1"/>
          </p:cNvPicPr>
          <p:nvPr/>
        </p:nvPicPr>
        <p:blipFill>
          <a:blip r:embed="rId14" cstate="print"/>
          <a:srcRect/>
          <a:stretch>
            <a:fillRect/>
          </a:stretch>
        </p:blipFill>
        <p:spPr bwMode="auto">
          <a:xfrm>
            <a:off x="6400800" y="2590800"/>
            <a:ext cx="1905000" cy="2447926"/>
          </a:xfrm>
          <a:prstGeom prst="rect">
            <a:avLst/>
          </a:prstGeom>
          <a:noFill/>
        </p:spPr>
      </p:pic>
      <p:sp>
        <p:nvSpPr>
          <p:cNvPr id="1115" name="Rectangle 9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105" name="Group 104"/>
          <p:cNvGrpSpPr/>
          <p:nvPr/>
        </p:nvGrpSpPr>
        <p:grpSpPr>
          <a:xfrm>
            <a:off x="6553200" y="2438400"/>
            <a:ext cx="2171700" cy="246221"/>
            <a:chOff x="6553200" y="2438400"/>
            <a:chExt cx="2171700" cy="246221"/>
          </a:xfrm>
        </p:grpSpPr>
        <p:sp>
          <p:nvSpPr>
            <p:cNvPr id="101" name="Rectangle 100"/>
            <p:cNvSpPr/>
            <p:nvPr/>
          </p:nvSpPr>
          <p:spPr>
            <a:xfrm>
              <a:off x="6553200" y="2438400"/>
              <a:ext cx="1371600" cy="246221"/>
            </a:xfrm>
            <a:prstGeom prst="rect">
              <a:avLst/>
            </a:prstGeom>
          </p:spPr>
          <p:txBody>
            <a:bodyPr wrap="square">
              <a:spAutoFit/>
            </a:bodyPr>
            <a:lstStyle/>
            <a:p>
              <a:r>
                <a:rPr lang="en-US" sz="1000" dirty="0" smtClean="0"/>
                <a:t>Transpose of a matrix</a:t>
              </a:r>
              <a:endParaRPr lang="en-US" sz="1000" dirty="0"/>
            </a:p>
          </p:txBody>
        </p:sp>
        <p:pic>
          <p:nvPicPr>
            <p:cNvPr id="1114" name="Picture 90"/>
            <p:cNvPicPr>
              <a:picLocks noChangeAspect="1" noChangeArrowheads="1"/>
            </p:cNvPicPr>
            <p:nvPr/>
          </p:nvPicPr>
          <p:blipFill>
            <a:blip r:embed="rId15" cstate="print">
              <a:clrChange>
                <a:clrFrom>
                  <a:srgbClr val="FFFFFF"/>
                </a:clrFrom>
                <a:clrTo>
                  <a:srgbClr val="FFFFFF">
                    <a:alpha val="0"/>
                  </a:srgbClr>
                </a:clrTo>
              </a:clrChange>
            </a:blip>
            <a:srcRect/>
            <a:stretch>
              <a:fillRect/>
            </a:stretch>
          </p:blipFill>
          <p:spPr bwMode="auto">
            <a:xfrm>
              <a:off x="7848600" y="2438400"/>
              <a:ext cx="876300" cy="228600"/>
            </a:xfrm>
            <a:prstGeom prst="rect">
              <a:avLst/>
            </a:prstGeom>
            <a:noFill/>
          </p:spPr>
        </p:pic>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Install GLUT The OpenGL Utility Toolkit</a:t>
            </a:r>
            <a:endParaRPr lang="en-US" dirty="0"/>
          </a:p>
        </p:txBody>
      </p:sp>
      <p:sp>
        <p:nvSpPr>
          <p:cNvPr id="3" name="Content Placeholder 2"/>
          <p:cNvSpPr>
            <a:spLocks noGrp="1"/>
          </p:cNvSpPr>
          <p:nvPr>
            <p:ph idx="1"/>
          </p:nvPr>
        </p:nvSpPr>
        <p:spPr/>
        <p:txBody>
          <a:bodyPr>
            <a:normAutofit/>
          </a:bodyPr>
          <a:lstStyle/>
          <a:p>
            <a:r>
              <a:rPr lang="en-US" sz="1600" dirty="0" smtClean="0"/>
              <a:t>GLUT - A simple windowing API (application programming interface) for OpenGL.</a:t>
            </a:r>
          </a:p>
          <a:p>
            <a:r>
              <a:rPr lang="en-US" sz="1600" dirty="0" smtClean="0"/>
              <a:t>In Windows: 	</a:t>
            </a:r>
            <a:r>
              <a:rPr lang="en-US" sz="1600" dirty="0" smtClean="0">
                <a:hlinkClick r:id="rId2"/>
              </a:rPr>
              <a:t> http://user.xmission.com/~nate/glut.html</a:t>
            </a:r>
            <a:endParaRPr lang="en-US" sz="1600" dirty="0" smtClean="0"/>
          </a:p>
          <a:p>
            <a:r>
              <a:rPr lang="en-US" sz="1600" dirty="0" smtClean="0"/>
              <a:t>Install glut-3.7.6-bin</a:t>
            </a:r>
          </a:p>
          <a:p>
            <a:r>
              <a:rPr lang="en-US" sz="1600" dirty="0" smtClean="0"/>
              <a:t>Set up path to the library in solution properties </a:t>
            </a:r>
          </a:p>
          <a:p>
            <a:r>
              <a:rPr lang="en-US" sz="1600" dirty="0" smtClean="0"/>
              <a:t>Configuration properties </a:t>
            </a:r>
          </a:p>
          <a:p>
            <a:pPr lvl="1"/>
            <a:r>
              <a:rPr lang="en-US" sz="1200" dirty="0" smtClean="0"/>
              <a:t>C/C++</a:t>
            </a:r>
          </a:p>
          <a:p>
            <a:pPr lvl="2"/>
            <a:r>
              <a:rPr lang="en-US" sz="1200" dirty="0" smtClean="0"/>
              <a:t>Additional Include Directories	For example: “C:\libraries\glut-3.7.6-bin\glut-3.7.6-bin”</a:t>
            </a:r>
          </a:p>
          <a:p>
            <a:pPr lvl="1"/>
            <a:r>
              <a:rPr lang="en-US" sz="1200" dirty="0" smtClean="0"/>
              <a:t>Linker</a:t>
            </a:r>
          </a:p>
          <a:p>
            <a:pPr lvl="2"/>
            <a:r>
              <a:rPr lang="en-US" sz="1200" dirty="0" smtClean="0"/>
              <a:t>Additional Library Directories	For example: “C:\libraries\glut-3.7.6-bin\glut-3.7.6-bin”</a:t>
            </a:r>
          </a:p>
          <a:p>
            <a:pPr lvl="1"/>
            <a:endParaRPr lang="en-US" sz="1200" dirty="0" smtClean="0"/>
          </a:p>
          <a:p>
            <a:pPr lvl="1"/>
            <a:endParaRPr lang="en-US" sz="1200" dirty="0" smtClean="0"/>
          </a:p>
          <a:p>
            <a:r>
              <a:rPr lang="en-US" sz="1600" dirty="0" smtClean="0"/>
              <a:t>Copy glut32.dll in the project folder. </a:t>
            </a:r>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setPixel</a:t>
            </a:r>
            <a:r>
              <a:rPr lang="en-US" dirty="0" smtClean="0"/>
              <a:t>(x, y) - Code Example</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sz="1000" dirty="0" smtClean="0">
                <a:solidFill>
                  <a:srgbClr val="0000FF"/>
                </a:solidFill>
                <a:latin typeface="Consolas"/>
              </a:rPr>
              <a:t>#include </a:t>
            </a:r>
            <a:r>
              <a:rPr lang="en-US" sz="1000" dirty="0" smtClean="0">
                <a:solidFill>
                  <a:srgbClr val="A31515"/>
                </a:solidFill>
                <a:latin typeface="Consolas"/>
              </a:rPr>
              <a:t>&lt;</a:t>
            </a:r>
            <a:r>
              <a:rPr lang="en-US" sz="1000" dirty="0" err="1" smtClean="0">
                <a:solidFill>
                  <a:srgbClr val="A31515"/>
                </a:solidFill>
                <a:latin typeface="Consolas"/>
              </a:rPr>
              <a:t>stdio.x</a:t>
            </a:r>
            <a:r>
              <a:rPr lang="en-US" sz="1000" dirty="0" smtClean="0">
                <a:solidFill>
                  <a:srgbClr val="A31515"/>
                </a:solidFill>
                <a:latin typeface="Consolas"/>
              </a:rPr>
              <a:t>&gt;</a:t>
            </a:r>
          </a:p>
          <a:p>
            <a:pPr>
              <a:buNone/>
            </a:pPr>
            <a:r>
              <a:rPr lang="en-US" sz="1000" dirty="0" smtClean="0">
                <a:solidFill>
                  <a:srgbClr val="0000FF"/>
                </a:solidFill>
                <a:latin typeface="Consolas"/>
              </a:rPr>
              <a:t>#include </a:t>
            </a:r>
            <a:r>
              <a:rPr lang="en-US" sz="1000" dirty="0" smtClean="0">
                <a:solidFill>
                  <a:srgbClr val="A31515"/>
                </a:solidFill>
                <a:latin typeface="Consolas"/>
              </a:rPr>
              <a:t>&lt;</a:t>
            </a:r>
            <a:r>
              <a:rPr lang="en-US" sz="1000" dirty="0" err="1" smtClean="0">
                <a:solidFill>
                  <a:srgbClr val="A31515"/>
                </a:solidFill>
                <a:latin typeface="Consolas"/>
              </a:rPr>
              <a:t>glut.x</a:t>
            </a:r>
            <a:r>
              <a:rPr lang="en-US" sz="1000" dirty="0" smtClean="0">
                <a:solidFill>
                  <a:srgbClr val="A31515"/>
                </a:solidFill>
                <a:latin typeface="Consolas"/>
              </a:rPr>
              <a:t>&gt;</a:t>
            </a:r>
          </a:p>
          <a:p>
            <a:pPr>
              <a:buNone/>
            </a:pPr>
            <a:r>
              <a:rPr lang="en-US" sz="1000" dirty="0" smtClean="0">
                <a:solidFill>
                  <a:srgbClr val="0000FF"/>
                </a:solidFill>
                <a:latin typeface="Consolas"/>
              </a:rPr>
              <a:t>const </a:t>
            </a:r>
            <a:r>
              <a:rPr lang="en-US" sz="1000" dirty="0" err="1" smtClean="0">
                <a:solidFill>
                  <a:srgbClr val="0000FF"/>
                </a:solidFill>
                <a:latin typeface="Consolas"/>
              </a:rPr>
              <a:t>int</a:t>
            </a:r>
            <a:r>
              <a:rPr lang="en-US" sz="1000" dirty="0" smtClean="0">
                <a:solidFill>
                  <a:srgbClr val="0000FF"/>
                </a:solidFill>
                <a:latin typeface="Consolas"/>
              </a:rPr>
              <a:t> </a:t>
            </a:r>
            <a:r>
              <a:rPr lang="en-US" sz="1000" dirty="0" err="1" smtClean="0">
                <a:solidFill>
                  <a:srgbClr val="0000FF"/>
                </a:solidFill>
                <a:latin typeface="Consolas"/>
              </a:rPr>
              <a:t>cWinX</a:t>
            </a:r>
            <a:r>
              <a:rPr lang="en-US" sz="1000" dirty="0" smtClean="0">
                <a:solidFill>
                  <a:srgbClr val="0000FF"/>
                </a:solidFill>
                <a:latin typeface="Consolas"/>
              </a:rPr>
              <a:t> = 300; const </a:t>
            </a:r>
            <a:r>
              <a:rPr lang="en-US" sz="1000" dirty="0" err="1" smtClean="0">
                <a:solidFill>
                  <a:srgbClr val="0000FF"/>
                </a:solidFill>
                <a:latin typeface="Consolas"/>
              </a:rPr>
              <a:t>int</a:t>
            </a:r>
            <a:r>
              <a:rPr lang="en-US" sz="1000" dirty="0" smtClean="0">
                <a:solidFill>
                  <a:srgbClr val="0000FF"/>
                </a:solidFill>
                <a:latin typeface="Consolas"/>
              </a:rPr>
              <a:t> </a:t>
            </a:r>
            <a:r>
              <a:rPr lang="en-US" sz="1000" dirty="0" err="1" smtClean="0">
                <a:solidFill>
                  <a:srgbClr val="0000FF"/>
                </a:solidFill>
                <a:latin typeface="Consolas"/>
              </a:rPr>
              <a:t>cWinY</a:t>
            </a:r>
            <a:r>
              <a:rPr lang="en-US" sz="1000" dirty="0" smtClean="0">
                <a:solidFill>
                  <a:srgbClr val="0000FF"/>
                </a:solidFill>
                <a:latin typeface="Consolas"/>
              </a:rPr>
              <a:t> = 200; const </a:t>
            </a:r>
            <a:r>
              <a:rPr lang="en-US" sz="1000" dirty="0" err="1" smtClean="0">
                <a:solidFill>
                  <a:srgbClr val="0000FF"/>
                </a:solidFill>
                <a:latin typeface="Consolas"/>
              </a:rPr>
              <a:t>int</a:t>
            </a:r>
            <a:r>
              <a:rPr lang="en-US" sz="1000" dirty="0" smtClean="0">
                <a:solidFill>
                  <a:srgbClr val="0000FF"/>
                </a:solidFill>
                <a:latin typeface="Consolas"/>
              </a:rPr>
              <a:t> </a:t>
            </a:r>
            <a:r>
              <a:rPr lang="en-US" sz="1000" dirty="0" err="1" smtClean="0">
                <a:solidFill>
                  <a:srgbClr val="0000FF"/>
                </a:solidFill>
                <a:latin typeface="Consolas"/>
              </a:rPr>
              <a:t>cWinW</a:t>
            </a:r>
            <a:r>
              <a:rPr lang="en-US" sz="1000" dirty="0" smtClean="0">
                <a:solidFill>
                  <a:srgbClr val="0000FF"/>
                </a:solidFill>
                <a:latin typeface="Consolas"/>
              </a:rPr>
              <a:t> = 640; const </a:t>
            </a:r>
            <a:r>
              <a:rPr lang="en-US" sz="1000" dirty="0" err="1" smtClean="0">
                <a:solidFill>
                  <a:srgbClr val="0000FF"/>
                </a:solidFill>
                <a:latin typeface="Consolas"/>
              </a:rPr>
              <a:t>int</a:t>
            </a:r>
            <a:r>
              <a:rPr lang="en-US" sz="1000" dirty="0" smtClean="0">
                <a:solidFill>
                  <a:srgbClr val="0000FF"/>
                </a:solidFill>
                <a:latin typeface="Consolas"/>
              </a:rPr>
              <a:t> </a:t>
            </a:r>
            <a:r>
              <a:rPr lang="en-US" sz="1000" dirty="0" err="1" smtClean="0">
                <a:solidFill>
                  <a:srgbClr val="0000FF"/>
                </a:solidFill>
                <a:latin typeface="Consolas"/>
              </a:rPr>
              <a:t>cWinx</a:t>
            </a:r>
            <a:r>
              <a:rPr lang="en-US" sz="1000" dirty="0" smtClean="0">
                <a:solidFill>
                  <a:srgbClr val="0000FF"/>
                </a:solidFill>
                <a:latin typeface="Consolas"/>
              </a:rPr>
              <a:t> = 480; </a:t>
            </a:r>
            <a:r>
              <a:rPr lang="en-US" sz="1000" dirty="0" smtClean="0">
                <a:solidFill>
                  <a:srgbClr val="008000"/>
                </a:solidFill>
                <a:latin typeface="Consolas"/>
              </a:rPr>
              <a:t>// Specify Window Size</a:t>
            </a:r>
            <a:endParaRPr lang="en-US" sz="1000" dirty="0" smtClean="0">
              <a:solidFill>
                <a:srgbClr val="0000FF"/>
              </a:solidFill>
              <a:latin typeface="Consolas"/>
            </a:endParaRPr>
          </a:p>
          <a:p>
            <a:pPr>
              <a:buNone/>
            </a:pPr>
            <a:endParaRPr lang="en-US" sz="1000" dirty="0" smtClean="0"/>
          </a:p>
          <a:p>
            <a:pPr>
              <a:buNone/>
            </a:pPr>
            <a:r>
              <a:rPr lang="de-DE" sz="1000" dirty="0" smtClean="0">
                <a:solidFill>
                  <a:srgbClr val="0000FF"/>
                </a:solidFill>
                <a:latin typeface="Consolas"/>
              </a:rPr>
              <a:t>void setPixel(int x, int y) {</a:t>
            </a:r>
          </a:p>
          <a:p>
            <a:pPr>
              <a:buNone/>
            </a:pPr>
            <a:r>
              <a:rPr lang="en-US" sz="1000" dirty="0" smtClean="0">
                <a:solidFill>
                  <a:srgbClr val="0000FF"/>
                </a:solidFill>
                <a:latin typeface="Consolas"/>
              </a:rPr>
              <a:t>glColor3f(0.4f, 1.0f, 0.0f); </a:t>
            </a:r>
            <a:r>
              <a:rPr lang="en-US" sz="1000" dirty="0" smtClean="0">
                <a:solidFill>
                  <a:srgbClr val="008000"/>
                </a:solidFill>
                <a:latin typeface="Consolas"/>
              </a:rPr>
              <a:t>// set pixel's color (RGB)</a:t>
            </a:r>
          </a:p>
          <a:p>
            <a:pPr>
              <a:buNone/>
            </a:pPr>
            <a:r>
              <a:rPr lang="en-US" sz="1000" dirty="0" err="1" smtClean="0">
                <a:solidFill>
                  <a:srgbClr val="0000FF"/>
                </a:solidFill>
                <a:latin typeface="Consolas"/>
              </a:rPr>
              <a:t>glBegin</a:t>
            </a:r>
            <a:r>
              <a:rPr lang="en-US" sz="1000" dirty="0" smtClean="0">
                <a:solidFill>
                  <a:srgbClr val="0000FF"/>
                </a:solidFill>
                <a:latin typeface="Consolas"/>
              </a:rPr>
              <a:t>(GL_POINTS); </a:t>
            </a:r>
            <a:r>
              <a:rPr lang="en-US" sz="1000" dirty="0" smtClean="0">
                <a:solidFill>
                  <a:srgbClr val="008000"/>
                </a:solidFill>
                <a:latin typeface="Consolas"/>
              </a:rPr>
              <a:t>// Draw Line (GL_POINTS)</a:t>
            </a:r>
          </a:p>
          <a:p>
            <a:pPr>
              <a:buNone/>
            </a:pPr>
            <a:r>
              <a:rPr lang="en-US" sz="1000" dirty="0" smtClean="0">
                <a:solidFill>
                  <a:srgbClr val="0000FF"/>
                </a:solidFill>
                <a:latin typeface="Consolas"/>
              </a:rPr>
              <a:t>glvertex2i(x, y); </a:t>
            </a:r>
            <a:r>
              <a:rPr lang="en-US" sz="1000" dirty="0" smtClean="0">
                <a:solidFill>
                  <a:srgbClr val="008000"/>
                </a:solidFill>
                <a:latin typeface="Consolas"/>
              </a:rPr>
              <a:t>// plot pixel</a:t>
            </a:r>
          </a:p>
          <a:p>
            <a:pPr>
              <a:buNone/>
            </a:pPr>
            <a:r>
              <a:rPr lang="en-US" sz="1000" dirty="0" err="1" smtClean="0">
                <a:solidFill>
                  <a:srgbClr val="0000FF"/>
                </a:solidFill>
                <a:latin typeface="Consolas"/>
              </a:rPr>
              <a:t>glEnd</a:t>
            </a:r>
            <a:r>
              <a:rPr lang="en-US" sz="1000" dirty="0" smtClean="0">
                <a:solidFill>
                  <a:srgbClr val="0000FF"/>
                </a:solidFill>
                <a:latin typeface="Consolas"/>
              </a:rPr>
              <a:t>();</a:t>
            </a:r>
          </a:p>
          <a:p>
            <a:pPr>
              <a:buNone/>
            </a:pPr>
            <a:r>
              <a:rPr lang="en-US" sz="1000" dirty="0" smtClean="0">
                <a:solidFill>
                  <a:srgbClr val="0000FF"/>
                </a:solidFill>
                <a:latin typeface="Consolas"/>
              </a:rPr>
              <a:t>}</a:t>
            </a:r>
            <a:endParaRPr lang="en-US" sz="1000" dirty="0" err="1" smtClean="0">
              <a:solidFill>
                <a:srgbClr val="0000FF"/>
              </a:solidFill>
              <a:latin typeface="Consolas"/>
            </a:endParaRPr>
          </a:p>
          <a:p>
            <a:pPr>
              <a:buNone/>
            </a:pPr>
            <a:endParaRPr lang="en-US" sz="1000" dirty="0" smtClean="0"/>
          </a:p>
          <a:p>
            <a:pPr>
              <a:buNone/>
            </a:pPr>
            <a:r>
              <a:rPr lang="en-US" sz="1000" dirty="0" smtClean="0">
                <a:solidFill>
                  <a:srgbClr val="0000FF"/>
                </a:solidFill>
                <a:latin typeface="Consolas"/>
              </a:rPr>
              <a:t>void display() {</a:t>
            </a:r>
          </a:p>
          <a:p>
            <a:pPr>
              <a:buNone/>
            </a:pPr>
            <a:r>
              <a:rPr lang="en-US" sz="1000" dirty="0" err="1" smtClean="0">
                <a:solidFill>
                  <a:srgbClr val="0000FF"/>
                </a:solidFill>
                <a:latin typeface="Consolas"/>
              </a:rPr>
              <a:t>glClear</a:t>
            </a:r>
            <a:r>
              <a:rPr lang="en-US" sz="1000" dirty="0" smtClean="0">
                <a:solidFill>
                  <a:srgbClr val="0000FF"/>
                </a:solidFill>
                <a:latin typeface="Consolas"/>
              </a:rPr>
              <a:t>(GL_COLOR_BUFFER_BIT | GL_DEPTH_BUFFER_BIT);</a:t>
            </a:r>
          </a:p>
          <a:p>
            <a:pPr>
              <a:buNone/>
            </a:pPr>
            <a:endParaRPr lang="en-US" sz="1000" dirty="0" smtClean="0">
              <a:solidFill>
                <a:srgbClr val="0000FF"/>
              </a:solidFill>
              <a:latin typeface="Consolas"/>
            </a:endParaRPr>
          </a:p>
          <a:p>
            <a:pPr>
              <a:buNone/>
            </a:pPr>
            <a:r>
              <a:rPr lang="en-US" sz="1000" dirty="0" smtClean="0">
                <a:solidFill>
                  <a:srgbClr val="008000"/>
                </a:solidFill>
                <a:latin typeface="Consolas"/>
              </a:rPr>
              <a:t>// This IS Where WE DO OUR DRAWING</a:t>
            </a:r>
          </a:p>
          <a:p>
            <a:pPr>
              <a:buNone/>
            </a:pPr>
            <a:r>
              <a:rPr lang="en-US" sz="1000" dirty="0" err="1" smtClean="0">
                <a:solidFill>
                  <a:srgbClr val="0000FF"/>
                </a:solidFill>
                <a:latin typeface="Consolas"/>
              </a:rPr>
              <a:t>setPixel</a:t>
            </a:r>
            <a:r>
              <a:rPr lang="en-US" sz="1000" dirty="0" smtClean="0">
                <a:solidFill>
                  <a:srgbClr val="0000FF"/>
                </a:solidFill>
                <a:latin typeface="Consolas"/>
              </a:rPr>
              <a:t>(10,30); </a:t>
            </a:r>
            <a:r>
              <a:rPr lang="en-US" sz="1000" dirty="0" smtClean="0">
                <a:solidFill>
                  <a:srgbClr val="008000"/>
                </a:solidFill>
                <a:latin typeface="Consolas"/>
              </a:rPr>
              <a:t>// Call draw line function with start &amp; end points</a:t>
            </a:r>
          </a:p>
          <a:p>
            <a:pPr>
              <a:buNone/>
            </a:pPr>
            <a:r>
              <a:rPr lang="en-US" sz="1000" dirty="0" err="1" smtClean="0">
                <a:solidFill>
                  <a:srgbClr val="0000FF"/>
                </a:solidFill>
                <a:latin typeface="Consolas"/>
              </a:rPr>
              <a:t>glutSwapBuffers</a:t>
            </a:r>
            <a:r>
              <a:rPr lang="en-US" sz="1000" dirty="0" smtClean="0">
                <a:solidFill>
                  <a:srgbClr val="0000FF"/>
                </a:solidFill>
                <a:latin typeface="Consolas"/>
              </a:rPr>
              <a:t>(); </a:t>
            </a:r>
            <a:r>
              <a:rPr lang="en-US" sz="1000" dirty="0" smtClean="0">
                <a:solidFill>
                  <a:srgbClr val="008000"/>
                </a:solidFill>
                <a:latin typeface="Consolas"/>
              </a:rPr>
              <a:t>// place the drawing from memory on the screen</a:t>
            </a:r>
          </a:p>
          <a:p>
            <a:pPr>
              <a:buNone/>
            </a:pPr>
            <a:r>
              <a:rPr lang="en-US" sz="1000" dirty="0" smtClean="0">
                <a:solidFill>
                  <a:srgbClr val="008000"/>
                </a:solidFill>
                <a:latin typeface="Consolas"/>
              </a:rPr>
              <a:t>}</a:t>
            </a:r>
          </a:p>
          <a:p>
            <a:pPr>
              <a:buNone/>
            </a:pPr>
            <a:endParaRPr lang="en-US" sz="1000" dirty="0" smtClean="0"/>
          </a:p>
          <a:p>
            <a:pPr>
              <a:buNone/>
            </a:pPr>
            <a:r>
              <a:rPr lang="en-US" sz="1000" dirty="0" err="1" smtClean="0">
                <a:solidFill>
                  <a:srgbClr val="0000FF"/>
                </a:solidFill>
                <a:latin typeface="Consolas"/>
              </a:rPr>
              <a:t>int</a:t>
            </a:r>
            <a:r>
              <a:rPr lang="en-US" sz="1000" dirty="0" smtClean="0">
                <a:solidFill>
                  <a:srgbClr val="0000FF"/>
                </a:solidFill>
                <a:latin typeface="Consolas"/>
              </a:rPr>
              <a:t> main(</a:t>
            </a:r>
            <a:r>
              <a:rPr lang="en-US" sz="1000" dirty="0" err="1" smtClean="0">
                <a:solidFill>
                  <a:srgbClr val="0000FF"/>
                </a:solidFill>
                <a:latin typeface="Consolas"/>
              </a:rPr>
              <a:t>int</a:t>
            </a:r>
            <a:r>
              <a:rPr lang="en-US" sz="1000" dirty="0" smtClean="0">
                <a:solidFill>
                  <a:srgbClr val="0000FF"/>
                </a:solidFill>
                <a:latin typeface="Consolas"/>
              </a:rPr>
              <a:t> </a:t>
            </a:r>
            <a:r>
              <a:rPr lang="en-US" sz="1000" dirty="0" err="1" smtClean="0">
                <a:solidFill>
                  <a:srgbClr val="0000FF"/>
                </a:solidFill>
                <a:latin typeface="Consolas"/>
              </a:rPr>
              <a:t>argc</a:t>
            </a:r>
            <a:r>
              <a:rPr lang="en-US" sz="1000" dirty="0" smtClean="0">
                <a:solidFill>
                  <a:srgbClr val="0000FF"/>
                </a:solidFill>
                <a:latin typeface="Consolas"/>
              </a:rPr>
              <a:t>, char** </a:t>
            </a:r>
            <a:r>
              <a:rPr lang="en-US" sz="1000" dirty="0" err="1" smtClean="0">
                <a:solidFill>
                  <a:srgbClr val="0000FF"/>
                </a:solidFill>
                <a:latin typeface="Consolas"/>
              </a:rPr>
              <a:t>argy</a:t>
            </a:r>
            <a:r>
              <a:rPr lang="en-US" sz="1000" dirty="0" smtClean="0">
                <a:solidFill>
                  <a:srgbClr val="0000FF"/>
                </a:solidFill>
                <a:latin typeface="Consolas"/>
              </a:rPr>
              <a:t>) {</a:t>
            </a:r>
          </a:p>
          <a:p>
            <a:pPr>
              <a:buNone/>
            </a:pPr>
            <a:r>
              <a:rPr lang="en-US" sz="1000" dirty="0" smtClean="0">
                <a:solidFill>
                  <a:srgbClr val="0000FF"/>
                </a:solidFill>
                <a:latin typeface="Consolas"/>
              </a:rPr>
              <a:t>	</a:t>
            </a:r>
            <a:r>
              <a:rPr lang="en-US" sz="1000" dirty="0" err="1" smtClean="0">
                <a:solidFill>
                  <a:srgbClr val="0000FF"/>
                </a:solidFill>
                <a:latin typeface="Consolas"/>
              </a:rPr>
              <a:t>glutInit</a:t>
            </a:r>
            <a:r>
              <a:rPr lang="en-US" sz="1000" dirty="0" smtClean="0">
                <a:solidFill>
                  <a:srgbClr val="0000FF"/>
                </a:solidFill>
                <a:latin typeface="Consolas"/>
              </a:rPr>
              <a:t>(&amp;</a:t>
            </a:r>
            <a:r>
              <a:rPr lang="en-US" sz="1000" dirty="0" err="1" smtClean="0">
                <a:solidFill>
                  <a:srgbClr val="0000FF"/>
                </a:solidFill>
                <a:latin typeface="Consolas"/>
              </a:rPr>
              <a:t>argc</a:t>
            </a:r>
            <a:r>
              <a:rPr lang="en-US" sz="1000" dirty="0" smtClean="0">
                <a:solidFill>
                  <a:srgbClr val="0000FF"/>
                </a:solidFill>
                <a:latin typeface="Consolas"/>
              </a:rPr>
              <a:t>, </a:t>
            </a:r>
            <a:r>
              <a:rPr lang="en-US" sz="1000" dirty="0" err="1" smtClean="0">
                <a:solidFill>
                  <a:srgbClr val="0000FF"/>
                </a:solidFill>
                <a:latin typeface="Consolas"/>
              </a:rPr>
              <a:t>argy</a:t>
            </a:r>
            <a:r>
              <a:rPr lang="en-US" sz="1000" dirty="0" smtClean="0">
                <a:solidFill>
                  <a:srgbClr val="0000FF"/>
                </a:solidFill>
                <a:latin typeface="Consolas"/>
              </a:rPr>
              <a:t>);</a:t>
            </a:r>
          </a:p>
          <a:p>
            <a:pPr>
              <a:buNone/>
            </a:pPr>
            <a:r>
              <a:rPr lang="en-US" sz="1000" dirty="0" smtClean="0">
                <a:solidFill>
                  <a:srgbClr val="0000FF"/>
                </a:solidFill>
                <a:latin typeface="Consolas"/>
              </a:rPr>
              <a:t>	</a:t>
            </a:r>
            <a:r>
              <a:rPr lang="en-US" sz="1000" dirty="0" err="1" smtClean="0">
                <a:solidFill>
                  <a:srgbClr val="0000FF"/>
                </a:solidFill>
                <a:latin typeface="Consolas"/>
              </a:rPr>
              <a:t>glutInitWindowPosition</a:t>
            </a:r>
            <a:r>
              <a:rPr lang="en-US" sz="1000" dirty="0" smtClean="0">
                <a:solidFill>
                  <a:srgbClr val="0000FF"/>
                </a:solidFill>
                <a:latin typeface="Consolas"/>
              </a:rPr>
              <a:t>(</a:t>
            </a:r>
            <a:r>
              <a:rPr lang="en-US" sz="1000" dirty="0" err="1" smtClean="0">
                <a:solidFill>
                  <a:srgbClr val="0000FF"/>
                </a:solidFill>
                <a:latin typeface="Consolas"/>
              </a:rPr>
              <a:t>cWinX</a:t>
            </a:r>
            <a:r>
              <a:rPr lang="en-US" sz="1000" dirty="0" smtClean="0">
                <a:solidFill>
                  <a:srgbClr val="0000FF"/>
                </a:solidFill>
                <a:latin typeface="Consolas"/>
              </a:rPr>
              <a:t>, </a:t>
            </a:r>
            <a:r>
              <a:rPr lang="en-US" sz="1000" dirty="0" err="1" smtClean="0">
                <a:solidFill>
                  <a:srgbClr val="0000FF"/>
                </a:solidFill>
                <a:latin typeface="Consolas"/>
              </a:rPr>
              <a:t>cWinY</a:t>
            </a:r>
            <a:r>
              <a:rPr lang="en-US" sz="1000" dirty="0" smtClean="0">
                <a:solidFill>
                  <a:srgbClr val="0000FF"/>
                </a:solidFill>
                <a:latin typeface="Consolas"/>
              </a:rPr>
              <a:t>);</a:t>
            </a:r>
          </a:p>
          <a:p>
            <a:pPr>
              <a:buNone/>
            </a:pPr>
            <a:r>
              <a:rPr lang="en-US" sz="1000" dirty="0" smtClean="0">
                <a:solidFill>
                  <a:srgbClr val="0000FF"/>
                </a:solidFill>
                <a:latin typeface="Consolas"/>
              </a:rPr>
              <a:t>	</a:t>
            </a:r>
            <a:r>
              <a:rPr lang="en-US" sz="1000" dirty="0" err="1" smtClean="0">
                <a:solidFill>
                  <a:srgbClr val="0000FF"/>
                </a:solidFill>
                <a:latin typeface="Consolas"/>
              </a:rPr>
              <a:t>glutInitWindowSize</a:t>
            </a:r>
            <a:r>
              <a:rPr lang="en-US" sz="1000" dirty="0" smtClean="0">
                <a:solidFill>
                  <a:srgbClr val="0000FF"/>
                </a:solidFill>
                <a:latin typeface="Consolas"/>
              </a:rPr>
              <a:t>(</a:t>
            </a:r>
            <a:r>
              <a:rPr lang="en-US" sz="1000" dirty="0" err="1" smtClean="0">
                <a:solidFill>
                  <a:srgbClr val="0000FF"/>
                </a:solidFill>
                <a:latin typeface="Consolas"/>
              </a:rPr>
              <a:t>cWinW</a:t>
            </a:r>
            <a:r>
              <a:rPr lang="en-US" sz="1000" dirty="0" smtClean="0">
                <a:solidFill>
                  <a:srgbClr val="0000FF"/>
                </a:solidFill>
                <a:latin typeface="Consolas"/>
              </a:rPr>
              <a:t>, </a:t>
            </a:r>
            <a:r>
              <a:rPr lang="en-US" sz="1000" dirty="0" err="1" smtClean="0">
                <a:solidFill>
                  <a:srgbClr val="0000FF"/>
                </a:solidFill>
                <a:latin typeface="Consolas"/>
              </a:rPr>
              <a:t>cWinx</a:t>
            </a:r>
            <a:r>
              <a:rPr lang="en-US" sz="1000" dirty="0" smtClean="0">
                <a:solidFill>
                  <a:srgbClr val="0000FF"/>
                </a:solidFill>
                <a:latin typeface="Consolas"/>
              </a:rPr>
              <a:t>);</a:t>
            </a:r>
          </a:p>
          <a:p>
            <a:pPr>
              <a:buNone/>
            </a:pPr>
            <a:r>
              <a:rPr lang="en-US" sz="1000" dirty="0" smtClean="0">
                <a:solidFill>
                  <a:srgbClr val="0000FF"/>
                </a:solidFill>
                <a:latin typeface="Consolas"/>
              </a:rPr>
              <a:t>	</a:t>
            </a:r>
            <a:r>
              <a:rPr lang="en-US" sz="1000" dirty="0" err="1" smtClean="0">
                <a:solidFill>
                  <a:srgbClr val="0000FF"/>
                </a:solidFill>
                <a:latin typeface="Consolas"/>
              </a:rPr>
              <a:t>glutInitDisplayMode</a:t>
            </a:r>
            <a:r>
              <a:rPr lang="en-US" sz="1000" dirty="0" smtClean="0">
                <a:solidFill>
                  <a:srgbClr val="0000FF"/>
                </a:solidFill>
                <a:latin typeface="Consolas"/>
              </a:rPr>
              <a:t>(GLUT_RGBA | GLUT_DOUBLE | </a:t>
            </a:r>
            <a:r>
              <a:rPr lang="en-US" sz="1000" dirty="0" err="1" smtClean="0">
                <a:solidFill>
                  <a:srgbClr val="0000FF"/>
                </a:solidFill>
                <a:latin typeface="Consolas"/>
              </a:rPr>
              <a:t>GLUT_DEPTh</a:t>
            </a:r>
            <a:r>
              <a:rPr lang="en-US" sz="1000" dirty="0" smtClean="0">
                <a:solidFill>
                  <a:srgbClr val="0000FF"/>
                </a:solidFill>
                <a:latin typeface="Consolas"/>
              </a:rPr>
              <a:t>); </a:t>
            </a:r>
            <a:endParaRPr lang="en-US" sz="1000" dirty="0" smtClean="0">
              <a:solidFill>
                <a:srgbClr val="008000"/>
              </a:solidFill>
              <a:latin typeface="Consolas"/>
            </a:endParaRPr>
          </a:p>
          <a:p>
            <a:pPr>
              <a:buNone/>
            </a:pPr>
            <a:r>
              <a:rPr lang="en-US" sz="1000" dirty="0" smtClean="0">
                <a:solidFill>
                  <a:srgbClr val="008000"/>
                </a:solidFill>
                <a:latin typeface="Consolas"/>
              </a:rPr>
              <a:t>	</a:t>
            </a:r>
            <a:r>
              <a:rPr lang="en-US" sz="1000" dirty="0" err="1" smtClean="0">
                <a:solidFill>
                  <a:srgbClr val="0000FF"/>
                </a:solidFill>
                <a:latin typeface="Consolas"/>
              </a:rPr>
              <a:t>glutCreateWindow</a:t>
            </a:r>
            <a:r>
              <a:rPr lang="en-US" sz="1000" dirty="0" smtClean="0">
                <a:solidFill>
                  <a:srgbClr val="0000FF"/>
                </a:solidFill>
                <a:latin typeface="Consolas"/>
              </a:rPr>
              <a:t>("My Window");</a:t>
            </a:r>
          </a:p>
          <a:p>
            <a:pPr>
              <a:buNone/>
            </a:pPr>
            <a:r>
              <a:rPr lang="en-US" sz="1000" dirty="0" smtClean="0">
                <a:solidFill>
                  <a:srgbClr val="0000FF"/>
                </a:solidFill>
                <a:latin typeface="Consolas"/>
              </a:rPr>
              <a:t>	</a:t>
            </a:r>
            <a:r>
              <a:rPr lang="en-US" sz="1000" dirty="0" err="1" smtClean="0">
                <a:solidFill>
                  <a:srgbClr val="0000FF"/>
                </a:solidFill>
                <a:latin typeface="Consolas"/>
              </a:rPr>
              <a:t>glutDisplayFunc</a:t>
            </a:r>
            <a:r>
              <a:rPr lang="en-US" sz="1000" dirty="0" smtClean="0">
                <a:solidFill>
                  <a:srgbClr val="0000FF"/>
                </a:solidFill>
                <a:latin typeface="Consolas"/>
              </a:rPr>
              <a:t>(display);</a:t>
            </a:r>
          </a:p>
          <a:p>
            <a:pPr>
              <a:buNone/>
            </a:pPr>
            <a:r>
              <a:rPr lang="en-US" sz="1000" dirty="0" smtClean="0">
                <a:solidFill>
                  <a:srgbClr val="0000FF"/>
                </a:solidFill>
                <a:latin typeface="Consolas"/>
              </a:rPr>
              <a:t>	</a:t>
            </a:r>
            <a:r>
              <a:rPr lang="en-US" sz="1000" dirty="0" err="1" smtClean="0">
                <a:solidFill>
                  <a:srgbClr val="0000FF"/>
                </a:solidFill>
                <a:latin typeface="Consolas"/>
              </a:rPr>
              <a:t>glutReshapeFunc</a:t>
            </a:r>
            <a:r>
              <a:rPr lang="en-US" sz="1000" dirty="0" smtClean="0">
                <a:solidFill>
                  <a:srgbClr val="0000FF"/>
                </a:solidFill>
                <a:latin typeface="Consolas"/>
              </a:rPr>
              <a:t>(reshape);</a:t>
            </a:r>
          </a:p>
          <a:p>
            <a:pPr>
              <a:buNone/>
            </a:pPr>
            <a:r>
              <a:rPr lang="en-US" sz="1000" dirty="0" smtClean="0">
                <a:solidFill>
                  <a:srgbClr val="0000FF"/>
                </a:solidFill>
                <a:latin typeface="Consolas"/>
              </a:rPr>
              <a:t>	</a:t>
            </a:r>
            <a:r>
              <a:rPr lang="en-US" sz="1000" dirty="0" err="1" smtClean="0">
                <a:solidFill>
                  <a:srgbClr val="0000FF"/>
                </a:solidFill>
                <a:latin typeface="Consolas"/>
              </a:rPr>
              <a:t>glutIdleFunc</a:t>
            </a:r>
            <a:r>
              <a:rPr lang="en-US" sz="1000" dirty="0" smtClean="0">
                <a:solidFill>
                  <a:srgbClr val="0000FF"/>
                </a:solidFill>
                <a:latin typeface="Consolas"/>
              </a:rPr>
              <a:t>(idle);</a:t>
            </a:r>
          </a:p>
          <a:p>
            <a:pPr>
              <a:buNone/>
            </a:pPr>
            <a:endParaRPr lang="en-US" sz="1000" dirty="0" smtClean="0">
              <a:solidFill>
                <a:srgbClr val="A31515"/>
              </a:solidFill>
              <a:latin typeface="Consolas"/>
            </a:endParaRPr>
          </a:p>
          <a:p>
            <a:pPr>
              <a:buNone/>
            </a:pPr>
            <a:r>
              <a:rPr lang="en-US" sz="1000" dirty="0" smtClean="0">
                <a:solidFill>
                  <a:srgbClr val="008000"/>
                </a:solidFill>
                <a:latin typeface="Consolas"/>
              </a:rPr>
              <a:t>// Set the background color for clearing the window</a:t>
            </a:r>
          </a:p>
          <a:p>
            <a:pPr>
              <a:buNone/>
            </a:pPr>
            <a:r>
              <a:rPr lang="en-US" sz="1000" dirty="0" err="1" smtClean="0">
                <a:solidFill>
                  <a:srgbClr val="0000FF"/>
                </a:solidFill>
                <a:latin typeface="Consolas"/>
              </a:rPr>
              <a:t>glClearColor</a:t>
            </a:r>
            <a:r>
              <a:rPr lang="en-US" sz="1000" dirty="0" smtClean="0">
                <a:solidFill>
                  <a:srgbClr val="0000FF"/>
                </a:solidFill>
                <a:latin typeface="Consolas"/>
              </a:rPr>
              <a:t>(0.2f, 0.2f, 0.2f, 1.0f); </a:t>
            </a:r>
            <a:r>
              <a:rPr lang="en-US" sz="1000" dirty="0" smtClean="0">
                <a:solidFill>
                  <a:srgbClr val="008000"/>
                </a:solidFill>
                <a:latin typeface="Consolas"/>
              </a:rPr>
              <a:t>//set the window background color (RGB alpha)</a:t>
            </a:r>
          </a:p>
          <a:p>
            <a:pPr>
              <a:buNone/>
            </a:pPr>
            <a:endParaRPr lang="en-US" sz="1000" dirty="0" smtClean="0">
              <a:solidFill>
                <a:srgbClr val="008000"/>
              </a:solidFill>
              <a:latin typeface="Consolas"/>
            </a:endParaRPr>
          </a:p>
          <a:p>
            <a:pPr>
              <a:buNone/>
            </a:pPr>
            <a:r>
              <a:rPr lang="en-US" sz="1000" dirty="0" err="1" smtClean="0">
                <a:solidFill>
                  <a:srgbClr val="0000FF"/>
                </a:solidFill>
                <a:latin typeface="Consolas"/>
              </a:rPr>
              <a:t>glutMainLoop</a:t>
            </a:r>
            <a:r>
              <a:rPr lang="en-US" sz="1000" dirty="0" smtClean="0">
                <a:solidFill>
                  <a:srgbClr val="0000FF"/>
                </a:solidFill>
                <a:latin typeface="Consolas"/>
              </a:rPr>
              <a:t>();</a:t>
            </a:r>
          </a:p>
          <a:p>
            <a:pPr>
              <a:buNone/>
            </a:pPr>
            <a:r>
              <a:rPr lang="en-US" sz="1000" dirty="0" smtClean="0">
                <a:solidFill>
                  <a:srgbClr val="0000FF"/>
                </a:solidFill>
                <a:latin typeface="Consolas"/>
              </a:rPr>
              <a:t>return 1;</a:t>
            </a:r>
          </a:p>
          <a:p>
            <a:pPr>
              <a:buNone/>
            </a:pPr>
            <a:r>
              <a:rPr lang="en-US" sz="1000" dirty="0" smtClean="0">
                <a:solidFill>
                  <a:srgbClr val="0000FF"/>
                </a:solidFill>
                <a:latin typeface="Consolas"/>
              </a:rPr>
              <a:t>}</a:t>
            </a:r>
          </a:p>
          <a:p>
            <a:endParaRPr lang="en-US" sz="1000" dirty="0"/>
          </a:p>
        </p:txBody>
      </p:sp>
      <p:sp>
        <p:nvSpPr>
          <p:cNvPr id="4" name="Rounded Rectangle 3"/>
          <p:cNvSpPr/>
          <p:nvPr/>
        </p:nvSpPr>
        <p:spPr>
          <a:xfrm>
            <a:off x="381000" y="3886200"/>
            <a:ext cx="4419600" cy="1219200"/>
          </a:xfrm>
          <a:prstGeom prst="roundRect">
            <a:avLst/>
          </a:prstGeom>
          <a:solidFill>
            <a:schemeClr val="accent1">
              <a:alpha val="1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Elbow Connector 4"/>
          <p:cNvCxnSpPr/>
          <p:nvPr/>
        </p:nvCxnSpPr>
        <p:spPr>
          <a:xfrm flipV="1">
            <a:off x="2590800" y="2971800"/>
            <a:ext cx="2590800" cy="1828800"/>
          </a:xfrm>
          <a:prstGeom prst="bentConnector3">
            <a:avLst>
              <a:gd name="adj1" fmla="val 18433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Elbow Connector 34"/>
          <p:cNvCxnSpPr/>
          <p:nvPr/>
        </p:nvCxnSpPr>
        <p:spPr>
          <a:xfrm flipV="1">
            <a:off x="4343400" y="2209800"/>
            <a:ext cx="1600200" cy="1295400"/>
          </a:xfrm>
          <a:prstGeom prst="bentConnector3">
            <a:avLst>
              <a:gd name="adj1" fmla="val 257580"/>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a:xfrm>
            <a:off x="381000" y="2057400"/>
            <a:ext cx="3505200" cy="762000"/>
          </a:xfrm>
          <a:prstGeom prst="roundRect">
            <a:avLst/>
          </a:prstGeom>
          <a:solidFill>
            <a:schemeClr val="accent1">
              <a:alpha val="1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4572000" y="3276600"/>
            <a:ext cx="18288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plot function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question of the origin.</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The question of the origin. </a:t>
            </a:r>
          </a:p>
          <a:p>
            <a:r>
              <a:rPr lang="en-US" sz="2000" dirty="0" smtClean="0"/>
              <a:t>Convention in these notes will follow that of OpenGL, placing the origin in the lower left corner, with that pixel being at location (0, 0). Be aware that placing the origin in the upper left is another common convention such as in </a:t>
            </a:r>
            <a:r>
              <a:rPr lang="en-US" sz="2000" dirty="0" err="1" smtClean="0"/>
              <a:t>Matlab</a:t>
            </a:r>
            <a:r>
              <a:rPr lang="en-US" sz="2000" dirty="0" smtClean="0"/>
              <a:t> the origin at (1,1).</a:t>
            </a:r>
          </a:p>
          <a:p>
            <a:endParaRPr lang="en-US" sz="2000" dirty="0" smtClean="0"/>
          </a:p>
          <a:p>
            <a:r>
              <a:rPr lang="en-US" sz="2000" dirty="0" smtClean="0"/>
              <a:t>When working in 2D with OpenGL, to use the top-left corner as the origin specify: </a:t>
            </a:r>
          </a:p>
          <a:p>
            <a:pPr>
              <a:buNone/>
            </a:pPr>
            <a:r>
              <a:rPr lang="en-US" sz="1600" dirty="0" smtClean="0">
                <a:solidFill>
                  <a:srgbClr val="000000"/>
                </a:solidFill>
              </a:rPr>
              <a:t>	glOrtxo2D(</a:t>
            </a:r>
            <a:r>
              <a:rPr lang="en-US" sz="1600" dirty="0" smtClean="0">
                <a:solidFill>
                  <a:srgbClr val="800000"/>
                </a:solidFill>
              </a:rPr>
              <a:t>0</a:t>
            </a:r>
            <a:r>
              <a:rPr lang="en-US" sz="1600" dirty="0" smtClean="0">
                <a:solidFill>
                  <a:srgbClr val="000000"/>
                </a:solidFill>
              </a:rPr>
              <a:t>, </a:t>
            </a:r>
            <a:r>
              <a:rPr lang="en-US" sz="1600" dirty="0" smtClean="0">
                <a:solidFill>
                  <a:srgbClr val="808080"/>
                </a:solidFill>
              </a:rPr>
              <a:t>// left</a:t>
            </a:r>
            <a:r>
              <a:rPr lang="en-US" sz="1600" dirty="0" smtClean="0">
                <a:solidFill>
                  <a:srgbClr val="000000"/>
                </a:solidFill>
              </a:rPr>
              <a:t> </a:t>
            </a:r>
          </a:p>
          <a:p>
            <a:pPr>
              <a:buNone/>
            </a:pPr>
            <a:r>
              <a:rPr lang="en-US" sz="1600" dirty="0" smtClean="0">
                <a:solidFill>
                  <a:srgbClr val="000000"/>
                </a:solidFill>
              </a:rPr>
              <a:t>	width, </a:t>
            </a:r>
            <a:r>
              <a:rPr lang="en-US" sz="1600" dirty="0" smtClean="0">
                <a:solidFill>
                  <a:srgbClr val="808080"/>
                </a:solidFill>
              </a:rPr>
              <a:t>// right</a:t>
            </a:r>
            <a:r>
              <a:rPr lang="en-US" sz="1600" dirty="0" smtClean="0">
                <a:solidFill>
                  <a:srgbClr val="000000"/>
                </a:solidFill>
              </a:rPr>
              <a:t> </a:t>
            </a:r>
          </a:p>
          <a:p>
            <a:pPr>
              <a:buNone/>
            </a:pPr>
            <a:r>
              <a:rPr lang="en-US" sz="1600" dirty="0" smtClean="0">
                <a:solidFill>
                  <a:srgbClr val="000000"/>
                </a:solidFill>
              </a:rPr>
              <a:t>	height, </a:t>
            </a:r>
            <a:r>
              <a:rPr lang="en-US" sz="1600" dirty="0" smtClean="0">
                <a:solidFill>
                  <a:srgbClr val="808080"/>
                </a:solidFill>
              </a:rPr>
              <a:t>// bottom</a:t>
            </a:r>
            <a:r>
              <a:rPr lang="en-US" sz="1600" dirty="0" smtClean="0">
                <a:solidFill>
                  <a:srgbClr val="000000"/>
                </a:solidFill>
              </a:rPr>
              <a:t> </a:t>
            </a:r>
          </a:p>
          <a:p>
            <a:pPr>
              <a:buNone/>
            </a:pPr>
            <a:r>
              <a:rPr lang="en-US" sz="1600" dirty="0" smtClean="0">
                <a:solidFill>
                  <a:srgbClr val="800000"/>
                </a:solidFill>
              </a:rPr>
              <a:t>	0</a:t>
            </a:r>
            <a:r>
              <a:rPr lang="en-US" sz="1600" dirty="0" smtClean="0">
                <a:solidFill>
                  <a:srgbClr val="000000"/>
                </a:solidFill>
              </a:rPr>
              <a:t>, </a:t>
            </a:r>
            <a:r>
              <a:rPr lang="en-US" sz="1600" dirty="0" smtClean="0">
                <a:solidFill>
                  <a:srgbClr val="808080"/>
                </a:solidFill>
              </a:rPr>
              <a:t>// top</a:t>
            </a:r>
            <a:r>
              <a:rPr lang="en-US" sz="1600" dirty="0" smtClean="0">
                <a:solidFill>
                  <a:srgbClr val="000000"/>
                </a:solidFill>
              </a:rPr>
              <a:t> );</a:t>
            </a:r>
          </a:p>
          <a:p>
            <a:endParaRPr lang="en-US" sz="1600" dirty="0" smtClean="0">
              <a:solidFill>
                <a:srgbClr val="000000"/>
              </a:solidFill>
            </a:endParaRPr>
          </a:p>
          <a:p>
            <a:r>
              <a:rPr lang="en-US" sz="2000" dirty="0" smtClean="0"/>
              <a:t>Any other place specify left and top (negative)</a:t>
            </a:r>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Cartesian coordinate systems</a:t>
            </a:r>
            <a:endParaRPr lang="en-US" dirty="0"/>
          </a:p>
        </p:txBody>
      </p:sp>
      <p:sp>
        <p:nvSpPr>
          <p:cNvPr id="3" name="Content Placeholder 2"/>
          <p:cNvSpPr>
            <a:spLocks noGrp="1"/>
          </p:cNvSpPr>
          <p:nvPr>
            <p:ph idx="1"/>
          </p:nvPr>
        </p:nvSpPr>
        <p:spPr/>
        <p:txBody>
          <a:bodyPr>
            <a:normAutofit/>
          </a:bodyPr>
          <a:lstStyle/>
          <a:p>
            <a:r>
              <a:rPr lang="en-US" sz="2400" dirty="0" smtClean="0"/>
              <a:t>Cartesian, Polar, what else? </a:t>
            </a:r>
          </a:p>
          <a:p>
            <a:r>
              <a:rPr lang="en-US" sz="2400" dirty="0" smtClean="0"/>
              <a:t>The name Cartesian </a:t>
            </a:r>
          </a:p>
          <a:p>
            <a:r>
              <a:rPr lang="en-US" sz="2400" dirty="0" smtClean="0"/>
              <a:t>2D pair of coordinates</a:t>
            </a:r>
          </a:p>
          <a:p>
            <a:r>
              <a:rPr lang="en-US" sz="2400" dirty="0" smtClean="0"/>
              <a:t>3D, 4D, …</a:t>
            </a:r>
          </a:p>
          <a:p>
            <a:r>
              <a:rPr lang="en-US" sz="2400" dirty="0" smtClean="0"/>
              <a:t>Indexing the coordinates</a:t>
            </a:r>
          </a:p>
          <a:p>
            <a:pPr>
              <a:buNone/>
            </a:pPr>
            <a:endParaRPr lang="en-US" sz="2400" dirty="0"/>
          </a:p>
        </p:txBody>
      </p:sp>
      <p:pic>
        <p:nvPicPr>
          <p:cNvPr id="13313" name="Picture 1"/>
          <p:cNvPicPr>
            <a:picLocks noChangeAspect="1" noChangeArrowheads="1"/>
          </p:cNvPicPr>
          <p:nvPr/>
        </p:nvPicPr>
        <p:blipFill>
          <a:blip r:embed="rId2" cstate="print"/>
          <a:srcRect/>
          <a:stretch>
            <a:fillRect/>
          </a:stretch>
        </p:blipFill>
        <p:spPr bwMode="auto">
          <a:xfrm>
            <a:off x="4419600" y="1981200"/>
            <a:ext cx="4533900" cy="38481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Homogeneous types of coordinates </a:t>
            </a:r>
            <a:endParaRPr lang="en-US" dirty="0"/>
          </a:p>
        </p:txBody>
      </p:sp>
      <p:sp>
        <p:nvSpPr>
          <p:cNvPr id="3" name="Content Placeholder 2"/>
          <p:cNvSpPr>
            <a:spLocks noGrp="1"/>
          </p:cNvSpPr>
          <p:nvPr>
            <p:ph idx="1"/>
          </p:nvPr>
        </p:nvSpPr>
        <p:spPr/>
        <p:txBody>
          <a:bodyPr>
            <a:normAutofit/>
          </a:bodyPr>
          <a:lstStyle/>
          <a:p>
            <a:r>
              <a:rPr lang="en-US" sz="2400" dirty="0" smtClean="0"/>
              <a:t>What homogeneity means. </a:t>
            </a:r>
          </a:p>
          <a:p>
            <a:r>
              <a:rPr lang="en-US" sz="2400" dirty="0" smtClean="0"/>
              <a:t>Scale, </a:t>
            </a:r>
          </a:p>
          <a:p>
            <a:r>
              <a:rPr lang="en-US" sz="2400" dirty="0" smtClean="0"/>
              <a:t>Independence of parameters. </a:t>
            </a:r>
          </a:p>
          <a:p>
            <a:r>
              <a:rPr lang="en-US" sz="2400" dirty="0" smtClean="0"/>
              <a:t>Example of a diff equation. </a:t>
            </a:r>
          </a:p>
          <a:p>
            <a:pPr>
              <a:buNone/>
            </a:pP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Polar coordinate systems</a:t>
            </a:r>
            <a:endParaRPr lang="en-US" dirty="0"/>
          </a:p>
        </p:txBody>
      </p:sp>
      <p:sp>
        <p:nvSpPr>
          <p:cNvPr id="3" name="Content Placeholder 2"/>
          <p:cNvSpPr>
            <a:spLocks noGrp="1"/>
          </p:cNvSpPr>
          <p:nvPr>
            <p:ph idx="1"/>
          </p:nvPr>
        </p:nvSpPr>
        <p:spPr/>
        <p:txBody>
          <a:bodyPr>
            <a:normAutofit/>
          </a:bodyPr>
          <a:lstStyle/>
          <a:p>
            <a:pPr>
              <a:buNone/>
            </a:pPr>
            <a:r>
              <a:rPr lang="en-US" sz="2400" dirty="0" smtClean="0"/>
              <a:t>Converting between polar and Cartesian coordinates:</a:t>
            </a:r>
          </a:p>
          <a:p>
            <a:pPr>
              <a:buNone/>
            </a:pPr>
            <a:endParaRPr lang="en-US" sz="2400" dirty="0" smtClean="0"/>
          </a:p>
          <a:p>
            <a:pPr>
              <a:buNone/>
            </a:pPr>
            <a:r>
              <a:rPr lang="en-US" sz="2400" dirty="0" smtClean="0"/>
              <a:t>Trigonometry: </a:t>
            </a:r>
          </a:p>
          <a:p>
            <a:pPr lvl="1">
              <a:buNone/>
            </a:pPr>
            <a:r>
              <a:rPr lang="en-US" sz="2000" dirty="0" smtClean="0"/>
              <a:t>Triangle &amp; sin </a:t>
            </a:r>
            <a:r>
              <a:rPr lang="en-US" sz="2000" dirty="0" err="1" smtClean="0"/>
              <a:t>cos</a:t>
            </a:r>
            <a:r>
              <a:rPr lang="en-US" sz="2000" dirty="0" smtClean="0"/>
              <a:t> </a:t>
            </a:r>
            <a:r>
              <a:rPr lang="en-US" sz="2000" dirty="0" err="1" smtClean="0"/>
              <a:t>tg</a:t>
            </a:r>
            <a:r>
              <a:rPr lang="en-US" sz="2000" dirty="0" smtClean="0"/>
              <a:t> </a:t>
            </a:r>
            <a:r>
              <a:rPr lang="en-US" sz="2000" dirty="0" err="1" smtClean="0"/>
              <a:t>ctg</a:t>
            </a:r>
            <a:r>
              <a:rPr lang="en-US" sz="2000" dirty="0" smtClean="0"/>
              <a:t> </a:t>
            </a:r>
          </a:p>
          <a:p>
            <a:pPr lvl="1">
              <a:buNone/>
            </a:pPr>
            <a:r>
              <a:rPr lang="en-US" sz="2000" dirty="0" smtClean="0"/>
              <a:t>The inverse </a:t>
            </a:r>
          </a:p>
          <a:p>
            <a:pPr>
              <a:buNone/>
            </a:pPr>
            <a:endParaRPr lang="en-US" sz="2400" dirty="0" smtClean="0"/>
          </a:p>
          <a:p>
            <a:pPr>
              <a:buNone/>
            </a:pPr>
            <a:r>
              <a:rPr lang="en-US" sz="2400" dirty="0" smtClean="0"/>
              <a:t>Polar to Cartesian: </a:t>
            </a:r>
          </a:p>
          <a:p>
            <a:pPr>
              <a:buNone/>
            </a:pPr>
            <a:endParaRPr lang="en-US" sz="2400" dirty="0" smtClean="0"/>
          </a:p>
          <a:p>
            <a:pPr>
              <a:buNone/>
            </a:pPr>
            <a:endParaRPr lang="en-US" sz="2400" dirty="0" smtClean="0"/>
          </a:p>
          <a:p>
            <a:pPr>
              <a:buNone/>
            </a:pPr>
            <a:r>
              <a:rPr lang="en-US" sz="2400" dirty="0" smtClean="0"/>
              <a:t>Cartesian to polar: </a:t>
            </a:r>
          </a:p>
          <a:p>
            <a:pPr>
              <a:buNone/>
            </a:pPr>
            <a:endParaRPr lang="en-US" sz="2400" dirty="0" smtClean="0"/>
          </a:p>
          <a:p>
            <a:pPr>
              <a:buNone/>
            </a:pPr>
            <a:endParaRPr lang="en-US" sz="2400" dirty="0"/>
          </a:p>
        </p:txBody>
      </p:sp>
      <p:pic>
        <p:nvPicPr>
          <p:cNvPr id="4" name="Picture 3" descr="File:Polar to cartesian.svg"/>
          <p:cNvPicPr/>
          <p:nvPr/>
        </p:nvPicPr>
        <p:blipFill>
          <a:blip r:embed="rId2" cstate="print"/>
          <a:srcRect/>
          <a:stretch>
            <a:fillRect/>
          </a:stretch>
        </p:blipFill>
        <p:spPr bwMode="auto">
          <a:xfrm>
            <a:off x="5410200" y="3276600"/>
            <a:ext cx="3289300" cy="3254058"/>
          </a:xfrm>
          <a:prstGeom prst="rect">
            <a:avLst/>
          </a:prstGeom>
          <a:noFill/>
          <a:ln w="9525">
            <a:noFill/>
            <a:miter lim="800000"/>
            <a:headEnd/>
            <a:tailEnd/>
          </a:ln>
        </p:spPr>
      </p:pic>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14" name="Group 13"/>
          <p:cNvGrpSpPr/>
          <p:nvPr/>
        </p:nvGrpSpPr>
        <p:grpSpPr>
          <a:xfrm>
            <a:off x="3352800" y="4267200"/>
            <a:ext cx="838200" cy="466725"/>
            <a:chOff x="2743200" y="4343400"/>
            <a:chExt cx="838200" cy="466725"/>
          </a:xfrm>
        </p:grpSpPr>
        <p:pic>
          <p:nvPicPr>
            <p:cNvPr id="36865"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743200" y="4343400"/>
              <a:ext cx="838200" cy="238125"/>
            </a:xfrm>
            <a:prstGeom prst="rect">
              <a:avLst/>
            </a:prstGeom>
            <a:noFill/>
          </p:spPr>
        </p:pic>
        <p:pic>
          <p:nvPicPr>
            <p:cNvPr id="36867"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743200" y="4572000"/>
              <a:ext cx="809625" cy="238125"/>
            </a:xfrm>
            <a:prstGeom prst="rect">
              <a:avLst/>
            </a:prstGeom>
            <a:noFill/>
          </p:spPr>
        </p:pic>
      </p:grpSp>
      <p:sp>
        <p:nvSpPr>
          <p:cNvPr id="3687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68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13" name="Group 12"/>
          <p:cNvGrpSpPr/>
          <p:nvPr/>
        </p:nvGrpSpPr>
        <p:grpSpPr>
          <a:xfrm>
            <a:off x="3352800" y="5410200"/>
            <a:ext cx="1066800" cy="781050"/>
            <a:chOff x="2743200" y="5486400"/>
            <a:chExt cx="1066800" cy="781050"/>
          </a:xfrm>
        </p:grpSpPr>
        <p:pic>
          <p:nvPicPr>
            <p:cNvPr id="36869" name="Picture 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2743200" y="5486400"/>
              <a:ext cx="1038225" cy="285750"/>
            </a:xfrm>
            <a:prstGeom prst="rect">
              <a:avLst/>
            </a:prstGeom>
            <a:noFill/>
          </p:spPr>
        </p:pic>
        <p:pic>
          <p:nvPicPr>
            <p:cNvPr id="36871" name="Picture 7"/>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743200" y="5867400"/>
              <a:ext cx="1066800" cy="400050"/>
            </a:xfrm>
            <a:prstGeom prst="rect">
              <a:avLst/>
            </a:prstGeom>
            <a:noFill/>
          </p:spPr>
        </p:pic>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Equations of a line</a:t>
            </a:r>
            <a:endParaRPr lang="en-US" dirty="0"/>
          </a:p>
        </p:txBody>
      </p:sp>
      <p:sp>
        <p:nvSpPr>
          <p:cNvPr id="3" name="Content Placeholder 2"/>
          <p:cNvSpPr>
            <a:spLocks noGrp="1"/>
          </p:cNvSpPr>
          <p:nvPr>
            <p:ph idx="1"/>
          </p:nvPr>
        </p:nvSpPr>
        <p:spPr/>
        <p:txBody>
          <a:bodyPr>
            <a:normAutofit/>
          </a:bodyPr>
          <a:lstStyle/>
          <a:p>
            <a:pPr>
              <a:buNone/>
            </a:pPr>
            <a:r>
              <a:rPr lang="en-US" sz="2400" dirty="0" smtClean="0"/>
              <a:t>Algorithms for displaying straight lines are based on the line equation</a:t>
            </a:r>
          </a:p>
          <a:p>
            <a:pPr>
              <a:buNone/>
            </a:pPr>
            <a:endParaRPr lang="en-US" sz="2400" dirty="0" smtClean="0"/>
          </a:p>
          <a:p>
            <a:pPr>
              <a:buNone/>
            </a:pPr>
            <a:endParaRPr lang="en-US" sz="2400" dirty="0" smtClean="0"/>
          </a:p>
          <a:p>
            <a:pPr>
              <a:buNone/>
            </a:pPr>
            <a:r>
              <a:rPr lang="en-US" sz="2400" dirty="0" smtClean="0"/>
              <a:t>Other forms of the line equation</a:t>
            </a:r>
          </a:p>
          <a:p>
            <a:pPr>
              <a:buNone/>
            </a:pPr>
            <a:endParaRPr lang="en-US" sz="2400" dirty="0" smtClean="0"/>
          </a:p>
          <a:p>
            <a:pPr>
              <a:buNone/>
            </a:pPr>
            <a:endParaRPr lang="en-US" sz="2400" dirty="0" smtClean="0"/>
          </a:p>
          <a:p>
            <a:pPr>
              <a:buNone/>
            </a:pPr>
            <a:r>
              <a:rPr lang="en-US" sz="2400" dirty="0" smtClean="0"/>
              <a:t>and some other forms:</a:t>
            </a:r>
          </a:p>
          <a:p>
            <a:pPr>
              <a:buNone/>
            </a:pPr>
            <a:endParaRPr lang="en-US" sz="2400" dirty="0" smtClean="0"/>
          </a:p>
          <a:p>
            <a:pPr>
              <a:buNone/>
            </a:pPr>
            <a:endParaRPr lang="en-US" sz="2400" dirty="0"/>
          </a:p>
        </p:txBody>
      </p:sp>
      <p:sp>
        <p:nvSpPr>
          <p:cNvPr id="28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867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181600" y="2438400"/>
            <a:ext cx="895350" cy="238125"/>
          </a:xfrm>
          <a:prstGeom prst="rect">
            <a:avLst/>
          </a:prstGeom>
          <a:noFill/>
        </p:spPr>
      </p:pic>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8675"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334000" y="2819400"/>
            <a:ext cx="666750" cy="428625"/>
          </a:xfrm>
          <a:prstGeom prst="rect">
            <a:avLst/>
          </a:prstGeom>
          <a:noFill/>
        </p:spPr>
      </p:pic>
      <p:sp>
        <p:nvSpPr>
          <p:cNvPr id="286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8677"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590800" y="4114800"/>
            <a:ext cx="2562225" cy="428625"/>
          </a:xfrm>
          <a:prstGeom prst="rect">
            <a:avLst/>
          </a:prstGeom>
          <a:noFill/>
        </p:spPr>
      </p:pic>
      <p:sp>
        <p:nvSpPr>
          <p:cNvPr id="2868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8679"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048000" y="3733800"/>
            <a:ext cx="1495425" cy="238125"/>
          </a:xfrm>
          <a:prstGeom prst="rect">
            <a:avLst/>
          </a:prstGeom>
          <a:noFill/>
        </p:spPr>
      </p:pic>
      <p:sp>
        <p:nvSpPr>
          <p:cNvPr id="2868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8681" name="Picture 9"/>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895600" y="5105400"/>
            <a:ext cx="1276350" cy="238125"/>
          </a:xfrm>
          <a:prstGeom prst="rect">
            <a:avLst/>
          </a:prstGeom>
          <a:noFill/>
        </p:spPr>
      </p:pic>
      <p:sp>
        <p:nvSpPr>
          <p:cNvPr id="28684"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28683" name="Picture 11"/>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3124200" y="5486400"/>
            <a:ext cx="990600" cy="238125"/>
          </a:xfrm>
          <a:prstGeom prst="rect">
            <a:avLst/>
          </a:prstGeom>
          <a:noFill/>
        </p:spPr>
      </p:pic>
      <p:sp>
        <p:nvSpPr>
          <p:cNvPr id="23566"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23553" name="Group 1"/>
          <p:cNvGrpSpPr>
            <a:grpSpLocks noChangeAspect="1"/>
          </p:cNvGrpSpPr>
          <p:nvPr/>
        </p:nvGrpSpPr>
        <p:grpSpPr bwMode="auto">
          <a:xfrm>
            <a:off x="6629400" y="3276600"/>
            <a:ext cx="1651000" cy="1320800"/>
            <a:chOff x="2528" y="11448"/>
            <a:chExt cx="1999" cy="1599"/>
          </a:xfrm>
        </p:grpSpPr>
        <p:sp>
          <p:nvSpPr>
            <p:cNvPr id="23565" name="AutoShape 13"/>
            <p:cNvSpPr>
              <a:spLocks noChangeAspect="1" noChangeArrowheads="1" noTextEdit="1"/>
            </p:cNvSpPr>
            <p:nvPr/>
          </p:nvSpPr>
          <p:spPr bwMode="auto">
            <a:xfrm>
              <a:off x="2528" y="11448"/>
              <a:ext cx="1999" cy="1599"/>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3564" name="AutoShape 12"/>
            <p:cNvSpPr>
              <a:spLocks noChangeShapeType="1"/>
            </p:cNvSpPr>
            <p:nvPr/>
          </p:nvSpPr>
          <p:spPr bwMode="auto">
            <a:xfrm>
              <a:off x="3155" y="11448"/>
              <a:ext cx="10" cy="1599"/>
            </a:xfrm>
            <a:prstGeom prst="straightConnector1">
              <a:avLst/>
            </a:prstGeom>
            <a:noFill/>
            <a:ln w="254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63" name="AutoShape 11"/>
            <p:cNvSpPr>
              <a:spLocks noChangeShapeType="1"/>
            </p:cNvSpPr>
            <p:nvPr/>
          </p:nvSpPr>
          <p:spPr bwMode="auto">
            <a:xfrm>
              <a:off x="2616" y="12479"/>
              <a:ext cx="1911" cy="1"/>
            </a:xfrm>
            <a:prstGeom prst="straightConnector1">
              <a:avLst/>
            </a:prstGeom>
            <a:noFill/>
            <a:ln w="254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62" name="AutoShape 10"/>
            <p:cNvSpPr>
              <a:spLocks noChangeShapeType="1"/>
            </p:cNvSpPr>
            <p:nvPr/>
          </p:nvSpPr>
          <p:spPr bwMode="auto">
            <a:xfrm flipV="1">
              <a:off x="3600" y="11700"/>
              <a:ext cx="674" cy="443"/>
            </a:xfrm>
            <a:prstGeom prst="straightConnector1">
              <a:avLst/>
            </a:prstGeom>
            <a:noFill/>
            <a:ln w="19050">
              <a:solidFill>
                <a:srgbClr val="0070C0"/>
              </a:solidFill>
              <a:round/>
              <a:headEnd type="oval" w="med" len="med"/>
              <a:tailEnd type="oval" w="med" len="med"/>
            </a:ln>
          </p:spPr>
          <p:txBody>
            <a:bodyPr vert="horz" wrap="square" lIns="91440" tIns="45720" rIns="91440" bIns="45720" numCol="1" anchor="t" anchorCtr="0" compatLnSpc="1">
              <a:prstTxWarp prst="textNoShape">
                <a:avLst/>
              </a:prstTxWarp>
            </a:bodyPr>
            <a:lstStyle/>
            <a:p>
              <a:endParaRPr lang="en-US"/>
            </a:p>
          </p:txBody>
        </p:sp>
        <p:sp>
          <p:nvSpPr>
            <p:cNvPr id="23561" name="AutoShape 9"/>
            <p:cNvSpPr>
              <a:spLocks noChangeShapeType="1"/>
            </p:cNvSpPr>
            <p:nvPr/>
          </p:nvSpPr>
          <p:spPr bwMode="auto">
            <a:xfrm>
              <a:off x="3600" y="12339"/>
              <a:ext cx="1" cy="14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60" name="AutoShape 8"/>
            <p:cNvSpPr>
              <a:spLocks noChangeShapeType="1"/>
            </p:cNvSpPr>
            <p:nvPr/>
          </p:nvSpPr>
          <p:spPr bwMode="auto">
            <a:xfrm>
              <a:off x="4274" y="12339"/>
              <a:ext cx="1" cy="14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59" name="AutoShape 7"/>
            <p:cNvSpPr>
              <a:spLocks noChangeShapeType="1"/>
            </p:cNvSpPr>
            <p:nvPr/>
          </p:nvSpPr>
          <p:spPr bwMode="auto">
            <a:xfrm flipH="1">
              <a:off x="3155" y="12143"/>
              <a:ext cx="145"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58" name="AutoShape 6"/>
            <p:cNvSpPr>
              <a:spLocks noChangeShapeType="1"/>
            </p:cNvSpPr>
            <p:nvPr/>
          </p:nvSpPr>
          <p:spPr bwMode="auto">
            <a:xfrm flipH="1">
              <a:off x="3155" y="11700"/>
              <a:ext cx="145"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557" name="Text Box 5"/>
            <p:cNvSpPr txBox="1">
              <a:spLocks noChangeArrowheads="1"/>
            </p:cNvSpPr>
            <p:nvPr/>
          </p:nvSpPr>
          <p:spPr bwMode="auto">
            <a:xfrm>
              <a:off x="3440" y="12479"/>
              <a:ext cx="434" cy="5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x</a:t>
              </a:r>
              <a:r>
                <a:rPr kumimoji="0" lang="en-US" sz="1100" b="0" i="0" u="none" strike="noStrike" cap="none" normalizeH="0" baseline="-30000" dirty="0" smtClean="0">
                  <a:ln>
                    <a:noFill/>
                  </a:ln>
                  <a:solidFill>
                    <a:schemeClr val="tx1"/>
                  </a:solidFill>
                  <a:effectLst/>
                  <a:latin typeface="Arial" pitchFamily="34" charset="0"/>
                  <a:ea typeface="Calibri" pitchFamily="34" charset="0"/>
                  <a:cs typeface="Times New Roman" pitchFamily="18" charset="0"/>
                </a:rPr>
                <a:t>1</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56" name="Text Box 4"/>
            <p:cNvSpPr txBox="1">
              <a:spLocks noChangeArrowheads="1"/>
            </p:cNvSpPr>
            <p:nvPr/>
          </p:nvSpPr>
          <p:spPr bwMode="auto">
            <a:xfrm>
              <a:off x="4093" y="12479"/>
              <a:ext cx="434" cy="5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x</a:t>
              </a:r>
              <a:r>
                <a:rPr kumimoji="0" lang="en-US" sz="1100" b="0" i="0" u="none" strike="noStrike" cap="none" normalizeH="0" baseline="-30000" dirty="0" smtClean="0">
                  <a:ln>
                    <a:noFill/>
                  </a:ln>
                  <a:solidFill>
                    <a:schemeClr val="tx1"/>
                  </a:solidFill>
                  <a:effectLst/>
                  <a:latin typeface="Arial" pitchFamily="34" charset="0"/>
                  <a:ea typeface="Calibri" pitchFamily="34" charset="0"/>
                  <a:cs typeface="Times New Roman" pitchFamily="18" charset="0"/>
                </a:rPr>
                <a:t>2</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55" name="Text Box 3"/>
            <p:cNvSpPr txBox="1">
              <a:spLocks noChangeArrowheads="1"/>
            </p:cNvSpPr>
            <p:nvPr/>
          </p:nvSpPr>
          <p:spPr bwMode="auto">
            <a:xfrm>
              <a:off x="2797" y="11512"/>
              <a:ext cx="435" cy="5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y</a:t>
              </a:r>
              <a:r>
                <a:rPr kumimoji="0" lang="en-US" sz="1100" b="0" i="0" u="none" strike="noStrike" cap="none" normalizeH="0" baseline="-30000" dirty="0" smtClean="0">
                  <a:ln>
                    <a:noFill/>
                  </a:ln>
                  <a:solidFill>
                    <a:schemeClr val="tx1"/>
                  </a:solidFill>
                  <a:effectLst/>
                  <a:latin typeface="Arial" pitchFamily="34" charset="0"/>
                  <a:ea typeface="Calibri" pitchFamily="34" charset="0"/>
                  <a:cs typeface="Times New Roman" pitchFamily="18" charset="0"/>
                </a:rPr>
                <a:t>2</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3554" name="Text Box 2"/>
            <p:cNvSpPr txBox="1">
              <a:spLocks noChangeArrowheads="1"/>
            </p:cNvSpPr>
            <p:nvPr/>
          </p:nvSpPr>
          <p:spPr bwMode="auto">
            <a:xfrm>
              <a:off x="2798" y="11959"/>
              <a:ext cx="434" cy="5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y</a:t>
              </a:r>
              <a:r>
                <a:rPr kumimoji="0" lang="en-US" sz="1100" b="0" i="0" u="none" strike="noStrike" cap="none" normalizeH="0" baseline="-30000" dirty="0" smtClean="0">
                  <a:ln>
                    <a:noFill/>
                  </a:ln>
                  <a:solidFill>
                    <a:schemeClr val="tx1"/>
                  </a:solidFill>
                  <a:effectLst/>
                  <a:latin typeface="Arial" pitchFamily="34" charset="0"/>
                  <a:ea typeface="Calibri" pitchFamily="34" charset="0"/>
                  <a:cs typeface="Times New Roman" pitchFamily="18" charset="0"/>
                </a:rPr>
                <a:t>1</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Line drawing (</a:t>
            </a:r>
            <a:r>
              <a:rPr lang="en-US" dirty="0" err="1" smtClean="0"/>
              <a:t>rasterization</a:t>
            </a:r>
            <a:r>
              <a:rPr lang="en-US" dirty="0" smtClean="0"/>
              <a:t>) algorithms </a:t>
            </a:r>
          </a:p>
        </p:txBody>
      </p:sp>
      <p:sp>
        <p:nvSpPr>
          <p:cNvPr id="3" name="Content Placeholder 2"/>
          <p:cNvSpPr>
            <a:spLocks noGrp="1"/>
          </p:cNvSpPr>
          <p:nvPr>
            <p:ph idx="1"/>
          </p:nvPr>
        </p:nvSpPr>
        <p:spPr/>
        <p:txBody>
          <a:bodyPr>
            <a:normAutofit/>
          </a:bodyPr>
          <a:lstStyle/>
          <a:p>
            <a:r>
              <a:rPr lang="en-US" sz="2000" dirty="0" smtClean="0"/>
              <a:t>Our brain is most sensitive to edges (lines) so we create images by drawing lines. </a:t>
            </a:r>
          </a:p>
          <a:p>
            <a:r>
              <a:rPr lang="en-US" sz="2000" dirty="0" err="1" smtClean="0"/>
              <a:t>Rasterization</a:t>
            </a:r>
            <a:r>
              <a:rPr lang="en-US" sz="2000" dirty="0" smtClean="0"/>
              <a:t> - the actual filling in of the pixels to make a line.</a:t>
            </a:r>
          </a:p>
          <a:p>
            <a:r>
              <a:rPr lang="en-US" sz="2000" dirty="0" smtClean="0"/>
              <a:t>how would you draw a line?</a:t>
            </a:r>
          </a:p>
          <a:p>
            <a:r>
              <a:rPr lang="en-US" sz="2000" dirty="0" smtClean="0"/>
              <a:t>Straightforward use of the line equation. </a:t>
            </a:r>
          </a:p>
          <a:p>
            <a:r>
              <a:rPr lang="pt-BR" sz="2000" dirty="0" smtClean="0"/>
              <a:t>DDA Algorithm (Digital Differential Algorithm) (faster)</a:t>
            </a:r>
          </a:p>
          <a:p>
            <a:r>
              <a:rPr lang="en-US" sz="2000" dirty="0" err="1" smtClean="0"/>
              <a:t>Bresenham's</a:t>
            </a:r>
            <a:r>
              <a:rPr lang="en-US" sz="2000" dirty="0" smtClean="0"/>
              <a:t> Line Drawing Algorithm (fastest)</a:t>
            </a:r>
          </a:p>
          <a:p>
            <a:endParaRPr lang="en-US" sz="2000" dirty="0" smtClean="0"/>
          </a:p>
          <a:p>
            <a:r>
              <a:rPr lang="en-US" sz="2000" dirty="0" smtClean="0"/>
              <a:t>Motivation</a:t>
            </a:r>
          </a:p>
          <a:p>
            <a:pPr lvl="1"/>
            <a:r>
              <a:rPr lang="en-US" sz="1600" dirty="0" smtClean="0"/>
              <a:t>Not just an old algorithm that has been implemented automatically in many applications</a:t>
            </a:r>
          </a:p>
          <a:p>
            <a:pPr lvl="1"/>
            <a:r>
              <a:rPr lang="en-US" sz="1600" dirty="0" smtClean="0"/>
              <a:t>It still has its own place as illustrated on the next few slides about autonomous navigation</a:t>
            </a:r>
          </a:p>
          <a:p>
            <a:pPr>
              <a:buNone/>
            </a:pPr>
            <a:endParaRPr lang="en-US" sz="2400" dirty="0"/>
          </a:p>
        </p:txBody>
      </p:sp>
      <p:pic>
        <p:nvPicPr>
          <p:cNvPr id="4"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181600" y="3114675"/>
            <a:ext cx="895350" cy="238125"/>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Autonomous navigation applications</a:t>
            </a:r>
          </a:p>
        </p:txBody>
      </p:sp>
      <p:pic>
        <p:nvPicPr>
          <p:cNvPr id="40962" name="Picture 2"/>
          <p:cNvPicPr>
            <a:picLocks noGrp="1" noChangeAspect="1" noChangeArrowheads="1"/>
          </p:cNvPicPr>
          <p:nvPr>
            <p:ph idx="1"/>
          </p:nvPr>
        </p:nvPicPr>
        <p:blipFill>
          <a:blip r:embed="rId2" cstate="print"/>
          <a:srcRect/>
          <a:stretch>
            <a:fillRect/>
          </a:stretch>
        </p:blipFill>
        <p:spPr bwMode="auto">
          <a:xfrm>
            <a:off x="304800" y="1905000"/>
            <a:ext cx="3643841" cy="4525963"/>
          </a:xfrm>
          <a:prstGeom prst="rect">
            <a:avLst/>
          </a:prstGeom>
          <a:noFill/>
          <a:ln w="9525">
            <a:noFill/>
            <a:miter lim="800000"/>
            <a:headEnd/>
            <a:tailEnd/>
          </a:ln>
        </p:spPr>
      </p:pic>
      <p:sp>
        <p:nvSpPr>
          <p:cNvPr id="5" name="TextBox 4"/>
          <p:cNvSpPr txBox="1"/>
          <p:nvPr/>
        </p:nvSpPr>
        <p:spPr>
          <a:xfrm>
            <a:off x="4267200" y="1752600"/>
            <a:ext cx="4343400" cy="3139321"/>
          </a:xfrm>
          <a:prstGeom prst="rect">
            <a:avLst/>
          </a:prstGeom>
          <a:noFill/>
        </p:spPr>
        <p:txBody>
          <a:bodyPr wrap="square" rtlCol="0">
            <a:spAutoFit/>
          </a:bodyPr>
          <a:lstStyle/>
          <a:p>
            <a:r>
              <a:rPr lang="en-US" dirty="0" smtClean="0"/>
              <a:t>Hough transform is a computer vision technique used for identifying</a:t>
            </a:r>
          </a:p>
          <a:p>
            <a:r>
              <a:rPr lang="en-US" dirty="0" smtClean="0"/>
              <a:t>certain features (shapes) within a digital image.</a:t>
            </a:r>
          </a:p>
          <a:p>
            <a:endParaRPr lang="en-US" dirty="0" smtClean="0"/>
          </a:p>
          <a:p>
            <a:r>
              <a:rPr lang="en-US" dirty="0" smtClean="0"/>
              <a:t>Hough line transform operates using the edge points detected with an embedded Canny Edge Detector and basic representation of a line in the slope-intercept form. </a:t>
            </a:r>
          </a:p>
          <a:p>
            <a:endParaRPr lang="en-US" dirty="0"/>
          </a:p>
        </p:txBody>
      </p:sp>
      <p:cxnSp>
        <p:nvCxnSpPr>
          <p:cNvPr id="7" name="Straight Arrow Connector 6"/>
          <p:cNvCxnSpPr/>
          <p:nvPr/>
        </p:nvCxnSpPr>
        <p:spPr>
          <a:xfrm flipH="1">
            <a:off x="3276600" y="1981200"/>
            <a:ext cx="9906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road follower</a:t>
            </a:r>
          </a:p>
        </p:txBody>
      </p:sp>
      <p:sp>
        <p:nvSpPr>
          <p:cNvPr id="3" name="Content Placeholder 2"/>
          <p:cNvSpPr>
            <a:spLocks noGrp="1"/>
          </p:cNvSpPr>
          <p:nvPr>
            <p:ph idx="1"/>
          </p:nvPr>
        </p:nvSpPr>
        <p:spPr/>
        <p:txBody>
          <a:bodyPr>
            <a:normAutofit/>
          </a:bodyPr>
          <a:lstStyle/>
          <a:p>
            <a:endParaRPr lang="en-US" sz="2000" dirty="0" smtClean="0"/>
          </a:p>
          <a:p>
            <a:pPr>
              <a:buNone/>
            </a:pPr>
            <a:endParaRPr lang="en-US" sz="2400" dirty="0"/>
          </a:p>
        </p:txBody>
      </p:sp>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8914" name="Picture 2"/>
          <p:cNvPicPr>
            <a:picLocks noChangeAspect="1" noChangeArrowheads="1"/>
          </p:cNvPicPr>
          <p:nvPr/>
        </p:nvPicPr>
        <p:blipFill>
          <a:blip r:embed="rId2" cstate="print"/>
          <a:srcRect/>
          <a:stretch>
            <a:fillRect/>
          </a:stretch>
        </p:blipFill>
        <p:spPr bwMode="auto">
          <a:xfrm>
            <a:off x="152400" y="2276828"/>
            <a:ext cx="4914900" cy="4581172"/>
          </a:xfrm>
          <a:prstGeom prst="rect">
            <a:avLst/>
          </a:prstGeom>
          <a:noFill/>
          <a:ln w="9525">
            <a:noFill/>
            <a:miter lim="800000"/>
            <a:headEnd/>
            <a:tailEnd/>
          </a:ln>
        </p:spPr>
      </p:pic>
      <p:pic>
        <p:nvPicPr>
          <p:cNvPr id="38915" name="Picture 3"/>
          <p:cNvPicPr>
            <a:picLocks noChangeAspect="1" noChangeArrowheads="1"/>
          </p:cNvPicPr>
          <p:nvPr/>
        </p:nvPicPr>
        <p:blipFill>
          <a:blip r:embed="rId3" cstate="print"/>
          <a:srcRect/>
          <a:stretch>
            <a:fillRect/>
          </a:stretch>
        </p:blipFill>
        <p:spPr bwMode="auto">
          <a:xfrm>
            <a:off x="5538787" y="3901834"/>
            <a:ext cx="3605213" cy="29561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sz="3200"/>
              <a:t>Former Grateful Dead drummer lights show with brain waves</a:t>
            </a:r>
          </a:p>
        </p:txBody>
      </p:sp>
      <p:sp>
        <p:nvSpPr>
          <p:cNvPr id="3075" name="Rectangle 3"/>
          <p:cNvSpPr>
            <a:spLocks noGrp="1" noChangeArrowheads="1"/>
          </p:cNvSpPr>
          <p:nvPr>
            <p:ph type="body" idx="1"/>
          </p:nvPr>
        </p:nvSpPr>
        <p:spPr/>
        <p:txBody>
          <a:bodyPr/>
          <a:lstStyle/>
          <a:p>
            <a:r>
              <a:rPr lang="en-US" sz="1200">
                <a:solidFill>
                  <a:srgbClr val="000000"/>
                </a:solidFill>
                <a:hlinkClick r:id="rId2"/>
              </a:rPr>
              <a:t>http://www.reviewjournal.com/business/technology/former-grateful-dead-drummer-lights-show-brain-waves</a:t>
            </a:r>
            <a:r>
              <a:rPr lang="en-US" sz="1200"/>
              <a:t> </a:t>
            </a:r>
          </a:p>
          <a:p>
            <a:endParaRPr lang="en-US" sz="1200"/>
          </a:p>
          <a:p>
            <a:endParaRPr lang="en-US" sz="1200"/>
          </a:p>
        </p:txBody>
      </p:sp>
      <p:pic>
        <p:nvPicPr>
          <p:cNvPr id="3077" name="Picture 5" descr="ANd9GcQLQj0lpvNyYLUSP_TN-cyGUpBfA20DVPmLng2_4R0jMxpWXsQI"/>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762000" y="2362200"/>
            <a:ext cx="2867025" cy="1590675"/>
          </a:xfrm>
          <a:prstGeom prst="rect">
            <a:avLst/>
          </a:prstGeom>
          <a:noFill/>
          <a:extLst>
            <a:ext uri="{909E8E84-426E-40DD-AFC4-6F175D3DCCD1}">
              <a14:hiddenFill xmlns:a14="http://schemas.microsoft.com/office/drawing/2010/main" xmlns="">
                <a:solidFill>
                  <a:srgbClr val="FFFFFF"/>
                </a:solidFill>
              </a14:hiddenFill>
            </a:ext>
          </a:extLst>
        </p:spPr>
      </p:pic>
      <p:pic>
        <p:nvPicPr>
          <p:cNvPr id="3079" name="Picture 7" descr="ANd9GcRseA3GttvtNJj5iIemA_ZYTgwQvbYxRJP1DiMTZk0votF5RL5F"/>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3962400" y="2333625"/>
            <a:ext cx="2686050" cy="17049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289358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Application</a:t>
            </a:r>
          </a:p>
        </p:txBody>
      </p:sp>
      <p:sp>
        <p:nvSpPr>
          <p:cNvPr id="3" name="Content Placeholder 2"/>
          <p:cNvSpPr>
            <a:spLocks noGrp="1"/>
          </p:cNvSpPr>
          <p:nvPr>
            <p:ph idx="1"/>
          </p:nvPr>
        </p:nvSpPr>
        <p:spPr/>
        <p:txBody>
          <a:bodyPr>
            <a:normAutofit/>
          </a:bodyPr>
          <a:lstStyle/>
          <a:p>
            <a:pPr algn="ctr">
              <a:buNone/>
            </a:pPr>
            <a:r>
              <a:rPr lang="en-US" sz="1600" dirty="0" smtClean="0"/>
              <a:t>A hybrid vision + </a:t>
            </a:r>
            <a:r>
              <a:rPr lang="en-US" sz="1600" dirty="0" err="1" smtClean="0"/>
              <a:t>Ladar</a:t>
            </a:r>
            <a:r>
              <a:rPr lang="en-US" sz="1600" dirty="0" smtClean="0"/>
              <a:t> Rural Road Follower  by Christopher Rasmussen (University of Delaware)</a:t>
            </a:r>
            <a:endParaRPr lang="en-US" sz="2000" dirty="0" smtClean="0"/>
          </a:p>
          <a:p>
            <a:pPr>
              <a:buNone/>
            </a:pPr>
            <a:endParaRPr lang="en-US" sz="2400" dirty="0"/>
          </a:p>
        </p:txBody>
      </p:sp>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5364" name="Picture 4"/>
          <p:cNvPicPr>
            <a:picLocks noChangeAspect="1" noChangeArrowheads="1"/>
          </p:cNvPicPr>
          <p:nvPr/>
        </p:nvPicPr>
        <p:blipFill>
          <a:blip r:embed="rId2" cstate="print"/>
          <a:srcRect/>
          <a:stretch>
            <a:fillRect/>
          </a:stretch>
        </p:blipFill>
        <p:spPr bwMode="auto">
          <a:xfrm>
            <a:off x="152400" y="2514600"/>
            <a:ext cx="4138613" cy="3376424"/>
          </a:xfrm>
          <a:prstGeom prst="rect">
            <a:avLst/>
          </a:prstGeom>
          <a:noFill/>
          <a:ln w="9525">
            <a:noFill/>
            <a:miter lim="800000"/>
            <a:headEnd/>
            <a:tailEnd/>
          </a:ln>
        </p:spPr>
      </p:pic>
      <p:pic>
        <p:nvPicPr>
          <p:cNvPr id="15365" name="Picture 5"/>
          <p:cNvPicPr>
            <a:picLocks noChangeAspect="1" noChangeArrowheads="1"/>
          </p:cNvPicPr>
          <p:nvPr/>
        </p:nvPicPr>
        <p:blipFill>
          <a:blip r:embed="rId3" cstate="print"/>
          <a:srcRect/>
          <a:stretch>
            <a:fillRect/>
          </a:stretch>
        </p:blipFill>
        <p:spPr bwMode="auto">
          <a:xfrm>
            <a:off x="5486400" y="2286000"/>
            <a:ext cx="3171825" cy="43332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Algorithms Used</a:t>
            </a:r>
          </a:p>
        </p:txBody>
      </p:sp>
      <p:sp>
        <p:nvSpPr>
          <p:cNvPr id="3" name="Content Placeholder 2"/>
          <p:cNvSpPr>
            <a:spLocks noGrp="1"/>
          </p:cNvSpPr>
          <p:nvPr>
            <p:ph idx="1"/>
          </p:nvPr>
        </p:nvSpPr>
        <p:spPr/>
        <p:txBody>
          <a:bodyPr>
            <a:normAutofit/>
          </a:bodyPr>
          <a:lstStyle/>
          <a:p>
            <a:pPr>
              <a:buNone/>
            </a:pPr>
            <a:r>
              <a:rPr lang="en-US" sz="2000" dirty="0" smtClean="0"/>
              <a:t>Many sophisticated algorithms, for filtering, optimization, navigation etc. </a:t>
            </a:r>
          </a:p>
          <a:p>
            <a:pPr>
              <a:buNone/>
            </a:pPr>
            <a:r>
              <a:rPr lang="en-US" sz="2000" dirty="0" smtClean="0"/>
              <a:t>Processing speed a big factor. 5-30 frames/second for 15-60mpx</a:t>
            </a:r>
          </a:p>
          <a:p>
            <a:pPr>
              <a:buNone/>
            </a:pPr>
            <a:r>
              <a:rPr lang="en-US" sz="2000" dirty="0" smtClean="0"/>
              <a:t>One of the most useful ones, to find the vanishing point, is relies on a simple line </a:t>
            </a:r>
            <a:r>
              <a:rPr lang="en-US" sz="2000" dirty="0" err="1" smtClean="0"/>
              <a:t>rasterization</a:t>
            </a:r>
            <a:r>
              <a:rPr lang="en-US" sz="2000" dirty="0" smtClean="0"/>
              <a:t> algorithm. </a:t>
            </a:r>
            <a:endParaRPr lang="en-US" sz="2000" dirty="0"/>
          </a:p>
        </p:txBody>
      </p:sp>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39938" name="Picture 2" descr="C:\Users\zlatko\Documents\My Dropbox\Teaching\BU\Lecture Notes\Class2\Code\Road Follower\RdIm.bmp"/>
          <p:cNvPicPr>
            <a:picLocks noChangeAspect="1" noChangeArrowheads="1"/>
          </p:cNvPicPr>
          <p:nvPr/>
        </p:nvPicPr>
        <p:blipFill>
          <a:blip r:embed="rId2" cstate="print"/>
          <a:srcRect/>
          <a:stretch>
            <a:fillRect/>
          </a:stretch>
        </p:blipFill>
        <p:spPr bwMode="auto">
          <a:xfrm>
            <a:off x="228600" y="3886200"/>
            <a:ext cx="8747185" cy="2743200"/>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Line drawing (</a:t>
            </a:r>
            <a:r>
              <a:rPr lang="en-US" dirty="0" err="1" smtClean="0"/>
              <a:t>rasterization</a:t>
            </a:r>
            <a:r>
              <a:rPr lang="en-US" dirty="0" smtClean="0"/>
              <a:t>) algorithms </a:t>
            </a:r>
          </a:p>
        </p:txBody>
      </p:sp>
      <p:sp>
        <p:nvSpPr>
          <p:cNvPr id="3" name="Content Placeholder 2"/>
          <p:cNvSpPr>
            <a:spLocks noGrp="1"/>
          </p:cNvSpPr>
          <p:nvPr>
            <p:ph idx="1"/>
          </p:nvPr>
        </p:nvSpPr>
        <p:spPr/>
        <p:txBody>
          <a:bodyPr>
            <a:normAutofit/>
          </a:bodyPr>
          <a:lstStyle/>
          <a:p>
            <a:r>
              <a:rPr lang="en-US" sz="2400" b="1" i="1" dirty="0" smtClean="0"/>
              <a:t>DDA Algorithm (Digital Differential Algorithm)</a:t>
            </a:r>
            <a:endParaRPr lang="en-US" sz="2400" dirty="0" smtClean="0"/>
          </a:p>
          <a:p>
            <a:pPr>
              <a:buNone/>
            </a:pPr>
            <a:r>
              <a:rPr lang="en-US" sz="2000" dirty="0" smtClean="0"/>
              <a:t>Remember the canvas is a grid made up of integers!</a:t>
            </a:r>
          </a:p>
          <a:p>
            <a:pPr>
              <a:buNone/>
            </a:pPr>
            <a:r>
              <a:rPr lang="en-US" sz="2000" dirty="0" smtClean="0"/>
              <a:t>The Digital Differential Algorithm is an algorithm for calculating pixel positions along a line using the equation of a line. This is accomplished by taking unit steps with one coordinate and calculating corresponding values for the other coordinate until endpoint  reached. </a:t>
            </a:r>
          </a:p>
          <a:p>
            <a:pPr>
              <a:buNone/>
            </a:pPr>
            <a:r>
              <a:rPr lang="en-US" sz="2000" dirty="0" smtClean="0"/>
              <a:t>Criteria	          increment x and calculate y from the previous</a:t>
            </a:r>
          </a:p>
          <a:p>
            <a:pPr>
              <a:buNone/>
            </a:pPr>
            <a:r>
              <a:rPr lang="en-US" sz="2000" dirty="0" smtClean="0"/>
              <a:t>	  for	         reverse the roles of x and y</a:t>
            </a:r>
          </a:p>
          <a:p>
            <a:pPr>
              <a:buNone/>
            </a:pPr>
            <a:r>
              <a:rPr lang="en-US" sz="2000" dirty="0" smtClean="0"/>
              <a:t>This is assuming order of points from left to right. </a:t>
            </a:r>
          </a:p>
          <a:p>
            <a:pPr>
              <a:buNone/>
            </a:pPr>
            <a:endParaRPr lang="en-US" sz="2000" dirty="0" smtClean="0"/>
          </a:p>
          <a:p>
            <a:pPr>
              <a:buNone/>
            </a:pPr>
            <a:endParaRPr lang="en-US" sz="2000" dirty="0" smtClean="0"/>
          </a:p>
          <a:p>
            <a:pPr>
              <a:buNone/>
            </a:pPr>
            <a:endParaRPr lang="en-US" sz="2400" dirty="0"/>
          </a:p>
        </p:txBody>
      </p:sp>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12" name="Group 11"/>
          <p:cNvGrpSpPr/>
          <p:nvPr/>
        </p:nvGrpSpPr>
        <p:grpSpPr>
          <a:xfrm>
            <a:off x="1371600" y="3724275"/>
            <a:ext cx="6629400" cy="695325"/>
            <a:chOff x="1371600" y="3390900"/>
            <a:chExt cx="6629400" cy="695325"/>
          </a:xfrm>
        </p:grpSpPr>
        <p:pic>
          <p:nvPicPr>
            <p:cNvPr id="3788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371600" y="3800475"/>
              <a:ext cx="514350" cy="238125"/>
            </a:xfrm>
            <a:prstGeom prst="rect">
              <a:avLst/>
            </a:prstGeom>
            <a:noFill/>
          </p:spPr>
        </p:pic>
        <p:pic>
          <p:nvPicPr>
            <p:cNvPr id="37891"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447800" y="3429000"/>
              <a:ext cx="485775" cy="238125"/>
            </a:xfrm>
            <a:prstGeom prst="rect">
              <a:avLst/>
            </a:prstGeom>
            <a:noFill/>
          </p:spPr>
        </p:pic>
        <p:pic>
          <p:nvPicPr>
            <p:cNvPr id="37893" name="Picture 5"/>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934200" y="3390900"/>
              <a:ext cx="1066800" cy="238125"/>
            </a:xfrm>
            <a:prstGeom prst="rect">
              <a:avLst/>
            </a:prstGeom>
            <a:noFill/>
          </p:spPr>
        </p:pic>
        <p:pic>
          <p:nvPicPr>
            <p:cNvPr id="37895"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4876800" y="3657600"/>
              <a:ext cx="1057275" cy="428625"/>
            </a:xfrm>
            <a:prstGeom prst="rect">
              <a:avLst/>
            </a:prstGeom>
            <a:noFill/>
          </p:spPr>
        </p:pic>
      </p:grpSp>
      <p:pic>
        <p:nvPicPr>
          <p:cNvPr id="13" name="Picture 1"/>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791200" y="3419475"/>
            <a:ext cx="895350" cy="238125"/>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lines with points</a:t>
            </a:r>
            <a:endParaRPr lang="en-US" dirty="0"/>
          </a:p>
        </p:txBody>
      </p:sp>
      <p:sp>
        <p:nvSpPr>
          <p:cNvPr id="3" name="Content Placeholder 2"/>
          <p:cNvSpPr>
            <a:spLocks noGrp="1"/>
          </p:cNvSpPr>
          <p:nvPr>
            <p:ph idx="1"/>
          </p:nvPr>
        </p:nvSpPr>
        <p:spPr/>
        <p:txBody>
          <a:bodyPr>
            <a:normAutofit/>
          </a:bodyPr>
          <a:lstStyle/>
          <a:p>
            <a:r>
              <a:rPr lang="en-US" sz="2400" dirty="0" smtClean="0"/>
              <a:t>Create a OpenGL code to plot a line using </a:t>
            </a:r>
            <a:r>
              <a:rPr lang="en-US" sz="2400" dirty="0" err="1" smtClean="0"/>
              <a:t>setPixel</a:t>
            </a:r>
            <a:r>
              <a:rPr lang="en-US" sz="2400" dirty="0" smtClean="0"/>
              <a:t>(x, y) function given earlier. </a:t>
            </a:r>
          </a:p>
          <a:p>
            <a:endParaRPr lang="en-US" sz="2400" dirty="0" smtClean="0"/>
          </a:p>
          <a:p>
            <a:r>
              <a:rPr lang="en-US" sz="2400" dirty="0" smtClean="0"/>
              <a:t>The code should draws a line between given  </a:t>
            </a:r>
          </a:p>
          <a:p>
            <a:pPr lvl="1"/>
            <a:r>
              <a:rPr lang="en-US" sz="2000" dirty="0" smtClean="0"/>
              <a:t>Start point (x</a:t>
            </a:r>
            <a:r>
              <a:rPr lang="en-US" sz="2000" baseline="-25000" dirty="0" smtClean="0"/>
              <a:t>0</a:t>
            </a:r>
            <a:r>
              <a:rPr lang="en-US" sz="2000" dirty="0" smtClean="0"/>
              <a:t>, y</a:t>
            </a:r>
            <a:r>
              <a:rPr lang="en-US" sz="2000" baseline="-25000" dirty="0" smtClean="0"/>
              <a:t>0</a:t>
            </a:r>
            <a:r>
              <a:rPr lang="en-US" sz="2000" dirty="0" smtClean="0"/>
              <a:t>)</a:t>
            </a:r>
          </a:p>
          <a:p>
            <a:pPr lvl="1"/>
            <a:r>
              <a:rPr lang="en-US" sz="2000" dirty="0" smtClean="0"/>
              <a:t>And end point (x</a:t>
            </a:r>
            <a:r>
              <a:rPr lang="en-US" sz="2000" baseline="-25000" dirty="0" smtClean="0"/>
              <a:t>1</a:t>
            </a:r>
            <a:r>
              <a:rPr lang="en-US" sz="2000" dirty="0" smtClean="0"/>
              <a:t>,y</a:t>
            </a:r>
            <a:r>
              <a:rPr lang="en-US" sz="2000" baseline="-25000" dirty="0" smtClean="0"/>
              <a:t>1</a:t>
            </a:r>
            <a:r>
              <a:rPr lang="en-US" sz="2000" dirty="0" smtClean="0"/>
              <a:t>)</a:t>
            </a:r>
          </a:p>
          <a:p>
            <a:endParaRPr lang="en-US" sz="2400" dirty="0" smtClean="0"/>
          </a:p>
          <a:p>
            <a:r>
              <a:rPr lang="en-US" sz="2400" dirty="0" smtClean="0"/>
              <a:t>Make it work with any slope (m&lt;1 and m&gt;1).</a:t>
            </a:r>
          </a:p>
          <a:p>
            <a:endParaRPr lang="en-US" sz="2400" dirty="0" smtClean="0"/>
          </a:p>
          <a:p>
            <a:r>
              <a:rPr lang="en-US" sz="2400" dirty="0" smtClean="0"/>
              <a:t>Make it work if the endpoints are reversed? </a:t>
            </a:r>
          </a:p>
          <a:p>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Line drawing Project</a:t>
            </a:r>
          </a:p>
        </p:txBody>
      </p:sp>
      <p:sp>
        <p:nvSpPr>
          <p:cNvPr id="3" name="Content Placeholder 2"/>
          <p:cNvSpPr>
            <a:spLocks noGrp="1"/>
          </p:cNvSpPr>
          <p:nvPr>
            <p:ph idx="1"/>
          </p:nvPr>
        </p:nvSpPr>
        <p:spPr/>
        <p:txBody>
          <a:bodyPr>
            <a:normAutofit/>
          </a:bodyPr>
          <a:lstStyle/>
          <a:p>
            <a:pPr>
              <a:buNone/>
            </a:pPr>
            <a:r>
              <a:rPr lang="en-US" sz="2400" b="1" i="1" dirty="0" smtClean="0"/>
              <a:t>DDA Algorithm (Digital Differential Algorithm)</a:t>
            </a:r>
            <a:endParaRPr lang="en-US" sz="2400" dirty="0" smtClean="0"/>
          </a:p>
          <a:p>
            <a:pPr>
              <a:buNone/>
            </a:pPr>
            <a:endParaRPr lang="en-US" sz="2000" dirty="0" smtClean="0"/>
          </a:p>
          <a:p>
            <a:pPr>
              <a:buNone/>
            </a:pPr>
            <a:r>
              <a:rPr lang="en-US" sz="2000" dirty="0" smtClean="0"/>
              <a:t>Step in unit increments either along x or y on the grid</a:t>
            </a:r>
          </a:p>
          <a:p>
            <a:pPr lvl="1">
              <a:buNone/>
            </a:pPr>
            <a:r>
              <a:rPr lang="en-US" sz="1600" dirty="0" smtClean="0"/>
              <a:t>1) xi=1 (m&lt;=1)</a:t>
            </a:r>
          </a:p>
          <a:p>
            <a:pPr lvl="1">
              <a:buNone/>
            </a:pPr>
            <a:r>
              <a:rPr lang="en-US" sz="1600" dirty="0" smtClean="0"/>
              <a:t>2) For (m&gt;1) reverse the roles of x and y (take </a:t>
            </a:r>
            <a:r>
              <a:rPr lang="en-US" sz="1600" dirty="0" err="1" smtClean="0"/>
              <a:t>yi</a:t>
            </a:r>
            <a:r>
              <a:rPr lang="en-US" sz="1600" dirty="0" smtClean="0"/>
              <a:t>=1)</a:t>
            </a:r>
          </a:p>
          <a:p>
            <a:pPr>
              <a:buNone/>
            </a:pPr>
            <a:r>
              <a:rPr lang="en-US" sz="2000" dirty="0" smtClean="0"/>
              <a:t>Loop </a:t>
            </a:r>
          </a:p>
          <a:p>
            <a:pPr lvl="1">
              <a:buNone/>
            </a:pPr>
            <a:r>
              <a:rPr lang="en-US" sz="1600" dirty="0" smtClean="0"/>
              <a:t>x=</a:t>
            </a:r>
            <a:r>
              <a:rPr lang="en-US" sz="1600" dirty="0" err="1" smtClean="0"/>
              <a:t>x+xi</a:t>
            </a:r>
            <a:r>
              <a:rPr lang="en-US" sz="1600" dirty="0" smtClean="0"/>
              <a:t>      and      y=</a:t>
            </a:r>
            <a:r>
              <a:rPr lang="en-US" sz="1600" dirty="0" err="1" smtClean="0"/>
              <a:t>y+yi</a:t>
            </a:r>
            <a:r>
              <a:rPr lang="en-US" sz="1600" dirty="0" smtClean="0"/>
              <a:t> </a:t>
            </a:r>
          </a:p>
          <a:p>
            <a:pPr>
              <a:buNone/>
            </a:pPr>
            <a:r>
              <a:rPr lang="en-US" sz="2000" dirty="0" smtClean="0"/>
              <a:t>until endpoint (x2 or y2) reached </a:t>
            </a:r>
          </a:p>
          <a:p>
            <a:pPr>
              <a:buNone/>
            </a:pPr>
            <a:endParaRPr lang="en-US" sz="2000" b="1" dirty="0" smtClean="0"/>
          </a:p>
          <a:p>
            <a:pPr>
              <a:buNone/>
            </a:pPr>
            <a:r>
              <a:rPr lang="en-US" sz="2000" b="1" dirty="0" smtClean="0"/>
              <a:t>Q: What if the endpoints are reversed?</a:t>
            </a:r>
            <a:endParaRPr lang="en-US" sz="2000" dirty="0" smtClean="0"/>
          </a:p>
          <a:p>
            <a:pPr>
              <a:buNone/>
            </a:pPr>
            <a:r>
              <a:rPr lang="en-US" sz="2000" dirty="0" smtClean="0"/>
              <a:t>The only change is that the increments becomes negative. </a:t>
            </a:r>
          </a:p>
          <a:p>
            <a:pPr>
              <a:buNone/>
            </a:pPr>
            <a:endParaRPr lang="en-US" sz="2400" dirty="0"/>
          </a:p>
        </p:txBody>
      </p:sp>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Plotting lines with points</a:t>
            </a:r>
            <a:endParaRPr lang="en-US" dirty="0"/>
          </a:p>
        </p:txBody>
      </p:sp>
      <p:sp>
        <p:nvSpPr>
          <p:cNvPr id="3" name="Content Placeholder 2"/>
          <p:cNvSpPr>
            <a:spLocks noGrp="1"/>
          </p:cNvSpPr>
          <p:nvPr>
            <p:ph idx="1"/>
          </p:nvPr>
        </p:nvSpPr>
        <p:spPr/>
        <p:txBody>
          <a:bodyPr>
            <a:normAutofit/>
          </a:bodyPr>
          <a:lstStyle/>
          <a:p>
            <a:r>
              <a:rPr lang="en-US" sz="1600" dirty="0" smtClean="0"/>
              <a:t>Call </a:t>
            </a:r>
            <a:r>
              <a:rPr lang="en-US" sz="1600" dirty="0" err="1" smtClean="0"/>
              <a:t>drawLine</a:t>
            </a:r>
            <a:r>
              <a:rPr lang="en-US" sz="1600" dirty="0" smtClean="0"/>
              <a:t> from display</a:t>
            </a:r>
          </a:p>
          <a:p>
            <a:pPr>
              <a:buNone/>
            </a:pPr>
            <a:r>
              <a:rPr lang="en-US" sz="1000" dirty="0" smtClean="0">
                <a:solidFill>
                  <a:srgbClr val="0000FF"/>
                </a:solidFill>
                <a:latin typeface="Consolas"/>
              </a:rPr>
              <a:t>void </a:t>
            </a:r>
            <a:r>
              <a:rPr lang="en-US" sz="1000" dirty="0" err="1" smtClean="0">
                <a:solidFill>
                  <a:srgbClr val="0000FF"/>
                </a:solidFill>
                <a:latin typeface="Consolas"/>
              </a:rPr>
              <a:t>drawLine</a:t>
            </a:r>
            <a:r>
              <a:rPr lang="en-US" sz="1000" dirty="0" smtClean="0">
                <a:solidFill>
                  <a:srgbClr val="0000FF"/>
                </a:solidFill>
                <a:latin typeface="Consolas"/>
              </a:rPr>
              <a:t>(</a:t>
            </a:r>
            <a:r>
              <a:rPr lang="en-US" sz="1000" dirty="0" err="1" smtClean="0">
                <a:solidFill>
                  <a:srgbClr val="0000FF"/>
                </a:solidFill>
                <a:latin typeface="Consolas"/>
              </a:rPr>
              <a:t>int</a:t>
            </a:r>
            <a:r>
              <a:rPr lang="en-US" sz="1000" dirty="0" smtClean="0">
                <a:solidFill>
                  <a:srgbClr val="0000FF"/>
                </a:solidFill>
                <a:latin typeface="Consolas"/>
              </a:rPr>
              <a:t> x0, </a:t>
            </a:r>
            <a:r>
              <a:rPr lang="en-US" sz="1000" dirty="0" err="1" smtClean="0">
                <a:solidFill>
                  <a:srgbClr val="0000FF"/>
                </a:solidFill>
                <a:latin typeface="Consolas"/>
              </a:rPr>
              <a:t>int</a:t>
            </a:r>
            <a:r>
              <a:rPr lang="en-US" sz="1000" dirty="0" smtClean="0">
                <a:solidFill>
                  <a:srgbClr val="0000FF"/>
                </a:solidFill>
                <a:latin typeface="Consolas"/>
              </a:rPr>
              <a:t> y0, </a:t>
            </a:r>
            <a:r>
              <a:rPr lang="en-US" sz="1000" dirty="0" err="1" smtClean="0">
                <a:solidFill>
                  <a:srgbClr val="0000FF"/>
                </a:solidFill>
                <a:latin typeface="Consolas"/>
              </a:rPr>
              <a:t>int</a:t>
            </a:r>
            <a:r>
              <a:rPr lang="en-US" sz="1000" dirty="0" smtClean="0">
                <a:solidFill>
                  <a:srgbClr val="0000FF"/>
                </a:solidFill>
                <a:latin typeface="Consolas"/>
              </a:rPr>
              <a:t> x1, </a:t>
            </a:r>
            <a:r>
              <a:rPr lang="en-US" sz="1000" dirty="0" err="1" smtClean="0">
                <a:solidFill>
                  <a:srgbClr val="0000FF"/>
                </a:solidFill>
                <a:latin typeface="Consolas"/>
              </a:rPr>
              <a:t>int</a:t>
            </a:r>
            <a:r>
              <a:rPr lang="en-US" sz="1000" dirty="0" smtClean="0">
                <a:solidFill>
                  <a:srgbClr val="0000FF"/>
                </a:solidFill>
                <a:latin typeface="Consolas"/>
              </a:rPr>
              <a:t> y1) {</a:t>
            </a:r>
          </a:p>
          <a:p>
            <a:pPr>
              <a:buNone/>
            </a:pPr>
            <a:r>
              <a:rPr lang="en-US" sz="1000" dirty="0" smtClean="0">
                <a:solidFill>
                  <a:srgbClr val="0000FF"/>
                </a:solidFill>
                <a:latin typeface="Consolas"/>
              </a:rPr>
              <a:t>	glColor3f(0.4f, 1.0f, 0.0f);</a:t>
            </a:r>
            <a:r>
              <a:rPr lang="en-US" sz="1000" dirty="0" smtClean="0">
                <a:solidFill>
                  <a:srgbClr val="008000"/>
                </a:solidFill>
                <a:latin typeface="Consolas"/>
              </a:rPr>
              <a:t> // set pixel's color (RGB)</a:t>
            </a:r>
          </a:p>
          <a:p>
            <a:pPr>
              <a:buNone/>
            </a:pPr>
            <a:r>
              <a:rPr lang="en-US" sz="1000" dirty="0" smtClean="0">
                <a:solidFill>
                  <a:srgbClr val="0000FF"/>
                </a:solidFill>
                <a:latin typeface="Consolas"/>
              </a:rPr>
              <a:t>	float y; </a:t>
            </a:r>
            <a:r>
              <a:rPr lang="es-ES" sz="1000" dirty="0" err="1" smtClean="0">
                <a:solidFill>
                  <a:srgbClr val="0000FF"/>
                </a:solidFill>
                <a:latin typeface="Consolas"/>
              </a:rPr>
              <a:t>float</a:t>
            </a:r>
            <a:r>
              <a:rPr lang="es-ES" sz="1000" dirty="0" smtClean="0">
                <a:solidFill>
                  <a:srgbClr val="0000FF"/>
                </a:solidFill>
                <a:latin typeface="Consolas"/>
              </a:rPr>
              <a:t> m = (</a:t>
            </a:r>
            <a:r>
              <a:rPr lang="es-ES" sz="1000" dirty="0" err="1" smtClean="0">
                <a:solidFill>
                  <a:srgbClr val="0000FF"/>
                </a:solidFill>
                <a:latin typeface="Consolas"/>
              </a:rPr>
              <a:t>float</a:t>
            </a:r>
            <a:r>
              <a:rPr lang="es-ES" sz="1000" dirty="0" smtClean="0">
                <a:solidFill>
                  <a:srgbClr val="0000FF"/>
                </a:solidFill>
                <a:latin typeface="Consolas"/>
              </a:rPr>
              <a:t>)(y1 - y0) / (x1 - x0);</a:t>
            </a:r>
            <a:endParaRPr lang="en-US" sz="1000" dirty="0" smtClean="0">
              <a:solidFill>
                <a:srgbClr val="0000FF"/>
              </a:solidFill>
              <a:latin typeface="Consolas"/>
            </a:endParaRPr>
          </a:p>
          <a:p>
            <a:pPr>
              <a:buNone/>
            </a:pPr>
            <a:r>
              <a:rPr lang="en-US" sz="1000" dirty="0" smtClean="0">
                <a:solidFill>
                  <a:srgbClr val="0000FF"/>
                </a:solidFill>
                <a:latin typeface="Consolas"/>
              </a:rPr>
              <a:t>	for (</a:t>
            </a:r>
            <a:r>
              <a:rPr lang="en-US" sz="1000" dirty="0" err="1" smtClean="0">
                <a:solidFill>
                  <a:srgbClr val="0000FF"/>
                </a:solidFill>
                <a:latin typeface="Consolas"/>
              </a:rPr>
              <a:t>int</a:t>
            </a:r>
            <a:r>
              <a:rPr lang="en-US" sz="1000" dirty="0" smtClean="0">
                <a:solidFill>
                  <a:srgbClr val="0000FF"/>
                </a:solidFill>
                <a:latin typeface="Consolas"/>
              </a:rPr>
              <a:t> x = x0; x &lt;= x1; x++) {</a:t>
            </a:r>
          </a:p>
          <a:p>
            <a:pPr>
              <a:buNone/>
            </a:pPr>
            <a:r>
              <a:rPr lang="es-ES" sz="1000" dirty="0" smtClean="0">
                <a:solidFill>
                  <a:srgbClr val="0000FF"/>
                </a:solidFill>
                <a:latin typeface="Consolas"/>
              </a:rPr>
              <a:t>		y = m * (x - x0) + y0;</a:t>
            </a:r>
          </a:p>
          <a:p>
            <a:pPr>
              <a:buNone/>
            </a:pPr>
            <a:r>
              <a:rPr lang="en-US" sz="1000" dirty="0" smtClean="0">
                <a:solidFill>
                  <a:srgbClr val="0000FF"/>
                </a:solidFill>
                <a:latin typeface="Consolas"/>
              </a:rPr>
              <a:t>		</a:t>
            </a:r>
            <a:r>
              <a:rPr lang="en-US" sz="1000" dirty="0" err="1" smtClean="0">
                <a:solidFill>
                  <a:srgbClr val="0000FF"/>
                </a:solidFill>
                <a:latin typeface="Consolas"/>
              </a:rPr>
              <a:t>setPixel</a:t>
            </a:r>
            <a:r>
              <a:rPr lang="en-US" sz="1000" dirty="0" smtClean="0">
                <a:solidFill>
                  <a:srgbClr val="0000FF"/>
                </a:solidFill>
                <a:latin typeface="Consolas"/>
              </a:rPr>
              <a:t>(x, y); </a:t>
            </a:r>
            <a:r>
              <a:rPr lang="en-US" sz="1000" dirty="0" smtClean="0">
                <a:solidFill>
                  <a:srgbClr val="008000"/>
                </a:solidFill>
                <a:latin typeface="Consolas"/>
              </a:rPr>
              <a:t>// call plot pixel function</a:t>
            </a:r>
          </a:p>
          <a:p>
            <a:pPr>
              <a:buNone/>
            </a:pPr>
            <a:r>
              <a:rPr lang="en-US" sz="1000" dirty="0" smtClean="0">
                <a:solidFill>
                  <a:srgbClr val="0000FF"/>
                </a:solidFill>
                <a:latin typeface="Consolas"/>
              </a:rPr>
              <a:t>	}</a:t>
            </a:r>
          </a:p>
          <a:p>
            <a:pPr>
              <a:buNone/>
            </a:pPr>
            <a:r>
              <a:rPr lang="en-US" sz="1000" dirty="0" smtClean="0">
                <a:solidFill>
                  <a:srgbClr val="0000FF"/>
                </a:solidFill>
                <a:latin typeface="Consolas"/>
              </a:rPr>
              <a:t>}</a:t>
            </a:r>
          </a:p>
          <a:p>
            <a:endParaRPr lang="en-US" sz="1600" dirty="0" smtClean="0">
              <a:solidFill>
                <a:srgbClr val="008000"/>
              </a:solidFill>
              <a:latin typeface="Consolas"/>
            </a:endParaRPr>
          </a:p>
          <a:p>
            <a:endParaRPr lang="en-US" sz="1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Line drawing (</a:t>
            </a:r>
            <a:r>
              <a:rPr lang="en-US" dirty="0" err="1" smtClean="0"/>
              <a:t>rasterization</a:t>
            </a:r>
            <a:r>
              <a:rPr lang="en-US" dirty="0" smtClean="0"/>
              <a:t>) algorithms </a:t>
            </a:r>
          </a:p>
        </p:txBody>
      </p:sp>
      <p:sp>
        <p:nvSpPr>
          <p:cNvPr id="3" name="Content Placeholder 2"/>
          <p:cNvSpPr>
            <a:spLocks noGrp="1"/>
          </p:cNvSpPr>
          <p:nvPr>
            <p:ph idx="1"/>
          </p:nvPr>
        </p:nvSpPr>
        <p:spPr>
          <a:xfrm>
            <a:off x="457200" y="1600200"/>
            <a:ext cx="8229600" cy="4724400"/>
          </a:xfrm>
        </p:spPr>
        <p:txBody>
          <a:bodyPr>
            <a:normAutofit fontScale="47500" lnSpcReduction="20000"/>
          </a:bodyPr>
          <a:lstStyle/>
          <a:p>
            <a:pPr>
              <a:buNone/>
            </a:pPr>
            <a:r>
              <a:rPr lang="en-US" sz="2400" b="1" i="1" dirty="0" smtClean="0"/>
              <a:t>DDA Algorithm (Digital Differential Algorithm)</a:t>
            </a:r>
            <a:endParaRPr lang="en-US" sz="2400" dirty="0" smtClean="0"/>
          </a:p>
          <a:p>
            <a:pPr>
              <a:buNone/>
            </a:pPr>
            <a:endParaRPr lang="en-US" sz="2400" dirty="0" smtClean="0"/>
          </a:p>
          <a:p>
            <a:r>
              <a:rPr lang="en-US" sz="2400" dirty="0" smtClean="0">
                <a:solidFill>
                  <a:srgbClr val="000000"/>
                </a:solidFill>
                <a:latin typeface="Courier New"/>
              </a:rPr>
              <a:t>x2=1; y1=2; </a:t>
            </a:r>
          </a:p>
          <a:p>
            <a:r>
              <a:rPr lang="en-US" sz="2400" dirty="0" smtClean="0">
                <a:solidFill>
                  <a:srgbClr val="000000"/>
                </a:solidFill>
                <a:latin typeface="Courier New"/>
              </a:rPr>
              <a:t>x2=100; y2=80;</a:t>
            </a:r>
          </a:p>
          <a:p>
            <a:r>
              <a:rPr lang="en-US" sz="2400" dirty="0" err="1" smtClean="0">
                <a:solidFill>
                  <a:srgbClr val="000000"/>
                </a:solidFill>
                <a:latin typeface="Courier New"/>
              </a:rPr>
              <a:t>Dy</a:t>
            </a:r>
            <a:r>
              <a:rPr lang="en-US" sz="2400" dirty="0" smtClean="0">
                <a:solidFill>
                  <a:srgbClr val="000000"/>
                </a:solidFill>
                <a:latin typeface="Courier New"/>
              </a:rPr>
              <a:t>=(y2-y1);</a:t>
            </a:r>
          </a:p>
          <a:p>
            <a:r>
              <a:rPr lang="en-US" sz="2400" dirty="0" err="1" smtClean="0">
                <a:solidFill>
                  <a:srgbClr val="000000"/>
                </a:solidFill>
                <a:latin typeface="Courier New"/>
              </a:rPr>
              <a:t>Dx</a:t>
            </a:r>
            <a:r>
              <a:rPr lang="en-US" sz="2400" dirty="0" smtClean="0">
                <a:solidFill>
                  <a:srgbClr val="000000"/>
                </a:solidFill>
                <a:latin typeface="Courier New"/>
              </a:rPr>
              <a:t>=(x2-x1);</a:t>
            </a:r>
          </a:p>
          <a:p>
            <a:r>
              <a:rPr lang="en-US" sz="2400" dirty="0" smtClean="0">
                <a:solidFill>
                  <a:srgbClr val="000000"/>
                </a:solidFill>
                <a:latin typeface="Courier New"/>
              </a:rPr>
              <a:t> </a:t>
            </a:r>
          </a:p>
          <a:p>
            <a:r>
              <a:rPr lang="en-US" sz="2400" dirty="0" smtClean="0">
                <a:solidFill>
                  <a:srgbClr val="0000FF"/>
                </a:solidFill>
                <a:latin typeface="Courier New"/>
              </a:rPr>
              <a:t>if</a:t>
            </a:r>
            <a:r>
              <a:rPr lang="en-US" sz="2400" dirty="0" smtClean="0">
                <a:solidFill>
                  <a:srgbClr val="000000"/>
                </a:solidFill>
                <a:latin typeface="Courier New"/>
              </a:rPr>
              <a:t> abs(</a:t>
            </a:r>
            <a:r>
              <a:rPr lang="en-US" sz="2400" dirty="0" err="1" smtClean="0">
                <a:solidFill>
                  <a:srgbClr val="000000"/>
                </a:solidFill>
                <a:latin typeface="Courier New"/>
              </a:rPr>
              <a:t>Dx</a:t>
            </a:r>
            <a:r>
              <a:rPr lang="en-US" sz="2400" dirty="0" smtClean="0">
                <a:solidFill>
                  <a:srgbClr val="000000"/>
                </a:solidFill>
                <a:latin typeface="Courier New"/>
              </a:rPr>
              <a:t>) &gt; abs(</a:t>
            </a:r>
            <a:r>
              <a:rPr lang="en-US" sz="2400" dirty="0" err="1" smtClean="0">
                <a:solidFill>
                  <a:srgbClr val="000000"/>
                </a:solidFill>
                <a:latin typeface="Courier New"/>
              </a:rPr>
              <a:t>Dy</a:t>
            </a:r>
            <a:r>
              <a:rPr lang="en-US" sz="2400" dirty="0" smtClean="0">
                <a:solidFill>
                  <a:srgbClr val="000000"/>
                </a:solidFill>
                <a:latin typeface="Courier New"/>
              </a:rPr>
              <a:t>)</a:t>
            </a:r>
          </a:p>
          <a:p>
            <a:r>
              <a:rPr lang="en-US" sz="2400" dirty="0" smtClean="0">
                <a:solidFill>
                  <a:srgbClr val="000000"/>
                </a:solidFill>
                <a:latin typeface="Courier New"/>
              </a:rPr>
              <a:t>    Step=abs(</a:t>
            </a:r>
            <a:r>
              <a:rPr lang="en-US" sz="2400" dirty="0" err="1" smtClean="0">
                <a:solidFill>
                  <a:srgbClr val="000000"/>
                </a:solidFill>
                <a:latin typeface="Courier New"/>
              </a:rPr>
              <a:t>Dx</a:t>
            </a:r>
            <a:r>
              <a:rPr lang="en-US" sz="2400" dirty="0" smtClean="0">
                <a:solidFill>
                  <a:srgbClr val="000000"/>
                </a:solidFill>
                <a:latin typeface="Courier New"/>
              </a:rPr>
              <a:t>); </a:t>
            </a:r>
            <a:r>
              <a:rPr lang="en-US" sz="2400" dirty="0" smtClean="0">
                <a:solidFill>
                  <a:srgbClr val="228B22"/>
                </a:solidFill>
                <a:latin typeface="Courier New"/>
              </a:rPr>
              <a:t>% m&lt;=1</a:t>
            </a:r>
          </a:p>
          <a:p>
            <a:r>
              <a:rPr lang="en-US" sz="2400" dirty="0" smtClean="0">
                <a:solidFill>
                  <a:srgbClr val="0000FF"/>
                </a:solidFill>
                <a:latin typeface="Courier New"/>
              </a:rPr>
              <a:t>else</a:t>
            </a:r>
          </a:p>
          <a:p>
            <a:r>
              <a:rPr lang="en-US" sz="2400" dirty="0" smtClean="0">
                <a:solidFill>
                  <a:srgbClr val="000000"/>
                </a:solidFill>
                <a:latin typeface="Courier New"/>
              </a:rPr>
              <a:t>    Step=abs(</a:t>
            </a:r>
            <a:r>
              <a:rPr lang="en-US" sz="2400" dirty="0" err="1" smtClean="0">
                <a:solidFill>
                  <a:srgbClr val="000000"/>
                </a:solidFill>
                <a:latin typeface="Courier New"/>
              </a:rPr>
              <a:t>Dy</a:t>
            </a:r>
            <a:r>
              <a:rPr lang="en-US" sz="2400" dirty="0" smtClean="0">
                <a:solidFill>
                  <a:srgbClr val="000000"/>
                </a:solidFill>
                <a:latin typeface="Courier New"/>
              </a:rPr>
              <a:t>); </a:t>
            </a:r>
            <a:r>
              <a:rPr lang="en-US" sz="2400" dirty="0" smtClean="0">
                <a:solidFill>
                  <a:srgbClr val="228B22"/>
                </a:solidFill>
                <a:latin typeface="Courier New"/>
              </a:rPr>
              <a:t>% m&gt;1</a:t>
            </a:r>
          </a:p>
          <a:p>
            <a:r>
              <a:rPr lang="en-US" sz="2400" dirty="0" smtClean="0">
                <a:solidFill>
                  <a:srgbClr val="0000FF"/>
                </a:solidFill>
                <a:latin typeface="Courier New"/>
              </a:rPr>
              <a:t>end</a:t>
            </a:r>
          </a:p>
          <a:p>
            <a:r>
              <a:rPr lang="en-US" sz="2400" dirty="0" smtClean="0">
                <a:solidFill>
                  <a:srgbClr val="000000"/>
                </a:solidFill>
                <a:latin typeface="Courier New"/>
              </a:rPr>
              <a:t>xi = </a:t>
            </a:r>
            <a:r>
              <a:rPr lang="en-US" sz="2400" dirty="0" err="1" smtClean="0">
                <a:solidFill>
                  <a:srgbClr val="000000"/>
                </a:solidFill>
                <a:latin typeface="Courier New"/>
              </a:rPr>
              <a:t>Dx</a:t>
            </a:r>
            <a:r>
              <a:rPr lang="en-US" sz="2400" dirty="0" smtClean="0">
                <a:solidFill>
                  <a:srgbClr val="000000"/>
                </a:solidFill>
                <a:latin typeface="Courier New"/>
              </a:rPr>
              <a:t>/Step; </a:t>
            </a:r>
            <a:r>
              <a:rPr lang="en-US" sz="2400" dirty="0" smtClean="0">
                <a:solidFill>
                  <a:srgbClr val="228B22"/>
                </a:solidFill>
                <a:latin typeface="Courier New"/>
              </a:rPr>
              <a:t>% increments</a:t>
            </a:r>
          </a:p>
          <a:p>
            <a:r>
              <a:rPr lang="en-US" sz="2400" dirty="0" err="1" smtClean="0">
                <a:solidFill>
                  <a:srgbClr val="000000"/>
                </a:solidFill>
                <a:latin typeface="Courier New"/>
              </a:rPr>
              <a:t>yi</a:t>
            </a:r>
            <a:r>
              <a:rPr lang="en-US" sz="2400" dirty="0" smtClean="0">
                <a:solidFill>
                  <a:srgbClr val="000000"/>
                </a:solidFill>
                <a:latin typeface="Courier New"/>
              </a:rPr>
              <a:t> = </a:t>
            </a:r>
            <a:r>
              <a:rPr lang="en-US" sz="2400" dirty="0" err="1" smtClean="0">
                <a:solidFill>
                  <a:srgbClr val="000000"/>
                </a:solidFill>
                <a:latin typeface="Courier New"/>
              </a:rPr>
              <a:t>Dy</a:t>
            </a:r>
            <a:r>
              <a:rPr lang="en-US" sz="2400" dirty="0" smtClean="0">
                <a:solidFill>
                  <a:srgbClr val="000000"/>
                </a:solidFill>
                <a:latin typeface="Courier New"/>
              </a:rPr>
              <a:t>/Step;</a:t>
            </a:r>
          </a:p>
          <a:p>
            <a:r>
              <a:rPr lang="en-US" sz="2400" dirty="0" smtClean="0">
                <a:solidFill>
                  <a:srgbClr val="000000"/>
                </a:solidFill>
                <a:latin typeface="Courier New"/>
              </a:rPr>
              <a:t> </a:t>
            </a:r>
          </a:p>
          <a:p>
            <a:r>
              <a:rPr lang="en-US" sz="2400" dirty="0" smtClean="0">
                <a:solidFill>
                  <a:srgbClr val="000000"/>
                </a:solidFill>
                <a:latin typeface="Courier New"/>
              </a:rPr>
              <a:t>x=x1; y=y1; </a:t>
            </a:r>
          </a:p>
          <a:p>
            <a:r>
              <a:rPr lang="en-US" sz="2400" dirty="0" smtClean="0">
                <a:solidFill>
                  <a:srgbClr val="000000"/>
                </a:solidFill>
                <a:latin typeface="Courier New"/>
              </a:rPr>
              <a:t>plot(round(x),round(y),</a:t>
            </a:r>
            <a:r>
              <a:rPr lang="en-US" sz="2400" dirty="0" smtClean="0">
                <a:solidFill>
                  <a:srgbClr val="A020F0"/>
                </a:solidFill>
                <a:latin typeface="Courier New"/>
              </a:rPr>
              <a:t>'</a:t>
            </a:r>
            <a:r>
              <a:rPr lang="en-US" sz="2400" dirty="0" err="1" smtClean="0">
                <a:solidFill>
                  <a:srgbClr val="A020F0"/>
                </a:solidFill>
                <a:latin typeface="Courier New"/>
              </a:rPr>
              <a:t>ro</a:t>
            </a:r>
            <a:r>
              <a:rPr lang="en-US" sz="2400" dirty="0" smtClean="0">
                <a:solidFill>
                  <a:srgbClr val="A020F0"/>
                </a:solidFill>
                <a:latin typeface="Courier New"/>
              </a:rPr>
              <a:t>'</a:t>
            </a:r>
            <a:r>
              <a:rPr lang="en-US" sz="2400" dirty="0" smtClean="0">
                <a:solidFill>
                  <a:srgbClr val="000000"/>
                </a:solidFill>
                <a:latin typeface="Courier New"/>
              </a:rPr>
              <a:t>)</a:t>
            </a:r>
          </a:p>
          <a:p>
            <a:r>
              <a:rPr lang="en-US" sz="2400" dirty="0" smtClean="0">
                <a:solidFill>
                  <a:srgbClr val="000000"/>
                </a:solidFill>
                <a:latin typeface="Courier New"/>
              </a:rPr>
              <a:t> </a:t>
            </a:r>
          </a:p>
          <a:p>
            <a:r>
              <a:rPr lang="en-US" sz="2400" dirty="0" smtClean="0">
                <a:solidFill>
                  <a:srgbClr val="0000FF"/>
                </a:solidFill>
                <a:latin typeface="Courier New"/>
              </a:rPr>
              <a:t>for</a:t>
            </a:r>
            <a:r>
              <a:rPr lang="en-US" sz="2400" dirty="0" smtClean="0">
                <a:solidFill>
                  <a:srgbClr val="000000"/>
                </a:solidFill>
                <a:latin typeface="Courier New"/>
              </a:rPr>
              <a:t> f=1:Step</a:t>
            </a:r>
          </a:p>
          <a:p>
            <a:r>
              <a:rPr lang="en-US" sz="2400" dirty="0" smtClean="0">
                <a:solidFill>
                  <a:srgbClr val="000000"/>
                </a:solidFill>
                <a:latin typeface="Courier New"/>
              </a:rPr>
              <a:t>    x=</a:t>
            </a:r>
            <a:r>
              <a:rPr lang="en-US" sz="2400" dirty="0" err="1" smtClean="0">
                <a:solidFill>
                  <a:srgbClr val="000000"/>
                </a:solidFill>
                <a:latin typeface="Courier New"/>
              </a:rPr>
              <a:t>x+xi</a:t>
            </a:r>
            <a:r>
              <a:rPr lang="en-US" sz="2400" dirty="0" smtClean="0">
                <a:solidFill>
                  <a:srgbClr val="000000"/>
                </a:solidFill>
                <a:latin typeface="Courier New"/>
              </a:rPr>
              <a:t>;</a:t>
            </a:r>
          </a:p>
          <a:p>
            <a:r>
              <a:rPr lang="en-US" sz="2400" dirty="0" smtClean="0">
                <a:solidFill>
                  <a:srgbClr val="000000"/>
                </a:solidFill>
                <a:latin typeface="Courier New"/>
              </a:rPr>
              <a:t>    y=</a:t>
            </a:r>
            <a:r>
              <a:rPr lang="en-US" sz="2400" dirty="0" err="1" smtClean="0">
                <a:solidFill>
                  <a:srgbClr val="000000"/>
                </a:solidFill>
                <a:latin typeface="Courier New"/>
              </a:rPr>
              <a:t>y+yi</a:t>
            </a:r>
            <a:r>
              <a:rPr lang="en-US" sz="2400" dirty="0" smtClean="0">
                <a:solidFill>
                  <a:srgbClr val="000000"/>
                </a:solidFill>
                <a:latin typeface="Courier New"/>
              </a:rPr>
              <a:t>;</a:t>
            </a:r>
          </a:p>
          <a:p>
            <a:r>
              <a:rPr lang="en-US" sz="2400" dirty="0" smtClean="0">
                <a:solidFill>
                  <a:srgbClr val="000000"/>
                </a:solidFill>
                <a:latin typeface="Courier New"/>
              </a:rPr>
              <a:t>    plot(round(x),round(y),</a:t>
            </a:r>
            <a:r>
              <a:rPr lang="en-US" sz="2400" dirty="0" smtClean="0">
                <a:solidFill>
                  <a:srgbClr val="A020F0"/>
                </a:solidFill>
                <a:latin typeface="Courier New"/>
              </a:rPr>
              <a:t>'</a:t>
            </a:r>
            <a:r>
              <a:rPr lang="en-US" sz="2400" dirty="0" err="1" smtClean="0">
                <a:solidFill>
                  <a:srgbClr val="A020F0"/>
                </a:solidFill>
                <a:latin typeface="Courier New"/>
              </a:rPr>
              <a:t>ro</a:t>
            </a:r>
            <a:r>
              <a:rPr lang="en-US" sz="2400" dirty="0" smtClean="0">
                <a:solidFill>
                  <a:srgbClr val="A020F0"/>
                </a:solidFill>
                <a:latin typeface="Courier New"/>
              </a:rPr>
              <a:t>'</a:t>
            </a:r>
            <a:r>
              <a:rPr lang="en-US" sz="2400" dirty="0" smtClean="0">
                <a:solidFill>
                  <a:srgbClr val="000000"/>
                </a:solidFill>
                <a:latin typeface="Courier New"/>
              </a:rPr>
              <a:t>)</a:t>
            </a:r>
          </a:p>
          <a:p>
            <a:r>
              <a:rPr lang="en-US" sz="2400" dirty="0" smtClean="0">
                <a:solidFill>
                  <a:srgbClr val="0000FF"/>
                </a:solidFill>
                <a:latin typeface="Courier New"/>
              </a:rPr>
              <a:t>end</a:t>
            </a:r>
          </a:p>
          <a:p>
            <a:endParaRPr lang="en-US" sz="1800" dirty="0" smtClean="0"/>
          </a:p>
          <a:p>
            <a:pPr>
              <a:buNone/>
            </a:pPr>
            <a:endParaRPr lang="en-US" sz="2200" dirty="0" smtClean="0"/>
          </a:p>
          <a:p>
            <a:pPr>
              <a:buNone/>
            </a:pPr>
            <a:r>
              <a:rPr lang="en-US" sz="2300" dirty="0" smtClean="0"/>
              <a:t>By use of raster characteristics (unit step), DDA faster than </a:t>
            </a:r>
            <a:r>
              <a:rPr lang="en-US" sz="2200" dirty="0" smtClean="0"/>
              <a:t>direct use of eq. </a:t>
            </a:r>
            <a:endParaRPr lang="en-US" sz="2200" dirty="0"/>
          </a:p>
        </p:txBody>
      </p:sp>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descr="C:\Users\zlatko\Documents\My Dropbox\Teaching\BU\Lecture Notes\Class2\Code\DDA_Line.emf"/>
          <p:cNvPicPr>
            <a:picLocks noChangeAspect="1" noChangeArrowheads="1"/>
          </p:cNvPicPr>
          <p:nvPr/>
        </p:nvPicPr>
        <p:blipFill>
          <a:blip r:embed="rId2" cstate="print"/>
          <a:srcRect/>
          <a:stretch>
            <a:fillRect/>
          </a:stretch>
        </p:blipFill>
        <p:spPr bwMode="auto">
          <a:xfrm>
            <a:off x="3505200" y="1676400"/>
            <a:ext cx="5334000" cy="4000500"/>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Bresenham line algorithm </a:t>
            </a:r>
          </a:p>
        </p:txBody>
      </p:sp>
      <p:sp>
        <p:nvSpPr>
          <p:cNvPr id="4099" name="Rectangle 3"/>
          <p:cNvSpPr>
            <a:spLocks noGrp="1" noChangeArrowheads="1"/>
          </p:cNvSpPr>
          <p:nvPr>
            <p:ph type="body" idx="1"/>
          </p:nvPr>
        </p:nvSpPr>
        <p:spPr/>
        <p:txBody>
          <a:bodyPr/>
          <a:lstStyle/>
          <a:p>
            <a:r>
              <a:rPr lang="en-US" sz="1600"/>
              <a:t>Bresenham line algorithm (1962 IBM) is commonly used to draw lines on a computer screen, as it uses only integer addition, subtraction and bit shifting</a:t>
            </a:r>
          </a:p>
          <a:p>
            <a:endParaRPr lang="en-US" sz="1600"/>
          </a:p>
          <a:p>
            <a:endParaRPr lang="en-US" sz="1600"/>
          </a:p>
          <a:p>
            <a:endParaRPr lang="en-US" sz="1600"/>
          </a:p>
          <a:p>
            <a:r>
              <a:rPr lang="en-US" sz="1600"/>
              <a:t> Wu's algorithm are also frequently used in modern computer graphics because they can support antialiasing, but it is slower algorithm. </a:t>
            </a:r>
          </a:p>
        </p:txBody>
      </p:sp>
      <p:pic>
        <p:nvPicPr>
          <p:cNvPr id="4101" name="Picture 5" descr="150px-Rotate_left_logically"/>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934200" y="1981200"/>
            <a:ext cx="1428750" cy="9525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72389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Bresenham's</a:t>
            </a:r>
            <a:r>
              <a:rPr lang="en-US" dirty="0" smtClean="0"/>
              <a:t> Line Algorithm </a:t>
            </a:r>
          </a:p>
        </p:txBody>
      </p:sp>
      <p:sp>
        <p:nvSpPr>
          <p:cNvPr id="3" name="Content Placeholder 2"/>
          <p:cNvSpPr>
            <a:spLocks noGrp="1"/>
          </p:cNvSpPr>
          <p:nvPr>
            <p:ph idx="1"/>
          </p:nvPr>
        </p:nvSpPr>
        <p:spPr/>
        <p:txBody>
          <a:bodyPr>
            <a:normAutofit/>
          </a:bodyPr>
          <a:lstStyle/>
          <a:p>
            <a:r>
              <a:rPr lang="en-US" sz="2000" dirty="0" smtClean="0"/>
              <a:t>The </a:t>
            </a:r>
            <a:r>
              <a:rPr lang="en-US" sz="2000" dirty="0" err="1" smtClean="0"/>
              <a:t>Bresenham's</a:t>
            </a:r>
            <a:r>
              <a:rPr lang="en-US" sz="2000" dirty="0" smtClean="0"/>
              <a:t> Line Algorithm is more efficient; it finds the closest integer coordinates to the line path using only integer arithmetic. </a:t>
            </a:r>
          </a:p>
          <a:p>
            <a:r>
              <a:rPr lang="en-US" sz="2000" dirty="0" smtClean="0"/>
              <a:t>Start with 0&lt;m&lt;1. </a:t>
            </a:r>
          </a:p>
          <a:p>
            <a:r>
              <a:rPr lang="en-US" sz="2000" dirty="0" smtClean="0"/>
              <a:t>There are multiple x values for single y</a:t>
            </a:r>
          </a:p>
          <a:p>
            <a:r>
              <a:rPr lang="en-US" sz="2000" dirty="0" smtClean="0"/>
              <a:t>Assume the pixel position  (x1,y1) has been plotted; </a:t>
            </a:r>
          </a:p>
          <a:p>
            <a:r>
              <a:rPr lang="en-US" sz="2000" dirty="0" smtClean="0"/>
              <a:t>the two choices for the </a:t>
            </a:r>
            <a:r>
              <a:rPr lang="en-US" sz="2000" dirty="0" err="1" smtClean="0"/>
              <a:t>neht</a:t>
            </a:r>
            <a:r>
              <a:rPr lang="en-US" sz="2000" dirty="0" smtClean="0"/>
              <a:t> pixel position are at (x1+1,y1) and (x1+1,y1+1) .</a:t>
            </a:r>
          </a:p>
          <a:p>
            <a:r>
              <a:rPr lang="en-US" sz="2000" dirty="0" smtClean="0"/>
              <a:t>Choose closest. Use difference: </a:t>
            </a:r>
          </a:p>
          <a:p>
            <a:r>
              <a:rPr lang="en-US" sz="2000" dirty="0" smtClean="0"/>
              <a:t>If D&gt;0 chose point (x1+1,y1+1) </a:t>
            </a:r>
          </a:p>
          <a:p>
            <a:endParaRPr lang="en-US" sz="2000" dirty="0" smtClean="0"/>
          </a:p>
        </p:txBody>
      </p:sp>
      <p:sp>
        <p:nvSpPr>
          <p:cNvPr id="3789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3789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63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6385"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267200" y="4495800"/>
            <a:ext cx="3143250" cy="438150"/>
          </a:xfrm>
          <a:prstGeom prst="rect">
            <a:avLst/>
          </a:prstGeom>
          <a:noFill/>
        </p:spPr>
      </p:pic>
      <p:grpSp>
        <p:nvGrpSpPr>
          <p:cNvPr id="16" name="Group 15"/>
          <p:cNvGrpSpPr/>
          <p:nvPr/>
        </p:nvGrpSpPr>
        <p:grpSpPr>
          <a:xfrm>
            <a:off x="3581400" y="5638800"/>
            <a:ext cx="2225675" cy="420688"/>
            <a:chOff x="311150" y="69850"/>
            <a:chExt cx="2225675" cy="420688"/>
          </a:xfrm>
        </p:grpSpPr>
        <p:sp>
          <p:nvSpPr>
            <p:cNvPr id="15363" name="AutoShape 3"/>
            <p:cNvSpPr>
              <a:spLocks noChangeShapeType="1"/>
            </p:cNvSpPr>
            <p:nvPr/>
          </p:nvSpPr>
          <p:spPr bwMode="auto">
            <a:xfrm>
              <a:off x="311150" y="69850"/>
              <a:ext cx="2225675" cy="166688"/>
            </a:xfrm>
            <a:prstGeom prst="straightConnector1">
              <a:avLst/>
            </a:prstGeom>
            <a:noFill/>
            <a:ln w="38100">
              <a:solidFill>
                <a:srgbClr val="0070C0"/>
              </a:solidFill>
              <a:round/>
              <a:headEnd/>
              <a:tailEnd/>
            </a:ln>
            <a:effectLst/>
          </p:spPr>
          <p:txBody>
            <a:bodyPr vert="horz" wrap="square" lIns="91440" tIns="45720" rIns="91440" bIns="45720" numCol="1" anchor="t" anchorCtr="0" compatLnSpc="1">
              <a:prstTxWarp prst="textNoShape">
                <a:avLst/>
              </a:prstTxWarp>
            </a:bodyPr>
            <a:lstStyle/>
            <a:p>
              <a:endParaRPr lang="en-US"/>
            </a:p>
          </p:txBody>
        </p:sp>
        <p:sp>
          <p:nvSpPr>
            <p:cNvPr id="15364" name="AutoShape 4"/>
            <p:cNvSpPr>
              <a:spLocks noChangeShapeType="1"/>
            </p:cNvSpPr>
            <p:nvPr/>
          </p:nvSpPr>
          <p:spPr bwMode="auto">
            <a:xfrm>
              <a:off x="311150" y="69850"/>
              <a:ext cx="2225675" cy="420688"/>
            </a:xfrm>
            <a:prstGeom prst="straightConnector1">
              <a:avLst/>
            </a:prstGeom>
            <a:noFill/>
            <a:ln w="38100">
              <a:solidFill>
                <a:srgbClr val="C00000"/>
              </a:solidFill>
              <a:round/>
              <a:headEnd/>
              <a:tailEnd/>
            </a:ln>
            <a:effectLst/>
          </p:spPr>
          <p:txBody>
            <a:bodyPr vert="horz" wrap="square" lIns="91440" tIns="45720" rIns="91440" bIns="45720" numCol="1" anchor="t" anchorCtr="0" compatLnSpc="1">
              <a:prstTxWarp prst="textNoShape">
                <a:avLst/>
              </a:prstTxWarp>
            </a:bodyPr>
            <a:lstStyle/>
            <a:p>
              <a:endParaRPr lang="en-US"/>
            </a:p>
          </p:txBody>
        </p:sp>
      </p:grpSp>
      <p:graphicFrame>
        <p:nvGraphicFramePr>
          <p:cNvPr id="20" name="Table 19"/>
          <p:cNvGraphicFramePr>
            <a:graphicFrameLocks noGrp="1"/>
          </p:cNvGraphicFramePr>
          <p:nvPr/>
        </p:nvGraphicFramePr>
        <p:xfrm>
          <a:off x="2514600" y="5410200"/>
          <a:ext cx="3106420" cy="502920"/>
        </p:xfrm>
        <a:graphic>
          <a:graphicData uri="http://schemas.openxmlformats.org/drawingml/2006/table">
            <a:tbl>
              <a:tblPr/>
              <a:tblGrid>
                <a:gridCol w="929640"/>
                <a:gridCol w="1184910"/>
                <a:gridCol w="991870"/>
              </a:tblGrid>
              <a:tr h="0">
                <a:tc>
                  <a:txBody>
                    <a:bodyPr/>
                    <a:lstStyle/>
                    <a:p>
                      <a:pPr marL="0" marR="0" algn="ctr">
                        <a:spcBef>
                          <a:spcPts val="0"/>
                        </a:spcBef>
                        <a:spcAft>
                          <a:spcPts val="0"/>
                        </a:spcAft>
                      </a:pPr>
                      <a:r>
                        <a:rPr lang="en-US" sz="1100" dirty="0">
                          <a:latin typeface="Calibri"/>
                          <a:ea typeface="Calibri"/>
                          <a:cs typeface="Times New Roman"/>
                        </a:rPr>
                        <a:t>coordinates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latin typeface="Calibri"/>
                          <a:ea typeface="Calibri"/>
                          <a:cs typeface="Times New Roman"/>
                        </a:rPr>
                        <a:t>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100" dirty="0">
                          <a:latin typeface="Calibri"/>
                          <a:ea typeface="Calibri"/>
                          <a:cs typeface="Times New Roman"/>
                        </a:rPr>
                        <a:t>x+1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spcBef>
                          <a:spcPts val="0"/>
                        </a:spcBef>
                        <a:spcAft>
                          <a:spcPts val="0"/>
                        </a:spcAft>
                      </a:pPr>
                      <a:r>
                        <a:rPr lang="en-US" sz="1100" dirty="0">
                          <a:latin typeface="Calibri"/>
                          <a:ea typeface="Calibri"/>
                          <a:cs typeface="Times New Roman"/>
                        </a:rPr>
                        <a: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gn="ctr">
                        <a:spcBef>
                          <a:spcPts val="0"/>
                        </a:spcBef>
                        <a:spcAft>
                          <a:spcPts val="0"/>
                        </a:spcAft>
                      </a:pPr>
                      <a:r>
                        <a:rPr lang="en-US" sz="1100" dirty="0">
                          <a:latin typeface="Calibri"/>
                          <a:ea typeface="Calibri"/>
                          <a:cs typeface="Times New Roman"/>
                        </a:rPr>
                        <a:t>y+1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endParaRPr lang="en-US" sz="1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Bresenham's</a:t>
            </a:r>
            <a:r>
              <a:rPr lang="en-US" dirty="0" smtClean="0"/>
              <a:t> Line Project</a:t>
            </a:r>
            <a:endParaRPr lang="en-US" dirty="0"/>
          </a:p>
        </p:txBody>
      </p:sp>
      <p:sp>
        <p:nvSpPr>
          <p:cNvPr id="3" name="Content Placeholder 2"/>
          <p:cNvSpPr>
            <a:spLocks noGrp="1"/>
          </p:cNvSpPr>
          <p:nvPr>
            <p:ph idx="1"/>
          </p:nvPr>
        </p:nvSpPr>
        <p:spPr>
          <a:xfrm>
            <a:off x="457200" y="1600200"/>
            <a:ext cx="2895600" cy="4525963"/>
          </a:xfrm>
        </p:spPr>
        <p:txBody>
          <a:bodyPr>
            <a:normAutofit fontScale="40000" lnSpcReduction="20000"/>
          </a:bodyPr>
          <a:lstStyle/>
          <a:p>
            <a:pPr marL="0" lvl="0" indent="0" fontAlgn="base">
              <a:spcBef>
                <a:spcPct val="0"/>
              </a:spcBef>
              <a:spcAft>
                <a:spcPct val="0"/>
              </a:spcAft>
              <a:buNone/>
            </a:pPr>
            <a:r>
              <a:rPr lang="en-US" b="1" dirty="0" smtClean="0">
                <a:solidFill>
                  <a:srgbClr val="000000"/>
                </a:solidFill>
                <a:latin typeface="Courier New" pitchFamily="49" charset="0"/>
                <a:ea typeface="Calibri" pitchFamily="34" charset="0"/>
                <a:cs typeface="Courier New" pitchFamily="49" charset="0"/>
              </a:rPr>
              <a:t>x1=1; y1=2; x2=100; y2=80;</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en-US" b="1" dirty="0" err="1" smtClean="0">
                <a:solidFill>
                  <a:srgbClr val="000000"/>
                </a:solidFill>
                <a:latin typeface="Courier New" pitchFamily="49" charset="0"/>
                <a:ea typeface="Calibri" pitchFamily="34" charset="0"/>
                <a:cs typeface="Courier New" pitchFamily="49" charset="0"/>
              </a:rPr>
              <a:t>Dy</a:t>
            </a:r>
            <a:r>
              <a:rPr lang="en-US" b="1" dirty="0" smtClean="0">
                <a:solidFill>
                  <a:srgbClr val="000000"/>
                </a:solidFill>
                <a:latin typeface="Courier New" pitchFamily="49" charset="0"/>
                <a:ea typeface="Calibri" pitchFamily="34" charset="0"/>
                <a:cs typeface="Courier New" pitchFamily="49" charset="0"/>
              </a:rPr>
              <a:t>=(y2-y1); </a:t>
            </a:r>
            <a:r>
              <a:rPr lang="en-US" b="1" dirty="0" err="1" smtClean="0">
                <a:solidFill>
                  <a:srgbClr val="000000"/>
                </a:solidFill>
                <a:latin typeface="Courier New" pitchFamily="49" charset="0"/>
                <a:ea typeface="Calibri" pitchFamily="34" charset="0"/>
                <a:cs typeface="Courier New" pitchFamily="49" charset="0"/>
              </a:rPr>
              <a:t>Dx</a:t>
            </a:r>
            <a:r>
              <a:rPr lang="en-US" b="1" dirty="0" smtClean="0">
                <a:solidFill>
                  <a:srgbClr val="000000"/>
                </a:solidFill>
                <a:latin typeface="Courier New" pitchFamily="49" charset="0"/>
                <a:ea typeface="Calibri" pitchFamily="34" charset="0"/>
                <a:cs typeface="Courier New" pitchFamily="49" charset="0"/>
              </a:rPr>
              <a:t>=(x2-x1);</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pl-PL" b="1" dirty="0" smtClean="0">
                <a:solidFill>
                  <a:srgbClr val="000000"/>
                </a:solidFill>
                <a:latin typeface="Courier New" pitchFamily="49" charset="0"/>
                <a:ea typeface="Calibri" pitchFamily="34" charset="0"/>
                <a:cs typeface="Courier New" pitchFamily="49" charset="0"/>
              </a:rPr>
              <a:t>p=2*Dy-Dx; </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pl-PL" b="1" dirty="0" smtClean="0">
                <a:solidFill>
                  <a:srgbClr val="000000"/>
                </a:solidFill>
                <a:latin typeface="Courier New" pitchFamily="49" charset="0"/>
                <a:ea typeface="Calibri" pitchFamily="34" charset="0"/>
                <a:cs typeface="Courier New" pitchFamily="49" charset="0"/>
              </a:rPr>
              <a:t>C1=2*Dy; C2=2*(Dy-Dx); </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pl-PL" b="1" dirty="0" smtClean="0">
                <a:solidFill>
                  <a:srgbClr val="000000"/>
                </a:solidFill>
                <a:latin typeface="Courier New" pitchFamily="49" charset="0"/>
                <a:ea typeface="Calibri" pitchFamily="34" charset="0"/>
                <a:cs typeface="Courier New" pitchFamily="49" charset="0"/>
              </a:rPr>
              <a:t> </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en-US" b="1" dirty="0" smtClean="0">
                <a:solidFill>
                  <a:srgbClr val="228B22"/>
                </a:solidFill>
                <a:latin typeface="Courier New" pitchFamily="49" charset="0"/>
                <a:ea typeface="Calibri" pitchFamily="34" charset="0"/>
                <a:cs typeface="Courier New" pitchFamily="49" charset="0"/>
              </a:rPr>
              <a:t>% Select end points</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en-US" b="1" dirty="0" smtClean="0">
                <a:solidFill>
                  <a:srgbClr val="0000FF"/>
                </a:solidFill>
                <a:latin typeface="Courier New" pitchFamily="49" charset="0"/>
                <a:ea typeface="Calibri" pitchFamily="34" charset="0"/>
                <a:cs typeface="Courier New" pitchFamily="49" charset="0"/>
              </a:rPr>
              <a:t>if</a:t>
            </a:r>
            <a:r>
              <a:rPr lang="en-US" b="1" dirty="0" smtClean="0">
                <a:solidFill>
                  <a:srgbClr val="000000"/>
                </a:solidFill>
                <a:latin typeface="Courier New" pitchFamily="49" charset="0"/>
                <a:ea typeface="Calibri" pitchFamily="34" charset="0"/>
                <a:cs typeface="Courier New" pitchFamily="49" charset="0"/>
              </a:rPr>
              <a:t> x1&gt;x2</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en-US" b="1" dirty="0" smtClean="0">
                <a:solidFill>
                  <a:srgbClr val="000000"/>
                </a:solidFill>
                <a:latin typeface="Courier New" pitchFamily="49" charset="0"/>
                <a:ea typeface="Calibri" pitchFamily="34" charset="0"/>
                <a:cs typeface="Courier New" pitchFamily="49" charset="0"/>
              </a:rPr>
              <a:t>    x=x2; y=y2;</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en-US" b="1" dirty="0" smtClean="0">
                <a:solidFill>
                  <a:srgbClr val="000000"/>
                </a:solidFill>
                <a:latin typeface="Courier New" pitchFamily="49" charset="0"/>
                <a:ea typeface="Calibri" pitchFamily="34" charset="0"/>
                <a:cs typeface="Courier New" pitchFamily="49" charset="0"/>
              </a:rPr>
              <a:t>    </a:t>
            </a:r>
            <a:r>
              <a:rPr lang="en-US" b="1" dirty="0" err="1" smtClean="0">
                <a:solidFill>
                  <a:srgbClr val="000000"/>
                </a:solidFill>
                <a:latin typeface="Courier New" pitchFamily="49" charset="0"/>
                <a:ea typeface="Calibri" pitchFamily="34" charset="0"/>
                <a:cs typeface="Courier New" pitchFamily="49" charset="0"/>
              </a:rPr>
              <a:t>x_end</a:t>
            </a:r>
            <a:r>
              <a:rPr lang="en-US" b="1" dirty="0" smtClean="0">
                <a:solidFill>
                  <a:srgbClr val="000000"/>
                </a:solidFill>
                <a:latin typeface="Courier New" pitchFamily="49" charset="0"/>
                <a:ea typeface="Calibri" pitchFamily="34" charset="0"/>
                <a:cs typeface="Courier New" pitchFamily="49" charset="0"/>
              </a:rPr>
              <a:t>=x1;</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en-US" b="1" dirty="0" smtClean="0">
                <a:solidFill>
                  <a:srgbClr val="0000FF"/>
                </a:solidFill>
                <a:latin typeface="Courier New" pitchFamily="49" charset="0"/>
                <a:ea typeface="Calibri" pitchFamily="34" charset="0"/>
                <a:cs typeface="Courier New" pitchFamily="49" charset="0"/>
              </a:rPr>
              <a:t>else</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en-US" b="1" dirty="0" smtClean="0">
                <a:solidFill>
                  <a:srgbClr val="000000"/>
                </a:solidFill>
                <a:latin typeface="Courier New" pitchFamily="49" charset="0"/>
                <a:ea typeface="Calibri" pitchFamily="34" charset="0"/>
                <a:cs typeface="Courier New" pitchFamily="49" charset="0"/>
              </a:rPr>
              <a:t>    x=x1; y=y1;</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en-US" b="1" dirty="0" smtClean="0">
                <a:solidFill>
                  <a:srgbClr val="000000"/>
                </a:solidFill>
                <a:latin typeface="Courier New" pitchFamily="49" charset="0"/>
                <a:ea typeface="Calibri" pitchFamily="34" charset="0"/>
                <a:cs typeface="Courier New" pitchFamily="49" charset="0"/>
              </a:rPr>
              <a:t>    </a:t>
            </a:r>
            <a:r>
              <a:rPr lang="en-US" b="1" dirty="0" err="1" smtClean="0">
                <a:solidFill>
                  <a:srgbClr val="000000"/>
                </a:solidFill>
                <a:latin typeface="Courier New" pitchFamily="49" charset="0"/>
                <a:ea typeface="Calibri" pitchFamily="34" charset="0"/>
                <a:cs typeface="Courier New" pitchFamily="49" charset="0"/>
              </a:rPr>
              <a:t>x_end</a:t>
            </a:r>
            <a:r>
              <a:rPr lang="en-US" b="1" dirty="0" smtClean="0">
                <a:solidFill>
                  <a:srgbClr val="000000"/>
                </a:solidFill>
                <a:latin typeface="Courier New" pitchFamily="49" charset="0"/>
                <a:ea typeface="Calibri" pitchFamily="34" charset="0"/>
                <a:cs typeface="Courier New" pitchFamily="49" charset="0"/>
              </a:rPr>
              <a:t>=x2;</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en-US" b="1" dirty="0" smtClean="0">
                <a:solidFill>
                  <a:srgbClr val="0000FF"/>
                </a:solidFill>
                <a:latin typeface="Courier New" pitchFamily="49" charset="0"/>
                <a:ea typeface="Calibri" pitchFamily="34" charset="0"/>
                <a:cs typeface="Courier New" pitchFamily="49" charset="0"/>
              </a:rPr>
              <a:t>end</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en-US" b="1" dirty="0" smtClean="0">
                <a:solidFill>
                  <a:srgbClr val="000000"/>
                </a:solidFill>
                <a:latin typeface="Courier New" pitchFamily="49" charset="0"/>
                <a:ea typeface="Calibri" pitchFamily="34" charset="0"/>
                <a:cs typeface="Courier New" pitchFamily="49" charset="0"/>
              </a:rPr>
              <a:t>plot(</a:t>
            </a:r>
            <a:r>
              <a:rPr lang="en-US" b="1" dirty="0" err="1" smtClean="0">
                <a:solidFill>
                  <a:srgbClr val="000000"/>
                </a:solidFill>
                <a:latin typeface="Courier New" pitchFamily="49" charset="0"/>
                <a:ea typeface="Calibri" pitchFamily="34" charset="0"/>
                <a:cs typeface="Courier New" pitchFamily="49" charset="0"/>
              </a:rPr>
              <a:t>x,y,</a:t>
            </a:r>
            <a:r>
              <a:rPr lang="en-US" b="1" dirty="0" err="1" smtClean="0">
                <a:solidFill>
                  <a:srgbClr val="A020F0"/>
                </a:solidFill>
                <a:latin typeface="Courier New" pitchFamily="49" charset="0"/>
                <a:ea typeface="Calibri" pitchFamily="34" charset="0"/>
                <a:cs typeface="Courier New" pitchFamily="49" charset="0"/>
              </a:rPr>
              <a:t>'ro</a:t>
            </a:r>
            <a:r>
              <a:rPr lang="en-US" b="1" dirty="0" smtClean="0">
                <a:solidFill>
                  <a:srgbClr val="A020F0"/>
                </a:solidFill>
                <a:latin typeface="Courier New" pitchFamily="49" charset="0"/>
                <a:ea typeface="Calibri" pitchFamily="34" charset="0"/>
                <a:cs typeface="Courier New" pitchFamily="49" charset="0"/>
              </a:rPr>
              <a:t>'</a:t>
            </a:r>
            <a:r>
              <a:rPr lang="en-US" b="1" dirty="0" smtClean="0">
                <a:solidFill>
                  <a:srgbClr val="000000"/>
                </a:solidFill>
                <a:latin typeface="Courier New" pitchFamily="49" charset="0"/>
                <a:ea typeface="Calibri" pitchFamily="34" charset="0"/>
                <a:cs typeface="Courier New" pitchFamily="49" charset="0"/>
              </a:rPr>
              <a:t>)</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en-US" b="1" dirty="0" smtClean="0">
                <a:solidFill>
                  <a:srgbClr val="000000"/>
                </a:solidFill>
                <a:latin typeface="Courier New" pitchFamily="49" charset="0"/>
                <a:ea typeface="Calibri" pitchFamily="34" charset="0"/>
                <a:cs typeface="Courier New" pitchFamily="49" charset="0"/>
              </a:rPr>
              <a:t> </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en-US" b="1" dirty="0" err="1" smtClean="0">
                <a:solidFill>
                  <a:srgbClr val="0000FF"/>
                </a:solidFill>
                <a:latin typeface="Courier New" pitchFamily="49" charset="0"/>
                <a:ea typeface="Calibri" pitchFamily="34" charset="0"/>
                <a:cs typeface="Courier New" pitchFamily="49" charset="0"/>
              </a:rPr>
              <a:t>wxile</a:t>
            </a:r>
            <a:r>
              <a:rPr lang="en-US" b="1" dirty="0" smtClean="0">
                <a:solidFill>
                  <a:srgbClr val="000000"/>
                </a:solidFill>
                <a:latin typeface="Courier New" pitchFamily="49" charset="0"/>
                <a:ea typeface="Calibri" pitchFamily="34" charset="0"/>
                <a:cs typeface="Courier New" pitchFamily="49" charset="0"/>
              </a:rPr>
              <a:t> x &lt; </a:t>
            </a:r>
            <a:r>
              <a:rPr lang="en-US" b="1" dirty="0" err="1" smtClean="0">
                <a:solidFill>
                  <a:srgbClr val="000000"/>
                </a:solidFill>
                <a:latin typeface="Courier New" pitchFamily="49" charset="0"/>
                <a:ea typeface="Calibri" pitchFamily="34" charset="0"/>
                <a:cs typeface="Courier New" pitchFamily="49" charset="0"/>
              </a:rPr>
              <a:t>x_end</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en-US" b="1" dirty="0" smtClean="0">
                <a:solidFill>
                  <a:srgbClr val="000000"/>
                </a:solidFill>
                <a:latin typeface="Courier New" pitchFamily="49" charset="0"/>
                <a:ea typeface="Calibri" pitchFamily="34" charset="0"/>
                <a:cs typeface="Courier New" pitchFamily="49" charset="0"/>
              </a:rPr>
              <a:t>    x = x + 1;</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en-US" b="1" dirty="0" smtClean="0">
                <a:solidFill>
                  <a:srgbClr val="000000"/>
                </a:solidFill>
                <a:latin typeface="Courier New" pitchFamily="49" charset="0"/>
                <a:ea typeface="Calibri" pitchFamily="34" charset="0"/>
                <a:cs typeface="Courier New" pitchFamily="49" charset="0"/>
              </a:rPr>
              <a:t>    </a:t>
            </a:r>
            <a:r>
              <a:rPr lang="en-US" b="1" dirty="0" smtClean="0">
                <a:solidFill>
                  <a:srgbClr val="0000FF"/>
                </a:solidFill>
                <a:latin typeface="Courier New" pitchFamily="49" charset="0"/>
                <a:ea typeface="Calibri" pitchFamily="34" charset="0"/>
                <a:cs typeface="Courier New" pitchFamily="49" charset="0"/>
              </a:rPr>
              <a:t>if</a:t>
            </a:r>
            <a:r>
              <a:rPr lang="en-US" b="1" dirty="0" smtClean="0">
                <a:solidFill>
                  <a:srgbClr val="000000"/>
                </a:solidFill>
                <a:latin typeface="Courier New" pitchFamily="49" charset="0"/>
                <a:ea typeface="Calibri" pitchFamily="34" charset="0"/>
                <a:cs typeface="Courier New" pitchFamily="49" charset="0"/>
              </a:rPr>
              <a:t> p &lt; 0</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en-US" b="1" dirty="0" smtClean="0">
                <a:solidFill>
                  <a:srgbClr val="000000"/>
                </a:solidFill>
                <a:latin typeface="Courier New" pitchFamily="49" charset="0"/>
                <a:ea typeface="Calibri" pitchFamily="34" charset="0"/>
                <a:cs typeface="Courier New" pitchFamily="49" charset="0"/>
              </a:rPr>
              <a:t>        p = p + C1; </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en-US" b="1" dirty="0" smtClean="0">
                <a:solidFill>
                  <a:srgbClr val="000000"/>
                </a:solidFill>
                <a:latin typeface="Courier New" pitchFamily="49" charset="0"/>
                <a:ea typeface="Calibri" pitchFamily="34" charset="0"/>
                <a:cs typeface="Courier New" pitchFamily="49" charset="0"/>
              </a:rPr>
              <a:t>    </a:t>
            </a:r>
            <a:r>
              <a:rPr lang="en-US" b="1" dirty="0" smtClean="0">
                <a:solidFill>
                  <a:srgbClr val="0000FF"/>
                </a:solidFill>
                <a:latin typeface="Courier New" pitchFamily="49" charset="0"/>
                <a:ea typeface="Calibri" pitchFamily="34" charset="0"/>
                <a:cs typeface="Courier New" pitchFamily="49" charset="0"/>
              </a:rPr>
              <a:t>else</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en-US" b="1" dirty="0" smtClean="0">
                <a:solidFill>
                  <a:srgbClr val="000000"/>
                </a:solidFill>
                <a:latin typeface="Courier New" pitchFamily="49" charset="0"/>
                <a:ea typeface="Calibri" pitchFamily="34" charset="0"/>
                <a:cs typeface="Courier New" pitchFamily="49" charset="0"/>
              </a:rPr>
              <a:t>        p = p + C2; </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en-US" b="1" dirty="0" smtClean="0">
                <a:solidFill>
                  <a:srgbClr val="000000"/>
                </a:solidFill>
                <a:latin typeface="Courier New" pitchFamily="49" charset="0"/>
                <a:ea typeface="Calibri" pitchFamily="34" charset="0"/>
                <a:cs typeface="Courier New" pitchFamily="49" charset="0"/>
              </a:rPr>
              <a:t>        y = y +1;</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en-US" b="1" dirty="0" smtClean="0">
                <a:solidFill>
                  <a:srgbClr val="000000"/>
                </a:solidFill>
                <a:latin typeface="Courier New" pitchFamily="49" charset="0"/>
                <a:ea typeface="Calibri" pitchFamily="34" charset="0"/>
                <a:cs typeface="Courier New" pitchFamily="49" charset="0"/>
              </a:rPr>
              <a:t>    </a:t>
            </a:r>
            <a:r>
              <a:rPr lang="en-US" b="1" dirty="0" smtClean="0">
                <a:solidFill>
                  <a:srgbClr val="0000FF"/>
                </a:solidFill>
                <a:latin typeface="Courier New" pitchFamily="49" charset="0"/>
                <a:ea typeface="Calibri" pitchFamily="34" charset="0"/>
                <a:cs typeface="Courier New" pitchFamily="49" charset="0"/>
              </a:rPr>
              <a:t>end</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en-US" b="1" dirty="0" smtClean="0">
                <a:solidFill>
                  <a:srgbClr val="000000"/>
                </a:solidFill>
                <a:latin typeface="Courier New" pitchFamily="49" charset="0"/>
                <a:ea typeface="Calibri" pitchFamily="34" charset="0"/>
                <a:cs typeface="Courier New" pitchFamily="49" charset="0"/>
              </a:rPr>
              <a:t>    plot(</a:t>
            </a:r>
            <a:r>
              <a:rPr lang="en-US" b="1" dirty="0" err="1" smtClean="0">
                <a:solidFill>
                  <a:srgbClr val="000000"/>
                </a:solidFill>
                <a:latin typeface="Courier New" pitchFamily="49" charset="0"/>
                <a:ea typeface="Calibri" pitchFamily="34" charset="0"/>
                <a:cs typeface="Courier New" pitchFamily="49" charset="0"/>
              </a:rPr>
              <a:t>x,y,</a:t>
            </a:r>
            <a:r>
              <a:rPr lang="en-US" b="1" dirty="0" err="1" smtClean="0">
                <a:solidFill>
                  <a:srgbClr val="A020F0"/>
                </a:solidFill>
                <a:latin typeface="Courier New" pitchFamily="49" charset="0"/>
                <a:ea typeface="Calibri" pitchFamily="34" charset="0"/>
                <a:cs typeface="Courier New" pitchFamily="49" charset="0"/>
              </a:rPr>
              <a:t>'ro</a:t>
            </a:r>
            <a:r>
              <a:rPr lang="en-US" b="1" dirty="0" smtClean="0">
                <a:solidFill>
                  <a:srgbClr val="A020F0"/>
                </a:solidFill>
                <a:latin typeface="Courier New" pitchFamily="49" charset="0"/>
                <a:ea typeface="Calibri" pitchFamily="34" charset="0"/>
                <a:cs typeface="Courier New" pitchFamily="49" charset="0"/>
              </a:rPr>
              <a:t>'</a:t>
            </a:r>
            <a:r>
              <a:rPr lang="en-US" b="1" dirty="0" smtClean="0">
                <a:solidFill>
                  <a:srgbClr val="000000"/>
                </a:solidFill>
                <a:latin typeface="Courier New" pitchFamily="49" charset="0"/>
                <a:ea typeface="Calibri" pitchFamily="34" charset="0"/>
                <a:cs typeface="Courier New" pitchFamily="49" charset="0"/>
              </a:rPr>
              <a:t>) </a:t>
            </a:r>
            <a:endParaRPr lang="en-US" sz="800" dirty="0" smtClean="0">
              <a:latin typeface="Arial" pitchFamily="34" charset="0"/>
              <a:cs typeface="Arial" pitchFamily="34" charset="0"/>
            </a:endParaRPr>
          </a:p>
          <a:p>
            <a:pPr marL="0" lvl="0" indent="0" eaLnBrk="0" fontAlgn="base" hangingPunct="0">
              <a:spcBef>
                <a:spcPct val="0"/>
              </a:spcBef>
              <a:spcAft>
                <a:spcPct val="0"/>
              </a:spcAft>
              <a:buNone/>
            </a:pPr>
            <a:r>
              <a:rPr lang="en-US" b="1" dirty="0" smtClean="0">
                <a:solidFill>
                  <a:srgbClr val="0000FF"/>
                </a:solidFill>
                <a:latin typeface="Courier New" pitchFamily="49" charset="0"/>
                <a:ea typeface="Calibri" pitchFamily="34" charset="0"/>
                <a:cs typeface="Courier New" pitchFamily="49" charset="0"/>
              </a:rPr>
              <a:t>end</a:t>
            </a:r>
            <a:endParaRPr lang="en-US" sz="6000" dirty="0" smtClean="0">
              <a:latin typeface="Arial" pitchFamily="34" charset="0"/>
              <a:cs typeface="Arial" pitchFamily="34" charset="0"/>
            </a:endParaRPr>
          </a:p>
          <a:p>
            <a:pPr>
              <a:buNone/>
            </a:pPr>
            <a:endParaRPr lang="en-US" dirty="0"/>
          </a:p>
        </p:txBody>
      </p:sp>
      <p:sp>
        <p:nvSpPr>
          <p:cNvPr id="5" name="TextBox 4"/>
          <p:cNvSpPr txBox="1"/>
          <p:nvPr/>
        </p:nvSpPr>
        <p:spPr>
          <a:xfrm>
            <a:off x="3429000" y="1676400"/>
            <a:ext cx="5612755" cy="3693319"/>
          </a:xfrm>
          <a:prstGeom prst="rect">
            <a:avLst/>
          </a:prstGeom>
          <a:noFill/>
        </p:spPr>
        <p:txBody>
          <a:bodyPr wrap="none" rtlCol="0">
            <a:spAutoFit/>
          </a:bodyPr>
          <a:lstStyle/>
          <a:p>
            <a:pPr marL="342900" indent="-342900">
              <a:buAutoNum type="arabicParenR"/>
            </a:pPr>
            <a:r>
              <a:rPr lang="en-US" dirty="0" smtClean="0"/>
              <a:t>Modify the following code to work with slope 0&gt;m&gt;-1 </a:t>
            </a:r>
          </a:p>
          <a:p>
            <a:pPr marL="342900" indent="-342900"/>
            <a:r>
              <a:rPr lang="en-US" dirty="0" smtClean="0"/>
              <a:t>b</a:t>
            </a:r>
            <a:r>
              <a:rPr lang="pt-BR" dirty="0" smtClean="0"/>
              <a:t>y creating a “sign(y2-y1)” function to add to y</a:t>
            </a:r>
          </a:p>
          <a:p>
            <a:endParaRPr lang="pt-BR" dirty="0" smtClean="0"/>
          </a:p>
          <a:p>
            <a:r>
              <a:rPr lang="pt-BR" dirty="0" smtClean="0"/>
              <a:t>Check if it works for the following start/end points:</a:t>
            </a:r>
          </a:p>
          <a:p>
            <a:r>
              <a:rPr lang="pt-BR" dirty="0" smtClean="0"/>
              <a:t>x1=0; y1=0; x2=100; y2=-100; % Line1</a:t>
            </a:r>
          </a:p>
          <a:p>
            <a:r>
              <a:rPr lang="pt-BR" dirty="0" smtClean="0"/>
              <a:t>x1=50; y1=-20; x2=80; y2=-40; % Line2</a:t>
            </a:r>
          </a:p>
          <a:p>
            <a:r>
              <a:rPr lang="pt-BR" dirty="0" smtClean="0"/>
              <a:t>x1=30; y1=-60; x2=60; y2=-40; % Line3</a:t>
            </a:r>
          </a:p>
          <a:p>
            <a:r>
              <a:rPr lang="pt-BR" dirty="0" smtClean="0"/>
              <a:t>x1=10; y1=-70; x2=85; y2=10; % Line4</a:t>
            </a:r>
          </a:p>
          <a:p>
            <a:endParaRPr lang="en-US" dirty="0" smtClean="0"/>
          </a:p>
          <a:p>
            <a:endParaRPr lang="en-US" dirty="0" smtClean="0"/>
          </a:p>
          <a:p>
            <a:endParaRPr lang="en-US" dirty="0" smtClean="0"/>
          </a:p>
          <a:p>
            <a:endParaRPr lang="en-US" dirty="0" smtClean="0"/>
          </a:p>
          <a:p>
            <a:endParaRPr lang="en-US" dirty="0"/>
          </a:p>
        </p:txBody>
      </p:sp>
      <p:pic>
        <p:nvPicPr>
          <p:cNvPr id="2050" name="Picture 2"/>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143000" y="1295400"/>
            <a:ext cx="847725" cy="20955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Overview of Class 2</a:t>
            </a:r>
            <a:endParaRPr lang="en-US" dirty="0"/>
          </a:p>
        </p:txBody>
      </p:sp>
      <p:sp>
        <p:nvSpPr>
          <p:cNvPr id="3" name="Content Placeholder 2"/>
          <p:cNvSpPr>
            <a:spLocks noGrp="1"/>
          </p:cNvSpPr>
          <p:nvPr>
            <p:ph idx="1"/>
          </p:nvPr>
        </p:nvSpPr>
        <p:spPr/>
        <p:txBody>
          <a:bodyPr>
            <a:normAutofit/>
          </a:bodyPr>
          <a:lstStyle/>
          <a:p>
            <a:r>
              <a:rPr lang="en-US" sz="2000" dirty="0" smtClean="0"/>
              <a:t>Digital image formats</a:t>
            </a:r>
          </a:p>
          <a:p>
            <a:r>
              <a:rPr lang="en-US" sz="2000" dirty="0" smtClean="0"/>
              <a:t>Installing OpenGL</a:t>
            </a:r>
          </a:p>
          <a:p>
            <a:pPr lvl="1"/>
            <a:r>
              <a:rPr lang="en-US" sz="1600" dirty="0" smtClean="0"/>
              <a:t>Code for plotting points</a:t>
            </a:r>
          </a:p>
          <a:p>
            <a:pPr lvl="1"/>
            <a:r>
              <a:rPr lang="en-US" sz="1600" dirty="0" smtClean="0"/>
              <a:t>Changing the origin of the canvas</a:t>
            </a:r>
          </a:p>
          <a:p>
            <a:r>
              <a:rPr lang="en-US" sz="2000" dirty="0" smtClean="0"/>
              <a:t>Basic coordinate systems </a:t>
            </a:r>
          </a:p>
          <a:p>
            <a:pPr lvl="1"/>
            <a:r>
              <a:rPr lang="en-US" sz="1600" dirty="0" smtClean="0"/>
              <a:t>Cartesian, Polar</a:t>
            </a:r>
          </a:p>
          <a:p>
            <a:pPr lvl="1"/>
            <a:r>
              <a:rPr lang="en-US" sz="1600" dirty="0" smtClean="0"/>
              <a:t>Equation of a line </a:t>
            </a:r>
          </a:p>
          <a:p>
            <a:r>
              <a:rPr lang="en-US" sz="2000" dirty="0" smtClean="0"/>
              <a:t>Line Drawing Algorithms</a:t>
            </a:r>
          </a:p>
          <a:p>
            <a:pPr lvl="1"/>
            <a:r>
              <a:rPr lang="en-US" sz="1600" dirty="0" smtClean="0"/>
              <a:t>Introduction to the basic line drawing algorithms.</a:t>
            </a:r>
          </a:p>
          <a:p>
            <a:pPr lvl="1"/>
            <a:r>
              <a:rPr lang="en-US" sz="1600" dirty="0" smtClean="0"/>
              <a:t>Lab project: Modify given code to plot a line under different circumstances.</a:t>
            </a:r>
            <a:endParaRPr lang="en-US" sz="16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#1</a:t>
            </a:r>
            <a:endParaRPr lang="en-US" dirty="0"/>
          </a:p>
        </p:txBody>
      </p:sp>
      <p:sp>
        <p:nvSpPr>
          <p:cNvPr id="3" name="Content Placeholder 2"/>
          <p:cNvSpPr>
            <a:spLocks noGrp="1"/>
          </p:cNvSpPr>
          <p:nvPr>
            <p:ph idx="1"/>
          </p:nvPr>
        </p:nvSpPr>
        <p:spPr/>
        <p:txBody>
          <a:bodyPr>
            <a:normAutofit/>
          </a:bodyPr>
          <a:lstStyle/>
          <a:p>
            <a:r>
              <a:rPr lang="en-US" sz="2000" dirty="0" smtClean="0"/>
              <a:t>Expand </a:t>
            </a:r>
            <a:r>
              <a:rPr lang="en-US" sz="2000" dirty="0" err="1" smtClean="0"/>
              <a:t>Bresenham's</a:t>
            </a:r>
            <a:r>
              <a:rPr lang="en-US" sz="2000" dirty="0" smtClean="0"/>
              <a:t> Line Algorithm in OpenGL to plot a line using </a:t>
            </a:r>
            <a:r>
              <a:rPr lang="en-US" sz="2000" dirty="0" err="1" smtClean="0"/>
              <a:t>setPixel</a:t>
            </a:r>
            <a:r>
              <a:rPr lang="en-US" sz="2000" dirty="0" smtClean="0"/>
              <a:t>(x, y) function given earlier to draw a line between given  </a:t>
            </a:r>
          </a:p>
          <a:p>
            <a:pPr lvl="1"/>
            <a:r>
              <a:rPr lang="en-US" sz="1600" dirty="0" smtClean="0"/>
              <a:t>Start point (x</a:t>
            </a:r>
            <a:r>
              <a:rPr lang="en-US" sz="1600" baseline="-25000" dirty="0" smtClean="0"/>
              <a:t>0</a:t>
            </a:r>
            <a:r>
              <a:rPr lang="en-US" sz="1600" dirty="0" smtClean="0"/>
              <a:t>, y</a:t>
            </a:r>
            <a:r>
              <a:rPr lang="en-US" sz="1600" baseline="-25000" dirty="0" smtClean="0"/>
              <a:t>0</a:t>
            </a:r>
            <a:r>
              <a:rPr lang="en-US" sz="1600" dirty="0" smtClean="0"/>
              <a:t>)</a:t>
            </a:r>
          </a:p>
          <a:p>
            <a:pPr lvl="1"/>
            <a:r>
              <a:rPr lang="en-US" sz="1600" dirty="0" smtClean="0"/>
              <a:t>And end point (x</a:t>
            </a:r>
            <a:r>
              <a:rPr lang="en-US" sz="1600" baseline="-25000" dirty="0" smtClean="0"/>
              <a:t>1</a:t>
            </a:r>
            <a:r>
              <a:rPr lang="en-US" sz="1600" dirty="0" smtClean="0"/>
              <a:t>,y</a:t>
            </a:r>
            <a:r>
              <a:rPr lang="en-US" sz="1600" baseline="-25000" dirty="0" smtClean="0"/>
              <a:t>1</a:t>
            </a:r>
            <a:r>
              <a:rPr lang="en-US" sz="1600" dirty="0" smtClean="0"/>
              <a:t>)</a:t>
            </a:r>
          </a:p>
          <a:p>
            <a:endParaRPr lang="en-US" sz="2000" dirty="0" smtClean="0"/>
          </a:p>
          <a:p>
            <a:r>
              <a:rPr lang="en-US" sz="2000" dirty="0" smtClean="0"/>
              <a:t>Make it work in any quadrant (with any slope m&lt;1 and m&gt;1). </a:t>
            </a:r>
          </a:p>
          <a:p>
            <a:endParaRPr lang="en-US" sz="2000" dirty="0" smtClean="0"/>
          </a:p>
          <a:p>
            <a:r>
              <a:rPr lang="en-US" sz="2000" dirty="0" smtClean="0"/>
              <a:t>You would need just slightly to modify the code after you work out the math. </a:t>
            </a:r>
          </a:p>
          <a:p>
            <a:endParaRPr lang="en-US" sz="2000" dirty="0" smtClean="0"/>
          </a:p>
          <a:p>
            <a:pPr>
              <a:buNone/>
            </a:pPr>
            <a:endParaRPr lang="en-US" sz="2000" dirty="0" smtClean="0"/>
          </a:p>
          <a:p>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Basic unit in computing</a:t>
            </a:r>
            <a:endParaRPr lang="en-US" dirty="0"/>
          </a:p>
        </p:txBody>
      </p:sp>
      <p:sp>
        <p:nvSpPr>
          <p:cNvPr id="3" name="Content Placeholder 2"/>
          <p:cNvSpPr>
            <a:spLocks noGrp="1"/>
          </p:cNvSpPr>
          <p:nvPr>
            <p:ph idx="1"/>
          </p:nvPr>
        </p:nvSpPr>
        <p:spPr/>
        <p:txBody>
          <a:bodyPr>
            <a:normAutofit/>
          </a:bodyPr>
          <a:lstStyle/>
          <a:p>
            <a:r>
              <a:rPr lang="en-US" sz="2000" dirty="0" smtClean="0"/>
              <a:t>A bit ( binary digit) is the basic unit of information (computing, digital communications)</a:t>
            </a:r>
          </a:p>
          <a:p>
            <a:r>
              <a:rPr lang="en-US" sz="2000" dirty="0" smtClean="0"/>
              <a:t> Can be interpreted as logical values (true/false, yes/no), algebraic signs (+/−), activation states (on/off), or any other </a:t>
            </a:r>
            <a:r>
              <a:rPr lang="en-US" sz="2000" b="1" dirty="0" smtClean="0"/>
              <a:t>two-valued</a:t>
            </a:r>
            <a:r>
              <a:rPr lang="en-US" sz="2000" dirty="0" smtClean="0"/>
              <a:t> attribute. </a:t>
            </a:r>
          </a:p>
          <a:p>
            <a:r>
              <a:rPr lang="en-US" sz="2000" dirty="0" smtClean="0"/>
              <a:t>how about the DNA?</a:t>
            </a:r>
          </a:p>
          <a:p>
            <a:r>
              <a:rPr lang="en-US" sz="2000" dirty="0" smtClean="0"/>
              <a:t>Origin of computing goes back to a least 1700’s, if not to 200BC. </a:t>
            </a:r>
          </a:p>
          <a:p>
            <a:r>
              <a:rPr lang="en-US" sz="2000" dirty="0" smtClean="0"/>
              <a:t>Bit was often stored as the position of a mechanical </a:t>
            </a:r>
            <a:r>
              <a:rPr lang="en-US" sz="2000" dirty="0" err="1" smtClean="0"/>
              <a:t>leyer</a:t>
            </a:r>
            <a:r>
              <a:rPr lang="en-US" sz="2000" dirty="0" smtClean="0"/>
              <a:t> or gear (Archimedes), or the presence or absence of a hole at a specific point of a paper card or tape.</a:t>
            </a:r>
          </a:p>
          <a:p>
            <a:r>
              <a:rPr lang="en-US" sz="2000" dirty="0" smtClean="0"/>
              <a:t>Byte power of two (values 0 through 255= 2</a:t>
            </a:r>
            <a:r>
              <a:rPr lang="en-US" sz="2000" baseline="30000" dirty="0" smtClean="0"/>
              <a:t>8</a:t>
            </a:r>
            <a:r>
              <a:rPr lang="en-US" sz="2000" dirty="0" smtClean="0"/>
              <a:t> for one byte) </a:t>
            </a:r>
          </a:p>
          <a:p>
            <a:r>
              <a:rPr lang="en-US" sz="2000" dirty="0" smtClean="0"/>
              <a:t>Modern days - quantum bit or </a:t>
            </a:r>
            <a:r>
              <a:rPr lang="en-US" sz="2000" dirty="0" err="1" smtClean="0"/>
              <a:t>qubit</a:t>
            </a:r>
            <a:r>
              <a:rPr lang="en-US" sz="2000" dirty="0" smtClean="0"/>
              <a:t> is a quantum system that can exist in superposition of two bit values, true and false.</a:t>
            </a:r>
          </a:p>
          <a:p>
            <a:endParaRPr lang="en-US" sz="2000" dirty="0" smtClean="0"/>
          </a:p>
          <a:p>
            <a:endParaRPr lang="en-US" sz="2000" dirty="0" smtClean="0"/>
          </a:p>
          <a:p>
            <a:endParaRPr lang="en-US" sz="2000" dirty="0"/>
          </a:p>
        </p:txBody>
      </p:sp>
      <p:sp>
        <p:nvSpPr>
          <p:cNvPr id="512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5127" name="Rectangle 7"/>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5128" name="Rectangle 8"/>
          <p:cNvSpPr>
            <a:spLocks noChangeArrowheads="1"/>
          </p:cNvSpPr>
          <p:nvPr/>
        </p:nvSpPr>
        <p:spPr bwMode="auto">
          <a:xfrm>
            <a:off x="0" y="4248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Raster Display</a:t>
            </a:r>
            <a:endParaRPr lang="en-US" dirty="0"/>
          </a:p>
        </p:txBody>
      </p:sp>
      <p:sp>
        <p:nvSpPr>
          <p:cNvPr id="3" name="Content Placeholder 2"/>
          <p:cNvSpPr>
            <a:spLocks noGrp="1"/>
          </p:cNvSpPr>
          <p:nvPr>
            <p:ph idx="1"/>
          </p:nvPr>
        </p:nvSpPr>
        <p:spPr/>
        <p:txBody>
          <a:bodyPr>
            <a:normAutofit/>
          </a:bodyPr>
          <a:lstStyle/>
          <a:p>
            <a:r>
              <a:rPr lang="en-US" sz="2000" dirty="0" smtClean="0"/>
              <a:t>Raster - a pattern of closely spaced rows of dots that form an image (as on the cathode-ray tube of a television or computer display).</a:t>
            </a:r>
          </a:p>
          <a:p>
            <a:r>
              <a:rPr lang="en-US" sz="2000" dirty="0" smtClean="0"/>
              <a:t>The image in raster graphics is a dot (matrix) data structure representing a generally rectangular grid of pixels. </a:t>
            </a:r>
          </a:p>
          <a:p>
            <a:r>
              <a:rPr lang="en-US" sz="2000" dirty="0" smtClean="0"/>
              <a:t>On a graph paper you can draw a continuous line anywhere. But on a raster display you can draw only a discrete line (between the grid points). </a:t>
            </a:r>
          </a:p>
          <a:p>
            <a:endParaRPr lang="en-US" sz="2000" dirty="0"/>
          </a:p>
        </p:txBody>
      </p:sp>
      <p:pic>
        <p:nvPicPr>
          <p:cNvPr id="4" name="Picture 3"/>
          <p:cNvPicPr/>
          <p:nvPr/>
        </p:nvPicPr>
        <p:blipFill>
          <a:blip r:embed="rId2" cstate="print"/>
          <a:srcRect l="8791" t="5614" r="12088" b="15789"/>
          <a:stretch>
            <a:fillRect/>
          </a:stretch>
        </p:blipFill>
        <p:spPr bwMode="auto">
          <a:xfrm>
            <a:off x="0" y="4343400"/>
            <a:ext cx="4114800" cy="2133600"/>
          </a:xfrm>
          <a:prstGeom prst="rect">
            <a:avLst/>
          </a:prstGeom>
          <a:noFill/>
          <a:ln w="9525">
            <a:noFill/>
            <a:miter lim="800000"/>
            <a:headEnd/>
            <a:tailEnd/>
          </a:ln>
        </p:spPr>
      </p:pic>
      <p:pic>
        <p:nvPicPr>
          <p:cNvPr id="6" name="Picture 5"/>
          <p:cNvPicPr/>
          <p:nvPr/>
        </p:nvPicPr>
        <p:blipFill>
          <a:blip r:embed="rId3" cstate="print"/>
          <a:srcRect/>
          <a:stretch>
            <a:fillRect/>
          </a:stretch>
        </p:blipFill>
        <p:spPr bwMode="auto">
          <a:xfrm>
            <a:off x="4648200" y="4229100"/>
            <a:ext cx="4495800" cy="2628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Images</a:t>
            </a:r>
            <a:endParaRPr lang="en-US" dirty="0"/>
          </a:p>
        </p:txBody>
      </p:sp>
      <p:sp>
        <p:nvSpPr>
          <p:cNvPr id="3" name="Content Placeholder 2"/>
          <p:cNvSpPr>
            <a:spLocks noGrp="1"/>
          </p:cNvSpPr>
          <p:nvPr>
            <p:ph idx="1"/>
          </p:nvPr>
        </p:nvSpPr>
        <p:spPr/>
        <p:txBody>
          <a:bodyPr>
            <a:normAutofit/>
          </a:bodyPr>
          <a:lstStyle/>
          <a:p>
            <a:pPr lvl="0">
              <a:defRPr/>
            </a:pPr>
            <a:r>
              <a:rPr lang="en-US" sz="2000" dirty="0" smtClean="0"/>
              <a:t>A digital image differs from a photo in that the values are all discrete (only integer values). </a:t>
            </a:r>
          </a:p>
          <a:p>
            <a:r>
              <a:rPr lang="en-US" sz="2000" dirty="0" smtClean="0"/>
              <a:t>The computer screen is represented by a matrix (2D array) of locations called pixels. </a:t>
            </a:r>
          </a:p>
          <a:p>
            <a:r>
              <a:rPr lang="en-US" sz="2000" dirty="0" smtClean="0"/>
              <a:t>One of 2N intensities or colors are associated with each pixel, where N is the number of bits per pixel. Grayscale typically has one byte per pixel, for  intensities.</a:t>
            </a:r>
          </a:p>
          <a:p>
            <a:endParaRPr lang="en-US" sz="2000" dirty="0" smtClean="0"/>
          </a:p>
          <a:p>
            <a:endParaRPr lang="en-US" sz="2000" dirty="0" smtClean="0"/>
          </a:p>
          <a:p>
            <a:endParaRPr lang="en-US" sz="2000" dirty="0" smtClean="0"/>
          </a:p>
          <a:p>
            <a:endParaRPr lang="en-US" sz="2000" dirty="0"/>
          </a:p>
        </p:txBody>
      </p:sp>
      <p:grpSp>
        <p:nvGrpSpPr>
          <p:cNvPr id="4" name="Group 13"/>
          <p:cNvGrpSpPr/>
          <p:nvPr/>
        </p:nvGrpSpPr>
        <p:grpSpPr>
          <a:xfrm>
            <a:off x="990600" y="4419600"/>
            <a:ext cx="5334000" cy="1895475"/>
            <a:chOff x="990600" y="4419600"/>
            <a:chExt cx="5334000" cy="1895475"/>
          </a:xfrm>
        </p:grpSpPr>
        <p:pic>
          <p:nvPicPr>
            <p:cNvPr id="5121" name="Picture 2"/>
            <p:cNvPicPr>
              <a:picLocks noChangeAspect="1" noChangeArrowheads="1"/>
            </p:cNvPicPr>
            <p:nvPr/>
          </p:nvPicPr>
          <p:blipFill>
            <a:blip r:embed="rId2" cstate="print"/>
            <a:srcRect/>
            <a:stretch>
              <a:fillRect/>
            </a:stretch>
          </p:blipFill>
          <p:spPr bwMode="auto">
            <a:xfrm>
              <a:off x="4429125" y="4419600"/>
              <a:ext cx="1895475" cy="1895475"/>
            </a:xfrm>
            <a:prstGeom prst="rect">
              <a:avLst/>
            </a:prstGeom>
            <a:noFill/>
          </p:spPr>
        </p:pic>
        <p:grpSp>
          <p:nvGrpSpPr>
            <p:cNvPr id="5" name="Group 12"/>
            <p:cNvGrpSpPr/>
            <p:nvPr/>
          </p:nvGrpSpPr>
          <p:grpSpPr>
            <a:xfrm>
              <a:off x="990600" y="4419600"/>
              <a:ext cx="3467100" cy="1895475"/>
              <a:chOff x="0" y="457200"/>
              <a:chExt cx="3467100" cy="1895475"/>
            </a:xfrm>
          </p:grpSpPr>
          <p:pic>
            <p:nvPicPr>
              <p:cNvPr id="5122" name="Picture 1"/>
              <p:cNvPicPr>
                <a:picLocks noChangeAspect="1" noChangeArrowheads="1"/>
              </p:cNvPicPr>
              <p:nvPr/>
            </p:nvPicPr>
            <p:blipFill>
              <a:blip r:embed="rId3" cstate="print"/>
              <a:srcRect/>
              <a:stretch>
                <a:fillRect/>
              </a:stretch>
            </p:blipFill>
            <p:spPr bwMode="auto">
              <a:xfrm>
                <a:off x="0" y="457200"/>
                <a:ext cx="3419475" cy="1895475"/>
              </a:xfrm>
              <a:prstGeom prst="rect">
                <a:avLst/>
              </a:prstGeom>
              <a:noFill/>
            </p:spPr>
          </p:pic>
          <p:sp>
            <p:nvSpPr>
              <p:cNvPr id="5123" name="Rectangle 3"/>
              <p:cNvSpPr>
                <a:spLocks noChangeArrowheads="1"/>
              </p:cNvSpPr>
              <p:nvPr/>
            </p:nvSpPr>
            <p:spPr bwMode="auto">
              <a:xfrm>
                <a:off x="1619250" y="939800"/>
                <a:ext cx="342900" cy="342900"/>
              </a:xfrm>
              <a:prstGeom prst="rect">
                <a:avLst/>
              </a:prstGeom>
              <a:noFill/>
              <a:ln w="22225">
                <a:solidFill>
                  <a:srgbClr val="C00000"/>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124" name="AutoShape 4"/>
              <p:cNvSpPr>
                <a:spLocks noChangeShapeType="1"/>
              </p:cNvSpPr>
              <p:nvPr/>
            </p:nvSpPr>
            <p:spPr bwMode="auto">
              <a:xfrm flipV="1">
                <a:off x="1619250" y="463550"/>
                <a:ext cx="1847850" cy="476250"/>
              </a:xfrm>
              <a:prstGeom prst="straightConnector1">
                <a:avLst/>
              </a:prstGeom>
              <a:noFill/>
              <a:ln w="22225">
                <a:solidFill>
                  <a:srgbClr val="C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25" name="AutoShape 5"/>
              <p:cNvSpPr>
                <a:spLocks noChangeShapeType="1"/>
              </p:cNvSpPr>
              <p:nvPr/>
            </p:nvSpPr>
            <p:spPr bwMode="auto">
              <a:xfrm>
                <a:off x="1619250" y="1282700"/>
                <a:ext cx="1847850" cy="1057275"/>
              </a:xfrm>
              <a:prstGeom prst="straightConnector1">
                <a:avLst/>
              </a:prstGeom>
              <a:noFill/>
              <a:ln w="22225">
                <a:solidFill>
                  <a:srgbClr val="C00000"/>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
        <p:nvSpPr>
          <p:cNvPr id="5126"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5127" name="Rectangle 7"/>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sp>
        <p:nvSpPr>
          <p:cNvPr id="5128" name="Rectangle 8"/>
          <p:cNvSpPr>
            <a:spLocks noChangeArrowheads="1"/>
          </p:cNvSpPr>
          <p:nvPr/>
        </p:nvSpPr>
        <p:spPr bwMode="auto">
          <a:xfrm>
            <a:off x="0" y="42481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Digital Images</a:t>
            </a:r>
            <a:endParaRPr lang="en-US" dirty="0"/>
          </a:p>
        </p:txBody>
      </p:sp>
      <p:sp>
        <p:nvSpPr>
          <p:cNvPr id="3" name="Content Placeholder 2"/>
          <p:cNvSpPr>
            <a:spLocks noGrp="1"/>
          </p:cNvSpPr>
          <p:nvPr>
            <p:ph idx="1"/>
          </p:nvPr>
        </p:nvSpPr>
        <p:spPr/>
        <p:txBody>
          <a:bodyPr>
            <a:noAutofit/>
          </a:bodyPr>
          <a:lstStyle/>
          <a:p>
            <a:r>
              <a:rPr lang="en-US" sz="1800" dirty="0" smtClean="0"/>
              <a:t>Binary: Each pixel is just black or white. Since there are only two possible values for each pixel (0,1), we only need one bit per pixel.</a:t>
            </a:r>
          </a:p>
          <a:p>
            <a:pPr>
              <a:buNone/>
            </a:pPr>
            <a:endParaRPr lang="en-US" sz="1800" dirty="0" smtClean="0"/>
          </a:p>
          <a:p>
            <a:r>
              <a:rPr lang="en-US" sz="1800" dirty="0" smtClean="0"/>
              <a:t>Grayscale: Each pixel is a shade of gray, normally from 0 (black) to 255 (white). This range means that each pixel can be represented by eight bits, or exactly one byte. Other grayscale ranges are used, but generally they are a power of 2.</a:t>
            </a:r>
          </a:p>
          <a:p>
            <a:endParaRPr lang="en-US" sz="1800" dirty="0" smtClean="0"/>
          </a:p>
          <a:p>
            <a:r>
              <a:rPr lang="en-US" sz="1800" dirty="0" smtClean="0"/>
              <a:t>True Color, or RGB: Each pixel has a particular color; that color is described by the amount of red, green and blue in it. If each of these components has a range 0–255, this gives a total </a:t>
            </a:r>
            <a:r>
              <a:rPr lang="en-US" sz="1800" smtClean="0"/>
              <a:t>of 256^3  </a:t>
            </a:r>
            <a:r>
              <a:rPr lang="en-US" sz="1800" dirty="0" smtClean="0"/>
              <a:t>different possible colors. Such an image is a “stack” of three matrices; representing the red, green and blue values for each pixel. This means that for every pixel there correspond 3 values. </a:t>
            </a:r>
            <a:endParaRPr lang="en-US" sz="1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Images</a:t>
            </a:r>
            <a:endParaRPr lang="en-US" dirty="0"/>
          </a:p>
        </p:txBody>
      </p:sp>
      <p:sp>
        <p:nvSpPr>
          <p:cNvPr id="3" name="Content Placeholder 2"/>
          <p:cNvSpPr>
            <a:spLocks noGrp="1"/>
          </p:cNvSpPr>
          <p:nvPr>
            <p:ph idx="1"/>
          </p:nvPr>
        </p:nvSpPr>
        <p:spPr>
          <a:xfrm>
            <a:off x="457200" y="1600200"/>
            <a:ext cx="4419600" cy="4525963"/>
          </a:xfrm>
        </p:spPr>
        <p:txBody>
          <a:bodyPr>
            <a:normAutofit/>
          </a:bodyPr>
          <a:lstStyle/>
          <a:p>
            <a:pPr lvl="0"/>
            <a:r>
              <a:rPr lang="en-US" sz="2000" dirty="0" smtClean="0"/>
              <a:t>An RGB digital image is a matrix.</a:t>
            </a:r>
          </a:p>
          <a:p>
            <a:pPr lvl="0"/>
            <a:r>
              <a:rPr lang="en-US" sz="2000" dirty="0" smtClean="0"/>
              <a:t>Each plane is a separate matrix.</a:t>
            </a:r>
          </a:p>
          <a:p>
            <a:pPr lvl="0"/>
            <a:r>
              <a:rPr lang="en-US" sz="2000" dirty="0" smtClean="0"/>
              <a:t>Color often requires one byte per channel, with three color channels per pixel: red, green, and blue.</a:t>
            </a:r>
          </a:p>
          <a:p>
            <a:endParaRPr lang="en-US" sz="2000" dirty="0" smtClean="0"/>
          </a:p>
          <a:p>
            <a:r>
              <a:rPr lang="en-US" sz="2000" dirty="0" smtClean="0"/>
              <a:t>The color in each pixel can be set. For drawing bigger objects pixel by pixel plotting is inefficient and primitives such as lines and polygons circles and ellipses are used. </a:t>
            </a:r>
          </a:p>
          <a:p>
            <a:endParaRPr lang="en-US" sz="2000" dirty="0"/>
          </a:p>
        </p:txBody>
      </p:sp>
      <p:sp>
        <p:nvSpPr>
          <p:cNvPr id="6" name="Content Placeholder 2"/>
          <p:cNvSpPr txBox="1">
            <a:spLocks/>
          </p:cNvSpPr>
          <p:nvPr/>
        </p:nvSpPr>
        <p:spPr>
          <a:xfrm>
            <a:off x="609600" y="1752600"/>
            <a:ext cx="8229600" cy="4525963"/>
          </a:xfrm>
          <a:prstGeom prst="rect">
            <a:avLst/>
          </a:prstGeom>
        </p:spPr>
        <p:txBody>
          <a:bodyPr vert="horz" lIns="91440" tIns="45720" rIns="91440" bIns="45720" rtlCol="0">
            <a:normAutofit/>
          </a:bodyPr>
          <a:lstStyle/>
          <a:p>
            <a:pPr marL="342900" lvl="0" indent="-342900">
              <a:spcBef>
                <a:spcPct val="20000"/>
              </a:spcBef>
              <a:defRPr/>
            </a:pPr>
            <a:endParaRPr lang="en-US" sz="2000" dirty="0"/>
          </a:p>
        </p:txBody>
      </p:sp>
      <p:pic>
        <p:nvPicPr>
          <p:cNvPr id="5" name="Picture 4"/>
          <p:cNvPicPr/>
          <p:nvPr/>
        </p:nvPicPr>
        <p:blipFill>
          <a:blip r:embed="rId2" cstate="print"/>
          <a:srcRect/>
          <a:stretch>
            <a:fillRect/>
          </a:stretch>
        </p:blipFill>
        <p:spPr bwMode="auto">
          <a:xfrm>
            <a:off x="5029200" y="1447800"/>
            <a:ext cx="3933825" cy="5286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 of Digital Images</a:t>
            </a:r>
            <a:endParaRPr lang="en-US" dirty="0"/>
          </a:p>
        </p:txBody>
      </p:sp>
      <p:sp>
        <p:nvSpPr>
          <p:cNvPr id="3" name="Content Placeholder 2"/>
          <p:cNvSpPr>
            <a:spLocks noGrp="1"/>
          </p:cNvSpPr>
          <p:nvPr>
            <p:ph idx="1"/>
          </p:nvPr>
        </p:nvSpPr>
        <p:spPr/>
        <p:txBody>
          <a:bodyPr>
            <a:normAutofit/>
          </a:bodyPr>
          <a:lstStyle/>
          <a:p>
            <a:pPr>
              <a:buNone/>
            </a:pPr>
            <a:r>
              <a:rPr lang="en-US" sz="1600" dirty="0" smtClean="0"/>
              <a:t>Digital Camera files</a:t>
            </a:r>
          </a:p>
          <a:p>
            <a:pPr>
              <a:buNone/>
            </a:pPr>
            <a:r>
              <a:rPr lang="en-US" sz="1600" dirty="0" smtClean="0"/>
              <a:t>Aspect ratios vary for different camera, some standard examples:</a:t>
            </a:r>
          </a:p>
          <a:p>
            <a:r>
              <a:rPr lang="en-US" sz="1600" dirty="0" smtClean="0"/>
              <a:t>3.1 MP - 2048 x 1536 pixels (JPG HQ 1.0 MB, TIFF 18.9 MB)</a:t>
            </a:r>
          </a:p>
          <a:p>
            <a:r>
              <a:rPr lang="en-US" sz="1600" dirty="0" smtClean="0"/>
              <a:t>5 MP - 2580 x 2048 pixels (JPG HQ 1.5 MB, TIFF 31.7 MB)</a:t>
            </a:r>
          </a:p>
          <a:p>
            <a:r>
              <a:rPr lang="en-US" sz="1600" dirty="0" smtClean="0"/>
              <a:t>10 MP - 3648 x 2736 pixels (JPG HQ 2.2 MB, TIFF 59.9 MB)</a:t>
            </a:r>
          </a:p>
          <a:p>
            <a:pPr>
              <a:buNone/>
            </a:pPr>
            <a:endParaRPr lang="en-US" sz="1600" dirty="0" smtClean="0"/>
          </a:p>
          <a:p>
            <a:pPr>
              <a:buNone/>
            </a:pPr>
            <a:r>
              <a:rPr lang="en-US" sz="1600" dirty="0" smtClean="0"/>
              <a:t>Standard video (4:3 ratio)</a:t>
            </a:r>
          </a:p>
          <a:p>
            <a:r>
              <a:rPr lang="en-US" sz="1600" dirty="0" err="1" smtClean="0"/>
              <a:t>iMovie</a:t>
            </a:r>
            <a:r>
              <a:rPr lang="en-US" sz="1600" dirty="0" smtClean="0"/>
              <a:t> HD6 &amp; </a:t>
            </a:r>
            <a:r>
              <a:rPr lang="en-US" sz="1600" dirty="0" err="1" smtClean="0"/>
              <a:t>iMovie</a:t>
            </a:r>
            <a:r>
              <a:rPr lang="en-US" sz="1600" dirty="0" smtClean="0"/>
              <a:t> DV 720 x 528, or 1440 x 1056</a:t>
            </a:r>
          </a:p>
          <a:p>
            <a:r>
              <a:rPr lang="en-US" sz="1600" dirty="0" smtClean="0"/>
              <a:t>NTSC </a:t>
            </a:r>
            <a:r>
              <a:rPr lang="en-US" sz="1600" dirty="0" err="1" smtClean="0"/>
              <a:t>Dv</a:t>
            </a:r>
            <a:r>
              <a:rPr lang="en-US" sz="1600" dirty="0" smtClean="0"/>
              <a:t> 720 x 480</a:t>
            </a:r>
          </a:p>
          <a:p>
            <a:r>
              <a:rPr lang="en-US" sz="1600" dirty="0" smtClean="0"/>
              <a:t>DVCPRO 1280 x 1080</a:t>
            </a:r>
          </a:p>
          <a:p>
            <a:pPr>
              <a:buNone/>
            </a:pPr>
            <a:r>
              <a:rPr lang="en-US" sz="1600" dirty="0" smtClean="0"/>
              <a:t>Widescreen Formats (16:9 ratio)</a:t>
            </a:r>
          </a:p>
          <a:p>
            <a:r>
              <a:rPr lang="en-US" sz="1600" dirty="0" smtClean="0"/>
              <a:t>HDTV720p 1280 x 720</a:t>
            </a:r>
          </a:p>
          <a:p>
            <a:r>
              <a:rPr lang="en-US" sz="1600" dirty="0" smtClean="0"/>
              <a:t>HDTV 1080p 1920 x 1080</a:t>
            </a:r>
          </a:p>
          <a:p>
            <a:pPr>
              <a:buNone/>
            </a:pPr>
            <a:endParaRPr lang="en-US" sz="1600" dirty="0" smtClean="0"/>
          </a:p>
          <a:p>
            <a:pPr>
              <a:buNone/>
            </a:pPr>
            <a:r>
              <a:rPr lang="en-US" sz="1600" dirty="0" smtClean="0"/>
              <a:t>Photography ? </a:t>
            </a:r>
            <a:r>
              <a:rPr lang="en-US" sz="1600" smtClean="0"/>
              <a:t>Estimate?</a:t>
            </a:r>
            <a:endParaRPr lang="en-US" sz="1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1043</TotalTime>
  <Words>1865</Words>
  <Application>Microsoft Office PowerPoint</Application>
  <PresentationFormat>On-screen Show (4:3)</PresentationFormat>
  <Paragraphs>318</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Questionnaire Solutions </vt:lpstr>
      <vt:lpstr>Former Grateful Dead drummer lights show with brain waves</vt:lpstr>
      <vt:lpstr>Overview of Class 2</vt:lpstr>
      <vt:lpstr>Basic unit in computing</vt:lpstr>
      <vt:lpstr>Raster Display</vt:lpstr>
      <vt:lpstr>Digital Images</vt:lpstr>
      <vt:lpstr>Types of Digital Images</vt:lpstr>
      <vt:lpstr>Digital Images</vt:lpstr>
      <vt:lpstr>Size of Digital Images</vt:lpstr>
      <vt:lpstr>Install GLUT The OpenGL Utility Toolkit</vt:lpstr>
      <vt:lpstr>setPixel(x, y) - Code Example</vt:lpstr>
      <vt:lpstr>The question of the origin.</vt:lpstr>
      <vt:lpstr>Cartesian coordinate systems</vt:lpstr>
      <vt:lpstr>Homogeneous types of coordinates </vt:lpstr>
      <vt:lpstr>Polar coordinate systems</vt:lpstr>
      <vt:lpstr>Equations of a line</vt:lpstr>
      <vt:lpstr>Line drawing (rasterization) algorithms </vt:lpstr>
      <vt:lpstr>Autonomous navigation applications</vt:lpstr>
      <vt:lpstr>The road follower</vt:lpstr>
      <vt:lpstr>Application</vt:lpstr>
      <vt:lpstr>Algorithms Used</vt:lpstr>
      <vt:lpstr>Line drawing (rasterization) algorithms </vt:lpstr>
      <vt:lpstr>Plotting lines with points</vt:lpstr>
      <vt:lpstr>Line drawing Project</vt:lpstr>
      <vt:lpstr>Plotting lines with points</vt:lpstr>
      <vt:lpstr>Line drawing (rasterization) algorithms </vt:lpstr>
      <vt:lpstr>Bresenham line algorithm </vt:lpstr>
      <vt:lpstr>Bresenham's Line Algorithm </vt:lpstr>
      <vt:lpstr>Bresenham's Line Project</vt:lpstr>
      <vt:lpstr>Homework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zlatko vasilkoski</dc:creator>
  <cp:lastModifiedBy>zlatko vasilkoski</cp:lastModifiedBy>
  <cp:revision>219</cp:revision>
  <dcterms:created xsi:type="dcterms:W3CDTF">2012-09-12T02:19:18Z</dcterms:created>
  <dcterms:modified xsi:type="dcterms:W3CDTF">2013-09-13T02:59:49Z</dcterms:modified>
</cp:coreProperties>
</file>