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13" r:id="rId2"/>
    <p:sldId id="331" r:id="rId3"/>
    <p:sldId id="332" r:id="rId4"/>
    <p:sldId id="333" r:id="rId5"/>
    <p:sldId id="329" r:id="rId6"/>
    <p:sldId id="316" r:id="rId7"/>
    <p:sldId id="319" r:id="rId8"/>
    <p:sldId id="320" r:id="rId9"/>
    <p:sldId id="321" r:id="rId10"/>
    <p:sldId id="322" r:id="rId11"/>
    <p:sldId id="338" r:id="rId12"/>
    <p:sldId id="337" r:id="rId13"/>
    <p:sldId id="323" r:id="rId14"/>
    <p:sldId id="330" r:id="rId15"/>
    <p:sldId id="324" r:id="rId16"/>
    <p:sldId id="340" r:id="rId17"/>
    <p:sldId id="341" r:id="rId18"/>
    <p:sldId id="325" r:id="rId19"/>
    <p:sldId id="306" r:id="rId20"/>
    <p:sldId id="342" r:id="rId21"/>
    <p:sldId id="295" r:id="rId22"/>
    <p:sldId id="291" r:id="rId23"/>
    <p:sldId id="305" r:id="rId24"/>
    <p:sldId id="277" r:id="rId25"/>
    <p:sldId id="278" r:id="rId26"/>
    <p:sldId id="308" r:id="rId27"/>
    <p:sldId id="292" r:id="rId28"/>
    <p:sldId id="296" r:id="rId29"/>
    <p:sldId id="297" r:id="rId30"/>
    <p:sldId id="298" r:id="rId31"/>
    <p:sldId id="303" r:id="rId32"/>
    <p:sldId id="302" r:id="rId33"/>
    <p:sldId id="304" r:id="rId34"/>
    <p:sldId id="339" r:id="rId35"/>
    <p:sldId id="30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11" autoAdjust="0"/>
    <p:restoredTop sz="94609" autoAdjust="0"/>
  </p:normalViewPr>
  <p:slideViewPr>
    <p:cSldViewPr>
      <p:cViewPr varScale="1">
        <p:scale>
          <a:sx n="108" d="100"/>
          <a:sy n="108" d="100"/>
        </p:scale>
        <p:origin x="-78" y="-114"/>
      </p:cViewPr>
      <p:guideLst>
        <p:guide orient="horz" pos="2160"/>
        <p:guide pos="2880"/>
      </p:guideLst>
    </p:cSldViewPr>
  </p:slideViewPr>
  <p:outlineViewPr>
    <p:cViewPr>
      <p:scale>
        <a:sx n="33" d="100"/>
        <a:sy n="33" d="100"/>
      </p:scale>
      <p:origin x="0" y="1585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F0309-7841-4D62-8061-383890750C93}" type="datetimeFigureOut">
              <a:rPr lang="en-US" smtClean="0"/>
              <a:pPr/>
              <a:t>9/19/2013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9B01BD-A5F3-4244-A97B-DCAC934B59C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9446FF-AA00-495E-BA00-E47F7BE662B7}" type="datetimeFigureOut">
              <a:rPr lang="en-US" smtClean="0"/>
              <a:pPr/>
              <a:t>9/19/2013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4CAD1-30CA-4FA7-9AF4-4CCCDFD1F17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9446FF-AA00-495E-BA00-E47F7BE662B7}" type="datetimeFigureOut">
              <a:rPr lang="en-US" smtClean="0"/>
              <a:pPr/>
              <a:t>9/19/2013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4CAD1-30CA-4FA7-9AF4-4CCCDFD1F1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9446FF-AA00-495E-BA00-E47F7BE662B7}" type="datetimeFigureOut">
              <a:rPr lang="en-US" smtClean="0"/>
              <a:pPr/>
              <a:t>9/19/2013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4CAD1-30CA-4FA7-9AF4-4CCCDFD1F1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9446FF-AA00-495E-BA00-E47F7BE662B7}" type="datetimeFigureOut">
              <a:rPr lang="en-US" smtClean="0"/>
              <a:pPr/>
              <a:t>9/19/2013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4CAD1-30CA-4FA7-9AF4-4CCCDFD1F1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9446FF-AA00-495E-BA00-E47F7BE662B7}" type="datetimeFigureOut">
              <a:rPr lang="en-US" smtClean="0"/>
              <a:pPr/>
              <a:t>9/19/2013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4CAD1-30CA-4FA7-9AF4-4CCCDFD1F17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9446FF-AA00-495E-BA00-E47F7BE662B7}" type="datetimeFigureOut">
              <a:rPr lang="en-US" smtClean="0"/>
              <a:pPr/>
              <a:t>9/19/2013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24CAD1-30CA-4FA7-9AF4-4CCCDFD1F1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9446FF-AA00-495E-BA00-E47F7BE662B7}" type="datetimeFigureOut">
              <a:rPr lang="en-US" smtClean="0"/>
              <a:pPr/>
              <a:t>9/19/2013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24CAD1-30CA-4FA7-9AF4-4CCCDFD1F1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9446FF-AA00-495E-BA00-E47F7BE662B7}" type="datetimeFigureOut">
              <a:rPr lang="en-US" smtClean="0"/>
              <a:pPr/>
              <a:t>9/19/2013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24CAD1-30CA-4FA7-9AF4-4CCCDFD1F1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9446FF-AA00-495E-BA00-E47F7BE662B7}" type="datetimeFigureOut">
              <a:rPr lang="en-US" smtClean="0"/>
              <a:pPr/>
              <a:t>9/19/2013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24CAD1-30CA-4FA7-9AF4-4CCCDFD1F1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9446FF-AA00-495E-BA00-E47F7BE662B7}" type="datetimeFigureOut">
              <a:rPr lang="en-US" smtClean="0"/>
              <a:pPr/>
              <a:t>9/19/2013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24CAD1-30CA-4FA7-9AF4-4CCCDFD1F1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9446FF-AA00-495E-BA00-E47F7BE662B7}" type="datetimeFigureOut">
              <a:rPr lang="en-US" smtClean="0"/>
              <a:pPr/>
              <a:t>9/19/2013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24CAD1-30CA-4FA7-9AF4-4CCCDFD1F17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9446FF-AA00-495E-BA00-E47F7BE662B7}" type="datetimeFigureOut">
              <a:rPr lang="en-US" smtClean="0"/>
              <a:pPr/>
              <a:t>9/19/2013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24CAD1-30CA-4FA7-9AF4-4CCCDFD1F17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34.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17.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10" Type="http://schemas.openxmlformats.org/officeDocument/2006/relationships/image" Target="../media/image52.png"/><Relationship Id="rId4" Type="http://schemas.openxmlformats.org/officeDocument/2006/relationships/image" Target="../media/image47.png"/><Relationship Id="rId9" Type="http://schemas.openxmlformats.org/officeDocument/2006/relationships/image" Target="../media/image51.png"/></Relationships>
</file>

<file path=ppt/slides/_rels/slide18.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 Id="rId9" Type="http://schemas.openxmlformats.org/officeDocument/2006/relationships/image" Target="../media/image69.png"/></Relationships>
</file>

<file path=ppt/slides/_rels/slide2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1.png"/><Relationship Id="rId4" Type="http://schemas.openxmlformats.org/officeDocument/2006/relationships/image" Target="../media/image4.png"/><Relationship Id="rId9" Type="http://schemas.openxmlformats.org/officeDocument/2006/relationships/image" Target="../media/image9.png"/></Relationships>
</file>

<file path=ppt/slides/_rels/slide3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Overview of Class 3</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sz="2000" dirty="0" err="1" smtClean="0"/>
              <a:t>Bresenheim’s</a:t>
            </a:r>
            <a:r>
              <a:rPr lang="en-US" sz="2000" dirty="0" smtClean="0"/>
              <a:t> Line algorithm (Lab project)-Later this semester (in image processing) you will use this code to find the vanishing point for the road follower</a:t>
            </a:r>
          </a:p>
          <a:p>
            <a:pPr lvl="1"/>
            <a:r>
              <a:rPr lang="en-US" sz="1600" dirty="0" smtClean="0"/>
              <a:t>Modifications to work under different circumstances(in </a:t>
            </a:r>
            <a:r>
              <a:rPr lang="en-US" sz="1600" dirty="0" err="1" smtClean="0"/>
              <a:t>Matlab</a:t>
            </a:r>
            <a:r>
              <a:rPr lang="en-US" sz="1600" dirty="0" smtClean="0"/>
              <a:t> for HW in OpenGL)</a:t>
            </a:r>
          </a:p>
          <a:p>
            <a:pPr lvl="1"/>
            <a:r>
              <a:rPr lang="en-US" sz="1600" dirty="0" smtClean="0"/>
              <a:t>Circle algorithm.</a:t>
            </a:r>
          </a:p>
          <a:p>
            <a:r>
              <a:rPr lang="en-US" sz="2000" dirty="0" smtClean="0"/>
              <a:t>Plotting line segments with OpenGL </a:t>
            </a:r>
          </a:p>
          <a:p>
            <a:pPr lvl="1"/>
            <a:r>
              <a:rPr lang="en-US" sz="1600" dirty="0" smtClean="0"/>
              <a:t>line attributes  </a:t>
            </a:r>
          </a:p>
          <a:p>
            <a:r>
              <a:rPr lang="en-US" sz="2000" dirty="0" smtClean="0"/>
              <a:t>Plot any curve using line segments</a:t>
            </a:r>
          </a:p>
          <a:p>
            <a:pPr lvl="1"/>
            <a:r>
              <a:rPr lang="en-US" sz="1600" dirty="0" smtClean="0"/>
              <a:t>Cartesian</a:t>
            </a:r>
          </a:p>
          <a:p>
            <a:pPr lvl="1"/>
            <a:r>
              <a:rPr lang="en-US" sz="1600" dirty="0" smtClean="0"/>
              <a:t>Polar</a:t>
            </a:r>
          </a:p>
          <a:p>
            <a:pPr lvl="1"/>
            <a:r>
              <a:rPr lang="en-US" sz="1600" dirty="0" smtClean="0"/>
              <a:t>Normal and tangents to a curve (Math)</a:t>
            </a:r>
          </a:p>
          <a:p>
            <a:r>
              <a:rPr lang="en-US" sz="2000" dirty="0" smtClean="0"/>
              <a:t>Plotting polygons with OpenGL</a:t>
            </a:r>
          </a:p>
          <a:p>
            <a:pPr lvl="1"/>
            <a:r>
              <a:rPr lang="en-US" sz="1600" dirty="0" smtClean="0"/>
              <a:t>Motivation </a:t>
            </a:r>
          </a:p>
          <a:p>
            <a:pPr lvl="1"/>
            <a:r>
              <a:rPr lang="en-US" sz="1600" dirty="0" smtClean="0"/>
              <a:t>Scan-Line Polygon fill algorithm</a:t>
            </a:r>
          </a:p>
          <a:p>
            <a:r>
              <a:rPr lang="en-US" sz="2000" dirty="0" smtClean="0"/>
              <a:t>2D Transformations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0" y="1297846"/>
            <a:ext cx="4310063" cy="3197954"/>
          </a:xfrm>
          <a:prstGeom prst="rect">
            <a:avLst/>
          </a:prstGeom>
          <a:noFill/>
          <a:ln w="9525">
            <a:noFill/>
            <a:miter lim="800000"/>
            <a:headEnd/>
            <a:tailEnd/>
          </a:ln>
        </p:spPr>
      </p:pic>
      <p:pic>
        <p:nvPicPr>
          <p:cNvPr id="5" name="Picture 5"/>
          <p:cNvPicPr>
            <a:picLocks noChangeAspect="1" noChangeArrowheads="1"/>
          </p:cNvPicPr>
          <p:nvPr/>
        </p:nvPicPr>
        <p:blipFill>
          <a:blip r:embed="rId3" cstate="print"/>
          <a:srcRect/>
          <a:stretch>
            <a:fillRect/>
          </a:stretch>
        </p:blipFill>
        <p:spPr bwMode="auto">
          <a:xfrm>
            <a:off x="4810670" y="1295400"/>
            <a:ext cx="4333330" cy="3200400"/>
          </a:xfrm>
          <a:prstGeom prst="rect">
            <a:avLst/>
          </a:prstGeom>
          <a:noFill/>
          <a:ln w="9525">
            <a:noFill/>
            <a:miter lim="800000"/>
            <a:headEnd/>
            <a:tailEnd/>
          </a:ln>
        </p:spPr>
      </p:pic>
      <p:sp>
        <p:nvSpPr>
          <p:cNvPr id="6" name="Title 1"/>
          <p:cNvSpPr>
            <a:spLocks noGrp="1"/>
          </p:cNvSpPr>
          <p:nvPr>
            <p:ph type="title"/>
          </p:nvPr>
        </p:nvSpPr>
        <p:spPr>
          <a:xfrm>
            <a:off x="457200" y="274638"/>
            <a:ext cx="8229600" cy="1143000"/>
          </a:xfrm>
        </p:spPr>
        <p:txBody>
          <a:bodyPr>
            <a:normAutofit/>
          </a:bodyPr>
          <a:lstStyle/>
          <a:p>
            <a:r>
              <a:rPr lang="en-US" dirty="0" smtClean="0"/>
              <a:t>Merging </a:t>
            </a:r>
            <a:endParaRPr lang="en-US" dirty="0"/>
          </a:p>
        </p:txBody>
      </p:sp>
      <p:grpSp>
        <p:nvGrpSpPr>
          <p:cNvPr id="2" name="Group 254"/>
          <p:cNvGrpSpPr>
            <a:grpSpLocks/>
          </p:cNvGrpSpPr>
          <p:nvPr/>
        </p:nvGrpSpPr>
        <p:grpSpPr bwMode="auto">
          <a:xfrm>
            <a:off x="1265238" y="4395787"/>
            <a:ext cx="6021387" cy="2386013"/>
            <a:chOff x="159" y="2640"/>
            <a:chExt cx="3793" cy="1503"/>
          </a:xfrm>
        </p:grpSpPr>
        <p:grpSp>
          <p:nvGrpSpPr>
            <p:cNvPr id="3" name="Group 251"/>
            <p:cNvGrpSpPr>
              <a:grpSpLocks/>
            </p:cNvGrpSpPr>
            <p:nvPr/>
          </p:nvGrpSpPr>
          <p:grpSpPr bwMode="auto">
            <a:xfrm>
              <a:off x="159" y="2640"/>
              <a:ext cx="1219" cy="1503"/>
              <a:chOff x="159" y="1056"/>
              <a:chExt cx="1219" cy="1503"/>
            </a:xfrm>
          </p:grpSpPr>
          <p:pic>
            <p:nvPicPr>
              <p:cNvPr id="175" name="Picture 6"/>
              <p:cNvPicPr>
                <a:picLocks noChangeAspect="1" noChangeArrowheads="1"/>
              </p:cNvPicPr>
              <p:nvPr/>
            </p:nvPicPr>
            <p:blipFill>
              <a:blip r:embed="rId4" cstate="print"/>
              <a:srcRect l="21600" t="8456" r="30858" b="12114"/>
              <a:stretch>
                <a:fillRect/>
              </a:stretch>
            </p:blipFill>
            <p:spPr bwMode="auto">
              <a:xfrm>
                <a:off x="159" y="1091"/>
                <a:ext cx="1172" cy="1468"/>
              </a:xfrm>
              <a:prstGeom prst="rect">
                <a:avLst/>
              </a:prstGeom>
              <a:noFill/>
              <a:ln w="9525">
                <a:solidFill>
                  <a:schemeClr val="tx1"/>
                </a:solidFill>
                <a:miter lim="800000"/>
                <a:headEnd/>
                <a:tailEnd/>
              </a:ln>
            </p:spPr>
          </p:pic>
          <p:sp>
            <p:nvSpPr>
              <p:cNvPr id="176" name="Freeform 9"/>
              <p:cNvSpPr>
                <a:spLocks/>
              </p:cNvSpPr>
              <p:nvPr/>
            </p:nvSpPr>
            <p:spPr bwMode="auto">
              <a:xfrm>
                <a:off x="520" y="1254"/>
                <a:ext cx="135" cy="1073"/>
              </a:xfrm>
              <a:custGeom>
                <a:avLst/>
                <a:gdLst/>
                <a:ahLst/>
                <a:cxnLst>
                  <a:cxn ang="0">
                    <a:pos x="0" y="0"/>
                  </a:cxn>
                  <a:cxn ang="0">
                    <a:pos x="24" y="42"/>
                  </a:cxn>
                  <a:cxn ang="0">
                    <a:pos x="42" y="90"/>
                  </a:cxn>
                  <a:cxn ang="0">
                    <a:pos x="66" y="138"/>
                  </a:cxn>
                  <a:cxn ang="0">
                    <a:pos x="90" y="192"/>
                  </a:cxn>
                  <a:cxn ang="0">
                    <a:pos x="114" y="240"/>
                  </a:cxn>
                  <a:cxn ang="0">
                    <a:pos x="132" y="288"/>
                  </a:cxn>
                  <a:cxn ang="0">
                    <a:pos x="156" y="336"/>
                  </a:cxn>
                  <a:cxn ang="0">
                    <a:pos x="174" y="384"/>
                  </a:cxn>
                  <a:cxn ang="0">
                    <a:pos x="192" y="432"/>
                  </a:cxn>
                  <a:cxn ang="0">
                    <a:pos x="204" y="480"/>
                  </a:cxn>
                  <a:cxn ang="0">
                    <a:pos x="210" y="528"/>
                  </a:cxn>
                  <a:cxn ang="0">
                    <a:pos x="222" y="582"/>
                  </a:cxn>
                  <a:cxn ang="0">
                    <a:pos x="228" y="642"/>
                  </a:cxn>
                  <a:cxn ang="0">
                    <a:pos x="234" y="702"/>
                  </a:cxn>
                  <a:cxn ang="0">
                    <a:pos x="240" y="756"/>
                  </a:cxn>
                  <a:cxn ang="0">
                    <a:pos x="246" y="816"/>
                  </a:cxn>
                  <a:cxn ang="0">
                    <a:pos x="252" y="870"/>
                  </a:cxn>
                  <a:cxn ang="0">
                    <a:pos x="258" y="936"/>
                  </a:cxn>
                  <a:cxn ang="0">
                    <a:pos x="264" y="1008"/>
                  </a:cxn>
                  <a:cxn ang="0">
                    <a:pos x="264" y="1074"/>
                  </a:cxn>
                  <a:cxn ang="0">
                    <a:pos x="276" y="1134"/>
                  </a:cxn>
                  <a:cxn ang="0">
                    <a:pos x="276" y="1176"/>
                  </a:cxn>
                  <a:cxn ang="0">
                    <a:pos x="282" y="1206"/>
                  </a:cxn>
                  <a:cxn ang="0">
                    <a:pos x="282" y="1224"/>
                  </a:cxn>
                  <a:cxn ang="0">
                    <a:pos x="282" y="1248"/>
                  </a:cxn>
                  <a:cxn ang="0">
                    <a:pos x="288" y="1278"/>
                  </a:cxn>
                  <a:cxn ang="0">
                    <a:pos x="288" y="1314"/>
                  </a:cxn>
                  <a:cxn ang="0">
                    <a:pos x="288" y="1362"/>
                  </a:cxn>
                  <a:cxn ang="0">
                    <a:pos x="282" y="1428"/>
                  </a:cxn>
                  <a:cxn ang="0">
                    <a:pos x="282" y="1500"/>
                  </a:cxn>
                  <a:cxn ang="0">
                    <a:pos x="282" y="1566"/>
                  </a:cxn>
                  <a:cxn ang="0">
                    <a:pos x="282" y="1620"/>
                  </a:cxn>
                  <a:cxn ang="0">
                    <a:pos x="282" y="1656"/>
                  </a:cxn>
                  <a:cxn ang="0">
                    <a:pos x="282" y="1686"/>
                  </a:cxn>
                  <a:cxn ang="0">
                    <a:pos x="276" y="1710"/>
                  </a:cxn>
                  <a:cxn ang="0">
                    <a:pos x="270" y="1734"/>
                  </a:cxn>
                  <a:cxn ang="0">
                    <a:pos x="258" y="1770"/>
                  </a:cxn>
                  <a:cxn ang="0">
                    <a:pos x="246" y="1818"/>
                  </a:cxn>
                  <a:cxn ang="0">
                    <a:pos x="228" y="1878"/>
                  </a:cxn>
                  <a:cxn ang="0">
                    <a:pos x="222" y="1938"/>
                  </a:cxn>
                  <a:cxn ang="0">
                    <a:pos x="216" y="2004"/>
                  </a:cxn>
                  <a:cxn ang="0">
                    <a:pos x="222" y="2070"/>
                  </a:cxn>
                  <a:cxn ang="0">
                    <a:pos x="222" y="2136"/>
                  </a:cxn>
                  <a:cxn ang="0">
                    <a:pos x="234" y="2190"/>
                  </a:cxn>
                  <a:cxn ang="0">
                    <a:pos x="246" y="2250"/>
                  </a:cxn>
                  <a:cxn ang="0">
                    <a:pos x="252" y="2298"/>
                  </a:cxn>
                </a:cxnLst>
                <a:rect l="0" t="0" r="r" b="b"/>
                <a:pathLst>
                  <a:path w="288" h="2298">
                    <a:moveTo>
                      <a:pt x="0" y="0"/>
                    </a:moveTo>
                    <a:lnTo>
                      <a:pt x="24" y="42"/>
                    </a:lnTo>
                    <a:lnTo>
                      <a:pt x="42" y="90"/>
                    </a:lnTo>
                    <a:lnTo>
                      <a:pt x="66" y="138"/>
                    </a:lnTo>
                    <a:lnTo>
                      <a:pt x="90" y="192"/>
                    </a:lnTo>
                    <a:lnTo>
                      <a:pt x="114" y="240"/>
                    </a:lnTo>
                    <a:lnTo>
                      <a:pt x="132" y="288"/>
                    </a:lnTo>
                    <a:lnTo>
                      <a:pt x="156" y="336"/>
                    </a:lnTo>
                    <a:lnTo>
                      <a:pt x="174" y="384"/>
                    </a:lnTo>
                    <a:lnTo>
                      <a:pt x="192" y="432"/>
                    </a:lnTo>
                    <a:lnTo>
                      <a:pt x="204" y="480"/>
                    </a:lnTo>
                    <a:lnTo>
                      <a:pt x="210" y="528"/>
                    </a:lnTo>
                    <a:lnTo>
                      <a:pt x="222" y="582"/>
                    </a:lnTo>
                    <a:lnTo>
                      <a:pt x="228" y="642"/>
                    </a:lnTo>
                    <a:lnTo>
                      <a:pt x="234" y="702"/>
                    </a:lnTo>
                    <a:lnTo>
                      <a:pt x="240" y="756"/>
                    </a:lnTo>
                    <a:lnTo>
                      <a:pt x="246" y="816"/>
                    </a:lnTo>
                    <a:lnTo>
                      <a:pt x="252" y="870"/>
                    </a:lnTo>
                    <a:lnTo>
                      <a:pt x="258" y="936"/>
                    </a:lnTo>
                    <a:lnTo>
                      <a:pt x="264" y="1008"/>
                    </a:lnTo>
                    <a:lnTo>
                      <a:pt x="264" y="1074"/>
                    </a:lnTo>
                    <a:lnTo>
                      <a:pt x="276" y="1134"/>
                    </a:lnTo>
                    <a:lnTo>
                      <a:pt x="276" y="1176"/>
                    </a:lnTo>
                    <a:lnTo>
                      <a:pt x="282" y="1206"/>
                    </a:lnTo>
                    <a:lnTo>
                      <a:pt x="282" y="1224"/>
                    </a:lnTo>
                    <a:lnTo>
                      <a:pt x="282" y="1248"/>
                    </a:lnTo>
                    <a:lnTo>
                      <a:pt x="288" y="1278"/>
                    </a:lnTo>
                    <a:lnTo>
                      <a:pt x="288" y="1314"/>
                    </a:lnTo>
                    <a:lnTo>
                      <a:pt x="288" y="1362"/>
                    </a:lnTo>
                    <a:lnTo>
                      <a:pt x="282" y="1428"/>
                    </a:lnTo>
                    <a:lnTo>
                      <a:pt x="282" y="1500"/>
                    </a:lnTo>
                    <a:lnTo>
                      <a:pt x="282" y="1566"/>
                    </a:lnTo>
                    <a:lnTo>
                      <a:pt x="282" y="1620"/>
                    </a:lnTo>
                    <a:lnTo>
                      <a:pt x="282" y="1656"/>
                    </a:lnTo>
                    <a:lnTo>
                      <a:pt x="282" y="1686"/>
                    </a:lnTo>
                    <a:lnTo>
                      <a:pt x="276" y="1710"/>
                    </a:lnTo>
                    <a:lnTo>
                      <a:pt x="270" y="1734"/>
                    </a:lnTo>
                    <a:lnTo>
                      <a:pt x="258" y="1770"/>
                    </a:lnTo>
                    <a:lnTo>
                      <a:pt x="246" y="1818"/>
                    </a:lnTo>
                    <a:lnTo>
                      <a:pt x="228" y="1878"/>
                    </a:lnTo>
                    <a:lnTo>
                      <a:pt x="222" y="1938"/>
                    </a:lnTo>
                    <a:lnTo>
                      <a:pt x="216" y="2004"/>
                    </a:lnTo>
                    <a:lnTo>
                      <a:pt x="222" y="2070"/>
                    </a:lnTo>
                    <a:lnTo>
                      <a:pt x="222" y="2136"/>
                    </a:lnTo>
                    <a:lnTo>
                      <a:pt x="234" y="2190"/>
                    </a:lnTo>
                    <a:lnTo>
                      <a:pt x="246" y="2250"/>
                    </a:lnTo>
                    <a:lnTo>
                      <a:pt x="252" y="2298"/>
                    </a:lnTo>
                  </a:path>
                </a:pathLst>
              </a:custGeom>
              <a:noFill/>
              <a:ln w="38100" cmpd="sng">
                <a:solidFill>
                  <a:schemeClr val="tx1"/>
                </a:solidFill>
                <a:prstDash val="solid"/>
                <a:round/>
                <a:headEnd/>
                <a:tailEnd/>
              </a:ln>
            </p:spPr>
            <p:txBody>
              <a:bodyPr/>
              <a:lstStyle/>
              <a:p>
                <a:endParaRPr lang="en-US"/>
              </a:p>
            </p:txBody>
          </p:sp>
          <p:sp>
            <p:nvSpPr>
              <p:cNvPr id="177" name="Oval 10"/>
              <p:cNvSpPr>
                <a:spLocks noChangeArrowheads="1"/>
              </p:cNvSpPr>
              <p:nvPr/>
            </p:nvSpPr>
            <p:spPr bwMode="auto">
              <a:xfrm>
                <a:off x="514" y="1249"/>
                <a:ext cx="14" cy="14"/>
              </a:xfrm>
              <a:prstGeom prst="ellipse">
                <a:avLst/>
              </a:prstGeom>
              <a:solidFill>
                <a:srgbClr val="000000"/>
              </a:solidFill>
              <a:ln w="9525">
                <a:noFill/>
                <a:round/>
                <a:headEnd/>
                <a:tailEnd/>
              </a:ln>
            </p:spPr>
            <p:txBody>
              <a:bodyPr/>
              <a:lstStyle/>
              <a:p>
                <a:endParaRPr lang="en-US"/>
              </a:p>
            </p:txBody>
          </p:sp>
          <p:sp>
            <p:nvSpPr>
              <p:cNvPr id="178" name="Oval 11"/>
              <p:cNvSpPr>
                <a:spLocks noChangeArrowheads="1"/>
              </p:cNvSpPr>
              <p:nvPr/>
            </p:nvSpPr>
            <p:spPr bwMode="auto">
              <a:xfrm>
                <a:off x="526" y="1268"/>
                <a:ext cx="14" cy="14"/>
              </a:xfrm>
              <a:prstGeom prst="ellipse">
                <a:avLst/>
              </a:prstGeom>
              <a:solidFill>
                <a:srgbClr val="000000"/>
              </a:solidFill>
              <a:ln w="9525">
                <a:noFill/>
                <a:round/>
                <a:headEnd/>
                <a:tailEnd/>
              </a:ln>
            </p:spPr>
            <p:txBody>
              <a:bodyPr/>
              <a:lstStyle/>
              <a:p>
                <a:endParaRPr lang="en-US"/>
              </a:p>
            </p:txBody>
          </p:sp>
          <p:sp>
            <p:nvSpPr>
              <p:cNvPr id="179" name="Oval 12"/>
              <p:cNvSpPr>
                <a:spLocks noChangeArrowheads="1"/>
              </p:cNvSpPr>
              <p:nvPr/>
            </p:nvSpPr>
            <p:spPr bwMode="auto">
              <a:xfrm>
                <a:off x="534" y="1291"/>
                <a:ext cx="14" cy="14"/>
              </a:xfrm>
              <a:prstGeom prst="ellipse">
                <a:avLst/>
              </a:prstGeom>
              <a:solidFill>
                <a:srgbClr val="000000"/>
              </a:solidFill>
              <a:ln w="9525">
                <a:noFill/>
                <a:round/>
                <a:headEnd/>
                <a:tailEnd/>
              </a:ln>
            </p:spPr>
            <p:txBody>
              <a:bodyPr/>
              <a:lstStyle/>
              <a:p>
                <a:endParaRPr lang="en-US"/>
              </a:p>
            </p:txBody>
          </p:sp>
          <p:sp>
            <p:nvSpPr>
              <p:cNvPr id="180" name="Oval 13"/>
              <p:cNvSpPr>
                <a:spLocks noChangeArrowheads="1"/>
              </p:cNvSpPr>
              <p:nvPr/>
            </p:nvSpPr>
            <p:spPr bwMode="auto">
              <a:xfrm>
                <a:off x="545" y="1313"/>
                <a:ext cx="14" cy="14"/>
              </a:xfrm>
              <a:prstGeom prst="ellipse">
                <a:avLst/>
              </a:prstGeom>
              <a:solidFill>
                <a:srgbClr val="000000"/>
              </a:solidFill>
              <a:ln w="9525">
                <a:noFill/>
                <a:round/>
                <a:headEnd/>
                <a:tailEnd/>
              </a:ln>
            </p:spPr>
            <p:txBody>
              <a:bodyPr/>
              <a:lstStyle/>
              <a:p>
                <a:endParaRPr lang="en-US"/>
              </a:p>
            </p:txBody>
          </p:sp>
          <p:sp>
            <p:nvSpPr>
              <p:cNvPr id="181" name="Oval 14"/>
              <p:cNvSpPr>
                <a:spLocks noChangeArrowheads="1"/>
              </p:cNvSpPr>
              <p:nvPr/>
            </p:nvSpPr>
            <p:spPr bwMode="auto">
              <a:xfrm>
                <a:off x="556" y="1338"/>
                <a:ext cx="14" cy="14"/>
              </a:xfrm>
              <a:prstGeom prst="ellipse">
                <a:avLst/>
              </a:prstGeom>
              <a:solidFill>
                <a:srgbClr val="000000"/>
              </a:solidFill>
              <a:ln w="9525">
                <a:noFill/>
                <a:round/>
                <a:headEnd/>
                <a:tailEnd/>
              </a:ln>
            </p:spPr>
            <p:txBody>
              <a:bodyPr/>
              <a:lstStyle/>
              <a:p>
                <a:endParaRPr lang="en-US"/>
              </a:p>
            </p:txBody>
          </p:sp>
          <p:sp>
            <p:nvSpPr>
              <p:cNvPr id="182" name="Oval 15"/>
              <p:cNvSpPr>
                <a:spLocks noChangeArrowheads="1"/>
              </p:cNvSpPr>
              <p:nvPr/>
            </p:nvSpPr>
            <p:spPr bwMode="auto">
              <a:xfrm>
                <a:off x="568" y="1361"/>
                <a:ext cx="14" cy="14"/>
              </a:xfrm>
              <a:prstGeom prst="ellipse">
                <a:avLst/>
              </a:prstGeom>
              <a:solidFill>
                <a:srgbClr val="000000"/>
              </a:solidFill>
              <a:ln w="9525">
                <a:noFill/>
                <a:round/>
                <a:headEnd/>
                <a:tailEnd/>
              </a:ln>
            </p:spPr>
            <p:txBody>
              <a:bodyPr/>
              <a:lstStyle/>
              <a:p>
                <a:endParaRPr lang="en-US"/>
              </a:p>
            </p:txBody>
          </p:sp>
          <p:sp>
            <p:nvSpPr>
              <p:cNvPr id="183" name="Oval 16"/>
              <p:cNvSpPr>
                <a:spLocks noChangeArrowheads="1"/>
              </p:cNvSpPr>
              <p:nvPr/>
            </p:nvSpPr>
            <p:spPr bwMode="auto">
              <a:xfrm>
                <a:off x="576" y="1383"/>
                <a:ext cx="14" cy="14"/>
              </a:xfrm>
              <a:prstGeom prst="ellipse">
                <a:avLst/>
              </a:prstGeom>
              <a:solidFill>
                <a:srgbClr val="000000"/>
              </a:solidFill>
              <a:ln w="9525">
                <a:noFill/>
                <a:round/>
                <a:headEnd/>
                <a:tailEnd/>
              </a:ln>
            </p:spPr>
            <p:txBody>
              <a:bodyPr/>
              <a:lstStyle/>
              <a:p>
                <a:endParaRPr lang="en-US"/>
              </a:p>
            </p:txBody>
          </p:sp>
          <p:sp>
            <p:nvSpPr>
              <p:cNvPr id="184" name="Oval 17"/>
              <p:cNvSpPr>
                <a:spLocks noChangeArrowheads="1"/>
              </p:cNvSpPr>
              <p:nvPr/>
            </p:nvSpPr>
            <p:spPr bwMode="auto">
              <a:xfrm>
                <a:off x="587" y="1405"/>
                <a:ext cx="14" cy="14"/>
              </a:xfrm>
              <a:prstGeom prst="ellipse">
                <a:avLst/>
              </a:prstGeom>
              <a:solidFill>
                <a:srgbClr val="000000"/>
              </a:solidFill>
              <a:ln w="9525">
                <a:noFill/>
                <a:round/>
                <a:headEnd/>
                <a:tailEnd/>
              </a:ln>
            </p:spPr>
            <p:txBody>
              <a:bodyPr/>
              <a:lstStyle/>
              <a:p>
                <a:endParaRPr lang="en-US"/>
              </a:p>
            </p:txBody>
          </p:sp>
          <p:sp>
            <p:nvSpPr>
              <p:cNvPr id="185" name="Oval 18"/>
              <p:cNvSpPr>
                <a:spLocks noChangeArrowheads="1"/>
              </p:cNvSpPr>
              <p:nvPr/>
            </p:nvSpPr>
            <p:spPr bwMode="auto">
              <a:xfrm>
                <a:off x="596" y="1428"/>
                <a:ext cx="14" cy="14"/>
              </a:xfrm>
              <a:prstGeom prst="ellipse">
                <a:avLst/>
              </a:prstGeom>
              <a:solidFill>
                <a:srgbClr val="000000"/>
              </a:solidFill>
              <a:ln w="9525">
                <a:noFill/>
                <a:round/>
                <a:headEnd/>
                <a:tailEnd/>
              </a:ln>
            </p:spPr>
            <p:txBody>
              <a:bodyPr/>
              <a:lstStyle/>
              <a:p>
                <a:endParaRPr lang="en-US"/>
              </a:p>
            </p:txBody>
          </p:sp>
          <p:sp>
            <p:nvSpPr>
              <p:cNvPr id="186" name="Oval 19"/>
              <p:cNvSpPr>
                <a:spLocks noChangeArrowheads="1"/>
              </p:cNvSpPr>
              <p:nvPr/>
            </p:nvSpPr>
            <p:spPr bwMode="auto">
              <a:xfrm>
                <a:off x="604" y="1450"/>
                <a:ext cx="14" cy="14"/>
              </a:xfrm>
              <a:prstGeom prst="ellipse">
                <a:avLst/>
              </a:prstGeom>
              <a:solidFill>
                <a:srgbClr val="000000"/>
              </a:solidFill>
              <a:ln w="9525">
                <a:noFill/>
                <a:round/>
                <a:headEnd/>
                <a:tailEnd/>
              </a:ln>
            </p:spPr>
            <p:txBody>
              <a:bodyPr/>
              <a:lstStyle/>
              <a:p>
                <a:endParaRPr lang="en-US"/>
              </a:p>
            </p:txBody>
          </p:sp>
          <p:sp>
            <p:nvSpPr>
              <p:cNvPr id="187" name="Oval 20"/>
              <p:cNvSpPr>
                <a:spLocks noChangeArrowheads="1"/>
              </p:cNvSpPr>
              <p:nvPr/>
            </p:nvSpPr>
            <p:spPr bwMode="auto">
              <a:xfrm>
                <a:off x="610" y="1473"/>
                <a:ext cx="14" cy="14"/>
              </a:xfrm>
              <a:prstGeom prst="ellipse">
                <a:avLst/>
              </a:prstGeom>
              <a:solidFill>
                <a:srgbClr val="000000"/>
              </a:solidFill>
              <a:ln w="9525">
                <a:noFill/>
                <a:round/>
                <a:headEnd/>
                <a:tailEnd/>
              </a:ln>
            </p:spPr>
            <p:txBody>
              <a:bodyPr/>
              <a:lstStyle/>
              <a:p>
                <a:endParaRPr lang="en-US"/>
              </a:p>
            </p:txBody>
          </p:sp>
          <p:sp>
            <p:nvSpPr>
              <p:cNvPr id="188" name="Oval 21"/>
              <p:cNvSpPr>
                <a:spLocks noChangeArrowheads="1"/>
              </p:cNvSpPr>
              <p:nvPr/>
            </p:nvSpPr>
            <p:spPr bwMode="auto">
              <a:xfrm>
                <a:off x="613" y="1495"/>
                <a:ext cx="14" cy="14"/>
              </a:xfrm>
              <a:prstGeom prst="ellipse">
                <a:avLst/>
              </a:prstGeom>
              <a:solidFill>
                <a:srgbClr val="000000"/>
              </a:solidFill>
              <a:ln w="9525">
                <a:noFill/>
                <a:round/>
                <a:headEnd/>
                <a:tailEnd/>
              </a:ln>
            </p:spPr>
            <p:txBody>
              <a:bodyPr/>
              <a:lstStyle/>
              <a:p>
                <a:endParaRPr lang="en-US"/>
              </a:p>
            </p:txBody>
          </p:sp>
          <p:sp>
            <p:nvSpPr>
              <p:cNvPr id="189" name="Oval 22"/>
              <p:cNvSpPr>
                <a:spLocks noChangeArrowheads="1"/>
              </p:cNvSpPr>
              <p:nvPr/>
            </p:nvSpPr>
            <p:spPr bwMode="auto">
              <a:xfrm>
                <a:off x="618" y="1520"/>
                <a:ext cx="14" cy="14"/>
              </a:xfrm>
              <a:prstGeom prst="ellipse">
                <a:avLst/>
              </a:prstGeom>
              <a:solidFill>
                <a:srgbClr val="000000"/>
              </a:solidFill>
              <a:ln w="9525">
                <a:noFill/>
                <a:round/>
                <a:headEnd/>
                <a:tailEnd/>
              </a:ln>
            </p:spPr>
            <p:txBody>
              <a:bodyPr/>
              <a:lstStyle/>
              <a:p>
                <a:endParaRPr lang="en-US"/>
              </a:p>
            </p:txBody>
          </p:sp>
          <p:sp>
            <p:nvSpPr>
              <p:cNvPr id="190" name="Oval 23"/>
              <p:cNvSpPr>
                <a:spLocks noChangeArrowheads="1"/>
              </p:cNvSpPr>
              <p:nvPr/>
            </p:nvSpPr>
            <p:spPr bwMode="auto">
              <a:xfrm>
                <a:off x="621" y="1548"/>
                <a:ext cx="14" cy="14"/>
              </a:xfrm>
              <a:prstGeom prst="ellipse">
                <a:avLst/>
              </a:prstGeom>
              <a:solidFill>
                <a:srgbClr val="000000"/>
              </a:solidFill>
              <a:ln w="9525">
                <a:noFill/>
                <a:round/>
                <a:headEnd/>
                <a:tailEnd/>
              </a:ln>
            </p:spPr>
            <p:txBody>
              <a:bodyPr/>
              <a:lstStyle/>
              <a:p>
                <a:endParaRPr lang="en-US"/>
              </a:p>
            </p:txBody>
          </p:sp>
          <p:sp>
            <p:nvSpPr>
              <p:cNvPr id="191" name="Oval 24"/>
              <p:cNvSpPr>
                <a:spLocks noChangeArrowheads="1"/>
              </p:cNvSpPr>
              <p:nvPr/>
            </p:nvSpPr>
            <p:spPr bwMode="auto">
              <a:xfrm>
                <a:off x="624" y="1576"/>
                <a:ext cx="14" cy="14"/>
              </a:xfrm>
              <a:prstGeom prst="ellipse">
                <a:avLst/>
              </a:prstGeom>
              <a:solidFill>
                <a:srgbClr val="000000"/>
              </a:solidFill>
              <a:ln w="9525">
                <a:noFill/>
                <a:round/>
                <a:headEnd/>
                <a:tailEnd/>
              </a:ln>
            </p:spPr>
            <p:txBody>
              <a:bodyPr/>
              <a:lstStyle/>
              <a:p>
                <a:endParaRPr lang="en-US"/>
              </a:p>
            </p:txBody>
          </p:sp>
          <p:sp>
            <p:nvSpPr>
              <p:cNvPr id="192" name="Oval 25"/>
              <p:cNvSpPr>
                <a:spLocks noChangeArrowheads="1"/>
              </p:cNvSpPr>
              <p:nvPr/>
            </p:nvSpPr>
            <p:spPr bwMode="auto">
              <a:xfrm>
                <a:off x="627" y="1602"/>
                <a:ext cx="14" cy="14"/>
              </a:xfrm>
              <a:prstGeom prst="ellipse">
                <a:avLst/>
              </a:prstGeom>
              <a:solidFill>
                <a:srgbClr val="000000"/>
              </a:solidFill>
              <a:ln w="9525">
                <a:noFill/>
                <a:round/>
                <a:headEnd/>
                <a:tailEnd/>
              </a:ln>
            </p:spPr>
            <p:txBody>
              <a:bodyPr/>
              <a:lstStyle/>
              <a:p>
                <a:endParaRPr lang="en-US"/>
              </a:p>
            </p:txBody>
          </p:sp>
          <p:sp>
            <p:nvSpPr>
              <p:cNvPr id="193" name="Oval 26"/>
              <p:cNvSpPr>
                <a:spLocks noChangeArrowheads="1"/>
              </p:cNvSpPr>
              <p:nvPr/>
            </p:nvSpPr>
            <p:spPr bwMode="auto">
              <a:xfrm>
                <a:off x="629" y="1630"/>
                <a:ext cx="14" cy="14"/>
              </a:xfrm>
              <a:prstGeom prst="ellipse">
                <a:avLst/>
              </a:prstGeom>
              <a:solidFill>
                <a:srgbClr val="000000"/>
              </a:solidFill>
              <a:ln w="9525">
                <a:noFill/>
                <a:round/>
                <a:headEnd/>
                <a:tailEnd/>
              </a:ln>
            </p:spPr>
            <p:txBody>
              <a:bodyPr/>
              <a:lstStyle/>
              <a:p>
                <a:endParaRPr lang="en-US"/>
              </a:p>
            </p:txBody>
          </p:sp>
          <p:sp>
            <p:nvSpPr>
              <p:cNvPr id="194" name="Oval 27"/>
              <p:cNvSpPr>
                <a:spLocks noChangeArrowheads="1"/>
              </p:cNvSpPr>
              <p:nvPr/>
            </p:nvSpPr>
            <p:spPr bwMode="auto">
              <a:xfrm>
                <a:off x="632" y="1655"/>
                <a:ext cx="14" cy="14"/>
              </a:xfrm>
              <a:prstGeom prst="ellipse">
                <a:avLst/>
              </a:prstGeom>
              <a:solidFill>
                <a:srgbClr val="000000"/>
              </a:solidFill>
              <a:ln w="9525">
                <a:noFill/>
                <a:round/>
                <a:headEnd/>
                <a:tailEnd/>
              </a:ln>
            </p:spPr>
            <p:txBody>
              <a:bodyPr/>
              <a:lstStyle/>
              <a:p>
                <a:endParaRPr lang="en-US"/>
              </a:p>
            </p:txBody>
          </p:sp>
          <p:sp>
            <p:nvSpPr>
              <p:cNvPr id="195" name="Oval 28"/>
              <p:cNvSpPr>
                <a:spLocks noChangeArrowheads="1"/>
              </p:cNvSpPr>
              <p:nvPr/>
            </p:nvSpPr>
            <p:spPr bwMode="auto">
              <a:xfrm>
                <a:off x="635" y="1686"/>
                <a:ext cx="14" cy="14"/>
              </a:xfrm>
              <a:prstGeom prst="ellipse">
                <a:avLst/>
              </a:prstGeom>
              <a:solidFill>
                <a:srgbClr val="000000"/>
              </a:solidFill>
              <a:ln w="9525">
                <a:noFill/>
                <a:round/>
                <a:headEnd/>
                <a:tailEnd/>
              </a:ln>
            </p:spPr>
            <p:txBody>
              <a:bodyPr/>
              <a:lstStyle/>
              <a:p>
                <a:endParaRPr lang="en-US"/>
              </a:p>
            </p:txBody>
          </p:sp>
          <p:sp>
            <p:nvSpPr>
              <p:cNvPr id="196" name="Oval 29"/>
              <p:cNvSpPr>
                <a:spLocks noChangeArrowheads="1"/>
              </p:cNvSpPr>
              <p:nvPr/>
            </p:nvSpPr>
            <p:spPr bwMode="auto">
              <a:xfrm>
                <a:off x="638" y="1719"/>
                <a:ext cx="14" cy="14"/>
              </a:xfrm>
              <a:prstGeom prst="ellipse">
                <a:avLst/>
              </a:prstGeom>
              <a:solidFill>
                <a:srgbClr val="000000"/>
              </a:solidFill>
              <a:ln w="9525">
                <a:noFill/>
                <a:round/>
                <a:headEnd/>
                <a:tailEnd/>
              </a:ln>
            </p:spPr>
            <p:txBody>
              <a:bodyPr/>
              <a:lstStyle/>
              <a:p>
                <a:endParaRPr lang="en-US"/>
              </a:p>
            </p:txBody>
          </p:sp>
          <p:sp>
            <p:nvSpPr>
              <p:cNvPr id="197" name="Oval 30"/>
              <p:cNvSpPr>
                <a:spLocks noChangeArrowheads="1"/>
              </p:cNvSpPr>
              <p:nvPr/>
            </p:nvSpPr>
            <p:spPr bwMode="auto">
              <a:xfrm>
                <a:off x="638" y="1750"/>
                <a:ext cx="14" cy="14"/>
              </a:xfrm>
              <a:prstGeom prst="ellipse">
                <a:avLst/>
              </a:prstGeom>
              <a:solidFill>
                <a:srgbClr val="000000"/>
              </a:solidFill>
              <a:ln w="9525">
                <a:noFill/>
                <a:round/>
                <a:headEnd/>
                <a:tailEnd/>
              </a:ln>
            </p:spPr>
            <p:txBody>
              <a:bodyPr/>
              <a:lstStyle/>
              <a:p>
                <a:endParaRPr lang="en-US"/>
              </a:p>
            </p:txBody>
          </p:sp>
          <p:sp>
            <p:nvSpPr>
              <p:cNvPr id="198" name="Oval 31"/>
              <p:cNvSpPr>
                <a:spLocks noChangeArrowheads="1"/>
              </p:cNvSpPr>
              <p:nvPr/>
            </p:nvSpPr>
            <p:spPr bwMode="auto">
              <a:xfrm>
                <a:off x="643" y="1778"/>
                <a:ext cx="14" cy="14"/>
              </a:xfrm>
              <a:prstGeom prst="ellipse">
                <a:avLst/>
              </a:prstGeom>
              <a:solidFill>
                <a:srgbClr val="000000"/>
              </a:solidFill>
              <a:ln w="9525">
                <a:noFill/>
                <a:round/>
                <a:headEnd/>
                <a:tailEnd/>
              </a:ln>
            </p:spPr>
            <p:txBody>
              <a:bodyPr/>
              <a:lstStyle/>
              <a:p>
                <a:endParaRPr lang="en-US"/>
              </a:p>
            </p:txBody>
          </p:sp>
          <p:sp>
            <p:nvSpPr>
              <p:cNvPr id="199" name="Oval 32"/>
              <p:cNvSpPr>
                <a:spLocks noChangeArrowheads="1"/>
              </p:cNvSpPr>
              <p:nvPr/>
            </p:nvSpPr>
            <p:spPr bwMode="auto">
              <a:xfrm>
                <a:off x="643" y="1798"/>
                <a:ext cx="14" cy="14"/>
              </a:xfrm>
              <a:prstGeom prst="ellipse">
                <a:avLst/>
              </a:prstGeom>
              <a:solidFill>
                <a:srgbClr val="000000"/>
              </a:solidFill>
              <a:ln w="9525">
                <a:noFill/>
                <a:round/>
                <a:headEnd/>
                <a:tailEnd/>
              </a:ln>
            </p:spPr>
            <p:txBody>
              <a:bodyPr/>
              <a:lstStyle/>
              <a:p>
                <a:endParaRPr lang="en-US"/>
              </a:p>
            </p:txBody>
          </p:sp>
          <p:sp>
            <p:nvSpPr>
              <p:cNvPr id="200" name="Oval 33"/>
              <p:cNvSpPr>
                <a:spLocks noChangeArrowheads="1"/>
              </p:cNvSpPr>
              <p:nvPr/>
            </p:nvSpPr>
            <p:spPr bwMode="auto">
              <a:xfrm>
                <a:off x="646" y="1812"/>
                <a:ext cx="14" cy="14"/>
              </a:xfrm>
              <a:prstGeom prst="ellipse">
                <a:avLst/>
              </a:prstGeom>
              <a:solidFill>
                <a:srgbClr val="000000"/>
              </a:solidFill>
              <a:ln w="9525">
                <a:noFill/>
                <a:round/>
                <a:headEnd/>
                <a:tailEnd/>
              </a:ln>
            </p:spPr>
            <p:txBody>
              <a:bodyPr/>
              <a:lstStyle/>
              <a:p>
                <a:endParaRPr lang="en-US"/>
              </a:p>
            </p:txBody>
          </p:sp>
          <p:sp>
            <p:nvSpPr>
              <p:cNvPr id="201" name="Oval 34"/>
              <p:cNvSpPr>
                <a:spLocks noChangeArrowheads="1"/>
              </p:cNvSpPr>
              <p:nvPr/>
            </p:nvSpPr>
            <p:spPr bwMode="auto">
              <a:xfrm>
                <a:off x="646" y="1820"/>
                <a:ext cx="14" cy="14"/>
              </a:xfrm>
              <a:prstGeom prst="ellipse">
                <a:avLst/>
              </a:prstGeom>
              <a:solidFill>
                <a:srgbClr val="000000"/>
              </a:solidFill>
              <a:ln w="9525">
                <a:noFill/>
                <a:round/>
                <a:headEnd/>
                <a:tailEnd/>
              </a:ln>
            </p:spPr>
            <p:txBody>
              <a:bodyPr/>
              <a:lstStyle/>
              <a:p>
                <a:endParaRPr lang="en-US"/>
              </a:p>
            </p:txBody>
          </p:sp>
          <p:sp>
            <p:nvSpPr>
              <p:cNvPr id="202" name="Oval 35"/>
              <p:cNvSpPr>
                <a:spLocks noChangeArrowheads="1"/>
              </p:cNvSpPr>
              <p:nvPr/>
            </p:nvSpPr>
            <p:spPr bwMode="auto">
              <a:xfrm>
                <a:off x="646" y="1831"/>
                <a:ext cx="14" cy="14"/>
              </a:xfrm>
              <a:prstGeom prst="ellipse">
                <a:avLst/>
              </a:prstGeom>
              <a:solidFill>
                <a:srgbClr val="000000"/>
              </a:solidFill>
              <a:ln w="9525">
                <a:noFill/>
                <a:round/>
                <a:headEnd/>
                <a:tailEnd/>
              </a:ln>
            </p:spPr>
            <p:txBody>
              <a:bodyPr/>
              <a:lstStyle/>
              <a:p>
                <a:endParaRPr lang="en-US"/>
              </a:p>
            </p:txBody>
          </p:sp>
          <p:sp>
            <p:nvSpPr>
              <p:cNvPr id="203" name="Oval 36"/>
              <p:cNvSpPr>
                <a:spLocks noChangeArrowheads="1"/>
              </p:cNvSpPr>
              <p:nvPr/>
            </p:nvSpPr>
            <p:spPr bwMode="auto">
              <a:xfrm>
                <a:off x="649" y="1845"/>
                <a:ext cx="14" cy="14"/>
              </a:xfrm>
              <a:prstGeom prst="ellipse">
                <a:avLst/>
              </a:prstGeom>
              <a:solidFill>
                <a:srgbClr val="000000"/>
              </a:solidFill>
              <a:ln w="9525">
                <a:noFill/>
                <a:round/>
                <a:headEnd/>
                <a:tailEnd/>
              </a:ln>
            </p:spPr>
            <p:txBody>
              <a:bodyPr/>
              <a:lstStyle/>
              <a:p>
                <a:endParaRPr lang="en-US"/>
              </a:p>
            </p:txBody>
          </p:sp>
          <p:sp>
            <p:nvSpPr>
              <p:cNvPr id="204" name="Oval 37"/>
              <p:cNvSpPr>
                <a:spLocks noChangeArrowheads="1"/>
              </p:cNvSpPr>
              <p:nvPr/>
            </p:nvSpPr>
            <p:spPr bwMode="auto">
              <a:xfrm>
                <a:off x="649" y="1862"/>
                <a:ext cx="14" cy="14"/>
              </a:xfrm>
              <a:prstGeom prst="ellipse">
                <a:avLst/>
              </a:prstGeom>
              <a:solidFill>
                <a:srgbClr val="000000"/>
              </a:solidFill>
              <a:ln w="9525">
                <a:noFill/>
                <a:round/>
                <a:headEnd/>
                <a:tailEnd/>
              </a:ln>
            </p:spPr>
            <p:txBody>
              <a:bodyPr/>
              <a:lstStyle/>
              <a:p>
                <a:endParaRPr lang="en-US"/>
              </a:p>
            </p:txBody>
          </p:sp>
          <p:sp>
            <p:nvSpPr>
              <p:cNvPr id="205" name="Oval 38"/>
              <p:cNvSpPr>
                <a:spLocks noChangeArrowheads="1"/>
              </p:cNvSpPr>
              <p:nvPr/>
            </p:nvSpPr>
            <p:spPr bwMode="auto">
              <a:xfrm>
                <a:off x="649" y="1885"/>
                <a:ext cx="14" cy="14"/>
              </a:xfrm>
              <a:prstGeom prst="ellipse">
                <a:avLst/>
              </a:prstGeom>
              <a:solidFill>
                <a:srgbClr val="000000"/>
              </a:solidFill>
              <a:ln w="9525">
                <a:noFill/>
                <a:round/>
                <a:headEnd/>
                <a:tailEnd/>
              </a:ln>
            </p:spPr>
            <p:txBody>
              <a:bodyPr/>
              <a:lstStyle/>
              <a:p>
                <a:endParaRPr lang="en-US"/>
              </a:p>
            </p:txBody>
          </p:sp>
          <p:sp>
            <p:nvSpPr>
              <p:cNvPr id="206" name="Oval 39"/>
              <p:cNvSpPr>
                <a:spLocks noChangeArrowheads="1"/>
              </p:cNvSpPr>
              <p:nvPr/>
            </p:nvSpPr>
            <p:spPr bwMode="auto">
              <a:xfrm>
                <a:off x="646" y="1915"/>
                <a:ext cx="14" cy="14"/>
              </a:xfrm>
              <a:prstGeom prst="ellipse">
                <a:avLst/>
              </a:prstGeom>
              <a:solidFill>
                <a:srgbClr val="000000"/>
              </a:solidFill>
              <a:ln w="9525">
                <a:noFill/>
                <a:round/>
                <a:headEnd/>
                <a:tailEnd/>
              </a:ln>
            </p:spPr>
            <p:txBody>
              <a:bodyPr/>
              <a:lstStyle/>
              <a:p>
                <a:endParaRPr lang="en-US"/>
              </a:p>
            </p:txBody>
          </p:sp>
          <p:sp>
            <p:nvSpPr>
              <p:cNvPr id="207" name="Oval 40"/>
              <p:cNvSpPr>
                <a:spLocks noChangeArrowheads="1"/>
              </p:cNvSpPr>
              <p:nvPr/>
            </p:nvSpPr>
            <p:spPr bwMode="auto">
              <a:xfrm>
                <a:off x="646" y="1949"/>
                <a:ext cx="14" cy="14"/>
              </a:xfrm>
              <a:prstGeom prst="ellipse">
                <a:avLst/>
              </a:prstGeom>
              <a:solidFill>
                <a:srgbClr val="000000"/>
              </a:solidFill>
              <a:ln w="9525">
                <a:noFill/>
                <a:round/>
                <a:headEnd/>
                <a:tailEnd/>
              </a:ln>
            </p:spPr>
            <p:txBody>
              <a:bodyPr/>
              <a:lstStyle/>
              <a:p>
                <a:endParaRPr lang="en-US"/>
              </a:p>
            </p:txBody>
          </p:sp>
          <p:sp>
            <p:nvSpPr>
              <p:cNvPr id="208" name="Oval 41"/>
              <p:cNvSpPr>
                <a:spLocks noChangeArrowheads="1"/>
              </p:cNvSpPr>
              <p:nvPr/>
            </p:nvSpPr>
            <p:spPr bwMode="auto">
              <a:xfrm>
                <a:off x="646" y="1980"/>
                <a:ext cx="14" cy="14"/>
              </a:xfrm>
              <a:prstGeom prst="ellipse">
                <a:avLst/>
              </a:prstGeom>
              <a:solidFill>
                <a:srgbClr val="000000"/>
              </a:solidFill>
              <a:ln w="9525">
                <a:noFill/>
                <a:round/>
                <a:headEnd/>
                <a:tailEnd/>
              </a:ln>
            </p:spPr>
            <p:txBody>
              <a:bodyPr/>
              <a:lstStyle/>
              <a:p>
                <a:endParaRPr lang="en-US"/>
              </a:p>
            </p:txBody>
          </p:sp>
          <p:sp>
            <p:nvSpPr>
              <p:cNvPr id="209" name="Oval 42"/>
              <p:cNvSpPr>
                <a:spLocks noChangeArrowheads="1"/>
              </p:cNvSpPr>
              <p:nvPr/>
            </p:nvSpPr>
            <p:spPr bwMode="auto">
              <a:xfrm>
                <a:off x="646" y="2005"/>
                <a:ext cx="14" cy="14"/>
              </a:xfrm>
              <a:prstGeom prst="ellipse">
                <a:avLst/>
              </a:prstGeom>
              <a:solidFill>
                <a:srgbClr val="000000"/>
              </a:solidFill>
              <a:ln w="9525">
                <a:noFill/>
                <a:round/>
                <a:headEnd/>
                <a:tailEnd/>
              </a:ln>
            </p:spPr>
            <p:txBody>
              <a:bodyPr/>
              <a:lstStyle/>
              <a:p>
                <a:endParaRPr lang="en-US"/>
              </a:p>
            </p:txBody>
          </p:sp>
          <p:sp>
            <p:nvSpPr>
              <p:cNvPr id="210" name="Oval 43"/>
              <p:cNvSpPr>
                <a:spLocks noChangeArrowheads="1"/>
              </p:cNvSpPr>
              <p:nvPr/>
            </p:nvSpPr>
            <p:spPr bwMode="auto">
              <a:xfrm>
                <a:off x="646" y="2022"/>
                <a:ext cx="14" cy="14"/>
              </a:xfrm>
              <a:prstGeom prst="ellipse">
                <a:avLst/>
              </a:prstGeom>
              <a:solidFill>
                <a:srgbClr val="000000"/>
              </a:solidFill>
              <a:ln w="9525">
                <a:noFill/>
                <a:round/>
                <a:headEnd/>
                <a:tailEnd/>
              </a:ln>
            </p:spPr>
            <p:txBody>
              <a:bodyPr/>
              <a:lstStyle/>
              <a:p>
                <a:endParaRPr lang="en-US"/>
              </a:p>
            </p:txBody>
          </p:sp>
          <p:sp>
            <p:nvSpPr>
              <p:cNvPr id="211" name="Oval 44"/>
              <p:cNvSpPr>
                <a:spLocks noChangeArrowheads="1"/>
              </p:cNvSpPr>
              <p:nvPr/>
            </p:nvSpPr>
            <p:spPr bwMode="auto">
              <a:xfrm>
                <a:off x="646" y="2036"/>
                <a:ext cx="14" cy="14"/>
              </a:xfrm>
              <a:prstGeom prst="ellipse">
                <a:avLst/>
              </a:prstGeom>
              <a:solidFill>
                <a:srgbClr val="000000"/>
              </a:solidFill>
              <a:ln w="9525">
                <a:noFill/>
                <a:round/>
                <a:headEnd/>
                <a:tailEnd/>
              </a:ln>
            </p:spPr>
            <p:txBody>
              <a:bodyPr/>
              <a:lstStyle/>
              <a:p>
                <a:endParaRPr lang="en-US"/>
              </a:p>
            </p:txBody>
          </p:sp>
          <p:sp>
            <p:nvSpPr>
              <p:cNvPr id="212" name="Oval 45"/>
              <p:cNvSpPr>
                <a:spLocks noChangeArrowheads="1"/>
              </p:cNvSpPr>
              <p:nvPr/>
            </p:nvSpPr>
            <p:spPr bwMode="auto">
              <a:xfrm>
                <a:off x="643" y="2047"/>
                <a:ext cx="14" cy="14"/>
              </a:xfrm>
              <a:prstGeom prst="ellipse">
                <a:avLst/>
              </a:prstGeom>
              <a:solidFill>
                <a:srgbClr val="000000"/>
              </a:solidFill>
              <a:ln w="9525">
                <a:noFill/>
                <a:round/>
                <a:headEnd/>
                <a:tailEnd/>
              </a:ln>
            </p:spPr>
            <p:txBody>
              <a:bodyPr/>
              <a:lstStyle/>
              <a:p>
                <a:endParaRPr lang="en-US"/>
              </a:p>
            </p:txBody>
          </p:sp>
          <p:sp>
            <p:nvSpPr>
              <p:cNvPr id="213" name="Oval 46"/>
              <p:cNvSpPr>
                <a:spLocks noChangeArrowheads="1"/>
              </p:cNvSpPr>
              <p:nvPr/>
            </p:nvSpPr>
            <p:spPr bwMode="auto">
              <a:xfrm>
                <a:off x="641" y="2058"/>
                <a:ext cx="14" cy="14"/>
              </a:xfrm>
              <a:prstGeom prst="ellipse">
                <a:avLst/>
              </a:prstGeom>
              <a:solidFill>
                <a:srgbClr val="000000"/>
              </a:solidFill>
              <a:ln w="9525">
                <a:noFill/>
                <a:round/>
                <a:headEnd/>
                <a:tailEnd/>
              </a:ln>
            </p:spPr>
            <p:txBody>
              <a:bodyPr/>
              <a:lstStyle/>
              <a:p>
                <a:endParaRPr lang="en-US"/>
              </a:p>
            </p:txBody>
          </p:sp>
          <p:sp>
            <p:nvSpPr>
              <p:cNvPr id="214" name="Oval 47"/>
              <p:cNvSpPr>
                <a:spLocks noChangeArrowheads="1"/>
              </p:cNvSpPr>
              <p:nvPr/>
            </p:nvSpPr>
            <p:spPr bwMode="auto">
              <a:xfrm>
                <a:off x="635" y="2075"/>
                <a:ext cx="14" cy="14"/>
              </a:xfrm>
              <a:prstGeom prst="ellipse">
                <a:avLst/>
              </a:prstGeom>
              <a:solidFill>
                <a:srgbClr val="000000"/>
              </a:solidFill>
              <a:ln w="9525">
                <a:noFill/>
                <a:round/>
                <a:headEnd/>
                <a:tailEnd/>
              </a:ln>
            </p:spPr>
            <p:txBody>
              <a:bodyPr/>
              <a:lstStyle/>
              <a:p>
                <a:endParaRPr lang="en-US"/>
              </a:p>
            </p:txBody>
          </p:sp>
          <p:sp>
            <p:nvSpPr>
              <p:cNvPr id="215" name="Oval 48"/>
              <p:cNvSpPr>
                <a:spLocks noChangeArrowheads="1"/>
              </p:cNvSpPr>
              <p:nvPr/>
            </p:nvSpPr>
            <p:spPr bwMode="auto">
              <a:xfrm>
                <a:off x="629" y="2098"/>
                <a:ext cx="14" cy="14"/>
              </a:xfrm>
              <a:prstGeom prst="ellipse">
                <a:avLst/>
              </a:prstGeom>
              <a:solidFill>
                <a:srgbClr val="000000"/>
              </a:solidFill>
              <a:ln w="9525">
                <a:noFill/>
                <a:round/>
                <a:headEnd/>
                <a:tailEnd/>
              </a:ln>
            </p:spPr>
            <p:txBody>
              <a:bodyPr/>
              <a:lstStyle/>
              <a:p>
                <a:endParaRPr lang="en-US"/>
              </a:p>
            </p:txBody>
          </p:sp>
          <p:sp>
            <p:nvSpPr>
              <p:cNvPr id="216" name="Oval 49"/>
              <p:cNvSpPr>
                <a:spLocks noChangeArrowheads="1"/>
              </p:cNvSpPr>
              <p:nvPr/>
            </p:nvSpPr>
            <p:spPr bwMode="auto">
              <a:xfrm>
                <a:off x="621" y="2126"/>
                <a:ext cx="14" cy="14"/>
              </a:xfrm>
              <a:prstGeom prst="ellipse">
                <a:avLst/>
              </a:prstGeom>
              <a:solidFill>
                <a:srgbClr val="000000"/>
              </a:solidFill>
              <a:ln w="9525">
                <a:noFill/>
                <a:round/>
                <a:headEnd/>
                <a:tailEnd/>
              </a:ln>
            </p:spPr>
            <p:txBody>
              <a:bodyPr/>
              <a:lstStyle/>
              <a:p>
                <a:endParaRPr lang="en-US"/>
              </a:p>
            </p:txBody>
          </p:sp>
          <p:sp>
            <p:nvSpPr>
              <p:cNvPr id="217" name="Oval 50"/>
              <p:cNvSpPr>
                <a:spLocks noChangeArrowheads="1"/>
              </p:cNvSpPr>
              <p:nvPr/>
            </p:nvSpPr>
            <p:spPr bwMode="auto">
              <a:xfrm>
                <a:off x="618" y="2154"/>
                <a:ext cx="14" cy="14"/>
              </a:xfrm>
              <a:prstGeom prst="ellipse">
                <a:avLst/>
              </a:prstGeom>
              <a:solidFill>
                <a:srgbClr val="000000"/>
              </a:solidFill>
              <a:ln w="9525">
                <a:noFill/>
                <a:round/>
                <a:headEnd/>
                <a:tailEnd/>
              </a:ln>
            </p:spPr>
            <p:txBody>
              <a:bodyPr/>
              <a:lstStyle/>
              <a:p>
                <a:endParaRPr lang="en-US"/>
              </a:p>
            </p:txBody>
          </p:sp>
          <p:sp>
            <p:nvSpPr>
              <p:cNvPr id="218" name="Oval 51"/>
              <p:cNvSpPr>
                <a:spLocks noChangeArrowheads="1"/>
              </p:cNvSpPr>
              <p:nvPr/>
            </p:nvSpPr>
            <p:spPr bwMode="auto">
              <a:xfrm>
                <a:off x="615" y="2184"/>
                <a:ext cx="14" cy="14"/>
              </a:xfrm>
              <a:prstGeom prst="ellipse">
                <a:avLst/>
              </a:prstGeom>
              <a:solidFill>
                <a:srgbClr val="000000"/>
              </a:solidFill>
              <a:ln w="9525">
                <a:noFill/>
                <a:round/>
                <a:headEnd/>
                <a:tailEnd/>
              </a:ln>
            </p:spPr>
            <p:txBody>
              <a:bodyPr/>
              <a:lstStyle/>
              <a:p>
                <a:endParaRPr lang="en-US"/>
              </a:p>
            </p:txBody>
          </p:sp>
          <p:sp>
            <p:nvSpPr>
              <p:cNvPr id="219" name="Oval 52"/>
              <p:cNvSpPr>
                <a:spLocks noChangeArrowheads="1"/>
              </p:cNvSpPr>
              <p:nvPr/>
            </p:nvSpPr>
            <p:spPr bwMode="auto">
              <a:xfrm>
                <a:off x="618" y="2215"/>
                <a:ext cx="14" cy="14"/>
              </a:xfrm>
              <a:prstGeom prst="ellipse">
                <a:avLst/>
              </a:prstGeom>
              <a:solidFill>
                <a:srgbClr val="000000"/>
              </a:solidFill>
              <a:ln w="9525">
                <a:noFill/>
                <a:round/>
                <a:headEnd/>
                <a:tailEnd/>
              </a:ln>
            </p:spPr>
            <p:txBody>
              <a:bodyPr/>
              <a:lstStyle/>
              <a:p>
                <a:endParaRPr lang="en-US"/>
              </a:p>
            </p:txBody>
          </p:sp>
          <p:sp>
            <p:nvSpPr>
              <p:cNvPr id="220" name="Oval 53"/>
              <p:cNvSpPr>
                <a:spLocks noChangeArrowheads="1"/>
              </p:cNvSpPr>
              <p:nvPr/>
            </p:nvSpPr>
            <p:spPr bwMode="auto">
              <a:xfrm>
                <a:off x="618" y="2246"/>
                <a:ext cx="14" cy="14"/>
              </a:xfrm>
              <a:prstGeom prst="ellipse">
                <a:avLst/>
              </a:prstGeom>
              <a:solidFill>
                <a:srgbClr val="000000"/>
              </a:solidFill>
              <a:ln w="9525">
                <a:noFill/>
                <a:round/>
                <a:headEnd/>
                <a:tailEnd/>
              </a:ln>
            </p:spPr>
            <p:txBody>
              <a:bodyPr/>
              <a:lstStyle/>
              <a:p>
                <a:endParaRPr lang="en-US"/>
              </a:p>
            </p:txBody>
          </p:sp>
          <p:sp>
            <p:nvSpPr>
              <p:cNvPr id="221" name="Oval 54"/>
              <p:cNvSpPr>
                <a:spLocks noChangeArrowheads="1"/>
              </p:cNvSpPr>
              <p:nvPr/>
            </p:nvSpPr>
            <p:spPr bwMode="auto">
              <a:xfrm>
                <a:off x="624" y="2271"/>
                <a:ext cx="14" cy="14"/>
              </a:xfrm>
              <a:prstGeom prst="ellipse">
                <a:avLst/>
              </a:prstGeom>
              <a:solidFill>
                <a:srgbClr val="000000"/>
              </a:solidFill>
              <a:ln w="9525">
                <a:noFill/>
                <a:round/>
                <a:headEnd/>
                <a:tailEnd/>
              </a:ln>
            </p:spPr>
            <p:txBody>
              <a:bodyPr/>
              <a:lstStyle/>
              <a:p>
                <a:endParaRPr lang="en-US"/>
              </a:p>
            </p:txBody>
          </p:sp>
          <p:sp>
            <p:nvSpPr>
              <p:cNvPr id="222" name="Oval 55"/>
              <p:cNvSpPr>
                <a:spLocks noChangeArrowheads="1"/>
              </p:cNvSpPr>
              <p:nvPr/>
            </p:nvSpPr>
            <p:spPr bwMode="auto">
              <a:xfrm>
                <a:off x="629" y="2299"/>
                <a:ext cx="14" cy="14"/>
              </a:xfrm>
              <a:prstGeom prst="ellipse">
                <a:avLst/>
              </a:prstGeom>
              <a:solidFill>
                <a:srgbClr val="000000"/>
              </a:solidFill>
              <a:ln w="9525">
                <a:noFill/>
                <a:round/>
                <a:headEnd/>
                <a:tailEnd/>
              </a:ln>
            </p:spPr>
            <p:txBody>
              <a:bodyPr/>
              <a:lstStyle/>
              <a:p>
                <a:endParaRPr lang="en-US"/>
              </a:p>
            </p:txBody>
          </p:sp>
          <p:sp>
            <p:nvSpPr>
              <p:cNvPr id="223" name="Oval 56"/>
              <p:cNvSpPr>
                <a:spLocks noChangeArrowheads="1"/>
              </p:cNvSpPr>
              <p:nvPr/>
            </p:nvSpPr>
            <p:spPr bwMode="auto">
              <a:xfrm>
                <a:off x="632" y="2322"/>
                <a:ext cx="14" cy="14"/>
              </a:xfrm>
              <a:prstGeom prst="ellipse">
                <a:avLst/>
              </a:prstGeom>
              <a:solidFill>
                <a:srgbClr val="000000"/>
              </a:solidFill>
              <a:ln w="9525">
                <a:noFill/>
                <a:round/>
                <a:headEnd/>
                <a:tailEnd/>
              </a:ln>
            </p:spPr>
            <p:txBody>
              <a:bodyPr/>
              <a:lstStyle/>
              <a:p>
                <a:endParaRPr lang="en-US"/>
              </a:p>
            </p:txBody>
          </p:sp>
          <p:sp>
            <p:nvSpPr>
              <p:cNvPr id="224" name="Oval 57"/>
              <p:cNvSpPr>
                <a:spLocks noChangeArrowheads="1"/>
              </p:cNvSpPr>
              <p:nvPr/>
            </p:nvSpPr>
            <p:spPr bwMode="auto">
              <a:xfrm>
                <a:off x="335" y="2142"/>
                <a:ext cx="14" cy="14"/>
              </a:xfrm>
              <a:prstGeom prst="ellipse">
                <a:avLst/>
              </a:prstGeom>
              <a:solidFill>
                <a:schemeClr val="bg1"/>
              </a:solidFill>
              <a:ln w="9525">
                <a:noFill/>
                <a:round/>
                <a:headEnd/>
                <a:tailEnd/>
              </a:ln>
            </p:spPr>
            <p:txBody>
              <a:bodyPr/>
              <a:lstStyle/>
              <a:p>
                <a:endParaRPr lang="en-US"/>
              </a:p>
            </p:txBody>
          </p:sp>
          <p:sp>
            <p:nvSpPr>
              <p:cNvPr id="225" name="Oval 58"/>
              <p:cNvSpPr>
                <a:spLocks noChangeArrowheads="1"/>
              </p:cNvSpPr>
              <p:nvPr/>
            </p:nvSpPr>
            <p:spPr bwMode="auto">
              <a:xfrm>
                <a:off x="357" y="2142"/>
                <a:ext cx="14" cy="14"/>
              </a:xfrm>
              <a:prstGeom prst="ellipse">
                <a:avLst/>
              </a:prstGeom>
              <a:solidFill>
                <a:srgbClr val="000000"/>
              </a:solidFill>
              <a:ln w="9525">
                <a:noFill/>
                <a:round/>
                <a:headEnd/>
                <a:tailEnd/>
              </a:ln>
            </p:spPr>
            <p:txBody>
              <a:bodyPr/>
              <a:lstStyle/>
              <a:p>
                <a:endParaRPr lang="en-US"/>
              </a:p>
            </p:txBody>
          </p:sp>
          <p:sp>
            <p:nvSpPr>
              <p:cNvPr id="226" name="Oval 59"/>
              <p:cNvSpPr>
                <a:spLocks noChangeArrowheads="1"/>
              </p:cNvSpPr>
              <p:nvPr/>
            </p:nvSpPr>
            <p:spPr bwMode="auto">
              <a:xfrm>
                <a:off x="380" y="2140"/>
                <a:ext cx="14" cy="14"/>
              </a:xfrm>
              <a:prstGeom prst="ellipse">
                <a:avLst/>
              </a:prstGeom>
              <a:solidFill>
                <a:srgbClr val="000000"/>
              </a:solidFill>
              <a:ln w="9525">
                <a:noFill/>
                <a:round/>
                <a:headEnd/>
                <a:tailEnd/>
              </a:ln>
            </p:spPr>
            <p:txBody>
              <a:bodyPr/>
              <a:lstStyle/>
              <a:p>
                <a:endParaRPr lang="en-US"/>
              </a:p>
            </p:txBody>
          </p:sp>
          <p:sp>
            <p:nvSpPr>
              <p:cNvPr id="227" name="Oval 60"/>
              <p:cNvSpPr>
                <a:spLocks noChangeArrowheads="1"/>
              </p:cNvSpPr>
              <p:nvPr/>
            </p:nvSpPr>
            <p:spPr bwMode="auto">
              <a:xfrm>
                <a:off x="405" y="2134"/>
                <a:ext cx="14" cy="14"/>
              </a:xfrm>
              <a:prstGeom prst="ellipse">
                <a:avLst/>
              </a:prstGeom>
              <a:solidFill>
                <a:srgbClr val="000000"/>
              </a:solidFill>
              <a:ln w="9525">
                <a:noFill/>
                <a:round/>
                <a:headEnd/>
                <a:tailEnd/>
              </a:ln>
            </p:spPr>
            <p:txBody>
              <a:bodyPr/>
              <a:lstStyle/>
              <a:p>
                <a:endParaRPr lang="en-US"/>
              </a:p>
            </p:txBody>
          </p:sp>
          <p:sp>
            <p:nvSpPr>
              <p:cNvPr id="228" name="Oval 61"/>
              <p:cNvSpPr>
                <a:spLocks noChangeArrowheads="1"/>
              </p:cNvSpPr>
              <p:nvPr/>
            </p:nvSpPr>
            <p:spPr bwMode="auto">
              <a:xfrm>
                <a:off x="427" y="2128"/>
                <a:ext cx="15" cy="14"/>
              </a:xfrm>
              <a:prstGeom prst="ellipse">
                <a:avLst/>
              </a:prstGeom>
              <a:solidFill>
                <a:srgbClr val="000000"/>
              </a:solidFill>
              <a:ln w="9525">
                <a:noFill/>
                <a:round/>
                <a:headEnd/>
                <a:tailEnd/>
              </a:ln>
            </p:spPr>
            <p:txBody>
              <a:bodyPr/>
              <a:lstStyle/>
              <a:p>
                <a:endParaRPr lang="en-US"/>
              </a:p>
            </p:txBody>
          </p:sp>
          <p:sp>
            <p:nvSpPr>
              <p:cNvPr id="229" name="Oval 62"/>
              <p:cNvSpPr>
                <a:spLocks noChangeArrowheads="1"/>
              </p:cNvSpPr>
              <p:nvPr/>
            </p:nvSpPr>
            <p:spPr bwMode="auto">
              <a:xfrm>
                <a:off x="450" y="2120"/>
                <a:ext cx="14" cy="14"/>
              </a:xfrm>
              <a:prstGeom prst="ellipse">
                <a:avLst/>
              </a:prstGeom>
              <a:solidFill>
                <a:srgbClr val="000000"/>
              </a:solidFill>
              <a:ln w="9525">
                <a:noFill/>
                <a:round/>
                <a:headEnd/>
                <a:tailEnd/>
              </a:ln>
            </p:spPr>
            <p:txBody>
              <a:bodyPr/>
              <a:lstStyle/>
              <a:p>
                <a:endParaRPr lang="en-US"/>
              </a:p>
            </p:txBody>
          </p:sp>
          <p:sp>
            <p:nvSpPr>
              <p:cNvPr id="230" name="Oval 63"/>
              <p:cNvSpPr>
                <a:spLocks noChangeArrowheads="1"/>
              </p:cNvSpPr>
              <p:nvPr/>
            </p:nvSpPr>
            <p:spPr bwMode="auto">
              <a:xfrm>
                <a:off x="475" y="2112"/>
                <a:ext cx="14" cy="14"/>
              </a:xfrm>
              <a:prstGeom prst="ellipse">
                <a:avLst/>
              </a:prstGeom>
              <a:solidFill>
                <a:srgbClr val="000000"/>
              </a:solidFill>
              <a:ln w="9525">
                <a:noFill/>
                <a:round/>
                <a:headEnd/>
                <a:tailEnd/>
              </a:ln>
            </p:spPr>
            <p:txBody>
              <a:bodyPr/>
              <a:lstStyle/>
              <a:p>
                <a:endParaRPr lang="en-US"/>
              </a:p>
            </p:txBody>
          </p:sp>
          <p:sp>
            <p:nvSpPr>
              <p:cNvPr id="231" name="Oval 64"/>
              <p:cNvSpPr>
                <a:spLocks noChangeArrowheads="1"/>
              </p:cNvSpPr>
              <p:nvPr/>
            </p:nvSpPr>
            <p:spPr bwMode="auto">
              <a:xfrm>
                <a:off x="500" y="2100"/>
                <a:ext cx="14" cy="14"/>
              </a:xfrm>
              <a:prstGeom prst="ellipse">
                <a:avLst/>
              </a:prstGeom>
              <a:solidFill>
                <a:srgbClr val="000000"/>
              </a:solidFill>
              <a:ln w="9525">
                <a:noFill/>
                <a:round/>
                <a:headEnd/>
                <a:tailEnd/>
              </a:ln>
            </p:spPr>
            <p:txBody>
              <a:bodyPr/>
              <a:lstStyle/>
              <a:p>
                <a:endParaRPr lang="en-US"/>
              </a:p>
            </p:txBody>
          </p:sp>
          <p:sp>
            <p:nvSpPr>
              <p:cNvPr id="232" name="Oval 65"/>
              <p:cNvSpPr>
                <a:spLocks noChangeArrowheads="1"/>
              </p:cNvSpPr>
              <p:nvPr/>
            </p:nvSpPr>
            <p:spPr bwMode="auto">
              <a:xfrm>
                <a:off x="526" y="2092"/>
                <a:ext cx="14" cy="14"/>
              </a:xfrm>
              <a:prstGeom prst="ellipse">
                <a:avLst/>
              </a:prstGeom>
              <a:solidFill>
                <a:srgbClr val="000000"/>
              </a:solidFill>
              <a:ln w="9525">
                <a:noFill/>
                <a:round/>
                <a:headEnd/>
                <a:tailEnd/>
              </a:ln>
            </p:spPr>
            <p:txBody>
              <a:bodyPr/>
              <a:lstStyle/>
              <a:p>
                <a:endParaRPr lang="en-US"/>
              </a:p>
            </p:txBody>
          </p:sp>
          <p:sp>
            <p:nvSpPr>
              <p:cNvPr id="233" name="Oval 66"/>
              <p:cNvSpPr>
                <a:spLocks noChangeArrowheads="1"/>
              </p:cNvSpPr>
              <p:nvPr/>
            </p:nvSpPr>
            <p:spPr bwMode="auto">
              <a:xfrm>
                <a:off x="551" y="2081"/>
                <a:ext cx="14" cy="14"/>
              </a:xfrm>
              <a:prstGeom prst="ellipse">
                <a:avLst/>
              </a:prstGeom>
              <a:solidFill>
                <a:srgbClr val="000000"/>
              </a:solidFill>
              <a:ln w="9525">
                <a:noFill/>
                <a:round/>
                <a:headEnd/>
                <a:tailEnd/>
              </a:ln>
            </p:spPr>
            <p:txBody>
              <a:bodyPr/>
              <a:lstStyle/>
              <a:p>
                <a:endParaRPr lang="en-US"/>
              </a:p>
            </p:txBody>
          </p:sp>
          <p:sp>
            <p:nvSpPr>
              <p:cNvPr id="234" name="Oval 67"/>
              <p:cNvSpPr>
                <a:spLocks noChangeArrowheads="1"/>
              </p:cNvSpPr>
              <p:nvPr/>
            </p:nvSpPr>
            <p:spPr bwMode="auto">
              <a:xfrm>
                <a:off x="576" y="2072"/>
                <a:ext cx="14" cy="14"/>
              </a:xfrm>
              <a:prstGeom prst="ellipse">
                <a:avLst/>
              </a:prstGeom>
              <a:solidFill>
                <a:srgbClr val="000000"/>
              </a:solidFill>
              <a:ln w="9525">
                <a:noFill/>
                <a:round/>
                <a:headEnd/>
                <a:tailEnd/>
              </a:ln>
            </p:spPr>
            <p:txBody>
              <a:bodyPr/>
              <a:lstStyle/>
              <a:p>
                <a:endParaRPr lang="en-US"/>
              </a:p>
            </p:txBody>
          </p:sp>
          <p:sp>
            <p:nvSpPr>
              <p:cNvPr id="235" name="Oval 68"/>
              <p:cNvSpPr>
                <a:spLocks noChangeArrowheads="1"/>
              </p:cNvSpPr>
              <p:nvPr/>
            </p:nvSpPr>
            <p:spPr bwMode="auto">
              <a:xfrm>
                <a:off x="601" y="2064"/>
                <a:ext cx="14" cy="14"/>
              </a:xfrm>
              <a:prstGeom prst="ellipse">
                <a:avLst/>
              </a:prstGeom>
              <a:solidFill>
                <a:srgbClr val="000000"/>
              </a:solidFill>
              <a:ln w="9525">
                <a:noFill/>
                <a:round/>
                <a:headEnd/>
                <a:tailEnd/>
              </a:ln>
            </p:spPr>
            <p:txBody>
              <a:bodyPr/>
              <a:lstStyle/>
              <a:p>
                <a:endParaRPr lang="en-US"/>
              </a:p>
            </p:txBody>
          </p:sp>
          <p:sp>
            <p:nvSpPr>
              <p:cNvPr id="236" name="Oval 69"/>
              <p:cNvSpPr>
                <a:spLocks noChangeArrowheads="1"/>
              </p:cNvSpPr>
              <p:nvPr/>
            </p:nvSpPr>
            <p:spPr bwMode="auto">
              <a:xfrm>
                <a:off x="621" y="2055"/>
                <a:ext cx="14" cy="15"/>
              </a:xfrm>
              <a:prstGeom prst="ellipse">
                <a:avLst/>
              </a:prstGeom>
              <a:solidFill>
                <a:srgbClr val="000000"/>
              </a:solidFill>
              <a:ln w="9525">
                <a:noFill/>
                <a:round/>
                <a:headEnd/>
                <a:tailEnd/>
              </a:ln>
            </p:spPr>
            <p:txBody>
              <a:bodyPr/>
              <a:lstStyle/>
              <a:p>
                <a:endParaRPr lang="en-US"/>
              </a:p>
            </p:txBody>
          </p:sp>
          <p:sp>
            <p:nvSpPr>
              <p:cNvPr id="237" name="Oval 70"/>
              <p:cNvSpPr>
                <a:spLocks noChangeArrowheads="1"/>
              </p:cNvSpPr>
              <p:nvPr/>
            </p:nvSpPr>
            <p:spPr bwMode="auto">
              <a:xfrm>
                <a:off x="635" y="2047"/>
                <a:ext cx="14" cy="14"/>
              </a:xfrm>
              <a:prstGeom prst="ellipse">
                <a:avLst/>
              </a:prstGeom>
              <a:solidFill>
                <a:srgbClr val="000000"/>
              </a:solidFill>
              <a:ln w="9525">
                <a:noFill/>
                <a:round/>
                <a:headEnd/>
                <a:tailEnd/>
              </a:ln>
            </p:spPr>
            <p:txBody>
              <a:bodyPr/>
              <a:lstStyle/>
              <a:p>
                <a:endParaRPr lang="en-US"/>
              </a:p>
            </p:txBody>
          </p:sp>
          <p:sp>
            <p:nvSpPr>
              <p:cNvPr id="238" name="Oval 71"/>
              <p:cNvSpPr>
                <a:spLocks noChangeArrowheads="1"/>
              </p:cNvSpPr>
              <p:nvPr/>
            </p:nvSpPr>
            <p:spPr bwMode="auto">
              <a:xfrm>
                <a:off x="646" y="2039"/>
                <a:ext cx="14" cy="14"/>
              </a:xfrm>
              <a:prstGeom prst="ellipse">
                <a:avLst/>
              </a:prstGeom>
              <a:solidFill>
                <a:srgbClr val="000000"/>
              </a:solidFill>
              <a:ln w="9525">
                <a:noFill/>
                <a:round/>
                <a:headEnd/>
                <a:tailEnd/>
              </a:ln>
            </p:spPr>
            <p:txBody>
              <a:bodyPr/>
              <a:lstStyle/>
              <a:p>
                <a:endParaRPr lang="en-US"/>
              </a:p>
            </p:txBody>
          </p:sp>
          <p:sp>
            <p:nvSpPr>
              <p:cNvPr id="239" name="Oval 72"/>
              <p:cNvSpPr>
                <a:spLocks noChangeArrowheads="1"/>
              </p:cNvSpPr>
              <p:nvPr/>
            </p:nvSpPr>
            <p:spPr bwMode="auto">
              <a:xfrm>
                <a:off x="657" y="2033"/>
                <a:ext cx="14" cy="14"/>
              </a:xfrm>
              <a:prstGeom prst="ellipse">
                <a:avLst/>
              </a:prstGeom>
              <a:solidFill>
                <a:srgbClr val="000000"/>
              </a:solidFill>
              <a:ln w="9525">
                <a:noFill/>
                <a:round/>
                <a:headEnd/>
                <a:tailEnd/>
              </a:ln>
            </p:spPr>
            <p:txBody>
              <a:bodyPr/>
              <a:lstStyle/>
              <a:p>
                <a:endParaRPr lang="en-US"/>
              </a:p>
            </p:txBody>
          </p:sp>
          <p:sp>
            <p:nvSpPr>
              <p:cNvPr id="240" name="Oval 73"/>
              <p:cNvSpPr>
                <a:spLocks noChangeArrowheads="1"/>
              </p:cNvSpPr>
              <p:nvPr/>
            </p:nvSpPr>
            <p:spPr bwMode="auto">
              <a:xfrm>
                <a:off x="671" y="2025"/>
                <a:ext cx="14" cy="14"/>
              </a:xfrm>
              <a:prstGeom prst="ellipse">
                <a:avLst/>
              </a:prstGeom>
              <a:solidFill>
                <a:srgbClr val="000000"/>
              </a:solidFill>
              <a:ln w="9525">
                <a:noFill/>
                <a:round/>
                <a:headEnd/>
                <a:tailEnd/>
              </a:ln>
            </p:spPr>
            <p:txBody>
              <a:bodyPr/>
              <a:lstStyle/>
              <a:p>
                <a:endParaRPr lang="en-US"/>
              </a:p>
            </p:txBody>
          </p:sp>
          <p:sp>
            <p:nvSpPr>
              <p:cNvPr id="241" name="Oval 74"/>
              <p:cNvSpPr>
                <a:spLocks noChangeArrowheads="1"/>
              </p:cNvSpPr>
              <p:nvPr/>
            </p:nvSpPr>
            <p:spPr bwMode="auto">
              <a:xfrm>
                <a:off x="688" y="2016"/>
                <a:ext cx="14" cy="14"/>
              </a:xfrm>
              <a:prstGeom prst="ellipse">
                <a:avLst/>
              </a:prstGeom>
              <a:solidFill>
                <a:srgbClr val="000000"/>
              </a:solidFill>
              <a:ln w="9525">
                <a:noFill/>
                <a:round/>
                <a:headEnd/>
                <a:tailEnd/>
              </a:ln>
            </p:spPr>
            <p:txBody>
              <a:bodyPr/>
              <a:lstStyle/>
              <a:p>
                <a:endParaRPr lang="en-US"/>
              </a:p>
            </p:txBody>
          </p:sp>
          <p:sp>
            <p:nvSpPr>
              <p:cNvPr id="242" name="Oval 75"/>
              <p:cNvSpPr>
                <a:spLocks noChangeArrowheads="1"/>
              </p:cNvSpPr>
              <p:nvPr/>
            </p:nvSpPr>
            <p:spPr bwMode="auto">
              <a:xfrm>
                <a:off x="711" y="2008"/>
                <a:ext cx="14" cy="14"/>
              </a:xfrm>
              <a:prstGeom prst="ellipse">
                <a:avLst/>
              </a:prstGeom>
              <a:solidFill>
                <a:srgbClr val="000000"/>
              </a:solidFill>
              <a:ln w="9525">
                <a:noFill/>
                <a:round/>
                <a:headEnd/>
                <a:tailEnd/>
              </a:ln>
            </p:spPr>
            <p:txBody>
              <a:bodyPr/>
              <a:lstStyle/>
              <a:p>
                <a:endParaRPr lang="en-US"/>
              </a:p>
            </p:txBody>
          </p:sp>
          <p:sp>
            <p:nvSpPr>
              <p:cNvPr id="243" name="Oval 76"/>
              <p:cNvSpPr>
                <a:spLocks noChangeArrowheads="1"/>
              </p:cNvSpPr>
              <p:nvPr/>
            </p:nvSpPr>
            <p:spPr bwMode="auto">
              <a:xfrm>
                <a:off x="733" y="1999"/>
                <a:ext cx="14" cy="14"/>
              </a:xfrm>
              <a:prstGeom prst="ellipse">
                <a:avLst/>
              </a:prstGeom>
              <a:solidFill>
                <a:srgbClr val="000000"/>
              </a:solidFill>
              <a:ln w="9525">
                <a:noFill/>
                <a:round/>
                <a:headEnd/>
                <a:tailEnd/>
              </a:ln>
            </p:spPr>
            <p:txBody>
              <a:bodyPr/>
              <a:lstStyle/>
              <a:p>
                <a:endParaRPr lang="en-US"/>
              </a:p>
            </p:txBody>
          </p:sp>
          <p:sp>
            <p:nvSpPr>
              <p:cNvPr id="244" name="Oval 77"/>
              <p:cNvSpPr>
                <a:spLocks noChangeArrowheads="1"/>
              </p:cNvSpPr>
              <p:nvPr/>
            </p:nvSpPr>
            <p:spPr bwMode="auto">
              <a:xfrm>
                <a:off x="761" y="1991"/>
                <a:ext cx="14" cy="14"/>
              </a:xfrm>
              <a:prstGeom prst="ellipse">
                <a:avLst/>
              </a:prstGeom>
              <a:solidFill>
                <a:srgbClr val="000000"/>
              </a:solidFill>
              <a:ln w="9525">
                <a:noFill/>
                <a:round/>
                <a:headEnd/>
                <a:tailEnd/>
              </a:ln>
            </p:spPr>
            <p:txBody>
              <a:bodyPr/>
              <a:lstStyle/>
              <a:p>
                <a:endParaRPr lang="en-US"/>
              </a:p>
            </p:txBody>
          </p:sp>
          <p:sp>
            <p:nvSpPr>
              <p:cNvPr id="245" name="Oval 78"/>
              <p:cNvSpPr>
                <a:spLocks noChangeArrowheads="1"/>
              </p:cNvSpPr>
              <p:nvPr/>
            </p:nvSpPr>
            <p:spPr bwMode="auto">
              <a:xfrm>
                <a:off x="789" y="1983"/>
                <a:ext cx="14" cy="14"/>
              </a:xfrm>
              <a:prstGeom prst="ellipse">
                <a:avLst/>
              </a:prstGeom>
              <a:solidFill>
                <a:srgbClr val="000000"/>
              </a:solidFill>
              <a:ln w="9525">
                <a:noFill/>
                <a:round/>
                <a:headEnd/>
                <a:tailEnd/>
              </a:ln>
            </p:spPr>
            <p:txBody>
              <a:bodyPr/>
              <a:lstStyle/>
              <a:p>
                <a:endParaRPr lang="en-US"/>
              </a:p>
            </p:txBody>
          </p:sp>
          <p:sp>
            <p:nvSpPr>
              <p:cNvPr id="246" name="Oval 79"/>
              <p:cNvSpPr>
                <a:spLocks noChangeArrowheads="1"/>
              </p:cNvSpPr>
              <p:nvPr/>
            </p:nvSpPr>
            <p:spPr bwMode="auto">
              <a:xfrm>
                <a:off x="817" y="1974"/>
                <a:ext cx="14" cy="14"/>
              </a:xfrm>
              <a:prstGeom prst="ellipse">
                <a:avLst/>
              </a:prstGeom>
              <a:solidFill>
                <a:srgbClr val="000000"/>
              </a:solidFill>
              <a:ln w="9525">
                <a:noFill/>
                <a:round/>
                <a:headEnd/>
                <a:tailEnd/>
              </a:ln>
            </p:spPr>
            <p:txBody>
              <a:bodyPr/>
              <a:lstStyle/>
              <a:p>
                <a:endParaRPr lang="en-US"/>
              </a:p>
            </p:txBody>
          </p:sp>
          <p:sp>
            <p:nvSpPr>
              <p:cNvPr id="247" name="Oval 80"/>
              <p:cNvSpPr>
                <a:spLocks noChangeArrowheads="1"/>
              </p:cNvSpPr>
              <p:nvPr/>
            </p:nvSpPr>
            <p:spPr bwMode="auto">
              <a:xfrm>
                <a:off x="845" y="1969"/>
                <a:ext cx="14" cy="14"/>
              </a:xfrm>
              <a:prstGeom prst="ellipse">
                <a:avLst/>
              </a:prstGeom>
              <a:solidFill>
                <a:srgbClr val="000000"/>
              </a:solidFill>
              <a:ln w="9525">
                <a:noFill/>
                <a:round/>
                <a:headEnd/>
                <a:tailEnd/>
              </a:ln>
            </p:spPr>
            <p:txBody>
              <a:bodyPr/>
              <a:lstStyle/>
              <a:p>
                <a:endParaRPr lang="en-US"/>
              </a:p>
            </p:txBody>
          </p:sp>
          <p:sp>
            <p:nvSpPr>
              <p:cNvPr id="248" name="Oval 81"/>
              <p:cNvSpPr>
                <a:spLocks noChangeArrowheads="1"/>
              </p:cNvSpPr>
              <p:nvPr/>
            </p:nvSpPr>
            <p:spPr bwMode="auto">
              <a:xfrm>
                <a:off x="873" y="1963"/>
                <a:ext cx="14" cy="14"/>
              </a:xfrm>
              <a:prstGeom prst="ellipse">
                <a:avLst/>
              </a:prstGeom>
              <a:solidFill>
                <a:schemeClr val="bg1"/>
              </a:solidFill>
              <a:ln w="9525">
                <a:noFill/>
                <a:round/>
                <a:headEnd/>
                <a:tailEnd/>
              </a:ln>
            </p:spPr>
            <p:txBody>
              <a:bodyPr/>
              <a:lstStyle/>
              <a:p>
                <a:endParaRPr lang="en-US"/>
              </a:p>
            </p:txBody>
          </p:sp>
          <p:sp>
            <p:nvSpPr>
              <p:cNvPr id="249" name="Rectangle 82"/>
              <p:cNvSpPr>
                <a:spLocks noChangeArrowheads="1"/>
              </p:cNvSpPr>
              <p:nvPr/>
            </p:nvSpPr>
            <p:spPr bwMode="auto">
              <a:xfrm>
                <a:off x="1105" y="1056"/>
                <a:ext cx="212" cy="231"/>
              </a:xfrm>
              <a:prstGeom prst="rect">
                <a:avLst/>
              </a:prstGeom>
              <a:noFill/>
              <a:ln w="9525">
                <a:noFill/>
                <a:miter lim="800000"/>
                <a:headEnd/>
                <a:tailEnd/>
              </a:ln>
              <a:effectLst/>
            </p:spPr>
            <p:txBody>
              <a:bodyPr wrap="none">
                <a:spAutoFit/>
              </a:bodyPr>
              <a:lstStyle/>
              <a:p>
                <a:r>
                  <a:rPr lang="en-US"/>
                  <a:t>A</a:t>
                </a:r>
              </a:p>
            </p:txBody>
          </p:sp>
          <p:sp>
            <p:nvSpPr>
              <p:cNvPr id="250" name="Freeform 239"/>
              <p:cNvSpPr>
                <a:spLocks/>
              </p:cNvSpPr>
              <p:nvPr/>
            </p:nvSpPr>
            <p:spPr bwMode="auto">
              <a:xfrm>
                <a:off x="341" y="1969"/>
                <a:ext cx="538" cy="179"/>
              </a:xfrm>
              <a:custGeom>
                <a:avLst/>
                <a:gdLst/>
                <a:ahLst/>
                <a:cxnLst>
                  <a:cxn ang="0">
                    <a:pos x="0" y="384"/>
                  </a:cxn>
                  <a:cxn ang="0">
                    <a:pos x="48" y="384"/>
                  </a:cxn>
                  <a:cxn ang="0">
                    <a:pos x="96" y="378"/>
                  </a:cxn>
                  <a:cxn ang="0">
                    <a:pos x="150" y="366"/>
                  </a:cxn>
                  <a:cxn ang="0">
                    <a:pos x="198" y="354"/>
                  </a:cxn>
                  <a:cxn ang="0">
                    <a:pos x="246" y="336"/>
                  </a:cxn>
                  <a:cxn ang="0">
                    <a:pos x="300" y="318"/>
                  </a:cxn>
                  <a:cxn ang="0">
                    <a:pos x="354" y="294"/>
                  </a:cxn>
                  <a:cxn ang="0">
                    <a:pos x="408" y="276"/>
                  </a:cxn>
                  <a:cxn ang="0">
                    <a:pos x="462" y="252"/>
                  </a:cxn>
                  <a:cxn ang="0">
                    <a:pos x="516" y="234"/>
                  </a:cxn>
                  <a:cxn ang="0">
                    <a:pos x="570" y="216"/>
                  </a:cxn>
                  <a:cxn ang="0">
                    <a:pos x="612" y="198"/>
                  </a:cxn>
                  <a:cxn ang="0">
                    <a:pos x="642" y="180"/>
                  </a:cxn>
                  <a:cxn ang="0">
                    <a:pos x="666" y="162"/>
                  </a:cxn>
                  <a:cxn ang="0">
                    <a:pos x="690" y="150"/>
                  </a:cxn>
                  <a:cxn ang="0">
                    <a:pos x="720" y="132"/>
                  </a:cxn>
                  <a:cxn ang="0">
                    <a:pos x="756" y="114"/>
                  </a:cxn>
                  <a:cxn ang="0">
                    <a:pos x="804" y="96"/>
                  </a:cxn>
                  <a:cxn ang="0">
                    <a:pos x="852" y="78"/>
                  </a:cxn>
                  <a:cxn ang="0">
                    <a:pos x="912" y="60"/>
                  </a:cxn>
                  <a:cxn ang="0">
                    <a:pos x="972" y="42"/>
                  </a:cxn>
                  <a:cxn ang="0">
                    <a:pos x="1032" y="24"/>
                  </a:cxn>
                  <a:cxn ang="0">
                    <a:pos x="1092" y="12"/>
                  </a:cxn>
                  <a:cxn ang="0">
                    <a:pos x="1152" y="0"/>
                  </a:cxn>
                </a:cxnLst>
                <a:rect l="0" t="0" r="r" b="b"/>
                <a:pathLst>
                  <a:path w="1152" h="384">
                    <a:moveTo>
                      <a:pt x="0" y="384"/>
                    </a:moveTo>
                    <a:lnTo>
                      <a:pt x="48" y="384"/>
                    </a:lnTo>
                    <a:lnTo>
                      <a:pt x="96" y="378"/>
                    </a:lnTo>
                    <a:lnTo>
                      <a:pt x="150" y="366"/>
                    </a:lnTo>
                    <a:lnTo>
                      <a:pt x="198" y="354"/>
                    </a:lnTo>
                    <a:lnTo>
                      <a:pt x="246" y="336"/>
                    </a:lnTo>
                    <a:lnTo>
                      <a:pt x="300" y="318"/>
                    </a:lnTo>
                    <a:lnTo>
                      <a:pt x="354" y="294"/>
                    </a:lnTo>
                    <a:lnTo>
                      <a:pt x="408" y="276"/>
                    </a:lnTo>
                    <a:lnTo>
                      <a:pt x="462" y="252"/>
                    </a:lnTo>
                    <a:lnTo>
                      <a:pt x="516" y="234"/>
                    </a:lnTo>
                    <a:lnTo>
                      <a:pt x="570" y="216"/>
                    </a:lnTo>
                    <a:lnTo>
                      <a:pt x="612" y="198"/>
                    </a:lnTo>
                    <a:lnTo>
                      <a:pt x="642" y="180"/>
                    </a:lnTo>
                    <a:lnTo>
                      <a:pt x="666" y="162"/>
                    </a:lnTo>
                    <a:lnTo>
                      <a:pt x="690" y="150"/>
                    </a:lnTo>
                    <a:lnTo>
                      <a:pt x="720" y="132"/>
                    </a:lnTo>
                    <a:lnTo>
                      <a:pt x="756" y="114"/>
                    </a:lnTo>
                    <a:lnTo>
                      <a:pt x="804" y="96"/>
                    </a:lnTo>
                    <a:lnTo>
                      <a:pt x="852" y="78"/>
                    </a:lnTo>
                    <a:lnTo>
                      <a:pt x="912" y="60"/>
                    </a:lnTo>
                    <a:lnTo>
                      <a:pt x="972" y="42"/>
                    </a:lnTo>
                    <a:lnTo>
                      <a:pt x="1032" y="24"/>
                    </a:lnTo>
                    <a:lnTo>
                      <a:pt x="1092" y="12"/>
                    </a:lnTo>
                    <a:lnTo>
                      <a:pt x="1152" y="0"/>
                    </a:lnTo>
                  </a:path>
                </a:pathLst>
              </a:custGeom>
              <a:noFill/>
              <a:ln w="38100" cmpd="sng">
                <a:solidFill>
                  <a:schemeClr val="bg2"/>
                </a:solidFill>
                <a:prstDash val="solid"/>
                <a:round/>
                <a:headEnd/>
                <a:tailEnd/>
              </a:ln>
            </p:spPr>
            <p:txBody>
              <a:bodyPr/>
              <a:lstStyle/>
              <a:p>
                <a:endParaRPr lang="en-US"/>
              </a:p>
            </p:txBody>
          </p:sp>
          <p:sp>
            <p:nvSpPr>
              <p:cNvPr id="251" name="Text Box 241"/>
              <p:cNvSpPr txBox="1">
                <a:spLocks noChangeArrowheads="1"/>
              </p:cNvSpPr>
              <p:nvPr/>
            </p:nvSpPr>
            <p:spPr bwMode="auto">
              <a:xfrm>
                <a:off x="159" y="1398"/>
                <a:ext cx="472" cy="349"/>
              </a:xfrm>
              <a:prstGeom prst="rect">
                <a:avLst/>
              </a:prstGeom>
              <a:noFill/>
              <a:ln w="9525">
                <a:noFill/>
                <a:miter lim="800000"/>
                <a:headEnd/>
                <a:tailEnd/>
              </a:ln>
              <a:effectLst/>
            </p:spPr>
            <p:txBody>
              <a:bodyPr wrap="none">
                <a:spAutoFit/>
              </a:bodyPr>
              <a:lstStyle/>
              <a:p>
                <a:pPr algn="just"/>
                <a:r>
                  <a:rPr lang="en-US" sz="1000" dirty="0"/>
                  <a:t>Int.=0.50</a:t>
                </a:r>
              </a:p>
              <a:p>
                <a:pPr algn="just"/>
                <a:r>
                  <a:rPr lang="en-US" sz="1000" dirty="0"/>
                  <a:t>Str.=0.47</a:t>
                </a:r>
              </a:p>
              <a:p>
                <a:pPr algn="just"/>
                <a:r>
                  <a:rPr lang="en-US" sz="1000" dirty="0" err="1" smtClean="0"/>
                  <a:t>Curv</a:t>
                </a:r>
                <a:r>
                  <a:rPr lang="en-US" sz="1000" dirty="0" smtClean="0"/>
                  <a:t>.=</a:t>
                </a:r>
                <a:r>
                  <a:rPr lang="en-US" sz="1000" dirty="0"/>
                  <a:t>0.05</a:t>
                </a:r>
              </a:p>
            </p:txBody>
          </p:sp>
          <p:sp>
            <p:nvSpPr>
              <p:cNvPr id="252" name="Text Box 242"/>
              <p:cNvSpPr txBox="1">
                <a:spLocks noChangeArrowheads="1"/>
              </p:cNvSpPr>
              <p:nvPr/>
            </p:nvSpPr>
            <p:spPr bwMode="auto">
              <a:xfrm>
                <a:off x="906" y="1414"/>
                <a:ext cx="472" cy="349"/>
              </a:xfrm>
              <a:prstGeom prst="rect">
                <a:avLst/>
              </a:prstGeom>
              <a:noFill/>
              <a:ln w="9525">
                <a:noFill/>
                <a:miter lim="800000"/>
                <a:headEnd/>
                <a:tailEnd/>
              </a:ln>
              <a:effectLst/>
            </p:spPr>
            <p:txBody>
              <a:bodyPr wrap="none">
                <a:spAutoFit/>
              </a:bodyPr>
              <a:lstStyle/>
              <a:p>
                <a:pPr algn="just"/>
                <a:r>
                  <a:rPr lang="en-US" sz="1000" dirty="0">
                    <a:solidFill>
                      <a:schemeClr val="bg2"/>
                    </a:solidFill>
                  </a:rPr>
                  <a:t>Int.=0.42</a:t>
                </a:r>
              </a:p>
              <a:p>
                <a:pPr algn="just"/>
                <a:r>
                  <a:rPr lang="en-US" sz="1000" dirty="0">
                    <a:solidFill>
                      <a:schemeClr val="bg2"/>
                    </a:solidFill>
                  </a:rPr>
                  <a:t>Str.=0.46</a:t>
                </a:r>
              </a:p>
              <a:p>
                <a:pPr algn="just"/>
                <a:r>
                  <a:rPr lang="en-US" sz="1000" dirty="0" err="1" smtClean="0">
                    <a:solidFill>
                      <a:schemeClr val="bg2"/>
                    </a:solidFill>
                  </a:rPr>
                  <a:t>Curv</a:t>
                </a:r>
                <a:r>
                  <a:rPr lang="en-US" sz="1000" dirty="0" smtClean="0">
                    <a:solidFill>
                      <a:schemeClr val="bg2"/>
                    </a:solidFill>
                  </a:rPr>
                  <a:t>.=</a:t>
                </a:r>
                <a:r>
                  <a:rPr lang="en-US" sz="1000" dirty="0">
                    <a:solidFill>
                      <a:schemeClr val="bg2"/>
                    </a:solidFill>
                  </a:rPr>
                  <a:t>0.08</a:t>
                </a:r>
              </a:p>
            </p:txBody>
          </p:sp>
        </p:grpSp>
        <p:grpSp>
          <p:nvGrpSpPr>
            <p:cNvPr id="7" name="Group 253"/>
            <p:cNvGrpSpPr>
              <a:grpSpLocks/>
            </p:cNvGrpSpPr>
            <p:nvPr/>
          </p:nvGrpSpPr>
          <p:grpSpPr bwMode="auto">
            <a:xfrm>
              <a:off x="2733" y="2640"/>
              <a:ext cx="1219" cy="1503"/>
              <a:chOff x="2733" y="1056"/>
              <a:chExt cx="1219" cy="1503"/>
            </a:xfrm>
          </p:grpSpPr>
          <p:pic>
            <p:nvPicPr>
              <p:cNvPr id="93" name="Picture 8"/>
              <p:cNvPicPr>
                <a:picLocks noChangeAspect="1" noChangeArrowheads="1"/>
              </p:cNvPicPr>
              <p:nvPr/>
            </p:nvPicPr>
            <p:blipFill>
              <a:blip r:embed="rId4" cstate="print"/>
              <a:srcRect l="21600" t="8456" r="30858" b="12114"/>
              <a:stretch>
                <a:fillRect/>
              </a:stretch>
            </p:blipFill>
            <p:spPr bwMode="auto">
              <a:xfrm>
                <a:off x="2733" y="1091"/>
                <a:ext cx="1172" cy="1468"/>
              </a:xfrm>
              <a:prstGeom prst="rect">
                <a:avLst/>
              </a:prstGeom>
              <a:noFill/>
              <a:ln w="9525">
                <a:solidFill>
                  <a:schemeClr val="tx1"/>
                </a:solidFill>
                <a:miter lim="800000"/>
                <a:headEnd/>
                <a:tailEnd/>
              </a:ln>
            </p:spPr>
          </p:pic>
          <p:sp>
            <p:nvSpPr>
              <p:cNvPr id="94" name="Freeform 161"/>
              <p:cNvSpPr>
                <a:spLocks/>
              </p:cNvSpPr>
              <p:nvPr/>
            </p:nvSpPr>
            <p:spPr bwMode="auto">
              <a:xfrm>
                <a:off x="2914" y="1251"/>
                <a:ext cx="314" cy="895"/>
              </a:xfrm>
              <a:custGeom>
                <a:avLst/>
                <a:gdLst/>
                <a:ahLst/>
                <a:cxnLst>
                  <a:cxn ang="0">
                    <a:pos x="384" y="0"/>
                  </a:cxn>
                  <a:cxn ang="0">
                    <a:pos x="408" y="42"/>
                  </a:cxn>
                  <a:cxn ang="0">
                    <a:pos x="426" y="90"/>
                  </a:cxn>
                  <a:cxn ang="0">
                    <a:pos x="450" y="138"/>
                  </a:cxn>
                  <a:cxn ang="0">
                    <a:pos x="474" y="192"/>
                  </a:cxn>
                  <a:cxn ang="0">
                    <a:pos x="498" y="240"/>
                  </a:cxn>
                  <a:cxn ang="0">
                    <a:pos x="516" y="288"/>
                  </a:cxn>
                  <a:cxn ang="0">
                    <a:pos x="540" y="336"/>
                  </a:cxn>
                  <a:cxn ang="0">
                    <a:pos x="558" y="384"/>
                  </a:cxn>
                  <a:cxn ang="0">
                    <a:pos x="576" y="432"/>
                  </a:cxn>
                  <a:cxn ang="0">
                    <a:pos x="588" y="474"/>
                  </a:cxn>
                  <a:cxn ang="0">
                    <a:pos x="594" y="528"/>
                  </a:cxn>
                  <a:cxn ang="0">
                    <a:pos x="606" y="582"/>
                  </a:cxn>
                  <a:cxn ang="0">
                    <a:pos x="612" y="636"/>
                  </a:cxn>
                  <a:cxn ang="0">
                    <a:pos x="618" y="696"/>
                  </a:cxn>
                  <a:cxn ang="0">
                    <a:pos x="624" y="750"/>
                  </a:cxn>
                  <a:cxn ang="0">
                    <a:pos x="636" y="810"/>
                  </a:cxn>
                  <a:cxn ang="0">
                    <a:pos x="636" y="864"/>
                  </a:cxn>
                  <a:cxn ang="0">
                    <a:pos x="642" y="930"/>
                  </a:cxn>
                  <a:cxn ang="0">
                    <a:pos x="648" y="996"/>
                  </a:cxn>
                  <a:cxn ang="0">
                    <a:pos x="648" y="1068"/>
                  </a:cxn>
                  <a:cxn ang="0">
                    <a:pos x="660" y="1128"/>
                  </a:cxn>
                  <a:cxn ang="0">
                    <a:pos x="660" y="1170"/>
                  </a:cxn>
                  <a:cxn ang="0">
                    <a:pos x="666" y="1200"/>
                  </a:cxn>
                  <a:cxn ang="0">
                    <a:pos x="666" y="1224"/>
                  </a:cxn>
                  <a:cxn ang="0">
                    <a:pos x="672" y="1242"/>
                  </a:cxn>
                  <a:cxn ang="0">
                    <a:pos x="672" y="1266"/>
                  </a:cxn>
                  <a:cxn ang="0">
                    <a:pos x="672" y="1296"/>
                  </a:cxn>
                  <a:cxn ang="0">
                    <a:pos x="672" y="1338"/>
                  </a:cxn>
                  <a:cxn ang="0">
                    <a:pos x="672" y="1398"/>
                  </a:cxn>
                  <a:cxn ang="0">
                    <a:pos x="666" y="1470"/>
                  </a:cxn>
                  <a:cxn ang="0">
                    <a:pos x="666" y="1536"/>
                  </a:cxn>
                  <a:cxn ang="0">
                    <a:pos x="666" y="1596"/>
                  </a:cxn>
                  <a:cxn ang="0">
                    <a:pos x="660" y="1638"/>
                  </a:cxn>
                  <a:cxn ang="0">
                    <a:pos x="648" y="1668"/>
                  </a:cxn>
                  <a:cxn ang="0">
                    <a:pos x="630" y="1698"/>
                  </a:cxn>
                  <a:cxn ang="0">
                    <a:pos x="606" y="1722"/>
                  </a:cxn>
                  <a:cxn ang="0">
                    <a:pos x="564" y="1740"/>
                  </a:cxn>
                  <a:cxn ang="0">
                    <a:pos x="510" y="1764"/>
                  </a:cxn>
                  <a:cxn ang="0">
                    <a:pos x="456" y="1782"/>
                  </a:cxn>
                  <a:cxn ang="0">
                    <a:pos x="402" y="1806"/>
                  </a:cxn>
                  <a:cxn ang="0">
                    <a:pos x="348" y="1824"/>
                  </a:cxn>
                  <a:cxn ang="0">
                    <a:pos x="294" y="1848"/>
                  </a:cxn>
                  <a:cxn ang="0">
                    <a:pos x="246" y="1866"/>
                  </a:cxn>
                  <a:cxn ang="0">
                    <a:pos x="198" y="1884"/>
                  </a:cxn>
                  <a:cxn ang="0">
                    <a:pos x="144" y="1896"/>
                  </a:cxn>
                  <a:cxn ang="0">
                    <a:pos x="96" y="1908"/>
                  </a:cxn>
                  <a:cxn ang="0">
                    <a:pos x="48" y="1914"/>
                  </a:cxn>
                  <a:cxn ang="0">
                    <a:pos x="0" y="1914"/>
                  </a:cxn>
                </a:cxnLst>
                <a:rect l="0" t="0" r="r" b="b"/>
                <a:pathLst>
                  <a:path w="672" h="1914">
                    <a:moveTo>
                      <a:pt x="384" y="0"/>
                    </a:moveTo>
                    <a:lnTo>
                      <a:pt x="408" y="42"/>
                    </a:lnTo>
                    <a:lnTo>
                      <a:pt x="426" y="90"/>
                    </a:lnTo>
                    <a:lnTo>
                      <a:pt x="450" y="138"/>
                    </a:lnTo>
                    <a:lnTo>
                      <a:pt x="474" y="192"/>
                    </a:lnTo>
                    <a:lnTo>
                      <a:pt x="498" y="240"/>
                    </a:lnTo>
                    <a:lnTo>
                      <a:pt x="516" y="288"/>
                    </a:lnTo>
                    <a:lnTo>
                      <a:pt x="540" y="336"/>
                    </a:lnTo>
                    <a:lnTo>
                      <a:pt x="558" y="384"/>
                    </a:lnTo>
                    <a:lnTo>
                      <a:pt x="576" y="432"/>
                    </a:lnTo>
                    <a:lnTo>
                      <a:pt x="588" y="474"/>
                    </a:lnTo>
                    <a:lnTo>
                      <a:pt x="594" y="528"/>
                    </a:lnTo>
                    <a:lnTo>
                      <a:pt x="606" y="582"/>
                    </a:lnTo>
                    <a:lnTo>
                      <a:pt x="612" y="636"/>
                    </a:lnTo>
                    <a:lnTo>
                      <a:pt x="618" y="696"/>
                    </a:lnTo>
                    <a:lnTo>
                      <a:pt x="624" y="750"/>
                    </a:lnTo>
                    <a:lnTo>
                      <a:pt x="636" y="810"/>
                    </a:lnTo>
                    <a:lnTo>
                      <a:pt x="636" y="864"/>
                    </a:lnTo>
                    <a:lnTo>
                      <a:pt x="642" y="930"/>
                    </a:lnTo>
                    <a:lnTo>
                      <a:pt x="648" y="996"/>
                    </a:lnTo>
                    <a:lnTo>
                      <a:pt x="648" y="1068"/>
                    </a:lnTo>
                    <a:lnTo>
                      <a:pt x="660" y="1128"/>
                    </a:lnTo>
                    <a:lnTo>
                      <a:pt x="660" y="1170"/>
                    </a:lnTo>
                    <a:lnTo>
                      <a:pt x="666" y="1200"/>
                    </a:lnTo>
                    <a:lnTo>
                      <a:pt x="666" y="1224"/>
                    </a:lnTo>
                    <a:lnTo>
                      <a:pt x="672" y="1242"/>
                    </a:lnTo>
                    <a:lnTo>
                      <a:pt x="672" y="1266"/>
                    </a:lnTo>
                    <a:lnTo>
                      <a:pt x="672" y="1296"/>
                    </a:lnTo>
                    <a:lnTo>
                      <a:pt x="672" y="1338"/>
                    </a:lnTo>
                    <a:lnTo>
                      <a:pt x="672" y="1398"/>
                    </a:lnTo>
                    <a:lnTo>
                      <a:pt x="666" y="1470"/>
                    </a:lnTo>
                    <a:lnTo>
                      <a:pt x="666" y="1536"/>
                    </a:lnTo>
                    <a:lnTo>
                      <a:pt x="666" y="1596"/>
                    </a:lnTo>
                    <a:lnTo>
                      <a:pt x="660" y="1638"/>
                    </a:lnTo>
                    <a:lnTo>
                      <a:pt x="648" y="1668"/>
                    </a:lnTo>
                    <a:lnTo>
                      <a:pt x="630" y="1698"/>
                    </a:lnTo>
                    <a:lnTo>
                      <a:pt x="606" y="1722"/>
                    </a:lnTo>
                    <a:lnTo>
                      <a:pt x="564" y="1740"/>
                    </a:lnTo>
                    <a:lnTo>
                      <a:pt x="510" y="1764"/>
                    </a:lnTo>
                    <a:lnTo>
                      <a:pt x="456" y="1782"/>
                    </a:lnTo>
                    <a:lnTo>
                      <a:pt x="402" y="1806"/>
                    </a:lnTo>
                    <a:lnTo>
                      <a:pt x="348" y="1824"/>
                    </a:lnTo>
                    <a:lnTo>
                      <a:pt x="294" y="1848"/>
                    </a:lnTo>
                    <a:lnTo>
                      <a:pt x="246" y="1866"/>
                    </a:lnTo>
                    <a:lnTo>
                      <a:pt x="198" y="1884"/>
                    </a:lnTo>
                    <a:lnTo>
                      <a:pt x="144" y="1896"/>
                    </a:lnTo>
                    <a:lnTo>
                      <a:pt x="96" y="1908"/>
                    </a:lnTo>
                    <a:lnTo>
                      <a:pt x="48" y="1914"/>
                    </a:lnTo>
                    <a:lnTo>
                      <a:pt x="0" y="1914"/>
                    </a:lnTo>
                  </a:path>
                </a:pathLst>
              </a:custGeom>
              <a:noFill/>
              <a:ln w="38100" cmpd="sng">
                <a:solidFill>
                  <a:schemeClr val="tx1"/>
                </a:solidFill>
                <a:prstDash val="solid"/>
                <a:round/>
                <a:headEnd/>
                <a:tailEnd/>
              </a:ln>
            </p:spPr>
            <p:txBody>
              <a:bodyPr/>
              <a:lstStyle/>
              <a:p>
                <a:endParaRPr lang="en-US"/>
              </a:p>
            </p:txBody>
          </p:sp>
          <p:sp>
            <p:nvSpPr>
              <p:cNvPr id="95" name="Oval 162"/>
              <p:cNvSpPr>
                <a:spLocks noChangeArrowheads="1"/>
              </p:cNvSpPr>
              <p:nvPr/>
            </p:nvSpPr>
            <p:spPr bwMode="auto">
              <a:xfrm>
                <a:off x="3087" y="1246"/>
                <a:ext cx="14" cy="14"/>
              </a:xfrm>
              <a:prstGeom prst="ellipse">
                <a:avLst/>
              </a:prstGeom>
              <a:solidFill>
                <a:srgbClr val="000000"/>
              </a:solidFill>
              <a:ln w="9525">
                <a:noFill/>
                <a:round/>
                <a:headEnd/>
                <a:tailEnd/>
              </a:ln>
            </p:spPr>
            <p:txBody>
              <a:bodyPr/>
              <a:lstStyle/>
              <a:p>
                <a:endParaRPr lang="en-US"/>
              </a:p>
            </p:txBody>
          </p:sp>
          <p:sp>
            <p:nvSpPr>
              <p:cNvPr id="96" name="Oval 163"/>
              <p:cNvSpPr>
                <a:spLocks noChangeArrowheads="1"/>
              </p:cNvSpPr>
              <p:nvPr/>
            </p:nvSpPr>
            <p:spPr bwMode="auto">
              <a:xfrm>
                <a:off x="3099" y="1265"/>
                <a:ext cx="14" cy="14"/>
              </a:xfrm>
              <a:prstGeom prst="ellipse">
                <a:avLst/>
              </a:prstGeom>
              <a:solidFill>
                <a:srgbClr val="000000"/>
              </a:solidFill>
              <a:ln w="9525">
                <a:noFill/>
                <a:round/>
                <a:headEnd/>
                <a:tailEnd/>
              </a:ln>
            </p:spPr>
            <p:txBody>
              <a:bodyPr/>
              <a:lstStyle/>
              <a:p>
                <a:endParaRPr lang="en-US"/>
              </a:p>
            </p:txBody>
          </p:sp>
          <p:sp>
            <p:nvSpPr>
              <p:cNvPr id="97" name="Oval 164"/>
              <p:cNvSpPr>
                <a:spLocks noChangeArrowheads="1"/>
              </p:cNvSpPr>
              <p:nvPr/>
            </p:nvSpPr>
            <p:spPr bwMode="auto">
              <a:xfrm>
                <a:off x="3107" y="1288"/>
                <a:ext cx="14" cy="14"/>
              </a:xfrm>
              <a:prstGeom prst="ellipse">
                <a:avLst/>
              </a:prstGeom>
              <a:solidFill>
                <a:srgbClr val="000000"/>
              </a:solidFill>
              <a:ln w="9525">
                <a:noFill/>
                <a:round/>
                <a:headEnd/>
                <a:tailEnd/>
              </a:ln>
            </p:spPr>
            <p:txBody>
              <a:bodyPr/>
              <a:lstStyle/>
              <a:p>
                <a:endParaRPr lang="en-US"/>
              </a:p>
            </p:txBody>
          </p:sp>
          <p:sp>
            <p:nvSpPr>
              <p:cNvPr id="98" name="Oval 165"/>
              <p:cNvSpPr>
                <a:spLocks noChangeArrowheads="1"/>
              </p:cNvSpPr>
              <p:nvPr/>
            </p:nvSpPr>
            <p:spPr bwMode="auto">
              <a:xfrm>
                <a:off x="3118" y="1310"/>
                <a:ext cx="14" cy="14"/>
              </a:xfrm>
              <a:prstGeom prst="ellipse">
                <a:avLst/>
              </a:prstGeom>
              <a:solidFill>
                <a:srgbClr val="000000"/>
              </a:solidFill>
              <a:ln w="9525">
                <a:noFill/>
                <a:round/>
                <a:headEnd/>
                <a:tailEnd/>
              </a:ln>
            </p:spPr>
            <p:txBody>
              <a:bodyPr/>
              <a:lstStyle/>
              <a:p>
                <a:endParaRPr lang="en-US"/>
              </a:p>
            </p:txBody>
          </p:sp>
          <p:sp>
            <p:nvSpPr>
              <p:cNvPr id="99" name="Oval 166"/>
              <p:cNvSpPr>
                <a:spLocks noChangeArrowheads="1"/>
              </p:cNvSpPr>
              <p:nvPr/>
            </p:nvSpPr>
            <p:spPr bwMode="auto">
              <a:xfrm>
                <a:off x="3129" y="1335"/>
                <a:ext cx="14" cy="14"/>
              </a:xfrm>
              <a:prstGeom prst="ellipse">
                <a:avLst/>
              </a:prstGeom>
              <a:solidFill>
                <a:srgbClr val="000000"/>
              </a:solidFill>
              <a:ln w="9525">
                <a:noFill/>
                <a:round/>
                <a:headEnd/>
                <a:tailEnd/>
              </a:ln>
            </p:spPr>
            <p:txBody>
              <a:bodyPr/>
              <a:lstStyle/>
              <a:p>
                <a:endParaRPr lang="en-US"/>
              </a:p>
            </p:txBody>
          </p:sp>
          <p:sp>
            <p:nvSpPr>
              <p:cNvPr id="100" name="Oval 167"/>
              <p:cNvSpPr>
                <a:spLocks noChangeArrowheads="1"/>
              </p:cNvSpPr>
              <p:nvPr/>
            </p:nvSpPr>
            <p:spPr bwMode="auto">
              <a:xfrm>
                <a:off x="3141" y="1358"/>
                <a:ext cx="14" cy="14"/>
              </a:xfrm>
              <a:prstGeom prst="ellipse">
                <a:avLst/>
              </a:prstGeom>
              <a:solidFill>
                <a:srgbClr val="000000"/>
              </a:solidFill>
              <a:ln w="9525">
                <a:noFill/>
                <a:round/>
                <a:headEnd/>
                <a:tailEnd/>
              </a:ln>
            </p:spPr>
            <p:txBody>
              <a:bodyPr/>
              <a:lstStyle/>
              <a:p>
                <a:endParaRPr lang="en-US"/>
              </a:p>
            </p:txBody>
          </p:sp>
          <p:sp>
            <p:nvSpPr>
              <p:cNvPr id="101" name="Oval 168"/>
              <p:cNvSpPr>
                <a:spLocks noChangeArrowheads="1"/>
              </p:cNvSpPr>
              <p:nvPr/>
            </p:nvSpPr>
            <p:spPr bwMode="auto">
              <a:xfrm>
                <a:off x="3149" y="1380"/>
                <a:ext cx="14" cy="14"/>
              </a:xfrm>
              <a:prstGeom prst="ellipse">
                <a:avLst/>
              </a:prstGeom>
              <a:solidFill>
                <a:srgbClr val="000000"/>
              </a:solidFill>
              <a:ln w="9525">
                <a:noFill/>
                <a:round/>
                <a:headEnd/>
                <a:tailEnd/>
              </a:ln>
            </p:spPr>
            <p:txBody>
              <a:bodyPr/>
              <a:lstStyle/>
              <a:p>
                <a:endParaRPr lang="en-US"/>
              </a:p>
            </p:txBody>
          </p:sp>
          <p:sp>
            <p:nvSpPr>
              <p:cNvPr id="102" name="Oval 169"/>
              <p:cNvSpPr>
                <a:spLocks noChangeArrowheads="1"/>
              </p:cNvSpPr>
              <p:nvPr/>
            </p:nvSpPr>
            <p:spPr bwMode="auto">
              <a:xfrm>
                <a:off x="3160" y="1403"/>
                <a:ext cx="14" cy="14"/>
              </a:xfrm>
              <a:prstGeom prst="ellipse">
                <a:avLst/>
              </a:prstGeom>
              <a:solidFill>
                <a:srgbClr val="000000"/>
              </a:solidFill>
              <a:ln w="9525">
                <a:noFill/>
                <a:round/>
                <a:headEnd/>
                <a:tailEnd/>
              </a:ln>
            </p:spPr>
            <p:txBody>
              <a:bodyPr/>
              <a:lstStyle/>
              <a:p>
                <a:endParaRPr lang="en-US"/>
              </a:p>
            </p:txBody>
          </p:sp>
          <p:sp>
            <p:nvSpPr>
              <p:cNvPr id="103" name="Oval 170"/>
              <p:cNvSpPr>
                <a:spLocks noChangeArrowheads="1"/>
              </p:cNvSpPr>
              <p:nvPr/>
            </p:nvSpPr>
            <p:spPr bwMode="auto">
              <a:xfrm>
                <a:off x="3169" y="1425"/>
                <a:ext cx="14" cy="14"/>
              </a:xfrm>
              <a:prstGeom prst="ellipse">
                <a:avLst/>
              </a:prstGeom>
              <a:solidFill>
                <a:srgbClr val="000000"/>
              </a:solidFill>
              <a:ln w="9525">
                <a:noFill/>
                <a:round/>
                <a:headEnd/>
                <a:tailEnd/>
              </a:ln>
            </p:spPr>
            <p:txBody>
              <a:bodyPr/>
              <a:lstStyle/>
              <a:p>
                <a:endParaRPr lang="en-US"/>
              </a:p>
            </p:txBody>
          </p:sp>
          <p:sp>
            <p:nvSpPr>
              <p:cNvPr id="104" name="Oval 171"/>
              <p:cNvSpPr>
                <a:spLocks noChangeArrowheads="1"/>
              </p:cNvSpPr>
              <p:nvPr/>
            </p:nvSpPr>
            <p:spPr bwMode="auto">
              <a:xfrm>
                <a:off x="3177" y="1448"/>
                <a:ext cx="14" cy="14"/>
              </a:xfrm>
              <a:prstGeom prst="ellipse">
                <a:avLst/>
              </a:prstGeom>
              <a:solidFill>
                <a:srgbClr val="000000"/>
              </a:solidFill>
              <a:ln w="9525">
                <a:noFill/>
                <a:round/>
                <a:headEnd/>
                <a:tailEnd/>
              </a:ln>
            </p:spPr>
            <p:txBody>
              <a:bodyPr/>
              <a:lstStyle/>
              <a:p>
                <a:endParaRPr lang="en-US"/>
              </a:p>
            </p:txBody>
          </p:sp>
          <p:sp>
            <p:nvSpPr>
              <p:cNvPr id="105" name="Oval 172"/>
              <p:cNvSpPr>
                <a:spLocks noChangeArrowheads="1"/>
              </p:cNvSpPr>
              <p:nvPr/>
            </p:nvSpPr>
            <p:spPr bwMode="auto">
              <a:xfrm>
                <a:off x="3183" y="1467"/>
                <a:ext cx="14" cy="14"/>
              </a:xfrm>
              <a:prstGeom prst="ellipse">
                <a:avLst/>
              </a:prstGeom>
              <a:solidFill>
                <a:srgbClr val="000000"/>
              </a:solidFill>
              <a:ln w="9525">
                <a:noFill/>
                <a:round/>
                <a:headEnd/>
                <a:tailEnd/>
              </a:ln>
            </p:spPr>
            <p:txBody>
              <a:bodyPr/>
              <a:lstStyle/>
              <a:p>
                <a:endParaRPr lang="en-US"/>
              </a:p>
            </p:txBody>
          </p:sp>
          <p:sp>
            <p:nvSpPr>
              <p:cNvPr id="106" name="Oval 173"/>
              <p:cNvSpPr>
                <a:spLocks noChangeArrowheads="1"/>
              </p:cNvSpPr>
              <p:nvPr/>
            </p:nvSpPr>
            <p:spPr bwMode="auto">
              <a:xfrm>
                <a:off x="3186" y="1492"/>
                <a:ext cx="14" cy="14"/>
              </a:xfrm>
              <a:prstGeom prst="ellipse">
                <a:avLst/>
              </a:prstGeom>
              <a:solidFill>
                <a:srgbClr val="000000"/>
              </a:solidFill>
              <a:ln w="9525">
                <a:noFill/>
                <a:round/>
                <a:headEnd/>
                <a:tailEnd/>
              </a:ln>
            </p:spPr>
            <p:txBody>
              <a:bodyPr/>
              <a:lstStyle/>
              <a:p>
                <a:endParaRPr lang="en-US"/>
              </a:p>
            </p:txBody>
          </p:sp>
          <p:sp>
            <p:nvSpPr>
              <p:cNvPr id="107" name="Oval 174"/>
              <p:cNvSpPr>
                <a:spLocks noChangeArrowheads="1"/>
              </p:cNvSpPr>
              <p:nvPr/>
            </p:nvSpPr>
            <p:spPr bwMode="auto">
              <a:xfrm>
                <a:off x="3191" y="1518"/>
                <a:ext cx="14" cy="14"/>
              </a:xfrm>
              <a:prstGeom prst="ellipse">
                <a:avLst/>
              </a:prstGeom>
              <a:solidFill>
                <a:srgbClr val="000000"/>
              </a:solidFill>
              <a:ln w="9525">
                <a:noFill/>
                <a:round/>
                <a:headEnd/>
                <a:tailEnd/>
              </a:ln>
            </p:spPr>
            <p:txBody>
              <a:bodyPr/>
              <a:lstStyle/>
              <a:p>
                <a:endParaRPr lang="en-US"/>
              </a:p>
            </p:txBody>
          </p:sp>
          <p:sp>
            <p:nvSpPr>
              <p:cNvPr id="108" name="Oval 175"/>
              <p:cNvSpPr>
                <a:spLocks noChangeArrowheads="1"/>
              </p:cNvSpPr>
              <p:nvPr/>
            </p:nvSpPr>
            <p:spPr bwMode="auto">
              <a:xfrm>
                <a:off x="3194" y="1543"/>
                <a:ext cx="14" cy="14"/>
              </a:xfrm>
              <a:prstGeom prst="ellipse">
                <a:avLst/>
              </a:prstGeom>
              <a:solidFill>
                <a:srgbClr val="000000"/>
              </a:solidFill>
              <a:ln w="9525">
                <a:noFill/>
                <a:round/>
                <a:headEnd/>
                <a:tailEnd/>
              </a:ln>
            </p:spPr>
            <p:txBody>
              <a:bodyPr/>
              <a:lstStyle/>
              <a:p>
                <a:endParaRPr lang="en-US"/>
              </a:p>
            </p:txBody>
          </p:sp>
          <p:sp>
            <p:nvSpPr>
              <p:cNvPr id="109" name="Oval 176"/>
              <p:cNvSpPr>
                <a:spLocks noChangeArrowheads="1"/>
              </p:cNvSpPr>
              <p:nvPr/>
            </p:nvSpPr>
            <p:spPr bwMode="auto">
              <a:xfrm>
                <a:off x="3197" y="1571"/>
                <a:ext cx="14" cy="14"/>
              </a:xfrm>
              <a:prstGeom prst="ellipse">
                <a:avLst/>
              </a:prstGeom>
              <a:solidFill>
                <a:srgbClr val="000000"/>
              </a:solidFill>
              <a:ln w="9525">
                <a:noFill/>
                <a:round/>
                <a:headEnd/>
                <a:tailEnd/>
              </a:ln>
            </p:spPr>
            <p:txBody>
              <a:bodyPr/>
              <a:lstStyle/>
              <a:p>
                <a:endParaRPr lang="en-US"/>
              </a:p>
            </p:txBody>
          </p:sp>
          <p:sp>
            <p:nvSpPr>
              <p:cNvPr id="110" name="Oval 177"/>
              <p:cNvSpPr>
                <a:spLocks noChangeArrowheads="1"/>
              </p:cNvSpPr>
              <p:nvPr/>
            </p:nvSpPr>
            <p:spPr bwMode="auto">
              <a:xfrm>
                <a:off x="3200" y="1596"/>
                <a:ext cx="14" cy="14"/>
              </a:xfrm>
              <a:prstGeom prst="ellipse">
                <a:avLst/>
              </a:prstGeom>
              <a:solidFill>
                <a:srgbClr val="000000"/>
              </a:solidFill>
              <a:ln w="9525">
                <a:noFill/>
                <a:round/>
                <a:headEnd/>
                <a:tailEnd/>
              </a:ln>
            </p:spPr>
            <p:txBody>
              <a:bodyPr/>
              <a:lstStyle/>
              <a:p>
                <a:endParaRPr lang="en-US"/>
              </a:p>
            </p:txBody>
          </p:sp>
          <p:sp>
            <p:nvSpPr>
              <p:cNvPr id="111" name="Oval 178"/>
              <p:cNvSpPr>
                <a:spLocks noChangeArrowheads="1"/>
              </p:cNvSpPr>
              <p:nvPr/>
            </p:nvSpPr>
            <p:spPr bwMode="auto">
              <a:xfrm>
                <a:off x="3205" y="1624"/>
                <a:ext cx="14" cy="14"/>
              </a:xfrm>
              <a:prstGeom prst="ellipse">
                <a:avLst/>
              </a:prstGeom>
              <a:solidFill>
                <a:srgbClr val="000000"/>
              </a:solidFill>
              <a:ln w="9525">
                <a:noFill/>
                <a:round/>
                <a:headEnd/>
                <a:tailEnd/>
              </a:ln>
            </p:spPr>
            <p:txBody>
              <a:bodyPr/>
              <a:lstStyle/>
              <a:p>
                <a:endParaRPr lang="en-US"/>
              </a:p>
            </p:txBody>
          </p:sp>
          <p:sp>
            <p:nvSpPr>
              <p:cNvPr id="112" name="Oval 179"/>
              <p:cNvSpPr>
                <a:spLocks noChangeArrowheads="1"/>
              </p:cNvSpPr>
              <p:nvPr/>
            </p:nvSpPr>
            <p:spPr bwMode="auto">
              <a:xfrm>
                <a:off x="3205" y="1649"/>
                <a:ext cx="14" cy="14"/>
              </a:xfrm>
              <a:prstGeom prst="ellipse">
                <a:avLst/>
              </a:prstGeom>
              <a:solidFill>
                <a:srgbClr val="000000"/>
              </a:solidFill>
              <a:ln w="9525">
                <a:noFill/>
                <a:round/>
                <a:headEnd/>
                <a:tailEnd/>
              </a:ln>
            </p:spPr>
            <p:txBody>
              <a:bodyPr/>
              <a:lstStyle/>
              <a:p>
                <a:endParaRPr lang="en-US"/>
              </a:p>
            </p:txBody>
          </p:sp>
          <p:sp>
            <p:nvSpPr>
              <p:cNvPr id="113" name="Oval 180"/>
              <p:cNvSpPr>
                <a:spLocks noChangeArrowheads="1"/>
              </p:cNvSpPr>
              <p:nvPr/>
            </p:nvSpPr>
            <p:spPr bwMode="auto">
              <a:xfrm>
                <a:off x="3208" y="1680"/>
                <a:ext cx="14" cy="14"/>
              </a:xfrm>
              <a:prstGeom prst="ellipse">
                <a:avLst/>
              </a:prstGeom>
              <a:solidFill>
                <a:srgbClr val="000000"/>
              </a:solidFill>
              <a:ln w="9525">
                <a:noFill/>
                <a:round/>
                <a:headEnd/>
                <a:tailEnd/>
              </a:ln>
            </p:spPr>
            <p:txBody>
              <a:bodyPr/>
              <a:lstStyle/>
              <a:p>
                <a:endParaRPr lang="en-US"/>
              </a:p>
            </p:txBody>
          </p:sp>
          <p:sp>
            <p:nvSpPr>
              <p:cNvPr id="114" name="Oval 181"/>
              <p:cNvSpPr>
                <a:spLocks noChangeArrowheads="1"/>
              </p:cNvSpPr>
              <p:nvPr/>
            </p:nvSpPr>
            <p:spPr bwMode="auto">
              <a:xfrm>
                <a:off x="3211" y="1711"/>
                <a:ext cx="14" cy="14"/>
              </a:xfrm>
              <a:prstGeom prst="ellipse">
                <a:avLst/>
              </a:prstGeom>
              <a:solidFill>
                <a:srgbClr val="000000"/>
              </a:solidFill>
              <a:ln w="9525">
                <a:noFill/>
                <a:round/>
                <a:headEnd/>
                <a:tailEnd/>
              </a:ln>
            </p:spPr>
            <p:txBody>
              <a:bodyPr/>
              <a:lstStyle/>
              <a:p>
                <a:endParaRPr lang="en-US"/>
              </a:p>
            </p:txBody>
          </p:sp>
          <p:sp>
            <p:nvSpPr>
              <p:cNvPr id="115" name="Oval 182"/>
              <p:cNvSpPr>
                <a:spLocks noChangeArrowheads="1"/>
              </p:cNvSpPr>
              <p:nvPr/>
            </p:nvSpPr>
            <p:spPr bwMode="auto">
              <a:xfrm>
                <a:off x="3211" y="1745"/>
                <a:ext cx="14" cy="14"/>
              </a:xfrm>
              <a:prstGeom prst="ellipse">
                <a:avLst/>
              </a:prstGeom>
              <a:solidFill>
                <a:srgbClr val="000000"/>
              </a:solidFill>
              <a:ln w="9525">
                <a:noFill/>
                <a:round/>
                <a:headEnd/>
                <a:tailEnd/>
              </a:ln>
            </p:spPr>
            <p:txBody>
              <a:bodyPr/>
              <a:lstStyle/>
              <a:p>
                <a:endParaRPr lang="en-US"/>
              </a:p>
            </p:txBody>
          </p:sp>
          <p:sp>
            <p:nvSpPr>
              <p:cNvPr id="116" name="Oval 183"/>
              <p:cNvSpPr>
                <a:spLocks noChangeArrowheads="1"/>
              </p:cNvSpPr>
              <p:nvPr/>
            </p:nvSpPr>
            <p:spPr bwMode="auto">
              <a:xfrm>
                <a:off x="3216" y="1773"/>
                <a:ext cx="14" cy="14"/>
              </a:xfrm>
              <a:prstGeom prst="ellipse">
                <a:avLst/>
              </a:prstGeom>
              <a:solidFill>
                <a:srgbClr val="000000"/>
              </a:solidFill>
              <a:ln w="9525">
                <a:noFill/>
                <a:round/>
                <a:headEnd/>
                <a:tailEnd/>
              </a:ln>
            </p:spPr>
            <p:txBody>
              <a:bodyPr/>
              <a:lstStyle/>
              <a:p>
                <a:endParaRPr lang="en-US"/>
              </a:p>
            </p:txBody>
          </p:sp>
          <p:sp>
            <p:nvSpPr>
              <p:cNvPr id="117" name="Oval 184"/>
              <p:cNvSpPr>
                <a:spLocks noChangeArrowheads="1"/>
              </p:cNvSpPr>
              <p:nvPr/>
            </p:nvSpPr>
            <p:spPr bwMode="auto">
              <a:xfrm>
                <a:off x="3216" y="1792"/>
                <a:ext cx="14" cy="14"/>
              </a:xfrm>
              <a:prstGeom prst="ellipse">
                <a:avLst/>
              </a:prstGeom>
              <a:solidFill>
                <a:srgbClr val="000000"/>
              </a:solidFill>
              <a:ln w="9525">
                <a:noFill/>
                <a:round/>
                <a:headEnd/>
                <a:tailEnd/>
              </a:ln>
            </p:spPr>
            <p:txBody>
              <a:bodyPr/>
              <a:lstStyle/>
              <a:p>
                <a:endParaRPr lang="en-US"/>
              </a:p>
            </p:txBody>
          </p:sp>
          <p:sp>
            <p:nvSpPr>
              <p:cNvPr id="118" name="Oval 185"/>
              <p:cNvSpPr>
                <a:spLocks noChangeArrowheads="1"/>
              </p:cNvSpPr>
              <p:nvPr/>
            </p:nvSpPr>
            <p:spPr bwMode="auto">
              <a:xfrm>
                <a:off x="3219" y="1806"/>
                <a:ext cx="14" cy="14"/>
              </a:xfrm>
              <a:prstGeom prst="ellipse">
                <a:avLst/>
              </a:prstGeom>
              <a:solidFill>
                <a:srgbClr val="000000"/>
              </a:solidFill>
              <a:ln w="9525">
                <a:noFill/>
                <a:round/>
                <a:headEnd/>
                <a:tailEnd/>
              </a:ln>
            </p:spPr>
            <p:txBody>
              <a:bodyPr/>
              <a:lstStyle/>
              <a:p>
                <a:endParaRPr lang="en-US"/>
              </a:p>
            </p:txBody>
          </p:sp>
          <p:sp>
            <p:nvSpPr>
              <p:cNvPr id="119" name="Oval 186"/>
              <p:cNvSpPr>
                <a:spLocks noChangeArrowheads="1"/>
              </p:cNvSpPr>
              <p:nvPr/>
            </p:nvSpPr>
            <p:spPr bwMode="auto">
              <a:xfrm>
                <a:off x="3219" y="1818"/>
                <a:ext cx="14" cy="14"/>
              </a:xfrm>
              <a:prstGeom prst="ellipse">
                <a:avLst/>
              </a:prstGeom>
              <a:solidFill>
                <a:srgbClr val="000000"/>
              </a:solidFill>
              <a:ln w="9525">
                <a:noFill/>
                <a:round/>
                <a:headEnd/>
                <a:tailEnd/>
              </a:ln>
            </p:spPr>
            <p:txBody>
              <a:bodyPr/>
              <a:lstStyle/>
              <a:p>
                <a:endParaRPr lang="en-US"/>
              </a:p>
            </p:txBody>
          </p:sp>
          <p:sp>
            <p:nvSpPr>
              <p:cNvPr id="120" name="Oval 187"/>
              <p:cNvSpPr>
                <a:spLocks noChangeArrowheads="1"/>
              </p:cNvSpPr>
              <p:nvPr/>
            </p:nvSpPr>
            <p:spPr bwMode="auto">
              <a:xfrm>
                <a:off x="3222" y="1826"/>
                <a:ext cx="14" cy="14"/>
              </a:xfrm>
              <a:prstGeom prst="ellipse">
                <a:avLst/>
              </a:prstGeom>
              <a:solidFill>
                <a:srgbClr val="000000"/>
              </a:solidFill>
              <a:ln w="9525">
                <a:noFill/>
                <a:round/>
                <a:headEnd/>
                <a:tailEnd/>
              </a:ln>
            </p:spPr>
            <p:txBody>
              <a:bodyPr/>
              <a:lstStyle/>
              <a:p>
                <a:endParaRPr lang="en-US"/>
              </a:p>
            </p:txBody>
          </p:sp>
          <p:sp>
            <p:nvSpPr>
              <p:cNvPr id="121" name="Oval 188"/>
              <p:cNvSpPr>
                <a:spLocks noChangeArrowheads="1"/>
              </p:cNvSpPr>
              <p:nvPr/>
            </p:nvSpPr>
            <p:spPr bwMode="auto">
              <a:xfrm>
                <a:off x="3222" y="1837"/>
                <a:ext cx="14" cy="14"/>
              </a:xfrm>
              <a:prstGeom prst="ellipse">
                <a:avLst/>
              </a:prstGeom>
              <a:solidFill>
                <a:srgbClr val="000000"/>
              </a:solidFill>
              <a:ln w="9525">
                <a:noFill/>
                <a:round/>
                <a:headEnd/>
                <a:tailEnd/>
              </a:ln>
            </p:spPr>
            <p:txBody>
              <a:bodyPr/>
              <a:lstStyle/>
              <a:p>
                <a:endParaRPr lang="en-US"/>
              </a:p>
            </p:txBody>
          </p:sp>
          <p:sp>
            <p:nvSpPr>
              <p:cNvPr id="122" name="Oval 189"/>
              <p:cNvSpPr>
                <a:spLocks noChangeArrowheads="1"/>
              </p:cNvSpPr>
              <p:nvPr/>
            </p:nvSpPr>
            <p:spPr bwMode="auto">
              <a:xfrm>
                <a:off x="3222" y="1851"/>
                <a:ext cx="14" cy="14"/>
              </a:xfrm>
              <a:prstGeom prst="ellipse">
                <a:avLst/>
              </a:prstGeom>
              <a:solidFill>
                <a:srgbClr val="000000"/>
              </a:solidFill>
              <a:ln w="9525">
                <a:noFill/>
                <a:round/>
                <a:headEnd/>
                <a:tailEnd/>
              </a:ln>
            </p:spPr>
            <p:txBody>
              <a:bodyPr/>
              <a:lstStyle/>
              <a:p>
                <a:endParaRPr lang="en-US"/>
              </a:p>
            </p:txBody>
          </p:sp>
          <p:sp>
            <p:nvSpPr>
              <p:cNvPr id="123" name="Oval 190"/>
              <p:cNvSpPr>
                <a:spLocks noChangeArrowheads="1"/>
              </p:cNvSpPr>
              <p:nvPr/>
            </p:nvSpPr>
            <p:spPr bwMode="auto">
              <a:xfrm>
                <a:off x="3222" y="1871"/>
                <a:ext cx="14" cy="14"/>
              </a:xfrm>
              <a:prstGeom prst="ellipse">
                <a:avLst/>
              </a:prstGeom>
              <a:solidFill>
                <a:srgbClr val="000000"/>
              </a:solidFill>
              <a:ln w="9525">
                <a:noFill/>
                <a:round/>
                <a:headEnd/>
                <a:tailEnd/>
              </a:ln>
            </p:spPr>
            <p:txBody>
              <a:bodyPr/>
              <a:lstStyle/>
              <a:p>
                <a:endParaRPr lang="en-US"/>
              </a:p>
            </p:txBody>
          </p:sp>
          <p:sp>
            <p:nvSpPr>
              <p:cNvPr id="124" name="Oval 191"/>
              <p:cNvSpPr>
                <a:spLocks noChangeArrowheads="1"/>
              </p:cNvSpPr>
              <p:nvPr/>
            </p:nvSpPr>
            <p:spPr bwMode="auto">
              <a:xfrm>
                <a:off x="3222" y="1899"/>
                <a:ext cx="14" cy="14"/>
              </a:xfrm>
              <a:prstGeom prst="ellipse">
                <a:avLst/>
              </a:prstGeom>
              <a:solidFill>
                <a:srgbClr val="000000"/>
              </a:solidFill>
              <a:ln w="9525">
                <a:noFill/>
                <a:round/>
                <a:headEnd/>
                <a:tailEnd/>
              </a:ln>
            </p:spPr>
            <p:txBody>
              <a:bodyPr/>
              <a:lstStyle/>
              <a:p>
                <a:endParaRPr lang="en-US"/>
              </a:p>
            </p:txBody>
          </p:sp>
          <p:sp>
            <p:nvSpPr>
              <p:cNvPr id="125" name="Oval 192"/>
              <p:cNvSpPr>
                <a:spLocks noChangeArrowheads="1"/>
              </p:cNvSpPr>
              <p:nvPr/>
            </p:nvSpPr>
            <p:spPr bwMode="auto">
              <a:xfrm>
                <a:off x="3219" y="1933"/>
                <a:ext cx="14" cy="14"/>
              </a:xfrm>
              <a:prstGeom prst="ellipse">
                <a:avLst/>
              </a:prstGeom>
              <a:solidFill>
                <a:srgbClr val="000000"/>
              </a:solidFill>
              <a:ln w="9525">
                <a:noFill/>
                <a:round/>
                <a:headEnd/>
                <a:tailEnd/>
              </a:ln>
            </p:spPr>
            <p:txBody>
              <a:bodyPr/>
              <a:lstStyle/>
              <a:p>
                <a:endParaRPr lang="en-US"/>
              </a:p>
            </p:txBody>
          </p:sp>
          <p:sp>
            <p:nvSpPr>
              <p:cNvPr id="126" name="Oval 193"/>
              <p:cNvSpPr>
                <a:spLocks noChangeArrowheads="1"/>
              </p:cNvSpPr>
              <p:nvPr/>
            </p:nvSpPr>
            <p:spPr bwMode="auto">
              <a:xfrm>
                <a:off x="3219" y="1963"/>
                <a:ext cx="14" cy="14"/>
              </a:xfrm>
              <a:prstGeom prst="ellipse">
                <a:avLst/>
              </a:prstGeom>
              <a:solidFill>
                <a:srgbClr val="000000"/>
              </a:solidFill>
              <a:ln w="9525">
                <a:noFill/>
                <a:round/>
                <a:headEnd/>
                <a:tailEnd/>
              </a:ln>
            </p:spPr>
            <p:txBody>
              <a:bodyPr/>
              <a:lstStyle/>
              <a:p>
                <a:endParaRPr lang="en-US"/>
              </a:p>
            </p:txBody>
          </p:sp>
          <p:sp>
            <p:nvSpPr>
              <p:cNvPr id="127" name="Oval 194"/>
              <p:cNvSpPr>
                <a:spLocks noChangeArrowheads="1"/>
              </p:cNvSpPr>
              <p:nvPr/>
            </p:nvSpPr>
            <p:spPr bwMode="auto">
              <a:xfrm>
                <a:off x="3219" y="1991"/>
                <a:ext cx="14" cy="15"/>
              </a:xfrm>
              <a:prstGeom prst="ellipse">
                <a:avLst/>
              </a:prstGeom>
              <a:solidFill>
                <a:srgbClr val="000000"/>
              </a:solidFill>
              <a:ln w="9525">
                <a:noFill/>
                <a:round/>
                <a:headEnd/>
                <a:tailEnd/>
              </a:ln>
            </p:spPr>
            <p:txBody>
              <a:bodyPr/>
              <a:lstStyle/>
              <a:p>
                <a:endParaRPr lang="en-US"/>
              </a:p>
            </p:txBody>
          </p:sp>
          <p:sp>
            <p:nvSpPr>
              <p:cNvPr id="128" name="Oval 195"/>
              <p:cNvSpPr>
                <a:spLocks noChangeArrowheads="1"/>
              </p:cNvSpPr>
              <p:nvPr/>
            </p:nvSpPr>
            <p:spPr bwMode="auto">
              <a:xfrm>
                <a:off x="3216" y="2011"/>
                <a:ext cx="14" cy="14"/>
              </a:xfrm>
              <a:prstGeom prst="ellipse">
                <a:avLst/>
              </a:prstGeom>
              <a:solidFill>
                <a:srgbClr val="000000"/>
              </a:solidFill>
              <a:ln w="9525">
                <a:noFill/>
                <a:round/>
                <a:headEnd/>
                <a:tailEnd/>
              </a:ln>
            </p:spPr>
            <p:txBody>
              <a:bodyPr/>
              <a:lstStyle/>
              <a:p>
                <a:endParaRPr lang="en-US"/>
              </a:p>
            </p:txBody>
          </p:sp>
          <p:sp>
            <p:nvSpPr>
              <p:cNvPr id="129" name="Oval 196"/>
              <p:cNvSpPr>
                <a:spLocks noChangeArrowheads="1"/>
              </p:cNvSpPr>
              <p:nvPr/>
            </p:nvSpPr>
            <p:spPr bwMode="auto">
              <a:xfrm>
                <a:off x="3211" y="2025"/>
                <a:ext cx="14" cy="14"/>
              </a:xfrm>
              <a:prstGeom prst="ellipse">
                <a:avLst/>
              </a:prstGeom>
              <a:solidFill>
                <a:srgbClr val="000000"/>
              </a:solidFill>
              <a:ln w="9525">
                <a:noFill/>
                <a:round/>
                <a:headEnd/>
                <a:tailEnd/>
              </a:ln>
            </p:spPr>
            <p:txBody>
              <a:bodyPr/>
              <a:lstStyle/>
              <a:p>
                <a:endParaRPr lang="en-US"/>
              </a:p>
            </p:txBody>
          </p:sp>
          <p:sp>
            <p:nvSpPr>
              <p:cNvPr id="130" name="Oval 197"/>
              <p:cNvSpPr>
                <a:spLocks noChangeArrowheads="1"/>
              </p:cNvSpPr>
              <p:nvPr/>
            </p:nvSpPr>
            <p:spPr bwMode="auto">
              <a:xfrm>
                <a:off x="3202" y="2039"/>
                <a:ext cx="14" cy="14"/>
              </a:xfrm>
              <a:prstGeom prst="ellipse">
                <a:avLst/>
              </a:prstGeom>
              <a:solidFill>
                <a:srgbClr val="000000"/>
              </a:solidFill>
              <a:ln w="9525">
                <a:noFill/>
                <a:round/>
                <a:headEnd/>
                <a:tailEnd/>
              </a:ln>
            </p:spPr>
            <p:txBody>
              <a:bodyPr/>
              <a:lstStyle/>
              <a:p>
                <a:endParaRPr lang="en-US"/>
              </a:p>
            </p:txBody>
          </p:sp>
          <p:sp>
            <p:nvSpPr>
              <p:cNvPr id="131" name="Oval 198"/>
              <p:cNvSpPr>
                <a:spLocks noChangeArrowheads="1"/>
              </p:cNvSpPr>
              <p:nvPr/>
            </p:nvSpPr>
            <p:spPr bwMode="auto">
              <a:xfrm>
                <a:off x="3191" y="2050"/>
                <a:ext cx="14" cy="14"/>
              </a:xfrm>
              <a:prstGeom prst="ellipse">
                <a:avLst/>
              </a:prstGeom>
              <a:solidFill>
                <a:srgbClr val="000000"/>
              </a:solidFill>
              <a:ln w="9525">
                <a:noFill/>
                <a:round/>
                <a:headEnd/>
                <a:tailEnd/>
              </a:ln>
            </p:spPr>
            <p:txBody>
              <a:bodyPr/>
              <a:lstStyle/>
              <a:p>
                <a:endParaRPr lang="en-US"/>
              </a:p>
            </p:txBody>
          </p:sp>
          <p:sp>
            <p:nvSpPr>
              <p:cNvPr id="132" name="Oval 199"/>
              <p:cNvSpPr>
                <a:spLocks noChangeArrowheads="1"/>
              </p:cNvSpPr>
              <p:nvPr/>
            </p:nvSpPr>
            <p:spPr bwMode="auto">
              <a:xfrm>
                <a:off x="3172" y="2059"/>
                <a:ext cx="14" cy="14"/>
              </a:xfrm>
              <a:prstGeom prst="ellipse">
                <a:avLst/>
              </a:prstGeom>
              <a:solidFill>
                <a:srgbClr val="000000"/>
              </a:solidFill>
              <a:ln w="9525">
                <a:noFill/>
                <a:round/>
                <a:headEnd/>
                <a:tailEnd/>
              </a:ln>
            </p:spPr>
            <p:txBody>
              <a:bodyPr/>
              <a:lstStyle/>
              <a:p>
                <a:endParaRPr lang="en-US"/>
              </a:p>
            </p:txBody>
          </p:sp>
          <p:sp>
            <p:nvSpPr>
              <p:cNvPr id="133" name="Oval 200"/>
              <p:cNvSpPr>
                <a:spLocks noChangeArrowheads="1"/>
              </p:cNvSpPr>
              <p:nvPr/>
            </p:nvSpPr>
            <p:spPr bwMode="auto">
              <a:xfrm>
                <a:off x="3146" y="2070"/>
                <a:ext cx="14" cy="14"/>
              </a:xfrm>
              <a:prstGeom prst="ellipse">
                <a:avLst/>
              </a:prstGeom>
              <a:solidFill>
                <a:srgbClr val="000000"/>
              </a:solidFill>
              <a:ln w="9525">
                <a:noFill/>
                <a:round/>
                <a:headEnd/>
                <a:tailEnd/>
              </a:ln>
            </p:spPr>
            <p:txBody>
              <a:bodyPr/>
              <a:lstStyle/>
              <a:p>
                <a:endParaRPr lang="en-US"/>
              </a:p>
            </p:txBody>
          </p:sp>
          <p:sp>
            <p:nvSpPr>
              <p:cNvPr id="134" name="Oval 201"/>
              <p:cNvSpPr>
                <a:spLocks noChangeArrowheads="1"/>
              </p:cNvSpPr>
              <p:nvPr/>
            </p:nvSpPr>
            <p:spPr bwMode="auto">
              <a:xfrm>
                <a:off x="3121" y="2078"/>
                <a:ext cx="14" cy="14"/>
              </a:xfrm>
              <a:prstGeom prst="ellipse">
                <a:avLst/>
              </a:prstGeom>
              <a:solidFill>
                <a:srgbClr val="000000"/>
              </a:solidFill>
              <a:ln w="9525">
                <a:noFill/>
                <a:round/>
                <a:headEnd/>
                <a:tailEnd/>
              </a:ln>
            </p:spPr>
            <p:txBody>
              <a:bodyPr/>
              <a:lstStyle/>
              <a:p>
                <a:endParaRPr lang="en-US"/>
              </a:p>
            </p:txBody>
          </p:sp>
          <p:sp>
            <p:nvSpPr>
              <p:cNvPr id="135" name="Oval 202"/>
              <p:cNvSpPr>
                <a:spLocks noChangeArrowheads="1"/>
              </p:cNvSpPr>
              <p:nvPr/>
            </p:nvSpPr>
            <p:spPr bwMode="auto">
              <a:xfrm>
                <a:off x="3096" y="2090"/>
                <a:ext cx="14" cy="14"/>
              </a:xfrm>
              <a:prstGeom prst="ellipse">
                <a:avLst/>
              </a:prstGeom>
              <a:solidFill>
                <a:srgbClr val="000000"/>
              </a:solidFill>
              <a:ln w="9525">
                <a:noFill/>
                <a:round/>
                <a:headEnd/>
                <a:tailEnd/>
              </a:ln>
            </p:spPr>
            <p:txBody>
              <a:bodyPr/>
              <a:lstStyle/>
              <a:p>
                <a:endParaRPr lang="en-US"/>
              </a:p>
            </p:txBody>
          </p:sp>
          <p:sp>
            <p:nvSpPr>
              <p:cNvPr id="136" name="Oval 203"/>
              <p:cNvSpPr>
                <a:spLocks noChangeArrowheads="1"/>
              </p:cNvSpPr>
              <p:nvPr/>
            </p:nvSpPr>
            <p:spPr bwMode="auto">
              <a:xfrm>
                <a:off x="3071" y="2098"/>
                <a:ext cx="14" cy="14"/>
              </a:xfrm>
              <a:prstGeom prst="ellipse">
                <a:avLst/>
              </a:prstGeom>
              <a:solidFill>
                <a:srgbClr val="000000"/>
              </a:solidFill>
              <a:ln w="9525">
                <a:noFill/>
                <a:round/>
                <a:headEnd/>
                <a:tailEnd/>
              </a:ln>
            </p:spPr>
            <p:txBody>
              <a:bodyPr/>
              <a:lstStyle/>
              <a:p>
                <a:endParaRPr lang="en-US"/>
              </a:p>
            </p:txBody>
          </p:sp>
          <p:sp>
            <p:nvSpPr>
              <p:cNvPr id="137" name="Oval 204"/>
              <p:cNvSpPr>
                <a:spLocks noChangeArrowheads="1"/>
              </p:cNvSpPr>
              <p:nvPr/>
            </p:nvSpPr>
            <p:spPr bwMode="auto">
              <a:xfrm>
                <a:off x="3045" y="2109"/>
                <a:ext cx="14" cy="14"/>
              </a:xfrm>
              <a:prstGeom prst="ellipse">
                <a:avLst/>
              </a:prstGeom>
              <a:solidFill>
                <a:srgbClr val="000000"/>
              </a:solidFill>
              <a:ln w="9525">
                <a:noFill/>
                <a:round/>
                <a:headEnd/>
                <a:tailEnd/>
              </a:ln>
            </p:spPr>
            <p:txBody>
              <a:bodyPr/>
              <a:lstStyle/>
              <a:p>
                <a:endParaRPr lang="en-US"/>
              </a:p>
            </p:txBody>
          </p:sp>
          <p:sp>
            <p:nvSpPr>
              <p:cNvPr id="138" name="Oval 205"/>
              <p:cNvSpPr>
                <a:spLocks noChangeArrowheads="1"/>
              </p:cNvSpPr>
              <p:nvPr/>
            </p:nvSpPr>
            <p:spPr bwMode="auto">
              <a:xfrm>
                <a:off x="3023" y="2118"/>
                <a:ext cx="14" cy="14"/>
              </a:xfrm>
              <a:prstGeom prst="ellipse">
                <a:avLst/>
              </a:prstGeom>
              <a:solidFill>
                <a:srgbClr val="000000"/>
              </a:solidFill>
              <a:ln w="9525">
                <a:noFill/>
                <a:round/>
                <a:headEnd/>
                <a:tailEnd/>
              </a:ln>
            </p:spPr>
            <p:txBody>
              <a:bodyPr/>
              <a:lstStyle/>
              <a:p>
                <a:endParaRPr lang="en-US"/>
              </a:p>
            </p:txBody>
          </p:sp>
          <p:sp>
            <p:nvSpPr>
              <p:cNvPr id="139" name="Oval 206"/>
              <p:cNvSpPr>
                <a:spLocks noChangeArrowheads="1"/>
              </p:cNvSpPr>
              <p:nvPr/>
            </p:nvSpPr>
            <p:spPr bwMode="auto">
              <a:xfrm>
                <a:off x="3000" y="2126"/>
                <a:ext cx="15" cy="14"/>
              </a:xfrm>
              <a:prstGeom prst="ellipse">
                <a:avLst/>
              </a:prstGeom>
              <a:solidFill>
                <a:srgbClr val="000000"/>
              </a:solidFill>
              <a:ln w="9525">
                <a:noFill/>
                <a:round/>
                <a:headEnd/>
                <a:tailEnd/>
              </a:ln>
            </p:spPr>
            <p:txBody>
              <a:bodyPr/>
              <a:lstStyle/>
              <a:p>
                <a:endParaRPr lang="en-US"/>
              </a:p>
            </p:txBody>
          </p:sp>
          <p:sp>
            <p:nvSpPr>
              <p:cNvPr id="140" name="Oval 207"/>
              <p:cNvSpPr>
                <a:spLocks noChangeArrowheads="1"/>
              </p:cNvSpPr>
              <p:nvPr/>
            </p:nvSpPr>
            <p:spPr bwMode="auto">
              <a:xfrm>
                <a:off x="2975" y="2132"/>
                <a:ext cx="14" cy="14"/>
              </a:xfrm>
              <a:prstGeom prst="ellipse">
                <a:avLst/>
              </a:prstGeom>
              <a:solidFill>
                <a:srgbClr val="000000"/>
              </a:solidFill>
              <a:ln w="9525">
                <a:noFill/>
                <a:round/>
                <a:headEnd/>
                <a:tailEnd/>
              </a:ln>
            </p:spPr>
            <p:txBody>
              <a:bodyPr/>
              <a:lstStyle/>
              <a:p>
                <a:endParaRPr lang="en-US"/>
              </a:p>
            </p:txBody>
          </p:sp>
          <p:sp>
            <p:nvSpPr>
              <p:cNvPr id="141" name="Oval 208"/>
              <p:cNvSpPr>
                <a:spLocks noChangeArrowheads="1"/>
              </p:cNvSpPr>
              <p:nvPr/>
            </p:nvSpPr>
            <p:spPr bwMode="auto">
              <a:xfrm>
                <a:off x="2953" y="2137"/>
                <a:ext cx="14" cy="14"/>
              </a:xfrm>
              <a:prstGeom prst="ellipse">
                <a:avLst/>
              </a:prstGeom>
              <a:solidFill>
                <a:srgbClr val="000000"/>
              </a:solidFill>
              <a:ln w="9525">
                <a:noFill/>
                <a:round/>
                <a:headEnd/>
                <a:tailEnd/>
              </a:ln>
            </p:spPr>
            <p:txBody>
              <a:bodyPr/>
              <a:lstStyle/>
              <a:p>
                <a:endParaRPr lang="en-US"/>
              </a:p>
            </p:txBody>
          </p:sp>
          <p:sp>
            <p:nvSpPr>
              <p:cNvPr id="142" name="Oval 209"/>
              <p:cNvSpPr>
                <a:spLocks noChangeArrowheads="1"/>
              </p:cNvSpPr>
              <p:nvPr/>
            </p:nvSpPr>
            <p:spPr bwMode="auto">
              <a:xfrm>
                <a:off x="2930" y="2140"/>
                <a:ext cx="14" cy="14"/>
              </a:xfrm>
              <a:prstGeom prst="ellipse">
                <a:avLst/>
              </a:prstGeom>
              <a:solidFill>
                <a:srgbClr val="000000"/>
              </a:solidFill>
              <a:ln w="9525">
                <a:noFill/>
                <a:round/>
                <a:headEnd/>
                <a:tailEnd/>
              </a:ln>
            </p:spPr>
            <p:txBody>
              <a:bodyPr/>
              <a:lstStyle/>
              <a:p>
                <a:endParaRPr lang="en-US"/>
              </a:p>
            </p:txBody>
          </p:sp>
          <p:sp>
            <p:nvSpPr>
              <p:cNvPr id="143" name="Oval 210"/>
              <p:cNvSpPr>
                <a:spLocks noChangeArrowheads="1"/>
              </p:cNvSpPr>
              <p:nvPr/>
            </p:nvSpPr>
            <p:spPr bwMode="auto">
              <a:xfrm>
                <a:off x="2908" y="2140"/>
                <a:ext cx="14" cy="14"/>
              </a:xfrm>
              <a:prstGeom prst="ellipse">
                <a:avLst/>
              </a:prstGeom>
              <a:solidFill>
                <a:srgbClr val="000000"/>
              </a:solidFill>
              <a:ln w="9525">
                <a:noFill/>
                <a:round/>
                <a:headEnd/>
                <a:tailEnd/>
              </a:ln>
            </p:spPr>
            <p:txBody>
              <a:bodyPr/>
              <a:lstStyle/>
              <a:p>
                <a:endParaRPr lang="en-US"/>
              </a:p>
            </p:txBody>
          </p:sp>
          <p:sp>
            <p:nvSpPr>
              <p:cNvPr id="144" name="Oval 211"/>
              <p:cNvSpPr>
                <a:spLocks noChangeArrowheads="1"/>
              </p:cNvSpPr>
              <p:nvPr/>
            </p:nvSpPr>
            <p:spPr bwMode="auto">
              <a:xfrm>
                <a:off x="3205" y="2320"/>
                <a:ext cx="14" cy="14"/>
              </a:xfrm>
              <a:prstGeom prst="ellipse">
                <a:avLst/>
              </a:prstGeom>
              <a:solidFill>
                <a:schemeClr val="bg1"/>
              </a:solidFill>
              <a:ln w="9525">
                <a:noFill/>
                <a:round/>
                <a:headEnd/>
                <a:tailEnd/>
              </a:ln>
            </p:spPr>
            <p:txBody>
              <a:bodyPr/>
              <a:lstStyle/>
              <a:p>
                <a:endParaRPr lang="en-US"/>
              </a:p>
            </p:txBody>
          </p:sp>
          <p:sp>
            <p:nvSpPr>
              <p:cNvPr id="145" name="Oval 212"/>
              <p:cNvSpPr>
                <a:spLocks noChangeArrowheads="1"/>
              </p:cNvSpPr>
              <p:nvPr/>
            </p:nvSpPr>
            <p:spPr bwMode="auto">
              <a:xfrm>
                <a:off x="3202" y="2297"/>
                <a:ext cx="14" cy="14"/>
              </a:xfrm>
              <a:prstGeom prst="ellipse">
                <a:avLst/>
              </a:prstGeom>
              <a:solidFill>
                <a:srgbClr val="000000"/>
              </a:solidFill>
              <a:ln w="9525">
                <a:noFill/>
                <a:round/>
                <a:headEnd/>
                <a:tailEnd/>
              </a:ln>
            </p:spPr>
            <p:txBody>
              <a:bodyPr/>
              <a:lstStyle/>
              <a:p>
                <a:endParaRPr lang="en-US"/>
              </a:p>
            </p:txBody>
          </p:sp>
          <p:sp>
            <p:nvSpPr>
              <p:cNvPr id="146" name="Oval 213"/>
              <p:cNvSpPr>
                <a:spLocks noChangeArrowheads="1"/>
              </p:cNvSpPr>
              <p:nvPr/>
            </p:nvSpPr>
            <p:spPr bwMode="auto">
              <a:xfrm>
                <a:off x="3197" y="2272"/>
                <a:ext cx="14" cy="14"/>
              </a:xfrm>
              <a:prstGeom prst="ellipse">
                <a:avLst/>
              </a:prstGeom>
              <a:solidFill>
                <a:srgbClr val="000000"/>
              </a:solidFill>
              <a:ln w="9525">
                <a:noFill/>
                <a:round/>
                <a:headEnd/>
                <a:tailEnd/>
              </a:ln>
            </p:spPr>
            <p:txBody>
              <a:bodyPr/>
              <a:lstStyle/>
              <a:p>
                <a:endParaRPr lang="en-US"/>
              </a:p>
            </p:txBody>
          </p:sp>
          <p:sp>
            <p:nvSpPr>
              <p:cNvPr id="147" name="Oval 214"/>
              <p:cNvSpPr>
                <a:spLocks noChangeArrowheads="1"/>
              </p:cNvSpPr>
              <p:nvPr/>
            </p:nvSpPr>
            <p:spPr bwMode="auto">
              <a:xfrm>
                <a:off x="3191" y="2244"/>
                <a:ext cx="14" cy="14"/>
              </a:xfrm>
              <a:prstGeom prst="ellipse">
                <a:avLst/>
              </a:prstGeom>
              <a:solidFill>
                <a:srgbClr val="000000"/>
              </a:solidFill>
              <a:ln w="9525">
                <a:noFill/>
                <a:round/>
                <a:headEnd/>
                <a:tailEnd/>
              </a:ln>
            </p:spPr>
            <p:txBody>
              <a:bodyPr/>
              <a:lstStyle/>
              <a:p>
                <a:endParaRPr lang="en-US"/>
              </a:p>
            </p:txBody>
          </p:sp>
          <p:sp>
            <p:nvSpPr>
              <p:cNvPr id="148" name="Oval 215"/>
              <p:cNvSpPr>
                <a:spLocks noChangeArrowheads="1"/>
              </p:cNvSpPr>
              <p:nvPr/>
            </p:nvSpPr>
            <p:spPr bwMode="auto">
              <a:xfrm>
                <a:off x="3188" y="2216"/>
                <a:ext cx="14" cy="14"/>
              </a:xfrm>
              <a:prstGeom prst="ellipse">
                <a:avLst/>
              </a:prstGeom>
              <a:solidFill>
                <a:srgbClr val="000000"/>
              </a:solidFill>
              <a:ln w="9525">
                <a:noFill/>
                <a:round/>
                <a:headEnd/>
                <a:tailEnd/>
              </a:ln>
            </p:spPr>
            <p:txBody>
              <a:bodyPr/>
              <a:lstStyle/>
              <a:p>
                <a:endParaRPr lang="en-US"/>
              </a:p>
            </p:txBody>
          </p:sp>
          <p:sp>
            <p:nvSpPr>
              <p:cNvPr id="149" name="Oval 216"/>
              <p:cNvSpPr>
                <a:spLocks noChangeArrowheads="1"/>
              </p:cNvSpPr>
              <p:nvPr/>
            </p:nvSpPr>
            <p:spPr bwMode="auto">
              <a:xfrm>
                <a:off x="3188" y="2185"/>
                <a:ext cx="14" cy="14"/>
              </a:xfrm>
              <a:prstGeom prst="ellipse">
                <a:avLst/>
              </a:prstGeom>
              <a:solidFill>
                <a:srgbClr val="000000"/>
              </a:solidFill>
              <a:ln w="9525">
                <a:noFill/>
                <a:round/>
                <a:headEnd/>
                <a:tailEnd/>
              </a:ln>
            </p:spPr>
            <p:txBody>
              <a:bodyPr/>
              <a:lstStyle/>
              <a:p>
                <a:endParaRPr lang="en-US"/>
              </a:p>
            </p:txBody>
          </p:sp>
          <p:sp>
            <p:nvSpPr>
              <p:cNvPr id="150" name="Oval 217"/>
              <p:cNvSpPr>
                <a:spLocks noChangeArrowheads="1"/>
              </p:cNvSpPr>
              <p:nvPr/>
            </p:nvSpPr>
            <p:spPr bwMode="auto">
              <a:xfrm>
                <a:off x="3191" y="2157"/>
                <a:ext cx="14" cy="14"/>
              </a:xfrm>
              <a:prstGeom prst="ellipse">
                <a:avLst/>
              </a:prstGeom>
              <a:solidFill>
                <a:srgbClr val="000000"/>
              </a:solidFill>
              <a:ln w="9525">
                <a:noFill/>
                <a:round/>
                <a:headEnd/>
                <a:tailEnd/>
              </a:ln>
            </p:spPr>
            <p:txBody>
              <a:bodyPr/>
              <a:lstStyle/>
              <a:p>
                <a:endParaRPr lang="en-US"/>
              </a:p>
            </p:txBody>
          </p:sp>
          <p:sp>
            <p:nvSpPr>
              <p:cNvPr id="151" name="Oval 218"/>
              <p:cNvSpPr>
                <a:spLocks noChangeArrowheads="1"/>
              </p:cNvSpPr>
              <p:nvPr/>
            </p:nvSpPr>
            <p:spPr bwMode="auto">
              <a:xfrm>
                <a:off x="3194" y="2126"/>
                <a:ext cx="14" cy="14"/>
              </a:xfrm>
              <a:prstGeom prst="ellipse">
                <a:avLst/>
              </a:prstGeom>
              <a:solidFill>
                <a:srgbClr val="000000"/>
              </a:solidFill>
              <a:ln w="9525">
                <a:noFill/>
                <a:round/>
                <a:headEnd/>
                <a:tailEnd/>
              </a:ln>
            </p:spPr>
            <p:txBody>
              <a:bodyPr/>
              <a:lstStyle/>
              <a:p>
                <a:endParaRPr lang="en-US"/>
              </a:p>
            </p:txBody>
          </p:sp>
          <p:sp>
            <p:nvSpPr>
              <p:cNvPr id="152" name="Oval 219"/>
              <p:cNvSpPr>
                <a:spLocks noChangeArrowheads="1"/>
              </p:cNvSpPr>
              <p:nvPr/>
            </p:nvSpPr>
            <p:spPr bwMode="auto">
              <a:xfrm>
                <a:off x="3200" y="2101"/>
                <a:ext cx="14" cy="14"/>
              </a:xfrm>
              <a:prstGeom prst="ellipse">
                <a:avLst/>
              </a:prstGeom>
              <a:solidFill>
                <a:srgbClr val="000000"/>
              </a:solidFill>
              <a:ln w="9525">
                <a:noFill/>
                <a:round/>
                <a:headEnd/>
                <a:tailEnd/>
              </a:ln>
            </p:spPr>
            <p:txBody>
              <a:bodyPr/>
              <a:lstStyle/>
              <a:p>
                <a:endParaRPr lang="en-US"/>
              </a:p>
            </p:txBody>
          </p:sp>
          <p:sp>
            <p:nvSpPr>
              <p:cNvPr id="153" name="Oval 220"/>
              <p:cNvSpPr>
                <a:spLocks noChangeArrowheads="1"/>
              </p:cNvSpPr>
              <p:nvPr/>
            </p:nvSpPr>
            <p:spPr bwMode="auto">
              <a:xfrm>
                <a:off x="3205" y="2078"/>
                <a:ext cx="14" cy="14"/>
              </a:xfrm>
              <a:prstGeom prst="ellipse">
                <a:avLst/>
              </a:prstGeom>
              <a:solidFill>
                <a:srgbClr val="000000"/>
              </a:solidFill>
              <a:ln w="9525">
                <a:noFill/>
                <a:round/>
                <a:headEnd/>
                <a:tailEnd/>
              </a:ln>
            </p:spPr>
            <p:txBody>
              <a:bodyPr/>
              <a:lstStyle/>
              <a:p>
                <a:endParaRPr lang="en-US"/>
              </a:p>
            </p:txBody>
          </p:sp>
          <p:sp>
            <p:nvSpPr>
              <p:cNvPr id="154" name="Oval 221"/>
              <p:cNvSpPr>
                <a:spLocks noChangeArrowheads="1"/>
              </p:cNvSpPr>
              <p:nvPr/>
            </p:nvSpPr>
            <p:spPr bwMode="auto">
              <a:xfrm>
                <a:off x="3211" y="2064"/>
                <a:ext cx="14" cy="14"/>
              </a:xfrm>
              <a:prstGeom prst="ellipse">
                <a:avLst/>
              </a:prstGeom>
              <a:solidFill>
                <a:srgbClr val="000000"/>
              </a:solidFill>
              <a:ln w="9525">
                <a:noFill/>
                <a:round/>
                <a:headEnd/>
                <a:tailEnd/>
              </a:ln>
            </p:spPr>
            <p:txBody>
              <a:bodyPr/>
              <a:lstStyle/>
              <a:p>
                <a:endParaRPr lang="en-US"/>
              </a:p>
            </p:txBody>
          </p:sp>
          <p:sp>
            <p:nvSpPr>
              <p:cNvPr id="155" name="Oval 222"/>
              <p:cNvSpPr>
                <a:spLocks noChangeArrowheads="1"/>
              </p:cNvSpPr>
              <p:nvPr/>
            </p:nvSpPr>
            <p:spPr bwMode="auto">
              <a:xfrm>
                <a:off x="3214" y="2053"/>
                <a:ext cx="14" cy="14"/>
              </a:xfrm>
              <a:prstGeom prst="ellipse">
                <a:avLst/>
              </a:prstGeom>
              <a:solidFill>
                <a:srgbClr val="000000"/>
              </a:solidFill>
              <a:ln w="9525">
                <a:noFill/>
                <a:round/>
                <a:headEnd/>
                <a:tailEnd/>
              </a:ln>
            </p:spPr>
            <p:txBody>
              <a:bodyPr/>
              <a:lstStyle/>
              <a:p>
                <a:endParaRPr lang="en-US"/>
              </a:p>
            </p:txBody>
          </p:sp>
          <p:sp>
            <p:nvSpPr>
              <p:cNvPr id="156" name="Oval 223"/>
              <p:cNvSpPr>
                <a:spLocks noChangeArrowheads="1"/>
              </p:cNvSpPr>
              <p:nvPr/>
            </p:nvSpPr>
            <p:spPr bwMode="auto">
              <a:xfrm>
                <a:off x="3219" y="2048"/>
                <a:ext cx="14" cy="14"/>
              </a:xfrm>
              <a:prstGeom prst="ellipse">
                <a:avLst/>
              </a:prstGeom>
              <a:solidFill>
                <a:srgbClr val="000000"/>
              </a:solidFill>
              <a:ln w="9525">
                <a:noFill/>
                <a:round/>
                <a:headEnd/>
                <a:tailEnd/>
              </a:ln>
            </p:spPr>
            <p:txBody>
              <a:bodyPr/>
              <a:lstStyle/>
              <a:p>
                <a:endParaRPr lang="en-US"/>
              </a:p>
            </p:txBody>
          </p:sp>
          <p:sp>
            <p:nvSpPr>
              <p:cNvPr id="157" name="Oval 224"/>
              <p:cNvSpPr>
                <a:spLocks noChangeArrowheads="1"/>
              </p:cNvSpPr>
              <p:nvPr/>
            </p:nvSpPr>
            <p:spPr bwMode="auto">
              <a:xfrm>
                <a:off x="3219" y="2042"/>
                <a:ext cx="14" cy="14"/>
              </a:xfrm>
              <a:prstGeom prst="ellipse">
                <a:avLst/>
              </a:prstGeom>
              <a:solidFill>
                <a:srgbClr val="000000"/>
              </a:solidFill>
              <a:ln w="9525">
                <a:noFill/>
                <a:round/>
                <a:headEnd/>
                <a:tailEnd/>
              </a:ln>
            </p:spPr>
            <p:txBody>
              <a:bodyPr/>
              <a:lstStyle/>
              <a:p>
                <a:endParaRPr lang="en-US"/>
              </a:p>
            </p:txBody>
          </p:sp>
          <p:sp>
            <p:nvSpPr>
              <p:cNvPr id="158" name="Oval 225"/>
              <p:cNvSpPr>
                <a:spLocks noChangeArrowheads="1"/>
              </p:cNvSpPr>
              <p:nvPr/>
            </p:nvSpPr>
            <p:spPr bwMode="auto">
              <a:xfrm>
                <a:off x="3222" y="2039"/>
                <a:ext cx="14" cy="14"/>
              </a:xfrm>
              <a:prstGeom prst="ellipse">
                <a:avLst/>
              </a:prstGeom>
              <a:solidFill>
                <a:srgbClr val="000000"/>
              </a:solidFill>
              <a:ln w="9525">
                <a:noFill/>
                <a:round/>
                <a:headEnd/>
                <a:tailEnd/>
              </a:ln>
            </p:spPr>
            <p:txBody>
              <a:bodyPr/>
              <a:lstStyle/>
              <a:p>
                <a:endParaRPr lang="en-US"/>
              </a:p>
            </p:txBody>
          </p:sp>
          <p:sp>
            <p:nvSpPr>
              <p:cNvPr id="159" name="Oval 226"/>
              <p:cNvSpPr>
                <a:spLocks noChangeArrowheads="1"/>
              </p:cNvSpPr>
              <p:nvPr/>
            </p:nvSpPr>
            <p:spPr bwMode="auto">
              <a:xfrm>
                <a:off x="3225" y="2036"/>
                <a:ext cx="14" cy="14"/>
              </a:xfrm>
              <a:prstGeom prst="ellipse">
                <a:avLst/>
              </a:prstGeom>
              <a:solidFill>
                <a:srgbClr val="000000"/>
              </a:solidFill>
              <a:ln w="9525">
                <a:noFill/>
                <a:round/>
                <a:headEnd/>
                <a:tailEnd/>
              </a:ln>
            </p:spPr>
            <p:txBody>
              <a:bodyPr/>
              <a:lstStyle/>
              <a:p>
                <a:endParaRPr lang="en-US"/>
              </a:p>
            </p:txBody>
          </p:sp>
          <p:sp>
            <p:nvSpPr>
              <p:cNvPr id="160" name="Oval 227"/>
              <p:cNvSpPr>
                <a:spLocks noChangeArrowheads="1"/>
              </p:cNvSpPr>
              <p:nvPr/>
            </p:nvSpPr>
            <p:spPr bwMode="auto">
              <a:xfrm>
                <a:off x="3230" y="2031"/>
                <a:ext cx="14" cy="14"/>
              </a:xfrm>
              <a:prstGeom prst="ellipse">
                <a:avLst/>
              </a:prstGeom>
              <a:solidFill>
                <a:srgbClr val="000000"/>
              </a:solidFill>
              <a:ln w="9525">
                <a:noFill/>
                <a:round/>
                <a:headEnd/>
                <a:tailEnd/>
              </a:ln>
            </p:spPr>
            <p:txBody>
              <a:bodyPr/>
              <a:lstStyle/>
              <a:p>
                <a:endParaRPr lang="en-US"/>
              </a:p>
            </p:txBody>
          </p:sp>
          <p:sp>
            <p:nvSpPr>
              <p:cNvPr id="161" name="Oval 228"/>
              <p:cNvSpPr>
                <a:spLocks noChangeArrowheads="1"/>
              </p:cNvSpPr>
              <p:nvPr/>
            </p:nvSpPr>
            <p:spPr bwMode="auto">
              <a:xfrm>
                <a:off x="3236" y="2028"/>
                <a:ext cx="14" cy="14"/>
              </a:xfrm>
              <a:prstGeom prst="ellipse">
                <a:avLst/>
              </a:prstGeom>
              <a:solidFill>
                <a:srgbClr val="000000"/>
              </a:solidFill>
              <a:ln w="9525">
                <a:noFill/>
                <a:round/>
                <a:headEnd/>
                <a:tailEnd/>
              </a:ln>
            </p:spPr>
            <p:txBody>
              <a:bodyPr/>
              <a:lstStyle/>
              <a:p>
                <a:endParaRPr lang="en-US"/>
              </a:p>
            </p:txBody>
          </p:sp>
          <p:sp>
            <p:nvSpPr>
              <p:cNvPr id="162" name="Oval 229"/>
              <p:cNvSpPr>
                <a:spLocks noChangeArrowheads="1"/>
              </p:cNvSpPr>
              <p:nvPr/>
            </p:nvSpPr>
            <p:spPr bwMode="auto">
              <a:xfrm>
                <a:off x="3244" y="2022"/>
                <a:ext cx="14" cy="14"/>
              </a:xfrm>
              <a:prstGeom prst="ellipse">
                <a:avLst/>
              </a:prstGeom>
              <a:solidFill>
                <a:srgbClr val="000000"/>
              </a:solidFill>
              <a:ln w="9525">
                <a:noFill/>
                <a:round/>
                <a:headEnd/>
                <a:tailEnd/>
              </a:ln>
            </p:spPr>
            <p:txBody>
              <a:bodyPr/>
              <a:lstStyle/>
              <a:p>
                <a:endParaRPr lang="en-US"/>
              </a:p>
            </p:txBody>
          </p:sp>
          <p:sp>
            <p:nvSpPr>
              <p:cNvPr id="163" name="Oval 230"/>
              <p:cNvSpPr>
                <a:spLocks noChangeArrowheads="1"/>
              </p:cNvSpPr>
              <p:nvPr/>
            </p:nvSpPr>
            <p:spPr bwMode="auto">
              <a:xfrm>
                <a:off x="3258" y="2014"/>
                <a:ext cx="14" cy="14"/>
              </a:xfrm>
              <a:prstGeom prst="ellipse">
                <a:avLst/>
              </a:prstGeom>
              <a:solidFill>
                <a:srgbClr val="000000"/>
              </a:solidFill>
              <a:ln w="9525">
                <a:noFill/>
                <a:round/>
                <a:headEnd/>
                <a:tailEnd/>
              </a:ln>
            </p:spPr>
            <p:txBody>
              <a:bodyPr/>
              <a:lstStyle/>
              <a:p>
                <a:endParaRPr lang="en-US"/>
              </a:p>
            </p:txBody>
          </p:sp>
          <p:sp>
            <p:nvSpPr>
              <p:cNvPr id="164" name="Oval 231"/>
              <p:cNvSpPr>
                <a:spLocks noChangeArrowheads="1"/>
              </p:cNvSpPr>
              <p:nvPr/>
            </p:nvSpPr>
            <p:spPr bwMode="auto">
              <a:xfrm>
                <a:off x="3278" y="2006"/>
                <a:ext cx="14" cy="14"/>
              </a:xfrm>
              <a:prstGeom prst="ellipse">
                <a:avLst/>
              </a:prstGeom>
              <a:solidFill>
                <a:srgbClr val="000000"/>
              </a:solidFill>
              <a:ln w="9525">
                <a:noFill/>
                <a:round/>
                <a:headEnd/>
                <a:tailEnd/>
              </a:ln>
            </p:spPr>
            <p:txBody>
              <a:bodyPr/>
              <a:lstStyle/>
              <a:p>
                <a:endParaRPr lang="en-US"/>
              </a:p>
            </p:txBody>
          </p:sp>
          <p:sp>
            <p:nvSpPr>
              <p:cNvPr id="165" name="Oval 232"/>
              <p:cNvSpPr>
                <a:spLocks noChangeArrowheads="1"/>
              </p:cNvSpPr>
              <p:nvPr/>
            </p:nvSpPr>
            <p:spPr bwMode="auto">
              <a:xfrm>
                <a:off x="3303" y="1997"/>
                <a:ext cx="14" cy="14"/>
              </a:xfrm>
              <a:prstGeom prst="ellipse">
                <a:avLst/>
              </a:prstGeom>
              <a:solidFill>
                <a:srgbClr val="000000"/>
              </a:solidFill>
              <a:ln w="9525">
                <a:noFill/>
                <a:round/>
                <a:headEnd/>
                <a:tailEnd/>
              </a:ln>
            </p:spPr>
            <p:txBody>
              <a:bodyPr/>
              <a:lstStyle/>
              <a:p>
                <a:endParaRPr lang="en-US"/>
              </a:p>
            </p:txBody>
          </p:sp>
          <p:sp>
            <p:nvSpPr>
              <p:cNvPr id="166" name="Oval 233"/>
              <p:cNvSpPr>
                <a:spLocks noChangeArrowheads="1"/>
              </p:cNvSpPr>
              <p:nvPr/>
            </p:nvSpPr>
            <p:spPr bwMode="auto">
              <a:xfrm>
                <a:off x="3328" y="1989"/>
                <a:ext cx="15" cy="14"/>
              </a:xfrm>
              <a:prstGeom prst="ellipse">
                <a:avLst/>
              </a:prstGeom>
              <a:solidFill>
                <a:srgbClr val="000000"/>
              </a:solidFill>
              <a:ln w="9525">
                <a:noFill/>
                <a:round/>
                <a:headEnd/>
                <a:tailEnd/>
              </a:ln>
            </p:spPr>
            <p:txBody>
              <a:bodyPr/>
              <a:lstStyle/>
              <a:p>
                <a:endParaRPr lang="en-US"/>
              </a:p>
            </p:txBody>
          </p:sp>
          <p:sp>
            <p:nvSpPr>
              <p:cNvPr id="167" name="Oval 234"/>
              <p:cNvSpPr>
                <a:spLocks noChangeArrowheads="1"/>
              </p:cNvSpPr>
              <p:nvPr/>
            </p:nvSpPr>
            <p:spPr bwMode="auto">
              <a:xfrm>
                <a:off x="3359" y="1980"/>
                <a:ext cx="14" cy="14"/>
              </a:xfrm>
              <a:prstGeom prst="ellipse">
                <a:avLst/>
              </a:prstGeom>
              <a:solidFill>
                <a:srgbClr val="000000"/>
              </a:solidFill>
              <a:ln w="9525">
                <a:noFill/>
                <a:round/>
                <a:headEnd/>
                <a:tailEnd/>
              </a:ln>
            </p:spPr>
            <p:txBody>
              <a:bodyPr/>
              <a:lstStyle/>
              <a:p>
                <a:endParaRPr lang="en-US"/>
              </a:p>
            </p:txBody>
          </p:sp>
          <p:sp>
            <p:nvSpPr>
              <p:cNvPr id="168" name="Oval 235"/>
              <p:cNvSpPr>
                <a:spLocks noChangeArrowheads="1"/>
              </p:cNvSpPr>
              <p:nvPr/>
            </p:nvSpPr>
            <p:spPr bwMode="auto">
              <a:xfrm>
                <a:off x="3387" y="1975"/>
                <a:ext cx="14" cy="14"/>
              </a:xfrm>
              <a:prstGeom prst="ellipse">
                <a:avLst/>
              </a:prstGeom>
              <a:solidFill>
                <a:srgbClr val="000000"/>
              </a:solidFill>
              <a:ln w="9525">
                <a:noFill/>
                <a:round/>
                <a:headEnd/>
                <a:tailEnd/>
              </a:ln>
            </p:spPr>
            <p:txBody>
              <a:bodyPr/>
              <a:lstStyle/>
              <a:p>
                <a:endParaRPr lang="en-US"/>
              </a:p>
            </p:txBody>
          </p:sp>
          <p:sp>
            <p:nvSpPr>
              <p:cNvPr id="169" name="Oval 236"/>
              <p:cNvSpPr>
                <a:spLocks noChangeArrowheads="1"/>
              </p:cNvSpPr>
              <p:nvPr/>
            </p:nvSpPr>
            <p:spPr bwMode="auto">
              <a:xfrm>
                <a:off x="3415" y="1966"/>
                <a:ext cx="14" cy="14"/>
              </a:xfrm>
              <a:prstGeom prst="ellipse">
                <a:avLst/>
              </a:prstGeom>
              <a:solidFill>
                <a:srgbClr val="000000"/>
              </a:solidFill>
              <a:ln w="9525">
                <a:noFill/>
                <a:round/>
                <a:headEnd/>
                <a:tailEnd/>
              </a:ln>
            </p:spPr>
            <p:txBody>
              <a:bodyPr/>
              <a:lstStyle/>
              <a:p>
                <a:endParaRPr lang="en-US"/>
              </a:p>
            </p:txBody>
          </p:sp>
          <p:sp>
            <p:nvSpPr>
              <p:cNvPr id="170" name="Oval 237"/>
              <p:cNvSpPr>
                <a:spLocks noChangeArrowheads="1"/>
              </p:cNvSpPr>
              <p:nvPr/>
            </p:nvSpPr>
            <p:spPr bwMode="auto">
              <a:xfrm>
                <a:off x="3446" y="1961"/>
                <a:ext cx="14" cy="14"/>
              </a:xfrm>
              <a:prstGeom prst="ellipse">
                <a:avLst/>
              </a:prstGeom>
              <a:solidFill>
                <a:schemeClr val="bg1"/>
              </a:solidFill>
              <a:ln w="9525">
                <a:noFill/>
                <a:round/>
                <a:headEnd/>
                <a:tailEnd/>
              </a:ln>
            </p:spPr>
            <p:txBody>
              <a:bodyPr/>
              <a:lstStyle/>
              <a:p>
                <a:endParaRPr lang="en-US"/>
              </a:p>
            </p:txBody>
          </p:sp>
          <p:sp>
            <p:nvSpPr>
              <p:cNvPr id="171" name="Rectangle 238"/>
              <p:cNvSpPr>
                <a:spLocks noChangeArrowheads="1"/>
              </p:cNvSpPr>
              <p:nvPr/>
            </p:nvSpPr>
            <p:spPr bwMode="auto">
              <a:xfrm>
                <a:off x="3669" y="1056"/>
                <a:ext cx="220" cy="231"/>
              </a:xfrm>
              <a:prstGeom prst="rect">
                <a:avLst/>
              </a:prstGeom>
              <a:noFill/>
              <a:ln w="9525">
                <a:noFill/>
                <a:miter lim="800000"/>
                <a:headEnd/>
                <a:tailEnd/>
              </a:ln>
              <a:effectLst/>
            </p:spPr>
            <p:txBody>
              <a:bodyPr wrap="none">
                <a:spAutoFit/>
              </a:bodyPr>
              <a:lstStyle/>
              <a:p>
                <a:r>
                  <a:rPr lang="en-US"/>
                  <a:t>C</a:t>
                </a:r>
              </a:p>
            </p:txBody>
          </p:sp>
          <p:sp>
            <p:nvSpPr>
              <p:cNvPr id="172" name="Freeform 240"/>
              <p:cNvSpPr>
                <a:spLocks/>
              </p:cNvSpPr>
              <p:nvPr/>
            </p:nvSpPr>
            <p:spPr bwMode="auto">
              <a:xfrm>
                <a:off x="3194" y="1966"/>
                <a:ext cx="258" cy="359"/>
              </a:xfrm>
              <a:custGeom>
                <a:avLst/>
                <a:gdLst/>
                <a:ahLst/>
                <a:cxnLst>
                  <a:cxn ang="0">
                    <a:pos x="36" y="768"/>
                  </a:cxn>
                  <a:cxn ang="0">
                    <a:pos x="30" y="720"/>
                  </a:cxn>
                  <a:cxn ang="0">
                    <a:pos x="18" y="666"/>
                  </a:cxn>
                  <a:cxn ang="0">
                    <a:pos x="6" y="606"/>
                  </a:cxn>
                  <a:cxn ang="0">
                    <a:pos x="0" y="546"/>
                  </a:cxn>
                  <a:cxn ang="0">
                    <a:pos x="0" y="480"/>
                  </a:cxn>
                  <a:cxn ang="0">
                    <a:pos x="6" y="420"/>
                  </a:cxn>
                  <a:cxn ang="0">
                    <a:pos x="12" y="354"/>
                  </a:cxn>
                  <a:cxn ang="0">
                    <a:pos x="24" y="300"/>
                  </a:cxn>
                  <a:cxn ang="0">
                    <a:pos x="36" y="252"/>
                  </a:cxn>
                  <a:cxn ang="0">
                    <a:pos x="48" y="222"/>
                  </a:cxn>
                  <a:cxn ang="0">
                    <a:pos x="54" y="198"/>
                  </a:cxn>
                  <a:cxn ang="0">
                    <a:pos x="66" y="186"/>
                  </a:cxn>
                  <a:cxn ang="0">
                    <a:pos x="66" y="174"/>
                  </a:cxn>
                  <a:cxn ang="0">
                    <a:pos x="72" y="168"/>
                  </a:cxn>
                  <a:cxn ang="0">
                    <a:pos x="78" y="162"/>
                  </a:cxn>
                  <a:cxn ang="0">
                    <a:pos x="90" y="150"/>
                  </a:cxn>
                  <a:cxn ang="0">
                    <a:pos x="102" y="144"/>
                  </a:cxn>
                  <a:cxn ang="0">
                    <a:pos x="120" y="132"/>
                  </a:cxn>
                  <a:cxn ang="0">
                    <a:pos x="150" y="114"/>
                  </a:cxn>
                  <a:cxn ang="0">
                    <a:pos x="192" y="96"/>
                  </a:cxn>
                  <a:cxn ang="0">
                    <a:pos x="246" y="78"/>
                  </a:cxn>
                  <a:cxn ang="0">
                    <a:pos x="300" y="60"/>
                  </a:cxn>
                  <a:cxn ang="0">
                    <a:pos x="366" y="42"/>
                  </a:cxn>
                  <a:cxn ang="0">
                    <a:pos x="426" y="30"/>
                  </a:cxn>
                  <a:cxn ang="0">
                    <a:pos x="486" y="12"/>
                  </a:cxn>
                  <a:cxn ang="0">
                    <a:pos x="552" y="0"/>
                  </a:cxn>
                </a:cxnLst>
                <a:rect l="0" t="0" r="r" b="b"/>
                <a:pathLst>
                  <a:path w="552" h="768">
                    <a:moveTo>
                      <a:pt x="36" y="768"/>
                    </a:moveTo>
                    <a:lnTo>
                      <a:pt x="30" y="720"/>
                    </a:lnTo>
                    <a:lnTo>
                      <a:pt x="18" y="666"/>
                    </a:lnTo>
                    <a:lnTo>
                      <a:pt x="6" y="606"/>
                    </a:lnTo>
                    <a:lnTo>
                      <a:pt x="0" y="546"/>
                    </a:lnTo>
                    <a:lnTo>
                      <a:pt x="0" y="480"/>
                    </a:lnTo>
                    <a:lnTo>
                      <a:pt x="6" y="420"/>
                    </a:lnTo>
                    <a:lnTo>
                      <a:pt x="12" y="354"/>
                    </a:lnTo>
                    <a:lnTo>
                      <a:pt x="24" y="300"/>
                    </a:lnTo>
                    <a:lnTo>
                      <a:pt x="36" y="252"/>
                    </a:lnTo>
                    <a:lnTo>
                      <a:pt x="48" y="222"/>
                    </a:lnTo>
                    <a:lnTo>
                      <a:pt x="54" y="198"/>
                    </a:lnTo>
                    <a:lnTo>
                      <a:pt x="66" y="186"/>
                    </a:lnTo>
                    <a:lnTo>
                      <a:pt x="66" y="174"/>
                    </a:lnTo>
                    <a:lnTo>
                      <a:pt x="72" y="168"/>
                    </a:lnTo>
                    <a:lnTo>
                      <a:pt x="78" y="162"/>
                    </a:lnTo>
                    <a:lnTo>
                      <a:pt x="90" y="150"/>
                    </a:lnTo>
                    <a:lnTo>
                      <a:pt x="102" y="144"/>
                    </a:lnTo>
                    <a:lnTo>
                      <a:pt x="120" y="132"/>
                    </a:lnTo>
                    <a:lnTo>
                      <a:pt x="150" y="114"/>
                    </a:lnTo>
                    <a:lnTo>
                      <a:pt x="192" y="96"/>
                    </a:lnTo>
                    <a:lnTo>
                      <a:pt x="246" y="78"/>
                    </a:lnTo>
                    <a:lnTo>
                      <a:pt x="300" y="60"/>
                    </a:lnTo>
                    <a:lnTo>
                      <a:pt x="366" y="42"/>
                    </a:lnTo>
                    <a:lnTo>
                      <a:pt x="426" y="30"/>
                    </a:lnTo>
                    <a:lnTo>
                      <a:pt x="486" y="12"/>
                    </a:lnTo>
                    <a:lnTo>
                      <a:pt x="552" y="0"/>
                    </a:lnTo>
                  </a:path>
                </a:pathLst>
              </a:custGeom>
              <a:noFill/>
              <a:ln w="38100" cmpd="sng">
                <a:solidFill>
                  <a:schemeClr val="bg2"/>
                </a:solidFill>
                <a:prstDash val="solid"/>
                <a:round/>
                <a:headEnd/>
                <a:tailEnd/>
              </a:ln>
            </p:spPr>
            <p:txBody>
              <a:bodyPr/>
              <a:lstStyle/>
              <a:p>
                <a:endParaRPr lang="en-US"/>
              </a:p>
            </p:txBody>
          </p:sp>
          <p:sp>
            <p:nvSpPr>
              <p:cNvPr id="173" name="Text Box 245"/>
              <p:cNvSpPr txBox="1">
                <a:spLocks noChangeArrowheads="1"/>
              </p:cNvSpPr>
              <p:nvPr/>
            </p:nvSpPr>
            <p:spPr bwMode="auto">
              <a:xfrm>
                <a:off x="2733" y="1396"/>
                <a:ext cx="472" cy="349"/>
              </a:xfrm>
              <a:prstGeom prst="rect">
                <a:avLst/>
              </a:prstGeom>
              <a:noFill/>
              <a:ln w="9525">
                <a:noFill/>
                <a:miter lim="800000"/>
                <a:headEnd/>
                <a:tailEnd/>
              </a:ln>
              <a:effectLst/>
            </p:spPr>
            <p:txBody>
              <a:bodyPr wrap="none">
                <a:spAutoFit/>
              </a:bodyPr>
              <a:lstStyle/>
              <a:p>
                <a:pPr algn="just"/>
                <a:r>
                  <a:rPr lang="en-US" sz="1000" dirty="0"/>
                  <a:t>Int.=0.53</a:t>
                </a:r>
              </a:p>
              <a:p>
                <a:pPr algn="just"/>
                <a:r>
                  <a:rPr lang="en-US" sz="1000" dirty="0"/>
                  <a:t>Str.=0.46</a:t>
                </a:r>
              </a:p>
              <a:p>
                <a:pPr algn="just"/>
                <a:r>
                  <a:rPr lang="en-US" sz="1000" dirty="0" err="1" smtClean="0"/>
                  <a:t>Curv</a:t>
                </a:r>
                <a:r>
                  <a:rPr lang="en-US" sz="1000" dirty="0" smtClean="0"/>
                  <a:t>.=</a:t>
                </a:r>
                <a:r>
                  <a:rPr lang="en-US" sz="1000" dirty="0"/>
                  <a:t>0.08</a:t>
                </a:r>
              </a:p>
            </p:txBody>
          </p:sp>
          <p:sp>
            <p:nvSpPr>
              <p:cNvPr id="174" name="Text Box 246"/>
              <p:cNvSpPr txBox="1">
                <a:spLocks noChangeArrowheads="1"/>
              </p:cNvSpPr>
              <p:nvPr/>
            </p:nvSpPr>
            <p:spPr bwMode="auto">
              <a:xfrm>
                <a:off x="3480" y="1412"/>
                <a:ext cx="472" cy="349"/>
              </a:xfrm>
              <a:prstGeom prst="rect">
                <a:avLst/>
              </a:prstGeom>
              <a:noFill/>
              <a:ln w="9525">
                <a:noFill/>
                <a:miter lim="800000"/>
                <a:headEnd/>
                <a:tailEnd/>
              </a:ln>
              <a:effectLst/>
            </p:spPr>
            <p:txBody>
              <a:bodyPr wrap="none">
                <a:spAutoFit/>
              </a:bodyPr>
              <a:lstStyle/>
              <a:p>
                <a:pPr algn="just"/>
                <a:r>
                  <a:rPr lang="en-US" sz="1000" dirty="0">
                    <a:solidFill>
                      <a:schemeClr val="bg2"/>
                    </a:solidFill>
                  </a:rPr>
                  <a:t>Int.=0.40</a:t>
                </a:r>
              </a:p>
              <a:p>
                <a:pPr algn="just"/>
                <a:r>
                  <a:rPr lang="en-US" sz="1000" dirty="0">
                    <a:solidFill>
                      <a:schemeClr val="bg2"/>
                    </a:solidFill>
                  </a:rPr>
                  <a:t>Str.=0.38</a:t>
                </a:r>
              </a:p>
              <a:p>
                <a:pPr algn="just"/>
                <a:r>
                  <a:rPr lang="en-US" sz="1000" dirty="0" err="1" smtClean="0">
                    <a:solidFill>
                      <a:schemeClr val="bg2"/>
                    </a:solidFill>
                  </a:rPr>
                  <a:t>Curv</a:t>
                </a:r>
                <a:r>
                  <a:rPr lang="en-US" sz="1000" dirty="0" smtClean="0">
                    <a:solidFill>
                      <a:schemeClr val="bg2"/>
                    </a:solidFill>
                  </a:rPr>
                  <a:t>.=</a:t>
                </a:r>
                <a:r>
                  <a:rPr lang="en-US" sz="1000" dirty="0">
                    <a:solidFill>
                      <a:schemeClr val="bg2"/>
                    </a:solidFill>
                  </a:rPr>
                  <a:t>0.24</a:t>
                </a:r>
              </a:p>
            </p:txBody>
          </p:sp>
        </p:grpSp>
        <p:grpSp>
          <p:nvGrpSpPr>
            <p:cNvPr id="8" name="Group 252"/>
            <p:cNvGrpSpPr>
              <a:grpSpLocks/>
            </p:cNvGrpSpPr>
            <p:nvPr/>
          </p:nvGrpSpPr>
          <p:grpSpPr bwMode="auto">
            <a:xfrm>
              <a:off x="1440" y="2640"/>
              <a:ext cx="1219" cy="1503"/>
              <a:chOff x="1440" y="1056"/>
              <a:chExt cx="1219" cy="1503"/>
            </a:xfrm>
          </p:grpSpPr>
          <p:pic>
            <p:nvPicPr>
              <p:cNvPr id="11" name="Picture 7"/>
              <p:cNvPicPr>
                <a:picLocks noChangeAspect="1" noChangeArrowheads="1"/>
              </p:cNvPicPr>
              <p:nvPr/>
            </p:nvPicPr>
            <p:blipFill>
              <a:blip r:embed="rId4" cstate="print"/>
              <a:srcRect l="21600" t="8456" r="30858" b="12114"/>
              <a:stretch>
                <a:fillRect/>
              </a:stretch>
            </p:blipFill>
            <p:spPr bwMode="auto">
              <a:xfrm>
                <a:off x="1443" y="1091"/>
                <a:ext cx="1172" cy="1468"/>
              </a:xfrm>
              <a:prstGeom prst="rect">
                <a:avLst/>
              </a:prstGeom>
              <a:noFill/>
              <a:ln w="9525">
                <a:solidFill>
                  <a:schemeClr val="tx1"/>
                </a:solidFill>
                <a:miter lim="800000"/>
                <a:headEnd/>
                <a:tailEnd/>
              </a:ln>
            </p:spPr>
          </p:pic>
          <p:sp>
            <p:nvSpPr>
              <p:cNvPr id="12" name="Freeform 83"/>
              <p:cNvSpPr>
                <a:spLocks/>
              </p:cNvSpPr>
              <p:nvPr/>
            </p:nvSpPr>
            <p:spPr bwMode="auto">
              <a:xfrm>
                <a:off x="1804" y="1252"/>
                <a:ext cx="359" cy="755"/>
              </a:xfrm>
              <a:custGeom>
                <a:avLst/>
                <a:gdLst/>
                <a:ahLst/>
                <a:cxnLst>
                  <a:cxn ang="0">
                    <a:pos x="0" y="0"/>
                  </a:cxn>
                  <a:cxn ang="0">
                    <a:pos x="18" y="36"/>
                  </a:cxn>
                  <a:cxn ang="0">
                    <a:pos x="42" y="78"/>
                  </a:cxn>
                  <a:cxn ang="0">
                    <a:pos x="60" y="126"/>
                  </a:cxn>
                  <a:cxn ang="0">
                    <a:pos x="84" y="174"/>
                  </a:cxn>
                  <a:cxn ang="0">
                    <a:pos x="108" y="222"/>
                  </a:cxn>
                  <a:cxn ang="0">
                    <a:pos x="126" y="270"/>
                  </a:cxn>
                  <a:cxn ang="0">
                    <a:pos x="150" y="318"/>
                  </a:cxn>
                  <a:cxn ang="0">
                    <a:pos x="168" y="360"/>
                  </a:cxn>
                  <a:cxn ang="0">
                    <a:pos x="186" y="408"/>
                  </a:cxn>
                  <a:cxn ang="0">
                    <a:pos x="198" y="450"/>
                  </a:cxn>
                  <a:cxn ang="0">
                    <a:pos x="204" y="498"/>
                  </a:cxn>
                  <a:cxn ang="0">
                    <a:pos x="216" y="546"/>
                  </a:cxn>
                  <a:cxn ang="0">
                    <a:pos x="222" y="600"/>
                  </a:cxn>
                  <a:cxn ang="0">
                    <a:pos x="234" y="660"/>
                  </a:cxn>
                  <a:cxn ang="0">
                    <a:pos x="240" y="714"/>
                  </a:cxn>
                  <a:cxn ang="0">
                    <a:pos x="246" y="774"/>
                  </a:cxn>
                  <a:cxn ang="0">
                    <a:pos x="252" y="828"/>
                  </a:cxn>
                  <a:cxn ang="0">
                    <a:pos x="258" y="882"/>
                  </a:cxn>
                  <a:cxn ang="0">
                    <a:pos x="258" y="948"/>
                  </a:cxn>
                  <a:cxn ang="0">
                    <a:pos x="264" y="1020"/>
                  </a:cxn>
                  <a:cxn ang="0">
                    <a:pos x="270" y="1086"/>
                  </a:cxn>
                  <a:cxn ang="0">
                    <a:pos x="276" y="1140"/>
                  </a:cxn>
                  <a:cxn ang="0">
                    <a:pos x="282" y="1182"/>
                  </a:cxn>
                  <a:cxn ang="0">
                    <a:pos x="282" y="1206"/>
                  </a:cxn>
                  <a:cxn ang="0">
                    <a:pos x="288" y="1224"/>
                  </a:cxn>
                  <a:cxn ang="0">
                    <a:pos x="288" y="1248"/>
                  </a:cxn>
                  <a:cxn ang="0">
                    <a:pos x="288" y="1266"/>
                  </a:cxn>
                  <a:cxn ang="0">
                    <a:pos x="294" y="1296"/>
                  </a:cxn>
                  <a:cxn ang="0">
                    <a:pos x="294" y="1332"/>
                  </a:cxn>
                  <a:cxn ang="0">
                    <a:pos x="300" y="1386"/>
                  </a:cxn>
                  <a:cxn ang="0">
                    <a:pos x="300" y="1446"/>
                  </a:cxn>
                  <a:cxn ang="0">
                    <a:pos x="306" y="1506"/>
                  </a:cxn>
                  <a:cxn ang="0">
                    <a:pos x="318" y="1560"/>
                  </a:cxn>
                  <a:cxn ang="0">
                    <a:pos x="324" y="1590"/>
                  </a:cxn>
                  <a:cxn ang="0">
                    <a:pos x="336" y="1608"/>
                  </a:cxn>
                  <a:cxn ang="0">
                    <a:pos x="360" y="1614"/>
                  </a:cxn>
                  <a:cxn ang="0">
                    <a:pos x="384" y="1614"/>
                  </a:cxn>
                  <a:cxn ang="0">
                    <a:pos x="414" y="1608"/>
                  </a:cxn>
                  <a:cxn ang="0">
                    <a:pos x="456" y="1596"/>
                  </a:cxn>
                  <a:cxn ang="0">
                    <a:pos x="504" y="1584"/>
                  </a:cxn>
                  <a:cxn ang="0">
                    <a:pos x="552" y="1572"/>
                  </a:cxn>
                  <a:cxn ang="0">
                    <a:pos x="606" y="1560"/>
                  </a:cxn>
                  <a:cxn ang="0">
                    <a:pos x="660" y="1548"/>
                  </a:cxn>
                  <a:cxn ang="0">
                    <a:pos x="714" y="1542"/>
                  </a:cxn>
                  <a:cxn ang="0">
                    <a:pos x="768" y="1530"/>
                  </a:cxn>
                </a:cxnLst>
                <a:rect l="0" t="0" r="r" b="b"/>
                <a:pathLst>
                  <a:path w="768" h="1614">
                    <a:moveTo>
                      <a:pt x="0" y="0"/>
                    </a:moveTo>
                    <a:lnTo>
                      <a:pt x="18" y="36"/>
                    </a:lnTo>
                    <a:lnTo>
                      <a:pt x="42" y="78"/>
                    </a:lnTo>
                    <a:lnTo>
                      <a:pt x="60" y="126"/>
                    </a:lnTo>
                    <a:lnTo>
                      <a:pt x="84" y="174"/>
                    </a:lnTo>
                    <a:lnTo>
                      <a:pt x="108" y="222"/>
                    </a:lnTo>
                    <a:lnTo>
                      <a:pt x="126" y="270"/>
                    </a:lnTo>
                    <a:lnTo>
                      <a:pt x="150" y="318"/>
                    </a:lnTo>
                    <a:lnTo>
                      <a:pt x="168" y="360"/>
                    </a:lnTo>
                    <a:lnTo>
                      <a:pt x="186" y="408"/>
                    </a:lnTo>
                    <a:lnTo>
                      <a:pt x="198" y="450"/>
                    </a:lnTo>
                    <a:lnTo>
                      <a:pt x="204" y="498"/>
                    </a:lnTo>
                    <a:lnTo>
                      <a:pt x="216" y="546"/>
                    </a:lnTo>
                    <a:lnTo>
                      <a:pt x="222" y="600"/>
                    </a:lnTo>
                    <a:lnTo>
                      <a:pt x="234" y="660"/>
                    </a:lnTo>
                    <a:lnTo>
                      <a:pt x="240" y="714"/>
                    </a:lnTo>
                    <a:lnTo>
                      <a:pt x="246" y="774"/>
                    </a:lnTo>
                    <a:lnTo>
                      <a:pt x="252" y="828"/>
                    </a:lnTo>
                    <a:lnTo>
                      <a:pt x="258" y="882"/>
                    </a:lnTo>
                    <a:lnTo>
                      <a:pt x="258" y="948"/>
                    </a:lnTo>
                    <a:lnTo>
                      <a:pt x="264" y="1020"/>
                    </a:lnTo>
                    <a:lnTo>
                      <a:pt x="270" y="1086"/>
                    </a:lnTo>
                    <a:lnTo>
                      <a:pt x="276" y="1140"/>
                    </a:lnTo>
                    <a:lnTo>
                      <a:pt x="282" y="1182"/>
                    </a:lnTo>
                    <a:lnTo>
                      <a:pt x="282" y="1206"/>
                    </a:lnTo>
                    <a:lnTo>
                      <a:pt x="288" y="1224"/>
                    </a:lnTo>
                    <a:lnTo>
                      <a:pt x="288" y="1248"/>
                    </a:lnTo>
                    <a:lnTo>
                      <a:pt x="288" y="1266"/>
                    </a:lnTo>
                    <a:lnTo>
                      <a:pt x="294" y="1296"/>
                    </a:lnTo>
                    <a:lnTo>
                      <a:pt x="294" y="1332"/>
                    </a:lnTo>
                    <a:lnTo>
                      <a:pt x="300" y="1386"/>
                    </a:lnTo>
                    <a:lnTo>
                      <a:pt x="300" y="1446"/>
                    </a:lnTo>
                    <a:lnTo>
                      <a:pt x="306" y="1506"/>
                    </a:lnTo>
                    <a:lnTo>
                      <a:pt x="318" y="1560"/>
                    </a:lnTo>
                    <a:lnTo>
                      <a:pt x="324" y="1590"/>
                    </a:lnTo>
                    <a:lnTo>
                      <a:pt x="336" y="1608"/>
                    </a:lnTo>
                    <a:lnTo>
                      <a:pt x="360" y="1614"/>
                    </a:lnTo>
                    <a:lnTo>
                      <a:pt x="384" y="1614"/>
                    </a:lnTo>
                    <a:lnTo>
                      <a:pt x="414" y="1608"/>
                    </a:lnTo>
                    <a:lnTo>
                      <a:pt x="456" y="1596"/>
                    </a:lnTo>
                    <a:lnTo>
                      <a:pt x="504" y="1584"/>
                    </a:lnTo>
                    <a:lnTo>
                      <a:pt x="552" y="1572"/>
                    </a:lnTo>
                    <a:lnTo>
                      <a:pt x="606" y="1560"/>
                    </a:lnTo>
                    <a:lnTo>
                      <a:pt x="660" y="1548"/>
                    </a:lnTo>
                    <a:lnTo>
                      <a:pt x="714" y="1542"/>
                    </a:lnTo>
                    <a:lnTo>
                      <a:pt x="768" y="1530"/>
                    </a:lnTo>
                  </a:path>
                </a:pathLst>
              </a:custGeom>
              <a:noFill/>
              <a:ln w="38100" cmpd="sng">
                <a:solidFill>
                  <a:schemeClr val="tx1"/>
                </a:solidFill>
                <a:prstDash val="solid"/>
                <a:round/>
                <a:headEnd/>
                <a:tailEnd/>
              </a:ln>
            </p:spPr>
            <p:txBody>
              <a:bodyPr/>
              <a:lstStyle/>
              <a:p>
                <a:endParaRPr lang="en-US"/>
              </a:p>
            </p:txBody>
          </p:sp>
          <p:sp>
            <p:nvSpPr>
              <p:cNvPr id="13" name="Oval 84"/>
              <p:cNvSpPr>
                <a:spLocks noChangeArrowheads="1"/>
              </p:cNvSpPr>
              <p:nvPr/>
            </p:nvSpPr>
            <p:spPr bwMode="auto">
              <a:xfrm>
                <a:off x="1799" y="1246"/>
                <a:ext cx="14" cy="14"/>
              </a:xfrm>
              <a:prstGeom prst="ellipse">
                <a:avLst/>
              </a:prstGeom>
              <a:solidFill>
                <a:srgbClr val="000000"/>
              </a:solidFill>
              <a:ln w="9525">
                <a:noFill/>
                <a:round/>
                <a:headEnd/>
                <a:tailEnd/>
              </a:ln>
            </p:spPr>
            <p:txBody>
              <a:bodyPr/>
              <a:lstStyle/>
              <a:p>
                <a:endParaRPr lang="en-US"/>
              </a:p>
            </p:txBody>
          </p:sp>
          <p:sp>
            <p:nvSpPr>
              <p:cNvPr id="14" name="Oval 85"/>
              <p:cNvSpPr>
                <a:spLocks noChangeArrowheads="1"/>
              </p:cNvSpPr>
              <p:nvPr/>
            </p:nvSpPr>
            <p:spPr bwMode="auto">
              <a:xfrm>
                <a:off x="1807" y="1263"/>
                <a:ext cx="14" cy="14"/>
              </a:xfrm>
              <a:prstGeom prst="ellipse">
                <a:avLst/>
              </a:prstGeom>
              <a:solidFill>
                <a:srgbClr val="000000"/>
              </a:solidFill>
              <a:ln w="9525">
                <a:noFill/>
                <a:round/>
                <a:headEnd/>
                <a:tailEnd/>
              </a:ln>
            </p:spPr>
            <p:txBody>
              <a:bodyPr/>
              <a:lstStyle/>
              <a:p>
                <a:endParaRPr lang="en-US"/>
              </a:p>
            </p:txBody>
          </p:sp>
          <p:sp>
            <p:nvSpPr>
              <p:cNvPr id="15" name="Oval 86"/>
              <p:cNvSpPr>
                <a:spLocks noChangeArrowheads="1"/>
              </p:cNvSpPr>
              <p:nvPr/>
            </p:nvSpPr>
            <p:spPr bwMode="auto">
              <a:xfrm>
                <a:off x="1818" y="1282"/>
                <a:ext cx="14" cy="15"/>
              </a:xfrm>
              <a:prstGeom prst="ellipse">
                <a:avLst/>
              </a:prstGeom>
              <a:solidFill>
                <a:srgbClr val="000000"/>
              </a:solidFill>
              <a:ln w="9525">
                <a:noFill/>
                <a:round/>
                <a:headEnd/>
                <a:tailEnd/>
              </a:ln>
            </p:spPr>
            <p:txBody>
              <a:bodyPr/>
              <a:lstStyle/>
              <a:p>
                <a:endParaRPr lang="en-US"/>
              </a:p>
            </p:txBody>
          </p:sp>
          <p:sp>
            <p:nvSpPr>
              <p:cNvPr id="16" name="Oval 87"/>
              <p:cNvSpPr>
                <a:spLocks noChangeArrowheads="1"/>
              </p:cNvSpPr>
              <p:nvPr/>
            </p:nvSpPr>
            <p:spPr bwMode="auto">
              <a:xfrm>
                <a:off x="1827" y="1305"/>
                <a:ext cx="14" cy="14"/>
              </a:xfrm>
              <a:prstGeom prst="ellipse">
                <a:avLst/>
              </a:prstGeom>
              <a:solidFill>
                <a:srgbClr val="000000"/>
              </a:solidFill>
              <a:ln w="9525">
                <a:noFill/>
                <a:round/>
                <a:headEnd/>
                <a:tailEnd/>
              </a:ln>
            </p:spPr>
            <p:txBody>
              <a:bodyPr/>
              <a:lstStyle/>
              <a:p>
                <a:endParaRPr lang="en-US"/>
              </a:p>
            </p:txBody>
          </p:sp>
          <p:sp>
            <p:nvSpPr>
              <p:cNvPr id="17" name="Oval 88"/>
              <p:cNvSpPr>
                <a:spLocks noChangeArrowheads="1"/>
              </p:cNvSpPr>
              <p:nvPr/>
            </p:nvSpPr>
            <p:spPr bwMode="auto">
              <a:xfrm>
                <a:off x="1838" y="1327"/>
                <a:ext cx="14" cy="14"/>
              </a:xfrm>
              <a:prstGeom prst="ellipse">
                <a:avLst/>
              </a:prstGeom>
              <a:solidFill>
                <a:srgbClr val="000000"/>
              </a:solidFill>
              <a:ln w="9525">
                <a:noFill/>
                <a:round/>
                <a:headEnd/>
                <a:tailEnd/>
              </a:ln>
            </p:spPr>
            <p:txBody>
              <a:bodyPr/>
              <a:lstStyle/>
              <a:p>
                <a:endParaRPr lang="en-US"/>
              </a:p>
            </p:txBody>
          </p:sp>
          <p:sp>
            <p:nvSpPr>
              <p:cNvPr id="18" name="Oval 89"/>
              <p:cNvSpPr>
                <a:spLocks noChangeArrowheads="1"/>
              </p:cNvSpPr>
              <p:nvPr/>
            </p:nvSpPr>
            <p:spPr bwMode="auto">
              <a:xfrm>
                <a:off x="1849" y="1350"/>
                <a:ext cx="14" cy="14"/>
              </a:xfrm>
              <a:prstGeom prst="ellipse">
                <a:avLst/>
              </a:prstGeom>
              <a:solidFill>
                <a:srgbClr val="000000"/>
              </a:solidFill>
              <a:ln w="9525">
                <a:noFill/>
                <a:round/>
                <a:headEnd/>
                <a:tailEnd/>
              </a:ln>
            </p:spPr>
            <p:txBody>
              <a:bodyPr/>
              <a:lstStyle/>
              <a:p>
                <a:endParaRPr lang="en-US"/>
              </a:p>
            </p:txBody>
          </p:sp>
          <p:sp>
            <p:nvSpPr>
              <p:cNvPr id="19" name="Oval 90"/>
              <p:cNvSpPr>
                <a:spLocks noChangeArrowheads="1"/>
              </p:cNvSpPr>
              <p:nvPr/>
            </p:nvSpPr>
            <p:spPr bwMode="auto">
              <a:xfrm>
                <a:off x="1858" y="1372"/>
                <a:ext cx="14" cy="14"/>
              </a:xfrm>
              <a:prstGeom prst="ellipse">
                <a:avLst/>
              </a:prstGeom>
              <a:solidFill>
                <a:srgbClr val="000000"/>
              </a:solidFill>
              <a:ln w="9525">
                <a:noFill/>
                <a:round/>
                <a:headEnd/>
                <a:tailEnd/>
              </a:ln>
            </p:spPr>
            <p:txBody>
              <a:bodyPr/>
              <a:lstStyle/>
              <a:p>
                <a:endParaRPr lang="en-US"/>
              </a:p>
            </p:txBody>
          </p:sp>
          <p:sp>
            <p:nvSpPr>
              <p:cNvPr id="20" name="Oval 91"/>
              <p:cNvSpPr>
                <a:spLocks noChangeArrowheads="1"/>
              </p:cNvSpPr>
              <p:nvPr/>
            </p:nvSpPr>
            <p:spPr bwMode="auto">
              <a:xfrm>
                <a:off x="1869" y="1395"/>
                <a:ext cx="14" cy="14"/>
              </a:xfrm>
              <a:prstGeom prst="ellipse">
                <a:avLst/>
              </a:prstGeom>
              <a:solidFill>
                <a:srgbClr val="000000"/>
              </a:solidFill>
              <a:ln w="9525">
                <a:noFill/>
                <a:round/>
                <a:headEnd/>
                <a:tailEnd/>
              </a:ln>
            </p:spPr>
            <p:txBody>
              <a:bodyPr/>
              <a:lstStyle/>
              <a:p>
                <a:endParaRPr lang="en-US"/>
              </a:p>
            </p:txBody>
          </p:sp>
          <p:sp>
            <p:nvSpPr>
              <p:cNvPr id="21" name="Oval 92"/>
              <p:cNvSpPr>
                <a:spLocks noChangeArrowheads="1"/>
              </p:cNvSpPr>
              <p:nvPr/>
            </p:nvSpPr>
            <p:spPr bwMode="auto">
              <a:xfrm>
                <a:off x="1877" y="1414"/>
                <a:ext cx="14" cy="14"/>
              </a:xfrm>
              <a:prstGeom prst="ellipse">
                <a:avLst/>
              </a:prstGeom>
              <a:solidFill>
                <a:srgbClr val="000000"/>
              </a:solidFill>
              <a:ln w="9525">
                <a:noFill/>
                <a:round/>
                <a:headEnd/>
                <a:tailEnd/>
              </a:ln>
            </p:spPr>
            <p:txBody>
              <a:bodyPr/>
              <a:lstStyle/>
              <a:p>
                <a:endParaRPr lang="en-US"/>
              </a:p>
            </p:txBody>
          </p:sp>
          <p:sp>
            <p:nvSpPr>
              <p:cNvPr id="22" name="Oval 93"/>
              <p:cNvSpPr>
                <a:spLocks noChangeArrowheads="1"/>
              </p:cNvSpPr>
              <p:nvPr/>
            </p:nvSpPr>
            <p:spPr bwMode="auto">
              <a:xfrm>
                <a:off x="1886" y="1437"/>
                <a:ext cx="14" cy="14"/>
              </a:xfrm>
              <a:prstGeom prst="ellipse">
                <a:avLst/>
              </a:prstGeom>
              <a:solidFill>
                <a:srgbClr val="000000"/>
              </a:solidFill>
              <a:ln w="9525">
                <a:noFill/>
                <a:round/>
                <a:headEnd/>
                <a:tailEnd/>
              </a:ln>
            </p:spPr>
            <p:txBody>
              <a:bodyPr/>
              <a:lstStyle/>
              <a:p>
                <a:endParaRPr lang="en-US"/>
              </a:p>
            </p:txBody>
          </p:sp>
          <p:sp>
            <p:nvSpPr>
              <p:cNvPr id="23" name="Oval 94"/>
              <p:cNvSpPr>
                <a:spLocks noChangeArrowheads="1"/>
              </p:cNvSpPr>
              <p:nvPr/>
            </p:nvSpPr>
            <p:spPr bwMode="auto">
              <a:xfrm>
                <a:off x="1891" y="1457"/>
                <a:ext cx="14" cy="14"/>
              </a:xfrm>
              <a:prstGeom prst="ellipse">
                <a:avLst/>
              </a:prstGeom>
              <a:solidFill>
                <a:srgbClr val="000000"/>
              </a:solidFill>
              <a:ln w="9525">
                <a:noFill/>
                <a:round/>
                <a:headEnd/>
                <a:tailEnd/>
              </a:ln>
            </p:spPr>
            <p:txBody>
              <a:bodyPr/>
              <a:lstStyle/>
              <a:p>
                <a:endParaRPr lang="en-US"/>
              </a:p>
            </p:txBody>
          </p:sp>
          <p:sp>
            <p:nvSpPr>
              <p:cNvPr id="24" name="Oval 95"/>
              <p:cNvSpPr>
                <a:spLocks noChangeArrowheads="1"/>
              </p:cNvSpPr>
              <p:nvPr/>
            </p:nvSpPr>
            <p:spPr bwMode="auto">
              <a:xfrm>
                <a:off x="1894" y="1479"/>
                <a:ext cx="14" cy="14"/>
              </a:xfrm>
              <a:prstGeom prst="ellipse">
                <a:avLst/>
              </a:prstGeom>
              <a:solidFill>
                <a:srgbClr val="000000"/>
              </a:solidFill>
              <a:ln w="9525">
                <a:noFill/>
                <a:round/>
                <a:headEnd/>
                <a:tailEnd/>
              </a:ln>
            </p:spPr>
            <p:txBody>
              <a:bodyPr/>
              <a:lstStyle/>
              <a:p>
                <a:endParaRPr lang="en-US"/>
              </a:p>
            </p:txBody>
          </p:sp>
          <p:sp>
            <p:nvSpPr>
              <p:cNvPr id="25" name="Oval 96"/>
              <p:cNvSpPr>
                <a:spLocks noChangeArrowheads="1"/>
              </p:cNvSpPr>
              <p:nvPr/>
            </p:nvSpPr>
            <p:spPr bwMode="auto">
              <a:xfrm>
                <a:off x="1900" y="1501"/>
                <a:ext cx="14" cy="15"/>
              </a:xfrm>
              <a:prstGeom prst="ellipse">
                <a:avLst/>
              </a:prstGeom>
              <a:solidFill>
                <a:srgbClr val="000000"/>
              </a:solidFill>
              <a:ln w="9525">
                <a:noFill/>
                <a:round/>
                <a:headEnd/>
                <a:tailEnd/>
              </a:ln>
            </p:spPr>
            <p:txBody>
              <a:bodyPr/>
              <a:lstStyle/>
              <a:p>
                <a:endParaRPr lang="en-US"/>
              </a:p>
            </p:txBody>
          </p:sp>
          <p:sp>
            <p:nvSpPr>
              <p:cNvPr id="26" name="Oval 97"/>
              <p:cNvSpPr>
                <a:spLocks noChangeArrowheads="1"/>
              </p:cNvSpPr>
              <p:nvPr/>
            </p:nvSpPr>
            <p:spPr bwMode="auto">
              <a:xfrm>
                <a:off x="1903" y="1527"/>
                <a:ext cx="14" cy="14"/>
              </a:xfrm>
              <a:prstGeom prst="ellipse">
                <a:avLst/>
              </a:prstGeom>
              <a:solidFill>
                <a:srgbClr val="000000"/>
              </a:solidFill>
              <a:ln w="9525">
                <a:noFill/>
                <a:round/>
                <a:headEnd/>
                <a:tailEnd/>
              </a:ln>
            </p:spPr>
            <p:txBody>
              <a:bodyPr/>
              <a:lstStyle/>
              <a:p>
                <a:endParaRPr lang="en-US"/>
              </a:p>
            </p:txBody>
          </p:sp>
          <p:sp>
            <p:nvSpPr>
              <p:cNvPr id="27" name="Oval 98"/>
              <p:cNvSpPr>
                <a:spLocks noChangeArrowheads="1"/>
              </p:cNvSpPr>
              <p:nvPr/>
            </p:nvSpPr>
            <p:spPr bwMode="auto">
              <a:xfrm>
                <a:off x="1908" y="1555"/>
                <a:ext cx="14" cy="14"/>
              </a:xfrm>
              <a:prstGeom prst="ellipse">
                <a:avLst/>
              </a:prstGeom>
              <a:solidFill>
                <a:srgbClr val="000000"/>
              </a:solidFill>
              <a:ln w="9525">
                <a:noFill/>
                <a:round/>
                <a:headEnd/>
                <a:tailEnd/>
              </a:ln>
            </p:spPr>
            <p:txBody>
              <a:bodyPr/>
              <a:lstStyle/>
              <a:p>
                <a:endParaRPr lang="en-US"/>
              </a:p>
            </p:txBody>
          </p:sp>
          <p:sp>
            <p:nvSpPr>
              <p:cNvPr id="28" name="Oval 99"/>
              <p:cNvSpPr>
                <a:spLocks noChangeArrowheads="1"/>
              </p:cNvSpPr>
              <p:nvPr/>
            </p:nvSpPr>
            <p:spPr bwMode="auto">
              <a:xfrm>
                <a:off x="1911" y="1580"/>
                <a:ext cx="14" cy="14"/>
              </a:xfrm>
              <a:prstGeom prst="ellipse">
                <a:avLst/>
              </a:prstGeom>
              <a:solidFill>
                <a:srgbClr val="000000"/>
              </a:solidFill>
              <a:ln w="9525">
                <a:noFill/>
                <a:round/>
                <a:headEnd/>
                <a:tailEnd/>
              </a:ln>
            </p:spPr>
            <p:txBody>
              <a:bodyPr/>
              <a:lstStyle/>
              <a:p>
                <a:endParaRPr lang="en-US"/>
              </a:p>
            </p:txBody>
          </p:sp>
          <p:sp>
            <p:nvSpPr>
              <p:cNvPr id="29" name="Oval 100"/>
              <p:cNvSpPr>
                <a:spLocks noChangeArrowheads="1"/>
              </p:cNvSpPr>
              <p:nvPr/>
            </p:nvSpPr>
            <p:spPr bwMode="auto">
              <a:xfrm>
                <a:off x="1914" y="1608"/>
                <a:ext cx="14" cy="14"/>
              </a:xfrm>
              <a:prstGeom prst="ellipse">
                <a:avLst/>
              </a:prstGeom>
              <a:solidFill>
                <a:srgbClr val="000000"/>
              </a:solidFill>
              <a:ln w="9525">
                <a:noFill/>
                <a:round/>
                <a:headEnd/>
                <a:tailEnd/>
              </a:ln>
            </p:spPr>
            <p:txBody>
              <a:bodyPr/>
              <a:lstStyle/>
              <a:p>
                <a:endParaRPr lang="en-US"/>
              </a:p>
            </p:txBody>
          </p:sp>
          <p:sp>
            <p:nvSpPr>
              <p:cNvPr id="30" name="Oval 101"/>
              <p:cNvSpPr>
                <a:spLocks noChangeArrowheads="1"/>
              </p:cNvSpPr>
              <p:nvPr/>
            </p:nvSpPr>
            <p:spPr bwMode="auto">
              <a:xfrm>
                <a:off x="1917" y="1633"/>
                <a:ext cx="14" cy="14"/>
              </a:xfrm>
              <a:prstGeom prst="ellipse">
                <a:avLst/>
              </a:prstGeom>
              <a:solidFill>
                <a:srgbClr val="000000"/>
              </a:solidFill>
              <a:ln w="9525">
                <a:noFill/>
                <a:round/>
                <a:headEnd/>
                <a:tailEnd/>
              </a:ln>
            </p:spPr>
            <p:txBody>
              <a:bodyPr/>
              <a:lstStyle/>
              <a:p>
                <a:endParaRPr lang="en-US"/>
              </a:p>
            </p:txBody>
          </p:sp>
          <p:sp>
            <p:nvSpPr>
              <p:cNvPr id="31" name="Oval 102"/>
              <p:cNvSpPr>
                <a:spLocks noChangeArrowheads="1"/>
              </p:cNvSpPr>
              <p:nvPr/>
            </p:nvSpPr>
            <p:spPr bwMode="auto">
              <a:xfrm>
                <a:off x="1919" y="1659"/>
                <a:ext cx="14" cy="14"/>
              </a:xfrm>
              <a:prstGeom prst="ellipse">
                <a:avLst/>
              </a:prstGeom>
              <a:solidFill>
                <a:srgbClr val="000000"/>
              </a:solidFill>
              <a:ln w="9525">
                <a:noFill/>
                <a:round/>
                <a:headEnd/>
                <a:tailEnd/>
              </a:ln>
            </p:spPr>
            <p:txBody>
              <a:bodyPr/>
              <a:lstStyle/>
              <a:p>
                <a:endParaRPr lang="en-US"/>
              </a:p>
            </p:txBody>
          </p:sp>
          <p:sp>
            <p:nvSpPr>
              <p:cNvPr id="32" name="Oval 103"/>
              <p:cNvSpPr>
                <a:spLocks noChangeArrowheads="1"/>
              </p:cNvSpPr>
              <p:nvPr/>
            </p:nvSpPr>
            <p:spPr bwMode="auto">
              <a:xfrm>
                <a:off x="1919" y="1690"/>
                <a:ext cx="14" cy="14"/>
              </a:xfrm>
              <a:prstGeom prst="ellipse">
                <a:avLst/>
              </a:prstGeom>
              <a:solidFill>
                <a:srgbClr val="000000"/>
              </a:solidFill>
              <a:ln w="9525">
                <a:noFill/>
                <a:round/>
                <a:headEnd/>
                <a:tailEnd/>
              </a:ln>
            </p:spPr>
            <p:txBody>
              <a:bodyPr/>
              <a:lstStyle/>
              <a:p>
                <a:endParaRPr lang="en-US"/>
              </a:p>
            </p:txBody>
          </p:sp>
          <p:sp>
            <p:nvSpPr>
              <p:cNvPr id="33" name="Oval 104"/>
              <p:cNvSpPr>
                <a:spLocks noChangeArrowheads="1"/>
              </p:cNvSpPr>
              <p:nvPr/>
            </p:nvSpPr>
            <p:spPr bwMode="auto">
              <a:xfrm>
                <a:off x="1922" y="1723"/>
                <a:ext cx="14" cy="14"/>
              </a:xfrm>
              <a:prstGeom prst="ellipse">
                <a:avLst/>
              </a:prstGeom>
              <a:solidFill>
                <a:srgbClr val="000000"/>
              </a:solidFill>
              <a:ln w="9525">
                <a:noFill/>
                <a:round/>
                <a:headEnd/>
                <a:tailEnd/>
              </a:ln>
            </p:spPr>
            <p:txBody>
              <a:bodyPr/>
              <a:lstStyle/>
              <a:p>
                <a:endParaRPr lang="en-US"/>
              </a:p>
            </p:txBody>
          </p:sp>
          <p:sp>
            <p:nvSpPr>
              <p:cNvPr id="34" name="Oval 105"/>
              <p:cNvSpPr>
                <a:spLocks noChangeArrowheads="1"/>
              </p:cNvSpPr>
              <p:nvPr/>
            </p:nvSpPr>
            <p:spPr bwMode="auto">
              <a:xfrm>
                <a:off x="1925" y="1754"/>
                <a:ext cx="14" cy="14"/>
              </a:xfrm>
              <a:prstGeom prst="ellipse">
                <a:avLst/>
              </a:prstGeom>
              <a:solidFill>
                <a:srgbClr val="000000"/>
              </a:solidFill>
              <a:ln w="9525">
                <a:noFill/>
                <a:round/>
                <a:headEnd/>
                <a:tailEnd/>
              </a:ln>
            </p:spPr>
            <p:txBody>
              <a:bodyPr/>
              <a:lstStyle/>
              <a:p>
                <a:endParaRPr lang="en-US"/>
              </a:p>
            </p:txBody>
          </p:sp>
          <p:sp>
            <p:nvSpPr>
              <p:cNvPr id="35" name="Oval 106"/>
              <p:cNvSpPr>
                <a:spLocks noChangeArrowheads="1"/>
              </p:cNvSpPr>
              <p:nvPr/>
            </p:nvSpPr>
            <p:spPr bwMode="auto">
              <a:xfrm>
                <a:off x="1928" y="1779"/>
                <a:ext cx="14" cy="14"/>
              </a:xfrm>
              <a:prstGeom prst="ellipse">
                <a:avLst/>
              </a:prstGeom>
              <a:solidFill>
                <a:srgbClr val="000000"/>
              </a:solidFill>
              <a:ln w="9525">
                <a:noFill/>
                <a:round/>
                <a:headEnd/>
                <a:tailEnd/>
              </a:ln>
            </p:spPr>
            <p:txBody>
              <a:bodyPr/>
              <a:lstStyle/>
              <a:p>
                <a:endParaRPr lang="en-US"/>
              </a:p>
            </p:txBody>
          </p:sp>
          <p:sp>
            <p:nvSpPr>
              <p:cNvPr id="36" name="Oval 107"/>
              <p:cNvSpPr>
                <a:spLocks noChangeArrowheads="1"/>
              </p:cNvSpPr>
              <p:nvPr/>
            </p:nvSpPr>
            <p:spPr bwMode="auto">
              <a:xfrm>
                <a:off x="1931" y="1799"/>
                <a:ext cx="14" cy="14"/>
              </a:xfrm>
              <a:prstGeom prst="ellipse">
                <a:avLst/>
              </a:prstGeom>
              <a:solidFill>
                <a:srgbClr val="000000"/>
              </a:solidFill>
              <a:ln w="9525">
                <a:noFill/>
                <a:round/>
                <a:headEnd/>
                <a:tailEnd/>
              </a:ln>
            </p:spPr>
            <p:txBody>
              <a:bodyPr/>
              <a:lstStyle/>
              <a:p>
                <a:endParaRPr lang="en-US"/>
              </a:p>
            </p:txBody>
          </p:sp>
          <p:sp>
            <p:nvSpPr>
              <p:cNvPr id="37" name="Oval 108"/>
              <p:cNvSpPr>
                <a:spLocks noChangeArrowheads="1"/>
              </p:cNvSpPr>
              <p:nvPr/>
            </p:nvSpPr>
            <p:spPr bwMode="auto">
              <a:xfrm>
                <a:off x="1931" y="1810"/>
                <a:ext cx="14" cy="14"/>
              </a:xfrm>
              <a:prstGeom prst="ellipse">
                <a:avLst/>
              </a:prstGeom>
              <a:solidFill>
                <a:srgbClr val="000000"/>
              </a:solidFill>
              <a:ln w="9525">
                <a:noFill/>
                <a:round/>
                <a:headEnd/>
                <a:tailEnd/>
              </a:ln>
            </p:spPr>
            <p:txBody>
              <a:bodyPr/>
              <a:lstStyle/>
              <a:p>
                <a:endParaRPr lang="en-US"/>
              </a:p>
            </p:txBody>
          </p:sp>
          <p:sp>
            <p:nvSpPr>
              <p:cNvPr id="38" name="Oval 109"/>
              <p:cNvSpPr>
                <a:spLocks noChangeArrowheads="1"/>
              </p:cNvSpPr>
              <p:nvPr/>
            </p:nvSpPr>
            <p:spPr bwMode="auto">
              <a:xfrm>
                <a:off x="1933" y="1819"/>
                <a:ext cx="14" cy="14"/>
              </a:xfrm>
              <a:prstGeom prst="ellipse">
                <a:avLst/>
              </a:prstGeom>
              <a:solidFill>
                <a:srgbClr val="000000"/>
              </a:solidFill>
              <a:ln w="9525">
                <a:noFill/>
                <a:round/>
                <a:headEnd/>
                <a:tailEnd/>
              </a:ln>
            </p:spPr>
            <p:txBody>
              <a:bodyPr/>
              <a:lstStyle/>
              <a:p>
                <a:endParaRPr lang="en-US"/>
              </a:p>
            </p:txBody>
          </p:sp>
          <p:sp>
            <p:nvSpPr>
              <p:cNvPr id="39" name="Oval 110"/>
              <p:cNvSpPr>
                <a:spLocks noChangeArrowheads="1"/>
              </p:cNvSpPr>
              <p:nvPr/>
            </p:nvSpPr>
            <p:spPr bwMode="auto">
              <a:xfrm>
                <a:off x="1933" y="1830"/>
                <a:ext cx="14" cy="14"/>
              </a:xfrm>
              <a:prstGeom prst="ellipse">
                <a:avLst/>
              </a:prstGeom>
              <a:solidFill>
                <a:srgbClr val="000000"/>
              </a:solidFill>
              <a:ln w="9525">
                <a:noFill/>
                <a:round/>
                <a:headEnd/>
                <a:tailEnd/>
              </a:ln>
            </p:spPr>
            <p:txBody>
              <a:bodyPr/>
              <a:lstStyle/>
              <a:p>
                <a:endParaRPr lang="en-US"/>
              </a:p>
            </p:txBody>
          </p:sp>
          <p:sp>
            <p:nvSpPr>
              <p:cNvPr id="40" name="Oval 111"/>
              <p:cNvSpPr>
                <a:spLocks noChangeArrowheads="1"/>
              </p:cNvSpPr>
              <p:nvPr/>
            </p:nvSpPr>
            <p:spPr bwMode="auto">
              <a:xfrm>
                <a:off x="1933" y="1838"/>
                <a:ext cx="14" cy="14"/>
              </a:xfrm>
              <a:prstGeom prst="ellipse">
                <a:avLst/>
              </a:prstGeom>
              <a:solidFill>
                <a:srgbClr val="000000"/>
              </a:solidFill>
              <a:ln w="9525">
                <a:noFill/>
                <a:round/>
                <a:headEnd/>
                <a:tailEnd/>
              </a:ln>
            </p:spPr>
            <p:txBody>
              <a:bodyPr/>
              <a:lstStyle/>
              <a:p>
                <a:endParaRPr lang="en-US"/>
              </a:p>
            </p:txBody>
          </p:sp>
          <p:sp>
            <p:nvSpPr>
              <p:cNvPr id="41" name="Oval 112"/>
              <p:cNvSpPr>
                <a:spLocks noChangeArrowheads="1"/>
              </p:cNvSpPr>
              <p:nvPr/>
            </p:nvSpPr>
            <p:spPr bwMode="auto">
              <a:xfrm>
                <a:off x="1936" y="1852"/>
                <a:ext cx="14" cy="14"/>
              </a:xfrm>
              <a:prstGeom prst="ellipse">
                <a:avLst/>
              </a:prstGeom>
              <a:solidFill>
                <a:srgbClr val="000000"/>
              </a:solidFill>
              <a:ln w="9525">
                <a:noFill/>
                <a:round/>
                <a:headEnd/>
                <a:tailEnd/>
              </a:ln>
            </p:spPr>
            <p:txBody>
              <a:bodyPr/>
              <a:lstStyle/>
              <a:p>
                <a:endParaRPr lang="en-US"/>
              </a:p>
            </p:txBody>
          </p:sp>
          <p:sp>
            <p:nvSpPr>
              <p:cNvPr id="42" name="Oval 113"/>
              <p:cNvSpPr>
                <a:spLocks noChangeArrowheads="1"/>
              </p:cNvSpPr>
              <p:nvPr/>
            </p:nvSpPr>
            <p:spPr bwMode="auto">
              <a:xfrm>
                <a:off x="1936" y="1869"/>
                <a:ext cx="14" cy="14"/>
              </a:xfrm>
              <a:prstGeom prst="ellipse">
                <a:avLst/>
              </a:prstGeom>
              <a:solidFill>
                <a:srgbClr val="000000"/>
              </a:solidFill>
              <a:ln w="9525">
                <a:noFill/>
                <a:round/>
                <a:headEnd/>
                <a:tailEnd/>
              </a:ln>
            </p:spPr>
            <p:txBody>
              <a:bodyPr/>
              <a:lstStyle/>
              <a:p>
                <a:endParaRPr lang="en-US"/>
              </a:p>
            </p:txBody>
          </p:sp>
          <p:sp>
            <p:nvSpPr>
              <p:cNvPr id="43" name="Oval 114"/>
              <p:cNvSpPr>
                <a:spLocks noChangeArrowheads="1"/>
              </p:cNvSpPr>
              <p:nvPr/>
            </p:nvSpPr>
            <p:spPr bwMode="auto">
              <a:xfrm>
                <a:off x="1939" y="1895"/>
                <a:ext cx="14" cy="14"/>
              </a:xfrm>
              <a:prstGeom prst="ellipse">
                <a:avLst/>
              </a:prstGeom>
              <a:solidFill>
                <a:srgbClr val="000000"/>
              </a:solidFill>
              <a:ln w="9525">
                <a:noFill/>
                <a:round/>
                <a:headEnd/>
                <a:tailEnd/>
              </a:ln>
            </p:spPr>
            <p:txBody>
              <a:bodyPr/>
              <a:lstStyle/>
              <a:p>
                <a:endParaRPr lang="en-US"/>
              </a:p>
            </p:txBody>
          </p:sp>
          <p:sp>
            <p:nvSpPr>
              <p:cNvPr id="44" name="Oval 115"/>
              <p:cNvSpPr>
                <a:spLocks noChangeArrowheads="1"/>
              </p:cNvSpPr>
              <p:nvPr/>
            </p:nvSpPr>
            <p:spPr bwMode="auto">
              <a:xfrm>
                <a:off x="1939" y="1923"/>
                <a:ext cx="14" cy="14"/>
              </a:xfrm>
              <a:prstGeom prst="ellipse">
                <a:avLst/>
              </a:prstGeom>
              <a:solidFill>
                <a:srgbClr val="000000"/>
              </a:solidFill>
              <a:ln w="9525">
                <a:noFill/>
                <a:round/>
                <a:headEnd/>
                <a:tailEnd/>
              </a:ln>
            </p:spPr>
            <p:txBody>
              <a:bodyPr/>
              <a:lstStyle/>
              <a:p>
                <a:endParaRPr lang="en-US"/>
              </a:p>
            </p:txBody>
          </p:sp>
          <p:sp>
            <p:nvSpPr>
              <p:cNvPr id="45" name="Oval 116"/>
              <p:cNvSpPr>
                <a:spLocks noChangeArrowheads="1"/>
              </p:cNvSpPr>
              <p:nvPr/>
            </p:nvSpPr>
            <p:spPr bwMode="auto">
              <a:xfrm>
                <a:off x="1942" y="1951"/>
                <a:ext cx="14" cy="14"/>
              </a:xfrm>
              <a:prstGeom prst="ellipse">
                <a:avLst/>
              </a:prstGeom>
              <a:solidFill>
                <a:srgbClr val="000000"/>
              </a:solidFill>
              <a:ln w="9525">
                <a:noFill/>
                <a:round/>
                <a:headEnd/>
                <a:tailEnd/>
              </a:ln>
            </p:spPr>
            <p:txBody>
              <a:bodyPr/>
              <a:lstStyle/>
              <a:p>
                <a:endParaRPr lang="en-US"/>
              </a:p>
            </p:txBody>
          </p:sp>
          <p:sp>
            <p:nvSpPr>
              <p:cNvPr id="46" name="Oval 117"/>
              <p:cNvSpPr>
                <a:spLocks noChangeArrowheads="1"/>
              </p:cNvSpPr>
              <p:nvPr/>
            </p:nvSpPr>
            <p:spPr bwMode="auto">
              <a:xfrm>
                <a:off x="1947" y="1976"/>
                <a:ext cx="14" cy="14"/>
              </a:xfrm>
              <a:prstGeom prst="ellipse">
                <a:avLst/>
              </a:prstGeom>
              <a:solidFill>
                <a:srgbClr val="000000"/>
              </a:solidFill>
              <a:ln w="9525">
                <a:noFill/>
                <a:round/>
                <a:headEnd/>
                <a:tailEnd/>
              </a:ln>
            </p:spPr>
            <p:txBody>
              <a:bodyPr/>
              <a:lstStyle/>
              <a:p>
                <a:endParaRPr lang="en-US"/>
              </a:p>
            </p:txBody>
          </p:sp>
          <p:sp>
            <p:nvSpPr>
              <p:cNvPr id="47" name="Oval 118"/>
              <p:cNvSpPr>
                <a:spLocks noChangeArrowheads="1"/>
              </p:cNvSpPr>
              <p:nvPr/>
            </p:nvSpPr>
            <p:spPr bwMode="auto">
              <a:xfrm>
                <a:off x="1950" y="1990"/>
                <a:ext cx="14" cy="14"/>
              </a:xfrm>
              <a:prstGeom prst="ellipse">
                <a:avLst/>
              </a:prstGeom>
              <a:solidFill>
                <a:srgbClr val="000000"/>
              </a:solidFill>
              <a:ln w="9525">
                <a:noFill/>
                <a:round/>
                <a:headEnd/>
                <a:tailEnd/>
              </a:ln>
            </p:spPr>
            <p:txBody>
              <a:bodyPr/>
              <a:lstStyle/>
              <a:p>
                <a:endParaRPr lang="en-US"/>
              </a:p>
            </p:txBody>
          </p:sp>
          <p:sp>
            <p:nvSpPr>
              <p:cNvPr id="48" name="Oval 119"/>
              <p:cNvSpPr>
                <a:spLocks noChangeArrowheads="1"/>
              </p:cNvSpPr>
              <p:nvPr/>
            </p:nvSpPr>
            <p:spPr bwMode="auto">
              <a:xfrm>
                <a:off x="1956" y="1998"/>
                <a:ext cx="14" cy="14"/>
              </a:xfrm>
              <a:prstGeom prst="ellipse">
                <a:avLst/>
              </a:prstGeom>
              <a:solidFill>
                <a:srgbClr val="000000"/>
              </a:solidFill>
              <a:ln w="9525">
                <a:noFill/>
                <a:round/>
                <a:headEnd/>
                <a:tailEnd/>
              </a:ln>
            </p:spPr>
            <p:txBody>
              <a:bodyPr/>
              <a:lstStyle/>
              <a:p>
                <a:endParaRPr lang="en-US"/>
              </a:p>
            </p:txBody>
          </p:sp>
          <p:sp>
            <p:nvSpPr>
              <p:cNvPr id="49" name="Oval 120"/>
              <p:cNvSpPr>
                <a:spLocks noChangeArrowheads="1"/>
              </p:cNvSpPr>
              <p:nvPr/>
            </p:nvSpPr>
            <p:spPr bwMode="auto">
              <a:xfrm>
                <a:off x="1967" y="2001"/>
                <a:ext cx="14" cy="14"/>
              </a:xfrm>
              <a:prstGeom prst="ellipse">
                <a:avLst/>
              </a:prstGeom>
              <a:solidFill>
                <a:srgbClr val="000000"/>
              </a:solidFill>
              <a:ln w="9525">
                <a:noFill/>
                <a:round/>
                <a:headEnd/>
                <a:tailEnd/>
              </a:ln>
            </p:spPr>
            <p:txBody>
              <a:bodyPr/>
              <a:lstStyle/>
              <a:p>
                <a:endParaRPr lang="en-US"/>
              </a:p>
            </p:txBody>
          </p:sp>
          <p:sp>
            <p:nvSpPr>
              <p:cNvPr id="50" name="Oval 121"/>
              <p:cNvSpPr>
                <a:spLocks noChangeArrowheads="1"/>
              </p:cNvSpPr>
              <p:nvPr/>
            </p:nvSpPr>
            <p:spPr bwMode="auto">
              <a:xfrm>
                <a:off x="1978" y="2001"/>
                <a:ext cx="14" cy="14"/>
              </a:xfrm>
              <a:prstGeom prst="ellipse">
                <a:avLst/>
              </a:prstGeom>
              <a:solidFill>
                <a:srgbClr val="000000"/>
              </a:solidFill>
              <a:ln w="9525">
                <a:noFill/>
                <a:round/>
                <a:headEnd/>
                <a:tailEnd/>
              </a:ln>
            </p:spPr>
            <p:txBody>
              <a:bodyPr/>
              <a:lstStyle/>
              <a:p>
                <a:endParaRPr lang="en-US"/>
              </a:p>
            </p:txBody>
          </p:sp>
          <p:sp>
            <p:nvSpPr>
              <p:cNvPr id="51" name="Oval 122"/>
              <p:cNvSpPr>
                <a:spLocks noChangeArrowheads="1"/>
              </p:cNvSpPr>
              <p:nvPr/>
            </p:nvSpPr>
            <p:spPr bwMode="auto">
              <a:xfrm>
                <a:off x="1992" y="1998"/>
                <a:ext cx="14" cy="14"/>
              </a:xfrm>
              <a:prstGeom prst="ellipse">
                <a:avLst/>
              </a:prstGeom>
              <a:solidFill>
                <a:srgbClr val="000000"/>
              </a:solidFill>
              <a:ln w="9525">
                <a:noFill/>
                <a:round/>
                <a:headEnd/>
                <a:tailEnd/>
              </a:ln>
            </p:spPr>
            <p:txBody>
              <a:bodyPr/>
              <a:lstStyle/>
              <a:p>
                <a:endParaRPr lang="en-US"/>
              </a:p>
            </p:txBody>
          </p:sp>
          <p:sp>
            <p:nvSpPr>
              <p:cNvPr id="52" name="Oval 123"/>
              <p:cNvSpPr>
                <a:spLocks noChangeArrowheads="1"/>
              </p:cNvSpPr>
              <p:nvPr/>
            </p:nvSpPr>
            <p:spPr bwMode="auto">
              <a:xfrm>
                <a:off x="2012" y="1993"/>
                <a:ext cx="14" cy="14"/>
              </a:xfrm>
              <a:prstGeom prst="ellipse">
                <a:avLst/>
              </a:prstGeom>
              <a:solidFill>
                <a:srgbClr val="000000"/>
              </a:solidFill>
              <a:ln w="9525">
                <a:noFill/>
                <a:round/>
                <a:headEnd/>
                <a:tailEnd/>
              </a:ln>
            </p:spPr>
            <p:txBody>
              <a:bodyPr/>
              <a:lstStyle/>
              <a:p>
                <a:endParaRPr lang="en-US"/>
              </a:p>
            </p:txBody>
          </p:sp>
          <p:sp>
            <p:nvSpPr>
              <p:cNvPr id="53" name="Oval 124"/>
              <p:cNvSpPr>
                <a:spLocks noChangeArrowheads="1"/>
              </p:cNvSpPr>
              <p:nvPr/>
            </p:nvSpPr>
            <p:spPr bwMode="auto">
              <a:xfrm>
                <a:off x="2034" y="1987"/>
                <a:ext cx="14" cy="14"/>
              </a:xfrm>
              <a:prstGeom prst="ellipse">
                <a:avLst/>
              </a:prstGeom>
              <a:solidFill>
                <a:srgbClr val="000000"/>
              </a:solidFill>
              <a:ln w="9525">
                <a:noFill/>
                <a:round/>
                <a:headEnd/>
                <a:tailEnd/>
              </a:ln>
            </p:spPr>
            <p:txBody>
              <a:bodyPr/>
              <a:lstStyle/>
              <a:p>
                <a:endParaRPr lang="en-US"/>
              </a:p>
            </p:txBody>
          </p:sp>
          <p:sp>
            <p:nvSpPr>
              <p:cNvPr id="54" name="Oval 125"/>
              <p:cNvSpPr>
                <a:spLocks noChangeArrowheads="1"/>
              </p:cNvSpPr>
              <p:nvPr/>
            </p:nvSpPr>
            <p:spPr bwMode="auto">
              <a:xfrm>
                <a:off x="2057" y="1982"/>
                <a:ext cx="14" cy="14"/>
              </a:xfrm>
              <a:prstGeom prst="ellipse">
                <a:avLst/>
              </a:prstGeom>
              <a:solidFill>
                <a:srgbClr val="000000"/>
              </a:solidFill>
              <a:ln w="9525">
                <a:noFill/>
                <a:round/>
                <a:headEnd/>
                <a:tailEnd/>
              </a:ln>
            </p:spPr>
            <p:txBody>
              <a:bodyPr/>
              <a:lstStyle/>
              <a:p>
                <a:endParaRPr lang="en-US"/>
              </a:p>
            </p:txBody>
          </p:sp>
          <p:sp>
            <p:nvSpPr>
              <p:cNvPr id="55" name="Oval 126"/>
              <p:cNvSpPr>
                <a:spLocks noChangeArrowheads="1"/>
              </p:cNvSpPr>
              <p:nvPr/>
            </p:nvSpPr>
            <p:spPr bwMode="auto">
              <a:xfrm>
                <a:off x="2082" y="1976"/>
                <a:ext cx="14" cy="14"/>
              </a:xfrm>
              <a:prstGeom prst="ellipse">
                <a:avLst/>
              </a:prstGeom>
              <a:solidFill>
                <a:srgbClr val="000000"/>
              </a:solidFill>
              <a:ln w="9525">
                <a:noFill/>
                <a:round/>
                <a:headEnd/>
                <a:tailEnd/>
              </a:ln>
            </p:spPr>
            <p:txBody>
              <a:bodyPr/>
              <a:lstStyle/>
              <a:p>
                <a:endParaRPr lang="en-US"/>
              </a:p>
            </p:txBody>
          </p:sp>
          <p:sp>
            <p:nvSpPr>
              <p:cNvPr id="56" name="Oval 127"/>
              <p:cNvSpPr>
                <a:spLocks noChangeArrowheads="1"/>
              </p:cNvSpPr>
              <p:nvPr/>
            </p:nvSpPr>
            <p:spPr bwMode="auto">
              <a:xfrm>
                <a:off x="2107" y="1970"/>
                <a:ext cx="14" cy="14"/>
              </a:xfrm>
              <a:prstGeom prst="ellipse">
                <a:avLst/>
              </a:prstGeom>
              <a:solidFill>
                <a:srgbClr val="000000"/>
              </a:solidFill>
              <a:ln w="9525">
                <a:noFill/>
                <a:round/>
                <a:headEnd/>
                <a:tailEnd/>
              </a:ln>
            </p:spPr>
            <p:txBody>
              <a:bodyPr/>
              <a:lstStyle/>
              <a:p>
                <a:endParaRPr lang="en-US"/>
              </a:p>
            </p:txBody>
          </p:sp>
          <p:sp>
            <p:nvSpPr>
              <p:cNvPr id="57" name="Oval 128"/>
              <p:cNvSpPr>
                <a:spLocks noChangeArrowheads="1"/>
              </p:cNvSpPr>
              <p:nvPr/>
            </p:nvSpPr>
            <p:spPr bwMode="auto">
              <a:xfrm>
                <a:off x="2133" y="1968"/>
                <a:ext cx="14" cy="14"/>
              </a:xfrm>
              <a:prstGeom prst="ellipse">
                <a:avLst/>
              </a:prstGeom>
              <a:solidFill>
                <a:srgbClr val="000000"/>
              </a:solidFill>
              <a:ln w="9525">
                <a:noFill/>
                <a:round/>
                <a:headEnd/>
                <a:tailEnd/>
              </a:ln>
            </p:spPr>
            <p:txBody>
              <a:bodyPr/>
              <a:lstStyle/>
              <a:p>
                <a:endParaRPr lang="en-US"/>
              </a:p>
            </p:txBody>
          </p:sp>
          <p:sp>
            <p:nvSpPr>
              <p:cNvPr id="58" name="Oval 129"/>
              <p:cNvSpPr>
                <a:spLocks noChangeArrowheads="1"/>
              </p:cNvSpPr>
              <p:nvPr/>
            </p:nvSpPr>
            <p:spPr bwMode="auto">
              <a:xfrm>
                <a:off x="2158" y="1962"/>
                <a:ext cx="14" cy="14"/>
              </a:xfrm>
              <a:prstGeom prst="ellipse">
                <a:avLst/>
              </a:prstGeom>
              <a:solidFill>
                <a:srgbClr val="000000"/>
              </a:solidFill>
              <a:ln w="9525">
                <a:noFill/>
                <a:round/>
                <a:headEnd/>
                <a:tailEnd/>
              </a:ln>
            </p:spPr>
            <p:txBody>
              <a:bodyPr/>
              <a:lstStyle/>
              <a:p>
                <a:endParaRPr lang="en-US"/>
              </a:p>
            </p:txBody>
          </p:sp>
          <p:sp>
            <p:nvSpPr>
              <p:cNvPr id="59" name="Oval 130"/>
              <p:cNvSpPr>
                <a:spLocks noChangeArrowheads="1"/>
              </p:cNvSpPr>
              <p:nvPr/>
            </p:nvSpPr>
            <p:spPr bwMode="auto">
              <a:xfrm>
                <a:off x="1619" y="2142"/>
                <a:ext cx="14" cy="14"/>
              </a:xfrm>
              <a:prstGeom prst="ellipse">
                <a:avLst/>
              </a:prstGeom>
              <a:solidFill>
                <a:schemeClr val="bg1"/>
              </a:solidFill>
              <a:ln w="9525">
                <a:noFill/>
                <a:round/>
                <a:headEnd/>
                <a:tailEnd/>
              </a:ln>
            </p:spPr>
            <p:txBody>
              <a:bodyPr/>
              <a:lstStyle/>
              <a:p>
                <a:endParaRPr lang="en-US"/>
              </a:p>
            </p:txBody>
          </p:sp>
          <p:sp>
            <p:nvSpPr>
              <p:cNvPr id="60" name="Oval 131"/>
              <p:cNvSpPr>
                <a:spLocks noChangeArrowheads="1"/>
              </p:cNvSpPr>
              <p:nvPr/>
            </p:nvSpPr>
            <p:spPr bwMode="auto">
              <a:xfrm>
                <a:off x="1642" y="2142"/>
                <a:ext cx="14" cy="14"/>
              </a:xfrm>
              <a:prstGeom prst="ellipse">
                <a:avLst/>
              </a:prstGeom>
              <a:solidFill>
                <a:schemeClr val="bg1"/>
              </a:solidFill>
              <a:ln w="9525">
                <a:noFill/>
                <a:round/>
                <a:headEnd/>
                <a:tailEnd/>
              </a:ln>
            </p:spPr>
            <p:txBody>
              <a:bodyPr/>
              <a:lstStyle/>
              <a:p>
                <a:endParaRPr lang="en-US"/>
              </a:p>
            </p:txBody>
          </p:sp>
          <p:sp>
            <p:nvSpPr>
              <p:cNvPr id="61" name="Oval 132"/>
              <p:cNvSpPr>
                <a:spLocks noChangeArrowheads="1"/>
              </p:cNvSpPr>
              <p:nvPr/>
            </p:nvSpPr>
            <p:spPr bwMode="auto">
              <a:xfrm>
                <a:off x="1664" y="2139"/>
                <a:ext cx="14" cy="14"/>
              </a:xfrm>
              <a:prstGeom prst="ellipse">
                <a:avLst/>
              </a:prstGeom>
              <a:solidFill>
                <a:schemeClr val="bg1"/>
              </a:solidFill>
              <a:ln w="9525">
                <a:noFill/>
                <a:round/>
                <a:headEnd/>
                <a:tailEnd/>
              </a:ln>
            </p:spPr>
            <p:txBody>
              <a:bodyPr/>
              <a:lstStyle/>
              <a:p>
                <a:endParaRPr lang="en-US"/>
              </a:p>
            </p:txBody>
          </p:sp>
          <p:sp>
            <p:nvSpPr>
              <p:cNvPr id="62" name="Oval 133"/>
              <p:cNvSpPr>
                <a:spLocks noChangeArrowheads="1"/>
              </p:cNvSpPr>
              <p:nvPr/>
            </p:nvSpPr>
            <p:spPr bwMode="auto">
              <a:xfrm>
                <a:off x="1686" y="2133"/>
                <a:ext cx="14" cy="14"/>
              </a:xfrm>
              <a:prstGeom prst="ellipse">
                <a:avLst/>
              </a:prstGeom>
              <a:solidFill>
                <a:schemeClr val="bg1"/>
              </a:solidFill>
              <a:ln w="9525">
                <a:noFill/>
                <a:round/>
                <a:headEnd/>
                <a:tailEnd/>
              </a:ln>
            </p:spPr>
            <p:txBody>
              <a:bodyPr/>
              <a:lstStyle/>
              <a:p>
                <a:endParaRPr lang="en-US"/>
              </a:p>
            </p:txBody>
          </p:sp>
          <p:sp>
            <p:nvSpPr>
              <p:cNvPr id="63" name="Oval 134"/>
              <p:cNvSpPr>
                <a:spLocks noChangeArrowheads="1"/>
              </p:cNvSpPr>
              <p:nvPr/>
            </p:nvSpPr>
            <p:spPr bwMode="auto">
              <a:xfrm>
                <a:off x="1709" y="2128"/>
                <a:ext cx="14" cy="14"/>
              </a:xfrm>
              <a:prstGeom prst="ellipse">
                <a:avLst/>
              </a:prstGeom>
              <a:solidFill>
                <a:schemeClr val="bg1"/>
              </a:solidFill>
              <a:ln w="9525">
                <a:noFill/>
                <a:round/>
                <a:headEnd/>
                <a:tailEnd/>
              </a:ln>
            </p:spPr>
            <p:txBody>
              <a:bodyPr/>
              <a:lstStyle/>
              <a:p>
                <a:endParaRPr lang="en-US"/>
              </a:p>
            </p:txBody>
          </p:sp>
          <p:sp>
            <p:nvSpPr>
              <p:cNvPr id="64" name="Oval 135"/>
              <p:cNvSpPr>
                <a:spLocks noChangeArrowheads="1"/>
              </p:cNvSpPr>
              <p:nvPr/>
            </p:nvSpPr>
            <p:spPr bwMode="auto">
              <a:xfrm>
                <a:off x="1731" y="2119"/>
                <a:ext cx="14" cy="14"/>
              </a:xfrm>
              <a:prstGeom prst="ellipse">
                <a:avLst/>
              </a:prstGeom>
              <a:solidFill>
                <a:schemeClr val="bg1"/>
              </a:solidFill>
              <a:ln w="9525">
                <a:noFill/>
                <a:round/>
                <a:headEnd/>
                <a:tailEnd/>
              </a:ln>
            </p:spPr>
            <p:txBody>
              <a:bodyPr/>
              <a:lstStyle/>
              <a:p>
                <a:endParaRPr lang="en-US"/>
              </a:p>
            </p:txBody>
          </p:sp>
          <p:sp>
            <p:nvSpPr>
              <p:cNvPr id="65" name="Oval 136"/>
              <p:cNvSpPr>
                <a:spLocks noChangeArrowheads="1"/>
              </p:cNvSpPr>
              <p:nvPr/>
            </p:nvSpPr>
            <p:spPr bwMode="auto">
              <a:xfrm>
                <a:off x="1754" y="2114"/>
                <a:ext cx="14" cy="14"/>
              </a:xfrm>
              <a:prstGeom prst="ellipse">
                <a:avLst/>
              </a:prstGeom>
              <a:solidFill>
                <a:schemeClr val="bg1"/>
              </a:solidFill>
              <a:ln w="9525">
                <a:noFill/>
                <a:round/>
                <a:headEnd/>
                <a:tailEnd/>
              </a:ln>
            </p:spPr>
            <p:txBody>
              <a:bodyPr/>
              <a:lstStyle/>
              <a:p>
                <a:endParaRPr lang="en-US"/>
              </a:p>
            </p:txBody>
          </p:sp>
          <p:sp>
            <p:nvSpPr>
              <p:cNvPr id="66" name="Oval 137"/>
              <p:cNvSpPr>
                <a:spLocks noChangeArrowheads="1"/>
              </p:cNvSpPr>
              <p:nvPr/>
            </p:nvSpPr>
            <p:spPr bwMode="auto">
              <a:xfrm>
                <a:off x="1779" y="2102"/>
                <a:ext cx="14" cy="14"/>
              </a:xfrm>
              <a:prstGeom prst="ellipse">
                <a:avLst/>
              </a:prstGeom>
              <a:solidFill>
                <a:schemeClr val="bg1"/>
              </a:solidFill>
              <a:ln w="9525">
                <a:noFill/>
                <a:round/>
                <a:headEnd/>
                <a:tailEnd/>
              </a:ln>
            </p:spPr>
            <p:txBody>
              <a:bodyPr/>
              <a:lstStyle/>
              <a:p>
                <a:endParaRPr lang="en-US"/>
              </a:p>
            </p:txBody>
          </p:sp>
          <p:sp>
            <p:nvSpPr>
              <p:cNvPr id="67" name="Oval 138"/>
              <p:cNvSpPr>
                <a:spLocks noChangeArrowheads="1"/>
              </p:cNvSpPr>
              <p:nvPr/>
            </p:nvSpPr>
            <p:spPr bwMode="auto">
              <a:xfrm>
                <a:off x="1801" y="2094"/>
                <a:ext cx="15" cy="14"/>
              </a:xfrm>
              <a:prstGeom prst="ellipse">
                <a:avLst/>
              </a:prstGeom>
              <a:solidFill>
                <a:schemeClr val="bg1"/>
              </a:solidFill>
              <a:ln w="9525">
                <a:noFill/>
                <a:round/>
                <a:headEnd/>
                <a:tailEnd/>
              </a:ln>
            </p:spPr>
            <p:txBody>
              <a:bodyPr/>
              <a:lstStyle/>
              <a:p>
                <a:endParaRPr lang="en-US"/>
              </a:p>
            </p:txBody>
          </p:sp>
          <p:sp>
            <p:nvSpPr>
              <p:cNvPr id="68" name="Oval 139"/>
              <p:cNvSpPr>
                <a:spLocks noChangeArrowheads="1"/>
              </p:cNvSpPr>
              <p:nvPr/>
            </p:nvSpPr>
            <p:spPr bwMode="auto">
              <a:xfrm>
                <a:off x="1827" y="2085"/>
                <a:ext cx="14" cy="14"/>
              </a:xfrm>
              <a:prstGeom prst="ellipse">
                <a:avLst/>
              </a:prstGeom>
              <a:solidFill>
                <a:schemeClr val="bg1"/>
              </a:solidFill>
              <a:ln w="9525">
                <a:noFill/>
                <a:round/>
                <a:headEnd/>
                <a:tailEnd/>
              </a:ln>
            </p:spPr>
            <p:txBody>
              <a:bodyPr/>
              <a:lstStyle/>
              <a:p>
                <a:endParaRPr lang="en-US"/>
              </a:p>
            </p:txBody>
          </p:sp>
          <p:sp>
            <p:nvSpPr>
              <p:cNvPr id="69" name="Oval 140"/>
              <p:cNvSpPr>
                <a:spLocks noChangeArrowheads="1"/>
              </p:cNvSpPr>
              <p:nvPr/>
            </p:nvSpPr>
            <p:spPr bwMode="auto">
              <a:xfrm>
                <a:off x="1849" y="2077"/>
                <a:ext cx="14" cy="14"/>
              </a:xfrm>
              <a:prstGeom prst="ellipse">
                <a:avLst/>
              </a:prstGeom>
              <a:solidFill>
                <a:schemeClr val="bg1"/>
              </a:solidFill>
              <a:ln w="9525">
                <a:noFill/>
                <a:round/>
                <a:headEnd/>
                <a:tailEnd/>
              </a:ln>
            </p:spPr>
            <p:txBody>
              <a:bodyPr/>
              <a:lstStyle/>
              <a:p>
                <a:endParaRPr lang="en-US"/>
              </a:p>
            </p:txBody>
          </p:sp>
          <p:sp>
            <p:nvSpPr>
              <p:cNvPr id="70" name="Oval 141"/>
              <p:cNvSpPr>
                <a:spLocks noChangeArrowheads="1"/>
              </p:cNvSpPr>
              <p:nvPr/>
            </p:nvSpPr>
            <p:spPr bwMode="auto">
              <a:xfrm>
                <a:off x="1874" y="2071"/>
                <a:ext cx="14" cy="14"/>
              </a:xfrm>
              <a:prstGeom prst="ellipse">
                <a:avLst/>
              </a:prstGeom>
              <a:solidFill>
                <a:schemeClr val="bg1"/>
              </a:solidFill>
              <a:ln w="9525">
                <a:noFill/>
                <a:round/>
                <a:headEnd/>
                <a:tailEnd/>
              </a:ln>
            </p:spPr>
            <p:txBody>
              <a:bodyPr/>
              <a:lstStyle/>
              <a:p>
                <a:endParaRPr lang="en-US"/>
              </a:p>
            </p:txBody>
          </p:sp>
          <p:sp>
            <p:nvSpPr>
              <p:cNvPr id="71" name="Oval 142"/>
              <p:cNvSpPr>
                <a:spLocks noChangeArrowheads="1"/>
              </p:cNvSpPr>
              <p:nvPr/>
            </p:nvSpPr>
            <p:spPr bwMode="auto">
              <a:xfrm>
                <a:off x="1894" y="2063"/>
                <a:ext cx="14" cy="14"/>
              </a:xfrm>
              <a:prstGeom prst="ellipse">
                <a:avLst/>
              </a:prstGeom>
              <a:solidFill>
                <a:schemeClr val="bg1"/>
              </a:solidFill>
              <a:ln w="9525">
                <a:noFill/>
                <a:round/>
                <a:headEnd/>
                <a:tailEnd/>
              </a:ln>
            </p:spPr>
            <p:txBody>
              <a:bodyPr/>
              <a:lstStyle/>
              <a:p>
                <a:endParaRPr lang="en-US"/>
              </a:p>
            </p:txBody>
          </p:sp>
          <p:sp>
            <p:nvSpPr>
              <p:cNvPr id="72" name="Oval 143"/>
              <p:cNvSpPr>
                <a:spLocks noChangeArrowheads="1"/>
              </p:cNvSpPr>
              <p:nvPr/>
            </p:nvSpPr>
            <p:spPr bwMode="auto">
              <a:xfrm>
                <a:off x="1908" y="2057"/>
                <a:ext cx="14" cy="14"/>
              </a:xfrm>
              <a:prstGeom prst="ellipse">
                <a:avLst/>
              </a:prstGeom>
              <a:solidFill>
                <a:schemeClr val="bg1"/>
              </a:solidFill>
              <a:ln w="9525">
                <a:noFill/>
                <a:round/>
                <a:headEnd/>
                <a:tailEnd/>
              </a:ln>
            </p:spPr>
            <p:txBody>
              <a:bodyPr/>
              <a:lstStyle/>
              <a:p>
                <a:endParaRPr lang="en-US"/>
              </a:p>
            </p:txBody>
          </p:sp>
          <p:sp>
            <p:nvSpPr>
              <p:cNvPr id="73" name="Oval 144"/>
              <p:cNvSpPr>
                <a:spLocks noChangeArrowheads="1"/>
              </p:cNvSpPr>
              <p:nvPr/>
            </p:nvSpPr>
            <p:spPr bwMode="auto">
              <a:xfrm>
                <a:off x="1917" y="2052"/>
                <a:ext cx="14" cy="14"/>
              </a:xfrm>
              <a:prstGeom prst="ellipse">
                <a:avLst/>
              </a:prstGeom>
              <a:solidFill>
                <a:schemeClr val="bg1"/>
              </a:solidFill>
              <a:ln w="9525">
                <a:noFill/>
                <a:round/>
                <a:headEnd/>
                <a:tailEnd/>
              </a:ln>
            </p:spPr>
            <p:txBody>
              <a:bodyPr/>
              <a:lstStyle/>
              <a:p>
                <a:endParaRPr lang="en-US"/>
              </a:p>
            </p:txBody>
          </p:sp>
          <p:sp>
            <p:nvSpPr>
              <p:cNvPr id="74" name="Oval 145"/>
              <p:cNvSpPr>
                <a:spLocks noChangeArrowheads="1"/>
              </p:cNvSpPr>
              <p:nvPr/>
            </p:nvSpPr>
            <p:spPr bwMode="auto">
              <a:xfrm>
                <a:off x="1922" y="2049"/>
                <a:ext cx="14" cy="14"/>
              </a:xfrm>
              <a:prstGeom prst="ellipse">
                <a:avLst/>
              </a:prstGeom>
              <a:solidFill>
                <a:schemeClr val="bg1"/>
              </a:solidFill>
              <a:ln w="9525">
                <a:noFill/>
                <a:round/>
                <a:headEnd/>
                <a:tailEnd/>
              </a:ln>
            </p:spPr>
            <p:txBody>
              <a:bodyPr/>
              <a:lstStyle/>
              <a:p>
                <a:endParaRPr lang="en-US"/>
              </a:p>
            </p:txBody>
          </p:sp>
          <p:sp>
            <p:nvSpPr>
              <p:cNvPr id="75" name="Oval 146"/>
              <p:cNvSpPr>
                <a:spLocks noChangeArrowheads="1"/>
              </p:cNvSpPr>
              <p:nvPr/>
            </p:nvSpPr>
            <p:spPr bwMode="auto">
              <a:xfrm>
                <a:off x="1925" y="2049"/>
                <a:ext cx="14" cy="14"/>
              </a:xfrm>
              <a:prstGeom prst="ellipse">
                <a:avLst/>
              </a:prstGeom>
              <a:solidFill>
                <a:schemeClr val="bg1"/>
              </a:solidFill>
              <a:ln w="9525">
                <a:noFill/>
                <a:round/>
                <a:headEnd/>
                <a:tailEnd/>
              </a:ln>
            </p:spPr>
            <p:txBody>
              <a:bodyPr/>
              <a:lstStyle/>
              <a:p>
                <a:endParaRPr lang="en-US"/>
              </a:p>
            </p:txBody>
          </p:sp>
          <p:sp>
            <p:nvSpPr>
              <p:cNvPr id="76" name="Oval 147"/>
              <p:cNvSpPr>
                <a:spLocks noChangeArrowheads="1"/>
              </p:cNvSpPr>
              <p:nvPr/>
            </p:nvSpPr>
            <p:spPr bwMode="auto">
              <a:xfrm>
                <a:off x="1925" y="2052"/>
                <a:ext cx="14" cy="14"/>
              </a:xfrm>
              <a:prstGeom prst="ellipse">
                <a:avLst/>
              </a:prstGeom>
              <a:solidFill>
                <a:schemeClr val="bg1"/>
              </a:solidFill>
              <a:ln w="9525">
                <a:noFill/>
                <a:round/>
                <a:headEnd/>
                <a:tailEnd/>
              </a:ln>
            </p:spPr>
            <p:txBody>
              <a:bodyPr/>
              <a:lstStyle/>
              <a:p>
                <a:endParaRPr lang="en-US"/>
              </a:p>
            </p:txBody>
          </p:sp>
          <p:sp>
            <p:nvSpPr>
              <p:cNvPr id="77" name="Oval 148"/>
              <p:cNvSpPr>
                <a:spLocks noChangeArrowheads="1"/>
              </p:cNvSpPr>
              <p:nvPr/>
            </p:nvSpPr>
            <p:spPr bwMode="auto">
              <a:xfrm>
                <a:off x="1922" y="2060"/>
                <a:ext cx="14" cy="14"/>
              </a:xfrm>
              <a:prstGeom prst="ellipse">
                <a:avLst/>
              </a:prstGeom>
              <a:solidFill>
                <a:schemeClr val="bg1"/>
              </a:solidFill>
              <a:ln w="9525">
                <a:noFill/>
                <a:round/>
                <a:headEnd/>
                <a:tailEnd/>
              </a:ln>
            </p:spPr>
            <p:txBody>
              <a:bodyPr/>
              <a:lstStyle/>
              <a:p>
                <a:endParaRPr lang="en-US"/>
              </a:p>
            </p:txBody>
          </p:sp>
          <p:sp>
            <p:nvSpPr>
              <p:cNvPr id="78" name="Oval 149"/>
              <p:cNvSpPr>
                <a:spLocks noChangeArrowheads="1"/>
              </p:cNvSpPr>
              <p:nvPr/>
            </p:nvSpPr>
            <p:spPr bwMode="auto">
              <a:xfrm>
                <a:off x="1919" y="2069"/>
                <a:ext cx="14" cy="14"/>
              </a:xfrm>
              <a:prstGeom prst="ellipse">
                <a:avLst/>
              </a:prstGeom>
              <a:solidFill>
                <a:schemeClr val="bg1"/>
              </a:solidFill>
              <a:ln w="9525">
                <a:noFill/>
                <a:round/>
                <a:headEnd/>
                <a:tailEnd/>
              </a:ln>
            </p:spPr>
            <p:txBody>
              <a:bodyPr/>
              <a:lstStyle/>
              <a:p>
                <a:endParaRPr lang="en-US"/>
              </a:p>
            </p:txBody>
          </p:sp>
          <p:sp>
            <p:nvSpPr>
              <p:cNvPr id="79" name="Oval 150"/>
              <p:cNvSpPr>
                <a:spLocks noChangeArrowheads="1"/>
              </p:cNvSpPr>
              <p:nvPr/>
            </p:nvSpPr>
            <p:spPr bwMode="auto">
              <a:xfrm>
                <a:off x="1914" y="2085"/>
                <a:ext cx="14" cy="14"/>
              </a:xfrm>
              <a:prstGeom prst="ellipse">
                <a:avLst/>
              </a:prstGeom>
              <a:solidFill>
                <a:schemeClr val="bg1"/>
              </a:solidFill>
              <a:ln w="9525">
                <a:noFill/>
                <a:round/>
                <a:headEnd/>
                <a:tailEnd/>
              </a:ln>
            </p:spPr>
            <p:txBody>
              <a:bodyPr/>
              <a:lstStyle/>
              <a:p>
                <a:endParaRPr lang="en-US"/>
              </a:p>
            </p:txBody>
          </p:sp>
          <p:sp>
            <p:nvSpPr>
              <p:cNvPr id="80" name="Oval 151"/>
              <p:cNvSpPr>
                <a:spLocks noChangeArrowheads="1"/>
              </p:cNvSpPr>
              <p:nvPr/>
            </p:nvSpPr>
            <p:spPr bwMode="auto">
              <a:xfrm>
                <a:off x="1908" y="2108"/>
                <a:ext cx="14" cy="14"/>
              </a:xfrm>
              <a:prstGeom prst="ellipse">
                <a:avLst/>
              </a:prstGeom>
              <a:solidFill>
                <a:schemeClr val="bg1"/>
              </a:solidFill>
              <a:ln w="9525">
                <a:noFill/>
                <a:round/>
                <a:headEnd/>
                <a:tailEnd/>
              </a:ln>
            </p:spPr>
            <p:txBody>
              <a:bodyPr/>
              <a:lstStyle/>
              <a:p>
                <a:endParaRPr lang="en-US"/>
              </a:p>
            </p:txBody>
          </p:sp>
          <p:sp>
            <p:nvSpPr>
              <p:cNvPr id="81" name="Oval 152"/>
              <p:cNvSpPr>
                <a:spLocks noChangeArrowheads="1"/>
              </p:cNvSpPr>
              <p:nvPr/>
            </p:nvSpPr>
            <p:spPr bwMode="auto">
              <a:xfrm>
                <a:off x="1903" y="2133"/>
                <a:ext cx="14" cy="14"/>
              </a:xfrm>
              <a:prstGeom prst="ellipse">
                <a:avLst/>
              </a:prstGeom>
              <a:solidFill>
                <a:schemeClr val="bg1"/>
              </a:solidFill>
              <a:ln w="9525">
                <a:noFill/>
                <a:round/>
                <a:headEnd/>
                <a:tailEnd/>
              </a:ln>
            </p:spPr>
            <p:txBody>
              <a:bodyPr/>
              <a:lstStyle/>
              <a:p>
                <a:endParaRPr lang="en-US"/>
              </a:p>
            </p:txBody>
          </p:sp>
          <p:sp>
            <p:nvSpPr>
              <p:cNvPr id="82" name="Oval 153"/>
              <p:cNvSpPr>
                <a:spLocks noChangeArrowheads="1"/>
              </p:cNvSpPr>
              <p:nvPr/>
            </p:nvSpPr>
            <p:spPr bwMode="auto">
              <a:xfrm>
                <a:off x="1900" y="2161"/>
                <a:ext cx="14" cy="14"/>
              </a:xfrm>
              <a:prstGeom prst="ellipse">
                <a:avLst/>
              </a:prstGeom>
              <a:solidFill>
                <a:schemeClr val="bg1"/>
              </a:solidFill>
              <a:ln w="9525">
                <a:noFill/>
                <a:round/>
                <a:headEnd/>
                <a:tailEnd/>
              </a:ln>
            </p:spPr>
            <p:txBody>
              <a:bodyPr/>
              <a:lstStyle/>
              <a:p>
                <a:endParaRPr lang="en-US"/>
              </a:p>
            </p:txBody>
          </p:sp>
          <p:sp>
            <p:nvSpPr>
              <p:cNvPr id="83" name="Oval 154"/>
              <p:cNvSpPr>
                <a:spLocks noChangeArrowheads="1"/>
              </p:cNvSpPr>
              <p:nvPr/>
            </p:nvSpPr>
            <p:spPr bwMode="auto">
              <a:xfrm>
                <a:off x="1900" y="2192"/>
                <a:ext cx="14" cy="14"/>
              </a:xfrm>
              <a:prstGeom prst="ellipse">
                <a:avLst/>
              </a:prstGeom>
              <a:solidFill>
                <a:schemeClr val="bg1"/>
              </a:solidFill>
              <a:ln w="9525">
                <a:noFill/>
                <a:round/>
                <a:headEnd/>
                <a:tailEnd/>
              </a:ln>
            </p:spPr>
            <p:txBody>
              <a:bodyPr/>
              <a:lstStyle/>
              <a:p>
                <a:endParaRPr lang="en-US"/>
              </a:p>
            </p:txBody>
          </p:sp>
          <p:sp>
            <p:nvSpPr>
              <p:cNvPr id="84" name="Oval 155"/>
              <p:cNvSpPr>
                <a:spLocks noChangeArrowheads="1"/>
              </p:cNvSpPr>
              <p:nvPr/>
            </p:nvSpPr>
            <p:spPr bwMode="auto">
              <a:xfrm>
                <a:off x="1900" y="2220"/>
                <a:ext cx="14" cy="14"/>
              </a:xfrm>
              <a:prstGeom prst="ellipse">
                <a:avLst/>
              </a:prstGeom>
              <a:solidFill>
                <a:schemeClr val="bg1"/>
              </a:solidFill>
              <a:ln w="9525">
                <a:noFill/>
                <a:round/>
                <a:headEnd/>
                <a:tailEnd/>
              </a:ln>
            </p:spPr>
            <p:txBody>
              <a:bodyPr/>
              <a:lstStyle/>
              <a:p>
                <a:endParaRPr lang="en-US"/>
              </a:p>
            </p:txBody>
          </p:sp>
          <p:sp>
            <p:nvSpPr>
              <p:cNvPr id="85" name="Oval 156"/>
              <p:cNvSpPr>
                <a:spLocks noChangeArrowheads="1"/>
              </p:cNvSpPr>
              <p:nvPr/>
            </p:nvSpPr>
            <p:spPr bwMode="auto">
              <a:xfrm>
                <a:off x="1903" y="2248"/>
                <a:ext cx="14" cy="14"/>
              </a:xfrm>
              <a:prstGeom prst="ellipse">
                <a:avLst/>
              </a:prstGeom>
              <a:solidFill>
                <a:schemeClr val="bg1"/>
              </a:solidFill>
              <a:ln w="9525">
                <a:noFill/>
                <a:round/>
                <a:headEnd/>
                <a:tailEnd/>
              </a:ln>
            </p:spPr>
            <p:txBody>
              <a:bodyPr/>
              <a:lstStyle/>
              <a:p>
                <a:endParaRPr lang="en-US"/>
              </a:p>
            </p:txBody>
          </p:sp>
          <p:sp>
            <p:nvSpPr>
              <p:cNvPr id="86" name="Oval 157"/>
              <p:cNvSpPr>
                <a:spLocks noChangeArrowheads="1"/>
              </p:cNvSpPr>
              <p:nvPr/>
            </p:nvSpPr>
            <p:spPr bwMode="auto">
              <a:xfrm>
                <a:off x="1908" y="2274"/>
                <a:ext cx="14" cy="14"/>
              </a:xfrm>
              <a:prstGeom prst="ellipse">
                <a:avLst/>
              </a:prstGeom>
              <a:solidFill>
                <a:schemeClr val="bg1"/>
              </a:solidFill>
              <a:ln w="9525">
                <a:noFill/>
                <a:round/>
                <a:headEnd/>
                <a:tailEnd/>
              </a:ln>
            </p:spPr>
            <p:txBody>
              <a:bodyPr/>
              <a:lstStyle/>
              <a:p>
                <a:endParaRPr lang="en-US"/>
              </a:p>
            </p:txBody>
          </p:sp>
          <p:sp>
            <p:nvSpPr>
              <p:cNvPr id="87" name="Oval 158"/>
              <p:cNvSpPr>
                <a:spLocks noChangeArrowheads="1"/>
              </p:cNvSpPr>
              <p:nvPr/>
            </p:nvSpPr>
            <p:spPr bwMode="auto">
              <a:xfrm>
                <a:off x="1914" y="2299"/>
                <a:ext cx="14" cy="14"/>
              </a:xfrm>
              <a:prstGeom prst="ellipse">
                <a:avLst/>
              </a:prstGeom>
              <a:solidFill>
                <a:schemeClr val="bg1"/>
              </a:solidFill>
              <a:ln w="9525">
                <a:noFill/>
                <a:round/>
                <a:headEnd/>
                <a:tailEnd/>
              </a:ln>
            </p:spPr>
            <p:txBody>
              <a:bodyPr/>
              <a:lstStyle/>
              <a:p>
                <a:endParaRPr lang="en-US"/>
              </a:p>
            </p:txBody>
          </p:sp>
          <p:sp>
            <p:nvSpPr>
              <p:cNvPr id="88" name="Oval 159"/>
              <p:cNvSpPr>
                <a:spLocks noChangeArrowheads="1"/>
              </p:cNvSpPr>
              <p:nvPr/>
            </p:nvSpPr>
            <p:spPr bwMode="auto">
              <a:xfrm>
                <a:off x="1917" y="2321"/>
                <a:ext cx="14" cy="14"/>
              </a:xfrm>
              <a:prstGeom prst="ellipse">
                <a:avLst/>
              </a:prstGeom>
              <a:solidFill>
                <a:schemeClr val="bg1"/>
              </a:solidFill>
              <a:ln w="9525">
                <a:noFill/>
                <a:round/>
                <a:headEnd/>
                <a:tailEnd/>
              </a:ln>
            </p:spPr>
            <p:txBody>
              <a:bodyPr/>
              <a:lstStyle/>
              <a:p>
                <a:endParaRPr lang="en-US"/>
              </a:p>
            </p:txBody>
          </p:sp>
          <p:sp>
            <p:nvSpPr>
              <p:cNvPr id="89" name="Rectangle 160"/>
              <p:cNvSpPr>
                <a:spLocks noChangeArrowheads="1"/>
              </p:cNvSpPr>
              <p:nvPr/>
            </p:nvSpPr>
            <p:spPr bwMode="auto">
              <a:xfrm>
                <a:off x="2389" y="1056"/>
                <a:ext cx="212" cy="231"/>
              </a:xfrm>
              <a:prstGeom prst="rect">
                <a:avLst/>
              </a:prstGeom>
              <a:noFill/>
              <a:ln w="9525">
                <a:noFill/>
                <a:miter lim="800000"/>
                <a:headEnd/>
                <a:tailEnd/>
              </a:ln>
              <a:effectLst/>
            </p:spPr>
            <p:txBody>
              <a:bodyPr wrap="none">
                <a:spAutoFit/>
              </a:bodyPr>
              <a:lstStyle/>
              <a:p>
                <a:r>
                  <a:rPr lang="en-US"/>
                  <a:t>B</a:t>
                </a:r>
              </a:p>
            </p:txBody>
          </p:sp>
          <p:sp>
            <p:nvSpPr>
              <p:cNvPr id="90" name="Text Box 243"/>
              <p:cNvSpPr txBox="1">
                <a:spLocks noChangeArrowheads="1"/>
              </p:cNvSpPr>
              <p:nvPr/>
            </p:nvSpPr>
            <p:spPr bwMode="auto">
              <a:xfrm>
                <a:off x="1440" y="1399"/>
                <a:ext cx="472" cy="349"/>
              </a:xfrm>
              <a:prstGeom prst="rect">
                <a:avLst/>
              </a:prstGeom>
              <a:noFill/>
              <a:ln w="9525">
                <a:noFill/>
                <a:miter lim="800000"/>
                <a:headEnd/>
                <a:tailEnd/>
              </a:ln>
              <a:effectLst/>
            </p:spPr>
            <p:txBody>
              <a:bodyPr wrap="none">
                <a:spAutoFit/>
              </a:bodyPr>
              <a:lstStyle/>
              <a:p>
                <a:pPr algn="just"/>
                <a:r>
                  <a:rPr lang="en-US" sz="1000" dirty="0"/>
                  <a:t>Int.=0.49</a:t>
                </a:r>
              </a:p>
              <a:p>
                <a:pPr algn="just"/>
                <a:r>
                  <a:rPr lang="en-US" sz="1000" dirty="0"/>
                  <a:t>Str.=0.41</a:t>
                </a:r>
              </a:p>
              <a:p>
                <a:pPr algn="just"/>
                <a:r>
                  <a:rPr lang="en-US" sz="1000" dirty="0" err="1" smtClean="0"/>
                  <a:t>Curv</a:t>
                </a:r>
                <a:r>
                  <a:rPr lang="en-US" sz="1000" dirty="0" smtClean="0"/>
                  <a:t>.=</a:t>
                </a:r>
                <a:r>
                  <a:rPr lang="en-US" sz="1000" dirty="0"/>
                  <a:t>0.13</a:t>
                </a:r>
              </a:p>
            </p:txBody>
          </p:sp>
          <p:sp>
            <p:nvSpPr>
              <p:cNvPr id="91" name="Text Box 244"/>
              <p:cNvSpPr txBox="1">
                <a:spLocks noChangeArrowheads="1"/>
              </p:cNvSpPr>
              <p:nvPr/>
            </p:nvSpPr>
            <p:spPr bwMode="auto">
              <a:xfrm>
                <a:off x="2187" y="1415"/>
                <a:ext cx="472" cy="349"/>
              </a:xfrm>
              <a:prstGeom prst="rect">
                <a:avLst/>
              </a:prstGeom>
              <a:noFill/>
              <a:ln w="9525">
                <a:noFill/>
                <a:miter lim="800000"/>
                <a:headEnd/>
                <a:tailEnd/>
              </a:ln>
              <a:effectLst/>
            </p:spPr>
            <p:txBody>
              <a:bodyPr wrap="none">
                <a:spAutoFit/>
              </a:bodyPr>
              <a:lstStyle/>
              <a:p>
                <a:pPr algn="just"/>
                <a:r>
                  <a:rPr lang="en-US" sz="1000" dirty="0">
                    <a:solidFill>
                      <a:schemeClr val="bg2"/>
                    </a:solidFill>
                  </a:rPr>
                  <a:t>Int.=0.46</a:t>
                </a:r>
              </a:p>
              <a:p>
                <a:pPr algn="just"/>
                <a:r>
                  <a:rPr lang="en-US" sz="1000" dirty="0">
                    <a:solidFill>
                      <a:schemeClr val="bg2"/>
                    </a:solidFill>
                  </a:rPr>
                  <a:t>Str.=0.37</a:t>
                </a:r>
              </a:p>
              <a:p>
                <a:pPr algn="just"/>
                <a:r>
                  <a:rPr lang="en-US" sz="1000" dirty="0" err="1" smtClean="0">
                    <a:solidFill>
                      <a:schemeClr val="bg2"/>
                    </a:solidFill>
                  </a:rPr>
                  <a:t>Curv</a:t>
                </a:r>
                <a:r>
                  <a:rPr lang="en-US" sz="1000" dirty="0" smtClean="0">
                    <a:solidFill>
                      <a:schemeClr val="bg2"/>
                    </a:solidFill>
                  </a:rPr>
                  <a:t>.=</a:t>
                </a:r>
                <a:r>
                  <a:rPr lang="en-US" sz="1000" dirty="0">
                    <a:solidFill>
                      <a:schemeClr val="bg2"/>
                    </a:solidFill>
                  </a:rPr>
                  <a:t>0.99</a:t>
                </a:r>
              </a:p>
            </p:txBody>
          </p:sp>
          <p:sp>
            <p:nvSpPr>
              <p:cNvPr id="92" name="Freeform 247"/>
              <p:cNvSpPr>
                <a:spLocks/>
              </p:cNvSpPr>
              <p:nvPr/>
            </p:nvSpPr>
            <p:spPr bwMode="auto">
              <a:xfrm>
                <a:off x="1625" y="2055"/>
                <a:ext cx="306" cy="272"/>
              </a:xfrm>
              <a:custGeom>
                <a:avLst/>
                <a:gdLst/>
                <a:ahLst/>
                <a:cxnLst>
                  <a:cxn ang="0">
                    <a:pos x="0" y="198"/>
                  </a:cxn>
                  <a:cxn ang="0">
                    <a:pos x="48" y="198"/>
                  </a:cxn>
                  <a:cxn ang="0">
                    <a:pos x="96" y="192"/>
                  </a:cxn>
                  <a:cxn ang="0">
                    <a:pos x="144" y="180"/>
                  </a:cxn>
                  <a:cxn ang="0">
                    <a:pos x="192" y="168"/>
                  </a:cxn>
                  <a:cxn ang="0">
                    <a:pos x="240" y="150"/>
                  </a:cxn>
                  <a:cxn ang="0">
                    <a:pos x="288" y="138"/>
                  </a:cxn>
                  <a:cxn ang="0">
                    <a:pos x="342" y="114"/>
                  </a:cxn>
                  <a:cxn ang="0">
                    <a:pos x="390" y="96"/>
                  </a:cxn>
                  <a:cxn ang="0">
                    <a:pos x="444" y="78"/>
                  </a:cxn>
                  <a:cxn ang="0">
                    <a:pos x="492" y="60"/>
                  </a:cxn>
                  <a:cxn ang="0">
                    <a:pos x="546" y="48"/>
                  </a:cxn>
                  <a:cxn ang="0">
                    <a:pos x="588" y="30"/>
                  </a:cxn>
                  <a:cxn ang="0">
                    <a:pos x="618" y="18"/>
                  </a:cxn>
                  <a:cxn ang="0">
                    <a:pos x="636" y="6"/>
                  </a:cxn>
                  <a:cxn ang="0">
                    <a:pos x="648" y="0"/>
                  </a:cxn>
                  <a:cxn ang="0">
                    <a:pos x="654" y="0"/>
                  </a:cxn>
                  <a:cxn ang="0">
                    <a:pos x="654" y="6"/>
                  </a:cxn>
                  <a:cxn ang="0">
                    <a:pos x="648" y="24"/>
                  </a:cxn>
                  <a:cxn ang="0">
                    <a:pos x="642" y="42"/>
                  </a:cxn>
                  <a:cxn ang="0">
                    <a:pos x="630" y="78"/>
                  </a:cxn>
                  <a:cxn ang="0">
                    <a:pos x="618" y="126"/>
                  </a:cxn>
                  <a:cxn ang="0">
                    <a:pos x="606" y="180"/>
                  </a:cxn>
                  <a:cxn ang="0">
                    <a:pos x="600" y="240"/>
                  </a:cxn>
                  <a:cxn ang="0">
                    <a:pos x="600" y="306"/>
                  </a:cxn>
                  <a:cxn ang="0">
                    <a:pos x="600" y="366"/>
                  </a:cxn>
                  <a:cxn ang="0">
                    <a:pos x="606" y="426"/>
                  </a:cxn>
                  <a:cxn ang="0">
                    <a:pos x="618" y="480"/>
                  </a:cxn>
                  <a:cxn ang="0">
                    <a:pos x="630" y="534"/>
                  </a:cxn>
                  <a:cxn ang="0">
                    <a:pos x="636" y="582"/>
                  </a:cxn>
                </a:cxnLst>
                <a:rect l="0" t="0" r="r" b="b"/>
                <a:pathLst>
                  <a:path w="654" h="582">
                    <a:moveTo>
                      <a:pt x="0" y="198"/>
                    </a:moveTo>
                    <a:lnTo>
                      <a:pt x="48" y="198"/>
                    </a:lnTo>
                    <a:lnTo>
                      <a:pt x="96" y="192"/>
                    </a:lnTo>
                    <a:lnTo>
                      <a:pt x="144" y="180"/>
                    </a:lnTo>
                    <a:lnTo>
                      <a:pt x="192" y="168"/>
                    </a:lnTo>
                    <a:lnTo>
                      <a:pt x="240" y="150"/>
                    </a:lnTo>
                    <a:lnTo>
                      <a:pt x="288" y="138"/>
                    </a:lnTo>
                    <a:lnTo>
                      <a:pt x="342" y="114"/>
                    </a:lnTo>
                    <a:lnTo>
                      <a:pt x="390" y="96"/>
                    </a:lnTo>
                    <a:lnTo>
                      <a:pt x="444" y="78"/>
                    </a:lnTo>
                    <a:lnTo>
                      <a:pt x="492" y="60"/>
                    </a:lnTo>
                    <a:lnTo>
                      <a:pt x="546" y="48"/>
                    </a:lnTo>
                    <a:lnTo>
                      <a:pt x="588" y="30"/>
                    </a:lnTo>
                    <a:lnTo>
                      <a:pt x="618" y="18"/>
                    </a:lnTo>
                    <a:lnTo>
                      <a:pt x="636" y="6"/>
                    </a:lnTo>
                    <a:lnTo>
                      <a:pt x="648" y="0"/>
                    </a:lnTo>
                    <a:lnTo>
                      <a:pt x="654" y="0"/>
                    </a:lnTo>
                    <a:lnTo>
                      <a:pt x="654" y="6"/>
                    </a:lnTo>
                    <a:lnTo>
                      <a:pt x="648" y="24"/>
                    </a:lnTo>
                    <a:lnTo>
                      <a:pt x="642" y="42"/>
                    </a:lnTo>
                    <a:lnTo>
                      <a:pt x="630" y="78"/>
                    </a:lnTo>
                    <a:lnTo>
                      <a:pt x="618" y="126"/>
                    </a:lnTo>
                    <a:lnTo>
                      <a:pt x="606" y="180"/>
                    </a:lnTo>
                    <a:lnTo>
                      <a:pt x="600" y="240"/>
                    </a:lnTo>
                    <a:lnTo>
                      <a:pt x="600" y="306"/>
                    </a:lnTo>
                    <a:lnTo>
                      <a:pt x="600" y="366"/>
                    </a:lnTo>
                    <a:lnTo>
                      <a:pt x="606" y="426"/>
                    </a:lnTo>
                    <a:lnTo>
                      <a:pt x="618" y="480"/>
                    </a:lnTo>
                    <a:lnTo>
                      <a:pt x="630" y="534"/>
                    </a:lnTo>
                    <a:lnTo>
                      <a:pt x="636" y="582"/>
                    </a:lnTo>
                  </a:path>
                </a:pathLst>
              </a:custGeom>
              <a:noFill/>
              <a:ln w="38100" cmpd="sng">
                <a:solidFill>
                  <a:schemeClr val="bg2"/>
                </a:solidFill>
                <a:prstDash val="solid"/>
                <a:round/>
                <a:headEnd/>
                <a:tailEnd/>
              </a:ln>
            </p:spPr>
            <p:txBody>
              <a:bodyPr/>
              <a:lstStyle/>
              <a:p>
                <a:endParaRPr lang="en-US"/>
              </a:p>
            </p:txBody>
          </p:sp>
        </p:gr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Polar coordinate systems</a:t>
            </a:r>
            <a:endParaRPr lang="en-US" dirty="0"/>
          </a:p>
        </p:txBody>
      </p:sp>
      <p:sp>
        <p:nvSpPr>
          <p:cNvPr id="3" name="Content Placeholder 2"/>
          <p:cNvSpPr>
            <a:spLocks noGrp="1"/>
          </p:cNvSpPr>
          <p:nvPr>
            <p:ph idx="1"/>
          </p:nvPr>
        </p:nvSpPr>
        <p:spPr/>
        <p:txBody>
          <a:bodyPr>
            <a:normAutofit/>
          </a:bodyPr>
          <a:lstStyle/>
          <a:p>
            <a:pPr>
              <a:buNone/>
            </a:pPr>
            <a:r>
              <a:rPr lang="en-US" sz="2400" dirty="0" smtClean="0"/>
              <a:t>Converting between polar and Cartesian coordinates:</a:t>
            </a:r>
          </a:p>
          <a:p>
            <a:pPr>
              <a:buNone/>
            </a:pPr>
            <a:endParaRPr lang="en-US" sz="2400" dirty="0" smtClean="0"/>
          </a:p>
          <a:p>
            <a:pPr>
              <a:buNone/>
            </a:pPr>
            <a:r>
              <a:rPr lang="en-US" sz="2400" dirty="0" smtClean="0"/>
              <a:t>Trigonometry: </a:t>
            </a:r>
          </a:p>
          <a:p>
            <a:pPr lvl="1">
              <a:buNone/>
            </a:pPr>
            <a:r>
              <a:rPr lang="en-US" sz="2000" dirty="0" smtClean="0"/>
              <a:t>Triangle &amp; sin </a:t>
            </a:r>
            <a:r>
              <a:rPr lang="en-US" sz="2000" dirty="0" err="1" smtClean="0"/>
              <a:t>cos</a:t>
            </a:r>
            <a:r>
              <a:rPr lang="en-US" sz="2000" dirty="0" smtClean="0"/>
              <a:t> </a:t>
            </a:r>
            <a:r>
              <a:rPr lang="en-US" sz="2000" dirty="0" err="1" smtClean="0"/>
              <a:t>tg</a:t>
            </a:r>
            <a:r>
              <a:rPr lang="en-US" sz="2000" dirty="0" smtClean="0"/>
              <a:t> </a:t>
            </a:r>
            <a:r>
              <a:rPr lang="en-US" sz="2000" dirty="0" err="1" smtClean="0"/>
              <a:t>ctg</a:t>
            </a:r>
            <a:r>
              <a:rPr lang="en-US" sz="2000" dirty="0" smtClean="0"/>
              <a:t> </a:t>
            </a:r>
          </a:p>
          <a:p>
            <a:pPr lvl="1">
              <a:buNone/>
            </a:pPr>
            <a:r>
              <a:rPr lang="en-US" sz="2000" dirty="0" smtClean="0"/>
              <a:t>The inverse </a:t>
            </a:r>
          </a:p>
          <a:p>
            <a:pPr>
              <a:buNone/>
            </a:pPr>
            <a:endParaRPr lang="en-US" sz="2400" dirty="0" smtClean="0"/>
          </a:p>
          <a:p>
            <a:pPr>
              <a:buNone/>
            </a:pPr>
            <a:r>
              <a:rPr lang="en-US" sz="2400" dirty="0" smtClean="0"/>
              <a:t>Polar to Cartesian: </a:t>
            </a:r>
          </a:p>
          <a:p>
            <a:pPr>
              <a:buNone/>
            </a:pPr>
            <a:endParaRPr lang="en-US" sz="2400" dirty="0" smtClean="0"/>
          </a:p>
          <a:p>
            <a:pPr>
              <a:buNone/>
            </a:pPr>
            <a:endParaRPr lang="en-US" sz="2400" dirty="0" smtClean="0"/>
          </a:p>
          <a:p>
            <a:pPr>
              <a:buNone/>
            </a:pPr>
            <a:r>
              <a:rPr lang="en-US" sz="2400" dirty="0" smtClean="0"/>
              <a:t>Cartesian to polar: </a:t>
            </a:r>
          </a:p>
          <a:p>
            <a:pPr>
              <a:buNone/>
            </a:pPr>
            <a:endParaRPr lang="en-US" sz="2400" dirty="0" smtClean="0"/>
          </a:p>
          <a:p>
            <a:pPr>
              <a:buNone/>
            </a:pPr>
            <a:endParaRPr lang="en-US" sz="2400" dirty="0"/>
          </a:p>
        </p:txBody>
      </p:sp>
      <p:pic>
        <p:nvPicPr>
          <p:cNvPr id="4" name="Picture 3" descr="File:Polar to cartesian.svg"/>
          <p:cNvPicPr/>
          <p:nvPr/>
        </p:nvPicPr>
        <p:blipFill>
          <a:blip r:embed="rId2" cstate="print"/>
          <a:srcRect/>
          <a:stretch>
            <a:fillRect/>
          </a:stretch>
        </p:blipFill>
        <p:spPr bwMode="auto">
          <a:xfrm>
            <a:off x="5181600" y="2209800"/>
            <a:ext cx="3289300" cy="3254058"/>
          </a:xfrm>
          <a:prstGeom prst="rect">
            <a:avLst/>
          </a:prstGeom>
          <a:noFill/>
          <a:ln w="9525">
            <a:noFill/>
            <a:miter lim="800000"/>
            <a:headEnd/>
            <a:tailEnd/>
          </a:ln>
        </p:spPr>
      </p:pic>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5" name="Group 13"/>
          <p:cNvGrpSpPr/>
          <p:nvPr/>
        </p:nvGrpSpPr>
        <p:grpSpPr>
          <a:xfrm>
            <a:off x="3352800" y="4267200"/>
            <a:ext cx="838200" cy="466725"/>
            <a:chOff x="2743200" y="4343400"/>
            <a:chExt cx="838200" cy="466725"/>
          </a:xfrm>
        </p:grpSpPr>
        <p:pic>
          <p:nvPicPr>
            <p:cNvPr id="36865"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743200" y="4343400"/>
              <a:ext cx="838200" cy="238125"/>
            </a:xfrm>
            <a:prstGeom prst="rect">
              <a:avLst/>
            </a:prstGeom>
            <a:noFill/>
          </p:spPr>
        </p:pic>
        <p:pic>
          <p:nvPicPr>
            <p:cNvPr id="36867"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743200" y="4572000"/>
              <a:ext cx="809625" cy="238125"/>
            </a:xfrm>
            <a:prstGeom prst="rect">
              <a:avLst/>
            </a:prstGeom>
            <a:noFill/>
          </p:spPr>
        </p:pic>
      </p:grpSp>
      <p:sp>
        <p:nvSpPr>
          <p:cNvPr id="3687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7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6" name="Group 12"/>
          <p:cNvGrpSpPr/>
          <p:nvPr/>
        </p:nvGrpSpPr>
        <p:grpSpPr>
          <a:xfrm>
            <a:off x="3352800" y="5410200"/>
            <a:ext cx="1066800" cy="781050"/>
            <a:chOff x="2743200" y="5486400"/>
            <a:chExt cx="1066800" cy="781050"/>
          </a:xfrm>
        </p:grpSpPr>
        <p:pic>
          <p:nvPicPr>
            <p:cNvPr id="36869" name="Picture 5"/>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743200" y="5486400"/>
              <a:ext cx="1038225" cy="285750"/>
            </a:xfrm>
            <a:prstGeom prst="rect">
              <a:avLst/>
            </a:prstGeom>
            <a:noFill/>
          </p:spPr>
        </p:pic>
        <p:pic>
          <p:nvPicPr>
            <p:cNvPr id="36871" name="Picture 7"/>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743200" y="5867400"/>
              <a:ext cx="1066800" cy="400050"/>
            </a:xfrm>
            <a:prstGeom prst="rect">
              <a:avLst/>
            </a:prstGeom>
            <a:noFill/>
          </p:spPr>
        </p:pic>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
          <p:cNvPicPr>
            <a:picLocks noChangeAspect="1" noChangeArrowheads="1"/>
          </p:cNvPicPr>
          <p:nvPr/>
        </p:nvPicPr>
        <p:blipFill>
          <a:blip r:embed="rId2" cstate="print"/>
          <a:srcRect/>
          <a:stretch>
            <a:fillRect/>
          </a:stretch>
        </p:blipFill>
        <p:spPr bwMode="auto">
          <a:xfrm>
            <a:off x="4343400" y="1524000"/>
            <a:ext cx="4533900" cy="3848100"/>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dirty="0" smtClean="0"/>
              <a:t>About the </a:t>
            </a:r>
            <a:r>
              <a:rPr lang="en-US" dirty="0" err="1" smtClean="0"/>
              <a:t>atan</a:t>
            </a:r>
            <a:r>
              <a:rPr lang="en-US" dirty="0" smtClean="0"/>
              <a:t> function &amp; tracking</a:t>
            </a:r>
            <a:endParaRPr lang="en-US" dirty="0"/>
          </a:p>
        </p:txBody>
      </p:sp>
      <p:sp>
        <p:nvSpPr>
          <p:cNvPr id="3" name="Content Placeholder 2"/>
          <p:cNvSpPr>
            <a:spLocks noGrp="1"/>
          </p:cNvSpPr>
          <p:nvPr>
            <p:ph idx="1"/>
          </p:nvPr>
        </p:nvSpPr>
        <p:spPr/>
        <p:txBody>
          <a:bodyPr>
            <a:normAutofit/>
          </a:bodyPr>
          <a:lstStyle/>
          <a:p>
            <a:pPr>
              <a:buNone/>
            </a:pPr>
            <a:endParaRPr lang="en-US" sz="2400" dirty="0" smtClean="0"/>
          </a:p>
          <a:p>
            <a:pPr>
              <a:buNone/>
            </a:pPr>
            <a:endParaRPr lang="en-US" sz="2400" dirty="0"/>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7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7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 name="Content Placeholder 2"/>
          <p:cNvSpPr txBox="1">
            <a:spLocks/>
          </p:cNvSpPr>
          <p:nvPr/>
        </p:nvSpPr>
        <p:spPr>
          <a:xfrm>
            <a:off x="609600" y="1752600"/>
            <a:ext cx="8229600" cy="4876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Illustration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a:lnSpc>
                <a:spcPct val="115000"/>
              </a:lnSpc>
            </a:pPr>
            <a:endParaRPr lang="en-US" sz="1600" dirty="0" smtClean="0">
              <a:ea typeface="Calibri"/>
              <a:cs typeface="Times New Roman"/>
            </a:endParaRPr>
          </a:p>
          <a:p>
            <a:pPr>
              <a:lnSpc>
                <a:spcPct val="115000"/>
              </a:lnSpc>
            </a:pPr>
            <a:endParaRPr lang="en-US" sz="1600" dirty="0" smtClean="0">
              <a:ea typeface="Calibri"/>
              <a:cs typeface="Times New Roman"/>
            </a:endParaRPr>
          </a:p>
          <a:p>
            <a:pPr>
              <a:lnSpc>
                <a:spcPct val="115000"/>
              </a:lnSpc>
            </a:pPr>
            <a:endParaRPr lang="en-US" sz="1600" dirty="0" smtClean="0">
              <a:ea typeface="Calibri"/>
              <a:cs typeface="Times New Roman"/>
            </a:endParaRPr>
          </a:p>
          <a:p>
            <a:pPr>
              <a:lnSpc>
                <a:spcPct val="115000"/>
              </a:lnSpc>
            </a:pPr>
            <a:r>
              <a:rPr lang="en-US" sz="1200" dirty="0" smtClean="0">
                <a:solidFill>
                  <a:srgbClr val="000000"/>
                </a:solidFill>
                <a:latin typeface="Courier New"/>
                <a:ea typeface="Calibri"/>
                <a:cs typeface="Times New Roman"/>
              </a:rPr>
              <a:t>  </a:t>
            </a:r>
          </a:p>
          <a:p>
            <a:pPr>
              <a:lnSpc>
                <a:spcPct val="115000"/>
              </a:lnSpc>
            </a:pPr>
            <a:endParaRPr lang="en-US" sz="1200" dirty="0" smtClean="0">
              <a:solidFill>
                <a:srgbClr val="000000"/>
              </a:solidFill>
              <a:latin typeface="Courier New"/>
              <a:ea typeface="Calibri"/>
              <a:cs typeface="Times New Roman"/>
            </a:endParaRPr>
          </a:p>
          <a:p>
            <a:pPr>
              <a:lnSpc>
                <a:spcPct val="115000"/>
              </a:lnSpc>
            </a:pPr>
            <a:r>
              <a:rPr lang="en-US" sz="1200" dirty="0" smtClean="0">
                <a:solidFill>
                  <a:srgbClr val="000000"/>
                </a:solidFill>
                <a:latin typeface="Courier New"/>
                <a:ea typeface="Calibri"/>
                <a:cs typeface="Times New Roman"/>
              </a:rPr>
              <a:t>What is the angle </a:t>
            </a:r>
            <a:r>
              <a:rPr lang="el-GR" sz="1200" dirty="0" smtClean="0">
                <a:solidFill>
                  <a:srgbClr val="000000"/>
                </a:solidFill>
                <a:latin typeface="Courier New"/>
                <a:ea typeface="Calibri"/>
                <a:cs typeface="Times New Roman"/>
              </a:rPr>
              <a:t>θ</a:t>
            </a:r>
            <a:r>
              <a:rPr lang="en-US" sz="1200" dirty="0" smtClean="0">
                <a:solidFill>
                  <a:srgbClr val="000000"/>
                </a:solidFill>
                <a:latin typeface="Courier New"/>
                <a:ea typeface="Calibri"/>
                <a:cs typeface="Times New Roman"/>
              </a:rPr>
              <a:t> for these 4 points?</a:t>
            </a:r>
          </a:p>
          <a:p>
            <a:pPr>
              <a:lnSpc>
                <a:spcPct val="115000"/>
              </a:lnSpc>
            </a:pPr>
            <a:endParaRPr kumimoji="0" lang="en-US" sz="1200" b="0" i="0" u="none" strike="noStrike" kern="1200" cap="none" spc="0" normalizeH="0" baseline="0" noProof="0" dirty="0" smtClean="0">
              <a:ln>
                <a:noFill/>
              </a:ln>
              <a:solidFill>
                <a:srgbClr val="000000"/>
              </a:solidFill>
              <a:effectLst/>
              <a:uLnTx/>
              <a:uFillTx/>
              <a:latin typeface="Courier New"/>
              <a:cs typeface="Times New Roman"/>
            </a:endParaRPr>
          </a:p>
          <a:p>
            <a:pPr>
              <a:lnSpc>
                <a:spcPct val="115000"/>
              </a:lnSpc>
            </a:pPr>
            <a:r>
              <a:rPr lang="en-US" sz="1200" dirty="0" smtClean="0">
                <a:solidFill>
                  <a:srgbClr val="000000"/>
                </a:solidFill>
                <a:latin typeface="Courier New"/>
                <a:cs typeface="Times New Roman"/>
              </a:rPr>
              <a:t>Is this right? </a:t>
            </a:r>
          </a:p>
          <a:p>
            <a:pPr>
              <a:lnSpc>
                <a:spcPct val="115000"/>
              </a:lnSpc>
            </a:pPr>
            <a:endParaRPr kumimoji="0" lang="en-US" sz="1200" b="0" i="0" u="none" strike="noStrike" kern="1200" cap="none" spc="0" normalizeH="0" baseline="0" noProof="0" dirty="0" smtClean="0">
              <a:ln>
                <a:noFill/>
              </a:ln>
              <a:solidFill>
                <a:srgbClr val="000000"/>
              </a:solidFill>
              <a:effectLst/>
              <a:uLnTx/>
              <a:uFillTx/>
              <a:latin typeface="Courier New"/>
              <a:cs typeface="Times New Roman"/>
            </a:endParaRPr>
          </a:p>
          <a:p>
            <a:pPr>
              <a:lnSpc>
                <a:spcPct val="115000"/>
              </a:lnSpc>
            </a:pPr>
            <a:r>
              <a:rPr lang="en-US" sz="1200" dirty="0" smtClean="0">
                <a:solidFill>
                  <a:srgbClr val="000000"/>
                </a:solidFill>
                <a:latin typeface="Courier New"/>
                <a:cs typeface="Times New Roman"/>
              </a:rPr>
              <a:t>For any tracking functionality you </a:t>
            </a:r>
          </a:p>
          <a:p>
            <a:pPr>
              <a:lnSpc>
                <a:spcPct val="115000"/>
              </a:lnSpc>
            </a:pPr>
            <a:r>
              <a:rPr lang="en-US" sz="1200" dirty="0" smtClean="0">
                <a:solidFill>
                  <a:srgbClr val="000000"/>
                </a:solidFill>
                <a:latin typeface="Courier New"/>
                <a:cs typeface="Times New Roman"/>
              </a:rPr>
              <a:t>would need the angle measured from the +x axis</a:t>
            </a:r>
          </a:p>
          <a:p>
            <a:pPr>
              <a:lnSpc>
                <a:spcPct val="115000"/>
              </a:lnSpc>
            </a:pPr>
            <a:endParaRPr kumimoji="0" lang="en-US" sz="1200" b="0" i="0" u="none" strike="noStrike" kern="1200" cap="none" spc="0" normalizeH="0" baseline="0" noProof="0" dirty="0" smtClean="0">
              <a:ln>
                <a:noFill/>
              </a:ln>
              <a:solidFill>
                <a:srgbClr val="000000"/>
              </a:solidFill>
              <a:effectLst/>
              <a:uLnTx/>
              <a:uFillTx/>
              <a:latin typeface="Courier New"/>
              <a:cs typeface="Times New Roman"/>
            </a:endParaRPr>
          </a:p>
          <a:p>
            <a:pPr>
              <a:lnSpc>
                <a:spcPct val="115000"/>
              </a:lnSpc>
            </a:pPr>
            <a:r>
              <a:rPr lang="en-US" sz="1200" dirty="0" smtClean="0">
                <a:solidFill>
                  <a:srgbClr val="000000"/>
                </a:solidFill>
                <a:latin typeface="Courier New"/>
                <a:cs typeface="Times New Roman"/>
              </a:rPr>
              <a:t>Write a small function that will properly </a:t>
            </a:r>
          </a:p>
          <a:p>
            <a:pPr>
              <a:lnSpc>
                <a:spcPct val="115000"/>
              </a:lnSpc>
            </a:pPr>
            <a:r>
              <a:rPr lang="en-US" sz="1200" dirty="0" smtClean="0">
                <a:solidFill>
                  <a:srgbClr val="000000"/>
                </a:solidFill>
                <a:latin typeface="Courier New"/>
                <a:cs typeface="Times New Roman"/>
              </a:rPr>
              <a:t>calculate </a:t>
            </a:r>
            <a:r>
              <a:rPr lang="el-GR" sz="1200" dirty="0" smtClean="0">
                <a:solidFill>
                  <a:srgbClr val="000000"/>
                </a:solidFill>
                <a:latin typeface="Courier New"/>
                <a:ea typeface="Calibri"/>
                <a:cs typeface="Times New Roman"/>
              </a:rPr>
              <a:t>θ</a:t>
            </a:r>
            <a:r>
              <a:rPr lang="en-US" sz="1200" dirty="0" smtClean="0">
                <a:solidFill>
                  <a:srgbClr val="000000"/>
                </a:solidFill>
                <a:latin typeface="Courier New"/>
                <a:ea typeface="Calibri"/>
                <a:cs typeface="Times New Roman"/>
              </a:rPr>
              <a:t> from the +x axis for these 4 points.</a:t>
            </a:r>
          </a:p>
          <a:p>
            <a:pPr>
              <a:lnSpc>
                <a:spcPct val="115000"/>
              </a:lnSpc>
            </a:pPr>
            <a:endParaRPr kumimoji="0" lang="en-US" sz="1200" b="0" i="0" u="none" strike="noStrike" kern="1200" cap="none" spc="0" normalizeH="0" baseline="0" noProof="0" dirty="0" smtClean="0">
              <a:ln>
                <a:noFill/>
              </a:ln>
              <a:solidFill>
                <a:srgbClr val="000000"/>
              </a:solidFill>
              <a:effectLst/>
              <a:uLnTx/>
              <a:uFillTx/>
              <a:latin typeface="Courier New"/>
              <a:cs typeface="Times New Roman"/>
            </a:endParaRPr>
          </a:p>
          <a:p>
            <a:pPr>
              <a:lnSpc>
                <a:spcPct val="115000"/>
              </a:lnSpc>
            </a:pPr>
            <a:r>
              <a:rPr lang="en-US" sz="1200" dirty="0" smtClean="0">
                <a:solidFill>
                  <a:srgbClr val="000000"/>
                </a:solidFill>
                <a:latin typeface="Courier New"/>
                <a:cs typeface="Times New Roman"/>
              </a:rPr>
              <a:t>Don’t forget to consider </a:t>
            </a:r>
            <a:r>
              <a:rPr lang="en-US" sz="1200" dirty="0" err="1" smtClean="0">
                <a:solidFill>
                  <a:srgbClr val="000000"/>
                </a:solidFill>
                <a:latin typeface="Courier New"/>
                <a:cs typeface="Times New Roman"/>
              </a:rPr>
              <a:t>Dx</a:t>
            </a:r>
            <a:r>
              <a:rPr lang="en-US" sz="1200" dirty="0" smtClean="0">
                <a:solidFill>
                  <a:srgbClr val="000000"/>
                </a:solidFill>
                <a:latin typeface="Courier New"/>
                <a:cs typeface="Times New Roman"/>
              </a:rPr>
              <a:t>=0 and </a:t>
            </a:r>
            <a:r>
              <a:rPr lang="en-US" sz="1200" dirty="0" err="1" smtClean="0">
                <a:solidFill>
                  <a:srgbClr val="000000"/>
                </a:solidFill>
                <a:latin typeface="Courier New"/>
                <a:cs typeface="Times New Roman"/>
              </a:rPr>
              <a:t>Dy</a:t>
            </a:r>
            <a:r>
              <a:rPr lang="en-US" sz="1200" dirty="0" smtClean="0">
                <a:solidFill>
                  <a:srgbClr val="000000"/>
                </a:solidFill>
                <a:latin typeface="Courier New"/>
                <a:cs typeface="Times New Roman"/>
              </a:rPr>
              <a:t>=0 cases!</a:t>
            </a:r>
            <a:endParaRPr kumimoji="0" lang="en-US" sz="1200" b="0" i="0" u="none" strike="noStrike" kern="1200" cap="none" spc="0" normalizeH="0" baseline="0" noProof="0" dirty="0" smtClean="0">
              <a:ln>
                <a:noFill/>
              </a:ln>
              <a:solidFill>
                <a:srgbClr val="000000"/>
              </a:solidFill>
              <a:effectLst/>
              <a:uLnTx/>
              <a:uFillTx/>
              <a:latin typeface="Courier New"/>
              <a:cs typeface="Times New Roman"/>
            </a:endParaRPr>
          </a:p>
          <a:p>
            <a:pPr>
              <a:lnSpc>
                <a:spcPct val="115000"/>
              </a:lnSpc>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4" name="Group 15"/>
          <p:cNvGrpSpPr/>
          <p:nvPr/>
        </p:nvGrpSpPr>
        <p:grpSpPr>
          <a:xfrm>
            <a:off x="1828800" y="2286000"/>
            <a:ext cx="1752600" cy="762000"/>
            <a:chOff x="1828800" y="2286000"/>
            <a:chExt cx="1752600" cy="762000"/>
          </a:xfrm>
        </p:grpSpPr>
        <p:cxnSp>
          <p:nvCxnSpPr>
            <p:cNvPr id="17" name="Straight Connector 16"/>
            <p:cNvCxnSpPr/>
            <p:nvPr/>
          </p:nvCxnSpPr>
          <p:spPr>
            <a:xfrm flipV="1">
              <a:off x="1828800" y="2286000"/>
              <a:ext cx="990600" cy="762000"/>
            </a:xfrm>
            <a:prstGeom prst="line">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819400" y="2286000"/>
              <a:ext cx="762000" cy="304800"/>
            </a:xfrm>
            <a:prstGeom prst="line">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2"/>
          <p:cNvGrpSpPr/>
          <p:nvPr/>
        </p:nvGrpSpPr>
        <p:grpSpPr>
          <a:xfrm>
            <a:off x="3048000" y="2971800"/>
            <a:ext cx="1066800" cy="781050"/>
            <a:chOff x="2743200" y="5486400"/>
            <a:chExt cx="1066800" cy="781050"/>
          </a:xfrm>
        </p:grpSpPr>
        <p:pic>
          <p:nvPicPr>
            <p:cNvPr id="15"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743200" y="5486400"/>
              <a:ext cx="1038225" cy="285750"/>
            </a:xfrm>
            <a:prstGeom prst="rect">
              <a:avLst/>
            </a:prstGeom>
            <a:noFill/>
          </p:spPr>
        </p:pic>
        <p:pic>
          <p:nvPicPr>
            <p:cNvPr id="16"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743200" y="5867400"/>
              <a:ext cx="1066800" cy="400050"/>
            </a:xfrm>
            <a:prstGeom prst="rect">
              <a:avLst/>
            </a:prstGeom>
            <a:noFill/>
          </p:spPr>
        </p:pic>
      </p:grpSp>
      <p:sp>
        <p:nvSpPr>
          <p:cNvPr id="19" name="Rectangle 15"/>
          <p:cNvSpPr>
            <a:spLocks noChangeArrowheads="1"/>
          </p:cNvSpPr>
          <p:nvPr/>
        </p:nvSpPr>
        <p:spPr bwMode="auto">
          <a:xfrm>
            <a:off x="6934200" y="4572000"/>
            <a:ext cx="1901825" cy="1920875"/>
          </a:xfrm>
          <a:prstGeom prst="rect">
            <a:avLst/>
          </a:prstGeom>
          <a:noFill/>
          <a:ln w="9525">
            <a:noFill/>
            <a:miter lim="800000"/>
            <a:headEnd/>
            <a:tailEnd/>
          </a:ln>
          <a:effectLst/>
        </p:spPr>
        <p:txBody>
          <a:bodyPr wrap="none" anchor="ctr">
            <a:spAutoFit/>
          </a:bodyPr>
          <a:lstStyle/>
          <a:p>
            <a:r>
              <a:rPr lang="pl-PL" sz="1000" dirty="0">
                <a:solidFill>
                  <a:srgbClr val="000000"/>
                </a:solidFill>
                <a:latin typeface="Calibri" pitchFamily="34" charset="0"/>
                <a:cs typeface="Times New Roman" pitchFamily="18" charset="0"/>
              </a:rPr>
              <a:t>% Q1 </a:t>
            </a:r>
            <a:endParaRPr lang="en-US" sz="1000" dirty="0">
              <a:solidFill>
                <a:srgbClr val="000000"/>
              </a:solidFill>
            </a:endParaRPr>
          </a:p>
          <a:p>
            <a:pPr eaLnBrk="0" hangingPunct="0"/>
            <a:r>
              <a:rPr lang="pl-PL" sz="1000" dirty="0">
                <a:solidFill>
                  <a:srgbClr val="000000"/>
                </a:solidFill>
                <a:latin typeface="Calibri" pitchFamily="34" charset="0"/>
                <a:cs typeface="Times New Roman" pitchFamily="18" charset="0"/>
              </a:rPr>
              <a:t>x=5; y=4; Dx=x; Dy=y; m=Dy/Dx;</a:t>
            </a:r>
            <a:endParaRPr lang="en-US" sz="1000" dirty="0">
              <a:solidFill>
                <a:srgbClr val="000000"/>
              </a:solidFill>
            </a:endParaRPr>
          </a:p>
          <a:p>
            <a:pPr eaLnBrk="0" hangingPunct="0"/>
            <a:r>
              <a:rPr lang="en-US" sz="1000" dirty="0">
                <a:solidFill>
                  <a:srgbClr val="000000"/>
                </a:solidFill>
                <a:latin typeface="Calibri" pitchFamily="34" charset="0"/>
                <a:cs typeface="Times New Roman" pitchFamily="18" charset="0"/>
              </a:rPr>
              <a:t>Angle = </a:t>
            </a:r>
            <a:r>
              <a:rPr lang="en-US" sz="1000" dirty="0" err="1">
                <a:solidFill>
                  <a:srgbClr val="000000"/>
                </a:solidFill>
                <a:latin typeface="Calibri" pitchFamily="34" charset="0"/>
                <a:cs typeface="Times New Roman" pitchFamily="18" charset="0"/>
              </a:rPr>
              <a:t>atand</a:t>
            </a:r>
            <a:r>
              <a:rPr lang="en-US" sz="1000" dirty="0">
                <a:solidFill>
                  <a:srgbClr val="000000"/>
                </a:solidFill>
                <a:latin typeface="Calibri" pitchFamily="34" charset="0"/>
                <a:cs typeface="Times New Roman" pitchFamily="18" charset="0"/>
              </a:rPr>
              <a:t>(m); % 38.7 deg</a:t>
            </a:r>
            <a:endParaRPr lang="en-US" sz="1000" dirty="0">
              <a:solidFill>
                <a:srgbClr val="000000"/>
              </a:solidFill>
            </a:endParaRPr>
          </a:p>
          <a:p>
            <a:pPr eaLnBrk="0" hangingPunct="0"/>
            <a:r>
              <a:rPr lang="en-US" sz="1000" dirty="0">
                <a:solidFill>
                  <a:srgbClr val="000000"/>
                </a:solidFill>
                <a:latin typeface="Calibri" pitchFamily="34" charset="0"/>
                <a:cs typeface="Times New Roman" pitchFamily="18" charset="0"/>
              </a:rPr>
              <a:t>% Q2 </a:t>
            </a:r>
            <a:endParaRPr lang="en-US" sz="1000" dirty="0">
              <a:solidFill>
                <a:srgbClr val="000000"/>
              </a:solidFill>
            </a:endParaRPr>
          </a:p>
          <a:p>
            <a:pPr eaLnBrk="0" hangingPunct="0"/>
            <a:r>
              <a:rPr lang="en-US" sz="1000" dirty="0">
                <a:solidFill>
                  <a:srgbClr val="000000"/>
                </a:solidFill>
                <a:latin typeface="Calibri" pitchFamily="34" charset="0"/>
                <a:cs typeface="Times New Roman" pitchFamily="18" charset="0"/>
              </a:rPr>
              <a:t>x=-6; y=6; </a:t>
            </a:r>
            <a:r>
              <a:rPr lang="en-US" sz="1000" dirty="0" err="1">
                <a:solidFill>
                  <a:srgbClr val="000000"/>
                </a:solidFill>
                <a:latin typeface="Calibri" pitchFamily="34" charset="0"/>
                <a:cs typeface="Times New Roman" pitchFamily="18" charset="0"/>
              </a:rPr>
              <a:t>Dx</a:t>
            </a:r>
            <a:r>
              <a:rPr lang="en-US" sz="1000" dirty="0">
                <a:solidFill>
                  <a:srgbClr val="000000"/>
                </a:solidFill>
                <a:latin typeface="Calibri" pitchFamily="34" charset="0"/>
                <a:cs typeface="Times New Roman" pitchFamily="18" charset="0"/>
              </a:rPr>
              <a:t>=x; </a:t>
            </a:r>
            <a:r>
              <a:rPr lang="en-US" sz="1000" dirty="0" err="1">
                <a:solidFill>
                  <a:srgbClr val="000000"/>
                </a:solidFill>
                <a:latin typeface="Calibri" pitchFamily="34" charset="0"/>
                <a:cs typeface="Times New Roman" pitchFamily="18" charset="0"/>
              </a:rPr>
              <a:t>Dy</a:t>
            </a:r>
            <a:r>
              <a:rPr lang="en-US" sz="1000" dirty="0">
                <a:solidFill>
                  <a:srgbClr val="000000"/>
                </a:solidFill>
                <a:latin typeface="Calibri" pitchFamily="34" charset="0"/>
                <a:cs typeface="Times New Roman" pitchFamily="18" charset="0"/>
              </a:rPr>
              <a:t>=y; m=</a:t>
            </a:r>
            <a:r>
              <a:rPr lang="en-US" sz="1000" dirty="0" err="1">
                <a:solidFill>
                  <a:srgbClr val="000000"/>
                </a:solidFill>
                <a:latin typeface="Calibri" pitchFamily="34" charset="0"/>
                <a:cs typeface="Times New Roman" pitchFamily="18" charset="0"/>
              </a:rPr>
              <a:t>Dy</a:t>
            </a:r>
            <a:r>
              <a:rPr lang="en-US" sz="1000" dirty="0">
                <a:solidFill>
                  <a:srgbClr val="000000"/>
                </a:solidFill>
                <a:latin typeface="Calibri" pitchFamily="34" charset="0"/>
                <a:cs typeface="Times New Roman" pitchFamily="18" charset="0"/>
              </a:rPr>
              <a:t>/</a:t>
            </a:r>
            <a:r>
              <a:rPr lang="en-US" sz="1000" dirty="0" err="1">
                <a:solidFill>
                  <a:srgbClr val="000000"/>
                </a:solidFill>
                <a:latin typeface="Calibri" pitchFamily="34" charset="0"/>
                <a:cs typeface="Times New Roman" pitchFamily="18" charset="0"/>
              </a:rPr>
              <a:t>Dx</a:t>
            </a:r>
            <a:r>
              <a:rPr lang="en-US" sz="1000" dirty="0">
                <a:solidFill>
                  <a:srgbClr val="000000"/>
                </a:solidFill>
                <a:latin typeface="Calibri" pitchFamily="34" charset="0"/>
                <a:cs typeface="Times New Roman" pitchFamily="18" charset="0"/>
              </a:rPr>
              <a:t>;</a:t>
            </a:r>
            <a:endParaRPr lang="en-US" sz="1000" dirty="0">
              <a:solidFill>
                <a:srgbClr val="000000"/>
              </a:solidFill>
            </a:endParaRPr>
          </a:p>
          <a:p>
            <a:pPr eaLnBrk="0" hangingPunct="0"/>
            <a:r>
              <a:rPr lang="en-US" sz="1000" dirty="0">
                <a:solidFill>
                  <a:srgbClr val="000000"/>
                </a:solidFill>
                <a:latin typeface="Calibri" pitchFamily="34" charset="0"/>
                <a:cs typeface="Times New Roman" pitchFamily="18" charset="0"/>
              </a:rPr>
              <a:t>Angle = </a:t>
            </a:r>
            <a:r>
              <a:rPr lang="en-US" sz="1000" dirty="0" err="1">
                <a:solidFill>
                  <a:srgbClr val="000000"/>
                </a:solidFill>
                <a:latin typeface="Calibri" pitchFamily="34" charset="0"/>
                <a:cs typeface="Times New Roman" pitchFamily="18" charset="0"/>
              </a:rPr>
              <a:t>atand</a:t>
            </a:r>
            <a:r>
              <a:rPr lang="en-US" sz="1000" dirty="0">
                <a:solidFill>
                  <a:srgbClr val="000000"/>
                </a:solidFill>
                <a:latin typeface="Calibri" pitchFamily="34" charset="0"/>
                <a:cs typeface="Times New Roman" pitchFamily="18" charset="0"/>
              </a:rPr>
              <a:t>(m); % -45 deg</a:t>
            </a:r>
            <a:endParaRPr lang="en-US" sz="1000" dirty="0">
              <a:solidFill>
                <a:srgbClr val="000000"/>
              </a:solidFill>
            </a:endParaRPr>
          </a:p>
          <a:p>
            <a:pPr eaLnBrk="0" hangingPunct="0"/>
            <a:r>
              <a:rPr lang="en-US" sz="1000" dirty="0">
                <a:solidFill>
                  <a:srgbClr val="000000"/>
                </a:solidFill>
                <a:latin typeface="Calibri" pitchFamily="34" charset="0"/>
                <a:cs typeface="Times New Roman" pitchFamily="18" charset="0"/>
              </a:rPr>
              <a:t>% Q3 </a:t>
            </a:r>
            <a:endParaRPr lang="en-US" sz="1000" dirty="0">
              <a:solidFill>
                <a:srgbClr val="000000"/>
              </a:solidFill>
            </a:endParaRPr>
          </a:p>
          <a:p>
            <a:pPr eaLnBrk="0" hangingPunct="0"/>
            <a:r>
              <a:rPr lang="en-US" sz="1000" dirty="0">
                <a:solidFill>
                  <a:srgbClr val="000000"/>
                </a:solidFill>
                <a:latin typeface="Calibri" pitchFamily="34" charset="0"/>
                <a:cs typeface="Times New Roman" pitchFamily="18" charset="0"/>
              </a:rPr>
              <a:t>x=-3; y=-2; </a:t>
            </a:r>
            <a:r>
              <a:rPr lang="en-US" sz="1000" dirty="0" err="1">
                <a:solidFill>
                  <a:srgbClr val="000000"/>
                </a:solidFill>
                <a:latin typeface="Calibri" pitchFamily="34" charset="0"/>
                <a:cs typeface="Times New Roman" pitchFamily="18" charset="0"/>
              </a:rPr>
              <a:t>Dx</a:t>
            </a:r>
            <a:r>
              <a:rPr lang="en-US" sz="1000" dirty="0">
                <a:solidFill>
                  <a:srgbClr val="000000"/>
                </a:solidFill>
                <a:latin typeface="Calibri" pitchFamily="34" charset="0"/>
                <a:cs typeface="Times New Roman" pitchFamily="18" charset="0"/>
              </a:rPr>
              <a:t>=x; </a:t>
            </a:r>
            <a:r>
              <a:rPr lang="en-US" sz="1000" dirty="0" err="1">
                <a:solidFill>
                  <a:srgbClr val="000000"/>
                </a:solidFill>
                <a:latin typeface="Calibri" pitchFamily="34" charset="0"/>
                <a:cs typeface="Times New Roman" pitchFamily="18" charset="0"/>
              </a:rPr>
              <a:t>Dy</a:t>
            </a:r>
            <a:r>
              <a:rPr lang="en-US" sz="1000" dirty="0">
                <a:solidFill>
                  <a:srgbClr val="000000"/>
                </a:solidFill>
                <a:latin typeface="Calibri" pitchFamily="34" charset="0"/>
                <a:cs typeface="Times New Roman" pitchFamily="18" charset="0"/>
              </a:rPr>
              <a:t>=y; m=</a:t>
            </a:r>
            <a:r>
              <a:rPr lang="en-US" sz="1000" dirty="0" err="1">
                <a:solidFill>
                  <a:srgbClr val="000000"/>
                </a:solidFill>
                <a:latin typeface="Calibri" pitchFamily="34" charset="0"/>
                <a:cs typeface="Times New Roman" pitchFamily="18" charset="0"/>
              </a:rPr>
              <a:t>Dy</a:t>
            </a:r>
            <a:r>
              <a:rPr lang="en-US" sz="1000" dirty="0">
                <a:solidFill>
                  <a:srgbClr val="000000"/>
                </a:solidFill>
                <a:latin typeface="Calibri" pitchFamily="34" charset="0"/>
                <a:cs typeface="Times New Roman" pitchFamily="18" charset="0"/>
              </a:rPr>
              <a:t>/</a:t>
            </a:r>
            <a:r>
              <a:rPr lang="en-US" sz="1000" dirty="0" err="1">
                <a:solidFill>
                  <a:srgbClr val="000000"/>
                </a:solidFill>
                <a:latin typeface="Calibri" pitchFamily="34" charset="0"/>
                <a:cs typeface="Times New Roman" pitchFamily="18" charset="0"/>
              </a:rPr>
              <a:t>Dx</a:t>
            </a:r>
            <a:r>
              <a:rPr lang="en-US" sz="1000" dirty="0">
                <a:solidFill>
                  <a:srgbClr val="000000"/>
                </a:solidFill>
                <a:latin typeface="Calibri" pitchFamily="34" charset="0"/>
                <a:cs typeface="Times New Roman" pitchFamily="18" charset="0"/>
              </a:rPr>
              <a:t>;</a:t>
            </a:r>
            <a:endParaRPr lang="en-US" sz="1000" dirty="0">
              <a:solidFill>
                <a:srgbClr val="000000"/>
              </a:solidFill>
            </a:endParaRPr>
          </a:p>
          <a:p>
            <a:pPr eaLnBrk="0" hangingPunct="0"/>
            <a:r>
              <a:rPr lang="en-US" sz="1000" dirty="0">
                <a:solidFill>
                  <a:srgbClr val="000000"/>
                </a:solidFill>
                <a:latin typeface="Calibri" pitchFamily="34" charset="0"/>
                <a:cs typeface="Times New Roman" pitchFamily="18" charset="0"/>
              </a:rPr>
              <a:t>Angle = </a:t>
            </a:r>
            <a:r>
              <a:rPr lang="en-US" sz="1000" dirty="0" err="1">
                <a:solidFill>
                  <a:srgbClr val="000000"/>
                </a:solidFill>
                <a:latin typeface="Calibri" pitchFamily="34" charset="0"/>
                <a:cs typeface="Times New Roman" pitchFamily="18" charset="0"/>
              </a:rPr>
              <a:t>atand</a:t>
            </a:r>
            <a:r>
              <a:rPr lang="en-US" sz="1000" dirty="0">
                <a:solidFill>
                  <a:srgbClr val="000000"/>
                </a:solidFill>
                <a:latin typeface="Calibri" pitchFamily="34" charset="0"/>
                <a:cs typeface="Times New Roman" pitchFamily="18" charset="0"/>
              </a:rPr>
              <a:t>(m); % 33.7 deg</a:t>
            </a:r>
            <a:endParaRPr lang="en-US" sz="1000" dirty="0">
              <a:solidFill>
                <a:srgbClr val="000000"/>
              </a:solidFill>
            </a:endParaRPr>
          </a:p>
          <a:p>
            <a:pPr eaLnBrk="0" hangingPunct="0"/>
            <a:r>
              <a:rPr lang="en-US" sz="1000" dirty="0">
                <a:solidFill>
                  <a:srgbClr val="000000"/>
                </a:solidFill>
                <a:latin typeface="Calibri" pitchFamily="34" charset="0"/>
                <a:cs typeface="Times New Roman" pitchFamily="18" charset="0"/>
              </a:rPr>
              <a:t>% Q4 </a:t>
            </a:r>
            <a:endParaRPr lang="en-US" sz="1000" dirty="0">
              <a:solidFill>
                <a:srgbClr val="000000"/>
              </a:solidFill>
            </a:endParaRPr>
          </a:p>
          <a:p>
            <a:pPr eaLnBrk="0" hangingPunct="0"/>
            <a:r>
              <a:rPr lang="en-US" sz="1000" dirty="0">
                <a:solidFill>
                  <a:srgbClr val="000000"/>
                </a:solidFill>
                <a:latin typeface="Calibri" pitchFamily="34" charset="0"/>
                <a:cs typeface="Times New Roman" pitchFamily="18" charset="0"/>
              </a:rPr>
              <a:t>x=8; y=-5; </a:t>
            </a:r>
            <a:r>
              <a:rPr lang="en-US" sz="1000" dirty="0" err="1">
                <a:solidFill>
                  <a:srgbClr val="000000"/>
                </a:solidFill>
                <a:latin typeface="Calibri" pitchFamily="34" charset="0"/>
                <a:cs typeface="Times New Roman" pitchFamily="18" charset="0"/>
              </a:rPr>
              <a:t>Dx</a:t>
            </a:r>
            <a:r>
              <a:rPr lang="en-US" sz="1000" dirty="0">
                <a:solidFill>
                  <a:srgbClr val="000000"/>
                </a:solidFill>
                <a:latin typeface="Calibri" pitchFamily="34" charset="0"/>
                <a:cs typeface="Times New Roman" pitchFamily="18" charset="0"/>
              </a:rPr>
              <a:t>=x; </a:t>
            </a:r>
            <a:r>
              <a:rPr lang="en-US" sz="1000" dirty="0" err="1">
                <a:solidFill>
                  <a:srgbClr val="000000"/>
                </a:solidFill>
                <a:latin typeface="Calibri" pitchFamily="34" charset="0"/>
                <a:cs typeface="Times New Roman" pitchFamily="18" charset="0"/>
              </a:rPr>
              <a:t>Dy</a:t>
            </a:r>
            <a:r>
              <a:rPr lang="en-US" sz="1000" dirty="0">
                <a:solidFill>
                  <a:srgbClr val="000000"/>
                </a:solidFill>
                <a:latin typeface="Calibri" pitchFamily="34" charset="0"/>
                <a:cs typeface="Times New Roman" pitchFamily="18" charset="0"/>
              </a:rPr>
              <a:t>=y; m=</a:t>
            </a:r>
            <a:r>
              <a:rPr lang="en-US" sz="1000" dirty="0" err="1">
                <a:solidFill>
                  <a:srgbClr val="000000"/>
                </a:solidFill>
                <a:latin typeface="Calibri" pitchFamily="34" charset="0"/>
                <a:cs typeface="Times New Roman" pitchFamily="18" charset="0"/>
              </a:rPr>
              <a:t>Dy</a:t>
            </a:r>
            <a:r>
              <a:rPr lang="en-US" sz="1000" dirty="0">
                <a:solidFill>
                  <a:srgbClr val="000000"/>
                </a:solidFill>
                <a:latin typeface="Calibri" pitchFamily="34" charset="0"/>
                <a:cs typeface="Times New Roman" pitchFamily="18" charset="0"/>
              </a:rPr>
              <a:t>/</a:t>
            </a:r>
            <a:r>
              <a:rPr lang="en-US" sz="1000" dirty="0" err="1">
                <a:solidFill>
                  <a:srgbClr val="000000"/>
                </a:solidFill>
                <a:latin typeface="Calibri" pitchFamily="34" charset="0"/>
                <a:cs typeface="Times New Roman" pitchFamily="18" charset="0"/>
              </a:rPr>
              <a:t>Dx</a:t>
            </a:r>
            <a:r>
              <a:rPr lang="en-US" sz="1000" dirty="0">
                <a:solidFill>
                  <a:srgbClr val="000000"/>
                </a:solidFill>
                <a:latin typeface="Calibri" pitchFamily="34" charset="0"/>
                <a:cs typeface="Times New Roman" pitchFamily="18" charset="0"/>
              </a:rPr>
              <a:t>;</a:t>
            </a:r>
            <a:endParaRPr lang="en-US" sz="1000" dirty="0">
              <a:solidFill>
                <a:srgbClr val="000000"/>
              </a:solidFill>
            </a:endParaRPr>
          </a:p>
          <a:p>
            <a:pPr eaLnBrk="0" hangingPunct="0"/>
            <a:r>
              <a:rPr lang="en-US" sz="1000" dirty="0">
                <a:solidFill>
                  <a:srgbClr val="000000"/>
                </a:solidFill>
                <a:latin typeface="Calibri" pitchFamily="34" charset="0"/>
                <a:cs typeface="Times New Roman" pitchFamily="18" charset="0"/>
              </a:rPr>
              <a:t>Angle = </a:t>
            </a:r>
            <a:r>
              <a:rPr lang="en-US" sz="1000" dirty="0" err="1">
                <a:solidFill>
                  <a:srgbClr val="000000"/>
                </a:solidFill>
                <a:latin typeface="Calibri" pitchFamily="34" charset="0"/>
                <a:cs typeface="Times New Roman" pitchFamily="18" charset="0"/>
              </a:rPr>
              <a:t>atand</a:t>
            </a:r>
            <a:r>
              <a:rPr lang="en-US" sz="1000" dirty="0">
                <a:solidFill>
                  <a:srgbClr val="000000"/>
                </a:solidFill>
                <a:latin typeface="Calibri" pitchFamily="34" charset="0"/>
                <a:cs typeface="Times New Roman" pitchFamily="18" charset="0"/>
              </a:rPr>
              <a:t>(m); % -32.0 deg</a:t>
            </a:r>
          </a:p>
        </p:txBody>
      </p:sp>
      <p:cxnSp>
        <p:nvCxnSpPr>
          <p:cNvPr id="20" name="Straight Arrow Connector 19"/>
          <p:cNvCxnSpPr/>
          <p:nvPr/>
        </p:nvCxnSpPr>
        <p:spPr>
          <a:xfrm>
            <a:off x="4343400" y="4038600"/>
            <a:ext cx="2438400" cy="1676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t>atan</a:t>
            </a:r>
            <a:r>
              <a:rPr lang="en-US" dirty="0" smtClean="0"/>
              <a:t> function &amp; tracking</a:t>
            </a:r>
            <a:endParaRPr lang="en-US" dirty="0"/>
          </a:p>
        </p:txBody>
      </p:sp>
      <p:sp>
        <p:nvSpPr>
          <p:cNvPr id="3" name="Content Placeholder 2"/>
          <p:cNvSpPr>
            <a:spLocks noGrp="1"/>
          </p:cNvSpPr>
          <p:nvPr>
            <p:ph idx="1"/>
          </p:nvPr>
        </p:nvSpPr>
        <p:spPr/>
        <p:txBody>
          <a:bodyPr>
            <a:normAutofit/>
          </a:bodyPr>
          <a:lstStyle/>
          <a:p>
            <a:pPr>
              <a:buNone/>
            </a:pPr>
            <a:endParaRPr lang="en-US" sz="2400" dirty="0" smtClean="0"/>
          </a:p>
          <a:p>
            <a:pPr>
              <a:buNone/>
            </a:pPr>
            <a:endParaRPr lang="en-US" sz="2400" dirty="0"/>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7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7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 name="Content Placeholder 2"/>
          <p:cNvSpPr txBox="1">
            <a:spLocks/>
          </p:cNvSpPr>
          <p:nvPr/>
        </p:nvSpPr>
        <p:spPr>
          <a:xfrm>
            <a:off x="609600" y="1752600"/>
            <a:ext cx="8229600" cy="4876800"/>
          </a:xfrm>
          <a:prstGeom prst="rect">
            <a:avLst/>
          </a:prstGeom>
        </p:spPr>
        <p:txBody>
          <a:bodyPr vert="horz" lIns="91440" tIns="45720" rIns="91440" bIns="45720" rtlCol="0">
            <a:normAutofit fontScale="55000" lnSpcReduction="20000"/>
          </a:bodyPr>
          <a:lstStyle/>
          <a:p>
            <a:pPr>
              <a:lnSpc>
                <a:spcPct val="115000"/>
              </a:lnSpc>
            </a:pPr>
            <a:r>
              <a:rPr lang="en-US" sz="2400" dirty="0" smtClean="0">
                <a:solidFill>
                  <a:srgbClr val="0000FF"/>
                </a:solidFill>
                <a:latin typeface="Courier New"/>
                <a:ea typeface="Calibri"/>
                <a:cs typeface="Times New Roman"/>
              </a:rPr>
              <a:t>function</a:t>
            </a:r>
            <a:r>
              <a:rPr lang="en-US" sz="2400" dirty="0" smtClean="0">
                <a:solidFill>
                  <a:srgbClr val="000000"/>
                </a:solidFill>
                <a:latin typeface="Courier New"/>
                <a:ea typeface="Calibri"/>
                <a:cs typeface="Times New Roman"/>
              </a:rPr>
              <a:t> Angle = Slope2Angle(DX,DY)</a:t>
            </a:r>
            <a:endParaRPr lang="en-US" sz="3200" dirty="0" smtClean="0">
              <a:ea typeface="Calibri"/>
              <a:cs typeface="Times New Roman"/>
            </a:endParaRPr>
          </a:p>
          <a:p>
            <a:pPr>
              <a:lnSpc>
                <a:spcPct val="115000"/>
              </a:lnSpc>
            </a:pPr>
            <a:r>
              <a:rPr lang="en-US" sz="2400" dirty="0" smtClean="0">
                <a:solidFill>
                  <a:srgbClr val="0000FF"/>
                </a:solidFill>
                <a:latin typeface="Courier New"/>
                <a:ea typeface="Calibri"/>
                <a:cs typeface="Times New Roman"/>
              </a:rPr>
              <a:t>if</a:t>
            </a:r>
            <a:r>
              <a:rPr lang="en-US" sz="2400" dirty="0" smtClean="0">
                <a:solidFill>
                  <a:srgbClr val="000000"/>
                </a:solidFill>
                <a:latin typeface="Courier New"/>
                <a:ea typeface="Calibri"/>
                <a:cs typeface="Times New Roman"/>
              </a:rPr>
              <a:t> DY == 0</a:t>
            </a:r>
            <a:endParaRPr lang="en-US" sz="3200" dirty="0" smtClean="0">
              <a:ea typeface="Calibri"/>
              <a:cs typeface="Times New Roman"/>
            </a:endParaRPr>
          </a:p>
          <a:p>
            <a:pPr>
              <a:lnSpc>
                <a:spcPct val="115000"/>
              </a:lnSpc>
            </a:pPr>
            <a:r>
              <a:rPr lang="en-US" sz="2400" dirty="0" smtClean="0">
                <a:solidFill>
                  <a:srgbClr val="000000"/>
                </a:solidFill>
                <a:latin typeface="Courier New"/>
                <a:ea typeface="Calibri"/>
                <a:cs typeface="Times New Roman"/>
              </a:rPr>
              <a:t>    Angle = 0;</a:t>
            </a:r>
            <a:endParaRPr lang="en-US" sz="3200" dirty="0" smtClean="0">
              <a:ea typeface="Calibri"/>
              <a:cs typeface="Times New Roman"/>
            </a:endParaRPr>
          </a:p>
          <a:p>
            <a:pPr>
              <a:lnSpc>
                <a:spcPct val="115000"/>
              </a:lnSpc>
            </a:pPr>
            <a:r>
              <a:rPr lang="en-US" sz="2400" dirty="0" err="1" smtClean="0">
                <a:solidFill>
                  <a:srgbClr val="0000FF"/>
                </a:solidFill>
                <a:latin typeface="Courier New"/>
                <a:ea typeface="Calibri"/>
                <a:cs typeface="Times New Roman"/>
              </a:rPr>
              <a:t>elseif</a:t>
            </a:r>
            <a:r>
              <a:rPr lang="en-US" sz="2400" dirty="0" smtClean="0">
                <a:solidFill>
                  <a:srgbClr val="000000"/>
                </a:solidFill>
                <a:latin typeface="Courier New"/>
                <a:ea typeface="Calibri"/>
                <a:cs typeface="Times New Roman"/>
              </a:rPr>
              <a:t> DX == 0</a:t>
            </a:r>
            <a:endParaRPr lang="en-US" sz="3200" dirty="0" smtClean="0">
              <a:ea typeface="Calibri"/>
              <a:cs typeface="Times New Roman"/>
            </a:endParaRPr>
          </a:p>
          <a:p>
            <a:pPr>
              <a:lnSpc>
                <a:spcPct val="115000"/>
              </a:lnSpc>
            </a:pPr>
            <a:r>
              <a:rPr lang="en-US" sz="2400" dirty="0" smtClean="0">
                <a:solidFill>
                  <a:srgbClr val="000000"/>
                </a:solidFill>
                <a:latin typeface="Courier New"/>
                <a:ea typeface="Calibri"/>
                <a:cs typeface="Times New Roman"/>
              </a:rPr>
              <a:t>    </a:t>
            </a:r>
            <a:r>
              <a:rPr lang="en-US" sz="2400" dirty="0" smtClean="0">
                <a:solidFill>
                  <a:srgbClr val="0000FF"/>
                </a:solidFill>
                <a:latin typeface="Courier New"/>
                <a:ea typeface="Calibri"/>
                <a:cs typeface="Times New Roman"/>
              </a:rPr>
              <a:t>if</a:t>
            </a:r>
            <a:r>
              <a:rPr lang="en-US" sz="2400" dirty="0" smtClean="0">
                <a:solidFill>
                  <a:srgbClr val="000000"/>
                </a:solidFill>
                <a:latin typeface="Courier New"/>
                <a:ea typeface="Calibri"/>
                <a:cs typeface="Times New Roman"/>
              </a:rPr>
              <a:t> DY &gt; 0</a:t>
            </a:r>
            <a:endParaRPr lang="en-US" sz="3200" dirty="0" smtClean="0">
              <a:ea typeface="Calibri"/>
              <a:cs typeface="Times New Roman"/>
            </a:endParaRPr>
          </a:p>
          <a:p>
            <a:pPr>
              <a:lnSpc>
                <a:spcPct val="115000"/>
              </a:lnSpc>
            </a:pPr>
            <a:r>
              <a:rPr lang="en-US" sz="2400" dirty="0" smtClean="0">
                <a:solidFill>
                  <a:srgbClr val="000000"/>
                </a:solidFill>
                <a:latin typeface="Courier New"/>
                <a:ea typeface="Calibri"/>
                <a:cs typeface="Times New Roman"/>
              </a:rPr>
              <a:t>        Angle = 90;</a:t>
            </a:r>
            <a:endParaRPr lang="en-US" sz="3200" dirty="0" smtClean="0">
              <a:ea typeface="Calibri"/>
              <a:cs typeface="Times New Roman"/>
            </a:endParaRPr>
          </a:p>
          <a:p>
            <a:pPr>
              <a:lnSpc>
                <a:spcPct val="115000"/>
              </a:lnSpc>
            </a:pPr>
            <a:r>
              <a:rPr lang="en-US" sz="2400" dirty="0" smtClean="0">
                <a:solidFill>
                  <a:srgbClr val="000000"/>
                </a:solidFill>
                <a:latin typeface="Courier New"/>
                <a:ea typeface="Calibri"/>
                <a:cs typeface="Times New Roman"/>
              </a:rPr>
              <a:t>    </a:t>
            </a:r>
            <a:r>
              <a:rPr lang="en-US" sz="2400" dirty="0" smtClean="0">
                <a:solidFill>
                  <a:srgbClr val="0000FF"/>
                </a:solidFill>
                <a:latin typeface="Courier New"/>
                <a:ea typeface="Calibri"/>
                <a:cs typeface="Times New Roman"/>
              </a:rPr>
              <a:t>else</a:t>
            </a:r>
            <a:endParaRPr lang="en-US" sz="3200" dirty="0" smtClean="0">
              <a:ea typeface="Calibri"/>
              <a:cs typeface="Times New Roman"/>
            </a:endParaRPr>
          </a:p>
          <a:p>
            <a:pPr>
              <a:lnSpc>
                <a:spcPct val="115000"/>
              </a:lnSpc>
            </a:pPr>
            <a:r>
              <a:rPr lang="en-US" sz="2400" dirty="0" smtClean="0">
                <a:solidFill>
                  <a:srgbClr val="000000"/>
                </a:solidFill>
                <a:latin typeface="Courier New"/>
                <a:ea typeface="Calibri"/>
                <a:cs typeface="Times New Roman"/>
              </a:rPr>
              <a:t>        Angle = 270;</a:t>
            </a:r>
            <a:endParaRPr lang="en-US" sz="3200" dirty="0" smtClean="0">
              <a:ea typeface="Calibri"/>
              <a:cs typeface="Times New Roman"/>
            </a:endParaRPr>
          </a:p>
          <a:p>
            <a:pPr>
              <a:lnSpc>
                <a:spcPct val="115000"/>
              </a:lnSpc>
            </a:pPr>
            <a:r>
              <a:rPr lang="en-US" sz="2400" dirty="0" smtClean="0">
                <a:solidFill>
                  <a:srgbClr val="000000"/>
                </a:solidFill>
                <a:latin typeface="Courier New"/>
                <a:ea typeface="Calibri"/>
                <a:cs typeface="Times New Roman"/>
              </a:rPr>
              <a:t>    </a:t>
            </a:r>
            <a:r>
              <a:rPr lang="en-US" sz="2400" dirty="0" smtClean="0">
                <a:solidFill>
                  <a:srgbClr val="0000FF"/>
                </a:solidFill>
                <a:latin typeface="Courier New"/>
                <a:ea typeface="Calibri"/>
                <a:cs typeface="Times New Roman"/>
              </a:rPr>
              <a:t>end</a:t>
            </a:r>
            <a:endParaRPr lang="en-US" sz="3200" dirty="0" smtClean="0">
              <a:ea typeface="Calibri"/>
              <a:cs typeface="Times New Roman"/>
            </a:endParaRPr>
          </a:p>
          <a:p>
            <a:pPr>
              <a:lnSpc>
                <a:spcPct val="115000"/>
              </a:lnSpc>
            </a:pPr>
            <a:r>
              <a:rPr lang="en-US" sz="2400" dirty="0" smtClean="0">
                <a:solidFill>
                  <a:srgbClr val="0000FF"/>
                </a:solidFill>
                <a:latin typeface="Courier New"/>
                <a:ea typeface="Calibri"/>
                <a:cs typeface="Times New Roman"/>
              </a:rPr>
              <a:t>else</a:t>
            </a:r>
            <a:endParaRPr lang="en-US" sz="3200" dirty="0" smtClean="0">
              <a:ea typeface="Calibri"/>
              <a:cs typeface="Times New Roman"/>
            </a:endParaRPr>
          </a:p>
          <a:p>
            <a:pPr>
              <a:lnSpc>
                <a:spcPct val="115000"/>
              </a:lnSpc>
            </a:pPr>
            <a:r>
              <a:rPr lang="en-US" sz="2400" dirty="0" smtClean="0">
                <a:solidFill>
                  <a:srgbClr val="000000"/>
                </a:solidFill>
                <a:latin typeface="Courier New"/>
                <a:ea typeface="Calibri"/>
                <a:cs typeface="Times New Roman"/>
              </a:rPr>
              <a:t>    </a:t>
            </a:r>
            <a:r>
              <a:rPr lang="en-US" sz="2400" dirty="0" smtClean="0">
                <a:solidFill>
                  <a:srgbClr val="228B22"/>
                </a:solidFill>
                <a:latin typeface="Courier New"/>
                <a:ea typeface="Calibri"/>
                <a:cs typeface="Times New Roman"/>
              </a:rPr>
              <a:t>% Find Which Quadrant</a:t>
            </a:r>
            <a:endParaRPr lang="en-US" sz="3200" dirty="0" smtClean="0">
              <a:ea typeface="Calibri"/>
              <a:cs typeface="Times New Roman"/>
            </a:endParaRPr>
          </a:p>
          <a:p>
            <a:pPr>
              <a:lnSpc>
                <a:spcPct val="115000"/>
              </a:lnSpc>
            </a:pPr>
            <a:r>
              <a:rPr lang="en-US" sz="2400" dirty="0" smtClean="0">
                <a:solidFill>
                  <a:srgbClr val="000000"/>
                </a:solidFill>
                <a:latin typeface="Courier New"/>
                <a:ea typeface="Calibri"/>
                <a:cs typeface="Times New Roman"/>
              </a:rPr>
              <a:t>    </a:t>
            </a:r>
            <a:r>
              <a:rPr lang="en-US" sz="2400" dirty="0" smtClean="0">
                <a:solidFill>
                  <a:srgbClr val="0000FF"/>
                </a:solidFill>
                <a:latin typeface="Courier New"/>
                <a:ea typeface="Calibri"/>
                <a:cs typeface="Times New Roman"/>
              </a:rPr>
              <a:t>if</a:t>
            </a:r>
            <a:r>
              <a:rPr lang="en-US" sz="2400" dirty="0" smtClean="0">
                <a:solidFill>
                  <a:srgbClr val="000000"/>
                </a:solidFill>
                <a:latin typeface="Courier New"/>
                <a:ea typeface="Calibri"/>
                <a:cs typeface="Times New Roman"/>
              </a:rPr>
              <a:t> DX&gt;0 &amp;&amp; DY&gt;0</a:t>
            </a:r>
            <a:endParaRPr lang="en-US" sz="3200" dirty="0" smtClean="0">
              <a:ea typeface="Calibri"/>
              <a:cs typeface="Times New Roman"/>
            </a:endParaRPr>
          </a:p>
          <a:p>
            <a:pPr>
              <a:lnSpc>
                <a:spcPct val="115000"/>
              </a:lnSpc>
            </a:pPr>
            <a:r>
              <a:rPr lang="en-US" sz="2400" dirty="0" smtClean="0">
                <a:solidFill>
                  <a:srgbClr val="000000"/>
                </a:solidFill>
                <a:latin typeface="Courier New"/>
                <a:ea typeface="Calibri"/>
                <a:cs typeface="Times New Roman"/>
              </a:rPr>
              <a:t>        </a:t>
            </a:r>
            <a:r>
              <a:rPr lang="en-US" sz="2400" dirty="0" err="1" smtClean="0">
                <a:solidFill>
                  <a:srgbClr val="000000"/>
                </a:solidFill>
                <a:latin typeface="Courier New"/>
                <a:ea typeface="Calibri"/>
                <a:cs typeface="Times New Roman"/>
              </a:rPr>
              <a:t>DAngle</a:t>
            </a:r>
            <a:r>
              <a:rPr lang="en-US" sz="2400" dirty="0" smtClean="0">
                <a:solidFill>
                  <a:srgbClr val="000000"/>
                </a:solidFill>
                <a:latin typeface="Courier New"/>
                <a:ea typeface="Calibri"/>
                <a:cs typeface="Times New Roman"/>
              </a:rPr>
              <a:t> = 0; </a:t>
            </a:r>
            <a:r>
              <a:rPr lang="en-US" sz="2400" dirty="0" smtClean="0">
                <a:solidFill>
                  <a:srgbClr val="228B22"/>
                </a:solidFill>
                <a:latin typeface="Courier New"/>
                <a:ea typeface="Calibri"/>
                <a:cs typeface="Times New Roman"/>
              </a:rPr>
              <a:t>% Q1</a:t>
            </a:r>
            <a:endParaRPr lang="en-US" sz="3200" dirty="0" smtClean="0">
              <a:ea typeface="Calibri"/>
              <a:cs typeface="Times New Roman"/>
            </a:endParaRPr>
          </a:p>
          <a:p>
            <a:pPr>
              <a:lnSpc>
                <a:spcPct val="115000"/>
              </a:lnSpc>
            </a:pPr>
            <a:r>
              <a:rPr lang="en-US" sz="2400" dirty="0" smtClean="0">
                <a:solidFill>
                  <a:srgbClr val="000000"/>
                </a:solidFill>
                <a:latin typeface="Courier New"/>
                <a:ea typeface="Calibri"/>
                <a:cs typeface="Times New Roman"/>
              </a:rPr>
              <a:t>    </a:t>
            </a:r>
            <a:r>
              <a:rPr lang="en-US" sz="2400" dirty="0" err="1" smtClean="0">
                <a:solidFill>
                  <a:srgbClr val="0000FF"/>
                </a:solidFill>
                <a:latin typeface="Courier New"/>
                <a:ea typeface="Calibri"/>
                <a:cs typeface="Times New Roman"/>
              </a:rPr>
              <a:t>elseif</a:t>
            </a:r>
            <a:r>
              <a:rPr lang="en-US" sz="2400" dirty="0" smtClean="0">
                <a:solidFill>
                  <a:srgbClr val="000000"/>
                </a:solidFill>
                <a:latin typeface="Courier New"/>
                <a:ea typeface="Calibri"/>
                <a:cs typeface="Times New Roman"/>
              </a:rPr>
              <a:t>  DX&lt;0 &amp;&amp; DY&gt;0</a:t>
            </a:r>
            <a:endParaRPr lang="en-US" sz="3200" dirty="0" smtClean="0">
              <a:ea typeface="Calibri"/>
              <a:cs typeface="Times New Roman"/>
            </a:endParaRPr>
          </a:p>
          <a:p>
            <a:pPr>
              <a:lnSpc>
                <a:spcPct val="115000"/>
              </a:lnSpc>
            </a:pPr>
            <a:r>
              <a:rPr lang="en-US" sz="2400" dirty="0" smtClean="0">
                <a:solidFill>
                  <a:srgbClr val="000000"/>
                </a:solidFill>
                <a:latin typeface="Courier New"/>
                <a:ea typeface="Calibri"/>
                <a:cs typeface="Times New Roman"/>
              </a:rPr>
              <a:t>        </a:t>
            </a:r>
            <a:r>
              <a:rPr lang="en-US" sz="2400" dirty="0" err="1" smtClean="0">
                <a:solidFill>
                  <a:srgbClr val="000000"/>
                </a:solidFill>
                <a:latin typeface="Courier New"/>
                <a:ea typeface="Calibri"/>
                <a:cs typeface="Times New Roman"/>
              </a:rPr>
              <a:t>DAngle</a:t>
            </a:r>
            <a:r>
              <a:rPr lang="en-US" sz="2400" dirty="0" smtClean="0">
                <a:solidFill>
                  <a:srgbClr val="000000"/>
                </a:solidFill>
                <a:latin typeface="Courier New"/>
                <a:ea typeface="Calibri"/>
                <a:cs typeface="Times New Roman"/>
              </a:rPr>
              <a:t> = 180; </a:t>
            </a:r>
            <a:r>
              <a:rPr lang="en-US" sz="2400" dirty="0" smtClean="0">
                <a:solidFill>
                  <a:srgbClr val="228B22"/>
                </a:solidFill>
                <a:latin typeface="Courier New"/>
                <a:ea typeface="Calibri"/>
                <a:cs typeface="Times New Roman"/>
              </a:rPr>
              <a:t>% Q2</a:t>
            </a:r>
            <a:endParaRPr lang="en-US" sz="3200" dirty="0" smtClean="0">
              <a:ea typeface="Calibri"/>
              <a:cs typeface="Times New Roman"/>
            </a:endParaRPr>
          </a:p>
          <a:p>
            <a:pPr>
              <a:lnSpc>
                <a:spcPct val="115000"/>
              </a:lnSpc>
            </a:pPr>
            <a:r>
              <a:rPr lang="en-US" sz="2400" dirty="0" smtClean="0">
                <a:solidFill>
                  <a:srgbClr val="000000"/>
                </a:solidFill>
                <a:latin typeface="Courier New"/>
                <a:ea typeface="Calibri"/>
                <a:cs typeface="Times New Roman"/>
              </a:rPr>
              <a:t>    </a:t>
            </a:r>
            <a:r>
              <a:rPr lang="en-US" sz="2400" dirty="0" err="1" smtClean="0">
                <a:solidFill>
                  <a:srgbClr val="0000FF"/>
                </a:solidFill>
                <a:latin typeface="Courier New"/>
                <a:ea typeface="Calibri"/>
                <a:cs typeface="Times New Roman"/>
              </a:rPr>
              <a:t>elseif</a:t>
            </a:r>
            <a:r>
              <a:rPr lang="en-US" sz="2400" dirty="0" smtClean="0">
                <a:solidFill>
                  <a:srgbClr val="000000"/>
                </a:solidFill>
                <a:latin typeface="Courier New"/>
                <a:ea typeface="Calibri"/>
                <a:cs typeface="Times New Roman"/>
              </a:rPr>
              <a:t>  DX&lt;0 &amp;&amp; DY&lt;0</a:t>
            </a:r>
            <a:endParaRPr lang="en-US" sz="3200" dirty="0" smtClean="0">
              <a:ea typeface="Calibri"/>
              <a:cs typeface="Times New Roman"/>
            </a:endParaRPr>
          </a:p>
          <a:p>
            <a:pPr>
              <a:lnSpc>
                <a:spcPct val="115000"/>
              </a:lnSpc>
            </a:pPr>
            <a:r>
              <a:rPr lang="en-US" sz="2400" dirty="0" smtClean="0">
                <a:solidFill>
                  <a:srgbClr val="000000"/>
                </a:solidFill>
                <a:latin typeface="Courier New"/>
                <a:ea typeface="Calibri"/>
                <a:cs typeface="Times New Roman"/>
              </a:rPr>
              <a:t>        </a:t>
            </a:r>
            <a:r>
              <a:rPr lang="en-US" sz="2400" dirty="0" err="1" smtClean="0">
                <a:solidFill>
                  <a:srgbClr val="000000"/>
                </a:solidFill>
                <a:latin typeface="Courier New"/>
                <a:ea typeface="Calibri"/>
                <a:cs typeface="Times New Roman"/>
              </a:rPr>
              <a:t>DAngle</a:t>
            </a:r>
            <a:r>
              <a:rPr lang="en-US" sz="2400" dirty="0" smtClean="0">
                <a:solidFill>
                  <a:srgbClr val="000000"/>
                </a:solidFill>
                <a:latin typeface="Courier New"/>
                <a:ea typeface="Calibri"/>
                <a:cs typeface="Times New Roman"/>
              </a:rPr>
              <a:t> = 180; </a:t>
            </a:r>
            <a:r>
              <a:rPr lang="en-US" sz="2400" dirty="0" smtClean="0">
                <a:solidFill>
                  <a:srgbClr val="228B22"/>
                </a:solidFill>
                <a:latin typeface="Courier New"/>
                <a:ea typeface="Calibri"/>
                <a:cs typeface="Times New Roman"/>
              </a:rPr>
              <a:t>% Q3</a:t>
            </a:r>
            <a:endParaRPr lang="en-US" sz="3200" dirty="0" smtClean="0">
              <a:ea typeface="Calibri"/>
              <a:cs typeface="Times New Roman"/>
            </a:endParaRPr>
          </a:p>
          <a:p>
            <a:pPr>
              <a:lnSpc>
                <a:spcPct val="115000"/>
              </a:lnSpc>
            </a:pPr>
            <a:r>
              <a:rPr lang="en-US" sz="2400" dirty="0" smtClean="0">
                <a:solidFill>
                  <a:srgbClr val="000000"/>
                </a:solidFill>
                <a:latin typeface="Courier New"/>
                <a:ea typeface="Calibri"/>
                <a:cs typeface="Times New Roman"/>
              </a:rPr>
              <a:t>    </a:t>
            </a:r>
            <a:r>
              <a:rPr lang="en-US" sz="2400" dirty="0" err="1" smtClean="0">
                <a:solidFill>
                  <a:srgbClr val="0000FF"/>
                </a:solidFill>
                <a:latin typeface="Courier New"/>
                <a:ea typeface="Calibri"/>
                <a:cs typeface="Times New Roman"/>
              </a:rPr>
              <a:t>elseif</a:t>
            </a:r>
            <a:r>
              <a:rPr lang="en-US" sz="2400" dirty="0" smtClean="0">
                <a:solidFill>
                  <a:srgbClr val="000000"/>
                </a:solidFill>
                <a:latin typeface="Courier New"/>
                <a:ea typeface="Calibri"/>
                <a:cs typeface="Times New Roman"/>
              </a:rPr>
              <a:t>  DX&gt;0 &amp;&amp; DY&lt;0</a:t>
            </a:r>
            <a:endParaRPr lang="en-US" sz="3200" dirty="0" smtClean="0">
              <a:ea typeface="Calibri"/>
              <a:cs typeface="Times New Roman"/>
            </a:endParaRPr>
          </a:p>
          <a:p>
            <a:pPr>
              <a:lnSpc>
                <a:spcPct val="115000"/>
              </a:lnSpc>
            </a:pPr>
            <a:r>
              <a:rPr lang="en-US" sz="2400" dirty="0" smtClean="0">
                <a:solidFill>
                  <a:srgbClr val="000000"/>
                </a:solidFill>
                <a:latin typeface="Courier New"/>
                <a:ea typeface="Calibri"/>
                <a:cs typeface="Times New Roman"/>
              </a:rPr>
              <a:t>        </a:t>
            </a:r>
            <a:r>
              <a:rPr lang="en-US" sz="2400" dirty="0" err="1" smtClean="0">
                <a:solidFill>
                  <a:srgbClr val="000000"/>
                </a:solidFill>
                <a:latin typeface="Courier New"/>
                <a:ea typeface="Calibri"/>
                <a:cs typeface="Times New Roman"/>
              </a:rPr>
              <a:t>DAngle</a:t>
            </a:r>
            <a:r>
              <a:rPr lang="en-US" sz="2400" dirty="0" smtClean="0">
                <a:solidFill>
                  <a:srgbClr val="000000"/>
                </a:solidFill>
                <a:latin typeface="Courier New"/>
                <a:ea typeface="Calibri"/>
                <a:cs typeface="Times New Roman"/>
              </a:rPr>
              <a:t> = 360; </a:t>
            </a:r>
            <a:r>
              <a:rPr lang="en-US" sz="2400" dirty="0" smtClean="0">
                <a:solidFill>
                  <a:srgbClr val="228B22"/>
                </a:solidFill>
                <a:latin typeface="Courier New"/>
                <a:ea typeface="Calibri"/>
                <a:cs typeface="Times New Roman"/>
              </a:rPr>
              <a:t>% Q4</a:t>
            </a:r>
            <a:endParaRPr lang="en-US" sz="3200" dirty="0" smtClean="0">
              <a:ea typeface="Calibri"/>
              <a:cs typeface="Times New Roman"/>
            </a:endParaRPr>
          </a:p>
          <a:p>
            <a:pPr>
              <a:lnSpc>
                <a:spcPct val="115000"/>
              </a:lnSpc>
            </a:pPr>
            <a:r>
              <a:rPr lang="en-US" sz="2400" dirty="0" smtClean="0">
                <a:solidFill>
                  <a:srgbClr val="000000"/>
                </a:solidFill>
                <a:latin typeface="Courier New"/>
                <a:ea typeface="Calibri"/>
                <a:cs typeface="Times New Roman"/>
              </a:rPr>
              <a:t>    </a:t>
            </a:r>
            <a:r>
              <a:rPr lang="en-US" sz="2400" dirty="0" smtClean="0">
                <a:solidFill>
                  <a:srgbClr val="0000FF"/>
                </a:solidFill>
                <a:latin typeface="Courier New"/>
                <a:ea typeface="Calibri"/>
                <a:cs typeface="Times New Roman"/>
              </a:rPr>
              <a:t>end</a:t>
            </a:r>
            <a:endParaRPr lang="en-US" sz="3200" dirty="0" smtClean="0">
              <a:ea typeface="Calibri"/>
              <a:cs typeface="Times New Roman"/>
            </a:endParaRPr>
          </a:p>
          <a:p>
            <a:pPr>
              <a:lnSpc>
                <a:spcPct val="115000"/>
              </a:lnSpc>
            </a:pPr>
            <a:r>
              <a:rPr lang="en-US" sz="2400" dirty="0" smtClean="0">
                <a:solidFill>
                  <a:srgbClr val="000000"/>
                </a:solidFill>
                <a:latin typeface="Courier New"/>
                <a:ea typeface="Calibri"/>
                <a:cs typeface="Times New Roman"/>
              </a:rPr>
              <a:t>    K = DY/DX; </a:t>
            </a:r>
            <a:r>
              <a:rPr lang="en-US" sz="2400" dirty="0" smtClean="0">
                <a:solidFill>
                  <a:srgbClr val="228B22"/>
                </a:solidFill>
                <a:latin typeface="Courier New"/>
                <a:ea typeface="Calibri"/>
                <a:cs typeface="Times New Roman"/>
              </a:rPr>
              <a:t>% Slope</a:t>
            </a:r>
            <a:endParaRPr lang="en-US" sz="3200" dirty="0" smtClean="0">
              <a:ea typeface="Calibri"/>
              <a:cs typeface="Times New Roman"/>
            </a:endParaRPr>
          </a:p>
          <a:p>
            <a:pPr>
              <a:lnSpc>
                <a:spcPct val="115000"/>
              </a:lnSpc>
            </a:pPr>
            <a:r>
              <a:rPr lang="en-US" sz="2400" dirty="0" smtClean="0">
                <a:solidFill>
                  <a:srgbClr val="000000"/>
                </a:solidFill>
                <a:latin typeface="Courier New"/>
                <a:ea typeface="Calibri"/>
                <a:cs typeface="Times New Roman"/>
              </a:rPr>
              <a:t>    Angle = </a:t>
            </a:r>
            <a:r>
              <a:rPr lang="en-US" sz="2400" dirty="0" err="1" smtClean="0">
                <a:solidFill>
                  <a:srgbClr val="000000"/>
                </a:solidFill>
                <a:latin typeface="Courier New"/>
                <a:ea typeface="Calibri"/>
                <a:cs typeface="Times New Roman"/>
              </a:rPr>
              <a:t>atan</a:t>
            </a:r>
            <a:r>
              <a:rPr lang="en-US" sz="2400" dirty="0" smtClean="0">
                <a:solidFill>
                  <a:srgbClr val="000000"/>
                </a:solidFill>
                <a:latin typeface="Courier New"/>
                <a:ea typeface="Calibri"/>
                <a:cs typeface="Times New Roman"/>
              </a:rPr>
              <a:t>(K)*180/pi + </a:t>
            </a:r>
            <a:r>
              <a:rPr lang="en-US" sz="2400" dirty="0" err="1" smtClean="0">
                <a:solidFill>
                  <a:srgbClr val="000000"/>
                </a:solidFill>
                <a:latin typeface="Courier New"/>
                <a:ea typeface="Calibri"/>
                <a:cs typeface="Times New Roman"/>
              </a:rPr>
              <a:t>DAngle</a:t>
            </a:r>
            <a:r>
              <a:rPr lang="en-US" sz="2400" dirty="0" smtClean="0">
                <a:solidFill>
                  <a:srgbClr val="000000"/>
                </a:solidFill>
                <a:latin typeface="Courier New"/>
                <a:ea typeface="Calibri"/>
                <a:cs typeface="Times New Roman"/>
              </a:rPr>
              <a:t>;</a:t>
            </a:r>
            <a:endParaRPr lang="en-US" sz="3200" dirty="0" smtClean="0">
              <a:ea typeface="Calibri"/>
              <a:cs typeface="Times New Roman"/>
            </a:endParaRPr>
          </a:p>
          <a:p>
            <a:pPr>
              <a:lnSpc>
                <a:spcPct val="115000"/>
              </a:lnSpc>
            </a:pPr>
            <a:r>
              <a:rPr lang="en-US" sz="2400" dirty="0" smtClean="0">
                <a:solidFill>
                  <a:srgbClr val="0000FF"/>
                </a:solidFill>
                <a:latin typeface="Courier New"/>
                <a:ea typeface="Calibri"/>
                <a:cs typeface="Times New Roman"/>
              </a:rPr>
              <a:t>end</a:t>
            </a:r>
            <a:endParaRPr lang="en-US" sz="3200" dirty="0" smtClean="0">
              <a:ea typeface="Calibri"/>
              <a:cs typeface="Times New Roman"/>
            </a:endParaRPr>
          </a:p>
        </p:txBody>
      </p:sp>
      <p:pic>
        <p:nvPicPr>
          <p:cNvPr id="9" name="Picture 1"/>
          <p:cNvPicPr>
            <a:picLocks noChangeAspect="1" noChangeArrowheads="1"/>
          </p:cNvPicPr>
          <p:nvPr/>
        </p:nvPicPr>
        <p:blipFill>
          <a:blip r:embed="rId2" cstate="print"/>
          <a:srcRect/>
          <a:stretch>
            <a:fillRect/>
          </a:stretch>
        </p:blipFill>
        <p:spPr bwMode="auto">
          <a:xfrm>
            <a:off x="4343400" y="1524000"/>
            <a:ext cx="4533900" cy="3848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Drawing Curves (Circle)</a:t>
            </a:r>
          </a:p>
        </p:txBody>
      </p:sp>
      <p:sp>
        <p:nvSpPr>
          <p:cNvPr id="3" name="Content Placeholder 2"/>
          <p:cNvSpPr>
            <a:spLocks noGrp="1"/>
          </p:cNvSpPr>
          <p:nvPr>
            <p:ph idx="1"/>
          </p:nvPr>
        </p:nvSpPr>
        <p:spPr/>
        <p:txBody>
          <a:bodyPr>
            <a:normAutofit/>
          </a:bodyPr>
          <a:lstStyle/>
          <a:p>
            <a:pPr algn="ctr">
              <a:buNone/>
            </a:pPr>
            <a:r>
              <a:rPr lang="en-US" sz="2400" dirty="0" smtClean="0"/>
              <a:t> Equations of a Circle</a:t>
            </a:r>
          </a:p>
          <a:p>
            <a:pPr>
              <a:buNone/>
            </a:pPr>
            <a:r>
              <a:rPr lang="en-US" sz="2400" dirty="0" smtClean="0"/>
              <a:t>Cartesian </a:t>
            </a:r>
          </a:p>
          <a:p>
            <a:pPr lvl="0">
              <a:buNone/>
            </a:pPr>
            <a:r>
              <a:rPr lang="en-US" sz="2400" dirty="0" smtClean="0"/>
              <a:t>Center coordinates at (</a:t>
            </a:r>
            <a:r>
              <a:rPr lang="en-US" sz="2400" dirty="0" err="1" smtClean="0"/>
              <a:t>a,b</a:t>
            </a:r>
            <a:r>
              <a:rPr lang="en-US" sz="2400" dirty="0" smtClean="0"/>
              <a:t>)</a:t>
            </a:r>
          </a:p>
          <a:p>
            <a:pPr lvl="0">
              <a:buNone/>
            </a:pPr>
            <a:endParaRPr lang="en-US" sz="2400" dirty="0" smtClean="0"/>
          </a:p>
          <a:p>
            <a:pPr>
              <a:buNone/>
            </a:pPr>
            <a:r>
              <a:rPr lang="en-US" sz="2400" dirty="0" smtClean="0"/>
              <a:t>Polar </a:t>
            </a:r>
          </a:p>
          <a:p>
            <a:pPr>
              <a:buNone/>
            </a:pPr>
            <a:r>
              <a:rPr lang="en-US" sz="2400" dirty="0" smtClean="0"/>
              <a:t>for a circle centered at the origin, this reduces to</a:t>
            </a:r>
          </a:p>
          <a:p>
            <a:pPr>
              <a:buNone/>
            </a:pPr>
            <a:r>
              <a:rPr lang="en-US" sz="2400" dirty="0" smtClean="0"/>
              <a:t>Parametric</a:t>
            </a:r>
          </a:p>
          <a:p>
            <a:pPr>
              <a:buNone/>
            </a:pPr>
            <a:r>
              <a:rPr lang="en-US" sz="2400" dirty="0" smtClean="0"/>
              <a:t>here t is a free parameter </a:t>
            </a:r>
          </a:p>
          <a:p>
            <a:pPr>
              <a:buNone/>
            </a:pPr>
            <a:endParaRPr lang="en-US" sz="2400" dirty="0" smtClean="0"/>
          </a:p>
          <a:p>
            <a:pPr>
              <a:buNone/>
            </a:pPr>
            <a:endParaRPr lang="en-US" sz="2400" dirty="0" smtClean="0"/>
          </a:p>
          <a:p>
            <a:pPr lvl="0">
              <a:buNone/>
            </a:pPr>
            <a:endParaRPr lang="en-US" sz="2400" dirty="0" smtClean="0"/>
          </a:p>
          <a:p>
            <a:pPr>
              <a:buNone/>
            </a:pPr>
            <a:endParaRPr lang="en-US" sz="2400" dirty="0"/>
          </a:p>
        </p:txBody>
      </p:sp>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09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096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057400" y="2209800"/>
            <a:ext cx="1905000" cy="238125"/>
          </a:xfrm>
          <a:prstGeom prst="rect">
            <a:avLst/>
          </a:prstGeom>
          <a:noFill/>
        </p:spPr>
      </p:pic>
      <p:sp>
        <p:nvSpPr>
          <p:cNvPr id="409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0963"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752600" y="3505200"/>
            <a:ext cx="2390775" cy="247650"/>
          </a:xfrm>
          <a:prstGeom prst="rect">
            <a:avLst/>
          </a:prstGeom>
          <a:noFill/>
        </p:spPr>
      </p:pic>
      <p:sp>
        <p:nvSpPr>
          <p:cNvPr id="409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0965"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705600" y="3886200"/>
            <a:ext cx="419100" cy="238125"/>
          </a:xfrm>
          <a:prstGeom prst="rect">
            <a:avLst/>
          </a:prstGeom>
          <a:noFill/>
        </p:spPr>
      </p:pic>
      <p:sp>
        <p:nvSpPr>
          <p:cNvPr id="4096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097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097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21" name="Group 20"/>
          <p:cNvGrpSpPr/>
          <p:nvPr/>
        </p:nvGrpSpPr>
        <p:grpSpPr>
          <a:xfrm>
            <a:off x="2514600" y="4333875"/>
            <a:ext cx="4048125" cy="238125"/>
            <a:chOff x="2514600" y="4267200"/>
            <a:chExt cx="4048125" cy="238125"/>
          </a:xfrm>
        </p:grpSpPr>
        <p:pic>
          <p:nvPicPr>
            <p:cNvPr id="40967"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514600" y="4267200"/>
              <a:ext cx="1114425" cy="238125"/>
            </a:xfrm>
            <a:prstGeom prst="rect">
              <a:avLst/>
            </a:prstGeom>
            <a:noFill/>
          </p:spPr>
        </p:pic>
        <p:pic>
          <p:nvPicPr>
            <p:cNvPr id="40969" name="Picture 9"/>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4191000" y="4267200"/>
              <a:ext cx="1095375" cy="238125"/>
            </a:xfrm>
            <a:prstGeom prst="rect">
              <a:avLst/>
            </a:prstGeom>
            <a:noFill/>
          </p:spPr>
        </p:pic>
        <p:pic>
          <p:nvPicPr>
            <p:cNvPr id="40971" name="Picture 11"/>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5715000" y="4267200"/>
              <a:ext cx="847725" cy="238125"/>
            </a:xfrm>
            <a:prstGeom prst="rect">
              <a:avLst/>
            </a:prstGeom>
            <a:noFill/>
          </p:spPr>
        </p:pic>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Drawing Curves (Ellipses)</a:t>
            </a:r>
          </a:p>
        </p:txBody>
      </p:sp>
      <p:sp>
        <p:nvSpPr>
          <p:cNvPr id="3" name="Content Placeholder 2"/>
          <p:cNvSpPr>
            <a:spLocks noGrp="1"/>
          </p:cNvSpPr>
          <p:nvPr>
            <p:ph idx="1"/>
          </p:nvPr>
        </p:nvSpPr>
        <p:spPr/>
        <p:txBody>
          <a:bodyPr>
            <a:normAutofit lnSpcReduction="10000"/>
          </a:bodyPr>
          <a:lstStyle/>
          <a:p>
            <a:endParaRPr lang="en-US" sz="2400" dirty="0" smtClean="0"/>
          </a:p>
          <a:p>
            <a:endParaRPr lang="en-US" sz="2400" dirty="0" smtClean="0"/>
          </a:p>
          <a:p>
            <a:r>
              <a:rPr lang="en-US" sz="2400" dirty="0" smtClean="0"/>
              <a:t>Cartesian </a:t>
            </a:r>
          </a:p>
          <a:p>
            <a:endParaRPr lang="en-US" sz="2400" dirty="0" smtClean="0"/>
          </a:p>
          <a:p>
            <a:r>
              <a:rPr lang="en-US" sz="2400" dirty="0" smtClean="0"/>
              <a:t>The equation of an ellipse whose major and minor axes coincide with the Cartesian axes:</a:t>
            </a:r>
          </a:p>
          <a:p>
            <a:endParaRPr lang="en-US" sz="2400" dirty="0" smtClean="0"/>
          </a:p>
          <a:p>
            <a:r>
              <a:rPr lang="en-US" sz="2400" dirty="0" smtClean="0"/>
              <a:t>a   –  semi-major axis,	b  –  semi-minor axis</a:t>
            </a:r>
          </a:p>
          <a:p>
            <a:r>
              <a:rPr lang="en-US" sz="2400" dirty="0" smtClean="0"/>
              <a:t>Polar </a:t>
            </a:r>
          </a:p>
          <a:p>
            <a:endParaRPr lang="en-US" sz="2400" dirty="0" smtClean="0"/>
          </a:p>
          <a:p>
            <a:r>
              <a:rPr lang="en-US" sz="2400" dirty="0" smtClean="0"/>
              <a:t>Parametric </a:t>
            </a:r>
          </a:p>
        </p:txBody>
      </p:sp>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09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09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09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096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097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097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5059"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506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5063"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5065"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5058"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209800" y="2362200"/>
            <a:ext cx="1257300" cy="438150"/>
          </a:xfrm>
          <a:prstGeom prst="rect">
            <a:avLst/>
          </a:prstGeom>
          <a:noFill/>
        </p:spPr>
      </p:pic>
      <p:pic>
        <p:nvPicPr>
          <p:cNvPr id="45060"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981200" y="4886325"/>
            <a:ext cx="2124075" cy="523875"/>
          </a:xfrm>
          <a:prstGeom prst="rect">
            <a:avLst/>
          </a:prstGeom>
          <a:noFill/>
        </p:spPr>
      </p:pic>
      <p:pic>
        <p:nvPicPr>
          <p:cNvPr id="45062" name="Picture 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743200" y="5629275"/>
            <a:ext cx="819150" cy="238125"/>
          </a:xfrm>
          <a:prstGeom prst="rect">
            <a:avLst/>
          </a:prstGeom>
          <a:noFill/>
        </p:spPr>
      </p:pic>
      <p:pic>
        <p:nvPicPr>
          <p:cNvPr id="45064" name="Picture 8"/>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886200" y="5619750"/>
            <a:ext cx="790575" cy="238125"/>
          </a:xfrm>
          <a:prstGeom prst="rect">
            <a:avLst/>
          </a:prstGeom>
          <a:noFill/>
        </p:spPr>
      </p:pic>
      <p:pic>
        <p:nvPicPr>
          <p:cNvPr id="29" name="Picture 11"/>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5105400" y="5629275"/>
            <a:ext cx="847725" cy="238125"/>
          </a:xfrm>
          <a:prstGeom prst="rect">
            <a:avLst/>
          </a:prstGeom>
          <a:noFill/>
        </p:spPr>
      </p:pic>
      <p:pic>
        <p:nvPicPr>
          <p:cNvPr id="2050" name="Picture 17" descr="http://upload.wikimedia.org/wikipedia/commons/thumb/7/76/Ellipse_parameters_2.svg/400px-Ellipse_parameters_2.svg.png"/>
          <p:cNvPicPr>
            <a:picLocks noChangeAspect="1" noChangeArrowheads="1"/>
          </p:cNvPicPr>
          <p:nvPr/>
        </p:nvPicPr>
        <p:blipFill>
          <a:blip r:embed="rId7" cstate="print"/>
          <a:srcRect/>
          <a:stretch>
            <a:fillRect/>
          </a:stretch>
        </p:blipFill>
        <p:spPr bwMode="auto">
          <a:xfrm>
            <a:off x="4648200" y="1066800"/>
            <a:ext cx="3810000" cy="2257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Tangent and a Normal to a Curve</a:t>
            </a:r>
            <a:endParaRPr lang="en-US" dirty="0"/>
          </a:p>
        </p:txBody>
      </p:sp>
      <p:sp>
        <p:nvSpPr>
          <p:cNvPr id="3" name="Content Placeholder 2"/>
          <p:cNvSpPr>
            <a:spLocks noGrp="1"/>
          </p:cNvSpPr>
          <p:nvPr>
            <p:ph idx="1"/>
          </p:nvPr>
        </p:nvSpPr>
        <p:spPr/>
        <p:txBody>
          <a:bodyPr>
            <a:normAutofit/>
          </a:bodyPr>
          <a:lstStyle/>
          <a:p>
            <a:pPr>
              <a:buNone/>
            </a:pPr>
            <a:r>
              <a:rPr lang="en-US" sz="2400" dirty="0" smtClean="0"/>
              <a:t>The direction of the line is the vector </a:t>
            </a:r>
          </a:p>
          <a:p>
            <a:pPr>
              <a:buNone/>
            </a:pPr>
            <a:r>
              <a:rPr lang="en-US" sz="2400" dirty="0" smtClean="0"/>
              <a:t>Perpendicular vector  </a:t>
            </a:r>
          </a:p>
          <a:p>
            <a:pPr>
              <a:buNone/>
            </a:pPr>
            <a:r>
              <a:rPr lang="en-US" sz="2400" dirty="0" smtClean="0"/>
              <a:t>Eq. of line can also be written as : </a:t>
            </a:r>
          </a:p>
          <a:p>
            <a:pPr>
              <a:buNone/>
            </a:pPr>
            <a:r>
              <a:rPr lang="en-US" sz="2400" dirty="0" smtClean="0"/>
              <a:t>Explicit form: </a:t>
            </a:r>
          </a:p>
          <a:p>
            <a:pPr>
              <a:buNone/>
            </a:pPr>
            <a:r>
              <a:rPr lang="en-US" sz="2400" dirty="0" smtClean="0"/>
              <a:t>Implicit form : </a:t>
            </a:r>
          </a:p>
          <a:p>
            <a:pPr>
              <a:buNone/>
            </a:pPr>
            <a:r>
              <a:rPr lang="en-US" sz="2400" dirty="0" smtClean="0"/>
              <a:t>Parametric form: </a:t>
            </a:r>
          </a:p>
          <a:p>
            <a:pPr>
              <a:buNone/>
            </a:pPr>
            <a:r>
              <a:rPr lang="en-US" sz="2400" dirty="0" smtClean="0"/>
              <a:t>Tangent to a curve: </a:t>
            </a:r>
          </a:p>
          <a:p>
            <a:pPr>
              <a:buNone/>
            </a:pPr>
            <a:r>
              <a:rPr lang="en-US" sz="2400" dirty="0" smtClean="0"/>
              <a:t>Normal to a curve: </a:t>
            </a:r>
          </a:p>
          <a:p>
            <a:pPr>
              <a:buNone/>
            </a:pPr>
            <a:endParaRPr lang="en-US" sz="2400" dirty="0"/>
          </a:p>
        </p:txBody>
      </p:sp>
      <p:pic>
        <p:nvPicPr>
          <p:cNvPr id="38914" name="Picture 2"/>
          <p:cNvPicPr>
            <a:picLocks noChangeAspect="1" noChangeArrowheads="1"/>
          </p:cNvPicPr>
          <p:nvPr/>
        </p:nvPicPr>
        <p:blipFill>
          <a:blip r:embed="rId2" cstate="print"/>
          <a:srcRect/>
          <a:stretch>
            <a:fillRect/>
          </a:stretch>
        </p:blipFill>
        <p:spPr bwMode="auto">
          <a:xfrm>
            <a:off x="5657850" y="3886200"/>
            <a:ext cx="3486150" cy="2647950"/>
          </a:xfrm>
          <a:prstGeom prst="rect">
            <a:avLst/>
          </a:prstGeom>
          <a:noFill/>
          <a:ln w="9525">
            <a:noFill/>
            <a:miter lim="800000"/>
            <a:headEnd/>
            <a:tailEnd/>
          </a:ln>
        </p:spPr>
      </p:pic>
      <p:sp>
        <p:nvSpPr>
          <p:cNvPr id="389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891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892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892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8921" name="Picture 9"/>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362200" y="3048000"/>
            <a:ext cx="685800" cy="238125"/>
          </a:xfrm>
          <a:prstGeom prst="rect">
            <a:avLst/>
          </a:prstGeom>
          <a:noFill/>
        </p:spPr>
      </p:pic>
      <p:sp>
        <p:nvSpPr>
          <p:cNvPr id="38924"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8923" name="Picture 1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438400" y="3505200"/>
            <a:ext cx="847725" cy="238125"/>
          </a:xfrm>
          <a:prstGeom prst="rect">
            <a:avLst/>
          </a:prstGeom>
          <a:noFill/>
        </p:spPr>
      </p:pic>
      <p:sp>
        <p:nvSpPr>
          <p:cNvPr id="38926"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8928"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8930"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8929" name="Picture 1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048000" y="4724400"/>
            <a:ext cx="2314575" cy="514350"/>
          </a:xfrm>
          <a:prstGeom prst="rect">
            <a:avLst/>
          </a:prstGeom>
          <a:noFill/>
        </p:spPr>
      </p:pic>
      <p:sp>
        <p:nvSpPr>
          <p:cNvPr id="38932"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8931" name="Picture 19"/>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124200" y="4191000"/>
            <a:ext cx="2219325" cy="514350"/>
          </a:xfrm>
          <a:prstGeom prst="rect">
            <a:avLst/>
          </a:prstGeom>
          <a:noFill/>
        </p:spPr>
      </p:pic>
      <p:sp>
        <p:nvSpPr>
          <p:cNvPr id="38934"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8933" name="Picture 21"/>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5410200" y="1676400"/>
            <a:ext cx="828675" cy="276225"/>
          </a:xfrm>
          <a:prstGeom prst="rect">
            <a:avLst/>
          </a:prstGeom>
          <a:noFill/>
        </p:spPr>
      </p:pic>
      <p:sp>
        <p:nvSpPr>
          <p:cNvPr id="38936"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8935" name="Picture 23"/>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3429000" y="2133600"/>
            <a:ext cx="1257300" cy="276225"/>
          </a:xfrm>
          <a:prstGeom prst="rect">
            <a:avLst/>
          </a:prstGeom>
          <a:noFill/>
        </p:spPr>
      </p:pic>
      <p:sp>
        <p:nvSpPr>
          <p:cNvPr id="38938"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8937" name="Picture 25"/>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4876800" y="2590800"/>
            <a:ext cx="1771650" cy="276225"/>
          </a:xfrm>
          <a:prstGeom prst="rect">
            <a:avLst/>
          </a:prstGeom>
          <a:noFill/>
        </p:spPr>
      </p:pic>
      <p:sp>
        <p:nvSpPr>
          <p:cNvPr id="38940" name="Rectangle 2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8939" name="Picture 27"/>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2819400" y="3886200"/>
            <a:ext cx="676275" cy="238125"/>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Tangent and a Normal Examples</a:t>
            </a:r>
            <a:endParaRPr lang="en-US" dirty="0"/>
          </a:p>
        </p:txBody>
      </p:sp>
      <p:sp>
        <p:nvSpPr>
          <p:cNvPr id="3" name="Content Placeholder 2"/>
          <p:cNvSpPr>
            <a:spLocks noGrp="1"/>
          </p:cNvSpPr>
          <p:nvPr>
            <p:ph idx="1"/>
          </p:nvPr>
        </p:nvSpPr>
        <p:spPr/>
        <p:txBody>
          <a:bodyPr>
            <a:normAutofit/>
          </a:bodyPr>
          <a:lstStyle/>
          <a:p>
            <a:pPr>
              <a:buNone/>
            </a:pPr>
            <a:r>
              <a:rPr lang="en-US" sz="2400" dirty="0" smtClean="0"/>
              <a:t>Write the equation of a circle centered at </a:t>
            </a:r>
          </a:p>
          <a:p>
            <a:pPr>
              <a:buNone/>
            </a:pPr>
            <a:r>
              <a:rPr lang="en-US" sz="2400" dirty="0" smtClean="0"/>
              <a:t>In explicit form:</a:t>
            </a:r>
          </a:p>
          <a:p>
            <a:pPr>
              <a:buNone/>
            </a:pPr>
            <a:r>
              <a:rPr lang="en-US" sz="2400" dirty="0" smtClean="0"/>
              <a:t>In implicit form:  </a:t>
            </a:r>
          </a:p>
          <a:p>
            <a:pPr>
              <a:buNone/>
            </a:pPr>
            <a:r>
              <a:rPr lang="en-US" sz="2400" dirty="0" smtClean="0"/>
              <a:t>In vector form:</a:t>
            </a:r>
          </a:p>
          <a:p>
            <a:pPr>
              <a:buNone/>
            </a:pPr>
            <a:r>
              <a:rPr lang="en-US" sz="2400" dirty="0" smtClean="0"/>
              <a:t>In parametric form: </a:t>
            </a:r>
          </a:p>
          <a:p>
            <a:pPr>
              <a:buNone/>
            </a:pPr>
            <a:r>
              <a:rPr lang="en-US" sz="2400" dirty="0" smtClean="0"/>
              <a:t>Tangent at (</a:t>
            </a:r>
            <a:r>
              <a:rPr lang="en-US" sz="2400" dirty="0" err="1" smtClean="0"/>
              <a:t>x,y</a:t>
            </a:r>
            <a:r>
              <a:rPr lang="en-US" sz="2400" dirty="0" smtClean="0"/>
              <a:t>): </a:t>
            </a:r>
          </a:p>
          <a:p>
            <a:pPr>
              <a:buNone/>
            </a:pPr>
            <a:r>
              <a:rPr lang="en-US" sz="2400" dirty="0" smtClean="0"/>
              <a:t>Normal at (</a:t>
            </a:r>
            <a:r>
              <a:rPr lang="en-US" sz="2400" dirty="0" err="1" smtClean="0"/>
              <a:t>x,y</a:t>
            </a:r>
            <a:r>
              <a:rPr lang="en-US" sz="2400" dirty="0" smtClean="0"/>
              <a:t>):  </a:t>
            </a:r>
          </a:p>
          <a:p>
            <a:pPr>
              <a:buNone/>
            </a:pPr>
            <a:r>
              <a:rPr lang="en-US" sz="2400" dirty="0" smtClean="0"/>
              <a:t> </a:t>
            </a:r>
          </a:p>
          <a:p>
            <a:pPr>
              <a:buNone/>
            </a:pPr>
            <a:endParaRPr lang="en-US" sz="2400" dirty="0"/>
          </a:p>
        </p:txBody>
      </p:sp>
      <p:sp>
        <p:nvSpPr>
          <p:cNvPr id="389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891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892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892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8924"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8926"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8928"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8930"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8932"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8934"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8936"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8938"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8940" name="Rectangle 2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37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379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867400" y="1676400"/>
            <a:ext cx="942975" cy="238125"/>
          </a:xfrm>
          <a:prstGeom prst="rect">
            <a:avLst/>
          </a:prstGeom>
          <a:noFill/>
        </p:spPr>
      </p:pic>
      <p:sp>
        <p:nvSpPr>
          <p:cNvPr id="337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379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743200" y="2209800"/>
            <a:ext cx="2028825" cy="238125"/>
          </a:xfrm>
          <a:prstGeom prst="rect">
            <a:avLst/>
          </a:prstGeom>
          <a:noFill/>
        </p:spPr>
      </p:pic>
      <p:sp>
        <p:nvSpPr>
          <p:cNvPr id="3379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3797"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743200" y="2590800"/>
            <a:ext cx="1933575" cy="285750"/>
          </a:xfrm>
          <a:prstGeom prst="rect">
            <a:avLst/>
          </a:prstGeom>
          <a:noFill/>
        </p:spPr>
      </p:pic>
      <p:sp>
        <p:nvSpPr>
          <p:cNvPr id="3380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3799"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743200" y="3048000"/>
            <a:ext cx="1152525" cy="238125"/>
          </a:xfrm>
          <a:prstGeom prst="rect">
            <a:avLst/>
          </a:prstGeom>
          <a:noFill/>
        </p:spPr>
      </p:pic>
      <p:sp>
        <p:nvSpPr>
          <p:cNvPr id="3380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3801" name="Picture 9"/>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4105275" y="3429000"/>
            <a:ext cx="1181100" cy="238125"/>
          </a:xfrm>
          <a:prstGeom prst="rect">
            <a:avLst/>
          </a:prstGeom>
          <a:noFill/>
        </p:spPr>
      </p:pic>
      <p:sp>
        <p:nvSpPr>
          <p:cNvPr id="33804"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3803" name="Picture 11"/>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5553075" y="3429000"/>
            <a:ext cx="1152525" cy="238125"/>
          </a:xfrm>
          <a:prstGeom prst="rect">
            <a:avLst/>
          </a:prstGeom>
          <a:noFill/>
        </p:spPr>
      </p:pic>
      <p:sp>
        <p:nvSpPr>
          <p:cNvPr id="33806"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3808"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3810"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3809" name="Picture 17"/>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3124200" y="3429000"/>
            <a:ext cx="676275" cy="238125"/>
          </a:xfrm>
          <a:prstGeom prst="rect">
            <a:avLst/>
          </a:prstGeom>
          <a:noFill/>
        </p:spPr>
      </p:pic>
      <p:sp>
        <p:nvSpPr>
          <p:cNvPr id="33812"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3811" name="Picture 19"/>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2819400" y="3733800"/>
            <a:ext cx="3743325" cy="514350"/>
          </a:xfrm>
          <a:prstGeom prst="rect">
            <a:avLst/>
          </a:prstGeom>
          <a:noFill/>
        </p:spPr>
      </p:pic>
      <p:sp>
        <p:nvSpPr>
          <p:cNvPr id="33814"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3813" name="Picture 21"/>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3048000" y="4267200"/>
            <a:ext cx="3162300" cy="51435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zlatko\Documents\My Dropbox\Teaching\BU\Lecture Notes\Class2\Code\Circle.emf"/>
          <p:cNvPicPr>
            <a:picLocks noChangeAspect="1" noChangeArrowheads="1"/>
          </p:cNvPicPr>
          <p:nvPr/>
        </p:nvPicPr>
        <p:blipFill>
          <a:blip r:embed="rId2" cstate="print"/>
          <a:srcRect/>
          <a:stretch>
            <a:fillRect/>
          </a:stretch>
        </p:blipFill>
        <p:spPr bwMode="auto">
          <a:xfrm>
            <a:off x="3657600" y="1638300"/>
            <a:ext cx="5334000" cy="4000500"/>
          </a:xfrm>
          <a:prstGeom prst="rect">
            <a:avLst/>
          </a:prstGeom>
          <a:noFill/>
        </p:spPr>
      </p:pic>
      <p:sp>
        <p:nvSpPr>
          <p:cNvPr id="2" name="Title 1"/>
          <p:cNvSpPr>
            <a:spLocks noGrp="1"/>
          </p:cNvSpPr>
          <p:nvPr>
            <p:ph type="title"/>
          </p:nvPr>
        </p:nvSpPr>
        <p:spPr/>
        <p:txBody>
          <a:bodyPr/>
          <a:lstStyle/>
          <a:p>
            <a:r>
              <a:rPr lang="en-US" dirty="0" err="1" smtClean="0"/>
              <a:t>Bresenham's</a:t>
            </a:r>
            <a:r>
              <a:rPr lang="en-US" dirty="0" smtClean="0"/>
              <a:t> code to plot Circle</a:t>
            </a:r>
            <a:endParaRPr lang="en-US" dirty="0"/>
          </a:p>
        </p:txBody>
      </p:sp>
      <p:sp>
        <p:nvSpPr>
          <p:cNvPr id="3" name="Content Placeholder 2"/>
          <p:cNvSpPr>
            <a:spLocks noGrp="1"/>
          </p:cNvSpPr>
          <p:nvPr>
            <p:ph idx="1"/>
          </p:nvPr>
        </p:nvSpPr>
        <p:spPr>
          <a:xfrm>
            <a:off x="457200" y="1600200"/>
            <a:ext cx="8229600" cy="4953000"/>
          </a:xfrm>
        </p:spPr>
        <p:txBody>
          <a:bodyPr>
            <a:noAutofit/>
          </a:bodyPr>
          <a:lstStyle/>
          <a:p>
            <a:pPr>
              <a:buNone/>
            </a:pPr>
            <a:r>
              <a:rPr lang="en-US" sz="900" dirty="0" err="1" smtClean="0">
                <a:solidFill>
                  <a:srgbClr val="000000"/>
                </a:solidFill>
                <a:latin typeface="Courier New"/>
              </a:rPr>
              <a:t>x_center</a:t>
            </a:r>
            <a:r>
              <a:rPr lang="en-US" sz="900" dirty="0" smtClean="0">
                <a:solidFill>
                  <a:srgbClr val="000000"/>
                </a:solidFill>
                <a:latin typeface="Courier New"/>
              </a:rPr>
              <a:t>=10; </a:t>
            </a:r>
            <a:r>
              <a:rPr lang="en-US" sz="900" dirty="0" err="1" smtClean="0">
                <a:solidFill>
                  <a:srgbClr val="000000"/>
                </a:solidFill>
                <a:latin typeface="Courier New"/>
              </a:rPr>
              <a:t>y_center</a:t>
            </a:r>
            <a:r>
              <a:rPr lang="en-US" sz="900" dirty="0" smtClean="0">
                <a:solidFill>
                  <a:srgbClr val="000000"/>
                </a:solidFill>
                <a:latin typeface="Courier New"/>
              </a:rPr>
              <a:t>=20; radius=100;</a:t>
            </a:r>
          </a:p>
          <a:p>
            <a:pPr>
              <a:buNone/>
            </a:pPr>
            <a:r>
              <a:rPr lang="en-US" sz="900" dirty="0" smtClean="0">
                <a:solidFill>
                  <a:srgbClr val="000000"/>
                </a:solidFill>
                <a:latin typeface="Courier New"/>
              </a:rPr>
              <a:t>x=0;</a:t>
            </a:r>
          </a:p>
          <a:p>
            <a:pPr>
              <a:buNone/>
            </a:pPr>
            <a:r>
              <a:rPr lang="en-US" sz="900" dirty="0" smtClean="0">
                <a:solidFill>
                  <a:srgbClr val="000000"/>
                </a:solidFill>
                <a:latin typeface="Courier New"/>
              </a:rPr>
              <a:t>y=radius;</a:t>
            </a:r>
          </a:p>
          <a:p>
            <a:pPr>
              <a:buNone/>
            </a:pPr>
            <a:r>
              <a:rPr lang="en-US" sz="900" dirty="0" smtClean="0">
                <a:solidFill>
                  <a:srgbClr val="000000"/>
                </a:solidFill>
                <a:latin typeface="Courier New"/>
              </a:rPr>
              <a:t>p=3-2*radius;</a:t>
            </a:r>
          </a:p>
          <a:p>
            <a:pPr>
              <a:buNone/>
            </a:pPr>
            <a:r>
              <a:rPr lang="en-US" sz="900" dirty="0" smtClean="0">
                <a:solidFill>
                  <a:srgbClr val="000000"/>
                </a:solidFill>
                <a:latin typeface="Courier New"/>
              </a:rPr>
              <a:t> </a:t>
            </a:r>
          </a:p>
          <a:p>
            <a:pPr>
              <a:buNone/>
            </a:pPr>
            <a:r>
              <a:rPr lang="en-US" sz="900" dirty="0" smtClean="0">
                <a:solidFill>
                  <a:srgbClr val="0000FF"/>
                </a:solidFill>
                <a:latin typeface="Courier New"/>
              </a:rPr>
              <a:t>while</a:t>
            </a:r>
            <a:r>
              <a:rPr lang="en-US" sz="900" dirty="0" smtClean="0">
                <a:solidFill>
                  <a:srgbClr val="000000"/>
                </a:solidFill>
                <a:latin typeface="Courier New"/>
              </a:rPr>
              <a:t> x &lt; y</a:t>
            </a:r>
          </a:p>
          <a:p>
            <a:pPr>
              <a:buNone/>
            </a:pPr>
            <a:r>
              <a:rPr lang="en-US" sz="900" dirty="0" smtClean="0">
                <a:solidFill>
                  <a:srgbClr val="000000"/>
                </a:solidFill>
                <a:latin typeface="Courier New"/>
              </a:rPr>
              <a:t>    Circle(</a:t>
            </a:r>
            <a:r>
              <a:rPr lang="en-US" sz="900" dirty="0" err="1" smtClean="0">
                <a:solidFill>
                  <a:srgbClr val="000000"/>
                </a:solidFill>
                <a:latin typeface="Courier New"/>
              </a:rPr>
              <a:t>x_center,y_center,x,y</a:t>
            </a:r>
            <a:r>
              <a:rPr lang="en-US" sz="900" dirty="0" smtClean="0">
                <a:solidFill>
                  <a:srgbClr val="000000"/>
                </a:solidFill>
                <a:latin typeface="Courier New"/>
              </a:rPr>
              <a:t>); </a:t>
            </a:r>
            <a:r>
              <a:rPr lang="en-US" sz="900" dirty="0" smtClean="0">
                <a:solidFill>
                  <a:srgbClr val="228B22"/>
                </a:solidFill>
                <a:latin typeface="Courier New"/>
              </a:rPr>
              <a:t>% Plot Circle</a:t>
            </a:r>
          </a:p>
          <a:p>
            <a:pPr>
              <a:buNone/>
            </a:pPr>
            <a:r>
              <a:rPr lang="en-US" sz="900" dirty="0" smtClean="0">
                <a:solidFill>
                  <a:srgbClr val="000000"/>
                </a:solidFill>
                <a:latin typeface="Courier New"/>
              </a:rPr>
              <a:t>    </a:t>
            </a:r>
            <a:r>
              <a:rPr lang="en-US" sz="900" dirty="0" smtClean="0">
                <a:solidFill>
                  <a:srgbClr val="0000FF"/>
                </a:solidFill>
                <a:latin typeface="Courier New"/>
              </a:rPr>
              <a:t>if</a:t>
            </a:r>
            <a:r>
              <a:rPr lang="en-US" sz="900" dirty="0" smtClean="0">
                <a:solidFill>
                  <a:srgbClr val="000000"/>
                </a:solidFill>
                <a:latin typeface="Courier New"/>
              </a:rPr>
              <a:t> p&lt;0</a:t>
            </a:r>
          </a:p>
          <a:p>
            <a:pPr>
              <a:buNone/>
            </a:pPr>
            <a:r>
              <a:rPr lang="en-US" sz="900" dirty="0" smtClean="0">
                <a:solidFill>
                  <a:srgbClr val="000000"/>
                </a:solidFill>
                <a:latin typeface="Courier New"/>
              </a:rPr>
              <a:t>        p=p+4*x+6;</a:t>
            </a:r>
          </a:p>
          <a:p>
            <a:pPr>
              <a:buNone/>
            </a:pPr>
            <a:r>
              <a:rPr lang="en-US" sz="900" dirty="0" smtClean="0">
                <a:solidFill>
                  <a:srgbClr val="000000"/>
                </a:solidFill>
                <a:latin typeface="Courier New"/>
              </a:rPr>
              <a:t>    </a:t>
            </a:r>
            <a:r>
              <a:rPr lang="en-US" sz="900" dirty="0" smtClean="0">
                <a:solidFill>
                  <a:srgbClr val="0000FF"/>
                </a:solidFill>
                <a:latin typeface="Courier New"/>
              </a:rPr>
              <a:t>else</a:t>
            </a:r>
          </a:p>
          <a:p>
            <a:pPr>
              <a:buNone/>
            </a:pPr>
            <a:r>
              <a:rPr lang="en-US" sz="900" dirty="0" smtClean="0">
                <a:solidFill>
                  <a:srgbClr val="000000"/>
                </a:solidFill>
                <a:latin typeface="Courier New"/>
              </a:rPr>
              <a:t>        p=p+4*(x-y)+10;</a:t>
            </a:r>
          </a:p>
          <a:p>
            <a:pPr>
              <a:buNone/>
            </a:pPr>
            <a:r>
              <a:rPr lang="en-US" sz="900" dirty="0" smtClean="0">
                <a:solidFill>
                  <a:srgbClr val="000000"/>
                </a:solidFill>
                <a:latin typeface="Courier New"/>
              </a:rPr>
              <a:t>        y=y-1;</a:t>
            </a:r>
          </a:p>
          <a:p>
            <a:pPr>
              <a:buNone/>
            </a:pPr>
            <a:r>
              <a:rPr lang="en-US" sz="900" dirty="0" smtClean="0">
                <a:solidFill>
                  <a:srgbClr val="000000"/>
                </a:solidFill>
                <a:latin typeface="Courier New"/>
              </a:rPr>
              <a:t>    </a:t>
            </a:r>
            <a:r>
              <a:rPr lang="en-US" sz="900" dirty="0" smtClean="0">
                <a:solidFill>
                  <a:srgbClr val="0000FF"/>
                </a:solidFill>
                <a:latin typeface="Courier New"/>
              </a:rPr>
              <a:t>end</a:t>
            </a:r>
          </a:p>
          <a:p>
            <a:pPr>
              <a:buNone/>
            </a:pPr>
            <a:r>
              <a:rPr lang="en-US" sz="900" dirty="0" smtClean="0">
                <a:solidFill>
                  <a:srgbClr val="000000"/>
                </a:solidFill>
                <a:latin typeface="Courier New"/>
              </a:rPr>
              <a:t>    x=x+1;</a:t>
            </a:r>
          </a:p>
          <a:p>
            <a:pPr>
              <a:buNone/>
            </a:pPr>
            <a:r>
              <a:rPr lang="en-US" sz="900" dirty="0" smtClean="0">
                <a:solidFill>
                  <a:srgbClr val="0000FF"/>
                </a:solidFill>
                <a:latin typeface="Courier New"/>
              </a:rPr>
              <a:t>end</a:t>
            </a:r>
          </a:p>
          <a:p>
            <a:pPr>
              <a:buNone/>
            </a:pPr>
            <a:r>
              <a:rPr lang="en-US" sz="900" dirty="0" smtClean="0">
                <a:solidFill>
                  <a:srgbClr val="0000FF"/>
                </a:solidFill>
                <a:latin typeface="Courier New"/>
              </a:rPr>
              <a:t>if</a:t>
            </a:r>
            <a:r>
              <a:rPr lang="en-US" sz="900" dirty="0" smtClean="0">
                <a:solidFill>
                  <a:srgbClr val="000000"/>
                </a:solidFill>
                <a:latin typeface="Courier New"/>
              </a:rPr>
              <a:t> x==y</a:t>
            </a:r>
          </a:p>
          <a:p>
            <a:pPr>
              <a:buNone/>
            </a:pPr>
            <a:r>
              <a:rPr lang="en-US" sz="900" dirty="0" smtClean="0">
                <a:solidFill>
                  <a:srgbClr val="000000"/>
                </a:solidFill>
                <a:latin typeface="Courier New"/>
              </a:rPr>
              <a:t>    Circle(</a:t>
            </a:r>
            <a:r>
              <a:rPr lang="en-US" sz="900" dirty="0" err="1" smtClean="0">
                <a:solidFill>
                  <a:srgbClr val="000000"/>
                </a:solidFill>
                <a:latin typeface="Courier New"/>
              </a:rPr>
              <a:t>x_center,y_center,x,y</a:t>
            </a:r>
            <a:r>
              <a:rPr lang="en-US" sz="900" dirty="0" smtClean="0">
                <a:solidFill>
                  <a:srgbClr val="000000"/>
                </a:solidFill>
                <a:latin typeface="Courier New"/>
              </a:rPr>
              <a:t>); </a:t>
            </a:r>
            <a:r>
              <a:rPr lang="en-US" sz="900" dirty="0" smtClean="0">
                <a:solidFill>
                  <a:srgbClr val="228B22"/>
                </a:solidFill>
                <a:latin typeface="Courier New"/>
              </a:rPr>
              <a:t>% Plot Circle</a:t>
            </a:r>
          </a:p>
          <a:p>
            <a:pPr>
              <a:buNone/>
            </a:pPr>
            <a:r>
              <a:rPr lang="en-US" sz="900" dirty="0" smtClean="0">
                <a:solidFill>
                  <a:srgbClr val="0000FF"/>
                </a:solidFill>
                <a:latin typeface="Courier New"/>
              </a:rPr>
              <a:t>end</a:t>
            </a:r>
          </a:p>
          <a:p>
            <a:pPr>
              <a:buNone/>
            </a:pPr>
            <a:r>
              <a:rPr lang="en-US" sz="900" dirty="0" smtClean="0">
                <a:solidFill>
                  <a:srgbClr val="000000"/>
                </a:solidFill>
                <a:latin typeface="Courier New"/>
              </a:rPr>
              <a:t>axis </a:t>
            </a:r>
            <a:r>
              <a:rPr lang="en-US" sz="900" dirty="0" smtClean="0">
                <a:solidFill>
                  <a:srgbClr val="A020F0"/>
                </a:solidFill>
                <a:latin typeface="Courier New"/>
              </a:rPr>
              <a:t>equal</a:t>
            </a:r>
          </a:p>
          <a:p>
            <a:pPr>
              <a:buNone/>
            </a:pPr>
            <a:endParaRPr lang="en-US" sz="900" dirty="0" smtClean="0"/>
          </a:p>
          <a:p>
            <a:pPr>
              <a:buNone/>
            </a:pPr>
            <a:r>
              <a:rPr lang="en-US" sz="900" dirty="0" smtClean="0">
                <a:solidFill>
                  <a:srgbClr val="0000FF"/>
                </a:solidFill>
                <a:latin typeface="Courier New"/>
              </a:rPr>
              <a:t>function</a:t>
            </a:r>
            <a:r>
              <a:rPr lang="en-US" sz="900" dirty="0" smtClean="0">
                <a:solidFill>
                  <a:srgbClr val="000000"/>
                </a:solidFill>
                <a:latin typeface="Courier New"/>
              </a:rPr>
              <a:t> Circle(</a:t>
            </a:r>
            <a:r>
              <a:rPr lang="en-US" sz="900" dirty="0" err="1" smtClean="0">
                <a:solidFill>
                  <a:srgbClr val="000000"/>
                </a:solidFill>
                <a:latin typeface="Courier New"/>
              </a:rPr>
              <a:t>x_center,y_center,x,y</a:t>
            </a:r>
            <a:r>
              <a:rPr lang="en-US" sz="900" dirty="0" smtClean="0">
                <a:solidFill>
                  <a:srgbClr val="000000"/>
                </a:solidFill>
                <a:latin typeface="Courier New"/>
              </a:rPr>
              <a:t>)</a:t>
            </a:r>
          </a:p>
          <a:p>
            <a:pPr>
              <a:buNone/>
            </a:pPr>
            <a:r>
              <a:rPr lang="en-US" sz="900" dirty="0" smtClean="0">
                <a:solidFill>
                  <a:srgbClr val="000000"/>
                </a:solidFill>
                <a:latin typeface="Courier New"/>
              </a:rPr>
              <a:t>plot(</a:t>
            </a:r>
            <a:r>
              <a:rPr lang="en-US" sz="900" dirty="0" err="1" smtClean="0">
                <a:solidFill>
                  <a:srgbClr val="000000"/>
                </a:solidFill>
                <a:latin typeface="Courier New"/>
              </a:rPr>
              <a:t>x_center+x,y_center+y,</a:t>
            </a:r>
            <a:r>
              <a:rPr lang="en-US" sz="900" dirty="0" err="1" smtClean="0">
                <a:solidFill>
                  <a:srgbClr val="A020F0"/>
                </a:solidFill>
                <a:latin typeface="Courier New"/>
              </a:rPr>
              <a:t>'ro</a:t>
            </a:r>
            <a:r>
              <a:rPr lang="en-US" sz="900" dirty="0" smtClean="0">
                <a:solidFill>
                  <a:srgbClr val="A020F0"/>
                </a:solidFill>
                <a:latin typeface="Courier New"/>
              </a:rPr>
              <a:t>'</a:t>
            </a:r>
            <a:r>
              <a:rPr lang="en-US" sz="900" dirty="0" smtClean="0">
                <a:solidFill>
                  <a:srgbClr val="000000"/>
                </a:solidFill>
                <a:latin typeface="Courier New"/>
              </a:rPr>
              <a:t>)</a:t>
            </a:r>
          </a:p>
          <a:p>
            <a:pPr>
              <a:buNone/>
            </a:pPr>
            <a:r>
              <a:rPr lang="en-US" sz="900" dirty="0" smtClean="0">
                <a:solidFill>
                  <a:srgbClr val="000000"/>
                </a:solidFill>
                <a:latin typeface="Courier New"/>
              </a:rPr>
              <a:t>plot(</a:t>
            </a:r>
            <a:r>
              <a:rPr lang="en-US" sz="900" dirty="0" err="1" smtClean="0">
                <a:solidFill>
                  <a:srgbClr val="000000"/>
                </a:solidFill>
                <a:latin typeface="Courier New"/>
              </a:rPr>
              <a:t>x_center-x,y_center+y,</a:t>
            </a:r>
            <a:r>
              <a:rPr lang="en-US" sz="900" dirty="0" err="1" smtClean="0">
                <a:solidFill>
                  <a:srgbClr val="A020F0"/>
                </a:solidFill>
                <a:latin typeface="Courier New"/>
              </a:rPr>
              <a:t>'ro</a:t>
            </a:r>
            <a:r>
              <a:rPr lang="en-US" sz="900" dirty="0" smtClean="0">
                <a:solidFill>
                  <a:srgbClr val="A020F0"/>
                </a:solidFill>
                <a:latin typeface="Courier New"/>
              </a:rPr>
              <a:t>'</a:t>
            </a:r>
            <a:r>
              <a:rPr lang="en-US" sz="900" dirty="0" smtClean="0">
                <a:solidFill>
                  <a:srgbClr val="000000"/>
                </a:solidFill>
                <a:latin typeface="Courier New"/>
              </a:rPr>
              <a:t>)</a:t>
            </a:r>
          </a:p>
          <a:p>
            <a:pPr>
              <a:buNone/>
            </a:pPr>
            <a:r>
              <a:rPr lang="en-US" sz="900" dirty="0" smtClean="0">
                <a:solidFill>
                  <a:srgbClr val="000000"/>
                </a:solidFill>
                <a:latin typeface="Courier New"/>
              </a:rPr>
              <a:t>plot(</a:t>
            </a:r>
            <a:r>
              <a:rPr lang="en-US" sz="900" dirty="0" err="1" smtClean="0">
                <a:solidFill>
                  <a:srgbClr val="000000"/>
                </a:solidFill>
                <a:latin typeface="Courier New"/>
              </a:rPr>
              <a:t>x_center+x,y_center-y,</a:t>
            </a:r>
            <a:r>
              <a:rPr lang="en-US" sz="900" dirty="0" err="1" smtClean="0">
                <a:solidFill>
                  <a:srgbClr val="A020F0"/>
                </a:solidFill>
                <a:latin typeface="Courier New"/>
              </a:rPr>
              <a:t>'ro</a:t>
            </a:r>
            <a:r>
              <a:rPr lang="en-US" sz="900" dirty="0" smtClean="0">
                <a:solidFill>
                  <a:srgbClr val="A020F0"/>
                </a:solidFill>
                <a:latin typeface="Courier New"/>
              </a:rPr>
              <a:t>'</a:t>
            </a:r>
            <a:r>
              <a:rPr lang="en-US" sz="900" dirty="0" smtClean="0">
                <a:solidFill>
                  <a:srgbClr val="000000"/>
                </a:solidFill>
                <a:latin typeface="Courier New"/>
              </a:rPr>
              <a:t>)</a:t>
            </a:r>
          </a:p>
          <a:p>
            <a:pPr>
              <a:buNone/>
            </a:pPr>
            <a:r>
              <a:rPr lang="en-US" sz="900" dirty="0" smtClean="0">
                <a:solidFill>
                  <a:srgbClr val="000000"/>
                </a:solidFill>
                <a:latin typeface="Courier New"/>
              </a:rPr>
              <a:t>plot(</a:t>
            </a:r>
            <a:r>
              <a:rPr lang="en-US" sz="900" dirty="0" err="1" smtClean="0">
                <a:solidFill>
                  <a:srgbClr val="000000"/>
                </a:solidFill>
                <a:latin typeface="Courier New"/>
              </a:rPr>
              <a:t>x_center-x,y_center-y,</a:t>
            </a:r>
            <a:r>
              <a:rPr lang="en-US" sz="900" dirty="0" err="1" smtClean="0">
                <a:solidFill>
                  <a:srgbClr val="A020F0"/>
                </a:solidFill>
                <a:latin typeface="Courier New"/>
              </a:rPr>
              <a:t>'ro</a:t>
            </a:r>
            <a:r>
              <a:rPr lang="en-US" sz="900" dirty="0" smtClean="0">
                <a:solidFill>
                  <a:srgbClr val="A020F0"/>
                </a:solidFill>
                <a:latin typeface="Courier New"/>
              </a:rPr>
              <a:t>'</a:t>
            </a:r>
            <a:r>
              <a:rPr lang="en-US" sz="900" dirty="0" smtClean="0">
                <a:solidFill>
                  <a:srgbClr val="000000"/>
                </a:solidFill>
                <a:latin typeface="Courier New"/>
              </a:rPr>
              <a:t>)</a:t>
            </a:r>
          </a:p>
          <a:p>
            <a:pPr>
              <a:buNone/>
            </a:pPr>
            <a:r>
              <a:rPr lang="en-US" sz="900" dirty="0" smtClean="0">
                <a:solidFill>
                  <a:srgbClr val="000000"/>
                </a:solidFill>
                <a:latin typeface="Courier New"/>
              </a:rPr>
              <a:t>plot(</a:t>
            </a:r>
            <a:r>
              <a:rPr lang="en-US" sz="900" dirty="0" err="1" smtClean="0">
                <a:solidFill>
                  <a:srgbClr val="000000"/>
                </a:solidFill>
                <a:latin typeface="Courier New"/>
              </a:rPr>
              <a:t>x_center+y,y_center+x,</a:t>
            </a:r>
            <a:r>
              <a:rPr lang="en-US" sz="900" dirty="0" err="1" smtClean="0">
                <a:solidFill>
                  <a:srgbClr val="A020F0"/>
                </a:solidFill>
                <a:latin typeface="Courier New"/>
              </a:rPr>
              <a:t>'ro</a:t>
            </a:r>
            <a:r>
              <a:rPr lang="en-US" sz="900" dirty="0" smtClean="0">
                <a:solidFill>
                  <a:srgbClr val="A020F0"/>
                </a:solidFill>
                <a:latin typeface="Courier New"/>
              </a:rPr>
              <a:t>'</a:t>
            </a:r>
            <a:r>
              <a:rPr lang="en-US" sz="900" dirty="0" smtClean="0">
                <a:solidFill>
                  <a:srgbClr val="000000"/>
                </a:solidFill>
                <a:latin typeface="Courier New"/>
              </a:rPr>
              <a:t>)</a:t>
            </a:r>
          </a:p>
          <a:p>
            <a:pPr>
              <a:buNone/>
            </a:pPr>
            <a:r>
              <a:rPr lang="en-US" sz="900" dirty="0" smtClean="0">
                <a:solidFill>
                  <a:srgbClr val="000000"/>
                </a:solidFill>
                <a:latin typeface="Courier New"/>
              </a:rPr>
              <a:t>plot(</a:t>
            </a:r>
            <a:r>
              <a:rPr lang="en-US" sz="900" dirty="0" err="1" smtClean="0">
                <a:solidFill>
                  <a:srgbClr val="000000"/>
                </a:solidFill>
                <a:latin typeface="Courier New"/>
              </a:rPr>
              <a:t>x_center-y,y_center+x,</a:t>
            </a:r>
            <a:r>
              <a:rPr lang="en-US" sz="900" dirty="0" err="1" smtClean="0">
                <a:solidFill>
                  <a:srgbClr val="A020F0"/>
                </a:solidFill>
                <a:latin typeface="Courier New"/>
              </a:rPr>
              <a:t>'ro</a:t>
            </a:r>
            <a:r>
              <a:rPr lang="en-US" sz="900" dirty="0" smtClean="0">
                <a:solidFill>
                  <a:srgbClr val="A020F0"/>
                </a:solidFill>
                <a:latin typeface="Courier New"/>
              </a:rPr>
              <a:t>'</a:t>
            </a:r>
            <a:r>
              <a:rPr lang="en-US" sz="900" dirty="0" smtClean="0">
                <a:solidFill>
                  <a:srgbClr val="000000"/>
                </a:solidFill>
                <a:latin typeface="Courier New"/>
              </a:rPr>
              <a:t>)</a:t>
            </a:r>
          </a:p>
          <a:p>
            <a:pPr>
              <a:buNone/>
            </a:pPr>
            <a:r>
              <a:rPr lang="en-US" sz="900" dirty="0" smtClean="0">
                <a:solidFill>
                  <a:srgbClr val="000000"/>
                </a:solidFill>
                <a:latin typeface="Courier New"/>
              </a:rPr>
              <a:t>plot(</a:t>
            </a:r>
            <a:r>
              <a:rPr lang="en-US" sz="900" dirty="0" err="1" smtClean="0">
                <a:solidFill>
                  <a:srgbClr val="000000"/>
                </a:solidFill>
                <a:latin typeface="Courier New"/>
              </a:rPr>
              <a:t>x_center+y,y_center-x,</a:t>
            </a:r>
            <a:r>
              <a:rPr lang="en-US" sz="900" dirty="0" err="1" smtClean="0">
                <a:solidFill>
                  <a:srgbClr val="A020F0"/>
                </a:solidFill>
                <a:latin typeface="Courier New"/>
              </a:rPr>
              <a:t>'ro</a:t>
            </a:r>
            <a:r>
              <a:rPr lang="en-US" sz="900" dirty="0" smtClean="0">
                <a:solidFill>
                  <a:srgbClr val="A020F0"/>
                </a:solidFill>
                <a:latin typeface="Courier New"/>
              </a:rPr>
              <a:t>'</a:t>
            </a:r>
            <a:r>
              <a:rPr lang="en-US" sz="900" dirty="0" smtClean="0">
                <a:solidFill>
                  <a:srgbClr val="000000"/>
                </a:solidFill>
                <a:latin typeface="Courier New"/>
              </a:rPr>
              <a:t>)</a:t>
            </a:r>
          </a:p>
          <a:p>
            <a:pPr>
              <a:buNone/>
            </a:pPr>
            <a:r>
              <a:rPr lang="en-US" sz="900" dirty="0" smtClean="0">
                <a:solidFill>
                  <a:srgbClr val="000000"/>
                </a:solidFill>
                <a:latin typeface="Courier New"/>
              </a:rPr>
              <a:t>plot(</a:t>
            </a:r>
            <a:r>
              <a:rPr lang="en-US" sz="900" dirty="0" err="1" smtClean="0">
                <a:solidFill>
                  <a:srgbClr val="000000"/>
                </a:solidFill>
                <a:latin typeface="Courier New"/>
              </a:rPr>
              <a:t>x_center-y,y_center-x,</a:t>
            </a:r>
            <a:r>
              <a:rPr lang="en-US" sz="900" dirty="0" err="1" smtClean="0">
                <a:solidFill>
                  <a:srgbClr val="A020F0"/>
                </a:solidFill>
                <a:latin typeface="Courier New"/>
              </a:rPr>
              <a:t>'ro</a:t>
            </a:r>
            <a:r>
              <a:rPr lang="en-US" sz="900" dirty="0" smtClean="0">
                <a:solidFill>
                  <a:srgbClr val="A020F0"/>
                </a:solidFill>
                <a:latin typeface="Courier New"/>
              </a:rPr>
              <a:t>'</a:t>
            </a:r>
            <a:r>
              <a:rPr lang="en-US" sz="900" dirty="0" smtClean="0">
                <a:solidFill>
                  <a:srgbClr val="000000"/>
                </a:solidFill>
                <a:latin typeface="Courier New"/>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Plotting Circle in OpenGL</a:t>
            </a:r>
            <a:endParaRPr lang="en-US" dirty="0"/>
          </a:p>
        </p:txBody>
      </p:sp>
      <p:sp>
        <p:nvSpPr>
          <p:cNvPr id="3" name="Content Placeholder 2"/>
          <p:cNvSpPr>
            <a:spLocks noGrp="1"/>
          </p:cNvSpPr>
          <p:nvPr>
            <p:ph idx="1"/>
          </p:nvPr>
        </p:nvSpPr>
        <p:spPr>
          <a:xfrm>
            <a:off x="457200" y="1600200"/>
            <a:ext cx="8229600" cy="5029200"/>
          </a:xfrm>
        </p:spPr>
        <p:txBody>
          <a:bodyPr>
            <a:noAutofit/>
          </a:bodyPr>
          <a:lstStyle/>
          <a:p>
            <a:pPr marL="0" marR="0">
              <a:lnSpc>
                <a:spcPct val="115000"/>
              </a:lnSpc>
              <a:spcBef>
                <a:spcPts val="0"/>
              </a:spcBef>
              <a:spcAft>
                <a:spcPts val="0"/>
              </a:spcAft>
              <a:buNone/>
            </a:pPr>
            <a:r>
              <a:rPr lang="en-US" sz="900" dirty="0" smtClean="0">
                <a:solidFill>
                  <a:srgbClr val="0000FF"/>
                </a:solidFill>
                <a:latin typeface="Consolas"/>
                <a:ea typeface="Calibri"/>
                <a:cs typeface="Consolas"/>
              </a:rPr>
              <a:t>void</a:t>
            </a:r>
            <a:r>
              <a:rPr lang="en-US" sz="900" dirty="0" smtClean="0">
                <a:latin typeface="Consolas"/>
                <a:ea typeface="Calibri"/>
                <a:cs typeface="Consolas"/>
              </a:rPr>
              <a:t> </a:t>
            </a:r>
            <a:r>
              <a:rPr lang="en-US" sz="900" dirty="0" err="1" smtClean="0">
                <a:latin typeface="Consolas"/>
                <a:ea typeface="Calibri"/>
                <a:cs typeface="Consolas"/>
              </a:rPr>
              <a:t>drawCircle</a:t>
            </a:r>
            <a:r>
              <a:rPr lang="en-US" sz="900" dirty="0" smtClean="0">
                <a:latin typeface="Consolas"/>
                <a:ea typeface="Calibri"/>
                <a:cs typeface="Consolas"/>
              </a:rPr>
              <a:t>(</a:t>
            </a:r>
            <a:r>
              <a:rPr lang="en-US" sz="900" dirty="0" err="1" smtClean="0">
                <a:solidFill>
                  <a:srgbClr val="0000FF"/>
                </a:solidFill>
                <a:latin typeface="Consolas"/>
                <a:ea typeface="Calibri"/>
                <a:cs typeface="Consolas"/>
              </a:rPr>
              <a:t>int</a:t>
            </a:r>
            <a:r>
              <a:rPr lang="en-US" sz="900" dirty="0" smtClean="0">
                <a:latin typeface="Consolas"/>
                <a:ea typeface="Calibri"/>
                <a:cs typeface="Consolas"/>
              </a:rPr>
              <a:t> x0, </a:t>
            </a:r>
            <a:r>
              <a:rPr lang="en-US" sz="900" dirty="0" err="1" smtClean="0">
                <a:solidFill>
                  <a:srgbClr val="0000FF"/>
                </a:solidFill>
                <a:latin typeface="Consolas"/>
                <a:ea typeface="Calibri"/>
                <a:cs typeface="Consolas"/>
              </a:rPr>
              <a:t>int</a:t>
            </a:r>
            <a:r>
              <a:rPr lang="en-US" sz="900" dirty="0" smtClean="0">
                <a:latin typeface="Consolas"/>
                <a:ea typeface="Calibri"/>
                <a:cs typeface="Consolas"/>
              </a:rPr>
              <a:t> y0, </a:t>
            </a:r>
            <a:r>
              <a:rPr lang="en-US" sz="900" dirty="0" err="1" smtClean="0">
                <a:solidFill>
                  <a:srgbClr val="0000FF"/>
                </a:solidFill>
                <a:latin typeface="Consolas"/>
                <a:ea typeface="Calibri"/>
                <a:cs typeface="Consolas"/>
              </a:rPr>
              <a:t>int</a:t>
            </a:r>
            <a:r>
              <a:rPr lang="en-US" sz="900" dirty="0" smtClean="0">
                <a:latin typeface="Consolas"/>
                <a:ea typeface="Calibri"/>
                <a:cs typeface="Consolas"/>
              </a:rPr>
              <a:t> r) {	</a:t>
            </a:r>
            <a:endParaRPr lang="en-US" sz="900" dirty="0" smtClean="0">
              <a:ea typeface="Calibri"/>
              <a:cs typeface="Times New Roman"/>
            </a:endParaRPr>
          </a:p>
          <a:p>
            <a:pPr marL="0" marR="0">
              <a:lnSpc>
                <a:spcPct val="115000"/>
              </a:lnSpc>
              <a:spcBef>
                <a:spcPts val="0"/>
              </a:spcBef>
              <a:spcAft>
                <a:spcPts val="0"/>
              </a:spcAft>
              <a:buNone/>
            </a:pPr>
            <a:r>
              <a:rPr lang="en-US" sz="900" dirty="0" smtClean="0">
                <a:latin typeface="Consolas"/>
                <a:ea typeface="Calibri"/>
                <a:cs typeface="Consolas"/>
              </a:rPr>
              <a:t>	glColor3f(0.0f, 0.5f, 1.0f); </a:t>
            </a:r>
            <a:r>
              <a:rPr lang="en-US" sz="900" dirty="0" smtClean="0">
                <a:solidFill>
                  <a:srgbClr val="008000"/>
                </a:solidFill>
                <a:latin typeface="Consolas"/>
                <a:ea typeface="Calibri"/>
                <a:cs typeface="Consolas"/>
              </a:rPr>
              <a:t>// Set the line color</a:t>
            </a:r>
            <a:endParaRPr lang="en-US" sz="900" dirty="0" smtClean="0">
              <a:ea typeface="Calibri"/>
              <a:cs typeface="Times New Roman"/>
            </a:endParaRPr>
          </a:p>
          <a:p>
            <a:pPr marL="0" marR="0">
              <a:lnSpc>
                <a:spcPct val="115000"/>
              </a:lnSpc>
              <a:spcBef>
                <a:spcPts val="0"/>
              </a:spcBef>
              <a:spcAft>
                <a:spcPts val="0"/>
              </a:spcAft>
              <a:buNone/>
            </a:pPr>
            <a:r>
              <a:rPr lang="en-US" sz="900" dirty="0" smtClean="0">
                <a:latin typeface="Consolas"/>
                <a:ea typeface="Calibri"/>
                <a:cs typeface="Consolas"/>
              </a:rPr>
              <a:t>	</a:t>
            </a:r>
            <a:r>
              <a:rPr lang="en-US" sz="900" dirty="0" err="1" smtClean="0">
                <a:solidFill>
                  <a:srgbClr val="0000FF"/>
                </a:solidFill>
                <a:latin typeface="Consolas"/>
                <a:ea typeface="Calibri"/>
                <a:cs typeface="Consolas"/>
              </a:rPr>
              <a:t>int</a:t>
            </a:r>
            <a:r>
              <a:rPr lang="en-US" sz="900" dirty="0" smtClean="0">
                <a:latin typeface="Consolas"/>
                <a:ea typeface="Calibri"/>
                <a:cs typeface="Consolas"/>
              </a:rPr>
              <a:t> f = 1 - r;</a:t>
            </a:r>
            <a:endParaRPr lang="en-US" sz="900" dirty="0" smtClean="0">
              <a:ea typeface="Calibri"/>
              <a:cs typeface="Times New Roman"/>
            </a:endParaRPr>
          </a:p>
          <a:p>
            <a:pPr marL="0" marR="0">
              <a:lnSpc>
                <a:spcPct val="115000"/>
              </a:lnSpc>
              <a:spcBef>
                <a:spcPts val="0"/>
              </a:spcBef>
              <a:spcAft>
                <a:spcPts val="0"/>
              </a:spcAft>
              <a:buNone/>
            </a:pPr>
            <a:r>
              <a:rPr lang="en-US" sz="900" dirty="0" smtClean="0">
                <a:latin typeface="Consolas"/>
                <a:ea typeface="Calibri"/>
                <a:cs typeface="Consolas"/>
              </a:rPr>
              <a:t>	</a:t>
            </a:r>
            <a:r>
              <a:rPr lang="en-US" sz="900" dirty="0" err="1" smtClean="0">
                <a:solidFill>
                  <a:srgbClr val="0000FF"/>
                </a:solidFill>
                <a:latin typeface="Consolas"/>
                <a:ea typeface="Calibri"/>
                <a:cs typeface="Consolas"/>
              </a:rPr>
              <a:t>int</a:t>
            </a:r>
            <a:r>
              <a:rPr lang="en-US" sz="900" dirty="0" smtClean="0">
                <a:latin typeface="Consolas"/>
                <a:ea typeface="Calibri"/>
                <a:cs typeface="Consolas"/>
              </a:rPr>
              <a:t> </a:t>
            </a:r>
            <a:r>
              <a:rPr lang="en-US" sz="900" dirty="0" err="1" smtClean="0">
                <a:latin typeface="Consolas"/>
                <a:ea typeface="Calibri"/>
                <a:cs typeface="Consolas"/>
              </a:rPr>
              <a:t>ddF_x</a:t>
            </a:r>
            <a:r>
              <a:rPr lang="en-US" sz="900" dirty="0" smtClean="0">
                <a:latin typeface="Consolas"/>
                <a:ea typeface="Calibri"/>
                <a:cs typeface="Consolas"/>
              </a:rPr>
              <a:t> = 1;</a:t>
            </a:r>
            <a:endParaRPr lang="en-US" sz="900" dirty="0" smtClean="0">
              <a:ea typeface="Calibri"/>
              <a:cs typeface="Times New Roman"/>
            </a:endParaRPr>
          </a:p>
          <a:p>
            <a:pPr marL="0" marR="0">
              <a:lnSpc>
                <a:spcPct val="115000"/>
              </a:lnSpc>
              <a:spcBef>
                <a:spcPts val="0"/>
              </a:spcBef>
              <a:spcAft>
                <a:spcPts val="0"/>
              </a:spcAft>
              <a:buNone/>
            </a:pPr>
            <a:r>
              <a:rPr lang="en-US" sz="900" dirty="0" smtClean="0">
                <a:latin typeface="Consolas"/>
                <a:ea typeface="Calibri"/>
                <a:cs typeface="Consolas"/>
              </a:rPr>
              <a:t>	</a:t>
            </a:r>
            <a:r>
              <a:rPr lang="en-US" sz="900" dirty="0" err="1" smtClean="0">
                <a:solidFill>
                  <a:srgbClr val="0000FF"/>
                </a:solidFill>
                <a:latin typeface="Consolas"/>
                <a:ea typeface="Calibri"/>
                <a:cs typeface="Consolas"/>
              </a:rPr>
              <a:t>int</a:t>
            </a:r>
            <a:r>
              <a:rPr lang="en-US" sz="900" dirty="0" smtClean="0">
                <a:latin typeface="Consolas"/>
                <a:ea typeface="Calibri"/>
                <a:cs typeface="Consolas"/>
              </a:rPr>
              <a:t> </a:t>
            </a:r>
            <a:r>
              <a:rPr lang="en-US" sz="900" dirty="0" err="1" smtClean="0">
                <a:latin typeface="Consolas"/>
                <a:ea typeface="Calibri"/>
                <a:cs typeface="Consolas"/>
              </a:rPr>
              <a:t>ddF_y</a:t>
            </a:r>
            <a:r>
              <a:rPr lang="en-US" sz="900" dirty="0" smtClean="0">
                <a:latin typeface="Consolas"/>
                <a:ea typeface="Calibri"/>
                <a:cs typeface="Consolas"/>
              </a:rPr>
              <a:t> = -2 * r;</a:t>
            </a:r>
            <a:endParaRPr lang="en-US" sz="900" dirty="0" smtClean="0">
              <a:ea typeface="Calibri"/>
              <a:cs typeface="Times New Roman"/>
            </a:endParaRPr>
          </a:p>
          <a:p>
            <a:pPr marL="0" marR="0">
              <a:lnSpc>
                <a:spcPct val="115000"/>
              </a:lnSpc>
              <a:spcBef>
                <a:spcPts val="0"/>
              </a:spcBef>
              <a:spcAft>
                <a:spcPts val="0"/>
              </a:spcAft>
              <a:buNone/>
            </a:pPr>
            <a:r>
              <a:rPr lang="en-US" sz="900" dirty="0" smtClean="0">
                <a:latin typeface="Consolas"/>
                <a:ea typeface="Calibri"/>
                <a:cs typeface="Consolas"/>
              </a:rPr>
              <a:t>	</a:t>
            </a:r>
            <a:r>
              <a:rPr lang="en-US" sz="900" dirty="0" err="1" smtClean="0">
                <a:solidFill>
                  <a:srgbClr val="0000FF"/>
                </a:solidFill>
                <a:latin typeface="Consolas"/>
                <a:ea typeface="Calibri"/>
                <a:cs typeface="Consolas"/>
              </a:rPr>
              <a:t>int</a:t>
            </a:r>
            <a:r>
              <a:rPr lang="en-US" sz="900" dirty="0" smtClean="0">
                <a:latin typeface="Consolas"/>
                <a:ea typeface="Calibri"/>
                <a:cs typeface="Consolas"/>
              </a:rPr>
              <a:t> x = 0;</a:t>
            </a:r>
            <a:endParaRPr lang="en-US" sz="900" dirty="0" smtClean="0">
              <a:ea typeface="Calibri"/>
              <a:cs typeface="Times New Roman"/>
            </a:endParaRPr>
          </a:p>
          <a:p>
            <a:pPr marL="0" marR="0">
              <a:lnSpc>
                <a:spcPct val="115000"/>
              </a:lnSpc>
              <a:spcBef>
                <a:spcPts val="0"/>
              </a:spcBef>
              <a:spcAft>
                <a:spcPts val="0"/>
              </a:spcAft>
              <a:buNone/>
            </a:pPr>
            <a:r>
              <a:rPr lang="en-US" sz="900" dirty="0" smtClean="0">
                <a:latin typeface="Consolas"/>
                <a:ea typeface="Calibri"/>
                <a:cs typeface="Consolas"/>
              </a:rPr>
              <a:t>	</a:t>
            </a:r>
            <a:r>
              <a:rPr lang="en-US" sz="900" dirty="0" err="1" smtClean="0">
                <a:solidFill>
                  <a:srgbClr val="0000FF"/>
                </a:solidFill>
                <a:latin typeface="Consolas"/>
                <a:ea typeface="Calibri"/>
                <a:cs typeface="Consolas"/>
              </a:rPr>
              <a:t>int</a:t>
            </a:r>
            <a:r>
              <a:rPr lang="en-US" sz="900" dirty="0" smtClean="0">
                <a:latin typeface="Consolas"/>
                <a:ea typeface="Calibri"/>
                <a:cs typeface="Consolas"/>
              </a:rPr>
              <a:t> y = r;</a:t>
            </a:r>
            <a:endParaRPr lang="en-US" sz="900" dirty="0" smtClean="0">
              <a:ea typeface="Calibri"/>
              <a:cs typeface="Times New Roman"/>
            </a:endParaRPr>
          </a:p>
          <a:p>
            <a:pPr marL="0" marR="0">
              <a:lnSpc>
                <a:spcPct val="115000"/>
              </a:lnSpc>
              <a:spcBef>
                <a:spcPts val="0"/>
              </a:spcBef>
              <a:spcAft>
                <a:spcPts val="0"/>
              </a:spcAft>
              <a:buNone/>
            </a:pPr>
            <a:r>
              <a:rPr lang="en-US" sz="900" dirty="0" smtClean="0">
                <a:latin typeface="Consolas"/>
                <a:ea typeface="Calibri"/>
                <a:cs typeface="Consolas"/>
              </a:rPr>
              <a:t>	</a:t>
            </a:r>
            <a:r>
              <a:rPr lang="en-US" sz="900" dirty="0" err="1" smtClean="0">
                <a:latin typeface="Consolas"/>
                <a:ea typeface="Calibri"/>
                <a:cs typeface="Consolas"/>
              </a:rPr>
              <a:t>setPixel</a:t>
            </a:r>
            <a:r>
              <a:rPr lang="en-US" sz="900" dirty="0" smtClean="0">
                <a:latin typeface="Consolas"/>
                <a:ea typeface="Calibri"/>
                <a:cs typeface="Consolas"/>
              </a:rPr>
              <a:t>(x0, y0 + r);</a:t>
            </a:r>
            <a:endParaRPr lang="en-US" sz="900" dirty="0" smtClean="0">
              <a:ea typeface="Calibri"/>
              <a:cs typeface="Times New Roman"/>
            </a:endParaRPr>
          </a:p>
          <a:p>
            <a:pPr marL="0" marR="0">
              <a:lnSpc>
                <a:spcPct val="115000"/>
              </a:lnSpc>
              <a:spcBef>
                <a:spcPts val="0"/>
              </a:spcBef>
              <a:spcAft>
                <a:spcPts val="0"/>
              </a:spcAft>
              <a:buNone/>
            </a:pPr>
            <a:r>
              <a:rPr lang="en-US" sz="900" dirty="0" smtClean="0">
                <a:latin typeface="Consolas"/>
                <a:ea typeface="Calibri"/>
                <a:cs typeface="Consolas"/>
              </a:rPr>
              <a:t>	</a:t>
            </a:r>
            <a:r>
              <a:rPr lang="en-US" sz="900" dirty="0" err="1" smtClean="0">
                <a:latin typeface="Consolas"/>
                <a:ea typeface="Calibri"/>
                <a:cs typeface="Consolas"/>
              </a:rPr>
              <a:t>setPixel</a:t>
            </a:r>
            <a:r>
              <a:rPr lang="en-US" sz="900" dirty="0" smtClean="0">
                <a:latin typeface="Consolas"/>
                <a:ea typeface="Calibri"/>
                <a:cs typeface="Consolas"/>
              </a:rPr>
              <a:t>(x0, y0 - r);</a:t>
            </a:r>
            <a:endParaRPr lang="en-US" sz="900" dirty="0" smtClean="0">
              <a:ea typeface="Calibri"/>
              <a:cs typeface="Times New Roman"/>
            </a:endParaRPr>
          </a:p>
          <a:p>
            <a:pPr marL="0" marR="0">
              <a:lnSpc>
                <a:spcPct val="115000"/>
              </a:lnSpc>
              <a:spcBef>
                <a:spcPts val="0"/>
              </a:spcBef>
              <a:spcAft>
                <a:spcPts val="0"/>
              </a:spcAft>
              <a:buNone/>
            </a:pPr>
            <a:r>
              <a:rPr lang="en-US" sz="900" dirty="0" smtClean="0">
                <a:latin typeface="Consolas"/>
                <a:ea typeface="Calibri"/>
                <a:cs typeface="Consolas"/>
              </a:rPr>
              <a:t>	</a:t>
            </a:r>
            <a:r>
              <a:rPr lang="en-US" sz="900" dirty="0" err="1" smtClean="0">
                <a:latin typeface="Consolas"/>
                <a:ea typeface="Calibri"/>
                <a:cs typeface="Consolas"/>
              </a:rPr>
              <a:t>setPixel</a:t>
            </a:r>
            <a:r>
              <a:rPr lang="en-US" sz="900" dirty="0" smtClean="0">
                <a:latin typeface="Consolas"/>
                <a:ea typeface="Calibri"/>
                <a:cs typeface="Consolas"/>
              </a:rPr>
              <a:t>(x0 + r, y0);</a:t>
            </a:r>
            <a:endParaRPr lang="en-US" sz="900" dirty="0" smtClean="0">
              <a:ea typeface="Calibri"/>
              <a:cs typeface="Times New Roman"/>
            </a:endParaRPr>
          </a:p>
          <a:p>
            <a:pPr marL="0" marR="0">
              <a:lnSpc>
                <a:spcPct val="115000"/>
              </a:lnSpc>
              <a:spcBef>
                <a:spcPts val="0"/>
              </a:spcBef>
              <a:spcAft>
                <a:spcPts val="0"/>
              </a:spcAft>
              <a:buNone/>
            </a:pPr>
            <a:r>
              <a:rPr lang="en-US" sz="900" dirty="0" smtClean="0">
                <a:latin typeface="Consolas"/>
                <a:ea typeface="Calibri"/>
                <a:cs typeface="Consolas"/>
              </a:rPr>
              <a:t>	</a:t>
            </a:r>
            <a:r>
              <a:rPr lang="en-US" sz="900" dirty="0" err="1" smtClean="0">
                <a:latin typeface="Consolas"/>
                <a:ea typeface="Calibri"/>
                <a:cs typeface="Consolas"/>
              </a:rPr>
              <a:t>setPixel</a:t>
            </a:r>
            <a:r>
              <a:rPr lang="en-US" sz="900" dirty="0" smtClean="0">
                <a:latin typeface="Consolas"/>
                <a:ea typeface="Calibri"/>
                <a:cs typeface="Consolas"/>
              </a:rPr>
              <a:t>(x0 - r, y0);</a:t>
            </a:r>
            <a:endParaRPr lang="en-US" sz="900" dirty="0" smtClean="0">
              <a:ea typeface="Calibri"/>
              <a:cs typeface="Times New Roman"/>
            </a:endParaRPr>
          </a:p>
          <a:p>
            <a:pPr marL="0" marR="0">
              <a:lnSpc>
                <a:spcPct val="115000"/>
              </a:lnSpc>
              <a:spcBef>
                <a:spcPts val="0"/>
              </a:spcBef>
              <a:spcAft>
                <a:spcPts val="0"/>
              </a:spcAft>
              <a:buNone/>
            </a:pPr>
            <a:r>
              <a:rPr lang="en-US" sz="900" dirty="0" smtClean="0">
                <a:latin typeface="Consolas"/>
                <a:ea typeface="Calibri"/>
                <a:cs typeface="Consolas"/>
              </a:rPr>
              <a:t>	</a:t>
            </a:r>
            <a:endParaRPr lang="en-US" sz="900" dirty="0" smtClean="0">
              <a:ea typeface="Calibri"/>
              <a:cs typeface="Times New Roman"/>
            </a:endParaRPr>
          </a:p>
          <a:p>
            <a:pPr marL="0" marR="0">
              <a:lnSpc>
                <a:spcPct val="115000"/>
              </a:lnSpc>
              <a:spcBef>
                <a:spcPts val="0"/>
              </a:spcBef>
              <a:spcAft>
                <a:spcPts val="0"/>
              </a:spcAft>
              <a:buNone/>
            </a:pPr>
            <a:r>
              <a:rPr lang="en-US" sz="900" dirty="0" smtClean="0">
                <a:latin typeface="Consolas"/>
                <a:ea typeface="Calibri"/>
                <a:cs typeface="Consolas"/>
              </a:rPr>
              <a:t>	</a:t>
            </a:r>
            <a:r>
              <a:rPr lang="en-US" sz="900" dirty="0" smtClean="0">
                <a:solidFill>
                  <a:srgbClr val="0000FF"/>
                </a:solidFill>
                <a:latin typeface="Consolas"/>
                <a:ea typeface="Calibri"/>
                <a:cs typeface="Consolas"/>
              </a:rPr>
              <a:t>while</a:t>
            </a:r>
            <a:r>
              <a:rPr lang="en-US" sz="900" dirty="0" smtClean="0">
                <a:latin typeface="Consolas"/>
                <a:ea typeface="Calibri"/>
                <a:cs typeface="Consolas"/>
              </a:rPr>
              <a:t> (x &lt; y) {</a:t>
            </a:r>
            <a:endParaRPr lang="en-US" sz="900" dirty="0" smtClean="0">
              <a:ea typeface="Calibri"/>
              <a:cs typeface="Times New Roman"/>
            </a:endParaRPr>
          </a:p>
          <a:p>
            <a:pPr marL="0" marR="0">
              <a:lnSpc>
                <a:spcPct val="115000"/>
              </a:lnSpc>
              <a:spcBef>
                <a:spcPts val="0"/>
              </a:spcBef>
              <a:spcAft>
                <a:spcPts val="0"/>
              </a:spcAft>
              <a:buNone/>
            </a:pPr>
            <a:r>
              <a:rPr lang="en-US" sz="900" dirty="0" smtClean="0">
                <a:latin typeface="Consolas"/>
                <a:ea typeface="Calibri"/>
                <a:cs typeface="Consolas"/>
              </a:rPr>
              <a:t>		</a:t>
            </a:r>
            <a:r>
              <a:rPr lang="en-US" sz="900" dirty="0" smtClean="0">
                <a:solidFill>
                  <a:srgbClr val="0000FF"/>
                </a:solidFill>
                <a:latin typeface="Consolas"/>
                <a:ea typeface="Calibri"/>
                <a:cs typeface="Consolas"/>
              </a:rPr>
              <a:t>if</a:t>
            </a:r>
            <a:r>
              <a:rPr lang="en-US" sz="900" dirty="0" smtClean="0">
                <a:latin typeface="Consolas"/>
                <a:ea typeface="Calibri"/>
                <a:cs typeface="Consolas"/>
              </a:rPr>
              <a:t> (f &gt;= 0) {</a:t>
            </a:r>
            <a:endParaRPr lang="en-US" sz="900" dirty="0" smtClean="0">
              <a:ea typeface="Calibri"/>
              <a:cs typeface="Times New Roman"/>
            </a:endParaRPr>
          </a:p>
          <a:p>
            <a:pPr marL="0" marR="0">
              <a:lnSpc>
                <a:spcPct val="115000"/>
              </a:lnSpc>
              <a:spcBef>
                <a:spcPts val="0"/>
              </a:spcBef>
              <a:spcAft>
                <a:spcPts val="0"/>
              </a:spcAft>
              <a:buNone/>
            </a:pPr>
            <a:r>
              <a:rPr lang="en-US" sz="900" dirty="0" smtClean="0">
                <a:latin typeface="Consolas"/>
                <a:ea typeface="Calibri"/>
                <a:cs typeface="Consolas"/>
              </a:rPr>
              <a:t>			y--;</a:t>
            </a:r>
            <a:endParaRPr lang="en-US" sz="900" dirty="0" smtClean="0">
              <a:ea typeface="Calibri"/>
              <a:cs typeface="Times New Roman"/>
            </a:endParaRPr>
          </a:p>
          <a:p>
            <a:pPr marL="0" marR="0">
              <a:lnSpc>
                <a:spcPct val="115000"/>
              </a:lnSpc>
              <a:spcBef>
                <a:spcPts val="0"/>
              </a:spcBef>
              <a:spcAft>
                <a:spcPts val="0"/>
              </a:spcAft>
              <a:buNone/>
            </a:pPr>
            <a:r>
              <a:rPr lang="en-US" sz="900" dirty="0" smtClean="0">
                <a:latin typeface="Consolas"/>
                <a:ea typeface="Calibri"/>
                <a:cs typeface="Consolas"/>
              </a:rPr>
              <a:t>			</a:t>
            </a:r>
            <a:r>
              <a:rPr lang="en-US" sz="900" dirty="0" err="1" smtClean="0">
                <a:latin typeface="Consolas"/>
                <a:ea typeface="Calibri"/>
                <a:cs typeface="Consolas"/>
              </a:rPr>
              <a:t>ddF_y</a:t>
            </a:r>
            <a:r>
              <a:rPr lang="en-US" sz="900" dirty="0" smtClean="0">
                <a:latin typeface="Consolas"/>
                <a:ea typeface="Calibri"/>
                <a:cs typeface="Consolas"/>
              </a:rPr>
              <a:t> += 2;</a:t>
            </a:r>
            <a:endParaRPr lang="en-US" sz="900" dirty="0" smtClean="0">
              <a:ea typeface="Calibri"/>
              <a:cs typeface="Times New Roman"/>
            </a:endParaRPr>
          </a:p>
          <a:p>
            <a:pPr marL="0" marR="0">
              <a:lnSpc>
                <a:spcPct val="115000"/>
              </a:lnSpc>
              <a:spcBef>
                <a:spcPts val="0"/>
              </a:spcBef>
              <a:spcAft>
                <a:spcPts val="0"/>
              </a:spcAft>
              <a:buNone/>
            </a:pPr>
            <a:r>
              <a:rPr lang="en-US" sz="900" dirty="0" smtClean="0">
                <a:latin typeface="Consolas"/>
                <a:ea typeface="Calibri"/>
                <a:cs typeface="Consolas"/>
              </a:rPr>
              <a:t>			f += </a:t>
            </a:r>
            <a:r>
              <a:rPr lang="en-US" sz="900" dirty="0" err="1" smtClean="0">
                <a:latin typeface="Consolas"/>
                <a:ea typeface="Calibri"/>
                <a:cs typeface="Consolas"/>
              </a:rPr>
              <a:t>ddF_y</a:t>
            </a:r>
            <a:r>
              <a:rPr lang="en-US" sz="900" dirty="0" smtClean="0">
                <a:latin typeface="Consolas"/>
                <a:ea typeface="Calibri"/>
                <a:cs typeface="Consolas"/>
              </a:rPr>
              <a:t>;</a:t>
            </a:r>
            <a:endParaRPr lang="en-US" sz="900" dirty="0" smtClean="0">
              <a:ea typeface="Calibri"/>
              <a:cs typeface="Times New Roman"/>
            </a:endParaRPr>
          </a:p>
          <a:p>
            <a:pPr marL="0" marR="0">
              <a:lnSpc>
                <a:spcPct val="115000"/>
              </a:lnSpc>
              <a:spcBef>
                <a:spcPts val="0"/>
              </a:spcBef>
              <a:spcAft>
                <a:spcPts val="0"/>
              </a:spcAft>
              <a:buNone/>
            </a:pPr>
            <a:r>
              <a:rPr lang="en-US" sz="900" dirty="0" smtClean="0">
                <a:latin typeface="Consolas"/>
                <a:ea typeface="Calibri"/>
                <a:cs typeface="Consolas"/>
              </a:rPr>
              <a:t>		}</a:t>
            </a:r>
            <a:endParaRPr lang="en-US" sz="900" dirty="0" smtClean="0">
              <a:ea typeface="Calibri"/>
              <a:cs typeface="Times New Roman"/>
            </a:endParaRPr>
          </a:p>
          <a:p>
            <a:pPr marL="0" marR="0">
              <a:lnSpc>
                <a:spcPct val="115000"/>
              </a:lnSpc>
              <a:spcBef>
                <a:spcPts val="0"/>
              </a:spcBef>
              <a:spcAft>
                <a:spcPts val="0"/>
              </a:spcAft>
              <a:buNone/>
            </a:pPr>
            <a:r>
              <a:rPr lang="en-US" sz="900" dirty="0" smtClean="0">
                <a:latin typeface="Consolas"/>
                <a:ea typeface="Calibri"/>
                <a:cs typeface="Consolas"/>
              </a:rPr>
              <a:t>		x++;</a:t>
            </a:r>
            <a:endParaRPr lang="en-US" sz="900" dirty="0" smtClean="0">
              <a:ea typeface="Calibri"/>
              <a:cs typeface="Times New Roman"/>
            </a:endParaRPr>
          </a:p>
          <a:p>
            <a:pPr marL="0" marR="0">
              <a:lnSpc>
                <a:spcPct val="115000"/>
              </a:lnSpc>
              <a:spcBef>
                <a:spcPts val="0"/>
              </a:spcBef>
              <a:spcAft>
                <a:spcPts val="0"/>
              </a:spcAft>
              <a:buNone/>
            </a:pPr>
            <a:r>
              <a:rPr lang="en-US" sz="900" dirty="0" smtClean="0">
                <a:latin typeface="Consolas"/>
                <a:ea typeface="Calibri"/>
                <a:cs typeface="Consolas"/>
              </a:rPr>
              <a:t>		</a:t>
            </a:r>
            <a:r>
              <a:rPr lang="en-US" sz="900" dirty="0" err="1" smtClean="0">
                <a:latin typeface="Consolas"/>
                <a:ea typeface="Calibri"/>
                <a:cs typeface="Consolas"/>
              </a:rPr>
              <a:t>ddF_x</a:t>
            </a:r>
            <a:r>
              <a:rPr lang="en-US" sz="900" dirty="0" smtClean="0">
                <a:latin typeface="Consolas"/>
                <a:ea typeface="Calibri"/>
                <a:cs typeface="Consolas"/>
              </a:rPr>
              <a:t> += 2;</a:t>
            </a:r>
            <a:endParaRPr lang="en-US" sz="900" dirty="0" smtClean="0">
              <a:ea typeface="Calibri"/>
              <a:cs typeface="Times New Roman"/>
            </a:endParaRPr>
          </a:p>
          <a:p>
            <a:pPr marL="0" marR="0">
              <a:lnSpc>
                <a:spcPct val="115000"/>
              </a:lnSpc>
              <a:spcBef>
                <a:spcPts val="0"/>
              </a:spcBef>
              <a:spcAft>
                <a:spcPts val="0"/>
              </a:spcAft>
              <a:buNone/>
            </a:pPr>
            <a:r>
              <a:rPr lang="en-US" sz="900" dirty="0" smtClean="0">
                <a:latin typeface="Consolas"/>
                <a:ea typeface="Calibri"/>
                <a:cs typeface="Consolas"/>
              </a:rPr>
              <a:t>		f += </a:t>
            </a:r>
            <a:r>
              <a:rPr lang="en-US" sz="900" dirty="0" err="1" smtClean="0">
                <a:latin typeface="Consolas"/>
                <a:ea typeface="Calibri"/>
                <a:cs typeface="Consolas"/>
              </a:rPr>
              <a:t>ddF_x</a:t>
            </a:r>
            <a:r>
              <a:rPr lang="en-US" sz="900" dirty="0" smtClean="0">
                <a:latin typeface="Consolas"/>
                <a:ea typeface="Calibri"/>
                <a:cs typeface="Consolas"/>
              </a:rPr>
              <a:t>;</a:t>
            </a:r>
            <a:endParaRPr lang="en-US" sz="900" dirty="0" smtClean="0">
              <a:ea typeface="Calibri"/>
              <a:cs typeface="Times New Roman"/>
            </a:endParaRPr>
          </a:p>
          <a:p>
            <a:pPr marL="0" marR="0">
              <a:lnSpc>
                <a:spcPct val="115000"/>
              </a:lnSpc>
              <a:spcBef>
                <a:spcPts val="0"/>
              </a:spcBef>
              <a:spcAft>
                <a:spcPts val="0"/>
              </a:spcAft>
              <a:buNone/>
            </a:pPr>
            <a:r>
              <a:rPr lang="en-US" sz="900" dirty="0" smtClean="0">
                <a:latin typeface="Consolas"/>
                <a:ea typeface="Calibri"/>
                <a:cs typeface="Consolas"/>
              </a:rPr>
              <a:t>		</a:t>
            </a:r>
            <a:r>
              <a:rPr lang="en-US" sz="900" dirty="0" err="1" smtClean="0">
                <a:latin typeface="Consolas"/>
                <a:ea typeface="Calibri"/>
                <a:cs typeface="Consolas"/>
              </a:rPr>
              <a:t>setPixel</a:t>
            </a:r>
            <a:r>
              <a:rPr lang="en-US" sz="900" dirty="0" smtClean="0">
                <a:latin typeface="Consolas"/>
                <a:ea typeface="Calibri"/>
                <a:cs typeface="Consolas"/>
              </a:rPr>
              <a:t>(x0 + x, y0 + y);</a:t>
            </a:r>
            <a:endParaRPr lang="en-US" sz="900" dirty="0" smtClean="0">
              <a:ea typeface="Calibri"/>
              <a:cs typeface="Times New Roman"/>
            </a:endParaRPr>
          </a:p>
          <a:p>
            <a:pPr marL="0" marR="0">
              <a:lnSpc>
                <a:spcPct val="115000"/>
              </a:lnSpc>
              <a:spcBef>
                <a:spcPts val="0"/>
              </a:spcBef>
              <a:spcAft>
                <a:spcPts val="0"/>
              </a:spcAft>
              <a:buNone/>
            </a:pPr>
            <a:r>
              <a:rPr lang="en-US" sz="900" dirty="0" smtClean="0">
                <a:latin typeface="Consolas"/>
                <a:ea typeface="Calibri"/>
                <a:cs typeface="Consolas"/>
              </a:rPr>
              <a:t>		</a:t>
            </a:r>
            <a:r>
              <a:rPr lang="en-US" sz="900" dirty="0" err="1" smtClean="0">
                <a:latin typeface="Consolas"/>
                <a:ea typeface="Calibri"/>
                <a:cs typeface="Consolas"/>
              </a:rPr>
              <a:t>setPixel</a:t>
            </a:r>
            <a:r>
              <a:rPr lang="en-US" sz="900" dirty="0" smtClean="0">
                <a:latin typeface="Consolas"/>
                <a:ea typeface="Calibri"/>
                <a:cs typeface="Consolas"/>
              </a:rPr>
              <a:t>(x0 - x, y0 + y);</a:t>
            </a:r>
            <a:endParaRPr lang="en-US" sz="900" dirty="0" smtClean="0">
              <a:ea typeface="Calibri"/>
              <a:cs typeface="Times New Roman"/>
            </a:endParaRPr>
          </a:p>
          <a:p>
            <a:pPr marL="0" marR="0">
              <a:lnSpc>
                <a:spcPct val="115000"/>
              </a:lnSpc>
              <a:spcBef>
                <a:spcPts val="0"/>
              </a:spcBef>
              <a:spcAft>
                <a:spcPts val="0"/>
              </a:spcAft>
              <a:buNone/>
            </a:pPr>
            <a:r>
              <a:rPr lang="en-US" sz="900" dirty="0" smtClean="0">
                <a:latin typeface="Consolas"/>
                <a:ea typeface="Calibri"/>
                <a:cs typeface="Consolas"/>
              </a:rPr>
              <a:t>		</a:t>
            </a:r>
            <a:r>
              <a:rPr lang="en-US" sz="900" dirty="0" err="1" smtClean="0">
                <a:latin typeface="Consolas"/>
                <a:ea typeface="Calibri"/>
                <a:cs typeface="Consolas"/>
              </a:rPr>
              <a:t>setPixel</a:t>
            </a:r>
            <a:r>
              <a:rPr lang="en-US" sz="900" dirty="0" smtClean="0">
                <a:latin typeface="Consolas"/>
                <a:ea typeface="Calibri"/>
                <a:cs typeface="Consolas"/>
              </a:rPr>
              <a:t>(x0 + x, y0 - y);</a:t>
            </a:r>
            <a:endParaRPr lang="en-US" sz="900" dirty="0" smtClean="0">
              <a:ea typeface="Calibri"/>
              <a:cs typeface="Times New Roman"/>
            </a:endParaRPr>
          </a:p>
          <a:p>
            <a:pPr marL="0" marR="0">
              <a:lnSpc>
                <a:spcPct val="115000"/>
              </a:lnSpc>
              <a:spcBef>
                <a:spcPts val="0"/>
              </a:spcBef>
              <a:spcAft>
                <a:spcPts val="0"/>
              </a:spcAft>
              <a:buNone/>
            </a:pPr>
            <a:r>
              <a:rPr lang="en-US" sz="900" dirty="0" smtClean="0">
                <a:latin typeface="Consolas"/>
                <a:ea typeface="Calibri"/>
                <a:cs typeface="Consolas"/>
              </a:rPr>
              <a:t>		</a:t>
            </a:r>
            <a:r>
              <a:rPr lang="en-US" sz="900" dirty="0" err="1" smtClean="0">
                <a:latin typeface="Consolas"/>
                <a:ea typeface="Calibri"/>
                <a:cs typeface="Consolas"/>
              </a:rPr>
              <a:t>setPixel</a:t>
            </a:r>
            <a:r>
              <a:rPr lang="en-US" sz="900" dirty="0" smtClean="0">
                <a:latin typeface="Consolas"/>
                <a:ea typeface="Calibri"/>
                <a:cs typeface="Consolas"/>
              </a:rPr>
              <a:t>(x0 - x, y0 - y);</a:t>
            </a:r>
            <a:endParaRPr lang="en-US" sz="900" dirty="0" smtClean="0">
              <a:ea typeface="Calibri"/>
              <a:cs typeface="Times New Roman"/>
            </a:endParaRPr>
          </a:p>
          <a:p>
            <a:pPr marL="0" marR="0">
              <a:lnSpc>
                <a:spcPct val="115000"/>
              </a:lnSpc>
              <a:spcBef>
                <a:spcPts val="0"/>
              </a:spcBef>
              <a:spcAft>
                <a:spcPts val="0"/>
              </a:spcAft>
              <a:buNone/>
            </a:pPr>
            <a:r>
              <a:rPr lang="en-US" sz="900" dirty="0" smtClean="0">
                <a:latin typeface="Consolas"/>
                <a:ea typeface="Calibri"/>
                <a:cs typeface="Consolas"/>
              </a:rPr>
              <a:t>		</a:t>
            </a:r>
            <a:r>
              <a:rPr lang="en-US" sz="900" dirty="0" err="1" smtClean="0">
                <a:latin typeface="Consolas"/>
                <a:ea typeface="Calibri"/>
                <a:cs typeface="Consolas"/>
              </a:rPr>
              <a:t>setPixel</a:t>
            </a:r>
            <a:r>
              <a:rPr lang="en-US" sz="900" dirty="0" smtClean="0">
                <a:latin typeface="Consolas"/>
                <a:ea typeface="Calibri"/>
                <a:cs typeface="Consolas"/>
              </a:rPr>
              <a:t>(x0 + y, y0 + x);</a:t>
            </a:r>
            <a:endParaRPr lang="en-US" sz="900" dirty="0" smtClean="0">
              <a:ea typeface="Calibri"/>
              <a:cs typeface="Times New Roman"/>
            </a:endParaRPr>
          </a:p>
          <a:p>
            <a:pPr marL="0" marR="0">
              <a:lnSpc>
                <a:spcPct val="115000"/>
              </a:lnSpc>
              <a:spcBef>
                <a:spcPts val="0"/>
              </a:spcBef>
              <a:spcAft>
                <a:spcPts val="0"/>
              </a:spcAft>
              <a:buNone/>
            </a:pPr>
            <a:r>
              <a:rPr lang="en-US" sz="900" dirty="0" smtClean="0">
                <a:latin typeface="Consolas"/>
                <a:ea typeface="Calibri"/>
                <a:cs typeface="Consolas"/>
              </a:rPr>
              <a:t>		</a:t>
            </a:r>
            <a:r>
              <a:rPr lang="en-US" sz="900" dirty="0" err="1" smtClean="0">
                <a:latin typeface="Consolas"/>
                <a:ea typeface="Calibri"/>
                <a:cs typeface="Consolas"/>
              </a:rPr>
              <a:t>setPixel</a:t>
            </a:r>
            <a:r>
              <a:rPr lang="en-US" sz="900" dirty="0" smtClean="0">
                <a:latin typeface="Consolas"/>
                <a:ea typeface="Calibri"/>
                <a:cs typeface="Consolas"/>
              </a:rPr>
              <a:t>(x0 - y, y0 + x);</a:t>
            </a:r>
            <a:endParaRPr lang="en-US" sz="900" dirty="0" smtClean="0">
              <a:ea typeface="Calibri"/>
              <a:cs typeface="Times New Roman"/>
            </a:endParaRPr>
          </a:p>
          <a:p>
            <a:pPr marL="0" marR="0">
              <a:lnSpc>
                <a:spcPct val="115000"/>
              </a:lnSpc>
              <a:spcBef>
                <a:spcPts val="0"/>
              </a:spcBef>
              <a:spcAft>
                <a:spcPts val="0"/>
              </a:spcAft>
              <a:buNone/>
            </a:pPr>
            <a:r>
              <a:rPr lang="en-US" sz="900" dirty="0" smtClean="0">
                <a:latin typeface="Consolas"/>
                <a:ea typeface="Calibri"/>
                <a:cs typeface="Consolas"/>
              </a:rPr>
              <a:t>		</a:t>
            </a:r>
            <a:r>
              <a:rPr lang="en-US" sz="900" dirty="0" err="1" smtClean="0">
                <a:latin typeface="Consolas"/>
                <a:ea typeface="Calibri"/>
                <a:cs typeface="Consolas"/>
              </a:rPr>
              <a:t>setPixel</a:t>
            </a:r>
            <a:r>
              <a:rPr lang="en-US" sz="900" dirty="0" smtClean="0">
                <a:latin typeface="Consolas"/>
                <a:ea typeface="Calibri"/>
                <a:cs typeface="Consolas"/>
              </a:rPr>
              <a:t>(x0 + y, y0 - x);</a:t>
            </a:r>
            <a:endParaRPr lang="en-US" sz="900" dirty="0" smtClean="0">
              <a:ea typeface="Calibri"/>
              <a:cs typeface="Times New Roman"/>
            </a:endParaRPr>
          </a:p>
          <a:p>
            <a:pPr marL="0" marR="0">
              <a:lnSpc>
                <a:spcPct val="115000"/>
              </a:lnSpc>
              <a:spcBef>
                <a:spcPts val="0"/>
              </a:spcBef>
              <a:spcAft>
                <a:spcPts val="0"/>
              </a:spcAft>
              <a:buNone/>
            </a:pPr>
            <a:r>
              <a:rPr lang="en-US" sz="900" dirty="0" smtClean="0">
                <a:latin typeface="Consolas"/>
                <a:ea typeface="Calibri"/>
                <a:cs typeface="Consolas"/>
              </a:rPr>
              <a:t>		</a:t>
            </a:r>
            <a:r>
              <a:rPr lang="en-US" sz="900" dirty="0" err="1" smtClean="0">
                <a:latin typeface="Consolas"/>
                <a:ea typeface="Calibri"/>
                <a:cs typeface="Consolas"/>
              </a:rPr>
              <a:t>setPixel</a:t>
            </a:r>
            <a:r>
              <a:rPr lang="en-US" sz="900" dirty="0" smtClean="0">
                <a:latin typeface="Consolas"/>
                <a:ea typeface="Calibri"/>
                <a:cs typeface="Consolas"/>
              </a:rPr>
              <a:t>(x0 - y, y0 - x);</a:t>
            </a:r>
            <a:endParaRPr lang="en-US" sz="900" dirty="0" smtClean="0">
              <a:ea typeface="Calibri"/>
              <a:cs typeface="Times New Roman"/>
            </a:endParaRPr>
          </a:p>
          <a:p>
            <a:pPr marL="0" marR="0">
              <a:lnSpc>
                <a:spcPct val="115000"/>
              </a:lnSpc>
              <a:spcBef>
                <a:spcPts val="0"/>
              </a:spcBef>
              <a:spcAft>
                <a:spcPts val="0"/>
              </a:spcAft>
              <a:buNone/>
            </a:pPr>
            <a:r>
              <a:rPr lang="en-US" sz="900" dirty="0" smtClean="0">
                <a:latin typeface="Consolas"/>
                <a:ea typeface="Calibri"/>
                <a:cs typeface="Consolas"/>
              </a:rPr>
              <a:t>	}</a:t>
            </a:r>
            <a:endParaRPr lang="en-US" sz="900" dirty="0" smtClean="0">
              <a:ea typeface="Calibri"/>
              <a:cs typeface="Times New Roman"/>
            </a:endParaRPr>
          </a:p>
          <a:p>
            <a:pPr marL="0" marR="0">
              <a:lnSpc>
                <a:spcPct val="115000"/>
              </a:lnSpc>
              <a:spcBef>
                <a:spcPts val="0"/>
              </a:spcBef>
              <a:spcAft>
                <a:spcPts val="0"/>
              </a:spcAft>
              <a:buNone/>
            </a:pPr>
            <a:r>
              <a:rPr lang="en-US" sz="900" dirty="0" smtClean="0">
                <a:latin typeface="Consolas"/>
                <a:ea typeface="Calibri"/>
                <a:cs typeface="Consolas"/>
              </a:rPr>
              <a:t>}</a:t>
            </a:r>
            <a:endParaRPr lang="en-US" sz="900" dirty="0">
              <a:ea typeface="Calibri"/>
              <a:cs typeface="Times New Roman"/>
            </a:endParaRPr>
          </a:p>
        </p:txBody>
      </p:sp>
      <p:pic>
        <p:nvPicPr>
          <p:cNvPr id="1026" name="Picture 2"/>
          <p:cNvPicPr>
            <a:picLocks noChangeAspect="1" noChangeArrowheads="1"/>
          </p:cNvPicPr>
          <p:nvPr/>
        </p:nvPicPr>
        <p:blipFill>
          <a:blip r:embed="rId2" cstate="print"/>
          <a:srcRect/>
          <a:stretch>
            <a:fillRect/>
          </a:stretch>
        </p:blipFill>
        <p:spPr bwMode="auto">
          <a:xfrm>
            <a:off x="4800600" y="3271488"/>
            <a:ext cx="4196316" cy="330076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Bresenham's</a:t>
            </a:r>
            <a:r>
              <a:rPr lang="en-US" dirty="0" smtClean="0"/>
              <a:t> idea: </a:t>
            </a:r>
            <a:endParaRPr lang="en-US" dirty="0"/>
          </a:p>
        </p:txBody>
      </p:sp>
      <p:sp>
        <p:nvSpPr>
          <p:cNvPr id="3" name="Content Placeholder 2"/>
          <p:cNvSpPr>
            <a:spLocks noGrp="1"/>
          </p:cNvSpPr>
          <p:nvPr>
            <p:ph idx="1"/>
          </p:nvPr>
        </p:nvSpPr>
        <p:spPr/>
        <p:txBody>
          <a:bodyPr>
            <a:normAutofit/>
          </a:bodyPr>
          <a:lstStyle/>
          <a:p>
            <a:r>
              <a:rPr lang="en-US" sz="2000" dirty="0" smtClean="0"/>
              <a:t>Start from (</a:t>
            </a:r>
            <a:r>
              <a:rPr lang="en-US" sz="2000" dirty="0" err="1" smtClean="0"/>
              <a:t>x,y</a:t>
            </a:r>
            <a:r>
              <a:rPr lang="en-US" sz="2000" dirty="0" smtClean="0"/>
              <a:t>) and consider 0&lt;m&lt;1. The 2 possible choices for a line to be plotted on an integer </a:t>
            </a:r>
            <a:r>
              <a:rPr lang="en-US" sz="2000" dirty="0" err="1" smtClean="0"/>
              <a:t>xy</a:t>
            </a:r>
            <a:r>
              <a:rPr lang="en-US" sz="2000" dirty="0" smtClean="0"/>
              <a:t> grid are (x+1,y) blue line and (x+1,y+1) red line. </a:t>
            </a:r>
          </a:p>
          <a:p>
            <a:endParaRPr lang="en-US" sz="2000" dirty="0" smtClean="0"/>
          </a:p>
          <a:p>
            <a:endParaRPr lang="en-US" sz="2000" dirty="0" smtClean="0"/>
          </a:p>
          <a:p>
            <a:r>
              <a:rPr lang="en-US" sz="2000" dirty="0" smtClean="0"/>
              <a:t>The decision which one to take (y or y+1 since x is looped consecutively) is based on whether the value of y from the equation of the line is larger or smaller than y+1/2, reflected by the following difference P. </a:t>
            </a:r>
          </a:p>
          <a:p>
            <a:endParaRPr lang="en-US" sz="2000" dirty="0" smtClean="0"/>
          </a:p>
          <a:p>
            <a:r>
              <a:rPr lang="en-US" sz="2000" dirty="0" smtClean="0"/>
              <a:t>Based on P decide which point to take to be part of the function  (line in our case). </a:t>
            </a:r>
          </a:p>
          <a:p>
            <a:r>
              <a:rPr lang="en-US" sz="2000" dirty="0" smtClean="0"/>
              <a:t>If P&gt;0 choose point (x+1,y+1).</a:t>
            </a:r>
          </a:p>
          <a:p>
            <a:r>
              <a:rPr lang="en-US" sz="2000" dirty="0" smtClean="0"/>
              <a:t>If P&lt;0 choose point (x+1,y).</a:t>
            </a:r>
          </a:p>
          <a:p>
            <a:endParaRPr lang="en-US" sz="2000" dirty="0"/>
          </a:p>
        </p:txBody>
      </p:sp>
      <p:graphicFrame>
        <p:nvGraphicFramePr>
          <p:cNvPr id="4" name="Table 3"/>
          <p:cNvGraphicFramePr>
            <a:graphicFrameLocks noGrp="1"/>
          </p:cNvGraphicFramePr>
          <p:nvPr/>
        </p:nvGraphicFramePr>
        <p:xfrm>
          <a:off x="3018790" y="2362200"/>
          <a:ext cx="3106420" cy="502920"/>
        </p:xfrm>
        <a:graphic>
          <a:graphicData uri="http://schemas.openxmlformats.org/drawingml/2006/table">
            <a:tbl>
              <a:tblPr/>
              <a:tblGrid>
                <a:gridCol w="929640"/>
                <a:gridCol w="1184910"/>
                <a:gridCol w="991870"/>
              </a:tblGrid>
              <a:tr h="0">
                <a:tc>
                  <a:txBody>
                    <a:bodyPr/>
                    <a:lstStyle/>
                    <a:p>
                      <a:pPr marL="0" marR="0" algn="ctr">
                        <a:spcBef>
                          <a:spcPts val="0"/>
                        </a:spcBef>
                        <a:spcAft>
                          <a:spcPts val="0"/>
                        </a:spcAft>
                      </a:pPr>
                      <a:r>
                        <a:rPr lang="en-US" sz="1100">
                          <a:latin typeface="Calibri"/>
                          <a:ea typeface="Calibri"/>
                          <a:cs typeface="Times New Roman"/>
                        </a:rPr>
                        <a:t>coordinates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Calibri"/>
                          <a:ea typeface="Calibri"/>
                          <a:cs typeface="Times New Roman"/>
                        </a:rPr>
                        <a:t>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Calibri"/>
                          <a:ea typeface="Calibri"/>
                          <a:cs typeface="Times New Roman"/>
                        </a:rPr>
                        <a:t>x+1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spcBef>
                          <a:spcPts val="0"/>
                        </a:spcBef>
                        <a:spcAft>
                          <a:spcPts val="0"/>
                        </a:spcAft>
                      </a:pPr>
                      <a:r>
                        <a:rPr lang="en-US" sz="1100">
                          <a:latin typeface="Calibri"/>
                          <a:ea typeface="Calibri"/>
                          <a:cs typeface="Times New Roman"/>
                        </a:rPr>
                        <a: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spcBef>
                          <a:spcPts val="0"/>
                        </a:spcBef>
                        <a:spcAft>
                          <a:spcPts val="0"/>
                        </a:spcAft>
                      </a:pPr>
                      <a:r>
                        <a:rPr lang="en-US" sz="1100">
                          <a:latin typeface="Calibri"/>
                          <a:ea typeface="Calibri"/>
                          <a:cs typeface="Times New Roman"/>
                        </a:rPr>
                        <a:t>y+1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7" name="Group 6"/>
          <p:cNvGrpSpPr/>
          <p:nvPr/>
        </p:nvGrpSpPr>
        <p:grpSpPr>
          <a:xfrm>
            <a:off x="4495800" y="2613660"/>
            <a:ext cx="2225675" cy="420688"/>
            <a:chOff x="311150" y="69850"/>
            <a:chExt cx="2225675" cy="420688"/>
          </a:xfrm>
        </p:grpSpPr>
        <p:sp>
          <p:nvSpPr>
            <p:cNvPr id="53249" name="AutoShape 1"/>
            <p:cNvSpPr>
              <a:spLocks noChangeShapeType="1"/>
            </p:cNvSpPr>
            <p:nvPr/>
          </p:nvSpPr>
          <p:spPr bwMode="auto">
            <a:xfrm>
              <a:off x="311150" y="69850"/>
              <a:ext cx="2225675" cy="166688"/>
            </a:xfrm>
            <a:prstGeom prst="straightConnector1">
              <a:avLst/>
            </a:prstGeom>
            <a:noFill/>
            <a:ln w="38100">
              <a:solidFill>
                <a:srgbClr val="0070C0"/>
              </a:solidFill>
              <a:round/>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53250" name="AutoShape 2"/>
            <p:cNvSpPr>
              <a:spLocks noChangeShapeType="1"/>
            </p:cNvSpPr>
            <p:nvPr/>
          </p:nvSpPr>
          <p:spPr bwMode="auto">
            <a:xfrm>
              <a:off x="311150" y="69850"/>
              <a:ext cx="2225675" cy="420688"/>
            </a:xfrm>
            <a:prstGeom prst="straightConnector1">
              <a:avLst/>
            </a:prstGeom>
            <a:noFill/>
            <a:ln w="38100">
              <a:solidFill>
                <a:srgbClr val="C00000"/>
              </a:solidFill>
              <a:round/>
              <a:headEnd/>
              <a:tailEnd/>
            </a:ln>
            <a:effectLst/>
          </p:spPr>
          <p:txBody>
            <a:bodyPr vert="horz" wrap="square" lIns="91440" tIns="45720" rIns="91440" bIns="45720" numCol="1" anchor="t" anchorCtr="0" compatLnSpc="1">
              <a:prstTxWarp prst="textNoShape">
                <a:avLst/>
              </a:prstTxWarp>
            </a:bodyPr>
            <a:lstStyle/>
            <a:p>
              <a:endParaRPr lang="en-US"/>
            </a:p>
          </p:txBody>
        </p:sp>
      </p:grpSp>
      <p:pic>
        <p:nvPicPr>
          <p:cNvPr id="8" name="Picture 2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133600" y="3981450"/>
            <a:ext cx="3943350" cy="438150"/>
          </a:xfrm>
          <a:prstGeom prst="rect">
            <a:avLst/>
          </a:prstGeom>
          <a:noFill/>
        </p:spPr>
      </p:pic>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OpenGL </a:t>
            </a:r>
            <a:endParaRPr lang="en-US" dirty="0"/>
          </a:p>
        </p:txBody>
      </p:sp>
      <p:sp>
        <p:nvSpPr>
          <p:cNvPr id="4" name="TextBox 3"/>
          <p:cNvSpPr txBox="1"/>
          <p:nvPr/>
        </p:nvSpPr>
        <p:spPr>
          <a:xfrm>
            <a:off x="3962400" y="1524000"/>
            <a:ext cx="2895600" cy="369332"/>
          </a:xfrm>
          <a:prstGeom prst="rect">
            <a:avLst/>
          </a:prstGeom>
          <a:noFill/>
        </p:spPr>
        <p:txBody>
          <a:bodyPr wrap="square" rtlCol="0">
            <a:spAutoFit/>
          </a:bodyPr>
          <a:lstStyle/>
          <a:p>
            <a:endParaRPr lang="en-US" dirty="0"/>
          </a:p>
        </p:txBody>
      </p:sp>
      <p:sp>
        <p:nvSpPr>
          <p:cNvPr id="6" name="TextBox 5"/>
          <p:cNvSpPr txBox="1"/>
          <p:nvPr/>
        </p:nvSpPr>
        <p:spPr>
          <a:xfrm>
            <a:off x="3352800" y="1143000"/>
            <a:ext cx="4594528" cy="2109808"/>
          </a:xfrm>
          <a:prstGeom prst="rect">
            <a:avLst/>
          </a:prstGeom>
          <a:noFill/>
        </p:spPr>
        <p:txBody>
          <a:bodyPr wrap="none" rtlCol="0">
            <a:spAutoFit/>
          </a:bodyPr>
          <a:lstStyle/>
          <a:p>
            <a:pPr>
              <a:lnSpc>
                <a:spcPct val="115000"/>
              </a:lnSpc>
            </a:pPr>
            <a:r>
              <a:rPr lang="en-US" sz="800" dirty="0" smtClean="0">
                <a:solidFill>
                  <a:srgbClr val="008000"/>
                </a:solidFill>
                <a:latin typeface="Consolas"/>
                <a:ea typeface="Calibri"/>
                <a:cs typeface="Consolas"/>
              </a:rPr>
              <a:t>/ *    main()			</a:t>
            </a:r>
          </a:p>
          <a:p>
            <a:pPr>
              <a:lnSpc>
                <a:spcPct val="115000"/>
              </a:lnSpc>
            </a:pPr>
            <a:r>
              <a:rPr lang="en-US" sz="800" dirty="0" err="1" smtClean="0">
                <a:solidFill>
                  <a:srgbClr val="0000FF"/>
                </a:solidFill>
                <a:latin typeface="Consolas"/>
                <a:ea typeface="Calibri"/>
                <a:cs typeface="Consolas"/>
              </a:rPr>
              <a:t>int</a:t>
            </a:r>
            <a:r>
              <a:rPr lang="en-US" sz="800" dirty="0" smtClean="0">
                <a:latin typeface="Consolas"/>
                <a:ea typeface="Calibri"/>
                <a:cs typeface="Consolas"/>
              </a:rPr>
              <a:t> main(</a:t>
            </a:r>
            <a:r>
              <a:rPr lang="en-US" sz="800" dirty="0" err="1" smtClean="0">
                <a:solidFill>
                  <a:srgbClr val="0000FF"/>
                </a:solidFill>
                <a:latin typeface="Consolas"/>
                <a:ea typeface="Calibri"/>
                <a:cs typeface="Consolas"/>
              </a:rPr>
              <a:t>int</a:t>
            </a:r>
            <a:r>
              <a:rPr lang="en-US" sz="800" dirty="0" smtClean="0">
                <a:latin typeface="Consolas"/>
                <a:ea typeface="Calibri"/>
                <a:cs typeface="Consolas"/>
              </a:rPr>
              <a:t> </a:t>
            </a:r>
            <a:r>
              <a:rPr lang="en-US" sz="800" dirty="0" err="1" smtClean="0">
                <a:latin typeface="Consolas"/>
                <a:ea typeface="Calibri"/>
                <a:cs typeface="Consolas"/>
              </a:rPr>
              <a:t>argc</a:t>
            </a:r>
            <a:r>
              <a:rPr lang="en-US" sz="800" dirty="0" smtClean="0">
                <a:latin typeface="Consolas"/>
                <a:ea typeface="Calibri"/>
                <a:cs typeface="Consolas"/>
              </a:rPr>
              <a:t>, </a:t>
            </a:r>
            <a:r>
              <a:rPr lang="en-US" sz="800" dirty="0" smtClean="0">
                <a:solidFill>
                  <a:srgbClr val="0000FF"/>
                </a:solidFill>
                <a:latin typeface="Consolas"/>
                <a:ea typeface="Calibri"/>
                <a:cs typeface="Consolas"/>
              </a:rPr>
              <a:t>char</a:t>
            </a:r>
            <a:r>
              <a:rPr lang="en-US" sz="800" dirty="0" smtClean="0">
                <a:latin typeface="Consolas"/>
                <a:ea typeface="Calibri"/>
                <a:cs typeface="Consolas"/>
              </a:rPr>
              <a:t>** </a:t>
            </a:r>
            <a:r>
              <a:rPr lang="en-US" sz="800" dirty="0" err="1" smtClean="0">
                <a:latin typeface="Consolas"/>
                <a:ea typeface="Calibri"/>
                <a:cs typeface="Consolas"/>
              </a:rPr>
              <a:t>argv</a:t>
            </a:r>
            <a:r>
              <a:rPr lang="en-US" sz="800" dirty="0" smtClean="0">
                <a:latin typeface="Consolas"/>
                <a:ea typeface="Calibri"/>
                <a:cs typeface="Consolas"/>
              </a:rPr>
              <a:t>) {</a:t>
            </a:r>
            <a:endParaRPr lang="en-US" sz="1000" dirty="0" smtClean="0">
              <a:ea typeface="Calibri"/>
              <a:cs typeface="Times New Roman"/>
            </a:endParaRPr>
          </a:p>
          <a:p>
            <a:pPr>
              <a:lnSpc>
                <a:spcPct val="115000"/>
              </a:lnSpc>
            </a:pPr>
            <a:r>
              <a:rPr lang="en-US" sz="800" dirty="0" smtClean="0">
                <a:latin typeface="Consolas"/>
                <a:ea typeface="Calibri"/>
                <a:cs typeface="Consolas"/>
              </a:rPr>
              <a:t>	</a:t>
            </a:r>
            <a:r>
              <a:rPr lang="en-US" sz="800" dirty="0" err="1" smtClean="0">
                <a:latin typeface="Consolas"/>
                <a:ea typeface="Calibri"/>
                <a:cs typeface="Consolas"/>
              </a:rPr>
              <a:t>glutInit</a:t>
            </a:r>
            <a:r>
              <a:rPr lang="en-US" sz="800" dirty="0" smtClean="0">
                <a:latin typeface="Consolas"/>
                <a:ea typeface="Calibri"/>
                <a:cs typeface="Consolas"/>
              </a:rPr>
              <a:t>(&amp;</a:t>
            </a:r>
            <a:r>
              <a:rPr lang="en-US" sz="800" dirty="0" err="1" smtClean="0">
                <a:latin typeface="Consolas"/>
                <a:ea typeface="Calibri"/>
                <a:cs typeface="Consolas"/>
              </a:rPr>
              <a:t>argc</a:t>
            </a:r>
            <a:r>
              <a:rPr lang="en-US" sz="800" dirty="0" smtClean="0">
                <a:latin typeface="Consolas"/>
                <a:ea typeface="Calibri"/>
                <a:cs typeface="Consolas"/>
              </a:rPr>
              <a:t>, </a:t>
            </a:r>
            <a:r>
              <a:rPr lang="en-US" sz="800" dirty="0" err="1" smtClean="0">
                <a:latin typeface="Consolas"/>
                <a:ea typeface="Calibri"/>
                <a:cs typeface="Consolas"/>
              </a:rPr>
              <a:t>argv</a:t>
            </a:r>
            <a:r>
              <a:rPr lang="en-US" sz="800" dirty="0" smtClean="0">
                <a:latin typeface="Consolas"/>
                <a:ea typeface="Calibri"/>
                <a:cs typeface="Consolas"/>
              </a:rPr>
              <a:t>);</a:t>
            </a:r>
            <a:endParaRPr lang="en-US" sz="1000" dirty="0" smtClean="0">
              <a:ea typeface="Calibri"/>
              <a:cs typeface="Times New Roman"/>
            </a:endParaRPr>
          </a:p>
          <a:p>
            <a:pPr>
              <a:lnSpc>
                <a:spcPct val="115000"/>
              </a:lnSpc>
            </a:pPr>
            <a:r>
              <a:rPr lang="en-US" sz="800" dirty="0" smtClean="0">
                <a:latin typeface="Consolas"/>
                <a:ea typeface="Calibri"/>
                <a:cs typeface="Consolas"/>
              </a:rPr>
              <a:t>	</a:t>
            </a:r>
            <a:r>
              <a:rPr lang="en-US" sz="800" dirty="0" err="1" smtClean="0">
                <a:latin typeface="Consolas"/>
                <a:ea typeface="Calibri"/>
                <a:cs typeface="Consolas"/>
              </a:rPr>
              <a:t>glutInitWindowPosition</a:t>
            </a:r>
            <a:r>
              <a:rPr lang="en-US" sz="800" dirty="0" smtClean="0">
                <a:latin typeface="Consolas"/>
                <a:ea typeface="Calibri"/>
                <a:cs typeface="Consolas"/>
              </a:rPr>
              <a:t>(</a:t>
            </a:r>
            <a:r>
              <a:rPr lang="en-US" sz="800" dirty="0" err="1" smtClean="0">
                <a:latin typeface="Consolas"/>
                <a:ea typeface="Calibri"/>
                <a:cs typeface="Consolas"/>
              </a:rPr>
              <a:t>cWinX</a:t>
            </a:r>
            <a:r>
              <a:rPr lang="en-US" sz="800" dirty="0" smtClean="0">
                <a:latin typeface="Consolas"/>
                <a:ea typeface="Calibri"/>
                <a:cs typeface="Consolas"/>
              </a:rPr>
              <a:t>, </a:t>
            </a:r>
            <a:r>
              <a:rPr lang="en-US" sz="800" dirty="0" err="1" smtClean="0">
                <a:latin typeface="Consolas"/>
                <a:ea typeface="Calibri"/>
                <a:cs typeface="Consolas"/>
              </a:rPr>
              <a:t>cWinY</a:t>
            </a:r>
            <a:r>
              <a:rPr lang="en-US" sz="800" dirty="0" smtClean="0">
                <a:latin typeface="Consolas"/>
                <a:ea typeface="Calibri"/>
                <a:cs typeface="Consolas"/>
              </a:rPr>
              <a:t>);</a:t>
            </a:r>
            <a:endParaRPr lang="en-US" sz="1000" dirty="0" smtClean="0">
              <a:ea typeface="Calibri"/>
              <a:cs typeface="Times New Roman"/>
            </a:endParaRPr>
          </a:p>
          <a:p>
            <a:pPr>
              <a:lnSpc>
                <a:spcPct val="115000"/>
              </a:lnSpc>
            </a:pPr>
            <a:r>
              <a:rPr lang="en-US" sz="800" dirty="0" smtClean="0">
                <a:latin typeface="Consolas"/>
                <a:ea typeface="Calibri"/>
                <a:cs typeface="Consolas"/>
              </a:rPr>
              <a:t>	</a:t>
            </a:r>
            <a:r>
              <a:rPr lang="en-US" sz="800" dirty="0" err="1" smtClean="0">
                <a:latin typeface="Consolas"/>
                <a:ea typeface="Calibri"/>
                <a:cs typeface="Consolas"/>
              </a:rPr>
              <a:t>glutInitWindowSize</a:t>
            </a:r>
            <a:r>
              <a:rPr lang="en-US" sz="800" dirty="0" smtClean="0">
                <a:latin typeface="Consolas"/>
                <a:ea typeface="Calibri"/>
                <a:cs typeface="Consolas"/>
              </a:rPr>
              <a:t>(</a:t>
            </a:r>
            <a:r>
              <a:rPr lang="en-US" sz="800" dirty="0" err="1" smtClean="0">
                <a:latin typeface="Consolas"/>
                <a:ea typeface="Calibri"/>
                <a:cs typeface="Consolas"/>
              </a:rPr>
              <a:t>cWinW</a:t>
            </a:r>
            <a:r>
              <a:rPr lang="en-US" sz="800" dirty="0" smtClean="0">
                <a:latin typeface="Consolas"/>
                <a:ea typeface="Calibri"/>
                <a:cs typeface="Consolas"/>
              </a:rPr>
              <a:t>, </a:t>
            </a:r>
            <a:r>
              <a:rPr lang="en-US" sz="800" dirty="0" err="1" smtClean="0">
                <a:latin typeface="Consolas"/>
                <a:ea typeface="Calibri"/>
                <a:cs typeface="Consolas"/>
              </a:rPr>
              <a:t>cWinH</a:t>
            </a:r>
            <a:r>
              <a:rPr lang="en-US" sz="800" dirty="0" smtClean="0">
                <a:latin typeface="Consolas"/>
                <a:ea typeface="Calibri"/>
                <a:cs typeface="Consolas"/>
              </a:rPr>
              <a:t>);</a:t>
            </a:r>
            <a:endParaRPr lang="en-US" sz="1000" dirty="0" smtClean="0">
              <a:ea typeface="Calibri"/>
              <a:cs typeface="Times New Roman"/>
            </a:endParaRPr>
          </a:p>
          <a:p>
            <a:pPr>
              <a:lnSpc>
                <a:spcPct val="115000"/>
              </a:lnSpc>
            </a:pPr>
            <a:r>
              <a:rPr lang="en-US" sz="800" dirty="0" smtClean="0">
                <a:latin typeface="Consolas"/>
                <a:ea typeface="Calibri"/>
                <a:cs typeface="Consolas"/>
              </a:rPr>
              <a:t>	</a:t>
            </a:r>
            <a:r>
              <a:rPr lang="en-US" sz="800" dirty="0" err="1" smtClean="0">
                <a:latin typeface="Consolas"/>
                <a:ea typeface="Calibri"/>
                <a:cs typeface="Consolas"/>
              </a:rPr>
              <a:t>glutInitDisplayMode</a:t>
            </a:r>
            <a:r>
              <a:rPr lang="en-US" sz="800" dirty="0" smtClean="0">
                <a:latin typeface="Consolas"/>
                <a:ea typeface="Calibri"/>
                <a:cs typeface="Consolas"/>
              </a:rPr>
              <a:t>(GLUT_RGBA | GLUT_DOUBLE | GLUT_DEPTH); </a:t>
            </a:r>
            <a:endParaRPr lang="en-US" sz="800" dirty="0" smtClean="0">
              <a:solidFill>
                <a:srgbClr val="008000"/>
              </a:solidFill>
              <a:latin typeface="Consolas"/>
              <a:ea typeface="Calibri"/>
              <a:cs typeface="Consolas"/>
            </a:endParaRPr>
          </a:p>
          <a:p>
            <a:pPr>
              <a:lnSpc>
                <a:spcPct val="115000"/>
              </a:lnSpc>
            </a:pPr>
            <a:r>
              <a:rPr lang="en-US" sz="800" dirty="0" smtClean="0">
                <a:latin typeface="Consolas"/>
                <a:ea typeface="Calibri"/>
                <a:cs typeface="Consolas"/>
              </a:rPr>
              <a:t>	</a:t>
            </a:r>
            <a:r>
              <a:rPr lang="en-US" sz="800" dirty="0" err="1" smtClean="0">
                <a:latin typeface="Consolas"/>
                <a:ea typeface="Calibri"/>
                <a:cs typeface="Consolas"/>
              </a:rPr>
              <a:t>glutCreateWindow</a:t>
            </a:r>
            <a:r>
              <a:rPr lang="en-US" sz="800" dirty="0" smtClean="0">
                <a:latin typeface="Consolas"/>
                <a:ea typeface="Calibri"/>
                <a:cs typeface="Consolas"/>
              </a:rPr>
              <a:t>(</a:t>
            </a:r>
            <a:r>
              <a:rPr lang="en-US" sz="800" dirty="0" smtClean="0">
                <a:solidFill>
                  <a:srgbClr val="A31515"/>
                </a:solidFill>
                <a:latin typeface="Consolas"/>
                <a:ea typeface="Calibri"/>
                <a:cs typeface="Consolas"/>
              </a:rPr>
              <a:t>"My Window"</a:t>
            </a:r>
            <a:r>
              <a:rPr lang="en-US" sz="800" dirty="0" smtClean="0">
                <a:latin typeface="Consolas"/>
                <a:ea typeface="Calibri"/>
                <a:cs typeface="Consolas"/>
              </a:rPr>
              <a:t>);</a:t>
            </a:r>
            <a:endParaRPr lang="en-US" sz="1000" dirty="0" smtClean="0">
              <a:ea typeface="Calibri"/>
              <a:cs typeface="Times New Roman"/>
            </a:endParaRPr>
          </a:p>
          <a:p>
            <a:pPr>
              <a:lnSpc>
                <a:spcPct val="115000"/>
              </a:lnSpc>
            </a:pPr>
            <a:r>
              <a:rPr lang="en-US" sz="800" dirty="0" smtClean="0">
                <a:latin typeface="Consolas"/>
                <a:ea typeface="Calibri"/>
                <a:cs typeface="Consolas"/>
              </a:rPr>
              <a:t>	</a:t>
            </a:r>
            <a:r>
              <a:rPr lang="en-US" sz="800" dirty="0" err="1" smtClean="0">
                <a:latin typeface="Consolas"/>
                <a:ea typeface="Calibri"/>
                <a:cs typeface="Consolas"/>
              </a:rPr>
              <a:t>glutDisplayFunc</a:t>
            </a:r>
            <a:r>
              <a:rPr lang="en-US" sz="800" dirty="0" smtClean="0">
                <a:latin typeface="Consolas"/>
                <a:ea typeface="Calibri"/>
                <a:cs typeface="Consolas"/>
              </a:rPr>
              <a:t>(</a:t>
            </a:r>
            <a:r>
              <a:rPr lang="en-US" sz="800" b="1" dirty="0" smtClean="0">
                <a:latin typeface="Consolas"/>
                <a:ea typeface="Calibri"/>
                <a:cs typeface="Consolas"/>
              </a:rPr>
              <a:t>display</a:t>
            </a:r>
            <a:r>
              <a:rPr lang="en-US" sz="800" dirty="0" smtClean="0">
                <a:latin typeface="Consolas"/>
                <a:ea typeface="Calibri"/>
                <a:cs typeface="Consolas"/>
              </a:rPr>
              <a:t>);</a:t>
            </a:r>
            <a:endParaRPr lang="en-US" sz="1000" dirty="0" smtClean="0">
              <a:ea typeface="Calibri"/>
              <a:cs typeface="Times New Roman"/>
            </a:endParaRPr>
          </a:p>
          <a:p>
            <a:pPr>
              <a:lnSpc>
                <a:spcPct val="115000"/>
              </a:lnSpc>
            </a:pPr>
            <a:r>
              <a:rPr lang="en-US" sz="800" dirty="0" smtClean="0">
                <a:latin typeface="Consolas"/>
                <a:ea typeface="Calibri"/>
                <a:cs typeface="Consolas"/>
              </a:rPr>
              <a:t>	</a:t>
            </a:r>
            <a:r>
              <a:rPr lang="en-US" sz="800" dirty="0" err="1" smtClean="0">
                <a:latin typeface="Consolas"/>
                <a:ea typeface="Calibri"/>
                <a:cs typeface="Consolas"/>
              </a:rPr>
              <a:t>glutReshapeFunc</a:t>
            </a:r>
            <a:r>
              <a:rPr lang="en-US" sz="800" dirty="0" smtClean="0">
                <a:latin typeface="Consolas"/>
                <a:ea typeface="Calibri"/>
                <a:cs typeface="Consolas"/>
              </a:rPr>
              <a:t>(</a:t>
            </a:r>
            <a:r>
              <a:rPr lang="en-US" sz="800" b="1" dirty="0" smtClean="0">
                <a:latin typeface="Consolas"/>
                <a:ea typeface="Calibri"/>
                <a:cs typeface="Consolas"/>
              </a:rPr>
              <a:t>reshape</a:t>
            </a:r>
            <a:r>
              <a:rPr lang="en-US" sz="800" dirty="0" smtClean="0">
                <a:latin typeface="Consolas"/>
                <a:ea typeface="Calibri"/>
                <a:cs typeface="Consolas"/>
              </a:rPr>
              <a:t>);</a:t>
            </a:r>
            <a:endParaRPr lang="en-US" sz="1000" dirty="0" smtClean="0">
              <a:ea typeface="Calibri"/>
              <a:cs typeface="Times New Roman"/>
            </a:endParaRPr>
          </a:p>
          <a:p>
            <a:pPr>
              <a:lnSpc>
                <a:spcPct val="115000"/>
              </a:lnSpc>
            </a:pPr>
            <a:r>
              <a:rPr lang="en-US" sz="800" dirty="0" smtClean="0">
                <a:latin typeface="Consolas"/>
                <a:ea typeface="Calibri"/>
                <a:cs typeface="Consolas"/>
              </a:rPr>
              <a:t>	</a:t>
            </a:r>
            <a:r>
              <a:rPr lang="en-US" sz="800" dirty="0" err="1" smtClean="0">
                <a:latin typeface="Consolas"/>
                <a:ea typeface="Calibri"/>
                <a:cs typeface="Consolas"/>
              </a:rPr>
              <a:t>glutIdleFunc</a:t>
            </a:r>
            <a:r>
              <a:rPr lang="en-US" sz="800" dirty="0" smtClean="0">
                <a:latin typeface="Consolas"/>
                <a:ea typeface="Calibri"/>
                <a:cs typeface="Consolas"/>
              </a:rPr>
              <a:t>(</a:t>
            </a:r>
            <a:r>
              <a:rPr lang="en-US" sz="800" b="1" dirty="0" smtClean="0">
                <a:latin typeface="Consolas"/>
                <a:ea typeface="Calibri"/>
                <a:cs typeface="Consolas"/>
              </a:rPr>
              <a:t>idle</a:t>
            </a:r>
            <a:r>
              <a:rPr lang="en-US" sz="800" dirty="0" smtClean="0">
                <a:latin typeface="Consolas"/>
                <a:ea typeface="Calibri"/>
                <a:cs typeface="Consolas"/>
              </a:rPr>
              <a:t>);</a:t>
            </a:r>
            <a:endParaRPr lang="en-US" sz="1000" dirty="0" smtClean="0">
              <a:ea typeface="Calibri"/>
              <a:cs typeface="Times New Roman"/>
            </a:endParaRPr>
          </a:p>
          <a:p>
            <a:pPr>
              <a:lnSpc>
                <a:spcPct val="115000"/>
              </a:lnSpc>
            </a:pPr>
            <a:r>
              <a:rPr lang="en-US" sz="800" dirty="0" smtClean="0">
                <a:latin typeface="Consolas"/>
                <a:ea typeface="Calibri"/>
                <a:cs typeface="Consolas"/>
              </a:rPr>
              <a:t>	</a:t>
            </a:r>
            <a:r>
              <a:rPr lang="en-US" sz="800" dirty="0" err="1" smtClean="0">
                <a:latin typeface="Consolas"/>
                <a:ea typeface="Calibri"/>
                <a:cs typeface="Consolas"/>
              </a:rPr>
              <a:t>glClearColor</a:t>
            </a:r>
            <a:r>
              <a:rPr lang="en-US" sz="800" dirty="0" smtClean="0">
                <a:latin typeface="Consolas"/>
                <a:ea typeface="Calibri"/>
                <a:cs typeface="Consolas"/>
              </a:rPr>
              <a:t>(0.2f, 0.2f, 0.2f, 1.0f);</a:t>
            </a:r>
            <a:r>
              <a:rPr lang="en-US" sz="1000" dirty="0" smtClean="0">
                <a:solidFill>
                  <a:srgbClr val="008000"/>
                </a:solidFill>
                <a:latin typeface="Consolas"/>
                <a:ea typeface="Calibri"/>
                <a:cs typeface="Consolas"/>
              </a:rPr>
              <a:t> // background color</a:t>
            </a:r>
            <a:endParaRPr lang="en-US" sz="1000" dirty="0" smtClean="0">
              <a:ea typeface="Calibri"/>
              <a:cs typeface="Times New Roman"/>
            </a:endParaRPr>
          </a:p>
          <a:p>
            <a:pPr>
              <a:lnSpc>
                <a:spcPct val="115000"/>
              </a:lnSpc>
            </a:pPr>
            <a:r>
              <a:rPr lang="en-US" sz="800" dirty="0" smtClean="0">
                <a:latin typeface="Consolas"/>
                <a:ea typeface="Calibri"/>
                <a:cs typeface="Consolas"/>
              </a:rPr>
              <a:t>	</a:t>
            </a:r>
            <a:r>
              <a:rPr lang="en-US" sz="800" dirty="0" err="1" smtClean="0">
                <a:latin typeface="Consolas"/>
                <a:ea typeface="Calibri"/>
                <a:cs typeface="Consolas"/>
              </a:rPr>
              <a:t>glutMainLoop</a:t>
            </a:r>
            <a:r>
              <a:rPr lang="en-US" sz="800" dirty="0" smtClean="0">
                <a:latin typeface="Consolas"/>
                <a:ea typeface="Calibri"/>
                <a:cs typeface="Consolas"/>
              </a:rPr>
              <a:t>();</a:t>
            </a:r>
            <a:endParaRPr lang="en-US" sz="1000" dirty="0" smtClean="0">
              <a:ea typeface="Calibri"/>
              <a:cs typeface="Times New Roman"/>
            </a:endParaRPr>
          </a:p>
          <a:p>
            <a:pPr>
              <a:lnSpc>
                <a:spcPct val="115000"/>
              </a:lnSpc>
            </a:pPr>
            <a:r>
              <a:rPr lang="en-US" sz="800" dirty="0" smtClean="0">
                <a:latin typeface="Consolas"/>
                <a:ea typeface="Calibri"/>
                <a:cs typeface="Consolas"/>
              </a:rPr>
              <a:t>	</a:t>
            </a:r>
            <a:r>
              <a:rPr lang="en-US" sz="800" dirty="0" smtClean="0">
                <a:solidFill>
                  <a:srgbClr val="0000FF"/>
                </a:solidFill>
                <a:latin typeface="Consolas"/>
                <a:ea typeface="Calibri"/>
                <a:cs typeface="Consolas"/>
              </a:rPr>
              <a:t>return</a:t>
            </a:r>
            <a:r>
              <a:rPr lang="en-US" sz="800" dirty="0" smtClean="0">
                <a:latin typeface="Consolas"/>
                <a:ea typeface="Calibri"/>
                <a:cs typeface="Consolas"/>
              </a:rPr>
              <a:t> 1;</a:t>
            </a:r>
            <a:endParaRPr lang="en-US" sz="1000" dirty="0" smtClean="0">
              <a:ea typeface="Calibri"/>
              <a:cs typeface="Times New Roman"/>
            </a:endParaRPr>
          </a:p>
          <a:p>
            <a:pPr>
              <a:lnSpc>
                <a:spcPct val="115000"/>
              </a:lnSpc>
            </a:pPr>
            <a:r>
              <a:rPr lang="en-US" sz="800" dirty="0" smtClean="0">
                <a:latin typeface="Consolas"/>
                <a:ea typeface="Calibri"/>
                <a:cs typeface="Consolas"/>
              </a:rPr>
              <a:t>}</a:t>
            </a:r>
            <a:endParaRPr lang="en-US" sz="800" dirty="0"/>
          </a:p>
        </p:txBody>
      </p:sp>
      <p:sp>
        <p:nvSpPr>
          <p:cNvPr id="8" name="TextBox 7"/>
          <p:cNvSpPr txBox="1"/>
          <p:nvPr/>
        </p:nvSpPr>
        <p:spPr>
          <a:xfrm>
            <a:off x="4107844" y="3278493"/>
            <a:ext cx="3969356" cy="1064907"/>
          </a:xfrm>
          <a:prstGeom prst="rect">
            <a:avLst/>
          </a:prstGeom>
          <a:noFill/>
        </p:spPr>
        <p:txBody>
          <a:bodyPr wrap="none" rtlCol="0">
            <a:spAutoFit/>
          </a:bodyPr>
          <a:lstStyle/>
          <a:p>
            <a:pPr>
              <a:lnSpc>
                <a:spcPct val="115000"/>
              </a:lnSpc>
            </a:pPr>
            <a:r>
              <a:rPr lang="en-US" sz="800" dirty="0" smtClean="0">
                <a:solidFill>
                  <a:srgbClr val="0000FF"/>
                </a:solidFill>
                <a:latin typeface="Consolas"/>
                <a:ea typeface="Calibri"/>
                <a:cs typeface="Consolas"/>
              </a:rPr>
              <a:t>void</a:t>
            </a:r>
            <a:r>
              <a:rPr lang="en-US" sz="800" dirty="0" smtClean="0">
                <a:latin typeface="Consolas"/>
                <a:ea typeface="Calibri"/>
                <a:cs typeface="Consolas"/>
              </a:rPr>
              <a:t> display() {</a:t>
            </a:r>
            <a:endParaRPr lang="en-US" sz="800" dirty="0" smtClean="0">
              <a:ea typeface="Calibri"/>
              <a:cs typeface="Times New Roman"/>
            </a:endParaRPr>
          </a:p>
          <a:p>
            <a:pPr>
              <a:lnSpc>
                <a:spcPct val="115000"/>
              </a:lnSpc>
            </a:pPr>
            <a:r>
              <a:rPr lang="en-US" sz="800" dirty="0" smtClean="0">
                <a:latin typeface="Consolas"/>
                <a:ea typeface="Calibri"/>
                <a:cs typeface="Consolas"/>
              </a:rPr>
              <a:t>	</a:t>
            </a:r>
            <a:r>
              <a:rPr lang="en-US" sz="800" dirty="0" err="1" smtClean="0">
                <a:latin typeface="Consolas"/>
                <a:ea typeface="Calibri"/>
                <a:cs typeface="Consolas"/>
              </a:rPr>
              <a:t>glClear</a:t>
            </a:r>
            <a:r>
              <a:rPr lang="en-US" sz="800" dirty="0" smtClean="0">
                <a:latin typeface="Consolas"/>
                <a:ea typeface="Calibri"/>
                <a:cs typeface="Consolas"/>
              </a:rPr>
              <a:t>(GL_COLOR_BUFFER_BIT | GL_DEPTH_BUFFER_BIT);</a:t>
            </a:r>
            <a:endParaRPr lang="en-US" sz="800" dirty="0" smtClean="0">
              <a:ea typeface="Calibri"/>
              <a:cs typeface="Times New Roman"/>
            </a:endParaRPr>
          </a:p>
          <a:p>
            <a:pPr>
              <a:lnSpc>
                <a:spcPct val="115000"/>
              </a:lnSpc>
            </a:pPr>
            <a:r>
              <a:rPr lang="en-US" sz="800" dirty="0" smtClean="0">
                <a:latin typeface="Consolas"/>
                <a:ea typeface="Calibri"/>
                <a:cs typeface="Consolas"/>
              </a:rPr>
              <a:t>	</a:t>
            </a:r>
            <a:r>
              <a:rPr lang="en-US" sz="800" dirty="0" smtClean="0">
                <a:solidFill>
                  <a:srgbClr val="008000"/>
                </a:solidFill>
                <a:latin typeface="Consolas"/>
                <a:ea typeface="Calibri"/>
                <a:cs typeface="Consolas"/>
              </a:rPr>
              <a:t>// THIS IS WHERE WE DO OUR DRAWING</a:t>
            </a:r>
            <a:endParaRPr lang="en-US" sz="800" dirty="0" smtClean="0">
              <a:ea typeface="Calibri"/>
              <a:cs typeface="Times New Roman"/>
            </a:endParaRPr>
          </a:p>
          <a:p>
            <a:pPr>
              <a:lnSpc>
                <a:spcPct val="115000"/>
              </a:lnSpc>
            </a:pPr>
            <a:r>
              <a:rPr lang="en-US" sz="800" dirty="0" smtClean="0">
                <a:latin typeface="Consolas"/>
                <a:ea typeface="Calibri"/>
                <a:cs typeface="Consolas"/>
              </a:rPr>
              <a:t>	</a:t>
            </a:r>
            <a:r>
              <a:rPr lang="en-US" sz="800" b="1" dirty="0" err="1" smtClean="0">
                <a:solidFill>
                  <a:schemeClr val="tx2"/>
                </a:solidFill>
                <a:latin typeface="Consolas"/>
                <a:ea typeface="Calibri"/>
                <a:cs typeface="Consolas"/>
              </a:rPr>
              <a:t>drawLine</a:t>
            </a:r>
            <a:r>
              <a:rPr lang="en-US" sz="800" b="1" dirty="0" smtClean="0">
                <a:solidFill>
                  <a:schemeClr val="tx2"/>
                </a:solidFill>
                <a:latin typeface="Consolas"/>
                <a:ea typeface="Calibri"/>
                <a:cs typeface="Consolas"/>
              </a:rPr>
              <a:t>(10, 10, 40, 250);</a:t>
            </a:r>
            <a:endParaRPr lang="en-US" sz="800" b="1" dirty="0" smtClean="0">
              <a:solidFill>
                <a:schemeClr val="tx2"/>
              </a:solidFill>
              <a:ea typeface="Calibri"/>
              <a:cs typeface="Times New Roman"/>
            </a:endParaRPr>
          </a:p>
          <a:p>
            <a:pPr>
              <a:lnSpc>
                <a:spcPct val="115000"/>
              </a:lnSpc>
            </a:pPr>
            <a:r>
              <a:rPr lang="en-US" sz="800" dirty="0" smtClean="0">
                <a:latin typeface="Consolas"/>
                <a:ea typeface="Calibri"/>
                <a:cs typeface="Consolas"/>
              </a:rPr>
              <a:t>	</a:t>
            </a:r>
            <a:r>
              <a:rPr lang="en-US" sz="800" dirty="0" err="1" smtClean="0">
                <a:latin typeface="Consolas"/>
                <a:ea typeface="Calibri"/>
                <a:cs typeface="Consolas"/>
              </a:rPr>
              <a:t>glutSwapBuffers</a:t>
            </a:r>
            <a:r>
              <a:rPr lang="en-US" sz="800" dirty="0" smtClean="0">
                <a:latin typeface="Consolas"/>
                <a:ea typeface="Calibri"/>
                <a:cs typeface="Consolas"/>
              </a:rPr>
              <a:t>();</a:t>
            </a:r>
            <a:endParaRPr lang="en-US" sz="800" dirty="0" smtClean="0">
              <a:ea typeface="Calibri"/>
              <a:cs typeface="Times New Roman"/>
            </a:endParaRPr>
          </a:p>
          <a:p>
            <a:pPr>
              <a:lnSpc>
                <a:spcPct val="115000"/>
              </a:lnSpc>
            </a:pPr>
            <a:r>
              <a:rPr lang="en-US" sz="800" dirty="0" smtClean="0">
                <a:latin typeface="Consolas"/>
                <a:ea typeface="Calibri"/>
                <a:cs typeface="Consolas"/>
              </a:rPr>
              <a:t>}</a:t>
            </a:r>
            <a:endParaRPr lang="en-US" sz="800" dirty="0" smtClean="0">
              <a:ea typeface="Calibri"/>
              <a:cs typeface="Times New Roman"/>
            </a:endParaRPr>
          </a:p>
          <a:p>
            <a:endParaRPr lang="en-US" sz="800" dirty="0"/>
          </a:p>
        </p:txBody>
      </p:sp>
      <p:cxnSp>
        <p:nvCxnSpPr>
          <p:cNvPr id="15" name="Elbow Connector 14"/>
          <p:cNvCxnSpPr/>
          <p:nvPr/>
        </p:nvCxnSpPr>
        <p:spPr>
          <a:xfrm>
            <a:off x="5867400" y="2286000"/>
            <a:ext cx="1447800" cy="990600"/>
          </a:xfrm>
          <a:prstGeom prst="bentConnector3">
            <a:avLst>
              <a:gd name="adj1" fmla="val 161559"/>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419600" y="4343400"/>
            <a:ext cx="4081567" cy="1508105"/>
          </a:xfrm>
          <a:prstGeom prst="rect">
            <a:avLst/>
          </a:prstGeom>
          <a:noFill/>
        </p:spPr>
        <p:txBody>
          <a:bodyPr wrap="none" rtlCol="0">
            <a:spAutoFit/>
          </a:bodyPr>
          <a:lstStyle/>
          <a:p>
            <a:pPr>
              <a:lnSpc>
                <a:spcPct val="115000"/>
              </a:lnSpc>
            </a:pPr>
            <a:r>
              <a:rPr lang="en-US" sz="800" dirty="0" smtClean="0">
                <a:solidFill>
                  <a:srgbClr val="0000FF"/>
                </a:solidFill>
                <a:latin typeface="Consolas"/>
                <a:ea typeface="Calibri"/>
                <a:cs typeface="Consolas"/>
              </a:rPr>
              <a:t>void</a:t>
            </a:r>
            <a:r>
              <a:rPr lang="en-US" sz="800" dirty="0" smtClean="0">
                <a:latin typeface="Consolas"/>
                <a:ea typeface="Calibri"/>
                <a:cs typeface="Consolas"/>
              </a:rPr>
              <a:t> reshape(</a:t>
            </a:r>
            <a:r>
              <a:rPr lang="en-US" sz="800" dirty="0" err="1" smtClean="0">
                <a:solidFill>
                  <a:srgbClr val="0000FF"/>
                </a:solidFill>
                <a:latin typeface="Consolas"/>
                <a:ea typeface="Calibri"/>
                <a:cs typeface="Consolas"/>
              </a:rPr>
              <a:t>int</a:t>
            </a:r>
            <a:r>
              <a:rPr lang="en-US" sz="800" dirty="0" smtClean="0">
                <a:latin typeface="Consolas"/>
                <a:ea typeface="Calibri"/>
                <a:cs typeface="Consolas"/>
              </a:rPr>
              <a:t> width, </a:t>
            </a:r>
            <a:r>
              <a:rPr lang="en-US" sz="800" dirty="0" err="1" smtClean="0">
                <a:solidFill>
                  <a:srgbClr val="0000FF"/>
                </a:solidFill>
                <a:latin typeface="Consolas"/>
                <a:ea typeface="Calibri"/>
                <a:cs typeface="Consolas"/>
              </a:rPr>
              <a:t>int</a:t>
            </a:r>
            <a:r>
              <a:rPr lang="en-US" sz="800" dirty="0" smtClean="0">
                <a:latin typeface="Consolas"/>
                <a:ea typeface="Calibri"/>
                <a:cs typeface="Consolas"/>
              </a:rPr>
              <a:t> height) {</a:t>
            </a:r>
            <a:endParaRPr lang="en-US" sz="800" dirty="0" smtClean="0">
              <a:ea typeface="Calibri"/>
              <a:cs typeface="Times New Roman"/>
            </a:endParaRPr>
          </a:p>
          <a:p>
            <a:pPr>
              <a:lnSpc>
                <a:spcPct val="115000"/>
              </a:lnSpc>
            </a:pPr>
            <a:r>
              <a:rPr lang="en-US" sz="800" dirty="0" smtClean="0">
                <a:latin typeface="Consolas"/>
                <a:ea typeface="Calibri"/>
                <a:cs typeface="Consolas"/>
              </a:rPr>
              <a:t>	</a:t>
            </a:r>
            <a:r>
              <a:rPr lang="en-US" sz="800" dirty="0" smtClean="0">
                <a:solidFill>
                  <a:srgbClr val="008000"/>
                </a:solidFill>
                <a:latin typeface="Consolas"/>
                <a:ea typeface="Calibri"/>
                <a:cs typeface="Consolas"/>
              </a:rPr>
              <a:t>// Set up orthographic projection such that each </a:t>
            </a:r>
            <a:endParaRPr lang="en-US" sz="800" dirty="0" smtClean="0">
              <a:ea typeface="Calibri"/>
              <a:cs typeface="Times New Roman"/>
            </a:endParaRPr>
          </a:p>
          <a:p>
            <a:pPr>
              <a:lnSpc>
                <a:spcPct val="115000"/>
              </a:lnSpc>
            </a:pPr>
            <a:r>
              <a:rPr lang="en-US" sz="800" dirty="0" smtClean="0">
                <a:solidFill>
                  <a:srgbClr val="008000"/>
                </a:solidFill>
                <a:latin typeface="Consolas"/>
                <a:ea typeface="Calibri"/>
                <a:cs typeface="Consolas"/>
              </a:rPr>
              <a:t>	// point corresponds to a pixel. </a:t>
            </a:r>
            <a:endParaRPr lang="en-US" sz="800" dirty="0" smtClean="0">
              <a:ea typeface="Calibri"/>
              <a:cs typeface="Times New Roman"/>
            </a:endParaRPr>
          </a:p>
          <a:p>
            <a:pPr>
              <a:lnSpc>
                <a:spcPct val="115000"/>
              </a:lnSpc>
            </a:pPr>
            <a:r>
              <a:rPr lang="en-US" sz="800" dirty="0" smtClean="0">
                <a:latin typeface="Consolas"/>
                <a:ea typeface="Calibri"/>
                <a:cs typeface="Consolas"/>
              </a:rPr>
              <a:t>	</a:t>
            </a:r>
            <a:r>
              <a:rPr lang="en-US" sz="800" dirty="0" smtClean="0">
                <a:solidFill>
                  <a:srgbClr val="008000"/>
                </a:solidFill>
                <a:latin typeface="Consolas"/>
                <a:ea typeface="Calibri"/>
                <a:cs typeface="Consolas"/>
              </a:rPr>
              <a:t>// The origin is set to be in the upper left corner. </a:t>
            </a:r>
            <a:endParaRPr lang="en-US" sz="800" dirty="0" smtClean="0">
              <a:ea typeface="Calibri"/>
              <a:cs typeface="Times New Roman"/>
            </a:endParaRPr>
          </a:p>
          <a:p>
            <a:pPr>
              <a:lnSpc>
                <a:spcPct val="115000"/>
              </a:lnSpc>
            </a:pPr>
            <a:r>
              <a:rPr lang="en-US" sz="800" dirty="0" smtClean="0">
                <a:latin typeface="Consolas"/>
                <a:ea typeface="Calibri"/>
                <a:cs typeface="Consolas"/>
              </a:rPr>
              <a:t>	</a:t>
            </a:r>
            <a:r>
              <a:rPr lang="en-US" sz="800" dirty="0" err="1" smtClean="0">
                <a:latin typeface="Consolas"/>
                <a:ea typeface="Calibri"/>
                <a:cs typeface="Consolas"/>
              </a:rPr>
              <a:t>glViewport</a:t>
            </a:r>
            <a:r>
              <a:rPr lang="en-US" sz="800" dirty="0" smtClean="0">
                <a:latin typeface="Consolas"/>
                <a:ea typeface="Calibri"/>
                <a:cs typeface="Consolas"/>
              </a:rPr>
              <a:t>(0, 0, width, height);</a:t>
            </a:r>
            <a:endParaRPr lang="en-US" sz="800" dirty="0" smtClean="0">
              <a:ea typeface="Calibri"/>
              <a:cs typeface="Times New Roman"/>
            </a:endParaRPr>
          </a:p>
          <a:p>
            <a:pPr>
              <a:lnSpc>
                <a:spcPct val="115000"/>
              </a:lnSpc>
            </a:pPr>
            <a:r>
              <a:rPr lang="en-US" sz="800" dirty="0" smtClean="0">
                <a:latin typeface="Consolas"/>
                <a:ea typeface="Calibri"/>
                <a:cs typeface="Consolas"/>
              </a:rPr>
              <a:t>	</a:t>
            </a:r>
            <a:r>
              <a:rPr lang="en-US" sz="800" dirty="0" err="1" smtClean="0">
                <a:latin typeface="Consolas"/>
                <a:ea typeface="Calibri"/>
                <a:cs typeface="Consolas"/>
              </a:rPr>
              <a:t>glMatrixMode</a:t>
            </a:r>
            <a:r>
              <a:rPr lang="en-US" sz="800" dirty="0" smtClean="0">
                <a:latin typeface="Consolas"/>
                <a:ea typeface="Calibri"/>
                <a:cs typeface="Consolas"/>
              </a:rPr>
              <a:t>(GL_PROJECTION);</a:t>
            </a:r>
            <a:endParaRPr lang="en-US" sz="800" dirty="0" smtClean="0">
              <a:ea typeface="Calibri"/>
              <a:cs typeface="Times New Roman"/>
            </a:endParaRPr>
          </a:p>
          <a:p>
            <a:pPr>
              <a:lnSpc>
                <a:spcPct val="115000"/>
              </a:lnSpc>
            </a:pPr>
            <a:r>
              <a:rPr lang="en-US" sz="800" dirty="0" smtClean="0">
                <a:latin typeface="Consolas"/>
                <a:ea typeface="Calibri"/>
                <a:cs typeface="Consolas"/>
              </a:rPr>
              <a:t>	</a:t>
            </a:r>
            <a:r>
              <a:rPr lang="en-US" sz="800" dirty="0" err="1" smtClean="0">
                <a:latin typeface="Consolas"/>
                <a:ea typeface="Calibri"/>
                <a:cs typeface="Consolas"/>
              </a:rPr>
              <a:t>glLoadIdentity</a:t>
            </a:r>
            <a:r>
              <a:rPr lang="en-US" sz="800" dirty="0" smtClean="0">
                <a:latin typeface="Consolas"/>
                <a:ea typeface="Calibri"/>
                <a:cs typeface="Consolas"/>
              </a:rPr>
              <a:t>();</a:t>
            </a:r>
            <a:endParaRPr lang="en-US" sz="800" dirty="0" smtClean="0">
              <a:ea typeface="Calibri"/>
              <a:cs typeface="Times New Roman"/>
            </a:endParaRPr>
          </a:p>
          <a:p>
            <a:pPr>
              <a:lnSpc>
                <a:spcPct val="115000"/>
              </a:lnSpc>
            </a:pPr>
            <a:r>
              <a:rPr lang="en-US" sz="800" dirty="0" smtClean="0">
                <a:latin typeface="Consolas"/>
                <a:ea typeface="Calibri"/>
                <a:cs typeface="Consolas"/>
              </a:rPr>
              <a:t>	gluOrtho2D(0, width, height, 0);</a:t>
            </a:r>
            <a:endParaRPr lang="en-US" sz="800" dirty="0" smtClean="0">
              <a:ea typeface="Calibri"/>
              <a:cs typeface="Times New Roman"/>
            </a:endParaRPr>
          </a:p>
          <a:p>
            <a:pPr>
              <a:lnSpc>
                <a:spcPct val="115000"/>
              </a:lnSpc>
            </a:pPr>
            <a:r>
              <a:rPr lang="en-US" sz="800" dirty="0" smtClean="0">
                <a:latin typeface="Consolas"/>
                <a:ea typeface="Calibri"/>
                <a:cs typeface="Consolas"/>
              </a:rPr>
              <a:t>	</a:t>
            </a:r>
            <a:r>
              <a:rPr lang="en-US" sz="800" dirty="0" err="1" smtClean="0">
                <a:latin typeface="Consolas"/>
                <a:ea typeface="Calibri"/>
                <a:cs typeface="Consolas"/>
              </a:rPr>
              <a:t>glMatrixMode</a:t>
            </a:r>
            <a:r>
              <a:rPr lang="en-US" sz="800" dirty="0" smtClean="0">
                <a:latin typeface="Consolas"/>
                <a:ea typeface="Calibri"/>
                <a:cs typeface="Consolas"/>
              </a:rPr>
              <a:t>(GL_MODELVIEW);</a:t>
            </a:r>
            <a:endParaRPr lang="en-US" sz="800" dirty="0" smtClean="0">
              <a:ea typeface="Calibri"/>
              <a:cs typeface="Times New Roman"/>
            </a:endParaRPr>
          </a:p>
          <a:p>
            <a:pPr>
              <a:lnSpc>
                <a:spcPct val="115000"/>
              </a:lnSpc>
            </a:pPr>
            <a:r>
              <a:rPr lang="en-US" sz="800" dirty="0" smtClean="0">
                <a:latin typeface="Consolas"/>
                <a:ea typeface="Calibri"/>
                <a:cs typeface="Consolas"/>
              </a:rPr>
              <a:t>}</a:t>
            </a:r>
            <a:endParaRPr lang="en-US" sz="800" dirty="0"/>
          </a:p>
        </p:txBody>
      </p:sp>
      <p:cxnSp>
        <p:nvCxnSpPr>
          <p:cNvPr id="45" name="Elbow Connector 44"/>
          <p:cNvCxnSpPr/>
          <p:nvPr/>
        </p:nvCxnSpPr>
        <p:spPr>
          <a:xfrm>
            <a:off x="5867400" y="2438400"/>
            <a:ext cx="2590800" cy="2362200"/>
          </a:xfrm>
          <a:prstGeom prst="bentConnector3">
            <a:avLst>
              <a:gd name="adj1" fmla="val 112012"/>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581400" y="6019800"/>
            <a:ext cx="2230098" cy="517065"/>
          </a:xfrm>
          <a:prstGeom prst="rect">
            <a:avLst/>
          </a:prstGeom>
          <a:noFill/>
        </p:spPr>
        <p:txBody>
          <a:bodyPr wrap="none" rtlCol="0">
            <a:spAutoFit/>
          </a:bodyPr>
          <a:lstStyle/>
          <a:p>
            <a:pPr>
              <a:lnSpc>
                <a:spcPct val="115000"/>
              </a:lnSpc>
            </a:pPr>
            <a:r>
              <a:rPr lang="en-US" sz="800" dirty="0" smtClean="0">
                <a:solidFill>
                  <a:srgbClr val="0000FF"/>
                </a:solidFill>
                <a:latin typeface="Consolas"/>
                <a:ea typeface="Calibri"/>
                <a:cs typeface="Consolas"/>
              </a:rPr>
              <a:t>void</a:t>
            </a:r>
            <a:r>
              <a:rPr lang="en-US" sz="800" dirty="0" smtClean="0">
                <a:latin typeface="Consolas"/>
                <a:ea typeface="Calibri"/>
                <a:cs typeface="Consolas"/>
              </a:rPr>
              <a:t> idle() {</a:t>
            </a:r>
            <a:endParaRPr lang="en-US" sz="800" dirty="0" smtClean="0">
              <a:ea typeface="Calibri"/>
              <a:cs typeface="Times New Roman"/>
            </a:endParaRPr>
          </a:p>
          <a:p>
            <a:pPr>
              <a:lnSpc>
                <a:spcPct val="115000"/>
              </a:lnSpc>
            </a:pPr>
            <a:r>
              <a:rPr lang="en-US" sz="800" dirty="0" smtClean="0">
                <a:latin typeface="Consolas"/>
                <a:ea typeface="Calibri"/>
                <a:cs typeface="Consolas"/>
              </a:rPr>
              <a:t>	</a:t>
            </a:r>
            <a:r>
              <a:rPr lang="en-US" sz="800" dirty="0" err="1" smtClean="0">
                <a:latin typeface="Consolas"/>
                <a:ea typeface="Calibri"/>
                <a:cs typeface="Consolas"/>
              </a:rPr>
              <a:t>glutPostRedisplay</a:t>
            </a:r>
            <a:r>
              <a:rPr lang="en-US" sz="800" dirty="0" smtClean="0">
                <a:latin typeface="Consolas"/>
                <a:ea typeface="Calibri"/>
                <a:cs typeface="Consolas"/>
              </a:rPr>
              <a:t>();</a:t>
            </a:r>
            <a:endParaRPr lang="en-US" sz="800" dirty="0" smtClean="0">
              <a:ea typeface="Calibri"/>
              <a:cs typeface="Times New Roman"/>
            </a:endParaRPr>
          </a:p>
          <a:p>
            <a:pPr>
              <a:lnSpc>
                <a:spcPct val="115000"/>
              </a:lnSpc>
            </a:pPr>
            <a:r>
              <a:rPr lang="en-US" sz="800" dirty="0" smtClean="0">
                <a:latin typeface="Consolas"/>
                <a:ea typeface="Calibri"/>
                <a:cs typeface="Consolas"/>
              </a:rPr>
              <a:t>}</a:t>
            </a:r>
            <a:endParaRPr lang="en-US" sz="800" dirty="0"/>
          </a:p>
        </p:txBody>
      </p:sp>
      <p:cxnSp>
        <p:nvCxnSpPr>
          <p:cNvPr id="51" name="Elbow Connector 50"/>
          <p:cNvCxnSpPr/>
          <p:nvPr/>
        </p:nvCxnSpPr>
        <p:spPr>
          <a:xfrm rot="5400000">
            <a:off x="2171700" y="4000500"/>
            <a:ext cx="3581400" cy="609600"/>
          </a:xfrm>
          <a:prstGeom prst="bentConnector3">
            <a:avLst>
              <a:gd name="adj1" fmla="val -348"/>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Right Arrow 54"/>
          <p:cNvSpPr/>
          <p:nvPr/>
        </p:nvSpPr>
        <p:spPr>
          <a:xfrm>
            <a:off x="7086600" y="3581400"/>
            <a:ext cx="18288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plot function</a:t>
            </a:r>
            <a:endParaRPr lang="en-US" dirty="0"/>
          </a:p>
        </p:txBody>
      </p:sp>
      <p:sp>
        <p:nvSpPr>
          <p:cNvPr id="16" name="Rounded Rectangle 15"/>
          <p:cNvSpPr/>
          <p:nvPr/>
        </p:nvSpPr>
        <p:spPr>
          <a:xfrm>
            <a:off x="4038600" y="3276600"/>
            <a:ext cx="4267200" cy="990600"/>
          </a:xfrm>
          <a:prstGeom prst="roundRect">
            <a:avLst/>
          </a:prstGeom>
          <a:solidFill>
            <a:schemeClr val="tx2">
              <a:lumMod val="40000"/>
              <a:lumOff val="60000"/>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52401" y="5486400"/>
            <a:ext cx="3124200" cy="954107"/>
          </a:xfrm>
          <a:prstGeom prst="rect">
            <a:avLst/>
          </a:prstGeom>
          <a:noFill/>
        </p:spPr>
        <p:txBody>
          <a:bodyPr wrap="square" rtlCol="0">
            <a:spAutoFit/>
          </a:bodyPr>
          <a:lstStyle/>
          <a:p>
            <a:r>
              <a:rPr lang="en-US" sz="1200" b="1" dirty="0" err="1" smtClean="0"/>
              <a:t>PostRedisplay</a:t>
            </a:r>
            <a:r>
              <a:rPr lang="en-US" sz="1200" dirty="0" smtClean="0"/>
              <a:t>()-It sets a flag for the next iteration of the main loop, to call the display() function. Used for animation (changes in coordinates). </a:t>
            </a:r>
          </a:p>
          <a:p>
            <a:endParaRPr lang="en-US" sz="800" dirty="0"/>
          </a:p>
        </p:txBody>
      </p:sp>
      <p:cxnSp>
        <p:nvCxnSpPr>
          <p:cNvPr id="19" name="Elbow Connector 18"/>
          <p:cNvCxnSpPr/>
          <p:nvPr/>
        </p:nvCxnSpPr>
        <p:spPr>
          <a:xfrm>
            <a:off x="3048000" y="6172200"/>
            <a:ext cx="1295400" cy="152400"/>
          </a:xfrm>
          <a:prstGeom prst="bentConnector3">
            <a:avLst>
              <a:gd name="adj1" fmla="val 21092"/>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28600" y="3500735"/>
            <a:ext cx="3276600" cy="461665"/>
          </a:xfrm>
          <a:prstGeom prst="rect">
            <a:avLst/>
          </a:prstGeom>
        </p:spPr>
        <p:txBody>
          <a:bodyPr wrap="square">
            <a:spAutoFit/>
          </a:bodyPr>
          <a:lstStyle/>
          <a:p>
            <a:r>
              <a:rPr lang="en-US" sz="1200" dirty="0" smtClean="0"/>
              <a:t>When we've finished rendering the scene, we display it with </a:t>
            </a:r>
            <a:r>
              <a:rPr lang="en-US" sz="1200" dirty="0" err="1" smtClean="0"/>
              <a:t>SwapBuffers</a:t>
            </a:r>
            <a:r>
              <a:rPr lang="en-US" sz="1200" dirty="0" smtClean="0"/>
              <a:t>()</a:t>
            </a:r>
            <a:endParaRPr lang="en-US" sz="1200" dirty="0"/>
          </a:p>
        </p:txBody>
      </p:sp>
      <p:cxnSp>
        <p:nvCxnSpPr>
          <p:cNvPr id="24" name="Elbow Connector 23"/>
          <p:cNvCxnSpPr/>
          <p:nvPr/>
        </p:nvCxnSpPr>
        <p:spPr>
          <a:xfrm>
            <a:off x="3124200" y="3733800"/>
            <a:ext cx="1828800" cy="228600"/>
          </a:xfrm>
          <a:prstGeom prst="bentConnector3">
            <a:avLst>
              <a:gd name="adj1" fmla="val 19048"/>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Lines, Attributes</a:t>
            </a:r>
            <a:endParaRPr lang="en-US" dirty="0"/>
          </a:p>
        </p:txBody>
      </p:sp>
      <p:sp>
        <p:nvSpPr>
          <p:cNvPr id="3" name="Content Placeholder 2"/>
          <p:cNvSpPr>
            <a:spLocks noGrp="1"/>
          </p:cNvSpPr>
          <p:nvPr>
            <p:ph idx="1"/>
          </p:nvPr>
        </p:nvSpPr>
        <p:spPr/>
        <p:txBody>
          <a:bodyPr>
            <a:normAutofit/>
          </a:bodyPr>
          <a:lstStyle/>
          <a:p>
            <a:pPr marL="0" marR="0">
              <a:lnSpc>
                <a:spcPct val="115000"/>
              </a:lnSpc>
              <a:spcBef>
                <a:spcPts val="0"/>
              </a:spcBef>
              <a:spcAft>
                <a:spcPts val="0"/>
              </a:spcAft>
              <a:buNone/>
            </a:pPr>
            <a:r>
              <a:rPr lang="en-US" sz="1000" dirty="0" smtClean="0">
                <a:solidFill>
                  <a:srgbClr val="0000FF"/>
                </a:solidFill>
                <a:latin typeface="Consolas"/>
                <a:ea typeface="Calibri"/>
                <a:cs typeface="Consolas"/>
              </a:rPr>
              <a:t>void</a:t>
            </a:r>
            <a:r>
              <a:rPr lang="en-US" sz="1000" dirty="0" smtClean="0">
                <a:latin typeface="Consolas"/>
                <a:ea typeface="Calibri"/>
                <a:cs typeface="Consolas"/>
              </a:rPr>
              <a:t> </a:t>
            </a:r>
            <a:r>
              <a:rPr lang="en-US" sz="1000" dirty="0" err="1" smtClean="0">
                <a:latin typeface="Consolas"/>
                <a:ea typeface="Calibri"/>
                <a:cs typeface="Consolas"/>
              </a:rPr>
              <a:t>DrawLineGL</a:t>
            </a:r>
            <a:r>
              <a:rPr lang="en-US" sz="1000" dirty="0" smtClean="0">
                <a:latin typeface="Consolas"/>
                <a:ea typeface="Calibri"/>
                <a:cs typeface="Consolas"/>
              </a:rPr>
              <a:t>(</a:t>
            </a:r>
            <a:r>
              <a:rPr lang="en-US" sz="1000" dirty="0" err="1" smtClean="0">
                <a:solidFill>
                  <a:srgbClr val="0000FF"/>
                </a:solidFill>
                <a:latin typeface="Consolas"/>
                <a:ea typeface="Calibri"/>
                <a:cs typeface="Consolas"/>
              </a:rPr>
              <a:t>int</a:t>
            </a:r>
            <a:r>
              <a:rPr lang="en-US" sz="1000" dirty="0" smtClean="0">
                <a:latin typeface="Consolas"/>
                <a:ea typeface="Calibri"/>
                <a:cs typeface="Consolas"/>
              </a:rPr>
              <a:t> p1X, </a:t>
            </a:r>
            <a:r>
              <a:rPr lang="en-US" sz="1000" dirty="0" err="1" smtClean="0">
                <a:solidFill>
                  <a:srgbClr val="0000FF"/>
                </a:solidFill>
                <a:latin typeface="Consolas"/>
                <a:ea typeface="Calibri"/>
                <a:cs typeface="Consolas"/>
              </a:rPr>
              <a:t>int</a:t>
            </a:r>
            <a:r>
              <a:rPr lang="en-US" sz="1000" dirty="0" smtClean="0">
                <a:latin typeface="Consolas"/>
                <a:ea typeface="Calibri"/>
                <a:cs typeface="Consolas"/>
              </a:rPr>
              <a:t> p1Y, </a:t>
            </a:r>
            <a:r>
              <a:rPr lang="en-US" sz="1000" dirty="0" err="1" smtClean="0">
                <a:solidFill>
                  <a:srgbClr val="0000FF"/>
                </a:solidFill>
                <a:latin typeface="Consolas"/>
                <a:ea typeface="Calibri"/>
                <a:cs typeface="Consolas"/>
              </a:rPr>
              <a:t>int</a:t>
            </a:r>
            <a:r>
              <a:rPr lang="en-US" sz="1000" dirty="0" smtClean="0">
                <a:latin typeface="Consolas"/>
                <a:ea typeface="Calibri"/>
                <a:cs typeface="Consolas"/>
              </a:rPr>
              <a:t> p2X, </a:t>
            </a:r>
            <a:r>
              <a:rPr lang="en-US" sz="1000" dirty="0" err="1" smtClean="0">
                <a:solidFill>
                  <a:srgbClr val="0000FF"/>
                </a:solidFill>
                <a:latin typeface="Consolas"/>
                <a:ea typeface="Calibri"/>
                <a:cs typeface="Consolas"/>
              </a:rPr>
              <a:t>int</a:t>
            </a:r>
            <a:r>
              <a:rPr lang="en-US" sz="1000" dirty="0" smtClean="0">
                <a:latin typeface="Consolas"/>
                <a:ea typeface="Calibri"/>
                <a:cs typeface="Consolas"/>
              </a:rPr>
              <a:t> p2Y, </a:t>
            </a:r>
            <a:r>
              <a:rPr lang="en-US" sz="1000" dirty="0" err="1" smtClean="0">
                <a:solidFill>
                  <a:srgbClr val="0000FF"/>
                </a:solidFill>
                <a:latin typeface="Consolas"/>
                <a:ea typeface="Calibri"/>
                <a:cs typeface="Consolas"/>
              </a:rPr>
              <a:t>int</a:t>
            </a:r>
            <a:r>
              <a:rPr lang="en-US" sz="1000" dirty="0" smtClean="0">
                <a:latin typeface="Consolas"/>
                <a:ea typeface="Calibri"/>
                <a:cs typeface="Consolas"/>
              </a:rPr>
              <a:t> </a:t>
            </a:r>
            <a:r>
              <a:rPr lang="en-US" sz="1000" b="1" dirty="0" smtClean="0">
                <a:latin typeface="Consolas"/>
                <a:ea typeface="Calibri"/>
                <a:cs typeface="Consolas"/>
              </a:rPr>
              <a:t>width</a:t>
            </a:r>
            <a:r>
              <a:rPr lang="en-US" sz="1000" dirty="0" smtClean="0">
                <a:latin typeface="Consolas"/>
                <a:ea typeface="Calibri"/>
                <a:cs typeface="Consolas"/>
              </a:rPr>
              <a:t>) {</a:t>
            </a:r>
            <a:endParaRPr lang="en-US" sz="1000" dirty="0" smtClean="0">
              <a:ea typeface="Calibri"/>
              <a:cs typeface="Times New Roman"/>
            </a:endParaRPr>
          </a:p>
          <a:p>
            <a:pPr marL="0" marR="0">
              <a:lnSpc>
                <a:spcPct val="115000"/>
              </a:lnSpc>
              <a:spcBef>
                <a:spcPts val="0"/>
              </a:spcBef>
              <a:spcAft>
                <a:spcPts val="0"/>
              </a:spcAft>
              <a:buNone/>
            </a:pPr>
            <a:r>
              <a:rPr lang="en-US" sz="1000" dirty="0" smtClean="0">
                <a:latin typeface="Consolas"/>
                <a:ea typeface="Calibri"/>
                <a:cs typeface="Consolas"/>
              </a:rPr>
              <a:t>	</a:t>
            </a:r>
            <a:r>
              <a:rPr lang="en-US" sz="1000" dirty="0" err="1" smtClean="0">
                <a:latin typeface="Consolas"/>
                <a:ea typeface="Calibri"/>
                <a:cs typeface="Consolas"/>
              </a:rPr>
              <a:t>glDisable</a:t>
            </a:r>
            <a:r>
              <a:rPr lang="en-US" sz="1000" dirty="0" smtClean="0">
                <a:latin typeface="Consolas"/>
                <a:ea typeface="Calibri"/>
                <a:cs typeface="Consolas"/>
              </a:rPr>
              <a:t>(GL_TEXTURE_2D);</a:t>
            </a:r>
            <a:endParaRPr lang="en-US" sz="1000" dirty="0" smtClean="0">
              <a:ea typeface="Calibri"/>
              <a:cs typeface="Times New Roman"/>
            </a:endParaRPr>
          </a:p>
          <a:p>
            <a:pPr marL="0" marR="0">
              <a:lnSpc>
                <a:spcPct val="115000"/>
              </a:lnSpc>
              <a:spcBef>
                <a:spcPts val="0"/>
              </a:spcBef>
              <a:spcAft>
                <a:spcPts val="0"/>
              </a:spcAft>
              <a:buNone/>
            </a:pPr>
            <a:r>
              <a:rPr lang="en-US" sz="1000" dirty="0" smtClean="0">
                <a:latin typeface="Consolas"/>
                <a:ea typeface="Calibri"/>
                <a:cs typeface="Consolas"/>
              </a:rPr>
              <a:t> </a:t>
            </a:r>
            <a:endParaRPr lang="en-US" sz="1000" dirty="0" smtClean="0">
              <a:ea typeface="Calibri"/>
              <a:cs typeface="Times New Roman"/>
            </a:endParaRPr>
          </a:p>
          <a:p>
            <a:pPr marL="0" marR="0">
              <a:lnSpc>
                <a:spcPct val="115000"/>
              </a:lnSpc>
              <a:spcBef>
                <a:spcPts val="0"/>
              </a:spcBef>
              <a:spcAft>
                <a:spcPts val="0"/>
              </a:spcAft>
              <a:buNone/>
            </a:pPr>
            <a:r>
              <a:rPr lang="en-US" sz="1000" dirty="0" smtClean="0">
                <a:latin typeface="Consolas"/>
                <a:ea typeface="Calibri"/>
                <a:cs typeface="Consolas"/>
              </a:rPr>
              <a:t>	</a:t>
            </a:r>
            <a:r>
              <a:rPr lang="en-US" sz="1000" dirty="0" smtClean="0">
                <a:solidFill>
                  <a:srgbClr val="008000"/>
                </a:solidFill>
                <a:latin typeface="Consolas"/>
                <a:ea typeface="Calibri"/>
                <a:cs typeface="Consolas"/>
              </a:rPr>
              <a:t>// Enables anti-aliasing</a:t>
            </a:r>
            <a:endParaRPr lang="en-US" sz="1000" dirty="0" smtClean="0">
              <a:ea typeface="Calibri"/>
              <a:cs typeface="Times New Roman"/>
            </a:endParaRPr>
          </a:p>
          <a:p>
            <a:pPr marL="0" marR="0">
              <a:lnSpc>
                <a:spcPct val="115000"/>
              </a:lnSpc>
              <a:spcBef>
                <a:spcPts val="0"/>
              </a:spcBef>
              <a:spcAft>
                <a:spcPts val="0"/>
              </a:spcAft>
              <a:buNone/>
            </a:pPr>
            <a:r>
              <a:rPr lang="en-US" sz="1000" dirty="0" smtClean="0">
                <a:latin typeface="Consolas"/>
                <a:ea typeface="Calibri"/>
                <a:cs typeface="Consolas"/>
              </a:rPr>
              <a:t>	</a:t>
            </a:r>
            <a:r>
              <a:rPr lang="en-US" sz="1000" dirty="0" err="1" smtClean="0">
                <a:latin typeface="Consolas"/>
                <a:ea typeface="Calibri"/>
                <a:cs typeface="Consolas"/>
              </a:rPr>
              <a:t>glEnable</a:t>
            </a:r>
            <a:r>
              <a:rPr lang="en-US" sz="1000" dirty="0" smtClean="0">
                <a:latin typeface="Consolas"/>
                <a:ea typeface="Calibri"/>
                <a:cs typeface="Consolas"/>
              </a:rPr>
              <a:t>(GL_LINE_SMOOTH);</a:t>
            </a:r>
            <a:endParaRPr lang="en-US" sz="1000" dirty="0" smtClean="0">
              <a:ea typeface="Calibri"/>
              <a:cs typeface="Times New Roman"/>
            </a:endParaRPr>
          </a:p>
          <a:p>
            <a:pPr marL="0" marR="0">
              <a:lnSpc>
                <a:spcPct val="115000"/>
              </a:lnSpc>
              <a:spcBef>
                <a:spcPts val="0"/>
              </a:spcBef>
              <a:spcAft>
                <a:spcPts val="0"/>
              </a:spcAft>
              <a:buNone/>
            </a:pPr>
            <a:r>
              <a:rPr lang="en-US" sz="1000" dirty="0" smtClean="0">
                <a:latin typeface="Consolas"/>
                <a:ea typeface="Calibri"/>
                <a:cs typeface="Consolas"/>
              </a:rPr>
              <a:t>	</a:t>
            </a:r>
            <a:r>
              <a:rPr lang="en-US" sz="1000" dirty="0" err="1" smtClean="0">
                <a:latin typeface="Consolas"/>
                <a:ea typeface="Calibri"/>
                <a:cs typeface="Consolas"/>
              </a:rPr>
              <a:t>glHint</a:t>
            </a:r>
            <a:r>
              <a:rPr lang="en-US" sz="1000" dirty="0" smtClean="0">
                <a:latin typeface="Consolas"/>
                <a:ea typeface="Calibri"/>
                <a:cs typeface="Consolas"/>
              </a:rPr>
              <a:t>(GL_LINE_SMOOTH_HINT, GL_NICEST);</a:t>
            </a:r>
            <a:endParaRPr lang="en-US" sz="1000" dirty="0" smtClean="0">
              <a:ea typeface="Calibri"/>
              <a:cs typeface="Times New Roman"/>
            </a:endParaRPr>
          </a:p>
          <a:p>
            <a:pPr marL="0" marR="0">
              <a:lnSpc>
                <a:spcPct val="115000"/>
              </a:lnSpc>
              <a:spcBef>
                <a:spcPts val="0"/>
              </a:spcBef>
              <a:spcAft>
                <a:spcPts val="0"/>
              </a:spcAft>
              <a:buNone/>
            </a:pPr>
            <a:r>
              <a:rPr lang="en-US" sz="1000" dirty="0" smtClean="0">
                <a:latin typeface="Consolas"/>
                <a:ea typeface="Calibri"/>
                <a:cs typeface="Consolas"/>
              </a:rPr>
              <a:t>	</a:t>
            </a:r>
            <a:r>
              <a:rPr lang="en-US" sz="1000" dirty="0" err="1" smtClean="0">
                <a:latin typeface="Consolas"/>
                <a:ea typeface="Calibri"/>
                <a:cs typeface="Consolas"/>
              </a:rPr>
              <a:t>glEnable</a:t>
            </a:r>
            <a:r>
              <a:rPr lang="en-US" sz="1000" dirty="0" smtClean="0">
                <a:latin typeface="Consolas"/>
                <a:ea typeface="Calibri"/>
                <a:cs typeface="Consolas"/>
              </a:rPr>
              <a:t>(GL_BLEND);</a:t>
            </a:r>
            <a:endParaRPr lang="en-US" sz="1000" dirty="0" smtClean="0">
              <a:ea typeface="Calibri"/>
              <a:cs typeface="Times New Roman"/>
            </a:endParaRPr>
          </a:p>
          <a:p>
            <a:pPr marL="0" marR="0">
              <a:lnSpc>
                <a:spcPct val="115000"/>
              </a:lnSpc>
              <a:spcBef>
                <a:spcPts val="0"/>
              </a:spcBef>
              <a:spcAft>
                <a:spcPts val="0"/>
              </a:spcAft>
              <a:buNone/>
            </a:pPr>
            <a:r>
              <a:rPr lang="en-US" sz="1000" dirty="0" smtClean="0">
                <a:latin typeface="Consolas"/>
                <a:ea typeface="Calibri"/>
                <a:cs typeface="Consolas"/>
              </a:rPr>
              <a:t>	</a:t>
            </a:r>
            <a:r>
              <a:rPr lang="en-US" sz="1000" dirty="0" err="1" smtClean="0">
                <a:latin typeface="Consolas"/>
                <a:ea typeface="Calibri"/>
                <a:cs typeface="Consolas"/>
              </a:rPr>
              <a:t>glBlendFunc</a:t>
            </a:r>
            <a:r>
              <a:rPr lang="en-US" sz="1000" dirty="0" smtClean="0">
                <a:latin typeface="Consolas"/>
                <a:ea typeface="Calibri"/>
                <a:cs typeface="Consolas"/>
              </a:rPr>
              <a:t>(GL_SRC_ALPHA, GL_ONE_MINUS_SRC_ALPHA);</a:t>
            </a:r>
            <a:endParaRPr lang="en-US" sz="1000" dirty="0" smtClean="0">
              <a:ea typeface="Calibri"/>
              <a:cs typeface="Times New Roman"/>
            </a:endParaRPr>
          </a:p>
          <a:p>
            <a:pPr marL="0" marR="0">
              <a:lnSpc>
                <a:spcPct val="115000"/>
              </a:lnSpc>
              <a:spcBef>
                <a:spcPts val="0"/>
              </a:spcBef>
              <a:spcAft>
                <a:spcPts val="0"/>
              </a:spcAft>
              <a:buNone/>
            </a:pPr>
            <a:r>
              <a:rPr lang="en-US" sz="1000" dirty="0" smtClean="0">
                <a:latin typeface="Consolas"/>
                <a:ea typeface="Calibri"/>
                <a:cs typeface="Consolas"/>
              </a:rPr>
              <a:t> </a:t>
            </a:r>
            <a:endParaRPr lang="en-US" sz="1000" dirty="0" smtClean="0">
              <a:ea typeface="Calibri"/>
              <a:cs typeface="Times New Roman"/>
            </a:endParaRPr>
          </a:p>
          <a:p>
            <a:pPr marL="0" marR="0">
              <a:lnSpc>
                <a:spcPct val="115000"/>
              </a:lnSpc>
              <a:spcBef>
                <a:spcPts val="0"/>
              </a:spcBef>
              <a:spcAft>
                <a:spcPts val="0"/>
              </a:spcAft>
              <a:buNone/>
            </a:pPr>
            <a:r>
              <a:rPr lang="en-US" sz="1000" dirty="0" smtClean="0">
                <a:latin typeface="Consolas"/>
                <a:ea typeface="Calibri"/>
                <a:cs typeface="Consolas"/>
              </a:rPr>
              <a:t>	glColor3f(1.0f, 0.0f, 0.0f); </a:t>
            </a:r>
            <a:r>
              <a:rPr lang="en-US" sz="1000" dirty="0" smtClean="0">
                <a:solidFill>
                  <a:srgbClr val="008000"/>
                </a:solidFill>
                <a:latin typeface="Consolas"/>
                <a:ea typeface="Calibri"/>
                <a:cs typeface="Consolas"/>
              </a:rPr>
              <a:t>// Line color</a:t>
            </a:r>
            <a:endParaRPr lang="en-US" sz="1000" dirty="0" smtClean="0">
              <a:ea typeface="Calibri"/>
              <a:cs typeface="Times New Roman"/>
            </a:endParaRPr>
          </a:p>
          <a:p>
            <a:pPr marL="0" marR="0">
              <a:lnSpc>
                <a:spcPct val="115000"/>
              </a:lnSpc>
              <a:spcBef>
                <a:spcPts val="0"/>
              </a:spcBef>
              <a:spcAft>
                <a:spcPts val="0"/>
              </a:spcAft>
              <a:buNone/>
            </a:pPr>
            <a:r>
              <a:rPr lang="en-US" sz="1000" dirty="0" smtClean="0">
                <a:latin typeface="Consolas"/>
                <a:ea typeface="Calibri"/>
                <a:cs typeface="Consolas"/>
              </a:rPr>
              <a:t> </a:t>
            </a:r>
            <a:endParaRPr lang="en-US" sz="1000" dirty="0" smtClean="0">
              <a:ea typeface="Calibri"/>
              <a:cs typeface="Times New Roman"/>
            </a:endParaRPr>
          </a:p>
          <a:p>
            <a:pPr marL="0" marR="0">
              <a:lnSpc>
                <a:spcPct val="115000"/>
              </a:lnSpc>
              <a:spcBef>
                <a:spcPts val="0"/>
              </a:spcBef>
              <a:spcAft>
                <a:spcPts val="0"/>
              </a:spcAft>
              <a:buNone/>
            </a:pPr>
            <a:r>
              <a:rPr lang="en-US" sz="1000" dirty="0" smtClean="0">
                <a:latin typeface="Consolas"/>
                <a:ea typeface="Calibri"/>
                <a:cs typeface="Consolas"/>
              </a:rPr>
              <a:t>	</a:t>
            </a:r>
            <a:r>
              <a:rPr lang="en-US" sz="1000" dirty="0" smtClean="0">
                <a:solidFill>
                  <a:srgbClr val="008000"/>
                </a:solidFill>
                <a:latin typeface="Consolas"/>
                <a:ea typeface="Calibri"/>
                <a:cs typeface="Consolas"/>
              </a:rPr>
              <a:t>// Draw the line</a:t>
            </a:r>
            <a:endParaRPr lang="en-US" sz="1000" dirty="0" smtClean="0">
              <a:ea typeface="Calibri"/>
              <a:cs typeface="Times New Roman"/>
            </a:endParaRPr>
          </a:p>
          <a:p>
            <a:pPr>
              <a:buNone/>
            </a:pPr>
            <a:r>
              <a:rPr lang="en-US" sz="1000" dirty="0" smtClean="0">
                <a:latin typeface="Consolas"/>
                <a:ea typeface="Calibri"/>
                <a:cs typeface="Consolas"/>
              </a:rPr>
              <a:t>		</a:t>
            </a:r>
            <a:r>
              <a:rPr lang="en-US" sz="1000" dirty="0" err="1" smtClean="0">
                <a:latin typeface="Consolas"/>
                <a:ea typeface="Calibri"/>
                <a:cs typeface="Consolas"/>
              </a:rPr>
              <a:t>glLineWidth</a:t>
            </a:r>
            <a:r>
              <a:rPr lang="en-US" sz="1000" dirty="0" smtClean="0">
                <a:latin typeface="Consolas"/>
                <a:ea typeface="Calibri"/>
                <a:cs typeface="Consolas"/>
              </a:rPr>
              <a:t>(</a:t>
            </a:r>
            <a:r>
              <a:rPr lang="en-US" sz="1000" b="1" dirty="0" smtClean="0">
                <a:latin typeface="Consolas"/>
                <a:ea typeface="Calibri"/>
                <a:cs typeface="Consolas"/>
              </a:rPr>
              <a:t>width</a:t>
            </a:r>
            <a:r>
              <a:rPr lang="en-US" sz="1000" dirty="0" smtClean="0">
                <a:latin typeface="Consolas"/>
                <a:ea typeface="Calibri"/>
                <a:cs typeface="Consolas"/>
              </a:rPr>
              <a:t>);</a:t>
            </a:r>
            <a:r>
              <a:rPr lang="en-US" sz="1000" dirty="0" smtClean="0">
                <a:latin typeface="Consolas"/>
              </a:rPr>
              <a:t> </a:t>
            </a:r>
            <a:r>
              <a:rPr lang="en-US" sz="1000" dirty="0" smtClean="0">
                <a:solidFill>
                  <a:srgbClr val="008000"/>
                </a:solidFill>
                <a:latin typeface="Consolas"/>
              </a:rPr>
              <a:t>// Line Width</a:t>
            </a:r>
            <a:endParaRPr lang="en-US" sz="1000" dirty="0" smtClean="0">
              <a:ea typeface="Calibri"/>
              <a:cs typeface="Times New Roman"/>
            </a:endParaRPr>
          </a:p>
          <a:p>
            <a:pPr marL="0">
              <a:lnSpc>
                <a:spcPct val="115000"/>
              </a:lnSpc>
              <a:spcBef>
                <a:spcPts val="0"/>
              </a:spcBef>
              <a:buNone/>
            </a:pPr>
            <a:r>
              <a:rPr lang="en-US" sz="1000" dirty="0" smtClean="0">
                <a:latin typeface="Consolas"/>
                <a:ea typeface="Calibri"/>
                <a:cs typeface="Consolas"/>
              </a:rPr>
              <a:t>	</a:t>
            </a:r>
            <a:r>
              <a:rPr lang="en-US" sz="1000" dirty="0" err="1" smtClean="0">
                <a:latin typeface="Consolas"/>
                <a:ea typeface="Calibri"/>
                <a:cs typeface="Consolas"/>
              </a:rPr>
              <a:t>glBegin</a:t>
            </a:r>
            <a:r>
              <a:rPr lang="en-US" sz="1000" dirty="0" smtClean="0">
                <a:latin typeface="Consolas"/>
                <a:ea typeface="Calibri"/>
                <a:cs typeface="Consolas"/>
              </a:rPr>
              <a:t>(GL_LINES); </a:t>
            </a:r>
            <a:r>
              <a:rPr lang="en-US" sz="1000" dirty="0" smtClean="0">
                <a:solidFill>
                  <a:srgbClr val="008000"/>
                </a:solidFill>
                <a:latin typeface="Consolas"/>
              </a:rPr>
              <a:t>// Draw Line (GL_LINES)</a:t>
            </a:r>
            <a:endParaRPr lang="en-US" sz="1000" dirty="0" smtClean="0">
              <a:ea typeface="Calibri"/>
              <a:cs typeface="Times New Roman"/>
            </a:endParaRPr>
          </a:p>
          <a:p>
            <a:pPr marL="0" marR="0">
              <a:lnSpc>
                <a:spcPct val="115000"/>
              </a:lnSpc>
              <a:spcBef>
                <a:spcPts val="0"/>
              </a:spcBef>
              <a:spcAft>
                <a:spcPts val="0"/>
              </a:spcAft>
              <a:buNone/>
            </a:pPr>
            <a:r>
              <a:rPr lang="en-US" sz="1000" dirty="0" smtClean="0">
                <a:latin typeface="Consolas"/>
                <a:ea typeface="Calibri"/>
                <a:cs typeface="Consolas"/>
              </a:rPr>
              <a:t>	glVertex2i(p1X, p1Y); </a:t>
            </a:r>
            <a:r>
              <a:rPr lang="en-US" sz="1000" dirty="0" smtClean="0">
                <a:solidFill>
                  <a:srgbClr val="008000"/>
                </a:solidFill>
                <a:latin typeface="Consolas"/>
                <a:ea typeface="Calibri"/>
                <a:cs typeface="Consolas"/>
              </a:rPr>
              <a:t>// Start point</a:t>
            </a:r>
            <a:endParaRPr lang="en-US" sz="1000" dirty="0" smtClean="0">
              <a:ea typeface="Calibri"/>
              <a:cs typeface="Times New Roman"/>
            </a:endParaRPr>
          </a:p>
          <a:p>
            <a:pPr marL="0" marR="0">
              <a:lnSpc>
                <a:spcPct val="115000"/>
              </a:lnSpc>
              <a:spcBef>
                <a:spcPts val="0"/>
              </a:spcBef>
              <a:spcAft>
                <a:spcPts val="0"/>
              </a:spcAft>
              <a:buNone/>
            </a:pPr>
            <a:r>
              <a:rPr lang="en-US" sz="1000" dirty="0" smtClean="0">
                <a:latin typeface="Consolas"/>
                <a:ea typeface="Calibri"/>
                <a:cs typeface="Consolas"/>
              </a:rPr>
              <a:t>	glVertex2i(p2X, p2Y); </a:t>
            </a:r>
            <a:r>
              <a:rPr lang="en-US" sz="1000" dirty="0" smtClean="0">
                <a:solidFill>
                  <a:srgbClr val="008000"/>
                </a:solidFill>
                <a:latin typeface="Consolas"/>
                <a:ea typeface="Calibri"/>
                <a:cs typeface="Consolas"/>
              </a:rPr>
              <a:t>// End Point</a:t>
            </a:r>
            <a:endParaRPr lang="en-US" sz="1000" dirty="0" smtClean="0">
              <a:ea typeface="Calibri"/>
              <a:cs typeface="Times New Roman"/>
            </a:endParaRPr>
          </a:p>
          <a:p>
            <a:pPr marL="0" marR="0">
              <a:lnSpc>
                <a:spcPct val="115000"/>
              </a:lnSpc>
              <a:spcBef>
                <a:spcPts val="0"/>
              </a:spcBef>
              <a:spcAft>
                <a:spcPts val="0"/>
              </a:spcAft>
              <a:buNone/>
            </a:pPr>
            <a:r>
              <a:rPr lang="en-US" sz="1000" dirty="0" smtClean="0">
                <a:latin typeface="Consolas"/>
                <a:ea typeface="Calibri"/>
                <a:cs typeface="Consolas"/>
              </a:rPr>
              <a:t>	</a:t>
            </a:r>
            <a:r>
              <a:rPr lang="en-US" sz="1000" dirty="0" err="1" smtClean="0">
                <a:latin typeface="Consolas"/>
                <a:ea typeface="Calibri"/>
                <a:cs typeface="Consolas"/>
              </a:rPr>
              <a:t>glEnd</a:t>
            </a:r>
            <a:r>
              <a:rPr lang="en-US" sz="1000" dirty="0" smtClean="0">
                <a:latin typeface="Consolas"/>
                <a:ea typeface="Calibri"/>
                <a:cs typeface="Consolas"/>
              </a:rPr>
              <a:t>();</a:t>
            </a:r>
            <a:endParaRPr lang="en-US" sz="1000" dirty="0" smtClean="0">
              <a:ea typeface="Calibri"/>
              <a:cs typeface="Times New Roman"/>
            </a:endParaRPr>
          </a:p>
          <a:p>
            <a:pPr marL="0" marR="0">
              <a:lnSpc>
                <a:spcPct val="115000"/>
              </a:lnSpc>
              <a:spcBef>
                <a:spcPts val="0"/>
              </a:spcBef>
              <a:spcAft>
                <a:spcPts val="0"/>
              </a:spcAft>
              <a:buNone/>
            </a:pPr>
            <a:r>
              <a:rPr lang="en-US" sz="1000" dirty="0" smtClean="0">
                <a:latin typeface="Consolas"/>
                <a:ea typeface="Calibri"/>
                <a:cs typeface="Consolas"/>
              </a:rPr>
              <a:t> </a:t>
            </a:r>
            <a:endParaRPr lang="en-US" sz="1000" dirty="0" smtClean="0">
              <a:ea typeface="Calibri"/>
              <a:cs typeface="Times New Roman"/>
            </a:endParaRPr>
          </a:p>
          <a:p>
            <a:pPr marL="0" marR="0">
              <a:lnSpc>
                <a:spcPct val="115000"/>
              </a:lnSpc>
              <a:spcBef>
                <a:spcPts val="0"/>
              </a:spcBef>
              <a:spcAft>
                <a:spcPts val="0"/>
              </a:spcAft>
              <a:buNone/>
            </a:pPr>
            <a:r>
              <a:rPr lang="en-US" sz="1000" dirty="0" smtClean="0">
                <a:latin typeface="Consolas"/>
                <a:ea typeface="Calibri"/>
                <a:cs typeface="Consolas"/>
              </a:rPr>
              <a:t>	</a:t>
            </a:r>
            <a:r>
              <a:rPr lang="en-US" sz="1000" dirty="0" err="1" smtClean="0">
                <a:latin typeface="Consolas"/>
                <a:ea typeface="Calibri"/>
                <a:cs typeface="Consolas"/>
              </a:rPr>
              <a:t>glDisable</a:t>
            </a:r>
            <a:r>
              <a:rPr lang="en-US" sz="1000" dirty="0" smtClean="0">
                <a:latin typeface="Consolas"/>
                <a:ea typeface="Calibri"/>
                <a:cs typeface="Consolas"/>
              </a:rPr>
              <a:t>(GL_BLEND);</a:t>
            </a:r>
            <a:endParaRPr lang="en-US" sz="1000" dirty="0" smtClean="0">
              <a:ea typeface="Calibri"/>
              <a:cs typeface="Times New Roman"/>
            </a:endParaRPr>
          </a:p>
          <a:p>
            <a:pPr marL="0" marR="0">
              <a:lnSpc>
                <a:spcPct val="115000"/>
              </a:lnSpc>
              <a:spcBef>
                <a:spcPts val="0"/>
              </a:spcBef>
              <a:spcAft>
                <a:spcPts val="0"/>
              </a:spcAft>
              <a:buNone/>
            </a:pPr>
            <a:r>
              <a:rPr lang="en-US" sz="1000" dirty="0" smtClean="0">
                <a:latin typeface="Consolas"/>
                <a:ea typeface="Calibri"/>
                <a:cs typeface="Consolas"/>
              </a:rPr>
              <a:t>	</a:t>
            </a:r>
            <a:r>
              <a:rPr lang="en-US" sz="1000" dirty="0" err="1" smtClean="0">
                <a:latin typeface="Consolas"/>
                <a:ea typeface="Calibri"/>
                <a:cs typeface="Consolas"/>
              </a:rPr>
              <a:t>glEnable</a:t>
            </a:r>
            <a:r>
              <a:rPr lang="en-US" sz="1000" dirty="0" smtClean="0">
                <a:latin typeface="Consolas"/>
                <a:ea typeface="Calibri"/>
                <a:cs typeface="Consolas"/>
              </a:rPr>
              <a:t>(GL_TEXTURE_2D);</a:t>
            </a:r>
            <a:endParaRPr lang="en-US" sz="1000" dirty="0" smtClean="0">
              <a:ea typeface="Calibri"/>
              <a:cs typeface="Times New Roman"/>
            </a:endParaRPr>
          </a:p>
          <a:p>
            <a:pPr marL="0" marR="0">
              <a:lnSpc>
                <a:spcPct val="115000"/>
              </a:lnSpc>
              <a:spcBef>
                <a:spcPts val="0"/>
              </a:spcBef>
              <a:spcAft>
                <a:spcPts val="0"/>
              </a:spcAft>
              <a:buNone/>
            </a:pPr>
            <a:r>
              <a:rPr lang="en-US" sz="1000" dirty="0" smtClean="0">
                <a:latin typeface="Consolas"/>
                <a:ea typeface="Calibri"/>
                <a:cs typeface="Consolas"/>
              </a:rPr>
              <a:t>}</a:t>
            </a:r>
            <a:endParaRPr lang="en-US" sz="1000" dirty="0">
              <a:ea typeface="Calibri"/>
              <a:cs typeface="Times New Roman"/>
            </a:endParaRPr>
          </a:p>
        </p:txBody>
      </p:sp>
      <p:sp>
        <p:nvSpPr>
          <p:cNvPr id="389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891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892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4924646" y="3505200"/>
            <a:ext cx="4143154" cy="32589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line segments in OpenGL</a:t>
            </a:r>
            <a:endParaRPr lang="en-US" dirty="0"/>
          </a:p>
        </p:txBody>
      </p:sp>
      <p:sp>
        <p:nvSpPr>
          <p:cNvPr id="3" name="Content Placeholder 2"/>
          <p:cNvSpPr>
            <a:spLocks noGrp="1"/>
          </p:cNvSpPr>
          <p:nvPr>
            <p:ph idx="1"/>
          </p:nvPr>
        </p:nvSpPr>
        <p:spPr/>
        <p:txBody>
          <a:bodyPr>
            <a:noAutofit/>
          </a:bodyPr>
          <a:lstStyle/>
          <a:p>
            <a:pPr>
              <a:buNone/>
            </a:pPr>
            <a:r>
              <a:rPr lang="en-US" sz="1700" dirty="0" smtClean="0"/>
              <a:t>OpenGL does not directly support rendering any curves other that lines and </a:t>
            </a:r>
            <a:r>
              <a:rPr lang="en-US" sz="1700" dirty="0" err="1" smtClean="0"/>
              <a:t>polylines</a:t>
            </a:r>
            <a:r>
              <a:rPr lang="en-US" sz="1700" dirty="0" smtClean="0"/>
              <a:t>. However, you can sample a curve and draw it as a line strip.</a:t>
            </a:r>
          </a:p>
          <a:p>
            <a:pPr>
              <a:buNone/>
            </a:pPr>
            <a:endParaRPr lang="en-US" sz="1700" dirty="0" smtClean="0"/>
          </a:p>
          <a:p>
            <a:pPr>
              <a:buNone/>
            </a:pPr>
            <a:r>
              <a:rPr lang="en-US" sz="1700" dirty="0" smtClean="0"/>
              <a:t>You can adjust the step-size to determine how many line segments to draw. Adding line segments will increase the accuracy of the curve, but slow down the rendering.</a:t>
            </a:r>
          </a:p>
          <a:p>
            <a:pPr>
              <a:buNone/>
            </a:pPr>
            <a:r>
              <a:rPr lang="en-US" sz="1700" dirty="0" smtClean="0"/>
              <a:t>Primitive Description:</a:t>
            </a:r>
          </a:p>
          <a:p>
            <a:r>
              <a:rPr lang="en-US" sz="1700" dirty="0" smtClean="0"/>
              <a:t>GL_POINTS Each vertex is a single point on the screen.</a:t>
            </a:r>
          </a:p>
          <a:p>
            <a:r>
              <a:rPr lang="en-US" sz="1700" dirty="0" smtClean="0"/>
              <a:t>GL_LINES Each pair of vertices defines a line segment.</a:t>
            </a:r>
          </a:p>
          <a:p>
            <a:r>
              <a:rPr lang="en-US" sz="1700" dirty="0" smtClean="0"/>
              <a:t>GL_LINE_STRIP A line segment is drawn from the first vertex to each successive vertex.</a:t>
            </a:r>
          </a:p>
          <a:p>
            <a:r>
              <a:rPr lang="en-US" sz="1700" dirty="0" smtClean="0"/>
              <a:t>GL_LINE_LOOP Same as GL_LINE_STRIP, but the last and first vertex are connected.</a:t>
            </a:r>
          </a:p>
          <a:p>
            <a:r>
              <a:rPr lang="en-US" sz="1700" dirty="0" smtClean="0"/>
              <a:t>GL_TRIANGLES Every three vertices define a new triangle.</a:t>
            </a:r>
          </a:p>
          <a:p>
            <a:r>
              <a:rPr lang="en-US" sz="1700" dirty="0" smtClean="0"/>
              <a:t>GL_TRIANGLE_STRIP Triangles share vertices along a strip.</a:t>
            </a:r>
          </a:p>
          <a:p>
            <a:r>
              <a:rPr lang="en-US" sz="1700" dirty="0" smtClean="0"/>
              <a:t>GL_TRIANGLE_FAN Triangles fan out from an origin, sharing adjacent vertices.</a:t>
            </a:r>
          </a:p>
          <a:p>
            <a:endParaRPr lang="en-US" sz="1700" dirty="0" smtClean="0"/>
          </a:p>
          <a:p>
            <a:pPr>
              <a:buNone/>
            </a:pPr>
            <a:r>
              <a:rPr lang="en-US" sz="1700" dirty="0" smtClean="0"/>
              <a:t>Test this with OpenGL code : 2D Primitives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any curve using line segments</a:t>
            </a:r>
            <a:endParaRPr lang="en-US" dirty="0"/>
          </a:p>
        </p:txBody>
      </p:sp>
      <p:sp>
        <p:nvSpPr>
          <p:cNvPr id="3" name="Content Placeholder 2"/>
          <p:cNvSpPr>
            <a:spLocks noGrp="1"/>
          </p:cNvSpPr>
          <p:nvPr>
            <p:ph idx="1"/>
          </p:nvPr>
        </p:nvSpPr>
        <p:spPr>
          <a:xfrm>
            <a:off x="457200" y="1600200"/>
            <a:ext cx="4114800" cy="4525963"/>
          </a:xfrm>
        </p:spPr>
        <p:txBody>
          <a:bodyPr>
            <a:noAutofit/>
          </a:bodyPr>
          <a:lstStyle/>
          <a:p>
            <a:pPr>
              <a:buNone/>
            </a:pPr>
            <a:r>
              <a:rPr lang="en-US" sz="1600" dirty="0" smtClean="0"/>
              <a:t>Plotting curves with line segments. </a:t>
            </a:r>
          </a:p>
          <a:p>
            <a:pPr>
              <a:buNone/>
            </a:pPr>
            <a:r>
              <a:rPr lang="en-US" sz="1600" dirty="0" smtClean="0"/>
              <a:t>	(Polar coordinates)</a:t>
            </a:r>
          </a:p>
          <a:p>
            <a:pPr>
              <a:buNone/>
            </a:pPr>
            <a:r>
              <a:rPr lang="en-US" sz="1600" dirty="0" smtClean="0"/>
              <a:t>Set :</a:t>
            </a:r>
          </a:p>
          <a:p>
            <a:pPr lvl="1">
              <a:buNone/>
            </a:pPr>
            <a:r>
              <a:rPr lang="en-US" sz="1600" dirty="0" smtClean="0"/>
              <a:t>number of segments</a:t>
            </a:r>
          </a:p>
          <a:p>
            <a:pPr lvl="1">
              <a:buNone/>
            </a:pPr>
            <a:r>
              <a:rPr lang="en-US" sz="1600" dirty="0" smtClean="0"/>
              <a:t>angle increment</a:t>
            </a:r>
          </a:p>
          <a:p>
            <a:pPr lvl="1">
              <a:buNone/>
            </a:pPr>
            <a:r>
              <a:rPr lang="en-US" sz="1600" dirty="0" smtClean="0"/>
              <a:t>Initialize x1,y1</a:t>
            </a:r>
          </a:p>
          <a:p>
            <a:pPr lvl="1">
              <a:buNone/>
            </a:pPr>
            <a:endParaRPr lang="en-US" sz="1600" dirty="0" smtClean="0"/>
          </a:p>
          <a:p>
            <a:pPr>
              <a:buNone/>
            </a:pPr>
            <a:r>
              <a:rPr lang="en-US" sz="1600" dirty="0" smtClean="0"/>
              <a:t>Loop theta from 0 to 2PI</a:t>
            </a:r>
          </a:p>
          <a:p>
            <a:pPr>
              <a:buNone/>
            </a:pPr>
            <a:r>
              <a:rPr lang="en-US" sz="1600" dirty="0" smtClean="0"/>
              <a:t>	-Use equation of the curve in polar coordinates to calculate r(theta)</a:t>
            </a:r>
          </a:p>
          <a:p>
            <a:pPr>
              <a:buNone/>
            </a:pPr>
            <a:r>
              <a:rPr lang="en-US" sz="1600" dirty="0" smtClean="0"/>
              <a:t>	-Find Cartesian coordinates (x2,y2) from polar (</a:t>
            </a:r>
            <a:r>
              <a:rPr lang="en-US" sz="1600" dirty="0" err="1" smtClean="0"/>
              <a:t>r,theta</a:t>
            </a:r>
            <a:r>
              <a:rPr lang="en-US" sz="1600" dirty="0" smtClean="0"/>
              <a:t>)</a:t>
            </a:r>
          </a:p>
          <a:p>
            <a:pPr>
              <a:buNone/>
            </a:pPr>
            <a:r>
              <a:rPr lang="en-US" sz="1600" dirty="0" smtClean="0"/>
              <a:t>	-Draw line segment from (x1,y1) to (x2,y2) </a:t>
            </a:r>
          </a:p>
          <a:p>
            <a:pPr>
              <a:buNone/>
            </a:pPr>
            <a:r>
              <a:rPr lang="en-US" sz="1600" dirty="0" smtClean="0"/>
              <a:t>	- Increment theta </a:t>
            </a:r>
          </a:p>
          <a:p>
            <a:pPr>
              <a:buNone/>
            </a:pPr>
            <a:r>
              <a:rPr lang="en-US" sz="1600" dirty="0" smtClean="0"/>
              <a:t>	- Update x1=x2; y1=y2; </a:t>
            </a:r>
          </a:p>
          <a:p>
            <a:pPr>
              <a:buNone/>
            </a:pPr>
            <a:endParaRPr lang="en-US" sz="1600" dirty="0" smtClean="0"/>
          </a:p>
        </p:txBody>
      </p:sp>
      <p:sp>
        <p:nvSpPr>
          <p:cNvPr id="389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891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892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Content Placeholder 2"/>
          <p:cNvSpPr txBox="1">
            <a:spLocks/>
          </p:cNvSpPr>
          <p:nvPr/>
        </p:nvSpPr>
        <p:spPr>
          <a:xfrm>
            <a:off x="4724400" y="1600200"/>
            <a:ext cx="4267200" cy="4953000"/>
          </a:xfrm>
          <a:prstGeom prst="rect">
            <a:avLst/>
          </a:prstGeom>
        </p:spPr>
        <p:txBody>
          <a:bodyPr vert="horz" lIns="91440" tIns="45720" rIns="91440" bIns="45720" rtlCol="0">
            <a:noAutofit/>
          </a:bodyPr>
          <a:lstStyle/>
          <a:p>
            <a:pPr marL="0" marR="0" lvl="0" indent="-342900" algn="l" defTabSz="914400" rtl="0" eaLnBrk="1" fontAlgn="auto" latinLnBrk="0" hangingPunct="1">
              <a:lnSpc>
                <a:spcPct val="115000"/>
              </a:lnSpc>
              <a:spcBef>
                <a:spcPts val="0"/>
              </a:spcBef>
              <a:spcAft>
                <a:spcPts val="0"/>
              </a:spcAft>
              <a:buClrTx/>
              <a:buSzTx/>
              <a:buFont typeface="Arial" pitchFamily="34" charset="0"/>
              <a:buNone/>
              <a:tabLst/>
              <a:defRPr/>
            </a:pPr>
            <a:r>
              <a:rPr kumimoji="0" lang="en-US" sz="900" b="0" i="0" u="none" strike="noStrike" kern="1200" cap="none" spc="0" normalizeH="0" baseline="0" noProof="0" dirty="0" err="1" smtClean="0">
                <a:ln>
                  <a:noFill/>
                </a:ln>
                <a:solidFill>
                  <a:srgbClr val="000000"/>
                </a:solidFill>
                <a:effectLst/>
                <a:uLnTx/>
                <a:uFillTx/>
                <a:latin typeface="Courier New"/>
                <a:ea typeface="Calibri"/>
                <a:cs typeface="Times New Roman"/>
              </a:rPr>
              <a:t>xc</a:t>
            </a:r>
            <a:r>
              <a:rPr kumimoji="0" lang="en-US" sz="900" b="0" i="0" u="none" strike="noStrike" kern="1200" cap="none" spc="0" normalizeH="0" baseline="0" noProof="0" dirty="0" smtClean="0">
                <a:ln>
                  <a:noFill/>
                </a:ln>
                <a:solidFill>
                  <a:srgbClr val="000000"/>
                </a:solidFill>
                <a:effectLst/>
                <a:uLnTx/>
                <a:uFillTx/>
                <a:latin typeface="Courier New"/>
                <a:ea typeface="Calibri"/>
                <a:cs typeface="Times New Roman"/>
              </a:rPr>
              <a:t>=0; </a:t>
            </a:r>
            <a:r>
              <a:rPr kumimoji="0" lang="en-US" sz="900" b="0" i="0" u="none" strike="noStrike" kern="1200" cap="none" spc="0" normalizeH="0" baseline="0" noProof="0" dirty="0" err="1" smtClean="0">
                <a:ln>
                  <a:noFill/>
                </a:ln>
                <a:solidFill>
                  <a:srgbClr val="000000"/>
                </a:solidFill>
                <a:effectLst/>
                <a:uLnTx/>
                <a:uFillTx/>
                <a:latin typeface="Courier New"/>
                <a:ea typeface="Calibri"/>
                <a:cs typeface="Times New Roman"/>
              </a:rPr>
              <a:t>yc</a:t>
            </a:r>
            <a:r>
              <a:rPr kumimoji="0" lang="en-US" sz="900" b="0" i="0" u="none" strike="noStrike" kern="1200" cap="none" spc="0" normalizeH="0" baseline="0" noProof="0" dirty="0" smtClean="0">
                <a:ln>
                  <a:noFill/>
                </a:ln>
                <a:solidFill>
                  <a:srgbClr val="000000"/>
                </a:solidFill>
                <a:effectLst/>
                <a:uLnTx/>
                <a:uFillTx/>
                <a:latin typeface="Courier New"/>
                <a:ea typeface="Calibri"/>
                <a:cs typeface="Times New Roman"/>
              </a:rPr>
              <a:t>=0; </a:t>
            </a:r>
            <a:r>
              <a:rPr kumimoji="0" lang="en-US" sz="900" b="0" i="0" u="none" strike="noStrike" kern="1200" cap="none" spc="0" normalizeH="0" baseline="0" noProof="0" dirty="0" smtClean="0">
                <a:ln>
                  <a:noFill/>
                </a:ln>
                <a:solidFill>
                  <a:srgbClr val="228B22"/>
                </a:solidFill>
                <a:effectLst/>
                <a:uLnTx/>
                <a:uFillTx/>
                <a:latin typeface="Courier New"/>
                <a:ea typeface="Calibri"/>
                <a:cs typeface="Times New Roman"/>
              </a:rPr>
              <a:t>% Coordinate center</a:t>
            </a:r>
            <a:endParaRPr kumimoji="0" lang="en-US" sz="900" b="0" i="0" u="none" strike="noStrike" kern="1200" cap="none" spc="0" normalizeH="0" baseline="0" noProof="0" dirty="0" smtClean="0">
              <a:ln>
                <a:noFill/>
              </a:ln>
              <a:solidFill>
                <a:schemeClr val="tx1"/>
              </a:solidFill>
              <a:effectLst/>
              <a:uLnTx/>
              <a:uFillTx/>
              <a:latin typeface="+mn-lt"/>
              <a:ea typeface="Calibri"/>
              <a:cs typeface="Times New Roman"/>
            </a:endParaRPr>
          </a:p>
          <a:p>
            <a:pPr marL="0" marR="0" lvl="0" indent="-342900" algn="l" defTabSz="914400" rtl="0" eaLnBrk="1" fontAlgn="auto" latinLnBrk="0" hangingPunct="1">
              <a:lnSpc>
                <a:spcPct val="115000"/>
              </a:lnSpc>
              <a:spcBef>
                <a:spcPts val="0"/>
              </a:spcBef>
              <a:spcAft>
                <a:spcPts val="0"/>
              </a:spcAft>
              <a:buClrTx/>
              <a:buSzTx/>
              <a:buFont typeface="Arial" pitchFamily="34" charset="0"/>
              <a:buNone/>
              <a:tabLst/>
              <a:defRPr/>
            </a:pPr>
            <a:r>
              <a:rPr kumimoji="0" lang="en-US" sz="900" b="0" i="0" u="none" strike="noStrike" kern="1200" cap="none" spc="0" normalizeH="0" baseline="0" noProof="0" dirty="0" smtClean="0">
                <a:ln>
                  <a:noFill/>
                </a:ln>
                <a:solidFill>
                  <a:srgbClr val="000000"/>
                </a:solidFill>
                <a:effectLst/>
                <a:uLnTx/>
                <a:uFillTx/>
                <a:latin typeface="Courier New"/>
                <a:ea typeface="Calibri"/>
                <a:cs typeface="Times New Roman"/>
              </a:rPr>
              <a:t>a=100; </a:t>
            </a:r>
            <a:r>
              <a:rPr kumimoji="0" lang="en-US" sz="900" b="0" i="0" u="none" strike="noStrike" kern="1200" cap="none" spc="0" normalizeH="0" baseline="0" noProof="0" dirty="0" smtClean="0">
                <a:ln>
                  <a:noFill/>
                </a:ln>
                <a:solidFill>
                  <a:srgbClr val="228B22"/>
                </a:solidFill>
                <a:effectLst/>
                <a:uLnTx/>
                <a:uFillTx/>
                <a:latin typeface="Courier New"/>
                <a:ea typeface="Calibri"/>
                <a:cs typeface="Times New Roman"/>
              </a:rPr>
              <a:t>% Scale (</a:t>
            </a:r>
            <a:r>
              <a:rPr kumimoji="0" lang="en-US" sz="900" b="0" i="0" u="none" strike="noStrike" kern="1200" cap="none" spc="0" normalizeH="0" baseline="0" noProof="0" dirty="0" err="1" smtClean="0">
                <a:ln>
                  <a:noFill/>
                </a:ln>
                <a:solidFill>
                  <a:srgbClr val="228B22"/>
                </a:solidFill>
                <a:effectLst/>
                <a:uLnTx/>
                <a:uFillTx/>
                <a:latin typeface="Courier New"/>
                <a:ea typeface="Calibri"/>
                <a:cs typeface="Times New Roman"/>
              </a:rPr>
              <a:t>raius</a:t>
            </a:r>
            <a:r>
              <a:rPr kumimoji="0" lang="en-US" sz="900" b="0" i="0" u="none" strike="noStrike" kern="1200" cap="none" spc="0" normalizeH="0" baseline="0" noProof="0" dirty="0" smtClean="0">
                <a:ln>
                  <a:noFill/>
                </a:ln>
                <a:solidFill>
                  <a:srgbClr val="228B22"/>
                </a:solidFill>
                <a:effectLst/>
                <a:uLnTx/>
                <a:uFillTx/>
                <a:latin typeface="Courier New"/>
                <a:ea typeface="Calibri"/>
                <a:cs typeface="Times New Roman"/>
              </a:rPr>
              <a:t>)</a:t>
            </a:r>
            <a:endParaRPr kumimoji="0" lang="en-US" sz="900" b="0" i="0" u="none" strike="noStrike" kern="1200" cap="none" spc="0" normalizeH="0" baseline="0" noProof="0" dirty="0" smtClean="0">
              <a:ln>
                <a:noFill/>
              </a:ln>
              <a:solidFill>
                <a:schemeClr val="tx1"/>
              </a:solidFill>
              <a:effectLst/>
              <a:uLnTx/>
              <a:uFillTx/>
              <a:latin typeface="+mn-lt"/>
              <a:ea typeface="Calibri"/>
              <a:cs typeface="Times New Roman"/>
            </a:endParaRPr>
          </a:p>
          <a:p>
            <a:pPr marL="0" marR="0" lvl="0" indent="-342900" algn="l" defTabSz="914400" rtl="0" eaLnBrk="1" fontAlgn="auto" latinLnBrk="0" hangingPunct="1">
              <a:lnSpc>
                <a:spcPct val="115000"/>
              </a:lnSpc>
              <a:spcBef>
                <a:spcPts val="0"/>
              </a:spcBef>
              <a:spcAft>
                <a:spcPts val="0"/>
              </a:spcAft>
              <a:buClrTx/>
              <a:buSzTx/>
              <a:buFont typeface="Arial" pitchFamily="34" charset="0"/>
              <a:buNone/>
              <a:tabLst/>
              <a:defRPr/>
            </a:pPr>
            <a:r>
              <a:rPr kumimoji="0" lang="en-US" sz="900" b="0" i="0" u="none" strike="noStrike" kern="1200" cap="none" spc="0" normalizeH="0" baseline="0" noProof="0" dirty="0" smtClean="0">
                <a:ln>
                  <a:noFill/>
                </a:ln>
                <a:solidFill>
                  <a:srgbClr val="000000"/>
                </a:solidFill>
                <a:effectLst/>
                <a:uLnTx/>
                <a:uFillTx/>
                <a:latin typeface="Courier New"/>
                <a:ea typeface="Calibri"/>
                <a:cs typeface="Times New Roman"/>
              </a:rPr>
              <a:t>Theta=0; </a:t>
            </a:r>
            <a:endParaRPr kumimoji="0" lang="en-US" sz="900" b="0" i="0" u="none" strike="noStrike" kern="1200" cap="none" spc="0" normalizeH="0" baseline="0" noProof="0" dirty="0" smtClean="0">
              <a:ln>
                <a:noFill/>
              </a:ln>
              <a:solidFill>
                <a:schemeClr val="tx1"/>
              </a:solidFill>
              <a:effectLst/>
              <a:uLnTx/>
              <a:uFillTx/>
              <a:latin typeface="+mn-lt"/>
              <a:ea typeface="Calibri"/>
              <a:cs typeface="Times New Roman"/>
            </a:endParaRPr>
          </a:p>
          <a:p>
            <a:pPr marL="0" marR="0" lvl="0" indent="-342900" algn="l" defTabSz="914400" rtl="0" eaLnBrk="1" fontAlgn="auto" latinLnBrk="0" hangingPunct="1">
              <a:lnSpc>
                <a:spcPct val="115000"/>
              </a:lnSpc>
              <a:spcBef>
                <a:spcPts val="0"/>
              </a:spcBef>
              <a:spcAft>
                <a:spcPts val="0"/>
              </a:spcAft>
              <a:buClrTx/>
              <a:buSzTx/>
              <a:buFont typeface="Arial" pitchFamily="34" charset="0"/>
              <a:buNone/>
              <a:tabLst/>
              <a:defRPr/>
            </a:pPr>
            <a:r>
              <a:rPr kumimoji="0" lang="en-US" sz="900" b="0" i="0" u="none" strike="noStrike" kern="1200" cap="none" spc="0" normalizeH="0" baseline="0" noProof="0" dirty="0" err="1" smtClean="0">
                <a:ln>
                  <a:noFill/>
                </a:ln>
                <a:solidFill>
                  <a:srgbClr val="000000"/>
                </a:solidFill>
                <a:effectLst/>
                <a:uLnTx/>
                <a:uFillTx/>
                <a:latin typeface="Courier New"/>
                <a:ea typeface="Calibri"/>
                <a:cs typeface="Times New Roman"/>
              </a:rPr>
              <a:t>DTheta</a:t>
            </a:r>
            <a:r>
              <a:rPr kumimoji="0" lang="en-US" sz="900" b="0" i="0" u="none" strike="noStrike" kern="1200" cap="none" spc="0" normalizeH="0" baseline="0" noProof="0" dirty="0" smtClean="0">
                <a:ln>
                  <a:noFill/>
                </a:ln>
                <a:solidFill>
                  <a:srgbClr val="000000"/>
                </a:solidFill>
                <a:effectLst/>
                <a:uLnTx/>
                <a:uFillTx/>
                <a:latin typeface="Courier New"/>
                <a:ea typeface="Calibri"/>
                <a:cs typeface="Times New Roman"/>
              </a:rPr>
              <a:t>=6.28/1000; </a:t>
            </a:r>
            <a:r>
              <a:rPr kumimoji="0" lang="en-US" sz="900" b="0" i="0" u="none" strike="noStrike" kern="1200" cap="none" spc="0" normalizeH="0" baseline="0" noProof="0" dirty="0" smtClean="0">
                <a:ln>
                  <a:noFill/>
                </a:ln>
                <a:solidFill>
                  <a:srgbClr val="228B22"/>
                </a:solidFill>
                <a:effectLst/>
                <a:uLnTx/>
                <a:uFillTx/>
                <a:latin typeface="Courier New"/>
                <a:ea typeface="Calibri"/>
                <a:cs typeface="Times New Roman"/>
              </a:rPr>
              <a:t>% angle increment</a:t>
            </a:r>
            <a:endParaRPr kumimoji="0" lang="en-US" sz="900" b="0" i="0" u="none" strike="noStrike" kern="1200" cap="none" spc="0" normalizeH="0" baseline="0" noProof="0" dirty="0" smtClean="0">
              <a:ln>
                <a:noFill/>
              </a:ln>
              <a:solidFill>
                <a:schemeClr val="tx1"/>
              </a:solidFill>
              <a:effectLst/>
              <a:uLnTx/>
              <a:uFillTx/>
              <a:latin typeface="+mn-lt"/>
              <a:ea typeface="Calibri"/>
              <a:cs typeface="Times New Roman"/>
            </a:endParaRPr>
          </a:p>
          <a:p>
            <a:pPr marL="0" marR="0" lvl="0" indent="-342900" algn="l" defTabSz="914400" rtl="0" eaLnBrk="1" fontAlgn="auto" latinLnBrk="0" hangingPunct="1">
              <a:lnSpc>
                <a:spcPct val="115000"/>
              </a:lnSpc>
              <a:spcBef>
                <a:spcPts val="0"/>
              </a:spcBef>
              <a:spcAft>
                <a:spcPts val="0"/>
              </a:spcAft>
              <a:buClrTx/>
              <a:buSzTx/>
              <a:buFont typeface="Arial" pitchFamily="34" charset="0"/>
              <a:buNone/>
              <a:tabLst/>
              <a:defRPr/>
            </a:pPr>
            <a:r>
              <a:rPr kumimoji="0" lang="en-US" sz="900" b="0" i="0" u="none" strike="noStrike" kern="1200" cap="none" spc="0" normalizeH="0" baseline="0" noProof="0" dirty="0" smtClean="0">
                <a:ln>
                  <a:noFill/>
                </a:ln>
                <a:solidFill>
                  <a:srgbClr val="000000"/>
                </a:solidFill>
                <a:effectLst/>
                <a:uLnTx/>
                <a:uFillTx/>
                <a:latin typeface="Courier New"/>
                <a:ea typeface="Calibri"/>
                <a:cs typeface="Times New Roman"/>
              </a:rPr>
              <a:t>y1=</a:t>
            </a:r>
            <a:r>
              <a:rPr kumimoji="0" lang="en-US" sz="900" b="0" i="0" u="none" strike="noStrike" kern="1200" cap="none" spc="0" normalizeH="0" baseline="0" noProof="0" dirty="0" err="1" smtClean="0">
                <a:ln>
                  <a:noFill/>
                </a:ln>
                <a:solidFill>
                  <a:srgbClr val="000000"/>
                </a:solidFill>
                <a:effectLst/>
                <a:uLnTx/>
                <a:uFillTx/>
                <a:latin typeface="Courier New"/>
                <a:ea typeface="Calibri"/>
                <a:cs typeface="Times New Roman"/>
              </a:rPr>
              <a:t>yc</a:t>
            </a:r>
            <a:r>
              <a:rPr kumimoji="0" lang="en-US" sz="900" b="0" i="0" u="none" strike="noStrike" kern="1200" cap="none" spc="0" normalizeH="0" baseline="0" noProof="0" dirty="0" smtClean="0">
                <a:ln>
                  <a:noFill/>
                </a:ln>
                <a:solidFill>
                  <a:srgbClr val="000000"/>
                </a:solidFill>
                <a:effectLst/>
                <a:uLnTx/>
                <a:uFillTx/>
                <a:latin typeface="Courier New"/>
                <a:ea typeface="Calibri"/>
                <a:cs typeface="Times New Roman"/>
              </a:rPr>
              <a:t>;</a:t>
            </a:r>
            <a:endParaRPr kumimoji="0" lang="en-US" sz="900" b="0" i="0" u="none" strike="noStrike" kern="1200" cap="none" spc="0" normalizeH="0" baseline="0" noProof="0" dirty="0" smtClean="0">
              <a:ln>
                <a:noFill/>
              </a:ln>
              <a:solidFill>
                <a:schemeClr val="tx1"/>
              </a:solidFill>
              <a:effectLst/>
              <a:uLnTx/>
              <a:uFillTx/>
              <a:latin typeface="+mn-lt"/>
              <a:ea typeface="Calibri"/>
              <a:cs typeface="Times New Roman"/>
            </a:endParaRPr>
          </a:p>
          <a:p>
            <a:pPr marL="0" marR="0" lvl="0" indent="-342900" algn="l" defTabSz="914400" rtl="0" eaLnBrk="1" fontAlgn="auto" latinLnBrk="0" hangingPunct="1">
              <a:lnSpc>
                <a:spcPct val="115000"/>
              </a:lnSpc>
              <a:spcBef>
                <a:spcPts val="0"/>
              </a:spcBef>
              <a:spcAft>
                <a:spcPts val="0"/>
              </a:spcAft>
              <a:buClrTx/>
              <a:buSzTx/>
              <a:buFont typeface="Arial" pitchFamily="34" charset="0"/>
              <a:buNone/>
              <a:tabLst/>
              <a:defRPr/>
            </a:pPr>
            <a:r>
              <a:rPr kumimoji="0" lang="en-US" sz="900" b="0" i="0" u="none" strike="noStrike" kern="1200" cap="none" spc="0" normalizeH="0" baseline="0" noProof="0" dirty="0" smtClean="0">
                <a:ln>
                  <a:noFill/>
                </a:ln>
                <a:solidFill>
                  <a:srgbClr val="000000"/>
                </a:solidFill>
                <a:effectLst/>
                <a:uLnTx/>
                <a:uFillTx/>
                <a:latin typeface="Courier New"/>
                <a:ea typeface="Calibri"/>
                <a:cs typeface="Times New Roman"/>
              </a:rPr>
              <a:t> </a:t>
            </a:r>
            <a:endParaRPr kumimoji="0" lang="en-US" sz="900" b="0" i="0" u="none" strike="noStrike" kern="1200" cap="none" spc="0" normalizeH="0" baseline="0" noProof="0" dirty="0" smtClean="0">
              <a:ln>
                <a:noFill/>
              </a:ln>
              <a:solidFill>
                <a:schemeClr val="tx1"/>
              </a:solidFill>
              <a:effectLst/>
              <a:uLnTx/>
              <a:uFillTx/>
              <a:latin typeface="+mn-lt"/>
              <a:ea typeface="Calibri"/>
              <a:cs typeface="Times New Roman"/>
            </a:endParaRPr>
          </a:p>
          <a:p>
            <a:r>
              <a:rPr kumimoji="0" lang="en-US" sz="900" b="0" i="0" u="none" strike="noStrike" kern="1200" cap="none" spc="0" normalizeH="0" baseline="0" noProof="0" dirty="0" smtClean="0">
                <a:ln>
                  <a:noFill/>
                </a:ln>
                <a:solidFill>
                  <a:srgbClr val="228B22"/>
                </a:solidFill>
                <a:effectLst/>
                <a:uLnTx/>
                <a:uFillTx/>
                <a:latin typeface="Courier New"/>
                <a:ea typeface="Calibri"/>
                <a:cs typeface="Times New Roman"/>
              </a:rPr>
              <a:t>% </a:t>
            </a:r>
            <a:r>
              <a:rPr lang="en-US" sz="900" dirty="0" smtClean="0">
                <a:solidFill>
                  <a:srgbClr val="228B22"/>
                </a:solidFill>
                <a:latin typeface="Courier New"/>
              </a:rPr>
              <a:t>x1 = round(</a:t>
            </a:r>
            <a:r>
              <a:rPr lang="en-US" sz="900" dirty="0" err="1" smtClean="0">
                <a:solidFill>
                  <a:srgbClr val="228B22"/>
                </a:solidFill>
                <a:latin typeface="Courier New"/>
              </a:rPr>
              <a:t>xc+a</a:t>
            </a:r>
            <a:r>
              <a:rPr lang="en-US" sz="900" dirty="0" smtClean="0">
                <a:solidFill>
                  <a:srgbClr val="228B22"/>
                </a:solidFill>
                <a:latin typeface="Courier New"/>
              </a:rPr>
              <a:t>); % Circle</a:t>
            </a:r>
            <a:endParaRPr kumimoji="0" lang="en-US" sz="900" b="0" i="0" u="none" strike="noStrike" kern="1200" cap="none" spc="0" normalizeH="0" baseline="0" noProof="0" dirty="0" smtClean="0">
              <a:ln>
                <a:noFill/>
              </a:ln>
              <a:solidFill>
                <a:schemeClr val="tx1"/>
              </a:solidFill>
              <a:effectLst/>
              <a:uLnTx/>
              <a:uFillTx/>
              <a:latin typeface="+mn-lt"/>
              <a:ea typeface="Calibri"/>
              <a:cs typeface="Times New Roman"/>
            </a:endParaRPr>
          </a:p>
          <a:p>
            <a:r>
              <a:rPr lang="en-US" sz="900" dirty="0" smtClean="0">
                <a:solidFill>
                  <a:srgbClr val="000000"/>
                </a:solidFill>
                <a:latin typeface="Courier New"/>
              </a:rPr>
              <a:t>x1 = round(</a:t>
            </a:r>
            <a:r>
              <a:rPr lang="en-US" sz="900" dirty="0" err="1" smtClean="0">
                <a:solidFill>
                  <a:srgbClr val="000000"/>
                </a:solidFill>
                <a:latin typeface="Courier New"/>
              </a:rPr>
              <a:t>xc+a</a:t>
            </a:r>
            <a:r>
              <a:rPr lang="en-US" sz="900" dirty="0" smtClean="0">
                <a:solidFill>
                  <a:srgbClr val="000000"/>
                </a:solidFill>
                <a:latin typeface="Courier New"/>
              </a:rPr>
              <a:t>); b=50; </a:t>
            </a:r>
            <a:r>
              <a:rPr lang="en-US" sz="900" dirty="0" smtClean="0">
                <a:solidFill>
                  <a:srgbClr val="228B22"/>
                </a:solidFill>
                <a:latin typeface="Courier New"/>
              </a:rPr>
              <a:t>% Ellipse</a:t>
            </a:r>
          </a:p>
          <a:p>
            <a:pPr marL="0" marR="0" lvl="0" indent="-342900" algn="l" defTabSz="914400" rtl="0" eaLnBrk="1" fontAlgn="auto" latinLnBrk="0" hangingPunct="1">
              <a:lnSpc>
                <a:spcPct val="115000"/>
              </a:lnSpc>
              <a:spcBef>
                <a:spcPts val="0"/>
              </a:spcBef>
              <a:spcAft>
                <a:spcPts val="0"/>
              </a:spcAft>
              <a:buClrTx/>
              <a:buSzTx/>
              <a:buFont typeface="Arial" pitchFamily="34" charset="0"/>
              <a:buNone/>
              <a:tabLst/>
              <a:defRPr/>
            </a:pPr>
            <a:r>
              <a:rPr kumimoji="0" lang="en-US" sz="900" b="0" i="0" u="none" strike="noStrike" kern="1200" cap="none" spc="0" normalizeH="0" baseline="0" noProof="0" dirty="0" smtClean="0">
                <a:ln>
                  <a:noFill/>
                </a:ln>
                <a:solidFill>
                  <a:srgbClr val="228B22"/>
                </a:solidFill>
                <a:effectLst/>
                <a:uLnTx/>
                <a:uFillTx/>
                <a:latin typeface="Courier New"/>
                <a:ea typeface="Calibri"/>
                <a:cs typeface="Times New Roman"/>
              </a:rPr>
              <a:t> </a:t>
            </a:r>
            <a:endParaRPr kumimoji="0" lang="en-US" sz="900" b="0" i="0" u="none" strike="noStrike" kern="1200" cap="none" spc="0" normalizeH="0" baseline="0" noProof="0" dirty="0" smtClean="0">
              <a:ln>
                <a:noFill/>
              </a:ln>
              <a:solidFill>
                <a:schemeClr val="tx1"/>
              </a:solidFill>
              <a:effectLst/>
              <a:uLnTx/>
              <a:uFillTx/>
              <a:latin typeface="+mn-lt"/>
              <a:ea typeface="Calibri"/>
              <a:cs typeface="Times New Roman"/>
            </a:endParaRPr>
          </a:p>
          <a:p>
            <a:pPr marL="0" marR="0" lvl="0" indent="-342900" algn="l" defTabSz="914400" rtl="0" eaLnBrk="1" fontAlgn="auto" latinLnBrk="0" hangingPunct="1">
              <a:lnSpc>
                <a:spcPct val="115000"/>
              </a:lnSpc>
              <a:spcBef>
                <a:spcPts val="0"/>
              </a:spcBef>
              <a:spcAft>
                <a:spcPts val="0"/>
              </a:spcAft>
              <a:buClrTx/>
              <a:buSzTx/>
              <a:buFont typeface="Arial" pitchFamily="34" charset="0"/>
              <a:buNone/>
              <a:tabLst/>
              <a:defRPr/>
            </a:pPr>
            <a:r>
              <a:rPr kumimoji="0" lang="en-US" sz="900" b="0" i="0" u="none" strike="noStrike" kern="1200" cap="none" spc="0" normalizeH="0" baseline="0" noProof="0" dirty="0" smtClean="0">
                <a:ln>
                  <a:noFill/>
                </a:ln>
                <a:solidFill>
                  <a:srgbClr val="000000"/>
                </a:solidFill>
                <a:effectLst/>
                <a:uLnTx/>
                <a:uFillTx/>
                <a:latin typeface="Courier New"/>
                <a:ea typeface="Calibri"/>
                <a:cs typeface="Times New Roman"/>
              </a:rPr>
              <a:t>figure; hold </a:t>
            </a:r>
            <a:r>
              <a:rPr kumimoji="0" lang="en-US" sz="900" b="0" i="0" u="none" strike="noStrike" kern="1200" cap="none" spc="0" normalizeH="0" baseline="0" noProof="0" dirty="0" smtClean="0">
                <a:ln>
                  <a:noFill/>
                </a:ln>
                <a:solidFill>
                  <a:srgbClr val="A020F0"/>
                </a:solidFill>
                <a:effectLst/>
                <a:uLnTx/>
                <a:uFillTx/>
                <a:latin typeface="Courier New"/>
                <a:ea typeface="Calibri"/>
                <a:cs typeface="Times New Roman"/>
              </a:rPr>
              <a:t>on</a:t>
            </a:r>
            <a:r>
              <a:rPr kumimoji="0" lang="en-US" sz="900" b="0" i="0" u="none" strike="noStrike" kern="1200" cap="none" spc="0" normalizeH="0" baseline="0" noProof="0" dirty="0" smtClean="0">
                <a:ln>
                  <a:noFill/>
                </a:ln>
                <a:solidFill>
                  <a:srgbClr val="000000"/>
                </a:solidFill>
                <a:effectLst/>
                <a:uLnTx/>
                <a:uFillTx/>
                <a:latin typeface="Courier New"/>
                <a:ea typeface="Calibri"/>
                <a:cs typeface="Times New Roman"/>
              </a:rPr>
              <a:t>; </a:t>
            </a:r>
            <a:endParaRPr kumimoji="0" lang="en-US" sz="900" b="0" i="0" u="none" strike="noStrike" kern="1200" cap="none" spc="0" normalizeH="0" baseline="0" noProof="0" dirty="0" smtClean="0">
              <a:ln>
                <a:noFill/>
              </a:ln>
              <a:solidFill>
                <a:schemeClr val="tx1"/>
              </a:solidFill>
              <a:effectLst/>
              <a:uLnTx/>
              <a:uFillTx/>
              <a:latin typeface="+mn-lt"/>
              <a:ea typeface="Calibri"/>
              <a:cs typeface="Times New Roman"/>
            </a:endParaRPr>
          </a:p>
          <a:p>
            <a:pPr marL="0" marR="0" lvl="0" indent="-342900" algn="l" defTabSz="914400" rtl="0" eaLnBrk="1" fontAlgn="auto" latinLnBrk="0" hangingPunct="1">
              <a:lnSpc>
                <a:spcPct val="115000"/>
              </a:lnSpc>
              <a:spcBef>
                <a:spcPts val="0"/>
              </a:spcBef>
              <a:spcAft>
                <a:spcPts val="0"/>
              </a:spcAft>
              <a:buClrTx/>
              <a:buSzTx/>
              <a:buFont typeface="Arial" pitchFamily="34" charset="0"/>
              <a:buNone/>
              <a:tabLst/>
              <a:defRPr/>
            </a:pPr>
            <a:r>
              <a:rPr kumimoji="0" lang="en-US" sz="900" b="0" i="0" u="none" strike="noStrike" kern="1200" cap="none" spc="0" normalizeH="0" baseline="0" noProof="0" dirty="0" smtClean="0">
                <a:ln>
                  <a:noFill/>
                </a:ln>
                <a:solidFill>
                  <a:srgbClr val="000000"/>
                </a:solidFill>
                <a:effectLst/>
                <a:uLnTx/>
                <a:uFillTx/>
                <a:latin typeface="Courier New"/>
                <a:ea typeface="Calibri"/>
                <a:cs typeface="Times New Roman"/>
              </a:rPr>
              <a:t>line([-200 250],[0 0],</a:t>
            </a:r>
            <a:r>
              <a:rPr kumimoji="0" lang="en-US" sz="900" b="0" i="0" u="none" strike="noStrike" kern="1200" cap="none" spc="0" normalizeH="0" baseline="0" noProof="0" dirty="0" smtClean="0">
                <a:ln>
                  <a:noFill/>
                </a:ln>
                <a:solidFill>
                  <a:srgbClr val="A020F0"/>
                </a:solidFill>
                <a:effectLst/>
                <a:uLnTx/>
                <a:uFillTx/>
                <a:latin typeface="Courier New"/>
                <a:ea typeface="Calibri"/>
                <a:cs typeface="Times New Roman"/>
              </a:rPr>
              <a:t>'</a:t>
            </a:r>
            <a:r>
              <a:rPr kumimoji="0" lang="en-US" sz="900" b="0" i="0" u="none" strike="noStrike" kern="1200" cap="none" spc="0" normalizeH="0" baseline="0" noProof="0" dirty="0" err="1" smtClean="0">
                <a:ln>
                  <a:noFill/>
                </a:ln>
                <a:solidFill>
                  <a:srgbClr val="A020F0"/>
                </a:solidFill>
                <a:effectLst/>
                <a:uLnTx/>
                <a:uFillTx/>
                <a:latin typeface="Courier New"/>
                <a:ea typeface="Calibri"/>
                <a:cs typeface="Times New Roman"/>
              </a:rPr>
              <a:t>Color'</a:t>
            </a:r>
            <a:r>
              <a:rPr kumimoji="0" lang="en-US" sz="900" b="0" i="0" u="none" strike="noStrike" kern="1200" cap="none" spc="0" normalizeH="0" baseline="0" noProof="0" dirty="0" err="1" smtClean="0">
                <a:ln>
                  <a:noFill/>
                </a:ln>
                <a:solidFill>
                  <a:srgbClr val="000000"/>
                </a:solidFill>
                <a:effectLst/>
                <a:uLnTx/>
                <a:uFillTx/>
                <a:latin typeface="Courier New"/>
                <a:ea typeface="Calibri"/>
                <a:cs typeface="Times New Roman"/>
              </a:rPr>
              <a:t>,</a:t>
            </a:r>
            <a:r>
              <a:rPr kumimoji="0" lang="en-US" sz="900" b="0" i="0" u="none" strike="noStrike" kern="1200" cap="none" spc="0" normalizeH="0" baseline="0" noProof="0" dirty="0" err="1" smtClean="0">
                <a:ln>
                  <a:noFill/>
                </a:ln>
                <a:solidFill>
                  <a:srgbClr val="A020F0"/>
                </a:solidFill>
                <a:effectLst/>
                <a:uLnTx/>
                <a:uFillTx/>
                <a:latin typeface="Courier New"/>
                <a:ea typeface="Calibri"/>
                <a:cs typeface="Times New Roman"/>
              </a:rPr>
              <a:t>'k</a:t>
            </a:r>
            <a:r>
              <a:rPr kumimoji="0" lang="en-US" sz="900" b="0" i="0" u="none" strike="noStrike" kern="1200" cap="none" spc="0" normalizeH="0" baseline="0" noProof="0" dirty="0" smtClean="0">
                <a:ln>
                  <a:noFill/>
                </a:ln>
                <a:solidFill>
                  <a:srgbClr val="A020F0"/>
                </a:solidFill>
                <a:effectLst/>
                <a:uLnTx/>
                <a:uFillTx/>
                <a:latin typeface="Courier New"/>
                <a:ea typeface="Calibri"/>
                <a:cs typeface="Times New Roman"/>
              </a:rPr>
              <a:t>'</a:t>
            </a:r>
            <a:r>
              <a:rPr kumimoji="0" lang="en-US" sz="900" b="0" i="0" u="none" strike="noStrike" kern="1200" cap="none" spc="0" normalizeH="0" baseline="0" noProof="0" dirty="0" smtClean="0">
                <a:ln>
                  <a:noFill/>
                </a:ln>
                <a:solidFill>
                  <a:srgbClr val="000000"/>
                </a:solidFill>
                <a:effectLst/>
                <a:uLnTx/>
                <a:uFillTx/>
                <a:latin typeface="Courier New"/>
                <a:ea typeface="Calibri"/>
                <a:cs typeface="Times New Roman"/>
              </a:rPr>
              <a:t>); </a:t>
            </a:r>
            <a:r>
              <a:rPr kumimoji="0" lang="en-US" sz="900" b="0" i="0" u="none" strike="noStrike" kern="1200" cap="none" spc="0" normalizeH="0" baseline="0" noProof="0" dirty="0" smtClean="0">
                <a:ln>
                  <a:noFill/>
                </a:ln>
                <a:solidFill>
                  <a:srgbClr val="228B22"/>
                </a:solidFill>
                <a:effectLst/>
                <a:uLnTx/>
                <a:uFillTx/>
                <a:latin typeface="Courier New"/>
                <a:ea typeface="Calibri"/>
                <a:cs typeface="Times New Roman"/>
              </a:rPr>
              <a:t>% x-axis</a:t>
            </a:r>
            <a:endParaRPr kumimoji="0" lang="en-US" sz="900" b="0" i="0" u="none" strike="noStrike" kern="1200" cap="none" spc="0" normalizeH="0" baseline="0" noProof="0" dirty="0" smtClean="0">
              <a:ln>
                <a:noFill/>
              </a:ln>
              <a:solidFill>
                <a:schemeClr val="tx1"/>
              </a:solidFill>
              <a:effectLst/>
              <a:uLnTx/>
              <a:uFillTx/>
              <a:latin typeface="+mn-lt"/>
              <a:ea typeface="Calibri"/>
              <a:cs typeface="Times New Roman"/>
            </a:endParaRPr>
          </a:p>
          <a:p>
            <a:pPr marL="0" marR="0" lvl="0" indent="-342900" algn="l" defTabSz="914400" rtl="0" eaLnBrk="1" fontAlgn="auto" latinLnBrk="0" hangingPunct="1">
              <a:lnSpc>
                <a:spcPct val="115000"/>
              </a:lnSpc>
              <a:spcBef>
                <a:spcPts val="0"/>
              </a:spcBef>
              <a:spcAft>
                <a:spcPts val="0"/>
              </a:spcAft>
              <a:buClrTx/>
              <a:buSzTx/>
              <a:buFont typeface="Arial" pitchFamily="34" charset="0"/>
              <a:buNone/>
              <a:tabLst/>
              <a:defRPr/>
            </a:pPr>
            <a:r>
              <a:rPr kumimoji="0" lang="en-US" sz="900" b="0" i="0" u="none" strike="noStrike" kern="1200" cap="none" spc="0" normalizeH="0" baseline="0" noProof="0" dirty="0" smtClean="0">
                <a:ln>
                  <a:noFill/>
                </a:ln>
                <a:solidFill>
                  <a:srgbClr val="000000"/>
                </a:solidFill>
                <a:effectLst/>
                <a:uLnTx/>
                <a:uFillTx/>
                <a:latin typeface="Courier New"/>
                <a:ea typeface="Calibri"/>
                <a:cs typeface="Times New Roman"/>
              </a:rPr>
              <a:t>line([0 0],[-200 250],</a:t>
            </a:r>
            <a:r>
              <a:rPr kumimoji="0" lang="en-US" sz="900" b="0" i="0" u="none" strike="noStrike" kern="1200" cap="none" spc="0" normalizeH="0" baseline="0" noProof="0" dirty="0" smtClean="0">
                <a:ln>
                  <a:noFill/>
                </a:ln>
                <a:solidFill>
                  <a:srgbClr val="A020F0"/>
                </a:solidFill>
                <a:effectLst/>
                <a:uLnTx/>
                <a:uFillTx/>
                <a:latin typeface="Courier New"/>
                <a:ea typeface="Calibri"/>
                <a:cs typeface="Times New Roman"/>
              </a:rPr>
              <a:t>'</a:t>
            </a:r>
            <a:r>
              <a:rPr kumimoji="0" lang="en-US" sz="900" b="0" i="0" u="none" strike="noStrike" kern="1200" cap="none" spc="0" normalizeH="0" baseline="0" noProof="0" dirty="0" err="1" smtClean="0">
                <a:ln>
                  <a:noFill/>
                </a:ln>
                <a:solidFill>
                  <a:srgbClr val="A020F0"/>
                </a:solidFill>
                <a:effectLst/>
                <a:uLnTx/>
                <a:uFillTx/>
                <a:latin typeface="Courier New"/>
                <a:ea typeface="Calibri"/>
                <a:cs typeface="Times New Roman"/>
              </a:rPr>
              <a:t>Color'</a:t>
            </a:r>
            <a:r>
              <a:rPr kumimoji="0" lang="en-US" sz="900" b="0" i="0" u="none" strike="noStrike" kern="1200" cap="none" spc="0" normalizeH="0" baseline="0" noProof="0" dirty="0" err="1" smtClean="0">
                <a:ln>
                  <a:noFill/>
                </a:ln>
                <a:solidFill>
                  <a:srgbClr val="000000"/>
                </a:solidFill>
                <a:effectLst/>
                <a:uLnTx/>
                <a:uFillTx/>
                <a:latin typeface="Courier New"/>
                <a:ea typeface="Calibri"/>
                <a:cs typeface="Times New Roman"/>
              </a:rPr>
              <a:t>,</a:t>
            </a:r>
            <a:r>
              <a:rPr kumimoji="0" lang="en-US" sz="900" b="0" i="0" u="none" strike="noStrike" kern="1200" cap="none" spc="0" normalizeH="0" baseline="0" noProof="0" dirty="0" err="1" smtClean="0">
                <a:ln>
                  <a:noFill/>
                </a:ln>
                <a:solidFill>
                  <a:srgbClr val="A020F0"/>
                </a:solidFill>
                <a:effectLst/>
                <a:uLnTx/>
                <a:uFillTx/>
                <a:latin typeface="Courier New"/>
                <a:ea typeface="Calibri"/>
                <a:cs typeface="Times New Roman"/>
              </a:rPr>
              <a:t>'k</a:t>
            </a:r>
            <a:r>
              <a:rPr kumimoji="0" lang="en-US" sz="900" b="0" i="0" u="none" strike="noStrike" kern="1200" cap="none" spc="0" normalizeH="0" baseline="0" noProof="0" dirty="0" smtClean="0">
                <a:ln>
                  <a:noFill/>
                </a:ln>
                <a:solidFill>
                  <a:srgbClr val="A020F0"/>
                </a:solidFill>
                <a:effectLst/>
                <a:uLnTx/>
                <a:uFillTx/>
                <a:latin typeface="Courier New"/>
                <a:ea typeface="Calibri"/>
                <a:cs typeface="Times New Roman"/>
              </a:rPr>
              <a:t>'</a:t>
            </a:r>
            <a:r>
              <a:rPr kumimoji="0" lang="en-US" sz="900" b="0" i="0" u="none" strike="noStrike" kern="1200" cap="none" spc="0" normalizeH="0" baseline="0" noProof="0" dirty="0" smtClean="0">
                <a:ln>
                  <a:noFill/>
                </a:ln>
                <a:solidFill>
                  <a:srgbClr val="000000"/>
                </a:solidFill>
                <a:effectLst/>
                <a:uLnTx/>
                <a:uFillTx/>
                <a:latin typeface="Courier New"/>
                <a:ea typeface="Calibri"/>
                <a:cs typeface="Times New Roman"/>
              </a:rPr>
              <a:t>); </a:t>
            </a:r>
            <a:r>
              <a:rPr kumimoji="0" lang="en-US" sz="900" b="0" i="0" u="none" strike="noStrike" kern="1200" cap="none" spc="0" normalizeH="0" baseline="0" noProof="0" dirty="0" smtClean="0">
                <a:ln>
                  <a:noFill/>
                </a:ln>
                <a:solidFill>
                  <a:srgbClr val="228B22"/>
                </a:solidFill>
                <a:effectLst/>
                <a:uLnTx/>
                <a:uFillTx/>
                <a:latin typeface="Courier New"/>
                <a:ea typeface="Calibri"/>
                <a:cs typeface="Times New Roman"/>
              </a:rPr>
              <a:t>% y-axis</a:t>
            </a:r>
            <a:endParaRPr kumimoji="0" lang="en-US" sz="900" b="0" i="0" u="none" strike="noStrike" kern="1200" cap="none" spc="0" normalizeH="0" baseline="0" noProof="0" dirty="0" smtClean="0">
              <a:ln>
                <a:noFill/>
              </a:ln>
              <a:solidFill>
                <a:schemeClr val="tx1"/>
              </a:solidFill>
              <a:effectLst/>
              <a:uLnTx/>
              <a:uFillTx/>
              <a:latin typeface="+mn-lt"/>
              <a:ea typeface="Calibri"/>
              <a:cs typeface="Times New Roman"/>
            </a:endParaRPr>
          </a:p>
          <a:p>
            <a:pPr marL="0" marR="0" lvl="0" indent="-342900" algn="l" defTabSz="914400" rtl="0" eaLnBrk="1" fontAlgn="auto" latinLnBrk="0" hangingPunct="1">
              <a:lnSpc>
                <a:spcPct val="115000"/>
              </a:lnSpc>
              <a:spcBef>
                <a:spcPts val="0"/>
              </a:spcBef>
              <a:spcAft>
                <a:spcPts val="0"/>
              </a:spcAft>
              <a:buClrTx/>
              <a:buSzTx/>
              <a:buFont typeface="Arial" pitchFamily="34" charset="0"/>
              <a:buNone/>
              <a:tabLst/>
              <a:defRPr/>
            </a:pPr>
            <a:r>
              <a:rPr kumimoji="0" lang="en-US" sz="900" b="0" i="0" u="none" strike="noStrike" kern="1200" cap="none" spc="0" normalizeH="0" baseline="0" noProof="0" dirty="0" smtClean="0">
                <a:ln>
                  <a:noFill/>
                </a:ln>
                <a:solidFill>
                  <a:srgbClr val="000000"/>
                </a:solidFill>
                <a:effectLst/>
                <a:uLnTx/>
                <a:uFillTx/>
                <a:latin typeface="Courier New"/>
                <a:ea typeface="Calibri"/>
                <a:cs typeface="Times New Roman"/>
              </a:rPr>
              <a:t>axis </a:t>
            </a:r>
            <a:r>
              <a:rPr kumimoji="0" lang="en-US" sz="900" b="0" i="0" u="none" strike="noStrike" kern="1200" cap="none" spc="0" normalizeH="0" baseline="0" noProof="0" dirty="0" smtClean="0">
                <a:ln>
                  <a:noFill/>
                </a:ln>
                <a:solidFill>
                  <a:srgbClr val="A020F0"/>
                </a:solidFill>
                <a:effectLst/>
                <a:uLnTx/>
                <a:uFillTx/>
                <a:latin typeface="Courier New"/>
                <a:ea typeface="Calibri"/>
                <a:cs typeface="Times New Roman"/>
              </a:rPr>
              <a:t>equal</a:t>
            </a:r>
            <a:endParaRPr kumimoji="0" lang="en-US" sz="900" b="0" i="0" u="none" strike="noStrike" kern="1200" cap="none" spc="0" normalizeH="0" baseline="0" noProof="0" dirty="0" smtClean="0">
              <a:ln>
                <a:noFill/>
              </a:ln>
              <a:solidFill>
                <a:schemeClr val="tx1"/>
              </a:solidFill>
              <a:effectLst/>
              <a:uLnTx/>
              <a:uFillTx/>
              <a:latin typeface="+mn-lt"/>
              <a:ea typeface="Calibri"/>
              <a:cs typeface="Times New Roman"/>
            </a:endParaRPr>
          </a:p>
          <a:p>
            <a:pPr marL="0" marR="0" lvl="0" indent="-342900" algn="l" defTabSz="914400" rtl="0" eaLnBrk="1" fontAlgn="auto" latinLnBrk="0" hangingPunct="1">
              <a:lnSpc>
                <a:spcPct val="115000"/>
              </a:lnSpc>
              <a:spcBef>
                <a:spcPts val="0"/>
              </a:spcBef>
              <a:spcAft>
                <a:spcPts val="0"/>
              </a:spcAft>
              <a:buClrTx/>
              <a:buSzTx/>
              <a:buFont typeface="Arial" pitchFamily="34" charset="0"/>
              <a:buNone/>
              <a:tabLst/>
              <a:defRPr/>
            </a:pPr>
            <a:r>
              <a:rPr kumimoji="0" lang="en-US" sz="900" b="0" i="0" u="none" strike="noStrike" kern="1200" cap="none" spc="0" normalizeH="0" baseline="0" noProof="0" dirty="0" smtClean="0">
                <a:ln>
                  <a:noFill/>
                </a:ln>
                <a:solidFill>
                  <a:srgbClr val="A020F0"/>
                </a:solidFill>
                <a:effectLst/>
                <a:uLnTx/>
                <a:uFillTx/>
                <a:latin typeface="Courier New"/>
                <a:ea typeface="Calibri"/>
                <a:cs typeface="Times New Roman"/>
              </a:rPr>
              <a:t> </a:t>
            </a:r>
            <a:endParaRPr kumimoji="0" lang="en-US" sz="900" b="0" i="0" u="none" strike="noStrike" kern="1200" cap="none" spc="0" normalizeH="0" baseline="0" noProof="0" dirty="0" smtClean="0">
              <a:ln>
                <a:noFill/>
              </a:ln>
              <a:solidFill>
                <a:schemeClr val="tx1"/>
              </a:solidFill>
              <a:effectLst/>
              <a:uLnTx/>
              <a:uFillTx/>
              <a:latin typeface="+mn-lt"/>
              <a:ea typeface="Calibri"/>
              <a:cs typeface="Times New Roman"/>
            </a:endParaRPr>
          </a:p>
          <a:p>
            <a:pPr marL="0" marR="0" lvl="0" indent="-342900" algn="l" defTabSz="914400" rtl="0" eaLnBrk="1" fontAlgn="auto" latinLnBrk="0" hangingPunct="1">
              <a:lnSpc>
                <a:spcPct val="115000"/>
              </a:lnSpc>
              <a:spcBef>
                <a:spcPts val="0"/>
              </a:spcBef>
              <a:spcAft>
                <a:spcPts val="0"/>
              </a:spcAft>
              <a:buClrTx/>
              <a:buSzTx/>
              <a:buFont typeface="Arial" pitchFamily="34" charset="0"/>
              <a:buNone/>
              <a:tabLst/>
              <a:defRPr/>
            </a:pPr>
            <a:r>
              <a:rPr kumimoji="0" lang="en-US" sz="900" b="0" i="0" u="none" strike="noStrike" kern="1200" cap="none" spc="0" normalizeH="0" baseline="0" noProof="0" dirty="0" smtClean="0">
                <a:ln>
                  <a:noFill/>
                </a:ln>
                <a:solidFill>
                  <a:srgbClr val="0000FF"/>
                </a:solidFill>
                <a:effectLst/>
                <a:uLnTx/>
                <a:uFillTx/>
                <a:latin typeface="Courier New"/>
                <a:ea typeface="Calibri"/>
                <a:cs typeface="Times New Roman"/>
              </a:rPr>
              <a:t>while</a:t>
            </a:r>
            <a:r>
              <a:rPr kumimoji="0" lang="en-US" sz="900" b="0" i="0" u="none" strike="noStrike" kern="1200" cap="none" spc="0" normalizeH="0" baseline="0" noProof="0" dirty="0" smtClean="0">
                <a:ln>
                  <a:noFill/>
                </a:ln>
                <a:solidFill>
                  <a:srgbClr val="000000"/>
                </a:solidFill>
                <a:effectLst/>
                <a:uLnTx/>
                <a:uFillTx/>
                <a:latin typeface="Courier New"/>
                <a:ea typeface="Calibri"/>
                <a:cs typeface="Times New Roman"/>
              </a:rPr>
              <a:t> Theta &lt;= 6.28 </a:t>
            </a:r>
            <a:r>
              <a:rPr kumimoji="0" lang="en-US" sz="900" b="0" i="0" u="none" strike="noStrike" kern="1200" cap="none" spc="0" normalizeH="0" baseline="0" noProof="0" dirty="0" smtClean="0">
                <a:ln>
                  <a:noFill/>
                </a:ln>
                <a:solidFill>
                  <a:srgbClr val="228B22"/>
                </a:solidFill>
                <a:effectLst/>
                <a:uLnTx/>
                <a:uFillTx/>
                <a:latin typeface="Courier New"/>
                <a:ea typeface="Calibri"/>
                <a:cs typeface="Times New Roman"/>
              </a:rPr>
              <a:t>% 2*pi</a:t>
            </a:r>
            <a:endParaRPr kumimoji="0" lang="en-US" sz="900" b="0" i="0" u="none" strike="noStrike" kern="1200" cap="none" spc="0" normalizeH="0" baseline="0" noProof="0" dirty="0" smtClean="0">
              <a:ln>
                <a:noFill/>
              </a:ln>
              <a:solidFill>
                <a:schemeClr val="tx1"/>
              </a:solidFill>
              <a:effectLst/>
              <a:uLnTx/>
              <a:uFillTx/>
              <a:latin typeface="+mn-lt"/>
              <a:ea typeface="Calibri"/>
              <a:cs typeface="Times New Roman"/>
            </a:endParaRPr>
          </a:p>
          <a:p>
            <a:r>
              <a:rPr lang="en-US" sz="900" dirty="0" smtClean="0">
                <a:solidFill>
                  <a:srgbClr val="228B22"/>
                </a:solidFill>
                <a:latin typeface="Courier New"/>
              </a:rPr>
              <a:t>%     r = a; % Circle</a:t>
            </a:r>
          </a:p>
          <a:p>
            <a:r>
              <a:rPr lang="es-ES" sz="900" dirty="0" smtClean="0">
                <a:solidFill>
                  <a:srgbClr val="000000"/>
                </a:solidFill>
                <a:latin typeface="Courier New"/>
              </a:rPr>
              <a:t>    r = a*b/((b*</a:t>
            </a:r>
            <a:r>
              <a:rPr lang="es-ES" sz="900" dirty="0" err="1" smtClean="0">
                <a:solidFill>
                  <a:srgbClr val="000000"/>
                </a:solidFill>
                <a:latin typeface="Courier New"/>
              </a:rPr>
              <a:t>cos</a:t>
            </a:r>
            <a:r>
              <a:rPr lang="es-ES" sz="900" dirty="0" smtClean="0">
                <a:solidFill>
                  <a:srgbClr val="000000"/>
                </a:solidFill>
                <a:latin typeface="Courier New"/>
              </a:rPr>
              <a:t>(Theta))^2 + (a*sin(Theta))^2)^0.5; </a:t>
            </a:r>
            <a:r>
              <a:rPr lang="es-ES" sz="900" dirty="0" smtClean="0">
                <a:solidFill>
                  <a:srgbClr val="228B22"/>
                </a:solidFill>
                <a:latin typeface="Courier New"/>
              </a:rPr>
              <a:t>% </a:t>
            </a:r>
            <a:r>
              <a:rPr lang="es-ES" sz="900" dirty="0" err="1" smtClean="0">
                <a:solidFill>
                  <a:srgbClr val="228B22"/>
                </a:solidFill>
                <a:latin typeface="Courier New"/>
              </a:rPr>
              <a:t>Ellipse</a:t>
            </a:r>
            <a:endParaRPr lang="es-ES" sz="900" dirty="0" smtClean="0">
              <a:solidFill>
                <a:srgbClr val="228B22"/>
              </a:solidFill>
              <a:latin typeface="Courier New"/>
            </a:endParaRPr>
          </a:p>
          <a:p>
            <a:pPr marL="0" marR="0" lvl="0" indent="-342900" algn="l" defTabSz="914400" rtl="0" eaLnBrk="1" fontAlgn="auto" latinLnBrk="0" hangingPunct="1">
              <a:lnSpc>
                <a:spcPct val="115000"/>
              </a:lnSpc>
              <a:spcBef>
                <a:spcPts val="0"/>
              </a:spcBef>
              <a:spcAft>
                <a:spcPts val="0"/>
              </a:spcAft>
              <a:buClrTx/>
              <a:buSzTx/>
              <a:buFont typeface="Arial" pitchFamily="34" charset="0"/>
              <a:buNone/>
              <a:tabLst/>
              <a:defRPr/>
            </a:pPr>
            <a:r>
              <a:rPr kumimoji="0" lang="en-US" sz="900" b="0" i="0" u="none" strike="noStrike" kern="1200" cap="none" spc="0" normalizeH="0" baseline="0" noProof="0" dirty="0" smtClean="0">
                <a:ln>
                  <a:noFill/>
                </a:ln>
                <a:solidFill>
                  <a:srgbClr val="228B22"/>
                </a:solidFill>
                <a:effectLst/>
                <a:uLnTx/>
                <a:uFillTx/>
                <a:latin typeface="Courier New"/>
                <a:ea typeface="Calibri"/>
                <a:cs typeface="Times New Roman"/>
              </a:rPr>
              <a:t> </a:t>
            </a:r>
            <a:endParaRPr kumimoji="0" lang="en-US" sz="900" b="0" i="0" u="none" strike="noStrike" kern="1200" cap="none" spc="0" normalizeH="0" baseline="0" noProof="0" dirty="0" smtClean="0">
              <a:ln>
                <a:noFill/>
              </a:ln>
              <a:solidFill>
                <a:schemeClr val="tx1"/>
              </a:solidFill>
              <a:effectLst/>
              <a:uLnTx/>
              <a:uFillTx/>
              <a:latin typeface="+mn-lt"/>
              <a:ea typeface="Calibri"/>
              <a:cs typeface="Times New Roman"/>
            </a:endParaRPr>
          </a:p>
          <a:p>
            <a:pPr marL="0" marR="0" lvl="0" indent="-342900" algn="l" defTabSz="914400" rtl="0" eaLnBrk="1" fontAlgn="auto" latinLnBrk="0" hangingPunct="1">
              <a:lnSpc>
                <a:spcPct val="115000"/>
              </a:lnSpc>
              <a:spcBef>
                <a:spcPts val="0"/>
              </a:spcBef>
              <a:spcAft>
                <a:spcPts val="0"/>
              </a:spcAft>
              <a:buClrTx/>
              <a:buSzTx/>
              <a:buFont typeface="Arial" pitchFamily="34" charset="0"/>
              <a:buNone/>
              <a:tabLst/>
              <a:defRPr/>
            </a:pPr>
            <a:r>
              <a:rPr kumimoji="0" lang="en-US" sz="900" b="0" i="0" u="none" strike="noStrike" kern="1200" cap="none" spc="0" normalizeH="0" baseline="0" noProof="0" dirty="0" smtClean="0">
                <a:ln>
                  <a:noFill/>
                </a:ln>
                <a:solidFill>
                  <a:srgbClr val="000000"/>
                </a:solidFill>
                <a:effectLst/>
                <a:uLnTx/>
                <a:uFillTx/>
                <a:latin typeface="Courier New"/>
                <a:ea typeface="Calibri"/>
                <a:cs typeface="Times New Roman"/>
              </a:rPr>
              <a:t>    x2=(</a:t>
            </a:r>
            <a:r>
              <a:rPr kumimoji="0" lang="en-US" sz="900" b="0" i="0" u="none" strike="noStrike" kern="1200" cap="none" spc="0" normalizeH="0" baseline="0" noProof="0" dirty="0" err="1" smtClean="0">
                <a:ln>
                  <a:noFill/>
                </a:ln>
                <a:solidFill>
                  <a:srgbClr val="000000"/>
                </a:solidFill>
                <a:effectLst/>
                <a:uLnTx/>
                <a:uFillTx/>
                <a:latin typeface="Courier New"/>
                <a:ea typeface="Calibri"/>
                <a:cs typeface="Times New Roman"/>
              </a:rPr>
              <a:t>xc+r</a:t>
            </a:r>
            <a:r>
              <a:rPr kumimoji="0" lang="en-US" sz="900" b="0" i="0" u="none" strike="noStrike" kern="1200" cap="none" spc="0" normalizeH="0" baseline="0" noProof="0" dirty="0" smtClean="0">
                <a:ln>
                  <a:noFill/>
                </a:ln>
                <a:solidFill>
                  <a:srgbClr val="000000"/>
                </a:solidFill>
                <a:effectLst/>
                <a:uLnTx/>
                <a:uFillTx/>
                <a:latin typeface="Courier New"/>
                <a:ea typeface="Calibri"/>
                <a:cs typeface="Times New Roman"/>
              </a:rPr>
              <a:t>*</a:t>
            </a:r>
            <a:r>
              <a:rPr kumimoji="0" lang="en-US" sz="900" b="0" i="0" u="none" strike="noStrike" kern="1200" cap="none" spc="0" normalizeH="0" baseline="0" noProof="0" dirty="0" err="1" smtClean="0">
                <a:ln>
                  <a:noFill/>
                </a:ln>
                <a:solidFill>
                  <a:srgbClr val="000000"/>
                </a:solidFill>
                <a:effectLst/>
                <a:uLnTx/>
                <a:uFillTx/>
                <a:latin typeface="Courier New"/>
                <a:ea typeface="Calibri"/>
                <a:cs typeface="Times New Roman"/>
              </a:rPr>
              <a:t>cos</a:t>
            </a:r>
            <a:r>
              <a:rPr kumimoji="0" lang="en-US" sz="900" b="0" i="0" u="none" strike="noStrike" kern="1200" cap="none" spc="0" normalizeH="0" baseline="0" noProof="0" dirty="0" smtClean="0">
                <a:ln>
                  <a:noFill/>
                </a:ln>
                <a:solidFill>
                  <a:srgbClr val="000000"/>
                </a:solidFill>
                <a:effectLst/>
                <a:uLnTx/>
                <a:uFillTx/>
                <a:latin typeface="Courier New"/>
                <a:ea typeface="Calibri"/>
                <a:cs typeface="Times New Roman"/>
              </a:rPr>
              <a:t>(Theta));</a:t>
            </a:r>
            <a:endParaRPr kumimoji="0" lang="en-US" sz="900" b="0" i="0" u="none" strike="noStrike" kern="1200" cap="none" spc="0" normalizeH="0" baseline="0" noProof="0" dirty="0" smtClean="0">
              <a:ln>
                <a:noFill/>
              </a:ln>
              <a:solidFill>
                <a:schemeClr val="tx1"/>
              </a:solidFill>
              <a:effectLst/>
              <a:uLnTx/>
              <a:uFillTx/>
              <a:latin typeface="+mn-lt"/>
              <a:ea typeface="Calibri"/>
              <a:cs typeface="Times New Roman"/>
            </a:endParaRPr>
          </a:p>
          <a:p>
            <a:pPr marL="0" marR="0" lvl="0" indent="-342900" algn="l" defTabSz="914400" rtl="0" eaLnBrk="1" fontAlgn="auto" latinLnBrk="0" hangingPunct="1">
              <a:lnSpc>
                <a:spcPct val="115000"/>
              </a:lnSpc>
              <a:spcBef>
                <a:spcPts val="0"/>
              </a:spcBef>
              <a:spcAft>
                <a:spcPts val="0"/>
              </a:spcAft>
              <a:buClrTx/>
              <a:buSzTx/>
              <a:buFont typeface="Arial" pitchFamily="34" charset="0"/>
              <a:buNone/>
              <a:tabLst/>
              <a:defRPr/>
            </a:pPr>
            <a:r>
              <a:rPr kumimoji="0" lang="en-US" sz="900" b="0" i="0" u="none" strike="noStrike" kern="1200" cap="none" spc="0" normalizeH="0" baseline="0" noProof="0" dirty="0" smtClean="0">
                <a:ln>
                  <a:noFill/>
                </a:ln>
                <a:solidFill>
                  <a:srgbClr val="000000"/>
                </a:solidFill>
                <a:effectLst/>
                <a:uLnTx/>
                <a:uFillTx/>
                <a:latin typeface="Courier New"/>
                <a:ea typeface="Calibri"/>
                <a:cs typeface="Times New Roman"/>
              </a:rPr>
              <a:t>    y2=(</a:t>
            </a:r>
            <a:r>
              <a:rPr kumimoji="0" lang="en-US" sz="900" b="0" i="0" u="none" strike="noStrike" kern="1200" cap="none" spc="0" normalizeH="0" baseline="0" noProof="0" dirty="0" err="1" smtClean="0">
                <a:ln>
                  <a:noFill/>
                </a:ln>
                <a:solidFill>
                  <a:srgbClr val="000000"/>
                </a:solidFill>
                <a:effectLst/>
                <a:uLnTx/>
                <a:uFillTx/>
                <a:latin typeface="Courier New"/>
                <a:ea typeface="Calibri"/>
                <a:cs typeface="Times New Roman"/>
              </a:rPr>
              <a:t>xc+r</a:t>
            </a:r>
            <a:r>
              <a:rPr kumimoji="0" lang="en-US" sz="900" b="0" i="0" u="none" strike="noStrike" kern="1200" cap="none" spc="0" normalizeH="0" baseline="0" noProof="0" dirty="0" smtClean="0">
                <a:ln>
                  <a:noFill/>
                </a:ln>
                <a:solidFill>
                  <a:srgbClr val="000000"/>
                </a:solidFill>
                <a:effectLst/>
                <a:uLnTx/>
                <a:uFillTx/>
                <a:latin typeface="Courier New"/>
                <a:ea typeface="Calibri"/>
                <a:cs typeface="Times New Roman"/>
              </a:rPr>
              <a:t>*sin(Theta));</a:t>
            </a:r>
            <a:endParaRPr kumimoji="0" lang="en-US" sz="900" b="0" i="0" u="none" strike="noStrike" kern="1200" cap="none" spc="0" normalizeH="0" baseline="0" noProof="0" dirty="0" smtClean="0">
              <a:ln>
                <a:noFill/>
              </a:ln>
              <a:solidFill>
                <a:schemeClr val="tx1"/>
              </a:solidFill>
              <a:effectLst/>
              <a:uLnTx/>
              <a:uFillTx/>
              <a:latin typeface="+mn-lt"/>
              <a:ea typeface="Calibri"/>
              <a:cs typeface="Times New Roman"/>
            </a:endParaRPr>
          </a:p>
          <a:p>
            <a:pPr marL="0" marR="0" lvl="0" indent="-342900" algn="l" defTabSz="914400" rtl="0" eaLnBrk="1" fontAlgn="auto" latinLnBrk="0" hangingPunct="1">
              <a:lnSpc>
                <a:spcPct val="115000"/>
              </a:lnSpc>
              <a:spcBef>
                <a:spcPts val="0"/>
              </a:spcBef>
              <a:spcAft>
                <a:spcPts val="0"/>
              </a:spcAft>
              <a:buClrTx/>
              <a:buSzTx/>
              <a:buFont typeface="Arial" pitchFamily="34" charset="0"/>
              <a:buNone/>
              <a:tabLst/>
              <a:defRPr/>
            </a:pPr>
            <a:r>
              <a:rPr kumimoji="0" lang="en-US" sz="900" b="0" i="0" u="none" strike="noStrike" kern="1200" cap="none" spc="0" normalizeH="0" baseline="0" noProof="0" dirty="0" smtClean="0">
                <a:ln>
                  <a:noFill/>
                </a:ln>
                <a:solidFill>
                  <a:srgbClr val="000000"/>
                </a:solidFill>
                <a:effectLst/>
                <a:uLnTx/>
                <a:uFillTx/>
                <a:latin typeface="Courier New"/>
                <a:ea typeface="Calibri"/>
                <a:cs typeface="Times New Roman"/>
              </a:rPr>
              <a:t>    </a:t>
            </a:r>
            <a:endParaRPr kumimoji="0" lang="en-US" sz="900" b="0" i="0" u="none" strike="noStrike" kern="1200" cap="none" spc="0" normalizeH="0" baseline="0" noProof="0" dirty="0" smtClean="0">
              <a:ln>
                <a:noFill/>
              </a:ln>
              <a:solidFill>
                <a:schemeClr val="tx1"/>
              </a:solidFill>
              <a:effectLst/>
              <a:uLnTx/>
              <a:uFillTx/>
              <a:latin typeface="+mn-lt"/>
              <a:ea typeface="Calibri"/>
              <a:cs typeface="Times New Roman"/>
            </a:endParaRPr>
          </a:p>
          <a:p>
            <a:pPr marL="0" marR="0" lvl="0" indent="-342900" algn="l" defTabSz="914400" rtl="0" eaLnBrk="1" fontAlgn="auto" latinLnBrk="0" hangingPunct="1">
              <a:lnSpc>
                <a:spcPct val="115000"/>
              </a:lnSpc>
              <a:spcBef>
                <a:spcPts val="0"/>
              </a:spcBef>
              <a:spcAft>
                <a:spcPts val="0"/>
              </a:spcAft>
              <a:buClrTx/>
              <a:buSzTx/>
              <a:buFont typeface="Arial" pitchFamily="34" charset="0"/>
              <a:buNone/>
              <a:tabLst/>
              <a:defRPr/>
            </a:pPr>
            <a:r>
              <a:rPr kumimoji="0" lang="en-US" sz="900" b="0" i="0" u="none" strike="noStrike" kern="1200" cap="none" spc="0" normalizeH="0" baseline="0" noProof="0" dirty="0" smtClean="0">
                <a:ln>
                  <a:noFill/>
                </a:ln>
                <a:solidFill>
                  <a:srgbClr val="000000"/>
                </a:solidFill>
                <a:effectLst/>
                <a:uLnTx/>
                <a:uFillTx/>
                <a:latin typeface="Courier New"/>
                <a:ea typeface="Calibri"/>
                <a:cs typeface="Times New Roman"/>
              </a:rPr>
              <a:t>    line([x1,x2],[y1,y2],</a:t>
            </a:r>
            <a:r>
              <a:rPr kumimoji="0" lang="en-US" sz="900" b="0" i="0" u="none" strike="noStrike" kern="1200" cap="none" spc="0" normalizeH="0" baseline="0" noProof="0" dirty="0" smtClean="0">
                <a:ln>
                  <a:noFill/>
                </a:ln>
                <a:solidFill>
                  <a:srgbClr val="A020F0"/>
                </a:solidFill>
                <a:effectLst/>
                <a:uLnTx/>
                <a:uFillTx/>
                <a:latin typeface="Courier New"/>
                <a:ea typeface="Calibri"/>
                <a:cs typeface="Times New Roman"/>
              </a:rPr>
              <a:t>'LineWidth'</a:t>
            </a:r>
            <a:r>
              <a:rPr kumimoji="0" lang="en-US" sz="900" b="0" i="0" u="none" strike="noStrike" kern="1200" cap="none" spc="0" normalizeH="0" baseline="0" noProof="0" dirty="0" smtClean="0">
                <a:ln>
                  <a:noFill/>
                </a:ln>
                <a:solidFill>
                  <a:srgbClr val="000000"/>
                </a:solidFill>
                <a:effectLst/>
                <a:uLnTx/>
                <a:uFillTx/>
                <a:latin typeface="Courier New"/>
                <a:ea typeface="Calibri"/>
                <a:cs typeface="Times New Roman"/>
              </a:rPr>
              <a:t>,3); </a:t>
            </a:r>
            <a:r>
              <a:rPr kumimoji="0" lang="en-US" sz="900" b="0" i="0" u="none" strike="noStrike" kern="1200" cap="none" spc="0" normalizeH="0" baseline="0" noProof="0" dirty="0" smtClean="0">
                <a:ln>
                  <a:noFill/>
                </a:ln>
                <a:solidFill>
                  <a:srgbClr val="228B22"/>
                </a:solidFill>
                <a:effectLst/>
                <a:uLnTx/>
                <a:uFillTx/>
                <a:latin typeface="Courier New"/>
                <a:ea typeface="Calibri"/>
                <a:cs typeface="Times New Roman"/>
              </a:rPr>
              <a:t>% Draw line segment</a:t>
            </a:r>
            <a:endParaRPr kumimoji="0" lang="en-US" sz="900" b="0" i="0" u="none" strike="noStrike" kern="1200" cap="none" spc="0" normalizeH="0" baseline="0" noProof="0" dirty="0" smtClean="0">
              <a:ln>
                <a:noFill/>
              </a:ln>
              <a:solidFill>
                <a:schemeClr val="tx1"/>
              </a:solidFill>
              <a:effectLst/>
              <a:uLnTx/>
              <a:uFillTx/>
              <a:latin typeface="+mn-lt"/>
              <a:ea typeface="Calibri"/>
              <a:cs typeface="Times New Roman"/>
            </a:endParaRPr>
          </a:p>
          <a:p>
            <a:pPr marL="0" marR="0" lvl="0" indent="-342900" algn="l" defTabSz="914400" rtl="0" eaLnBrk="1" fontAlgn="auto" latinLnBrk="0" hangingPunct="1">
              <a:lnSpc>
                <a:spcPct val="115000"/>
              </a:lnSpc>
              <a:spcBef>
                <a:spcPts val="0"/>
              </a:spcBef>
              <a:spcAft>
                <a:spcPts val="0"/>
              </a:spcAft>
              <a:buClrTx/>
              <a:buSzTx/>
              <a:buFont typeface="Arial" pitchFamily="34" charset="0"/>
              <a:buNone/>
              <a:tabLst/>
              <a:defRPr/>
            </a:pPr>
            <a:r>
              <a:rPr kumimoji="0" lang="en-US" sz="900" b="0" i="0" u="none" strike="noStrike" kern="1200" cap="none" spc="0" normalizeH="0" baseline="0" noProof="0" dirty="0" smtClean="0">
                <a:ln>
                  <a:noFill/>
                </a:ln>
                <a:solidFill>
                  <a:srgbClr val="000000"/>
                </a:solidFill>
                <a:effectLst/>
                <a:uLnTx/>
                <a:uFillTx/>
                <a:latin typeface="Courier New"/>
                <a:ea typeface="Calibri"/>
                <a:cs typeface="Times New Roman"/>
              </a:rPr>
              <a:t>    </a:t>
            </a:r>
            <a:endParaRPr kumimoji="0" lang="en-US" sz="900" b="0" i="0" u="none" strike="noStrike" kern="1200" cap="none" spc="0" normalizeH="0" baseline="0" noProof="0" dirty="0" smtClean="0">
              <a:ln>
                <a:noFill/>
              </a:ln>
              <a:solidFill>
                <a:schemeClr val="tx1"/>
              </a:solidFill>
              <a:effectLst/>
              <a:uLnTx/>
              <a:uFillTx/>
              <a:latin typeface="+mn-lt"/>
              <a:ea typeface="Calibri"/>
              <a:cs typeface="Times New Roman"/>
            </a:endParaRPr>
          </a:p>
          <a:p>
            <a:pPr marL="0" marR="0" lvl="0" indent="-342900" algn="l" defTabSz="914400" rtl="0" eaLnBrk="1" fontAlgn="auto" latinLnBrk="0" hangingPunct="1">
              <a:lnSpc>
                <a:spcPct val="115000"/>
              </a:lnSpc>
              <a:spcBef>
                <a:spcPts val="0"/>
              </a:spcBef>
              <a:spcAft>
                <a:spcPts val="0"/>
              </a:spcAft>
              <a:buClrTx/>
              <a:buSzTx/>
              <a:buFont typeface="Arial" pitchFamily="34" charset="0"/>
              <a:buNone/>
              <a:tabLst/>
              <a:defRPr/>
            </a:pPr>
            <a:r>
              <a:rPr kumimoji="0" lang="en-US" sz="900" b="0" i="0" u="none" strike="noStrike" kern="1200" cap="none" spc="0" normalizeH="0" baseline="0" noProof="0" dirty="0" smtClean="0">
                <a:ln>
                  <a:noFill/>
                </a:ln>
                <a:solidFill>
                  <a:srgbClr val="000000"/>
                </a:solidFill>
                <a:effectLst/>
                <a:uLnTx/>
                <a:uFillTx/>
                <a:latin typeface="Courier New"/>
                <a:ea typeface="Calibri"/>
                <a:cs typeface="Times New Roman"/>
              </a:rPr>
              <a:t>    Theta=</a:t>
            </a:r>
            <a:r>
              <a:rPr kumimoji="0" lang="en-US" sz="900" b="0" i="0" u="none" strike="noStrike" kern="1200" cap="none" spc="0" normalizeH="0" baseline="0" noProof="0" dirty="0" err="1" smtClean="0">
                <a:ln>
                  <a:noFill/>
                </a:ln>
                <a:solidFill>
                  <a:srgbClr val="000000"/>
                </a:solidFill>
                <a:effectLst/>
                <a:uLnTx/>
                <a:uFillTx/>
                <a:latin typeface="Courier New"/>
                <a:ea typeface="Calibri"/>
                <a:cs typeface="Times New Roman"/>
              </a:rPr>
              <a:t>Theta+DTheta</a:t>
            </a:r>
            <a:r>
              <a:rPr kumimoji="0" lang="en-US" sz="900" b="0" i="0" u="none" strike="noStrike" kern="1200" cap="none" spc="0" normalizeH="0" baseline="0" noProof="0" dirty="0" smtClean="0">
                <a:ln>
                  <a:noFill/>
                </a:ln>
                <a:solidFill>
                  <a:srgbClr val="000000"/>
                </a:solidFill>
                <a:effectLst/>
                <a:uLnTx/>
                <a:uFillTx/>
                <a:latin typeface="Courier New"/>
                <a:ea typeface="Calibri"/>
                <a:cs typeface="Times New Roman"/>
              </a:rPr>
              <a:t>; </a:t>
            </a:r>
            <a:r>
              <a:rPr kumimoji="0" lang="en-US" sz="900" b="0" i="0" u="none" strike="noStrike" kern="1200" cap="none" spc="0" normalizeH="0" baseline="0" noProof="0" dirty="0" smtClean="0">
                <a:ln>
                  <a:noFill/>
                </a:ln>
                <a:solidFill>
                  <a:srgbClr val="228B22"/>
                </a:solidFill>
                <a:effectLst/>
                <a:uLnTx/>
                <a:uFillTx/>
                <a:latin typeface="Courier New"/>
                <a:ea typeface="Calibri"/>
                <a:cs typeface="Times New Roman"/>
              </a:rPr>
              <a:t>% Increment the angle</a:t>
            </a:r>
            <a:endParaRPr kumimoji="0" lang="en-US" sz="900" b="0" i="0" u="none" strike="noStrike" kern="1200" cap="none" spc="0" normalizeH="0" baseline="0" noProof="0" dirty="0" smtClean="0">
              <a:ln>
                <a:noFill/>
              </a:ln>
              <a:solidFill>
                <a:schemeClr val="tx1"/>
              </a:solidFill>
              <a:effectLst/>
              <a:uLnTx/>
              <a:uFillTx/>
              <a:latin typeface="+mn-lt"/>
              <a:ea typeface="Calibri"/>
              <a:cs typeface="Times New Roman"/>
            </a:endParaRPr>
          </a:p>
          <a:p>
            <a:pPr marL="0" marR="0" lvl="0" indent="-342900" algn="l" defTabSz="914400" rtl="0" eaLnBrk="1" fontAlgn="auto" latinLnBrk="0" hangingPunct="1">
              <a:lnSpc>
                <a:spcPct val="115000"/>
              </a:lnSpc>
              <a:spcBef>
                <a:spcPts val="0"/>
              </a:spcBef>
              <a:spcAft>
                <a:spcPts val="0"/>
              </a:spcAft>
              <a:buClrTx/>
              <a:buSzTx/>
              <a:buFont typeface="Arial" pitchFamily="34" charset="0"/>
              <a:buNone/>
              <a:tabLst/>
              <a:defRPr/>
            </a:pPr>
            <a:r>
              <a:rPr kumimoji="0" lang="en-US" sz="900" b="0" i="0" u="none" strike="noStrike" kern="1200" cap="none" spc="0" normalizeH="0" baseline="0" noProof="0" dirty="0" smtClean="0">
                <a:ln>
                  <a:noFill/>
                </a:ln>
                <a:solidFill>
                  <a:srgbClr val="000000"/>
                </a:solidFill>
                <a:effectLst/>
                <a:uLnTx/>
                <a:uFillTx/>
                <a:latin typeface="Courier New"/>
                <a:ea typeface="Calibri"/>
                <a:cs typeface="Times New Roman"/>
              </a:rPr>
              <a:t>    x1=x2;</a:t>
            </a:r>
            <a:endParaRPr kumimoji="0" lang="en-US" sz="900" b="0" i="0" u="none" strike="noStrike" kern="1200" cap="none" spc="0" normalizeH="0" baseline="0" noProof="0" dirty="0" smtClean="0">
              <a:ln>
                <a:noFill/>
              </a:ln>
              <a:solidFill>
                <a:schemeClr val="tx1"/>
              </a:solidFill>
              <a:effectLst/>
              <a:uLnTx/>
              <a:uFillTx/>
              <a:latin typeface="+mn-lt"/>
              <a:ea typeface="Calibri"/>
              <a:cs typeface="Times New Roman"/>
            </a:endParaRPr>
          </a:p>
          <a:p>
            <a:pPr marL="0" marR="0" lvl="0" indent="-342900" algn="l" defTabSz="914400" rtl="0" eaLnBrk="1" fontAlgn="auto" latinLnBrk="0" hangingPunct="1">
              <a:lnSpc>
                <a:spcPct val="115000"/>
              </a:lnSpc>
              <a:spcBef>
                <a:spcPts val="0"/>
              </a:spcBef>
              <a:spcAft>
                <a:spcPts val="0"/>
              </a:spcAft>
              <a:buClrTx/>
              <a:buSzTx/>
              <a:buFont typeface="Arial" pitchFamily="34" charset="0"/>
              <a:buNone/>
              <a:tabLst/>
              <a:defRPr/>
            </a:pPr>
            <a:r>
              <a:rPr kumimoji="0" lang="en-US" sz="900" b="0" i="0" u="none" strike="noStrike" kern="1200" cap="none" spc="0" normalizeH="0" baseline="0" noProof="0" dirty="0" smtClean="0">
                <a:ln>
                  <a:noFill/>
                </a:ln>
                <a:solidFill>
                  <a:srgbClr val="000000"/>
                </a:solidFill>
                <a:effectLst/>
                <a:uLnTx/>
                <a:uFillTx/>
                <a:latin typeface="Courier New"/>
                <a:ea typeface="Calibri"/>
                <a:cs typeface="Times New Roman"/>
              </a:rPr>
              <a:t>    y1=y2;</a:t>
            </a:r>
            <a:endParaRPr kumimoji="0" lang="en-US" sz="900" b="0" i="0" u="none" strike="noStrike" kern="1200" cap="none" spc="0" normalizeH="0" baseline="0" noProof="0" dirty="0" smtClean="0">
              <a:ln>
                <a:noFill/>
              </a:ln>
              <a:solidFill>
                <a:schemeClr val="tx1"/>
              </a:solidFill>
              <a:effectLst/>
              <a:uLnTx/>
              <a:uFillTx/>
              <a:latin typeface="+mn-lt"/>
              <a:ea typeface="Calibri"/>
              <a:cs typeface="Times New Roman"/>
            </a:endParaRPr>
          </a:p>
          <a:p>
            <a:pPr marL="0" marR="0" lvl="0" indent="-342900" algn="l" defTabSz="914400" rtl="0" eaLnBrk="1" fontAlgn="auto" latinLnBrk="0" hangingPunct="1">
              <a:lnSpc>
                <a:spcPct val="115000"/>
              </a:lnSpc>
              <a:spcBef>
                <a:spcPts val="0"/>
              </a:spcBef>
              <a:spcAft>
                <a:spcPts val="0"/>
              </a:spcAft>
              <a:buClrTx/>
              <a:buSzTx/>
              <a:buFont typeface="Arial" pitchFamily="34" charset="0"/>
              <a:buNone/>
              <a:tabLst/>
              <a:defRPr/>
            </a:pPr>
            <a:r>
              <a:rPr kumimoji="0" lang="en-US" sz="900" b="0" i="0" u="none" strike="noStrike" kern="1200" cap="none" spc="0" normalizeH="0" baseline="0" noProof="0" dirty="0" smtClean="0">
                <a:ln>
                  <a:noFill/>
                </a:ln>
                <a:solidFill>
                  <a:srgbClr val="0000FF"/>
                </a:solidFill>
                <a:effectLst/>
                <a:uLnTx/>
                <a:uFillTx/>
                <a:latin typeface="Courier New"/>
                <a:ea typeface="Calibri"/>
                <a:cs typeface="Times New Roman"/>
              </a:rPr>
              <a:t>end</a:t>
            </a:r>
            <a:endParaRPr kumimoji="0" lang="en-US" sz="900" b="0" i="0" u="none" strike="noStrike" kern="1200" cap="none" spc="0" normalizeH="0" baseline="0" noProof="0" dirty="0" smtClean="0">
              <a:ln>
                <a:noFill/>
              </a:ln>
              <a:solidFill>
                <a:schemeClr val="tx1"/>
              </a:solidFill>
              <a:effectLst/>
              <a:uLnTx/>
              <a:uFillTx/>
              <a:latin typeface="+mn-lt"/>
              <a:ea typeface="Calibri"/>
              <a:cs typeface="Times New Roman"/>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9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9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9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9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Drawing Curves (Circle)</a:t>
            </a:r>
          </a:p>
        </p:txBody>
      </p:sp>
      <p:sp>
        <p:nvSpPr>
          <p:cNvPr id="3" name="Content Placeholder 2"/>
          <p:cNvSpPr>
            <a:spLocks noGrp="1"/>
          </p:cNvSpPr>
          <p:nvPr>
            <p:ph idx="1"/>
          </p:nvPr>
        </p:nvSpPr>
        <p:spPr/>
        <p:txBody>
          <a:bodyPr>
            <a:normAutofit/>
          </a:bodyPr>
          <a:lstStyle/>
          <a:p>
            <a:pPr>
              <a:buNone/>
            </a:pPr>
            <a:r>
              <a:rPr lang="en-US" sz="2400" dirty="0" smtClean="0"/>
              <a:t> Equations of a Circle</a:t>
            </a:r>
          </a:p>
          <a:p>
            <a:pPr>
              <a:buNone/>
            </a:pPr>
            <a:r>
              <a:rPr lang="en-US" sz="2400" dirty="0" smtClean="0"/>
              <a:t>Cartesian </a:t>
            </a:r>
          </a:p>
          <a:p>
            <a:pPr lvl="0">
              <a:buNone/>
            </a:pPr>
            <a:r>
              <a:rPr lang="en-US" sz="2400" dirty="0" smtClean="0"/>
              <a:t>Center coordinates at (</a:t>
            </a:r>
            <a:r>
              <a:rPr lang="en-US" sz="2400" dirty="0" err="1" smtClean="0"/>
              <a:t>xc,yc</a:t>
            </a:r>
            <a:r>
              <a:rPr lang="en-US" sz="2400" dirty="0" smtClean="0"/>
              <a:t>)</a:t>
            </a:r>
          </a:p>
          <a:p>
            <a:pPr>
              <a:buNone/>
            </a:pPr>
            <a:r>
              <a:rPr lang="en-US" sz="2400" dirty="0" smtClean="0"/>
              <a:t>Polar </a:t>
            </a:r>
          </a:p>
          <a:p>
            <a:pPr>
              <a:buNone/>
            </a:pPr>
            <a:r>
              <a:rPr lang="en-US" sz="2400" dirty="0" smtClean="0"/>
              <a:t>for a circle centered at the origin, this reduces to</a:t>
            </a:r>
          </a:p>
          <a:p>
            <a:pPr>
              <a:buNone/>
            </a:pPr>
            <a:endParaRPr lang="en-US" sz="2400" dirty="0" smtClean="0"/>
          </a:p>
          <a:p>
            <a:pPr>
              <a:buNone/>
            </a:pPr>
            <a:r>
              <a:rPr lang="en-US" sz="2400" b="1" dirty="0" smtClean="0"/>
              <a:t>Using the previous outline of drawing with line segments plot a circle of radius a=100, centered at (0,0). (</a:t>
            </a:r>
            <a:r>
              <a:rPr lang="en-US" sz="2400" b="1" dirty="0" err="1" smtClean="0"/>
              <a:t>Matlab</a:t>
            </a:r>
            <a:r>
              <a:rPr lang="en-US" sz="2400" b="1" dirty="0" smtClean="0"/>
              <a:t> in class)</a:t>
            </a:r>
          </a:p>
          <a:p>
            <a:pPr>
              <a:buNone/>
            </a:pPr>
            <a:r>
              <a:rPr lang="en-US" sz="2400" b="1" dirty="0" smtClean="0"/>
              <a:t>Use OpenGL at home. </a:t>
            </a:r>
          </a:p>
          <a:p>
            <a:pPr>
              <a:buNone/>
            </a:pPr>
            <a:endParaRPr lang="en-US" sz="2400" dirty="0" smtClean="0"/>
          </a:p>
          <a:p>
            <a:pPr>
              <a:buNone/>
            </a:pPr>
            <a:endParaRPr lang="en-US" sz="2400" dirty="0" smtClean="0"/>
          </a:p>
          <a:p>
            <a:pPr>
              <a:buNone/>
            </a:pPr>
            <a:endParaRPr lang="en-US" sz="2400" dirty="0" smtClean="0"/>
          </a:p>
          <a:p>
            <a:pPr lvl="0">
              <a:buNone/>
            </a:pPr>
            <a:endParaRPr lang="en-US" sz="2400" dirty="0" smtClean="0"/>
          </a:p>
          <a:p>
            <a:pPr>
              <a:buNone/>
            </a:pPr>
            <a:endParaRPr lang="en-US" sz="2400" dirty="0"/>
          </a:p>
        </p:txBody>
      </p:sp>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09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09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0963"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828800" y="3028950"/>
            <a:ext cx="2390775" cy="247650"/>
          </a:xfrm>
          <a:prstGeom prst="rect">
            <a:avLst/>
          </a:prstGeom>
          <a:noFill/>
        </p:spPr>
      </p:pic>
      <p:sp>
        <p:nvSpPr>
          <p:cNvPr id="409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0965"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934200" y="3505200"/>
            <a:ext cx="419100" cy="238125"/>
          </a:xfrm>
          <a:prstGeom prst="rect">
            <a:avLst/>
          </a:prstGeom>
          <a:noFill/>
        </p:spPr>
      </p:pic>
      <p:sp>
        <p:nvSpPr>
          <p:cNvPr id="4096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097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097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147"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819400" y="2133600"/>
            <a:ext cx="1905000" cy="238125"/>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Drawing Curves (Ellipses)</a:t>
            </a:r>
          </a:p>
        </p:txBody>
      </p:sp>
      <p:sp>
        <p:nvSpPr>
          <p:cNvPr id="3" name="Content Placeholder 2"/>
          <p:cNvSpPr>
            <a:spLocks noGrp="1"/>
          </p:cNvSpPr>
          <p:nvPr>
            <p:ph idx="1"/>
          </p:nvPr>
        </p:nvSpPr>
        <p:spPr>
          <a:xfrm>
            <a:off x="457200" y="1600200"/>
            <a:ext cx="8229600" cy="4953000"/>
          </a:xfrm>
        </p:spPr>
        <p:txBody>
          <a:bodyPr>
            <a:normAutofit/>
          </a:bodyPr>
          <a:lstStyle/>
          <a:p>
            <a:r>
              <a:rPr lang="en-US" sz="2400" dirty="0" smtClean="0"/>
              <a:t>Cartesian </a:t>
            </a:r>
          </a:p>
          <a:p>
            <a:r>
              <a:rPr lang="en-US" sz="2400" dirty="0" smtClean="0"/>
              <a:t>The equation of an ellipse whose major and minor axes coincide with the Cartesian axes:</a:t>
            </a:r>
          </a:p>
          <a:p>
            <a:endParaRPr lang="en-US" sz="2400" dirty="0" smtClean="0"/>
          </a:p>
          <a:p>
            <a:r>
              <a:rPr lang="en-US" sz="2400" dirty="0" smtClean="0"/>
              <a:t>a   –  semi-major axis,	b  –  semi-minor axis</a:t>
            </a:r>
          </a:p>
          <a:p>
            <a:r>
              <a:rPr lang="en-US" sz="2400" dirty="0" smtClean="0"/>
              <a:t>Polar </a:t>
            </a:r>
          </a:p>
          <a:p>
            <a:endParaRPr lang="en-US" sz="2400" dirty="0" smtClean="0"/>
          </a:p>
          <a:p>
            <a:pPr>
              <a:buNone/>
            </a:pPr>
            <a:r>
              <a:rPr lang="en-US" sz="2400" b="1" dirty="0" smtClean="0"/>
              <a:t>Using the previous outline of drawing with line segments plot an ellipse of radius a=100, b=50, centered at (0,0). (use </a:t>
            </a:r>
            <a:r>
              <a:rPr lang="en-US" sz="2400" b="1" dirty="0" err="1" smtClean="0"/>
              <a:t>Matlab</a:t>
            </a:r>
            <a:r>
              <a:rPr lang="en-US" sz="2400" b="1" dirty="0" smtClean="0"/>
              <a:t> in class)</a:t>
            </a:r>
          </a:p>
          <a:p>
            <a:pPr>
              <a:buNone/>
            </a:pPr>
            <a:r>
              <a:rPr lang="en-US" sz="2400" b="1" dirty="0" smtClean="0"/>
              <a:t>Use OpenGL at home. </a:t>
            </a:r>
          </a:p>
          <a:p>
            <a:endParaRPr lang="en-US" sz="2400" dirty="0" smtClean="0"/>
          </a:p>
          <a:p>
            <a:endParaRPr lang="en-US" sz="2400" dirty="0"/>
          </a:p>
        </p:txBody>
      </p:sp>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09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09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09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096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097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097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5059"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5058"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181600" y="2743200"/>
            <a:ext cx="1257300" cy="438150"/>
          </a:xfrm>
          <a:prstGeom prst="rect">
            <a:avLst/>
          </a:prstGeom>
          <a:noFill/>
        </p:spPr>
      </p:pic>
      <p:sp>
        <p:nvSpPr>
          <p:cNvPr id="4506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5060"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743200" y="3810000"/>
            <a:ext cx="2124075" cy="523875"/>
          </a:xfrm>
          <a:prstGeom prst="rect">
            <a:avLst/>
          </a:prstGeom>
          <a:noFill/>
        </p:spPr>
      </p:pic>
      <p:sp>
        <p:nvSpPr>
          <p:cNvPr id="45063"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5065"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any curve using line segments</a:t>
            </a:r>
            <a:endParaRPr lang="en-US" dirty="0"/>
          </a:p>
        </p:txBody>
      </p:sp>
      <p:sp>
        <p:nvSpPr>
          <p:cNvPr id="3" name="Content Placeholder 2"/>
          <p:cNvSpPr>
            <a:spLocks noGrp="1"/>
          </p:cNvSpPr>
          <p:nvPr>
            <p:ph idx="1"/>
          </p:nvPr>
        </p:nvSpPr>
        <p:spPr/>
        <p:txBody>
          <a:bodyPr>
            <a:normAutofit/>
          </a:bodyPr>
          <a:lstStyle/>
          <a:p>
            <a:pPr>
              <a:buNone/>
            </a:pPr>
            <a:endParaRPr lang="en-US" sz="2400" dirty="0" smtClean="0"/>
          </a:p>
          <a:p>
            <a:pPr>
              <a:buNone/>
            </a:pPr>
            <a:r>
              <a:rPr lang="en-US" sz="2400" dirty="0" smtClean="0"/>
              <a:t> </a:t>
            </a:r>
            <a:endParaRPr lang="en-US" sz="2400" dirty="0"/>
          </a:p>
        </p:txBody>
      </p:sp>
      <p:sp>
        <p:nvSpPr>
          <p:cNvPr id="389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891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892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6173746" y="4174348"/>
            <a:ext cx="2817854" cy="2226452"/>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srcRect/>
          <a:stretch>
            <a:fillRect/>
          </a:stretch>
        </p:blipFill>
        <p:spPr bwMode="auto">
          <a:xfrm>
            <a:off x="6075055" y="1600200"/>
            <a:ext cx="2840345" cy="220980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228600" y="1524000"/>
            <a:ext cx="2773981" cy="2191503"/>
          </a:xfrm>
          <a:prstGeom prst="rect">
            <a:avLst/>
          </a:prstGeom>
          <a:noFill/>
          <a:ln w="9525">
            <a:no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228600" y="4419600"/>
            <a:ext cx="2879328" cy="2279715"/>
          </a:xfrm>
          <a:prstGeom prst="rect">
            <a:avLst/>
          </a:prstGeom>
          <a:noFill/>
          <a:ln w="9525">
            <a:noFill/>
            <a:miter lim="800000"/>
            <a:headEnd/>
            <a:tailEnd/>
          </a:ln>
        </p:spPr>
      </p:pic>
      <p:pic>
        <p:nvPicPr>
          <p:cNvPr id="2051" name="Picture 3"/>
          <p:cNvPicPr>
            <a:picLocks noChangeAspect="1" noChangeArrowheads="1"/>
          </p:cNvPicPr>
          <p:nvPr/>
        </p:nvPicPr>
        <p:blipFill>
          <a:blip r:embed="rId6" cstate="print"/>
          <a:srcRect/>
          <a:stretch>
            <a:fillRect/>
          </a:stretch>
        </p:blipFill>
        <p:spPr bwMode="auto">
          <a:xfrm>
            <a:off x="3200400" y="2971800"/>
            <a:ext cx="2849081" cy="225428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2D Transformations</a:t>
            </a:r>
            <a:endParaRPr lang="en-US" dirty="0"/>
          </a:p>
        </p:txBody>
      </p:sp>
      <p:sp>
        <p:nvSpPr>
          <p:cNvPr id="3" name="Content Placeholder 2"/>
          <p:cNvSpPr>
            <a:spLocks noGrp="1"/>
          </p:cNvSpPr>
          <p:nvPr>
            <p:ph idx="1"/>
          </p:nvPr>
        </p:nvSpPr>
        <p:spPr/>
        <p:txBody>
          <a:bodyPr>
            <a:normAutofit lnSpcReduction="10000"/>
          </a:bodyPr>
          <a:lstStyle/>
          <a:p>
            <a:pPr>
              <a:buNone/>
            </a:pPr>
            <a:r>
              <a:rPr lang="en-US" sz="2400" dirty="0" smtClean="0"/>
              <a:t>Translations, Scaling, Rotations, Reflections, Shear</a:t>
            </a:r>
          </a:p>
          <a:p>
            <a:pPr marL="0" marR="0">
              <a:lnSpc>
                <a:spcPct val="115000"/>
              </a:lnSpc>
              <a:spcBef>
                <a:spcPts val="0"/>
              </a:spcBef>
              <a:spcAft>
                <a:spcPts val="0"/>
              </a:spcAft>
            </a:pPr>
            <a:r>
              <a:rPr lang="en-US" sz="2400" dirty="0" smtClean="0">
                <a:ea typeface="Calibri"/>
                <a:cs typeface="Times New Roman"/>
              </a:rPr>
              <a:t>There are three basic classes of transformations: </a:t>
            </a:r>
            <a:endParaRPr lang="en-US" sz="1800" dirty="0" smtClean="0">
              <a:ea typeface="Calibri"/>
              <a:cs typeface="Times New Roman"/>
            </a:endParaRPr>
          </a:p>
          <a:p>
            <a:pPr marL="457200" marR="0">
              <a:lnSpc>
                <a:spcPct val="115000"/>
              </a:lnSpc>
              <a:spcBef>
                <a:spcPts val="0"/>
              </a:spcBef>
              <a:spcAft>
                <a:spcPts val="0"/>
              </a:spcAft>
            </a:pPr>
            <a:r>
              <a:rPr lang="en-US" sz="2400" dirty="0" smtClean="0">
                <a:ea typeface="Calibri"/>
                <a:cs typeface="Times New Roman"/>
              </a:rPr>
              <a:t>1) Rigid body - Preserves distance and angles.</a:t>
            </a:r>
            <a:endParaRPr lang="en-US" sz="1800" dirty="0" smtClean="0">
              <a:ea typeface="Calibri"/>
              <a:cs typeface="Times New Roman"/>
            </a:endParaRPr>
          </a:p>
          <a:p>
            <a:pPr marL="914400" marR="0">
              <a:lnSpc>
                <a:spcPct val="115000"/>
              </a:lnSpc>
              <a:spcBef>
                <a:spcPts val="0"/>
              </a:spcBef>
              <a:spcAft>
                <a:spcPts val="0"/>
              </a:spcAft>
            </a:pPr>
            <a:r>
              <a:rPr lang="en-US" sz="2400" dirty="0" smtClean="0">
                <a:ea typeface="Calibri"/>
                <a:cs typeface="Times New Roman"/>
              </a:rPr>
              <a:t>Examples: translation and rotation.</a:t>
            </a:r>
            <a:endParaRPr lang="en-US" sz="1800" dirty="0" smtClean="0">
              <a:ea typeface="Calibri"/>
              <a:cs typeface="Times New Roman"/>
            </a:endParaRPr>
          </a:p>
          <a:p>
            <a:pPr marL="457200" marR="0">
              <a:lnSpc>
                <a:spcPct val="115000"/>
              </a:lnSpc>
              <a:spcBef>
                <a:spcPts val="0"/>
              </a:spcBef>
              <a:spcAft>
                <a:spcPts val="0"/>
              </a:spcAft>
            </a:pPr>
            <a:r>
              <a:rPr lang="en-US" sz="2400" dirty="0" smtClean="0">
                <a:ea typeface="Calibri"/>
                <a:cs typeface="Times New Roman"/>
              </a:rPr>
              <a:t>2) Conformal - Preserves angles.</a:t>
            </a:r>
            <a:endParaRPr lang="en-US" sz="1800" dirty="0" smtClean="0">
              <a:ea typeface="Calibri"/>
              <a:cs typeface="Times New Roman"/>
            </a:endParaRPr>
          </a:p>
          <a:p>
            <a:pPr marL="914400" marR="0">
              <a:lnSpc>
                <a:spcPct val="115000"/>
              </a:lnSpc>
              <a:spcBef>
                <a:spcPts val="0"/>
              </a:spcBef>
              <a:spcAft>
                <a:spcPts val="0"/>
              </a:spcAft>
            </a:pPr>
            <a:r>
              <a:rPr lang="en-US" sz="2400" dirty="0" smtClean="0">
                <a:ea typeface="Calibri"/>
                <a:cs typeface="Times New Roman"/>
              </a:rPr>
              <a:t>Examples: translation, rotation, and uniform scaling.</a:t>
            </a:r>
            <a:endParaRPr lang="en-US" sz="1800" dirty="0" smtClean="0">
              <a:ea typeface="Calibri"/>
              <a:cs typeface="Times New Roman"/>
            </a:endParaRPr>
          </a:p>
          <a:p>
            <a:pPr marL="457200" marR="0">
              <a:lnSpc>
                <a:spcPct val="115000"/>
              </a:lnSpc>
              <a:spcBef>
                <a:spcPts val="0"/>
              </a:spcBef>
              <a:spcAft>
                <a:spcPts val="0"/>
              </a:spcAft>
            </a:pPr>
            <a:r>
              <a:rPr lang="en-US" sz="2400" dirty="0" smtClean="0">
                <a:ea typeface="Calibri"/>
                <a:cs typeface="Times New Roman"/>
              </a:rPr>
              <a:t>3) Affine - Preserves parallelism. Lines remain lines.</a:t>
            </a:r>
            <a:endParaRPr lang="en-US" sz="1800" dirty="0" smtClean="0">
              <a:ea typeface="Calibri"/>
              <a:cs typeface="Times New Roman"/>
            </a:endParaRPr>
          </a:p>
          <a:p>
            <a:pPr marL="914400" marR="0">
              <a:lnSpc>
                <a:spcPct val="115000"/>
              </a:lnSpc>
              <a:spcBef>
                <a:spcPts val="0"/>
              </a:spcBef>
              <a:spcAft>
                <a:spcPts val="0"/>
              </a:spcAft>
            </a:pPr>
            <a:r>
              <a:rPr lang="en-US" sz="2400" dirty="0" smtClean="0">
                <a:ea typeface="Calibri"/>
                <a:cs typeface="Times New Roman"/>
              </a:rPr>
              <a:t>Examples: translation, rotation, scaling, shear, and reflection.</a:t>
            </a:r>
            <a:endParaRPr lang="en-US" sz="1800" dirty="0" smtClean="0">
              <a:ea typeface="Calibri"/>
              <a:cs typeface="Times New Roman"/>
            </a:endParaRPr>
          </a:p>
          <a:p>
            <a:pPr>
              <a:buNone/>
            </a:pPr>
            <a:endParaRPr lang="en-US" sz="2400" dirty="0" smtClean="0"/>
          </a:p>
          <a:p>
            <a:pPr>
              <a:buNone/>
            </a:pPr>
            <a:r>
              <a:rPr lang="en-US" sz="2400" dirty="0" smtClean="0"/>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p:nvPr/>
        </p:nvPicPr>
        <p:blipFill>
          <a:blip r:embed="rId2" cstate="print"/>
          <a:srcRect/>
          <a:stretch>
            <a:fillRect/>
          </a:stretch>
        </p:blipFill>
        <p:spPr bwMode="auto">
          <a:xfrm>
            <a:off x="6781800" y="3466835"/>
            <a:ext cx="2238375" cy="1181365"/>
          </a:xfrm>
          <a:prstGeom prst="rect">
            <a:avLst/>
          </a:prstGeom>
          <a:noFill/>
          <a:ln w="9525">
            <a:noFill/>
            <a:miter lim="800000"/>
            <a:headEnd/>
            <a:tailEnd/>
          </a:ln>
        </p:spPr>
      </p:pic>
      <p:pic>
        <p:nvPicPr>
          <p:cNvPr id="6" name="Picture 5"/>
          <p:cNvPicPr/>
          <p:nvPr/>
        </p:nvPicPr>
        <p:blipFill>
          <a:blip r:embed="rId3" cstate="print"/>
          <a:srcRect/>
          <a:stretch>
            <a:fillRect/>
          </a:stretch>
        </p:blipFill>
        <p:spPr bwMode="auto">
          <a:xfrm>
            <a:off x="6715125" y="1066800"/>
            <a:ext cx="2124075" cy="1268104"/>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dirty="0" smtClean="0"/>
              <a:t>2D Transformations</a:t>
            </a:r>
            <a:endParaRPr lang="en-US" dirty="0"/>
          </a:p>
        </p:txBody>
      </p:sp>
      <p:sp>
        <p:nvSpPr>
          <p:cNvPr id="3" name="Content Placeholder 2"/>
          <p:cNvSpPr>
            <a:spLocks noGrp="1"/>
          </p:cNvSpPr>
          <p:nvPr>
            <p:ph idx="1"/>
          </p:nvPr>
        </p:nvSpPr>
        <p:spPr/>
        <p:txBody>
          <a:bodyPr>
            <a:normAutofit/>
          </a:bodyPr>
          <a:lstStyle/>
          <a:p>
            <a:pPr>
              <a:buNone/>
            </a:pPr>
            <a:r>
              <a:rPr lang="en-US" sz="2400" dirty="0" smtClean="0"/>
              <a:t>Translation of a point by a vector </a:t>
            </a:r>
          </a:p>
          <a:p>
            <a:pPr>
              <a:buNone/>
            </a:pPr>
            <a:endParaRPr lang="en-US" sz="2400" dirty="0" smtClean="0"/>
          </a:p>
          <a:p>
            <a:pPr>
              <a:buNone/>
            </a:pPr>
            <a:endParaRPr lang="en-US" sz="2400" dirty="0" smtClean="0"/>
          </a:p>
          <a:p>
            <a:pPr>
              <a:buNone/>
            </a:pPr>
            <a:r>
              <a:rPr lang="en-US" sz="2400" dirty="0" smtClean="0"/>
              <a:t>Rotation counterclockwise by angle </a:t>
            </a:r>
          </a:p>
          <a:p>
            <a:pPr>
              <a:buNone/>
            </a:pPr>
            <a:endParaRPr lang="en-US" sz="2400" dirty="0" smtClean="0"/>
          </a:p>
          <a:p>
            <a:pPr>
              <a:buNone/>
            </a:pPr>
            <a:r>
              <a:rPr lang="en-US" sz="2400" dirty="0" smtClean="0"/>
              <a:t>Uniform scaling by scalar </a:t>
            </a:r>
          </a:p>
          <a:p>
            <a:pPr>
              <a:buNone/>
            </a:pPr>
            <a:endParaRPr lang="en-US" sz="2400" dirty="0" smtClean="0"/>
          </a:p>
          <a:p>
            <a:pPr>
              <a:buNone/>
            </a:pPr>
            <a:endParaRPr lang="en-US" sz="2400" dirty="0" smtClean="0"/>
          </a:p>
          <a:p>
            <a:pPr>
              <a:buNone/>
            </a:pPr>
            <a:r>
              <a:rPr lang="en-US" sz="2400" dirty="0" smtClean="0"/>
              <a:t>Non-uniform scaling </a:t>
            </a:r>
          </a:p>
        </p:txBody>
      </p:sp>
      <p:sp>
        <p:nvSpPr>
          <p:cNvPr id="450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5057"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724400" y="1676400"/>
            <a:ext cx="866775" cy="257175"/>
          </a:xfrm>
          <a:prstGeom prst="rect">
            <a:avLst/>
          </a:prstGeom>
          <a:noFill/>
        </p:spPr>
      </p:pic>
      <p:pic>
        <p:nvPicPr>
          <p:cNvPr id="7" name="Picture 6"/>
          <p:cNvPicPr/>
          <p:nvPr/>
        </p:nvPicPr>
        <p:blipFill>
          <a:blip r:embed="rId5" cstate="print"/>
          <a:srcRect/>
          <a:stretch>
            <a:fillRect/>
          </a:stretch>
        </p:blipFill>
        <p:spPr bwMode="auto">
          <a:xfrm>
            <a:off x="6753225" y="2209800"/>
            <a:ext cx="2238375" cy="1353911"/>
          </a:xfrm>
          <a:prstGeom prst="rect">
            <a:avLst/>
          </a:prstGeom>
          <a:noFill/>
          <a:ln w="9525">
            <a:noFill/>
            <a:miter lim="800000"/>
            <a:headEnd/>
            <a:tailEnd/>
          </a:ln>
        </p:spPr>
      </p:pic>
      <p:sp>
        <p:nvSpPr>
          <p:cNvPr id="4506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5059" name="Picture 3"/>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4991100" y="2962275"/>
            <a:ext cx="1790700" cy="390525"/>
          </a:xfrm>
          <a:prstGeom prst="rect">
            <a:avLst/>
          </a:prstGeom>
          <a:noFill/>
        </p:spPr>
      </p:pic>
      <p:sp>
        <p:nvSpPr>
          <p:cNvPr id="4506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5061" name="Picture 5"/>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3810000" y="3876675"/>
            <a:ext cx="1123950" cy="390525"/>
          </a:xfrm>
          <a:prstGeom prst="rect">
            <a:avLst/>
          </a:prstGeom>
          <a:noFill/>
        </p:spPr>
      </p:pic>
      <p:pic>
        <p:nvPicPr>
          <p:cNvPr id="13" name="Picture 12"/>
          <p:cNvPicPr/>
          <p:nvPr/>
        </p:nvPicPr>
        <p:blipFill>
          <a:blip r:embed="rId8" cstate="print"/>
          <a:srcRect/>
          <a:stretch>
            <a:fillRect/>
          </a:stretch>
        </p:blipFill>
        <p:spPr bwMode="auto">
          <a:xfrm>
            <a:off x="6810375" y="4648200"/>
            <a:ext cx="2333625" cy="1213798"/>
          </a:xfrm>
          <a:prstGeom prst="rect">
            <a:avLst/>
          </a:prstGeom>
          <a:noFill/>
          <a:ln w="9525">
            <a:noFill/>
            <a:miter lim="800000"/>
            <a:headEnd/>
            <a:tailEnd/>
          </a:ln>
        </p:spPr>
      </p:pic>
      <p:sp>
        <p:nvSpPr>
          <p:cNvPr id="4506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5063" name="Picture 7"/>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3352800" y="5172075"/>
            <a:ext cx="1114425" cy="390525"/>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2D Transformations</a:t>
            </a:r>
            <a:endParaRPr lang="en-US" dirty="0"/>
          </a:p>
        </p:txBody>
      </p:sp>
      <p:sp>
        <p:nvSpPr>
          <p:cNvPr id="3" name="Content Placeholder 2"/>
          <p:cNvSpPr>
            <a:spLocks noGrp="1"/>
          </p:cNvSpPr>
          <p:nvPr>
            <p:ph idx="1"/>
          </p:nvPr>
        </p:nvSpPr>
        <p:spPr/>
        <p:txBody>
          <a:bodyPr>
            <a:normAutofit/>
          </a:bodyPr>
          <a:lstStyle/>
          <a:p>
            <a:pPr>
              <a:buNone/>
            </a:pPr>
            <a:r>
              <a:rPr lang="en-US" sz="2400" dirty="0" smtClean="0"/>
              <a:t>Shear by scalar </a:t>
            </a:r>
          </a:p>
          <a:p>
            <a:pPr>
              <a:buNone/>
            </a:pPr>
            <a:endParaRPr lang="en-US" sz="2400" dirty="0" smtClean="0"/>
          </a:p>
          <a:p>
            <a:pPr>
              <a:buNone/>
            </a:pPr>
            <a:endParaRPr lang="en-US" sz="2400" dirty="0" smtClean="0"/>
          </a:p>
          <a:p>
            <a:pPr>
              <a:buNone/>
            </a:pPr>
            <a:r>
              <a:rPr lang="en-US" sz="2400" dirty="0" smtClean="0"/>
              <a:t>Reflection about the y-axis </a:t>
            </a:r>
          </a:p>
        </p:txBody>
      </p:sp>
      <p:sp>
        <p:nvSpPr>
          <p:cNvPr id="450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506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506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506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 name="Picture 15"/>
          <p:cNvPicPr/>
          <p:nvPr/>
        </p:nvPicPr>
        <p:blipFill>
          <a:blip r:embed="rId2" cstate="print"/>
          <a:srcRect/>
          <a:stretch>
            <a:fillRect/>
          </a:stretch>
        </p:blipFill>
        <p:spPr bwMode="auto">
          <a:xfrm>
            <a:off x="6400800" y="1219200"/>
            <a:ext cx="2239810" cy="1130060"/>
          </a:xfrm>
          <a:prstGeom prst="rect">
            <a:avLst/>
          </a:prstGeom>
          <a:noFill/>
          <a:ln w="9525">
            <a:noFill/>
            <a:miter lim="800000"/>
            <a:headEnd/>
            <a:tailEnd/>
          </a:ln>
        </p:spPr>
      </p:pic>
      <p:sp>
        <p:nvSpPr>
          <p:cNvPr id="460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6081"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667000" y="1600200"/>
            <a:ext cx="1114425" cy="390525"/>
          </a:xfrm>
          <a:prstGeom prst="rect">
            <a:avLst/>
          </a:prstGeom>
          <a:noFill/>
        </p:spPr>
      </p:pic>
      <p:pic>
        <p:nvPicPr>
          <p:cNvPr id="19" name="Picture 18"/>
          <p:cNvPicPr/>
          <p:nvPr/>
        </p:nvPicPr>
        <p:blipFill>
          <a:blip r:embed="rId4" cstate="print"/>
          <a:srcRect/>
          <a:stretch>
            <a:fillRect/>
          </a:stretch>
        </p:blipFill>
        <p:spPr bwMode="auto">
          <a:xfrm>
            <a:off x="6400800" y="2514600"/>
            <a:ext cx="2240172" cy="1169416"/>
          </a:xfrm>
          <a:prstGeom prst="rect">
            <a:avLst/>
          </a:prstGeom>
          <a:noFill/>
          <a:ln w="9525">
            <a:noFill/>
            <a:miter lim="800000"/>
            <a:headEnd/>
            <a:tailEnd/>
          </a:ln>
        </p:spPr>
      </p:pic>
      <p:sp>
        <p:nvSpPr>
          <p:cNvPr id="460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6083" name="Picture 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038600" y="2971800"/>
            <a:ext cx="1247775" cy="390525"/>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estimate P? </a:t>
            </a:r>
            <a:endParaRPr lang="en-US" dirty="0"/>
          </a:p>
        </p:txBody>
      </p:sp>
      <p:sp>
        <p:nvSpPr>
          <p:cNvPr id="3" name="Content Placeholder 2"/>
          <p:cNvSpPr>
            <a:spLocks noGrp="1"/>
          </p:cNvSpPr>
          <p:nvPr>
            <p:ph idx="1"/>
          </p:nvPr>
        </p:nvSpPr>
        <p:spPr/>
        <p:txBody>
          <a:bodyPr>
            <a:normAutofit/>
          </a:bodyPr>
          <a:lstStyle/>
          <a:p>
            <a:r>
              <a:rPr lang="en-US" sz="2000" dirty="0" smtClean="0"/>
              <a:t>Rewrite equation of line		as</a:t>
            </a:r>
          </a:p>
          <a:p>
            <a:endParaRPr lang="en-US" sz="2000" dirty="0" smtClean="0"/>
          </a:p>
          <a:p>
            <a:r>
              <a:rPr lang="en-US" sz="2000" dirty="0" smtClean="0"/>
              <a:t>Where</a:t>
            </a:r>
          </a:p>
          <a:p>
            <a:r>
              <a:rPr lang="en-US" sz="2000" dirty="0" smtClean="0"/>
              <a:t>The implicit form of an equation of a line </a:t>
            </a:r>
          </a:p>
          <a:p>
            <a:pPr>
              <a:buNone/>
            </a:pPr>
            <a:r>
              <a:rPr lang="en-US" sz="2000" dirty="0" smtClean="0"/>
              <a:t>	at (</a:t>
            </a:r>
            <a:r>
              <a:rPr lang="en-US" sz="2000" dirty="0" err="1" smtClean="0"/>
              <a:t>x,y</a:t>
            </a:r>
            <a:r>
              <a:rPr lang="en-US" sz="2000" dirty="0" smtClean="0"/>
              <a:t>) is: </a:t>
            </a:r>
          </a:p>
          <a:p>
            <a:pPr>
              <a:buNone/>
            </a:pPr>
            <a:r>
              <a:rPr lang="en-US" sz="2000" dirty="0" smtClean="0"/>
              <a:t>	at (x+1,y+1/2) is:</a:t>
            </a:r>
          </a:p>
          <a:p>
            <a:r>
              <a:rPr lang="en-US" sz="2000" dirty="0" smtClean="0"/>
              <a:t>The difference  is </a:t>
            </a:r>
          </a:p>
          <a:p>
            <a:r>
              <a:rPr lang="en-US" sz="2000" dirty="0" smtClean="0"/>
              <a:t> Since we check only if P&gt;0 or P&lt;0 (the sign of ) we can multiply the above equation by 2 without losing any relevant information. </a:t>
            </a:r>
          </a:p>
          <a:p>
            <a:endParaRPr lang="en-US" sz="2000" dirty="0"/>
          </a:p>
        </p:txBody>
      </p:sp>
      <p:sp>
        <p:nvSpPr>
          <p:cNvPr id="542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427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209800" y="3200400"/>
            <a:ext cx="2809875" cy="161925"/>
          </a:xfrm>
          <a:prstGeom prst="rect">
            <a:avLst/>
          </a:prstGeom>
          <a:noFill/>
        </p:spPr>
      </p:pic>
      <p:pic>
        <p:nvPicPr>
          <p:cNvPr id="6"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810000" y="1676400"/>
            <a:ext cx="895350" cy="238125"/>
          </a:xfrm>
          <a:prstGeom prst="rect">
            <a:avLst/>
          </a:prstGeom>
          <a:noFill/>
        </p:spPr>
      </p:pic>
      <p:pic>
        <p:nvPicPr>
          <p:cNvPr id="7"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638800" y="1676400"/>
            <a:ext cx="1295400" cy="238125"/>
          </a:xfrm>
          <a:prstGeom prst="rect">
            <a:avLst/>
          </a:prstGeom>
          <a:noFill/>
        </p:spPr>
      </p:pic>
      <p:grpSp>
        <p:nvGrpSpPr>
          <p:cNvPr id="8" name="Group 7"/>
          <p:cNvGrpSpPr/>
          <p:nvPr/>
        </p:nvGrpSpPr>
        <p:grpSpPr>
          <a:xfrm>
            <a:off x="1828800" y="2428875"/>
            <a:ext cx="2476500" cy="238125"/>
            <a:chOff x="1828800" y="2428875"/>
            <a:chExt cx="2476500" cy="238125"/>
          </a:xfrm>
        </p:grpSpPr>
        <p:pic>
          <p:nvPicPr>
            <p:cNvPr id="9" name="Picture 12"/>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828800" y="2428875"/>
              <a:ext cx="552450" cy="238125"/>
            </a:xfrm>
            <a:prstGeom prst="rect">
              <a:avLst/>
            </a:prstGeom>
            <a:noFill/>
          </p:spPr>
        </p:pic>
        <p:pic>
          <p:nvPicPr>
            <p:cNvPr id="10" name="Picture 14"/>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743200" y="2428875"/>
              <a:ext cx="676275" cy="238125"/>
            </a:xfrm>
            <a:prstGeom prst="rect">
              <a:avLst/>
            </a:prstGeom>
            <a:noFill/>
          </p:spPr>
        </p:pic>
        <p:pic>
          <p:nvPicPr>
            <p:cNvPr id="11" name="Picture 16"/>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3657600" y="2428875"/>
              <a:ext cx="647700" cy="238125"/>
            </a:xfrm>
            <a:prstGeom prst="rect">
              <a:avLst/>
            </a:prstGeom>
            <a:noFill/>
          </p:spPr>
        </p:pic>
      </p:grpSp>
      <p:pic>
        <p:nvPicPr>
          <p:cNvPr id="12" name="Picture 18"/>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990600" y="2057400"/>
            <a:ext cx="2419350" cy="238125"/>
          </a:xfrm>
          <a:prstGeom prst="rect">
            <a:avLst/>
          </a:prstGeom>
          <a:noFill/>
        </p:spPr>
      </p:pic>
      <p:sp>
        <p:nvSpPr>
          <p:cNvPr id="542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4275" name="Picture 3"/>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2895600" y="3429000"/>
            <a:ext cx="3162300" cy="314325"/>
          </a:xfrm>
          <a:prstGeom prst="rect">
            <a:avLst/>
          </a:prstGeom>
          <a:noFill/>
        </p:spPr>
      </p:pic>
      <p:pic>
        <p:nvPicPr>
          <p:cNvPr id="15" name="Picture 24"/>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2895600" y="3810000"/>
            <a:ext cx="3943350" cy="438150"/>
          </a:xfrm>
          <a:prstGeom prst="rect">
            <a:avLst/>
          </a:prstGeom>
          <a:noFill/>
        </p:spPr>
      </p:pic>
      <p:sp>
        <p:nvSpPr>
          <p:cNvPr id="542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4277" name="Picture 5"/>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2667000" y="4876800"/>
            <a:ext cx="2266950" cy="314325"/>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Homogeneous Coordinates</a:t>
            </a:r>
          </a:p>
        </p:txBody>
      </p:sp>
      <p:sp>
        <p:nvSpPr>
          <p:cNvPr id="3" name="Content Placeholder 2"/>
          <p:cNvSpPr>
            <a:spLocks noGrp="1"/>
          </p:cNvSpPr>
          <p:nvPr>
            <p:ph idx="1"/>
          </p:nvPr>
        </p:nvSpPr>
        <p:spPr>
          <a:xfrm>
            <a:off x="457200" y="1371600"/>
            <a:ext cx="8229600" cy="5257800"/>
          </a:xfrm>
        </p:spPr>
        <p:txBody>
          <a:bodyPr>
            <a:normAutofit/>
          </a:bodyPr>
          <a:lstStyle/>
          <a:p>
            <a:pPr>
              <a:buNone/>
            </a:pPr>
            <a:r>
              <a:rPr lang="en-US" sz="2200" dirty="0" smtClean="0"/>
              <a:t>To simplify the way in which we express affine transformations.</a:t>
            </a:r>
          </a:p>
          <a:p>
            <a:r>
              <a:rPr lang="en-US" sz="2200" dirty="0" smtClean="0"/>
              <a:t>To produce a sequence of transformations, we need to apply each operations step by step.</a:t>
            </a:r>
          </a:p>
          <a:p>
            <a:r>
              <a:rPr lang="en-US" sz="2200" dirty="0" smtClean="0"/>
              <a:t>With homogeneous coordinates, affine transformations become matrices, and composition of transformations is as simple as matrix multiplication.</a:t>
            </a:r>
          </a:p>
          <a:p>
            <a:r>
              <a:rPr lang="en-US" sz="2200" dirty="0" smtClean="0"/>
              <a:t>Represent each coordinate (</a:t>
            </a:r>
            <a:r>
              <a:rPr lang="en-US" sz="2200" dirty="0" err="1" smtClean="0"/>
              <a:t>x,y</a:t>
            </a:r>
            <a:r>
              <a:rPr lang="en-US" sz="2200" dirty="0" smtClean="0"/>
              <a:t>) by (</a:t>
            </a:r>
            <a:r>
              <a:rPr lang="en-US" sz="2200" dirty="0" err="1" smtClean="0"/>
              <a:t>x,y,h</a:t>
            </a:r>
            <a:r>
              <a:rPr lang="en-US" sz="2200" dirty="0" smtClean="0"/>
              <a:t>) and the transformation by</a:t>
            </a:r>
          </a:p>
          <a:p>
            <a:endParaRPr lang="en-US" sz="2200" dirty="0" smtClean="0"/>
          </a:p>
          <a:p>
            <a:endParaRPr lang="en-US" sz="2200" dirty="0" smtClean="0"/>
          </a:p>
          <a:p>
            <a:r>
              <a:rPr lang="en-US" sz="2200" dirty="0" smtClean="0"/>
              <a:t>Affine transformations are associative but are not commutative.</a:t>
            </a:r>
          </a:p>
          <a:p>
            <a:pPr>
              <a:buNone/>
            </a:pPr>
            <a:endParaRPr lang="en-US" sz="2200" dirty="0" smtClean="0"/>
          </a:p>
        </p:txBody>
      </p:sp>
      <p:sp>
        <p:nvSpPr>
          <p:cNvPr id="450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506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506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506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60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60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8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12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895600" y="4114800"/>
            <a:ext cx="3019425" cy="638175"/>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2D Transformations in OpenGL</a:t>
            </a:r>
          </a:p>
        </p:txBody>
      </p:sp>
      <p:sp>
        <p:nvSpPr>
          <p:cNvPr id="3" name="Content Placeholder 2"/>
          <p:cNvSpPr>
            <a:spLocks noGrp="1"/>
          </p:cNvSpPr>
          <p:nvPr>
            <p:ph idx="1"/>
          </p:nvPr>
        </p:nvSpPr>
        <p:spPr/>
        <p:txBody>
          <a:bodyPr>
            <a:normAutofit/>
          </a:bodyPr>
          <a:lstStyle/>
          <a:p>
            <a:pPr>
              <a:buNone/>
            </a:pPr>
            <a:endParaRPr lang="en-US" sz="2400" dirty="0" smtClean="0"/>
          </a:p>
          <a:p>
            <a:pPr>
              <a:buNone/>
            </a:pPr>
            <a:r>
              <a:rPr lang="en-US" sz="2400" dirty="0" smtClean="0"/>
              <a:t>Create a square and apply some of the 2D transformations to it.</a:t>
            </a:r>
          </a:p>
          <a:p>
            <a:pPr>
              <a:buNone/>
            </a:pPr>
            <a:r>
              <a:rPr lang="en-US" sz="2400" dirty="0" smtClean="0"/>
              <a:t>Note that you would need a function to implement matrix multiplication (2x2 and 3x3). </a:t>
            </a:r>
          </a:p>
          <a:p>
            <a:pPr>
              <a:buNone/>
            </a:pPr>
            <a:r>
              <a:rPr lang="en-US" sz="2400" dirty="0" smtClean="0"/>
              <a:t> </a:t>
            </a:r>
          </a:p>
        </p:txBody>
      </p:sp>
      <p:sp>
        <p:nvSpPr>
          <p:cNvPr id="450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506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506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506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60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60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Hierarchical Transformations</a:t>
            </a:r>
          </a:p>
        </p:txBody>
      </p:sp>
      <p:sp>
        <p:nvSpPr>
          <p:cNvPr id="3" name="Content Placeholder 2"/>
          <p:cNvSpPr>
            <a:spLocks noGrp="1"/>
          </p:cNvSpPr>
          <p:nvPr>
            <p:ph idx="1"/>
          </p:nvPr>
        </p:nvSpPr>
        <p:spPr/>
        <p:txBody>
          <a:bodyPr>
            <a:normAutofit/>
          </a:bodyPr>
          <a:lstStyle/>
          <a:p>
            <a:pPr>
              <a:buNone/>
            </a:pPr>
            <a:r>
              <a:rPr lang="en-US" sz="2400" dirty="0" smtClean="0"/>
              <a:t>Often convenient to model objects as hierarchically connected parts. </a:t>
            </a:r>
          </a:p>
          <a:p>
            <a:pPr>
              <a:buNone/>
            </a:pPr>
            <a:r>
              <a:rPr lang="en-US" sz="2400" dirty="0" smtClean="0"/>
              <a:t>Example: </a:t>
            </a:r>
            <a:r>
              <a:rPr lang="en-US" sz="2000" dirty="0" smtClean="0"/>
              <a:t>a robot arm might be made up of an upper arm, forearm, palm, and fingers. Rotating at the shoulder on the upper arm would affect all of the rest of the arm, but rotating the forearm at the elbow would affect the palm and fingers, but not the upper arm. </a:t>
            </a:r>
          </a:p>
          <a:p>
            <a:r>
              <a:rPr lang="en-US" sz="2400" dirty="0" smtClean="0"/>
              <a:t>Each part in the hierarchy can be modeled in its own local coordinates, independent of the other parts.</a:t>
            </a:r>
          </a:p>
          <a:p>
            <a:r>
              <a:rPr lang="en-US" sz="2400" dirty="0" smtClean="0"/>
              <a:t>Then a transformation applied to upper hierarchy coordinates is also applied to all parts down the hierarchy.</a:t>
            </a:r>
          </a:p>
        </p:txBody>
      </p:sp>
      <p:sp>
        <p:nvSpPr>
          <p:cNvPr id="450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506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506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506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60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60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Coordinate Free Geometry</a:t>
            </a:r>
          </a:p>
        </p:txBody>
      </p:sp>
      <p:sp>
        <p:nvSpPr>
          <p:cNvPr id="3" name="Content Placeholder 2"/>
          <p:cNvSpPr>
            <a:spLocks noGrp="1"/>
          </p:cNvSpPr>
          <p:nvPr>
            <p:ph idx="1"/>
          </p:nvPr>
        </p:nvSpPr>
        <p:spPr/>
        <p:txBody>
          <a:bodyPr>
            <a:normAutofit/>
          </a:bodyPr>
          <a:lstStyle/>
          <a:p>
            <a:r>
              <a:rPr lang="en-US" sz="2400" dirty="0" smtClean="0"/>
              <a:t>Coordinate free geometry (CFG) is a style of expressing geometric objects and relations that avoids unnecessary reliance on any specific coordinate system. </a:t>
            </a:r>
            <a:endParaRPr lang="en-US" sz="2400" smtClean="0"/>
          </a:p>
          <a:p>
            <a:r>
              <a:rPr lang="en-US" sz="2400" smtClean="0"/>
              <a:t>Representing </a:t>
            </a:r>
            <a:r>
              <a:rPr lang="en-US" sz="2400" dirty="0" smtClean="0"/>
              <a:t>geometric quantities in terms of coordinates can frequently lead to confusion, and to derivations that rely on irrelevant coordinate systems. </a:t>
            </a:r>
            <a:endParaRPr lang="en-US" sz="2400" dirty="0"/>
          </a:p>
        </p:txBody>
      </p:sp>
      <p:sp>
        <p:nvSpPr>
          <p:cNvPr id="450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506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506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506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60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60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#1</a:t>
            </a:r>
            <a:endParaRPr lang="en-US" dirty="0"/>
          </a:p>
        </p:txBody>
      </p:sp>
      <p:sp>
        <p:nvSpPr>
          <p:cNvPr id="3" name="Content Placeholder 2"/>
          <p:cNvSpPr>
            <a:spLocks noGrp="1"/>
          </p:cNvSpPr>
          <p:nvPr>
            <p:ph idx="1"/>
          </p:nvPr>
        </p:nvSpPr>
        <p:spPr/>
        <p:txBody>
          <a:bodyPr>
            <a:normAutofit/>
          </a:bodyPr>
          <a:lstStyle/>
          <a:p>
            <a:r>
              <a:rPr lang="en-US" sz="2000" dirty="0" smtClean="0"/>
              <a:t>Expand </a:t>
            </a:r>
            <a:r>
              <a:rPr lang="en-US" sz="2000" dirty="0" err="1" smtClean="0"/>
              <a:t>Bresenham's</a:t>
            </a:r>
            <a:r>
              <a:rPr lang="en-US" sz="2000" dirty="0" smtClean="0"/>
              <a:t> Line Algorithm in OpenGL to plot a line using </a:t>
            </a:r>
            <a:r>
              <a:rPr lang="en-US" sz="2000" dirty="0" err="1" smtClean="0"/>
              <a:t>setPixel</a:t>
            </a:r>
            <a:r>
              <a:rPr lang="en-US" sz="2000" dirty="0" smtClean="0"/>
              <a:t>(x, y) function given earlier to draw a line between given  </a:t>
            </a:r>
          </a:p>
          <a:p>
            <a:pPr lvl="1"/>
            <a:r>
              <a:rPr lang="en-US" sz="1600" dirty="0" smtClean="0"/>
              <a:t>Start point (x</a:t>
            </a:r>
            <a:r>
              <a:rPr lang="en-US" sz="1600" baseline="-25000" dirty="0" smtClean="0"/>
              <a:t>0</a:t>
            </a:r>
            <a:r>
              <a:rPr lang="en-US" sz="1600" dirty="0" smtClean="0"/>
              <a:t>, y</a:t>
            </a:r>
            <a:r>
              <a:rPr lang="en-US" sz="1600" baseline="-25000" dirty="0" smtClean="0"/>
              <a:t>0</a:t>
            </a:r>
            <a:r>
              <a:rPr lang="en-US" sz="1600" dirty="0" smtClean="0"/>
              <a:t>)</a:t>
            </a:r>
          </a:p>
          <a:p>
            <a:pPr lvl="1"/>
            <a:r>
              <a:rPr lang="en-US" sz="1600" dirty="0" smtClean="0"/>
              <a:t>And end point (x</a:t>
            </a:r>
            <a:r>
              <a:rPr lang="en-US" sz="1600" baseline="-25000" dirty="0" smtClean="0"/>
              <a:t>1</a:t>
            </a:r>
            <a:r>
              <a:rPr lang="en-US" sz="1600" dirty="0" smtClean="0"/>
              <a:t>,y</a:t>
            </a:r>
            <a:r>
              <a:rPr lang="en-US" sz="1600" baseline="-25000" dirty="0" smtClean="0"/>
              <a:t>1</a:t>
            </a:r>
            <a:r>
              <a:rPr lang="en-US" sz="1600" dirty="0" smtClean="0"/>
              <a:t>)</a:t>
            </a:r>
          </a:p>
          <a:p>
            <a:endParaRPr lang="en-US" sz="2000" dirty="0" smtClean="0"/>
          </a:p>
          <a:p>
            <a:r>
              <a:rPr lang="en-US" sz="2000" dirty="0" smtClean="0"/>
              <a:t>Make it work in any quadrant (with any slope m&lt;1 and m&gt;1). </a:t>
            </a:r>
          </a:p>
          <a:p>
            <a:endParaRPr lang="en-US" sz="2000" dirty="0" smtClean="0"/>
          </a:p>
          <a:p>
            <a:r>
              <a:rPr lang="en-US" sz="2000" dirty="0" smtClean="0"/>
              <a:t>You would need just slightly to modify the code after you work out the math. </a:t>
            </a:r>
          </a:p>
          <a:p>
            <a:endParaRPr lang="en-US" sz="2000" dirty="0" smtClean="0"/>
          </a:p>
          <a:p>
            <a:r>
              <a:rPr lang="en-US" sz="2000" dirty="0" smtClean="0"/>
              <a:t>Test it on 4 lines given in slide 6. Compare the OpenGL plot with one</a:t>
            </a:r>
            <a:r>
              <a:rPr lang="en-US" sz="2000" dirty="0" smtClean="0"/>
              <a:t> in slide </a:t>
            </a:r>
            <a:r>
              <a:rPr lang="en-US" sz="2000" dirty="0" smtClean="0"/>
              <a:t>6.</a:t>
            </a:r>
            <a:endParaRPr lang="en-US" sz="2000" dirty="0" smtClean="0"/>
          </a:p>
          <a:p>
            <a:pPr>
              <a:buNone/>
            </a:pPr>
            <a:endParaRPr lang="en-US" sz="2000" dirty="0" smtClean="0"/>
          </a:p>
          <a:p>
            <a:endParaRPr lang="en-US"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Homework #2</a:t>
            </a:r>
          </a:p>
        </p:txBody>
      </p:sp>
      <p:sp>
        <p:nvSpPr>
          <p:cNvPr id="3" name="Content Placeholder 2"/>
          <p:cNvSpPr>
            <a:spLocks noGrp="1"/>
          </p:cNvSpPr>
          <p:nvPr>
            <p:ph idx="1"/>
          </p:nvPr>
        </p:nvSpPr>
        <p:spPr>
          <a:xfrm>
            <a:off x="457200" y="1600200"/>
            <a:ext cx="8229600" cy="4953000"/>
          </a:xfrm>
        </p:spPr>
        <p:txBody>
          <a:bodyPr>
            <a:normAutofit/>
          </a:bodyPr>
          <a:lstStyle/>
          <a:p>
            <a:pPr>
              <a:buNone/>
            </a:pPr>
            <a:r>
              <a:rPr lang="en-US" sz="2400" dirty="0" smtClean="0"/>
              <a:t>Consider a=100; </a:t>
            </a:r>
            <a:r>
              <a:rPr lang="en-US" sz="2400" dirty="0" err="1" smtClean="0"/>
              <a:t>xc</a:t>
            </a:r>
            <a:r>
              <a:rPr lang="en-US" sz="2400" dirty="0" smtClean="0"/>
              <a:t>=0; </a:t>
            </a:r>
            <a:r>
              <a:rPr lang="en-US" sz="2400" dirty="0" err="1" smtClean="0"/>
              <a:t>yc</a:t>
            </a:r>
            <a:r>
              <a:rPr lang="en-US" sz="2400" dirty="0" smtClean="0"/>
              <a:t>=0; </a:t>
            </a:r>
            <a:r>
              <a:rPr lang="en-US" sz="2400" dirty="0" err="1" smtClean="0"/>
              <a:t>DTheta</a:t>
            </a:r>
            <a:r>
              <a:rPr lang="en-US" sz="2400" dirty="0" smtClean="0"/>
              <a:t>=6.28/1000;</a:t>
            </a:r>
          </a:p>
          <a:p>
            <a:pPr>
              <a:buNone/>
            </a:pPr>
            <a:r>
              <a:rPr lang="en-US" sz="2400" dirty="0" smtClean="0"/>
              <a:t>-Turn the equations of the given curves to polar coordinates and then use OpenGL to plot them with line segments. </a:t>
            </a:r>
          </a:p>
          <a:p>
            <a:pPr>
              <a:buNone/>
            </a:pPr>
            <a:r>
              <a:rPr lang="en-US" sz="2400" dirty="0" smtClean="0"/>
              <a:t>1) </a:t>
            </a:r>
          </a:p>
          <a:p>
            <a:pPr>
              <a:buNone/>
            </a:pPr>
            <a:r>
              <a:rPr lang="en-US" sz="2400" dirty="0" smtClean="0"/>
              <a:t>2) </a:t>
            </a:r>
          </a:p>
          <a:p>
            <a:pPr>
              <a:buNone/>
            </a:pPr>
            <a:r>
              <a:rPr lang="en-US" sz="2400" dirty="0" smtClean="0"/>
              <a:t>3) </a:t>
            </a:r>
          </a:p>
          <a:p>
            <a:pPr>
              <a:buNone/>
            </a:pPr>
            <a:r>
              <a:rPr lang="en-US" sz="2400" dirty="0" smtClean="0"/>
              <a:t>-Write the equation of an ellipse in </a:t>
            </a:r>
          </a:p>
          <a:p>
            <a:pPr>
              <a:buNone/>
            </a:pPr>
            <a:r>
              <a:rPr lang="en-US" sz="2400" dirty="0" smtClean="0"/>
              <a:t>Implicit form </a:t>
            </a:r>
          </a:p>
          <a:p>
            <a:pPr>
              <a:buNone/>
            </a:pPr>
            <a:r>
              <a:rPr lang="en-US" sz="2400" dirty="0" smtClean="0"/>
              <a:t>Explicit form</a:t>
            </a:r>
          </a:p>
          <a:p>
            <a:pPr>
              <a:buNone/>
            </a:pPr>
            <a:r>
              <a:rPr lang="en-US" sz="2400" dirty="0" smtClean="0"/>
              <a:t>Write the normal at a point (</a:t>
            </a:r>
            <a:r>
              <a:rPr lang="en-US" sz="2400" dirty="0" err="1" smtClean="0"/>
              <a:t>x,y</a:t>
            </a:r>
            <a:r>
              <a:rPr lang="en-US" sz="2400" dirty="0" smtClean="0"/>
              <a:t>)</a:t>
            </a:r>
          </a:p>
          <a:p>
            <a:pPr>
              <a:buNone/>
            </a:pPr>
            <a:r>
              <a:rPr lang="en-US" sz="2400" dirty="0" smtClean="0"/>
              <a:t>Write the tangent at a point (</a:t>
            </a:r>
            <a:r>
              <a:rPr lang="en-US" sz="2400" dirty="0" err="1" smtClean="0"/>
              <a:t>x,y</a:t>
            </a:r>
            <a:r>
              <a:rPr lang="en-US" sz="2400" dirty="0" smtClean="0"/>
              <a:t>)</a:t>
            </a:r>
          </a:p>
        </p:txBody>
      </p:sp>
      <p:sp>
        <p:nvSpPr>
          <p:cNvPr id="450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506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506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506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60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60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07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914400" y="2971800"/>
            <a:ext cx="2571750" cy="238125"/>
          </a:xfrm>
          <a:prstGeom prst="rect">
            <a:avLst/>
          </a:prstGeom>
          <a:noFill/>
        </p:spPr>
      </p:pic>
      <p:sp>
        <p:nvSpPr>
          <p:cNvPr id="30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07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990600" y="3429000"/>
            <a:ext cx="2600325" cy="238125"/>
          </a:xfrm>
          <a:prstGeom prst="rect">
            <a:avLst/>
          </a:prstGeom>
          <a:noFill/>
        </p:spPr>
      </p:pic>
      <p:sp>
        <p:nvSpPr>
          <p:cNvPr id="30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077"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990600" y="3733800"/>
            <a:ext cx="1323975" cy="4572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update P? </a:t>
            </a:r>
            <a:endParaRPr lang="en-US" dirty="0"/>
          </a:p>
        </p:txBody>
      </p:sp>
      <p:sp>
        <p:nvSpPr>
          <p:cNvPr id="3" name="Content Placeholder 2"/>
          <p:cNvSpPr>
            <a:spLocks noGrp="1"/>
          </p:cNvSpPr>
          <p:nvPr>
            <p:ph idx="1"/>
          </p:nvPr>
        </p:nvSpPr>
        <p:spPr/>
        <p:txBody>
          <a:bodyPr>
            <a:normAutofit/>
          </a:bodyPr>
          <a:lstStyle/>
          <a:p>
            <a:r>
              <a:rPr lang="en-US" sz="2000" dirty="0" smtClean="0"/>
              <a:t>If we choose to plot (x+1,y+1) for which </a:t>
            </a:r>
            <a:r>
              <a:rPr lang="el-GR" sz="2000" dirty="0" smtClean="0"/>
              <a:t>Δ</a:t>
            </a:r>
            <a:r>
              <a:rPr lang="en-US" sz="2000" dirty="0" smtClean="0"/>
              <a:t>x=1 and </a:t>
            </a:r>
            <a:r>
              <a:rPr lang="el-GR" sz="2000" dirty="0" smtClean="0"/>
              <a:t>Δ</a:t>
            </a:r>
            <a:r>
              <a:rPr lang="en-US" sz="2000" dirty="0" smtClean="0"/>
              <a:t>y=1, we can be recursively obtained by replicating the procedure for the next points (x+2,y+1/2) and (x+2,y+3/2) that P=P+2</a:t>
            </a:r>
            <a:r>
              <a:rPr lang="el-GR" sz="2000" dirty="0" smtClean="0"/>
              <a:t>Δ</a:t>
            </a:r>
            <a:r>
              <a:rPr lang="en-US" sz="2000" dirty="0" smtClean="0"/>
              <a:t>y-2</a:t>
            </a:r>
            <a:r>
              <a:rPr lang="el-GR" sz="2000" dirty="0" smtClean="0"/>
              <a:t>Δ</a:t>
            </a:r>
            <a:r>
              <a:rPr lang="en-US" sz="2000" dirty="0" smtClean="0"/>
              <a:t>x. </a:t>
            </a:r>
          </a:p>
          <a:p>
            <a:endParaRPr lang="en-US" sz="2000" dirty="0" smtClean="0"/>
          </a:p>
          <a:p>
            <a:r>
              <a:rPr lang="en-US" sz="2000" dirty="0" smtClean="0"/>
              <a:t>Otherwise we choose to plot point (x+1,y) for which </a:t>
            </a:r>
            <a:r>
              <a:rPr lang="el-GR" sz="2000" dirty="0" smtClean="0"/>
              <a:t>Δ</a:t>
            </a:r>
            <a:r>
              <a:rPr lang="en-US" sz="2000" dirty="0" smtClean="0"/>
              <a:t>x=1 and </a:t>
            </a:r>
            <a:r>
              <a:rPr lang="el-GR" sz="2000" dirty="0" smtClean="0"/>
              <a:t>Δ</a:t>
            </a:r>
            <a:r>
              <a:rPr lang="en-US" sz="2000" dirty="0" smtClean="0"/>
              <a:t>y=0, and update P as P=P+2</a:t>
            </a:r>
            <a:r>
              <a:rPr lang="el-GR" sz="2000" dirty="0" smtClean="0"/>
              <a:t>Δ</a:t>
            </a:r>
            <a:r>
              <a:rPr lang="en-US" sz="2000" dirty="0" smtClean="0"/>
              <a:t>x.</a:t>
            </a:r>
          </a:p>
          <a:p>
            <a:endParaRPr lang="en-US" sz="2000" dirty="0" smtClean="0"/>
          </a:p>
          <a:p>
            <a:endParaRPr lang="en-US" sz="2000" dirty="0"/>
          </a:p>
        </p:txBody>
      </p:sp>
      <p:sp>
        <p:nvSpPr>
          <p:cNvPr id="552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53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estimate P? </a:t>
            </a:r>
            <a:endParaRPr lang="en-US" dirty="0"/>
          </a:p>
        </p:txBody>
      </p:sp>
      <p:sp>
        <p:nvSpPr>
          <p:cNvPr id="3" name="Content Placeholder 2"/>
          <p:cNvSpPr>
            <a:spLocks noGrp="1"/>
          </p:cNvSpPr>
          <p:nvPr>
            <p:ph idx="1"/>
          </p:nvPr>
        </p:nvSpPr>
        <p:spPr/>
        <p:txBody>
          <a:bodyPr>
            <a:normAutofit/>
          </a:bodyPr>
          <a:lstStyle/>
          <a:p>
            <a:r>
              <a:rPr lang="en-US" sz="2000" dirty="0" smtClean="0"/>
              <a:t>Rewrite equation of line		as</a:t>
            </a:r>
          </a:p>
          <a:p>
            <a:endParaRPr lang="en-US" sz="2000" dirty="0" smtClean="0"/>
          </a:p>
          <a:p>
            <a:r>
              <a:rPr lang="en-US" sz="2000" dirty="0" smtClean="0"/>
              <a:t>Where</a:t>
            </a:r>
          </a:p>
          <a:p>
            <a:r>
              <a:rPr lang="en-US" sz="2000" dirty="0" smtClean="0"/>
              <a:t>The </a:t>
            </a:r>
            <a:r>
              <a:rPr lang="en-US" sz="2000" dirty="0" err="1" smtClean="0"/>
              <a:t>Bresenham's</a:t>
            </a:r>
            <a:r>
              <a:rPr lang="en-US" sz="2000" dirty="0" smtClean="0"/>
              <a:t> Line Algorithm is more efficient; it finds the closest integer coordinates to the line path using only integer arithmetic. </a:t>
            </a:r>
          </a:p>
          <a:p>
            <a:r>
              <a:rPr lang="en-US" sz="2000" dirty="0" smtClean="0"/>
              <a:t>Start with 0&lt;m&lt;1. Assume the pixel position  (x</a:t>
            </a:r>
            <a:r>
              <a:rPr lang="en-US" sz="2000" baseline="-25000" dirty="0" smtClean="0"/>
              <a:t>1</a:t>
            </a:r>
            <a:r>
              <a:rPr lang="en-US" sz="2000" dirty="0" smtClean="0"/>
              <a:t>,y</a:t>
            </a:r>
            <a:r>
              <a:rPr lang="en-US" sz="2000" baseline="-25000" dirty="0" smtClean="0"/>
              <a:t>1</a:t>
            </a:r>
            <a:r>
              <a:rPr lang="en-US" sz="2000" dirty="0" smtClean="0"/>
              <a:t>) has been plotted; </a:t>
            </a:r>
          </a:p>
          <a:p>
            <a:r>
              <a:rPr lang="en-US" sz="2000" dirty="0" smtClean="0"/>
              <a:t>The two choices for the next pixel position are at (x</a:t>
            </a:r>
            <a:r>
              <a:rPr lang="en-US" sz="2000" baseline="-25000" dirty="0" smtClean="0"/>
              <a:t>1</a:t>
            </a:r>
            <a:r>
              <a:rPr lang="en-US" sz="2000" dirty="0" smtClean="0"/>
              <a:t>+1,y</a:t>
            </a:r>
            <a:r>
              <a:rPr lang="en-US" sz="2000" baseline="-25000" dirty="0" smtClean="0"/>
              <a:t>1</a:t>
            </a:r>
            <a:r>
              <a:rPr lang="en-US" sz="2000" dirty="0" smtClean="0"/>
              <a:t>) and (x</a:t>
            </a:r>
            <a:r>
              <a:rPr lang="en-US" sz="2000" baseline="-25000" dirty="0" smtClean="0"/>
              <a:t>1</a:t>
            </a:r>
            <a:r>
              <a:rPr lang="en-US" sz="2000" dirty="0" smtClean="0"/>
              <a:t>+1,y</a:t>
            </a:r>
            <a:r>
              <a:rPr lang="en-US" sz="2000" baseline="-25000" dirty="0" smtClean="0"/>
              <a:t>1</a:t>
            </a:r>
            <a:r>
              <a:rPr lang="en-US" sz="2000" dirty="0" smtClean="0"/>
              <a:t>+1) .</a:t>
            </a:r>
          </a:p>
          <a:p>
            <a:r>
              <a:rPr lang="en-US" sz="2000" dirty="0" smtClean="0"/>
              <a:t>Consider the difference </a:t>
            </a:r>
          </a:p>
          <a:p>
            <a:r>
              <a:rPr lang="en-US" sz="2000" dirty="0" smtClean="0"/>
              <a:t>If P&gt;0 chose point (x</a:t>
            </a:r>
            <a:r>
              <a:rPr lang="en-US" sz="2000" baseline="-25000" dirty="0" smtClean="0"/>
              <a:t>1</a:t>
            </a:r>
            <a:r>
              <a:rPr lang="en-US" sz="2000" dirty="0" smtClean="0"/>
              <a:t>+1,y</a:t>
            </a:r>
            <a:r>
              <a:rPr lang="en-US" sz="2000" baseline="-25000" dirty="0" smtClean="0"/>
              <a:t>1</a:t>
            </a:r>
            <a:r>
              <a:rPr lang="en-US" sz="2000" dirty="0" smtClean="0"/>
              <a:t>+1) , else choose (x</a:t>
            </a:r>
            <a:r>
              <a:rPr lang="en-US" sz="2000" baseline="-25000" dirty="0" smtClean="0"/>
              <a:t>1</a:t>
            </a:r>
            <a:r>
              <a:rPr lang="en-US" sz="2000" dirty="0" smtClean="0"/>
              <a:t>+1,y</a:t>
            </a:r>
            <a:r>
              <a:rPr lang="en-US" sz="2000" baseline="-25000" dirty="0" smtClean="0"/>
              <a:t>1</a:t>
            </a:r>
            <a:r>
              <a:rPr lang="en-US" sz="2000" dirty="0" smtClean="0"/>
              <a:t>).</a:t>
            </a:r>
          </a:p>
          <a:p>
            <a:r>
              <a:rPr lang="en-US" sz="2000" dirty="0" smtClean="0"/>
              <a:t>Example: </a:t>
            </a:r>
          </a:p>
          <a:p>
            <a:endParaRPr lang="en-US" sz="2000"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810000" y="1676400"/>
            <a:ext cx="895350" cy="238125"/>
          </a:xfrm>
          <a:prstGeom prst="rect">
            <a:avLst/>
          </a:prstGeom>
          <a:noFill/>
        </p:spPr>
      </p:pic>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1"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638800" y="1676400"/>
            <a:ext cx="1295400" cy="238125"/>
          </a:xfrm>
          <a:prstGeom prst="rect">
            <a:avLst/>
          </a:prstGeom>
          <a:noFill/>
        </p:spPr>
      </p:pic>
      <p:sp>
        <p:nvSpPr>
          <p:cNvPr id="206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6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6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26" name="Group 25"/>
          <p:cNvGrpSpPr/>
          <p:nvPr/>
        </p:nvGrpSpPr>
        <p:grpSpPr>
          <a:xfrm>
            <a:off x="1828800" y="2428875"/>
            <a:ext cx="2476500" cy="238125"/>
            <a:chOff x="1828800" y="2428875"/>
            <a:chExt cx="2476500" cy="238125"/>
          </a:xfrm>
        </p:grpSpPr>
        <p:pic>
          <p:nvPicPr>
            <p:cNvPr id="2060" name="Picture 1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828800" y="2428875"/>
              <a:ext cx="552450" cy="238125"/>
            </a:xfrm>
            <a:prstGeom prst="rect">
              <a:avLst/>
            </a:prstGeom>
            <a:noFill/>
          </p:spPr>
        </p:pic>
        <p:pic>
          <p:nvPicPr>
            <p:cNvPr id="2062" name="Picture 14"/>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743200" y="2428875"/>
              <a:ext cx="676275" cy="238125"/>
            </a:xfrm>
            <a:prstGeom prst="rect">
              <a:avLst/>
            </a:prstGeom>
            <a:noFill/>
          </p:spPr>
        </p:pic>
        <p:pic>
          <p:nvPicPr>
            <p:cNvPr id="2064" name="Picture 16"/>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657600" y="2428875"/>
              <a:ext cx="647700" cy="238125"/>
            </a:xfrm>
            <a:prstGeom prst="rect">
              <a:avLst/>
            </a:prstGeom>
            <a:noFill/>
          </p:spPr>
        </p:pic>
      </p:grpSp>
      <p:sp>
        <p:nvSpPr>
          <p:cNvPr id="2067"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66" name="Picture 18"/>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990600" y="2057400"/>
            <a:ext cx="2419350" cy="238125"/>
          </a:xfrm>
          <a:prstGeom prst="rect">
            <a:avLst/>
          </a:prstGeom>
          <a:noFill/>
        </p:spPr>
      </p:pic>
      <p:sp>
        <p:nvSpPr>
          <p:cNvPr id="2069"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71"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7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72" name="Picture 24"/>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3733800" y="4114800"/>
            <a:ext cx="3943350" cy="43815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9" name="Group 5"/>
          <p:cNvGrpSpPr>
            <a:grpSpLocks noChangeAspect="1"/>
          </p:cNvGrpSpPr>
          <p:nvPr/>
        </p:nvGrpSpPr>
        <p:grpSpPr bwMode="auto">
          <a:xfrm>
            <a:off x="4703763" y="3711575"/>
            <a:ext cx="4440237" cy="3146425"/>
            <a:chOff x="2963" y="2338"/>
            <a:chExt cx="2797" cy="1982"/>
          </a:xfrm>
        </p:grpSpPr>
        <p:sp>
          <p:nvSpPr>
            <p:cNvPr id="1028" name="AutoShape 4"/>
            <p:cNvSpPr>
              <a:spLocks noChangeAspect="1" noChangeArrowheads="1" noTextEdit="1"/>
            </p:cNvSpPr>
            <p:nvPr/>
          </p:nvSpPr>
          <p:spPr bwMode="auto">
            <a:xfrm>
              <a:off x="2963" y="2338"/>
              <a:ext cx="2797" cy="198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1230" name="Group 206"/>
            <p:cNvGrpSpPr>
              <a:grpSpLocks/>
            </p:cNvGrpSpPr>
            <p:nvPr/>
          </p:nvGrpSpPr>
          <p:grpSpPr bwMode="auto">
            <a:xfrm>
              <a:off x="2963" y="2338"/>
              <a:ext cx="2799" cy="1984"/>
              <a:chOff x="2963" y="2338"/>
              <a:chExt cx="2799" cy="1984"/>
            </a:xfrm>
          </p:grpSpPr>
          <p:sp>
            <p:nvSpPr>
              <p:cNvPr id="1030" name="Rectangle 6"/>
              <p:cNvSpPr>
                <a:spLocks noChangeArrowheads="1"/>
              </p:cNvSpPr>
              <p:nvPr/>
            </p:nvSpPr>
            <p:spPr bwMode="auto">
              <a:xfrm>
                <a:off x="2963" y="2338"/>
                <a:ext cx="2799" cy="198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1" name="Rectangle 7"/>
              <p:cNvSpPr>
                <a:spLocks noChangeArrowheads="1"/>
              </p:cNvSpPr>
              <p:nvPr/>
            </p:nvSpPr>
            <p:spPr bwMode="auto">
              <a:xfrm>
                <a:off x="3602" y="2485"/>
                <a:ext cx="1613" cy="161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2" name="Rectangle 8"/>
              <p:cNvSpPr>
                <a:spLocks noChangeArrowheads="1"/>
              </p:cNvSpPr>
              <p:nvPr/>
            </p:nvSpPr>
            <p:spPr bwMode="auto">
              <a:xfrm>
                <a:off x="3602" y="2485"/>
                <a:ext cx="1613" cy="1616"/>
              </a:xfrm>
              <a:prstGeom prst="rect">
                <a:avLst/>
              </a:prstGeom>
              <a:no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p:nvSpPr>
            <p:spPr bwMode="auto">
              <a:xfrm>
                <a:off x="3602" y="2485"/>
                <a:ext cx="1" cy="1616"/>
              </a:xfrm>
              <a:custGeom>
                <a:avLst/>
                <a:gdLst/>
                <a:ahLst/>
                <a:cxnLst>
                  <a:cxn ang="0">
                    <a:pos x="0" y="673"/>
                  </a:cxn>
                  <a:cxn ang="0">
                    <a:pos x="0" y="0"/>
                  </a:cxn>
                  <a:cxn ang="0">
                    <a:pos x="0" y="0"/>
                  </a:cxn>
                </a:cxnLst>
                <a:rect l="0" t="0" r="r" b="b"/>
                <a:pathLst>
                  <a:path h="673">
                    <a:moveTo>
                      <a:pt x="0" y="673"/>
                    </a:moveTo>
                    <a:lnTo>
                      <a:pt x="0" y="0"/>
                    </a:lnTo>
                    <a:lnTo>
                      <a:pt x="0" y="0"/>
                    </a:lnTo>
                  </a:path>
                </a:pathLst>
              </a:custGeom>
              <a:noFill/>
              <a:ln w="0">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p:nvSpPr>
            <p:spPr bwMode="auto">
              <a:xfrm>
                <a:off x="3762" y="2485"/>
                <a:ext cx="1" cy="1616"/>
              </a:xfrm>
              <a:custGeom>
                <a:avLst/>
                <a:gdLst/>
                <a:ahLst/>
                <a:cxnLst>
                  <a:cxn ang="0">
                    <a:pos x="0" y="673"/>
                  </a:cxn>
                  <a:cxn ang="0">
                    <a:pos x="0" y="0"/>
                  </a:cxn>
                  <a:cxn ang="0">
                    <a:pos x="0" y="0"/>
                  </a:cxn>
                </a:cxnLst>
                <a:rect l="0" t="0" r="r" b="b"/>
                <a:pathLst>
                  <a:path h="673">
                    <a:moveTo>
                      <a:pt x="0" y="673"/>
                    </a:moveTo>
                    <a:lnTo>
                      <a:pt x="0" y="0"/>
                    </a:lnTo>
                    <a:lnTo>
                      <a:pt x="0" y="0"/>
                    </a:lnTo>
                  </a:path>
                </a:pathLst>
              </a:custGeom>
              <a:noFill/>
              <a:ln w="0">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p:cNvSpPr>
              <p:nvPr/>
            </p:nvSpPr>
            <p:spPr bwMode="auto">
              <a:xfrm>
                <a:off x="3923" y="2485"/>
                <a:ext cx="1" cy="1616"/>
              </a:xfrm>
              <a:custGeom>
                <a:avLst/>
                <a:gdLst/>
                <a:ahLst/>
                <a:cxnLst>
                  <a:cxn ang="0">
                    <a:pos x="0" y="673"/>
                  </a:cxn>
                  <a:cxn ang="0">
                    <a:pos x="0" y="0"/>
                  </a:cxn>
                  <a:cxn ang="0">
                    <a:pos x="0" y="0"/>
                  </a:cxn>
                </a:cxnLst>
                <a:rect l="0" t="0" r="r" b="b"/>
                <a:pathLst>
                  <a:path h="673">
                    <a:moveTo>
                      <a:pt x="0" y="673"/>
                    </a:moveTo>
                    <a:lnTo>
                      <a:pt x="0" y="0"/>
                    </a:lnTo>
                    <a:lnTo>
                      <a:pt x="0" y="0"/>
                    </a:lnTo>
                  </a:path>
                </a:pathLst>
              </a:custGeom>
              <a:noFill/>
              <a:ln w="0">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p:nvSpPr>
            <p:spPr bwMode="auto">
              <a:xfrm>
                <a:off x="4087" y="2485"/>
                <a:ext cx="1" cy="1616"/>
              </a:xfrm>
              <a:custGeom>
                <a:avLst/>
                <a:gdLst/>
                <a:ahLst/>
                <a:cxnLst>
                  <a:cxn ang="0">
                    <a:pos x="0" y="673"/>
                  </a:cxn>
                  <a:cxn ang="0">
                    <a:pos x="0" y="0"/>
                  </a:cxn>
                  <a:cxn ang="0">
                    <a:pos x="0" y="0"/>
                  </a:cxn>
                </a:cxnLst>
                <a:rect l="0" t="0" r="r" b="b"/>
                <a:pathLst>
                  <a:path h="673">
                    <a:moveTo>
                      <a:pt x="0" y="673"/>
                    </a:moveTo>
                    <a:lnTo>
                      <a:pt x="0" y="0"/>
                    </a:lnTo>
                    <a:lnTo>
                      <a:pt x="0" y="0"/>
                    </a:lnTo>
                  </a:path>
                </a:pathLst>
              </a:custGeom>
              <a:noFill/>
              <a:ln w="0">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p:cNvSpPr>
              <p:nvPr/>
            </p:nvSpPr>
            <p:spPr bwMode="auto">
              <a:xfrm>
                <a:off x="4247" y="2485"/>
                <a:ext cx="1" cy="1616"/>
              </a:xfrm>
              <a:custGeom>
                <a:avLst/>
                <a:gdLst/>
                <a:ahLst/>
                <a:cxnLst>
                  <a:cxn ang="0">
                    <a:pos x="0" y="673"/>
                  </a:cxn>
                  <a:cxn ang="0">
                    <a:pos x="0" y="0"/>
                  </a:cxn>
                  <a:cxn ang="0">
                    <a:pos x="0" y="0"/>
                  </a:cxn>
                </a:cxnLst>
                <a:rect l="0" t="0" r="r" b="b"/>
                <a:pathLst>
                  <a:path h="673">
                    <a:moveTo>
                      <a:pt x="0" y="673"/>
                    </a:moveTo>
                    <a:lnTo>
                      <a:pt x="0" y="0"/>
                    </a:lnTo>
                    <a:lnTo>
                      <a:pt x="0" y="0"/>
                    </a:lnTo>
                  </a:path>
                </a:pathLst>
              </a:custGeom>
              <a:noFill/>
              <a:ln w="0">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8" name="Freeform 14"/>
              <p:cNvSpPr>
                <a:spLocks/>
              </p:cNvSpPr>
              <p:nvPr/>
            </p:nvSpPr>
            <p:spPr bwMode="auto">
              <a:xfrm>
                <a:off x="4408" y="2485"/>
                <a:ext cx="1" cy="1616"/>
              </a:xfrm>
              <a:custGeom>
                <a:avLst/>
                <a:gdLst/>
                <a:ahLst/>
                <a:cxnLst>
                  <a:cxn ang="0">
                    <a:pos x="0" y="673"/>
                  </a:cxn>
                  <a:cxn ang="0">
                    <a:pos x="0" y="0"/>
                  </a:cxn>
                  <a:cxn ang="0">
                    <a:pos x="0" y="0"/>
                  </a:cxn>
                </a:cxnLst>
                <a:rect l="0" t="0" r="r" b="b"/>
                <a:pathLst>
                  <a:path h="673">
                    <a:moveTo>
                      <a:pt x="0" y="673"/>
                    </a:moveTo>
                    <a:lnTo>
                      <a:pt x="0" y="0"/>
                    </a:lnTo>
                    <a:lnTo>
                      <a:pt x="0" y="0"/>
                    </a:lnTo>
                  </a:path>
                </a:pathLst>
              </a:custGeom>
              <a:noFill/>
              <a:ln w="0">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p:cNvSpPr>
              <p:nvPr/>
            </p:nvSpPr>
            <p:spPr bwMode="auto">
              <a:xfrm>
                <a:off x="4569" y="2485"/>
                <a:ext cx="1" cy="1616"/>
              </a:xfrm>
              <a:custGeom>
                <a:avLst/>
                <a:gdLst/>
                <a:ahLst/>
                <a:cxnLst>
                  <a:cxn ang="0">
                    <a:pos x="0" y="673"/>
                  </a:cxn>
                  <a:cxn ang="0">
                    <a:pos x="0" y="0"/>
                  </a:cxn>
                  <a:cxn ang="0">
                    <a:pos x="0" y="0"/>
                  </a:cxn>
                </a:cxnLst>
                <a:rect l="0" t="0" r="r" b="b"/>
                <a:pathLst>
                  <a:path h="673">
                    <a:moveTo>
                      <a:pt x="0" y="673"/>
                    </a:moveTo>
                    <a:lnTo>
                      <a:pt x="0" y="0"/>
                    </a:lnTo>
                    <a:lnTo>
                      <a:pt x="0" y="0"/>
                    </a:lnTo>
                  </a:path>
                </a:pathLst>
              </a:custGeom>
              <a:noFill/>
              <a:ln w="0">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0" name="Freeform 16"/>
              <p:cNvSpPr>
                <a:spLocks/>
              </p:cNvSpPr>
              <p:nvPr/>
            </p:nvSpPr>
            <p:spPr bwMode="auto">
              <a:xfrm>
                <a:off x="4730" y="2485"/>
                <a:ext cx="1" cy="1616"/>
              </a:xfrm>
              <a:custGeom>
                <a:avLst/>
                <a:gdLst/>
                <a:ahLst/>
                <a:cxnLst>
                  <a:cxn ang="0">
                    <a:pos x="0" y="673"/>
                  </a:cxn>
                  <a:cxn ang="0">
                    <a:pos x="0" y="0"/>
                  </a:cxn>
                  <a:cxn ang="0">
                    <a:pos x="0" y="0"/>
                  </a:cxn>
                </a:cxnLst>
                <a:rect l="0" t="0" r="r" b="b"/>
                <a:pathLst>
                  <a:path h="673">
                    <a:moveTo>
                      <a:pt x="0" y="673"/>
                    </a:moveTo>
                    <a:lnTo>
                      <a:pt x="0" y="0"/>
                    </a:lnTo>
                    <a:lnTo>
                      <a:pt x="0" y="0"/>
                    </a:lnTo>
                  </a:path>
                </a:pathLst>
              </a:custGeom>
              <a:noFill/>
              <a:ln w="0">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1" name="Freeform 17"/>
              <p:cNvSpPr>
                <a:spLocks/>
              </p:cNvSpPr>
              <p:nvPr/>
            </p:nvSpPr>
            <p:spPr bwMode="auto">
              <a:xfrm>
                <a:off x="4893" y="2485"/>
                <a:ext cx="1" cy="1616"/>
              </a:xfrm>
              <a:custGeom>
                <a:avLst/>
                <a:gdLst/>
                <a:ahLst/>
                <a:cxnLst>
                  <a:cxn ang="0">
                    <a:pos x="0" y="673"/>
                  </a:cxn>
                  <a:cxn ang="0">
                    <a:pos x="0" y="0"/>
                  </a:cxn>
                  <a:cxn ang="0">
                    <a:pos x="0" y="0"/>
                  </a:cxn>
                </a:cxnLst>
                <a:rect l="0" t="0" r="r" b="b"/>
                <a:pathLst>
                  <a:path h="673">
                    <a:moveTo>
                      <a:pt x="0" y="673"/>
                    </a:moveTo>
                    <a:lnTo>
                      <a:pt x="0" y="0"/>
                    </a:lnTo>
                    <a:lnTo>
                      <a:pt x="0" y="0"/>
                    </a:lnTo>
                  </a:path>
                </a:pathLst>
              </a:custGeom>
              <a:noFill/>
              <a:ln w="0">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2" name="Freeform 18"/>
              <p:cNvSpPr>
                <a:spLocks/>
              </p:cNvSpPr>
              <p:nvPr/>
            </p:nvSpPr>
            <p:spPr bwMode="auto">
              <a:xfrm>
                <a:off x="5054" y="2485"/>
                <a:ext cx="1" cy="1616"/>
              </a:xfrm>
              <a:custGeom>
                <a:avLst/>
                <a:gdLst/>
                <a:ahLst/>
                <a:cxnLst>
                  <a:cxn ang="0">
                    <a:pos x="0" y="673"/>
                  </a:cxn>
                  <a:cxn ang="0">
                    <a:pos x="0" y="0"/>
                  </a:cxn>
                  <a:cxn ang="0">
                    <a:pos x="0" y="0"/>
                  </a:cxn>
                </a:cxnLst>
                <a:rect l="0" t="0" r="r" b="b"/>
                <a:pathLst>
                  <a:path h="673">
                    <a:moveTo>
                      <a:pt x="0" y="673"/>
                    </a:moveTo>
                    <a:lnTo>
                      <a:pt x="0" y="0"/>
                    </a:lnTo>
                    <a:lnTo>
                      <a:pt x="0" y="0"/>
                    </a:lnTo>
                  </a:path>
                </a:pathLst>
              </a:custGeom>
              <a:noFill/>
              <a:ln w="0">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3" name="Freeform 19"/>
              <p:cNvSpPr>
                <a:spLocks/>
              </p:cNvSpPr>
              <p:nvPr/>
            </p:nvSpPr>
            <p:spPr bwMode="auto">
              <a:xfrm>
                <a:off x="5215" y="2485"/>
                <a:ext cx="1" cy="1616"/>
              </a:xfrm>
              <a:custGeom>
                <a:avLst/>
                <a:gdLst/>
                <a:ahLst/>
                <a:cxnLst>
                  <a:cxn ang="0">
                    <a:pos x="0" y="673"/>
                  </a:cxn>
                  <a:cxn ang="0">
                    <a:pos x="0" y="0"/>
                  </a:cxn>
                  <a:cxn ang="0">
                    <a:pos x="0" y="0"/>
                  </a:cxn>
                </a:cxnLst>
                <a:rect l="0" t="0" r="r" b="b"/>
                <a:pathLst>
                  <a:path h="673">
                    <a:moveTo>
                      <a:pt x="0" y="673"/>
                    </a:moveTo>
                    <a:lnTo>
                      <a:pt x="0" y="0"/>
                    </a:lnTo>
                    <a:lnTo>
                      <a:pt x="0" y="0"/>
                    </a:lnTo>
                  </a:path>
                </a:pathLst>
              </a:custGeom>
              <a:noFill/>
              <a:ln w="0">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4" name="Freeform 20"/>
              <p:cNvSpPr>
                <a:spLocks/>
              </p:cNvSpPr>
              <p:nvPr/>
            </p:nvSpPr>
            <p:spPr bwMode="auto">
              <a:xfrm>
                <a:off x="3602" y="4101"/>
                <a:ext cx="1613" cy="1"/>
              </a:xfrm>
              <a:custGeom>
                <a:avLst/>
                <a:gdLst/>
                <a:ahLst/>
                <a:cxnLst>
                  <a:cxn ang="0">
                    <a:pos x="0" y="0"/>
                  </a:cxn>
                  <a:cxn ang="0">
                    <a:pos x="672" y="0"/>
                  </a:cxn>
                  <a:cxn ang="0">
                    <a:pos x="672" y="0"/>
                  </a:cxn>
                </a:cxnLst>
                <a:rect l="0" t="0" r="r" b="b"/>
                <a:pathLst>
                  <a:path w="672">
                    <a:moveTo>
                      <a:pt x="0" y="0"/>
                    </a:moveTo>
                    <a:lnTo>
                      <a:pt x="672" y="0"/>
                    </a:lnTo>
                    <a:lnTo>
                      <a:pt x="672" y="0"/>
                    </a:lnTo>
                  </a:path>
                </a:pathLst>
              </a:custGeom>
              <a:noFill/>
              <a:ln w="0">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5" name="Freeform 21"/>
              <p:cNvSpPr>
                <a:spLocks/>
              </p:cNvSpPr>
              <p:nvPr/>
            </p:nvSpPr>
            <p:spPr bwMode="auto">
              <a:xfrm>
                <a:off x="3602" y="3952"/>
                <a:ext cx="1613" cy="1"/>
              </a:xfrm>
              <a:custGeom>
                <a:avLst/>
                <a:gdLst/>
                <a:ahLst/>
                <a:cxnLst>
                  <a:cxn ang="0">
                    <a:pos x="0" y="0"/>
                  </a:cxn>
                  <a:cxn ang="0">
                    <a:pos x="672" y="0"/>
                  </a:cxn>
                  <a:cxn ang="0">
                    <a:pos x="672" y="0"/>
                  </a:cxn>
                </a:cxnLst>
                <a:rect l="0" t="0" r="r" b="b"/>
                <a:pathLst>
                  <a:path w="672">
                    <a:moveTo>
                      <a:pt x="0" y="0"/>
                    </a:moveTo>
                    <a:lnTo>
                      <a:pt x="672" y="0"/>
                    </a:lnTo>
                    <a:lnTo>
                      <a:pt x="672" y="0"/>
                    </a:lnTo>
                  </a:path>
                </a:pathLst>
              </a:custGeom>
              <a:noFill/>
              <a:ln w="0">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6" name="Freeform 22"/>
              <p:cNvSpPr>
                <a:spLocks/>
              </p:cNvSpPr>
              <p:nvPr/>
            </p:nvSpPr>
            <p:spPr bwMode="auto">
              <a:xfrm>
                <a:off x="3602" y="3806"/>
                <a:ext cx="1613" cy="1"/>
              </a:xfrm>
              <a:custGeom>
                <a:avLst/>
                <a:gdLst/>
                <a:ahLst/>
                <a:cxnLst>
                  <a:cxn ang="0">
                    <a:pos x="0" y="0"/>
                  </a:cxn>
                  <a:cxn ang="0">
                    <a:pos x="672" y="0"/>
                  </a:cxn>
                  <a:cxn ang="0">
                    <a:pos x="672" y="0"/>
                  </a:cxn>
                </a:cxnLst>
                <a:rect l="0" t="0" r="r" b="b"/>
                <a:pathLst>
                  <a:path w="672">
                    <a:moveTo>
                      <a:pt x="0" y="0"/>
                    </a:moveTo>
                    <a:lnTo>
                      <a:pt x="672" y="0"/>
                    </a:lnTo>
                    <a:lnTo>
                      <a:pt x="672" y="0"/>
                    </a:lnTo>
                  </a:path>
                </a:pathLst>
              </a:custGeom>
              <a:noFill/>
              <a:ln w="0">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7" name="Freeform 23"/>
              <p:cNvSpPr>
                <a:spLocks/>
              </p:cNvSpPr>
              <p:nvPr/>
            </p:nvSpPr>
            <p:spPr bwMode="auto">
              <a:xfrm>
                <a:off x="3602" y="3659"/>
                <a:ext cx="1613" cy="1"/>
              </a:xfrm>
              <a:custGeom>
                <a:avLst/>
                <a:gdLst/>
                <a:ahLst/>
                <a:cxnLst>
                  <a:cxn ang="0">
                    <a:pos x="0" y="0"/>
                  </a:cxn>
                  <a:cxn ang="0">
                    <a:pos x="672" y="0"/>
                  </a:cxn>
                  <a:cxn ang="0">
                    <a:pos x="672" y="0"/>
                  </a:cxn>
                </a:cxnLst>
                <a:rect l="0" t="0" r="r" b="b"/>
                <a:pathLst>
                  <a:path w="672">
                    <a:moveTo>
                      <a:pt x="0" y="0"/>
                    </a:moveTo>
                    <a:lnTo>
                      <a:pt x="672" y="0"/>
                    </a:lnTo>
                    <a:lnTo>
                      <a:pt x="672" y="0"/>
                    </a:lnTo>
                  </a:path>
                </a:pathLst>
              </a:custGeom>
              <a:noFill/>
              <a:ln w="0">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8" name="Freeform 24"/>
              <p:cNvSpPr>
                <a:spLocks/>
              </p:cNvSpPr>
              <p:nvPr/>
            </p:nvSpPr>
            <p:spPr bwMode="auto">
              <a:xfrm>
                <a:off x="3602" y="3513"/>
                <a:ext cx="1613" cy="1"/>
              </a:xfrm>
              <a:custGeom>
                <a:avLst/>
                <a:gdLst/>
                <a:ahLst/>
                <a:cxnLst>
                  <a:cxn ang="0">
                    <a:pos x="0" y="0"/>
                  </a:cxn>
                  <a:cxn ang="0">
                    <a:pos x="672" y="0"/>
                  </a:cxn>
                  <a:cxn ang="0">
                    <a:pos x="672" y="0"/>
                  </a:cxn>
                </a:cxnLst>
                <a:rect l="0" t="0" r="r" b="b"/>
                <a:pathLst>
                  <a:path w="672">
                    <a:moveTo>
                      <a:pt x="0" y="0"/>
                    </a:moveTo>
                    <a:lnTo>
                      <a:pt x="672" y="0"/>
                    </a:lnTo>
                    <a:lnTo>
                      <a:pt x="672" y="0"/>
                    </a:lnTo>
                  </a:path>
                </a:pathLst>
              </a:custGeom>
              <a:noFill/>
              <a:ln w="0">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9" name="Freeform 25"/>
              <p:cNvSpPr>
                <a:spLocks/>
              </p:cNvSpPr>
              <p:nvPr/>
            </p:nvSpPr>
            <p:spPr bwMode="auto">
              <a:xfrm>
                <a:off x="3602" y="3366"/>
                <a:ext cx="1613" cy="1"/>
              </a:xfrm>
              <a:custGeom>
                <a:avLst/>
                <a:gdLst/>
                <a:ahLst/>
                <a:cxnLst>
                  <a:cxn ang="0">
                    <a:pos x="0" y="0"/>
                  </a:cxn>
                  <a:cxn ang="0">
                    <a:pos x="672" y="0"/>
                  </a:cxn>
                  <a:cxn ang="0">
                    <a:pos x="672" y="0"/>
                  </a:cxn>
                </a:cxnLst>
                <a:rect l="0" t="0" r="r" b="b"/>
                <a:pathLst>
                  <a:path w="672">
                    <a:moveTo>
                      <a:pt x="0" y="0"/>
                    </a:moveTo>
                    <a:lnTo>
                      <a:pt x="672" y="0"/>
                    </a:lnTo>
                    <a:lnTo>
                      <a:pt x="672" y="0"/>
                    </a:lnTo>
                  </a:path>
                </a:pathLst>
              </a:custGeom>
              <a:noFill/>
              <a:ln w="0">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0" name="Freeform 26"/>
              <p:cNvSpPr>
                <a:spLocks/>
              </p:cNvSpPr>
              <p:nvPr/>
            </p:nvSpPr>
            <p:spPr bwMode="auto">
              <a:xfrm>
                <a:off x="3602" y="3220"/>
                <a:ext cx="1613" cy="1"/>
              </a:xfrm>
              <a:custGeom>
                <a:avLst/>
                <a:gdLst/>
                <a:ahLst/>
                <a:cxnLst>
                  <a:cxn ang="0">
                    <a:pos x="0" y="0"/>
                  </a:cxn>
                  <a:cxn ang="0">
                    <a:pos x="672" y="0"/>
                  </a:cxn>
                  <a:cxn ang="0">
                    <a:pos x="672" y="0"/>
                  </a:cxn>
                </a:cxnLst>
                <a:rect l="0" t="0" r="r" b="b"/>
                <a:pathLst>
                  <a:path w="672">
                    <a:moveTo>
                      <a:pt x="0" y="0"/>
                    </a:moveTo>
                    <a:lnTo>
                      <a:pt x="672" y="0"/>
                    </a:lnTo>
                    <a:lnTo>
                      <a:pt x="672" y="0"/>
                    </a:lnTo>
                  </a:path>
                </a:pathLst>
              </a:custGeom>
              <a:noFill/>
              <a:ln w="0">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1" name="Freeform 27"/>
              <p:cNvSpPr>
                <a:spLocks/>
              </p:cNvSpPr>
              <p:nvPr/>
            </p:nvSpPr>
            <p:spPr bwMode="auto">
              <a:xfrm>
                <a:off x="3602" y="3073"/>
                <a:ext cx="1613" cy="1"/>
              </a:xfrm>
              <a:custGeom>
                <a:avLst/>
                <a:gdLst/>
                <a:ahLst/>
                <a:cxnLst>
                  <a:cxn ang="0">
                    <a:pos x="0" y="0"/>
                  </a:cxn>
                  <a:cxn ang="0">
                    <a:pos x="672" y="0"/>
                  </a:cxn>
                  <a:cxn ang="0">
                    <a:pos x="672" y="0"/>
                  </a:cxn>
                </a:cxnLst>
                <a:rect l="0" t="0" r="r" b="b"/>
                <a:pathLst>
                  <a:path w="672">
                    <a:moveTo>
                      <a:pt x="0" y="0"/>
                    </a:moveTo>
                    <a:lnTo>
                      <a:pt x="672" y="0"/>
                    </a:lnTo>
                    <a:lnTo>
                      <a:pt x="672" y="0"/>
                    </a:lnTo>
                  </a:path>
                </a:pathLst>
              </a:custGeom>
              <a:noFill/>
              <a:ln w="0">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2" name="Freeform 28"/>
              <p:cNvSpPr>
                <a:spLocks/>
              </p:cNvSpPr>
              <p:nvPr/>
            </p:nvSpPr>
            <p:spPr bwMode="auto">
              <a:xfrm>
                <a:off x="3602" y="2927"/>
                <a:ext cx="1613" cy="1"/>
              </a:xfrm>
              <a:custGeom>
                <a:avLst/>
                <a:gdLst/>
                <a:ahLst/>
                <a:cxnLst>
                  <a:cxn ang="0">
                    <a:pos x="0" y="0"/>
                  </a:cxn>
                  <a:cxn ang="0">
                    <a:pos x="672" y="0"/>
                  </a:cxn>
                  <a:cxn ang="0">
                    <a:pos x="672" y="0"/>
                  </a:cxn>
                </a:cxnLst>
                <a:rect l="0" t="0" r="r" b="b"/>
                <a:pathLst>
                  <a:path w="672">
                    <a:moveTo>
                      <a:pt x="0" y="0"/>
                    </a:moveTo>
                    <a:lnTo>
                      <a:pt x="672" y="0"/>
                    </a:lnTo>
                    <a:lnTo>
                      <a:pt x="672" y="0"/>
                    </a:lnTo>
                  </a:path>
                </a:pathLst>
              </a:custGeom>
              <a:noFill/>
              <a:ln w="0">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3" name="Freeform 29"/>
              <p:cNvSpPr>
                <a:spLocks/>
              </p:cNvSpPr>
              <p:nvPr/>
            </p:nvSpPr>
            <p:spPr bwMode="auto">
              <a:xfrm>
                <a:off x="3602" y="2780"/>
                <a:ext cx="1613" cy="1"/>
              </a:xfrm>
              <a:custGeom>
                <a:avLst/>
                <a:gdLst/>
                <a:ahLst/>
                <a:cxnLst>
                  <a:cxn ang="0">
                    <a:pos x="0" y="0"/>
                  </a:cxn>
                  <a:cxn ang="0">
                    <a:pos x="672" y="0"/>
                  </a:cxn>
                  <a:cxn ang="0">
                    <a:pos x="672" y="0"/>
                  </a:cxn>
                </a:cxnLst>
                <a:rect l="0" t="0" r="r" b="b"/>
                <a:pathLst>
                  <a:path w="672">
                    <a:moveTo>
                      <a:pt x="0" y="0"/>
                    </a:moveTo>
                    <a:lnTo>
                      <a:pt x="672" y="0"/>
                    </a:lnTo>
                    <a:lnTo>
                      <a:pt x="672" y="0"/>
                    </a:lnTo>
                  </a:path>
                </a:pathLst>
              </a:custGeom>
              <a:noFill/>
              <a:ln w="0">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4" name="Freeform 30"/>
              <p:cNvSpPr>
                <a:spLocks/>
              </p:cNvSpPr>
              <p:nvPr/>
            </p:nvSpPr>
            <p:spPr bwMode="auto">
              <a:xfrm>
                <a:off x="3602" y="2633"/>
                <a:ext cx="1613" cy="1"/>
              </a:xfrm>
              <a:custGeom>
                <a:avLst/>
                <a:gdLst/>
                <a:ahLst/>
                <a:cxnLst>
                  <a:cxn ang="0">
                    <a:pos x="0" y="0"/>
                  </a:cxn>
                  <a:cxn ang="0">
                    <a:pos x="672" y="0"/>
                  </a:cxn>
                  <a:cxn ang="0">
                    <a:pos x="672" y="0"/>
                  </a:cxn>
                </a:cxnLst>
                <a:rect l="0" t="0" r="r" b="b"/>
                <a:pathLst>
                  <a:path w="672">
                    <a:moveTo>
                      <a:pt x="0" y="0"/>
                    </a:moveTo>
                    <a:lnTo>
                      <a:pt x="672" y="0"/>
                    </a:lnTo>
                    <a:lnTo>
                      <a:pt x="672" y="0"/>
                    </a:lnTo>
                  </a:path>
                </a:pathLst>
              </a:custGeom>
              <a:noFill/>
              <a:ln w="0">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5" name="Freeform 31"/>
              <p:cNvSpPr>
                <a:spLocks/>
              </p:cNvSpPr>
              <p:nvPr/>
            </p:nvSpPr>
            <p:spPr bwMode="auto">
              <a:xfrm>
                <a:off x="3602" y="2485"/>
                <a:ext cx="1613" cy="1"/>
              </a:xfrm>
              <a:custGeom>
                <a:avLst/>
                <a:gdLst/>
                <a:ahLst/>
                <a:cxnLst>
                  <a:cxn ang="0">
                    <a:pos x="0" y="0"/>
                  </a:cxn>
                  <a:cxn ang="0">
                    <a:pos x="672" y="0"/>
                  </a:cxn>
                  <a:cxn ang="0">
                    <a:pos x="672" y="0"/>
                  </a:cxn>
                </a:cxnLst>
                <a:rect l="0" t="0" r="r" b="b"/>
                <a:pathLst>
                  <a:path w="672">
                    <a:moveTo>
                      <a:pt x="0" y="0"/>
                    </a:moveTo>
                    <a:lnTo>
                      <a:pt x="672" y="0"/>
                    </a:lnTo>
                    <a:lnTo>
                      <a:pt x="672" y="0"/>
                    </a:lnTo>
                  </a:path>
                </a:pathLst>
              </a:custGeom>
              <a:noFill/>
              <a:ln w="0">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6" name="Line 32"/>
              <p:cNvSpPr>
                <a:spLocks noChangeShapeType="1"/>
              </p:cNvSpPr>
              <p:nvPr/>
            </p:nvSpPr>
            <p:spPr bwMode="auto">
              <a:xfrm>
                <a:off x="3602" y="4101"/>
                <a:ext cx="1613"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7" name="Line 33"/>
              <p:cNvSpPr>
                <a:spLocks noChangeShapeType="1"/>
              </p:cNvSpPr>
              <p:nvPr/>
            </p:nvSpPr>
            <p:spPr bwMode="auto">
              <a:xfrm flipV="1">
                <a:off x="3602" y="2485"/>
                <a:ext cx="1" cy="161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8" name="Line 34"/>
              <p:cNvSpPr>
                <a:spLocks noChangeShapeType="1"/>
              </p:cNvSpPr>
              <p:nvPr/>
            </p:nvSpPr>
            <p:spPr bwMode="auto">
              <a:xfrm flipV="1">
                <a:off x="3602" y="4085"/>
                <a:ext cx="1" cy="1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9" name="Rectangle 35"/>
              <p:cNvSpPr>
                <a:spLocks noChangeArrowheads="1"/>
              </p:cNvSpPr>
              <p:nvPr/>
            </p:nvSpPr>
            <p:spPr bwMode="auto">
              <a:xfrm>
                <a:off x="3594" y="4109"/>
                <a:ext cx="31" cy="4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 b="0" i="0" u="none" strike="noStrike" cap="none" normalizeH="0" baseline="0" smtClean="0">
                    <a:ln>
                      <a:noFill/>
                    </a:ln>
                    <a:solidFill>
                      <a:srgbClr val="000000"/>
                    </a:solidFill>
                    <a:effectLst/>
                    <a:latin typeface="Helvetica"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0" name="Line 36"/>
              <p:cNvSpPr>
                <a:spLocks noChangeShapeType="1"/>
              </p:cNvSpPr>
              <p:nvPr/>
            </p:nvSpPr>
            <p:spPr bwMode="auto">
              <a:xfrm flipV="1">
                <a:off x="3762" y="4085"/>
                <a:ext cx="1" cy="1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1" name="Rectangle 37"/>
              <p:cNvSpPr>
                <a:spLocks noChangeArrowheads="1"/>
              </p:cNvSpPr>
              <p:nvPr/>
            </p:nvSpPr>
            <p:spPr bwMode="auto">
              <a:xfrm>
                <a:off x="3746" y="4109"/>
                <a:ext cx="48" cy="4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 b="0" i="0" u="none" strike="noStrike" cap="none" normalizeH="0" baseline="0" smtClean="0">
                    <a:ln>
                      <a:noFill/>
                    </a:ln>
                    <a:solidFill>
                      <a:srgbClr val="000000"/>
                    </a:solidFill>
                    <a:effectLst/>
                    <a:latin typeface="Helvetica" pitchFamily="34" charset="0"/>
                    <a:cs typeface="Arial" pitchFamily="34" charset="0"/>
                  </a:rPr>
                  <a:t>10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2" name="Line 38"/>
              <p:cNvSpPr>
                <a:spLocks noChangeShapeType="1"/>
              </p:cNvSpPr>
              <p:nvPr/>
            </p:nvSpPr>
            <p:spPr bwMode="auto">
              <a:xfrm flipV="1">
                <a:off x="3923" y="4085"/>
                <a:ext cx="1" cy="1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3" name="Rectangle 39"/>
              <p:cNvSpPr>
                <a:spLocks noChangeArrowheads="1"/>
              </p:cNvSpPr>
              <p:nvPr/>
            </p:nvSpPr>
            <p:spPr bwMode="auto">
              <a:xfrm>
                <a:off x="3907" y="4109"/>
                <a:ext cx="48" cy="4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 b="0" i="0" u="none" strike="noStrike" cap="none" normalizeH="0" baseline="0" smtClean="0">
                    <a:ln>
                      <a:noFill/>
                    </a:ln>
                    <a:solidFill>
                      <a:srgbClr val="000000"/>
                    </a:solidFill>
                    <a:effectLst/>
                    <a:latin typeface="Helvetica" pitchFamily="34" charset="0"/>
                    <a:cs typeface="Arial" pitchFamily="34" charset="0"/>
                  </a:rPr>
                  <a:t>20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4" name="Line 40"/>
              <p:cNvSpPr>
                <a:spLocks noChangeShapeType="1"/>
              </p:cNvSpPr>
              <p:nvPr/>
            </p:nvSpPr>
            <p:spPr bwMode="auto">
              <a:xfrm flipV="1">
                <a:off x="4087" y="4085"/>
                <a:ext cx="1" cy="1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5" name="Rectangle 41"/>
              <p:cNvSpPr>
                <a:spLocks noChangeArrowheads="1"/>
              </p:cNvSpPr>
              <p:nvPr/>
            </p:nvSpPr>
            <p:spPr bwMode="auto">
              <a:xfrm>
                <a:off x="4070" y="4109"/>
                <a:ext cx="48" cy="4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 b="0" i="0" u="none" strike="noStrike" cap="none" normalizeH="0" baseline="0" smtClean="0">
                    <a:ln>
                      <a:noFill/>
                    </a:ln>
                    <a:solidFill>
                      <a:srgbClr val="000000"/>
                    </a:solidFill>
                    <a:effectLst/>
                    <a:latin typeface="Helvetica" pitchFamily="34" charset="0"/>
                    <a:cs typeface="Arial" pitchFamily="34" charset="0"/>
                  </a:rPr>
                  <a:t>30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6" name="Line 42"/>
              <p:cNvSpPr>
                <a:spLocks noChangeShapeType="1"/>
              </p:cNvSpPr>
              <p:nvPr/>
            </p:nvSpPr>
            <p:spPr bwMode="auto">
              <a:xfrm flipV="1">
                <a:off x="4247" y="4085"/>
                <a:ext cx="1" cy="1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7" name="Rectangle 43"/>
              <p:cNvSpPr>
                <a:spLocks noChangeArrowheads="1"/>
              </p:cNvSpPr>
              <p:nvPr/>
            </p:nvSpPr>
            <p:spPr bwMode="auto">
              <a:xfrm>
                <a:off x="4231" y="4109"/>
                <a:ext cx="48" cy="4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 b="0" i="0" u="none" strike="noStrike" cap="none" normalizeH="0" baseline="0" smtClean="0">
                    <a:ln>
                      <a:noFill/>
                    </a:ln>
                    <a:solidFill>
                      <a:srgbClr val="000000"/>
                    </a:solidFill>
                    <a:effectLst/>
                    <a:latin typeface="Helvetica" pitchFamily="34" charset="0"/>
                    <a:cs typeface="Arial" pitchFamily="34" charset="0"/>
                  </a:rPr>
                  <a:t>40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8" name="Line 44"/>
              <p:cNvSpPr>
                <a:spLocks noChangeShapeType="1"/>
              </p:cNvSpPr>
              <p:nvPr/>
            </p:nvSpPr>
            <p:spPr bwMode="auto">
              <a:xfrm flipV="1">
                <a:off x="4408" y="4085"/>
                <a:ext cx="1" cy="1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9" name="Rectangle 45"/>
              <p:cNvSpPr>
                <a:spLocks noChangeArrowheads="1"/>
              </p:cNvSpPr>
              <p:nvPr/>
            </p:nvSpPr>
            <p:spPr bwMode="auto">
              <a:xfrm>
                <a:off x="4391" y="4109"/>
                <a:ext cx="48" cy="4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 b="0" i="0" u="none" strike="noStrike" cap="none" normalizeH="0" baseline="0" smtClean="0">
                    <a:ln>
                      <a:noFill/>
                    </a:ln>
                    <a:solidFill>
                      <a:srgbClr val="000000"/>
                    </a:solidFill>
                    <a:effectLst/>
                    <a:latin typeface="Helvetica" pitchFamily="34" charset="0"/>
                    <a:cs typeface="Arial" pitchFamily="34" charset="0"/>
                  </a:rPr>
                  <a:t>50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0" name="Line 46"/>
              <p:cNvSpPr>
                <a:spLocks noChangeShapeType="1"/>
              </p:cNvSpPr>
              <p:nvPr/>
            </p:nvSpPr>
            <p:spPr bwMode="auto">
              <a:xfrm flipV="1">
                <a:off x="4569" y="4085"/>
                <a:ext cx="1" cy="1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1" name="Rectangle 47"/>
              <p:cNvSpPr>
                <a:spLocks noChangeArrowheads="1"/>
              </p:cNvSpPr>
              <p:nvPr/>
            </p:nvSpPr>
            <p:spPr bwMode="auto">
              <a:xfrm>
                <a:off x="4552" y="4109"/>
                <a:ext cx="48" cy="4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 b="0" i="0" u="none" strike="noStrike" cap="none" normalizeH="0" baseline="0" smtClean="0">
                    <a:ln>
                      <a:noFill/>
                    </a:ln>
                    <a:solidFill>
                      <a:srgbClr val="000000"/>
                    </a:solidFill>
                    <a:effectLst/>
                    <a:latin typeface="Helvetica" pitchFamily="34" charset="0"/>
                    <a:cs typeface="Arial" pitchFamily="34" charset="0"/>
                  </a:rPr>
                  <a:t>60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2" name="Line 48"/>
              <p:cNvSpPr>
                <a:spLocks noChangeShapeType="1"/>
              </p:cNvSpPr>
              <p:nvPr/>
            </p:nvSpPr>
            <p:spPr bwMode="auto">
              <a:xfrm flipV="1">
                <a:off x="4730" y="4085"/>
                <a:ext cx="1" cy="1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3" name="Rectangle 49"/>
              <p:cNvSpPr>
                <a:spLocks noChangeArrowheads="1"/>
              </p:cNvSpPr>
              <p:nvPr/>
            </p:nvSpPr>
            <p:spPr bwMode="auto">
              <a:xfrm>
                <a:off x="4713" y="4109"/>
                <a:ext cx="48" cy="4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 b="0" i="0" u="none" strike="noStrike" cap="none" normalizeH="0" baseline="0" smtClean="0">
                    <a:ln>
                      <a:noFill/>
                    </a:ln>
                    <a:solidFill>
                      <a:srgbClr val="000000"/>
                    </a:solidFill>
                    <a:effectLst/>
                    <a:latin typeface="Helvetica" pitchFamily="34" charset="0"/>
                    <a:cs typeface="Arial" pitchFamily="34" charset="0"/>
                  </a:rPr>
                  <a:t>70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4" name="Line 50"/>
              <p:cNvSpPr>
                <a:spLocks noChangeShapeType="1"/>
              </p:cNvSpPr>
              <p:nvPr/>
            </p:nvSpPr>
            <p:spPr bwMode="auto">
              <a:xfrm flipV="1">
                <a:off x="4893" y="4085"/>
                <a:ext cx="1" cy="1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5" name="Rectangle 51"/>
              <p:cNvSpPr>
                <a:spLocks noChangeArrowheads="1"/>
              </p:cNvSpPr>
              <p:nvPr/>
            </p:nvSpPr>
            <p:spPr bwMode="auto">
              <a:xfrm>
                <a:off x="4876" y="4109"/>
                <a:ext cx="48" cy="4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 b="0" i="0" u="none" strike="noStrike" cap="none" normalizeH="0" baseline="0" smtClean="0">
                    <a:ln>
                      <a:noFill/>
                    </a:ln>
                    <a:solidFill>
                      <a:srgbClr val="000000"/>
                    </a:solidFill>
                    <a:effectLst/>
                    <a:latin typeface="Helvetica" pitchFamily="34" charset="0"/>
                    <a:cs typeface="Arial" pitchFamily="34" charset="0"/>
                  </a:rPr>
                  <a:t>80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6" name="Line 52"/>
              <p:cNvSpPr>
                <a:spLocks noChangeShapeType="1"/>
              </p:cNvSpPr>
              <p:nvPr/>
            </p:nvSpPr>
            <p:spPr bwMode="auto">
              <a:xfrm flipV="1">
                <a:off x="5054" y="4085"/>
                <a:ext cx="1" cy="1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7" name="Rectangle 53"/>
              <p:cNvSpPr>
                <a:spLocks noChangeArrowheads="1"/>
              </p:cNvSpPr>
              <p:nvPr/>
            </p:nvSpPr>
            <p:spPr bwMode="auto">
              <a:xfrm>
                <a:off x="5037" y="4109"/>
                <a:ext cx="48" cy="4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 b="0" i="0" u="none" strike="noStrike" cap="none" normalizeH="0" baseline="0" smtClean="0">
                    <a:ln>
                      <a:noFill/>
                    </a:ln>
                    <a:solidFill>
                      <a:srgbClr val="000000"/>
                    </a:solidFill>
                    <a:effectLst/>
                    <a:latin typeface="Helvetica" pitchFamily="34" charset="0"/>
                    <a:cs typeface="Arial" pitchFamily="34" charset="0"/>
                  </a:rPr>
                  <a:t>90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8" name="Line 54"/>
              <p:cNvSpPr>
                <a:spLocks noChangeShapeType="1"/>
              </p:cNvSpPr>
              <p:nvPr/>
            </p:nvSpPr>
            <p:spPr bwMode="auto">
              <a:xfrm flipV="1">
                <a:off x="5215" y="4085"/>
                <a:ext cx="1" cy="1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9" name="Rectangle 55"/>
              <p:cNvSpPr>
                <a:spLocks noChangeArrowheads="1"/>
              </p:cNvSpPr>
              <p:nvPr/>
            </p:nvSpPr>
            <p:spPr bwMode="auto">
              <a:xfrm>
                <a:off x="5191" y="4109"/>
                <a:ext cx="65" cy="4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 b="0" i="0" u="none" strike="noStrike" cap="none" normalizeH="0" baseline="0" smtClean="0">
                    <a:ln>
                      <a:noFill/>
                    </a:ln>
                    <a:solidFill>
                      <a:srgbClr val="000000"/>
                    </a:solidFill>
                    <a:effectLst/>
                    <a:latin typeface="Helvetica" pitchFamily="34" charset="0"/>
                    <a:cs typeface="Arial" pitchFamily="34" charset="0"/>
                  </a:rPr>
                  <a:t>100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0" name="Line 56"/>
              <p:cNvSpPr>
                <a:spLocks noChangeShapeType="1"/>
              </p:cNvSpPr>
              <p:nvPr/>
            </p:nvSpPr>
            <p:spPr bwMode="auto">
              <a:xfrm>
                <a:off x="3602" y="4101"/>
                <a:ext cx="16"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1" name="Rectangle 57"/>
              <p:cNvSpPr>
                <a:spLocks noChangeArrowheads="1"/>
              </p:cNvSpPr>
              <p:nvPr/>
            </p:nvSpPr>
            <p:spPr bwMode="auto">
              <a:xfrm>
                <a:off x="3532" y="4082"/>
                <a:ext cx="74" cy="4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 b="0" i="0" u="none" strike="noStrike" cap="none" normalizeH="0" baseline="0" smtClean="0">
                    <a:ln>
                      <a:noFill/>
                    </a:ln>
                    <a:solidFill>
                      <a:srgbClr val="000000"/>
                    </a:solidFill>
                    <a:effectLst/>
                    <a:latin typeface="Helvetica" pitchFamily="34" charset="0"/>
                    <a:cs typeface="Arial" pitchFamily="34" charset="0"/>
                  </a:rPr>
                  <a:t>-200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2" name="Line 58"/>
              <p:cNvSpPr>
                <a:spLocks noChangeShapeType="1"/>
              </p:cNvSpPr>
              <p:nvPr/>
            </p:nvSpPr>
            <p:spPr bwMode="auto">
              <a:xfrm>
                <a:off x="3602" y="3952"/>
                <a:ext cx="16"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3" name="Rectangle 59"/>
              <p:cNvSpPr>
                <a:spLocks noChangeArrowheads="1"/>
              </p:cNvSpPr>
              <p:nvPr/>
            </p:nvSpPr>
            <p:spPr bwMode="auto">
              <a:xfrm>
                <a:off x="3532" y="3933"/>
                <a:ext cx="74" cy="4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 b="0" i="0" u="none" strike="noStrike" cap="none" normalizeH="0" baseline="0" smtClean="0">
                    <a:ln>
                      <a:noFill/>
                    </a:ln>
                    <a:solidFill>
                      <a:srgbClr val="000000"/>
                    </a:solidFill>
                    <a:effectLst/>
                    <a:latin typeface="Helvetica" pitchFamily="34" charset="0"/>
                    <a:cs typeface="Arial" pitchFamily="34" charset="0"/>
                  </a:rPr>
                  <a:t>-180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4" name="Line 60"/>
              <p:cNvSpPr>
                <a:spLocks noChangeShapeType="1"/>
              </p:cNvSpPr>
              <p:nvPr/>
            </p:nvSpPr>
            <p:spPr bwMode="auto">
              <a:xfrm>
                <a:off x="3602" y="3806"/>
                <a:ext cx="16"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5" name="Rectangle 61"/>
              <p:cNvSpPr>
                <a:spLocks noChangeArrowheads="1"/>
              </p:cNvSpPr>
              <p:nvPr/>
            </p:nvSpPr>
            <p:spPr bwMode="auto">
              <a:xfrm>
                <a:off x="3532" y="3787"/>
                <a:ext cx="74" cy="4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 b="0" i="0" u="none" strike="noStrike" cap="none" normalizeH="0" baseline="0" smtClean="0">
                    <a:ln>
                      <a:noFill/>
                    </a:ln>
                    <a:solidFill>
                      <a:srgbClr val="000000"/>
                    </a:solidFill>
                    <a:effectLst/>
                    <a:latin typeface="Helvetica" pitchFamily="34" charset="0"/>
                    <a:cs typeface="Arial" pitchFamily="34" charset="0"/>
                  </a:rPr>
                  <a:t>-160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6" name="Line 62"/>
              <p:cNvSpPr>
                <a:spLocks noChangeShapeType="1"/>
              </p:cNvSpPr>
              <p:nvPr/>
            </p:nvSpPr>
            <p:spPr bwMode="auto">
              <a:xfrm>
                <a:off x="3602" y="3659"/>
                <a:ext cx="16"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7" name="Rectangle 63"/>
              <p:cNvSpPr>
                <a:spLocks noChangeArrowheads="1"/>
              </p:cNvSpPr>
              <p:nvPr/>
            </p:nvSpPr>
            <p:spPr bwMode="auto">
              <a:xfrm>
                <a:off x="3532" y="3640"/>
                <a:ext cx="74" cy="4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 b="0" i="0" u="none" strike="noStrike" cap="none" normalizeH="0" baseline="0" smtClean="0">
                    <a:ln>
                      <a:noFill/>
                    </a:ln>
                    <a:solidFill>
                      <a:srgbClr val="000000"/>
                    </a:solidFill>
                    <a:effectLst/>
                    <a:latin typeface="Helvetica" pitchFamily="34" charset="0"/>
                    <a:cs typeface="Arial" pitchFamily="34" charset="0"/>
                  </a:rPr>
                  <a:t>-140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8" name="Line 64"/>
              <p:cNvSpPr>
                <a:spLocks noChangeShapeType="1"/>
              </p:cNvSpPr>
              <p:nvPr/>
            </p:nvSpPr>
            <p:spPr bwMode="auto">
              <a:xfrm>
                <a:off x="3602" y="3513"/>
                <a:ext cx="16"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9" name="Rectangle 65"/>
              <p:cNvSpPr>
                <a:spLocks noChangeArrowheads="1"/>
              </p:cNvSpPr>
              <p:nvPr/>
            </p:nvSpPr>
            <p:spPr bwMode="auto">
              <a:xfrm>
                <a:off x="3532" y="3494"/>
                <a:ext cx="74" cy="4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 b="0" i="0" u="none" strike="noStrike" cap="none" normalizeH="0" baseline="0" smtClean="0">
                    <a:ln>
                      <a:noFill/>
                    </a:ln>
                    <a:solidFill>
                      <a:srgbClr val="000000"/>
                    </a:solidFill>
                    <a:effectLst/>
                    <a:latin typeface="Helvetica" pitchFamily="34" charset="0"/>
                    <a:cs typeface="Arial" pitchFamily="34" charset="0"/>
                  </a:rPr>
                  <a:t>-120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90" name="Line 66"/>
              <p:cNvSpPr>
                <a:spLocks noChangeShapeType="1"/>
              </p:cNvSpPr>
              <p:nvPr/>
            </p:nvSpPr>
            <p:spPr bwMode="auto">
              <a:xfrm>
                <a:off x="3602" y="3366"/>
                <a:ext cx="16"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1" name="Rectangle 67"/>
              <p:cNvSpPr>
                <a:spLocks noChangeArrowheads="1"/>
              </p:cNvSpPr>
              <p:nvPr/>
            </p:nvSpPr>
            <p:spPr bwMode="auto">
              <a:xfrm>
                <a:off x="3532" y="3347"/>
                <a:ext cx="74" cy="4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 b="0" i="0" u="none" strike="noStrike" cap="none" normalizeH="0" baseline="0" smtClean="0">
                    <a:ln>
                      <a:noFill/>
                    </a:ln>
                    <a:solidFill>
                      <a:srgbClr val="000000"/>
                    </a:solidFill>
                    <a:effectLst/>
                    <a:latin typeface="Helvetica" pitchFamily="34" charset="0"/>
                    <a:cs typeface="Arial" pitchFamily="34" charset="0"/>
                  </a:rPr>
                  <a:t>-100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92" name="Line 68"/>
              <p:cNvSpPr>
                <a:spLocks noChangeShapeType="1"/>
              </p:cNvSpPr>
              <p:nvPr/>
            </p:nvSpPr>
            <p:spPr bwMode="auto">
              <a:xfrm>
                <a:off x="3602" y="3220"/>
                <a:ext cx="16"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3" name="Rectangle 69"/>
              <p:cNvSpPr>
                <a:spLocks noChangeArrowheads="1"/>
              </p:cNvSpPr>
              <p:nvPr/>
            </p:nvSpPr>
            <p:spPr bwMode="auto">
              <a:xfrm>
                <a:off x="3549" y="3200"/>
                <a:ext cx="58" cy="4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 b="0" i="0" u="none" strike="noStrike" cap="none" normalizeH="0" baseline="0" smtClean="0">
                    <a:ln>
                      <a:noFill/>
                    </a:ln>
                    <a:solidFill>
                      <a:srgbClr val="000000"/>
                    </a:solidFill>
                    <a:effectLst/>
                    <a:latin typeface="Helvetica" pitchFamily="34" charset="0"/>
                    <a:cs typeface="Arial" pitchFamily="34" charset="0"/>
                  </a:rPr>
                  <a:t>-80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94" name="Line 70"/>
              <p:cNvSpPr>
                <a:spLocks noChangeShapeType="1"/>
              </p:cNvSpPr>
              <p:nvPr/>
            </p:nvSpPr>
            <p:spPr bwMode="auto">
              <a:xfrm>
                <a:off x="3602" y="3073"/>
                <a:ext cx="16"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5" name="Rectangle 71"/>
              <p:cNvSpPr>
                <a:spLocks noChangeArrowheads="1"/>
              </p:cNvSpPr>
              <p:nvPr/>
            </p:nvSpPr>
            <p:spPr bwMode="auto">
              <a:xfrm>
                <a:off x="3549" y="3054"/>
                <a:ext cx="58" cy="4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 b="0" i="0" u="none" strike="noStrike" cap="none" normalizeH="0" baseline="0" smtClean="0">
                    <a:ln>
                      <a:noFill/>
                    </a:ln>
                    <a:solidFill>
                      <a:srgbClr val="000000"/>
                    </a:solidFill>
                    <a:effectLst/>
                    <a:latin typeface="Helvetica" pitchFamily="34" charset="0"/>
                    <a:cs typeface="Arial" pitchFamily="34" charset="0"/>
                  </a:rPr>
                  <a:t>-60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96" name="Line 72"/>
              <p:cNvSpPr>
                <a:spLocks noChangeShapeType="1"/>
              </p:cNvSpPr>
              <p:nvPr/>
            </p:nvSpPr>
            <p:spPr bwMode="auto">
              <a:xfrm>
                <a:off x="3602" y="2927"/>
                <a:ext cx="16"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7" name="Rectangle 73"/>
              <p:cNvSpPr>
                <a:spLocks noChangeArrowheads="1"/>
              </p:cNvSpPr>
              <p:nvPr/>
            </p:nvSpPr>
            <p:spPr bwMode="auto">
              <a:xfrm>
                <a:off x="3549" y="2907"/>
                <a:ext cx="58" cy="4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 b="0" i="0" u="none" strike="noStrike" cap="none" normalizeH="0" baseline="0" smtClean="0">
                    <a:ln>
                      <a:noFill/>
                    </a:ln>
                    <a:solidFill>
                      <a:srgbClr val="000000"/>
                    </a:solidFill>
                    <a:effectLst/>
                    <a:latin typeface="Helvetica" pitchFamily="34" charset="0"/>
                    <a:cs typeface="Arial" pitchFamily="34" charset="0"/>
                  </a:rPr>
                  <a:t>-40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98" name="Line 74"/>
              <p:cNvSpPr>
                <a:spLocks noChangeShapeType="1"/>
              </p:cNvSpPr>
              <p:nvPr/>
            </p:nvSpPr>
            <p:spPr bwMode="auto">
              <a:xfrm>
                <a:off x="3602" y="2780"/>
                <a:ext cx="16"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9" name="Rectangle 75"/>
              <p:cNvSpPr>
                <a:spLocks noChangeArrowheads="1"/>
              </p:cNvSpPr>
              <p:nvPr/>
            </p:nvSpPr>
            <p:spPr bwMode="auto">
              <a:xfrm>
                <a:off x="3549" y="2761"/>
                <a:ext cx="58" cy="4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 b="0" i="0" u="none" strike="noStrike" cap="none" normalizeH="0" baseline="0" smtClean="0">
                    <a:ln>
                      <a:noFill/>
                    </a:ln>
                    <a:solidFill>
                      <a:srgbClr val="000000"/>
                    </a:solidFill>
                    <a:effectLst/>
                    <a:latin typeface="Helvetica" pitchFamily="34" charset="0"/>
                    <a:cs typeface="Arial" pitchFamily="34" charset="0"/>
                  </a:rPr>
                  <a:t>-20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00" name="Line 76"/>
              <p:cNvSpPr>
                <a:spLocks noChangeShapeType="1"/>
              </p:cNvSpPr>
              <p:nvPr/>
            </p:nvSpPr>
            <p:spPr bwMode="auto">
              <a:xfrm>
                <a:off x="3602" y="2633"/>
                <a:ext cx="16"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1" name="Rectangle 77"/>
              <p:cNvSpPr>
                <a:spLocks noChangeArrowheads="1"/>
              </p:cNvSpPr>
              <p:nvPr/>
            </p:nvSpPr>
            <p:spPr bwMode="auto">
              <a:xfrm>
                <a:off x="3575" y="2614"/>
                <a:ext cx="31" cy="4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 b="0" i="0" u="none" strike="noStrike" cap="none" normalizeH="0" baseline="0" smtClean="0">
                    <a:ln>
                      <a:noFill/>
                    </a:ln>
                    <a:solidFill>
                      <a:srgbClr val="000000"/>
                    </a:solidFill>
                    <a:effectLst/>
                    <a:latin typeface="Helvetica"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02" name="Line 78"/>
              <p:cNvSpPr>
                <a:spLocks noChangeShapeType="1"/>
              </p:cNvSpPr>
              <p:nvPr/>
            </p:nvSpPr>
            <p:spPr bwMode="auto">
              <a:xfrm>
                <a:off x="3602" y="2485"/>
                <a:ext cx="16"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3" name="Rectangle 79"/>
              <p:cNvSpPr>
                <a:spLocks noChangeArrowheads="1"/>
              </p:cNvSpPr>
              <p:nvPr/>
            </p:nvSpPr>
            <p:spPr bwMode="auto">
              <a:xfrm>
                <a:off x="3558" y="2465"/>
                <a:ext cx="48" cy="4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 b="0" i="0" u="none" strike="noStrike" cap="none" normalizeH="0" baseline="0" smtClean="0">
                    <a:ln>
                      <a:noFill/>
                    </a:ln>
                    <a:solidFill>
                      <a:srgbClr val="000000"/>
                    </a:solidFill>
                    <a:effectLst/>
                    <a:latin typeface="Helvetica" pitchFamily="34" charset="0"/>
                    <a:cs typeface="Arial" pitchFamily="34" charset="0"/>
                  </a:rPr>
                  <a:t>20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04" name="Oval 80"/>
              <p:cNvSpPr>
                <a:spLocks noChangeArrowheads="1"/>
              </p:cNvSpPr>
              <p:nvPr/>
            </p:nvSpPr>
            <p:spPr bwMode="auto">
              <a:xfrm>
                <a:off x="3592" y="2624"/>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5" name="Oval 81"/>
              <p:cNvSpPr>
                <a:spLocks noChangeArrowheads="1"/>
              </p:cNvSpPr>
              <p:nvPr/>
            </p:nvSpPr>
            <p:spPr bwMode="auto">
              <a:xfrm>
                <a:off x="3609" y="2631"/>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6" name="Oval 82"/>
              <p:cNvSpPr>
                <a:spLocks noChangeArrowheads="1"/>
              </p:cNvSpPr>
              <p:nvPr/>
            </p:nvSpPr>
            <p:spPr bwMode="auto">
              <a:xfrm>
                <a:off x="3609" y="2638"/>
                <a:ext cx="19"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7" name="Oval 83"/>
              <p:cNvSpPr>
                <a:spLocks noChangeArrowheads="1"/>
              </p:cNvSpPr>
              <p:nvPr/>
            </p:nvSpPr>
            <p:spPr bwMode="auto">
              <a:xfrm>
                <a:off x="3623" y="2646"/>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8" name="Oval 84"/>
              <p:cNvSpPr>
                <a:spLocks noChangeArrowheads="1"/>
              </p:cNvSpPr>
              <p:nvPr/>
            </p:nvSpPr>
            <p:spPr bwMode="auto">
              <a:xfrm>
                <a:off x="3623" y="2653"/>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9" name="Oval 85"/>
              <p:cNvSpPr>
                <a:spLocks noChangeArrowheads="1"/>
              </p:cNvSpPr>
              <p:nvPr/>
            </p:nvSpPr>
            <p:spPr bwMode="auto">
              <a:xfrm>
                <a:off x="3640" y="2660"/>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0" name="Oval 86"/>
              <p:cNvSpPr>
                <a:spLocks noChangeArrowheads="1"/>
              </p:cNvSpPr>
              <p:nvPr/>
            </p:nvSpPr>
            <p:spPr bwMode="auto">
              <a:xfrm>
                <a:off x="3640" y="2667"/>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1" name="Oval 87"/>
              <p:cNvSpPr>
                <a:spLocks noChangeArrowheads="1"/>
              </p:cNvSpPr>
              <p:nvPr/>
            </p:nvSpPr>
            <p:spPr bwMode="auto">
              <a:xfrm>
                <a:off x="3657" y="2674"/>
                <a:ext cx="19"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2" name="Oval 88"/>
              <p:cNvSpPr>
                <a:spLocks noChangeArrowheads="1"/>
              </p:cNvSpPr>
              <p:nvPr/>
            </p:nvSpPr>
            <p:spPr bwMode="auto">
              <a:xfrm>
                <a:off x="3657" y="2682"/>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3" name="Oval 89"/>
              <p:cNvSpPr>
                <a:spLocks noChangeArrowheads="1"/>
              </p:cNvSpPr>
              <p:nvPr/>
            </p:nvSpPr>
            <p:spPr bwMode="auto">
              <a:xfrm>
                <a:off x="3674" y="2689"/>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4" name="Oval 90"/>
              <p:cNvSpPr>
                <a:spLocks noChangeArrowheads="1"/>
              </p:cNvSpPr>
              <p:nvPr/>
            </p:nvSpPr>
            <p:spPr bwMode="auto">
              <a:xfrm>
                <a:off x="3674" y="2696"/>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5" name="Oval 91"/>
              <p:cNvSpPr>
                <a:spLocks noChangeArrowheads="1"/>
              </p:cNvSpPr>
              <p:nvPr/>
            </p:nvSpPr>
            <p:spPr bwMode="auto">
              <a:xfrm>
                <a:off x="3688" y="2703"/>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6" name="Oval 92"/>
              <p:cNvSpPr>
                <a:spLocks noChangeArrowheads="1"/>
              </p:cNvSpPr>
              <p:nvPr/>
            </p:nvSpPr>
            <p:spPr bwMode="auto">
              <a:xfrm>
                <a:off x="3688" y="2710"/>
                <a:ext cx="19"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7" name="Oval 93"/>
              <p:cNvSpPr>
                <a:spLocks noChangeArrowheads="1"/>
              </p:cNvSpPr>
              <p:nvPr/>
            </p:nvSpPr>
            <p:spPr bwMode="auto">
              <a:xfrm>
                <a:off x="3705" y="2718"/>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8" name="Oval 94"/>
              <p:cNvSpPr>
                <a:spLocks noChangeArrowheads="1"/>
              </p:cNvSpPr>
              <p:nvPr/>
            </p:nvSpPr>
            <p:spPr bwMode="auto">
              <a:xfrm>
                <a:off x="3705" y="2725"/>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9" name="Oval 95"/>
              <p:cNvSpPr>
                <a:spLocks noChangeArrowheads="1"/>
              </p:cNvSpPr>
              <p:nvPr/>
            </p:nvSpPr>
            <p:spPr bwMode="auto">
              <a:xfrm>
                <a:off x="3722" y="2732"/>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0" name="Oval 96"/>
              <p:cNvSpPr>
                <a:spLocks noChangeArrowheads="1"/>
              </p:cNvSpPr>
              <p:nvPr/>
            </p:nvSpPr>
            <p:spPr bwMode="auto">
              <a:xfrm>
                <a:off x="3722" y="2739"/>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1" name="Oval 97"/>
              <p:cNvSpPr>
                <a:spLocks noChangeArrowheads="1"/>
              </p:cNvSpPr>
              <p:nvPr/>
            </p:nvSpPr>
            <p:spPr bwMode="auto">
              <a:xfrm>
                <a:off x="3736" y="2749"/>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2" name="Oval 98"/>
              <p:cNvSpPr>
                <a:spLocks noChangeArrowheads="1"/>
              </p:cNvSpPr>
              <p:nvPr/>
            </p:nvSpPr>
            <p:spPr bwMode="auto">
              <a:xfrm>
                <a:off x="3736" y="2756"/>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3" name="Oval 99"/>
              <p:cNvSpPr>
                <a:spLocks noChangeArrowheads="1"/>
              </p:cNvSpPr>
              <p:nvPr/>
            </p:nvSpPr>
            <p:spPr bwMode="auto">
              <a:xfrm>
                <a:off x="3753" y="2763"/>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4" name="Oval 100"/>
              <p:cNvSpPr>
                <a:spLocks noChangeArrowheads="1"/>
              </p:cNvSpPr>
              <p:nvPr/>
            </p:nvSpPr>
            <p:spPr bwMode="auto">
              <a:xfrm>
                <a:off x="3753" y="2770"/>
                <a:ext cx="19"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5" name="Oval 101"/>
              <p:cNvSpPr>
                <a:spLocks noChangeArrowheads="1"/>
              </p:cNvSpPr>
              <p:nvPr/>
            </p:nvSpPr>
            <p:spPr bwMode="auto">
              <a:xfrm>
                <a:off x="3770" y="2778"/>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6" name="Oval 102"/>
              <p:cNvSpPr>
                <a:spLocks noChangeArrowheads="1"/>
              </p:cNvSpPr>
              <p:nvPr/>
            </p:nvSpPr>
            <p:spPr bwMode="auto">
              <a:xfrm>
                <a:off x="3770" y="2785"/>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7" name="Oval 103"/>
              <p:cNvSpPr>
                <a:spLocks noChangeArrowheads="1"/>
              </p:cNvSpPr>
              <p:nvPr/>
            </p:nvSpPr>
            <p:spPr bwMode="auto">
              <a:xfrm>
                <a:off x="3786" y="2792"/>
                <a:ext cx="20"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8" name="Oval 104"/>
              <p:cNvSpPr>
                <a:spLocks noChangeArrowheads="1"/>
              </p:cNvSpPr>
              <p:nvPr/>
            </p:nvSpPr>
            <p:spPr bwMode="auto">
              <a:xfrm>
                <a:off x="3786" y="2799"/>
                <a:ext cx="20"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9" name="Oval 105"/>
              <p:cNvSpPr>
                <a:spLocks noChangeArrowheads="1"/>
              </p:cNvSpPr>
              <p:nvPr/>
            </p:nvSpPr>
            <p:spPr bwMode="auto">
              <a:xfrm>
                <a:off x="3801" y="2806"/>
                <a:ext cx="19"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0" name="Oval 106"/>
              <p:cNvSpPr>
                <a:spLocks noChangeArrowheads="1"/>
              </p:cNvSpPr>
              <p:nvPr/>
            </p:nvSpPr>
            <p:spPr bwMode="auto">
              <a:xfrm>
                <a:off x="3801" y="2814"/>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1" name="Oval 107"/>
              <p:cNvSpPr>
                <a:spLocks noChangeArrowheads="1"/>
              </p:cNvSpPr>
              <p:nvPr/>
            </p:nvSpPr>
            <p:spPr bwMode="auto">
              <a:xfrm>
                <a:off x="3818" y="2821"/>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2" name="Oval 108"/>
              <p:cNvSpPr>
                <a:spLocks noChangeArrowheads="1"/>
              </p:cNvSpPr>
              <p:nvPr/>
            </p:nvSpPr>
            <p:spPr bwMode="auto">
              <a:xfrm>
                <a:off x="3818" y="2828"/>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3" name="Oval 109"/>
              <p:cNvSpPr>
                <a:spLocks noChangeArrowheads="1"/>
              </p:cNvSpPr>
              <p:nvPr/>
            </p:nvSpPr>
            <p:spPr bwMode="auto">
              <a:xfrm>
                <a:off x="3834" y="2835"/>
                <a:ext cx="20"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4" name="Oval 110"/>
              <p:cNvSpPr>
                <a:spLocks noChangeArrowheads="1"/>
              </p:cNvSpPr>
              <p:nvPr/>
            </p:nvSpPr>
            <p:spPr bwMode="auto">
              <a:xfrm>
                <a:off x="3834" y="2842"/>
                <a:ext cx="20"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5" name="Oval 111"/>
              <p:cNvSpPr>
                <a:spLocks noChangeArrowheads="1"/>
              </p:cNvSpPr>
              <p:nvPr/>
            </p:nvSpPr>
            <p:spPr bwMode="auto">
              <a:xfrm>
                <a:off x="3851" y="2850"/>
                <a:ext cx="20"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6" name="Oval 112"/>
              <p:cNvSpPr>
                <a:spLocks noChangeArrowheads="1"/>
              </p:cNvSpPr>
              <p:nvPr/>
            </p:nvSpPr>
            <p:spPr bwMode="auto">
              <a:xfrm>
                <a:off x="3851" y="2857"/>
                <a:ext cx="20"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7" name="Oval 113"/>
              <p:cNvSpPr>
                <a:spLocks noChangeArrowheads="1"/>
              </p:cNvSpPr>
              <p:nvPr/>
            </p:nvSpPr>
            <p:spPr bwMode="auto">
              <a:xfrm>
                <a:off x="3866" y="2864"/>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8" name="Oval 114"/>
              <p:cNvSpPr>
                <a:spLocks noChangeArrowheads="1"/>
              </p:cNvSpPr>
              <p:nvPr/>
            </p:nvSpPr>
            <p:spPr bwMode="auto">
              <a:xfrm>
                <a:off x="3866" y="2871"/>
                <a:ext cx="19"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9" name="Oval 115"/>
              <p:cNvSpPr>
                <a:spLocks noChangeArrowheads="1"/>
              </p:cNvSpPr>
              <p:nvPr/>
            </p:nvSpPr>
            <p:spPr bwMode="auto">
              <a:xfrm>
                <a:off x="3883" y="2879"/>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0" name="Oval 116"/>
              <p:cNvSpPr>
                <a:spLocks noChangeArrowheads="1"/>
              </p:cNvSpPr>
              <p:nvPr/>
            </p:nvSpPr>
            <p:spPr bwMode="auto">
              <a:xfrm>
                <a:off x="3883" y="2888"/>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1" name="Oval 117"/>
              <p:cNvSpPr>
                <a:spLocks noChangeArrowheads="1"/>
              </p:cNvSpPr>
              <p:nvPr/>
            </p:nvSpPr>
            <p:spPr bwMode="auto">
              <a:xfrm>
                <a:off x="3899" y="2895"/>
                <a:ext cx="20"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2" name="Oval 118"/>
              <p:cNvSpPr>
                <a:spLocks noChangeArrowheads="1"/>
              </p:cNvSpPr>
              <p:nvPr/>
            </p:nvSpPr>
            <p:spPr bwMode="auto">
              <a:xfrm>
                <a:off x="3899" y="2903"/>
                <a:ext cx="20"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3" name="Oval 119"/>
              <p:cNvSpPr>
                <a:spLocks noChangeArrowheads="1"/>
              </p:cNvSpPr>
              <p:nvPr/>
            </p:nvSpPr>
            <p:spPr bwMode="auto">
              <a:xfrm>
                <a:off x="3914" y="2910"/>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4" name="Oval 120"/>
              <p:cNvSpPr>
                <a:spLocks noChangeArrowheads="1"/>
              </p:cNvSpPr>
              <p:nvPr/>
            </p:nvSpPr>
            <p:spPr bwMode="auto">
              <a:xfrm>
                <a:off x="3914" y="2917"/>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5" name="Oval 121"/>
              <p:cNvSpPr>
                <a:spLocks noChangeArrowheads="1"/>
              </p:cNvSpPr>
              <p:nvPr/>
            </p:nvSpPr>
            <p:spPr bwMode="auto">
              <a:xfrm>
                <a:off x="3931" y="2924"/>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6" name="Oval 122"/>
              <p:cNvSpPr>
                <a:spLocks noChangeArrowheads="1"/>
              </p:cNvSpPr>
              <p:nvPr/>
            </p:nvSpPr>
            <p:spPr bwMode="auto">
              <a:xfrm>
                <a:off x="3931" y="2931"/>
                <a:ext cx="19"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7" name="Oval 123"/>
              <p:cNvSpPr>
                <a:spLocks noChangeArrowheads="1"/>
              </p:cNvSpPr>
              <p:nvPr/>
            </p:nvSpPr>
            <p:spPr bwMode="auto">
              <a:xfrm>
                <a:off x="3947" y="2939"/>
                <a:ext cx="20"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8" name="Oval 124"/>
              <p:cNvSpPr>
                <a:spLocks noChangeArrowheads="1"/>
              </p:cNvSpPr>
              <p:nvPr/>
            </p:nvSpPr>
            <p:spPr bwMode="auto">
              <a:xfrm>
                <a:off x="3947" y="2946"/>
                <a:ext cx="20"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9" name="Oval 125"/>
              <p:cNvSpPr>
                <a:spLocks noChangeArrowheads="1"/>
              </p:cNvSpPr>
              <p:nvPr/>
            </p:nvSpPr>
            <p:spPr bwMode="auto">
              <a:xfrm>
                <a:off x="3964" y="2953"/>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0" name="Oval 126"/>
              <p:cNvSpPr>
                <a:spLocks noChangeArrowheads="1"/>
              </p:cNvSpPr>
              <p:nvPr/>
            </p:nvSpPr>
            <p:spPr bwMode="auto">
              <a:xfrm>
                <a:off x="3964" y="2960"/>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1" name="Oval 127"/>
              <p:cNvSpPr>
                <a:spLocks noChangeArrowheads="1"/>
              </p:cNvSpPr>
              <p:nvPr/>
            </p:nvSpPr>
            <p:spPr bwMode="auto">
              <a:xfrm>
                <a:off x="3979" y="2967"/>
                <a:ext cx="19"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2" name="Oval 128"/>
              <p:cNvSpPr>
                <a:spLocks noChangeArrowheads="1"/>
              </p:cNvSpPr>
              <p:nvPr/>
            </p:nvSpPr>
            <p:spPr bwMode="auto">
              <a:xfrm>
                <a:off x="3979" y="2975"/>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3" name="Oval 129"/>
              <p:cNvSpPr>
                <a:spLocks noChangeArrowheads="1"/>
              </p:cNvSpPr>
              <p:nvPr/>
            </p:nvSpPr>
            <p:spPr bwMode="auto">
              <a:xfrm>
                <a:off x="3995" y="2982"/>
                <a:ext cx="20"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4" name="Oval 130"/>
              <p:cNvSpPr>
                <a:spLocks noChangeArrowheads="1"/>
              </p:cNvSpPr>
              <p:nvPr/>
            </p:nvSpPr>
            <p:spPr bwMode="auto">
              <a:xfrm>
                <a:off x="3995" y="2989"/>
                <a:ext cx="20"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5" name="Oval 131"/>
              <p:cNvSpPr>
                <a:spLocks noChangeArrowheads="1"/>
              </p:cNvSpPr>
              <p:nvPr/>
            </p:nvSpPr>
            <p:spPr bwMode="auto">
              <a:xfrm>
                <a:off x="4012" y="2996"/>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6" name="Oval 132"/>
              <p:cNvSpPr>
                <a:spLocks noChangeArrowheads="1"/>
              </p:cNvSpPr>
              <p:nvPr/>
            </p:nvSpPr>
            <p:spPr bwMode="auto">
              <a:xfrm>
                <a:off x="4012" y="3003"/>
                <a:ext cx="19"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7" name="Oval 133"/>
              <p:cNvSpPr>
                <a:spLocks noChangeArrowheads="1"/>
              </p:cNvSpPr>
              <p:nvPr/>
            </p:nvSpPr>
            <p:spPr bwMode="auto">
              <a:xfrm>
                <a:off x="4027" y="3011"/>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8" name="Oval 134"/>
              <p:cNvSpPr>
                <a:spLocks noChangeArrowheads="1"/>
              </p:cNvSpPr>
              <p:nvPr/>
            </p:nvSpPr>
            <p:spPr bwMode="auto">
              <a:xfrm>
                <a:off x="4027" y="3020"/>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9" name="Oval 135"/>
              <p:cNvSpPr>
                <a:spLocks noChangeArrowheads="1"/>
              </p:cNvSpPr>
              <p:nvPr/>
            </p:nvSpPr>
            <p:spPr bwMode="auto">
              <a:xfrm>
                <a:off x="4043" y="3027"/>
                <a:ext cx="20"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0" name="Oval 136"/>
              <p:cNvSpPr>
                <a:spLocks noChangeArrowheads="1"/>
              </p:cNvSpPr>
              <p:nvPr/>
            </p:nvSpPr>
            <p:spPr bwMode="auto">
              <a:xfrm>
                <a:off x="4043" y="3035"/>
                <a:ext cx="20"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1" name="Oval 137"/>
              <p:cNvSpPr>
                <a:spLocks noChangeArrowheads="1"/>
              </p:cNvSpPr>
              <p:nvPr/>
            </p:nvSpPr>
            <p:spPr bwMode="auto">
              <a:xfrm>
                <a:off x="4060" y="3042"/>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2" name="Oval 138"/>
              <p:cNvSpPr>
                <a:spLocks noChangeArrowheads="1"/>
              </p:cNvSpPr>
              <p:nvPr/>
            </p:nvSpPr>
            <p:spPr bwMode="auto">
              <a:xfrm>
                <a:off x="4060" y="3049"/>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3" name="Oval 139"/>
              <p:cNvSpPr>
                <a:spLocks noChangeArrowheads="1"/>
              </p:cNvSpPr>
              <p:nvPr/>
            </p:nvSpPr>
            <p:spPr bwMode="auto">
              <a:xfrm>
                <a:off x="4077" y="3056"/>
                <a:ext cx="19"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4" name="Oval 140"/>
              <p:cNvSpPr>
                <a:spLocks noChangeArrowheads="1"/>
              </p:cNvSpPr>
              <p:nvPr/>
            </p:nvSpPr>
            <p:spPr bwMode="auto">
              <a:xfrm>
                <a:off x="4077" y="3064"/>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5" name="Oval 141"/>
              <p:cNvSpPr>
                <a:spLocks noChangeArrowheads="1"/>
              </p:cNvSpPr>
              <p:nvPr/>
            </p:nvSpPr>
            <p:spPr bwMode="auto">
              <a:xfrm>
                <a:off x="4091" y="3071"/>
                <a:ext cx="20"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6" name="Oval 142"/>
              <p:cNvSpPr>
                <a:spLocks noChangeArrowheads="1"/>
              </p:cNvSpPr>
              <p:nvPr/>
            </p:nvSpPr>
            <p:spPr bwMode="auto">
              <a:xfrm>
                <a:off x="4091" y="3078"/>
                <a:ext cx="20"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7" name="Oval 143"/>
              <p:cNvSpPr>
                <a:spLocks noChangeArrowheads="1"/>
              </p:cNvSpPr>
              <p:nvPr/>
            </p:nvSpPr>
            <p:spPr bwMode="auto">
              <a:xfrm>
                <a:off x="4108" y="3085"/>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8" name="Oval 144"/>
              <p:cNvSpPr>
                <a:spLocks noChangeArrowheads="1"/>
              </p:cNvSpPr>
              <p:nvPr/>
            </p:nvSpPr>
            <p:spPr bwMode="auto">
              <a:xfrm>
                <a:off x="4108" y="3092"/>
                <a:ext cx="19"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9" name="Oval 145"/>
              <p:cNvSpPr>
                <a:spLocks noChangeArrowheads="1"/>
              </p:cNvSpPr>
              <p:nvPr/>
            </p:nvSpPr>
            <p:spPr bwMode="auto">
              <a:xfrm>
                <a:off x="4125" y="3100"/>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0" name="Oval 146"/>
              <p:cNvSpPr>
                <a:spLocks noChangeArrowheads="1"/>
              </p:cNvSpPr>
              <p:nvPr/>
            </p:nvSpPr>
            <p:spPr bwMode="auto">
              <a:xfrm>
                <a:off x="4125" y="3107"/>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1" name="Oval 147"/>
              <p:cNvSpPr>
                <a:spLocks noChangeArrowheads="1"/>
              </p:cNvSpPr>
              <p:nvPr/>
            </p:nvSpPr>
            <p:spPr bwMode="auto">
              <a:xfrm>
                <a:off x="4139" y="3114"/>
                <a:ext cx="20"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2" name="Oval 148"/>
              <p:cNvSpPr>
                <a:spLocks noChangeArrowheads="1"/>
              </p:cNvSpPr>
              <p:nvPr/>
            </p:nvSpPr>
            <p:spPr bwMode="auto">
              <a:xfrm>
                <a:off x="4139" y="3121"/>
                <a:ext cx="20"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3" name="Oval 149"/>
              <p:cNvSpPr>
                <a:spLocks noChangeArrowheads="1"/>
              </p:cNvSpPr>
              <p:nvPr/>
            </p:nvSpPr>
            <p:spPr bwMode="auto">
              <a:xfrm>
                <a:off x="4156" y="3128"/>
                <a:ext cx="19"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4" name="Oval 150"/>
              <p:cNvSpPr>
                <a:spLocks noChangeArrowheads="1"/>
              </p:cNvSpPr>
              <p:nvPr/>
            </p:nvSpPr>
            <p:spPr bwMode="auto">
              <a:xfrm>
                <a:off x="4156" y="3136"/>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5" name="Oval 151"/>
              <p:cNvSpPr>
                <a:spLocks noChangeArrowheads="1"/>
              </p:cNvSpPr>
              <p:nvPr/>
            </p:nvSpPr>
            <p:spPr bwMode="auto">
              <a:xfrm>
                <a:off x="4173" y="3143"/>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6" name="Oval 152"/>
              <p:cNvSpPr>
                <a:spLocks noChangeArrowheads="1"/>
              </p:cNvSpPr>
              <p:nvPr/>
            </p:nvSpPr>
            <p:spPr bwMode="auto">
              <a:xfrm>
                <a:off x="4173" y="3152"/>
                <a:ext cx="19"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7" name="Oval 153"/>
              <p:cNvSpPr>
                <a:spLocks noChangeArrowheads="1"/>
              </p:cNvSpPr>
              <p:nvPr/>
            </p:nvSpPr>
            <p:spPr bwMode="auto">
              <a:xfrm>
                <a:off x="4190" y="3160"/>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8" name="Oval 154"/>
              <p:cNvSpPr>
                <a:spLocks noChangeArrowheads="1"/>
              </p:cNvSpPr>
              <p:nvPr/>
            </p:nvSpPr>
            <p:spPr bwMode="auto">
              <a:xfrm>
                <a:off x="4190" y="3167"/>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9" name="Oval 155"/>
              <p:cNvSpPr>
                <a:spLocks noChangeArrowheads="1"/>
              </p:cNvSpPr>
              <p:nvPr/>
            </p:nvSpPr>
            <p:spPr bwMode="auto">
              <a:xfrm>
                <a:off x="4204" y="3174"/>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0" name="Oval 156"/>
              <p:cNvSpPr>
                <a:spLocks noChangeArrowheads="1"/>
              </p:cNvSpPr>
              <p:nvPr/>
            </p:nvSpPr>
            <p:spPr bwMode="auto">
              <a:xfrm>
                <a:off x="4204" y="3181"/>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1" name="Oval 157"/>
              <p:cNvSpPr>
                <a:spLocks noChangeArrowheads="1"/>
              </p:cNvSpPr>
              <p:nvPr/>
            </p:nvSpPr>
            <p:spPr bwMode="auto">
              <a:xfrm>
                <a:off x="4221" y="3188"/>
                <a:ext cx="19"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2" name="Oval 158"/>
              <p:cNvSpPr>
                <a:spLocks noChangeArrowheads="1"/>
              </p:cNvSpPr>
              <p:nvPr/>
            </p:nvSpPr>
            <p:spPr bwMode="auto">
              <a:xfrm>
                <a:off x="4221" y="3196"/>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3" name="Oval 159"/>
              <p:cNvSpPr>
                <a:spLocks noChangeArrowheads="1"/>
              </p:cNvSpPr>
              <p:nvPr/>
            </p:nvSpPr>
            <p:spPr bwMode="auto">
              <a:xfrm>
                <a:off x="4238" y="3203"/>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4" name="Oval 160"/>
              <p:cNvSpPr>
                <a:spLocks noChangeArrowheads="1"/>
              </p:cNvSpPr>
              <p:nvPr/>
            </p:nvSpPr>
            <p:spPr bwMode="auto">
              <a:xfrm>
                <a:off x="4238" y="3210"/>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5" name="Oval 161"/>
              <p:cNvSpPr>
                <a:spLocks noChangeArrowheads="1"/>
              </p:cNvSpPr>
              <p:nvPr/>
            </p:nvSpPr>
            <p:spPr bwMode="auto">
              <a:xfrm>
                <a:off x="4255" y="3217"/>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6" name="Oval 162"/>
              <p:cNvSpPr>
                <a:spLocks noChangeArrowheads="1"/>
              </p:cNvSpPr>
              <p:nvPr/>
            </p:nvSpPr>
            <p:spPr bwMode="auto">
              <a:xfrm>
                <a:off x="4255" y="3224"/>
                <a:ext cx="19"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7" name="Oval 163"/>
              <p:cNvSpPr>
                <a:spLocks noChangeArrowheads="1"/>
              </p:cNvSpPr>
              <p:nvPr/>
            </p:nvSpPr>
            <p:spPr bwMode="auto">
              <a:xfrm>
                <a:off x="4269" y="3232"/>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8" name="Oval 164"/>
              <p:cNvSpPr>
                <a:spLocks noChangeArrowheads="1"/>
              </p:cNvSpPr>
              <p:nvPr/>
            </p:nvSpPr>
            <p:spPr bwMode="auto">
              <a:xfrm>
                <a:off x="4269" y="3239"/>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9" name="Oval 165"/>
              <p:cNvSpPr>
                <a:spLocks noChangeArrowheads="1"/>
              </p:cNvSpPr>
              <p:nvPr/>
            </p:nvSpPr>
            <p:spPr bwMode="auto">
              <a:xfrm>
                <a:off x="4286" y="3246"/>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0" name="Oval 166"/>
              <p:cNvSpPr>
                <a:spLocks noChangeArrowheads="1"/>
              </p:cNvSpPr>
              <p:nvPr/>
            </p:nvSpPr>
            <p:spPr bwMode="auto">
              <a:xfrm>
                <a:off x="4286" y="3253"/>
                <a:ext cx="19"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1" name="Oval 167"/>
              <p:cNvSpPr>
                <a:spLocks noChangeArrowheads="1"/>
              </p:cNvSpPr>
              <p:nvPr/>
            </p:nvSpPr>
            <p:spPr bwMode="auto">
              <a:xfrm>
                <a:off x="4303" y="3261"/>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2" name="Oval 168"/>
              <p:cNvSpPr>
                <a:spLocks noChangeArrowheads="1"/>
              </p:cNvSpPr>
              <p:nvPr/>
            </p:nvSpPr>
            <p:spPr bwMode="auto">
              <a:xfrm>
                <a:off x="4303" y="3268"/>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3" name="Oval 169"/>
              <p:cNvSpPr>
                <a:spLocks noChangeArrowheads="1"/>
              </p:cNvSpPr>
              <p:nvPr/>
            </p:nvSpPr>
            <p:spPr bwMode="auto">
              <a:xfrm>
                <a:off x="4317" y="3275"/>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4" name="Oval 170"/>
              <p:cNvSpPr>
                <a:spLocks noChangeArrowheads="1"/>
              </p:cNvSpPr>
              <p:nvPr/>
            </p:nvSpPr>
            <p:spPr bwMode="auto">
              <a:xfrm>
                <a:off x="4317" y="3282"/>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5" name="Oval 171"/>
              <p:cNvSpPr>
                <a:spLocks noChangeArrowheads="1"/>
              </p:cNvSpPr>
              <p:nvPr/>
            </p:nvSpPr>
            <p:spPr bwMode="auto">
              <a:xfrm>
                <a:off x="4334" y="3292"/>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6" name="Oval 172"/>
              <p:cNvSpPr>
                <a:spLocks noChangeArrowheads="1"/>
              </p:cNvSpPr>
              <p:nvPr/>
            </p:nvSpPr>
            <p:spPr bwMode="auto">
              <a:xfrm>
                <a:off x="4334" y="3299"/>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7" name="Oval 173"/>
              <p:cNvSpPr>
                <a:spLocks noChangeArrowheads="1"/>
              </p:cNvSpPr>
              <p:nvPr/>
            </p:nvSpPr>
            <p:spPr bwMode="auto">
              <a:xfrm>
                <a:off x="4351" y="3306"/>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8" name="Oval 174"/>
              <p:cNvSpPr>
                <a:spLocks noChangeArrowheads="1"/>
              </p:cNvSpPr>
              <p:nvPr/>
            </p:nvSpPr>
            <p:spPr bwMode="auto">
              <a:xfrm>
                <a:off x="4351" y="3313"/>
                <a:ext cx="19"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9" name="Oval 175"/>
              <p:cNvSpPr>
                <a:spLocks noChangeArrowheads="1"/>
              </p:cNvSpPr>
              <p:nvPr/>
            </p:nvSpPr>
            <p:spPr bwMode="auto">
              <a:xfrm>
                <a:off x="4367" y="3321"/>
                <a:ext cx="20"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0" name="Oval 176"/>
              <p:cNvSpPr>
                <a:spLocks noChangeArrowheads="1"/>
              </p:cNvSpPr>
              <p:nvPr/>
            </p:nvSpPr>
            <p:spPr bwMode="auto">
              <a:xfrm>
                <a:off x="4367" y="3328"/>
                <a:ext cx="20"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1" name="Oval 177"/>
              <p:cNvSpPr>
                <a:spLocks noChangeArrowheads="1"/>
              </p:cNvSpPr>
              <p:nvPr/>
            </p:nvSpPr>
            <p:spPr bwMode="auto">
              <a:xfrm>
                <a:off x="4382" y="3335"/>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2" name="Oval 178"/>
              <p:cNvSpPr>
                <a:spLocks noChangeArrowheads="1"/>
              </p:cNvSpPr>
              <p:nvPr/>
            </p:nvSpPr>
            <p:spPr bwMode="auto">
              <a:xfrm>
                <a:off x="4382" y="3342"/>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3" name="Oval 179"/>
              <p:cNvSpPr>
                <a:spLocks noChangeArrowheads="1"/>
              </p:cNvSpPr>
              <p:nvPr/>
            </p:nvSpPr>
            <p:spPr bwMode="auto">
              <a:xfrm>
                <a:off x="4399" y="3349"/>
                <a:ext cx="19"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4" name="Oval 180"/>
              <p:cNvSpPr>
                <a:spLocks noChangeArrowheads="1"/>
              </p:cNvSpPr>
              <p:nvPr/>
            </p:nvSpPr>
            <p:spPr bwMode="auto">
              <a:xfrm>
                <a:off x="4399" y="3357"/>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5" name="Oval 181"/>
              <p:cNvSpPr>
                <a:spLocks noChangeArrowheads="1"/>
              </p:cNvSpPr>
              <p:nvPr/>
            </p:nvSpPr>
            <p:spPr bwMode="auto">
              <a:xfrm>
                <a:off x="4415" y="3364"/>
                <a:ext cx="20"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6" name="Oval 182"/>
              <p:cNvSpPr>
                <a:spLocks noChangeArrowheads="1"/>
              </p:cNvSpPr>
              <p:nvPr/>
            </p:nvSpPr>
            <p:spPr bwMode="auto">
              <a:xfrm>
                <a:off x="4415" y="3371"/>
                <a:ext cx="20"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7" name="Oval 183"/>
              <p:cNvSpPr>
                <a:spLocks noChangeArrowheads="1"/>
              </p:cNvSpPr>
              <p:nvPr/>
            </p:nvSpPr>
            <p:spPr bwMode="auto">
              <a:xfrm>
                <a:off x="4430" y="3378"/>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8" name="Oval 184"/>
              <p:cNvSpPr>
                <a:spLocks noChangeArrowheads="1"/>
              </p:cNvSpPr>
              <p:nvPr/>
            </p:nvSpPr>
            <p:spPr bwMode="auto">
              <a:xfrm>
                <a:off x="4430" y="3385"/>
                <a:ext cx="19"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9" name="Oval 185"/>
              <p:cNvSpPr>
                <a:spLocks noChangeArrowheads="1"/>
              </p:cNvSpPr>
              <p:nvPr/>
            </p:nvSpPr>
            <p:spPr bwMode="auto">
              <a:xfrm>
                <a:off x="4447" y="3393"/>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0" name="Oval 186"/>
              <p:cNvSpPr>
                <a:spLocks noChangeArrowheads="1"/>
              </p:cNvSpPr>
              <p:nvPr/>
            </p:nvSpPr>
            <p:spPr bwMode="auto">
              <a:xfrm>
                <a:off x="4447" y="3400"/>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1" name="Oval 187"/>
              <p:cNvSpPr>
                <a:spLocks noChangeArrowheads="1"/>
              </p:cNvSpPr>
              <p:nvPr/>
            </p:nvSpPr>
            <p:spPr bwMode="auto">
              <a:xfrm>
                <a:off x="4464" y="3407"/>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2" name="Oval 188"/>
              <p:cNvSpPr>
                <a:spLocks noChangeArrowheads="1"/>
              </p:cNvSpPr>
              <p:nvPr/>
            </p:nvSpPr>
            <p:spPr bwMode="auto">
              <a:xfrm>
                <a:off x="4464" y="3414"/>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3" name="Oval 189"/>
              <p:cNvSpPr>
                <a:spLocks noChangeArrowheads="1"/>
              </p:cNvSpPr>
              <p:nvPr/>
            </p:nvSpPr>
            <p:spPr bwMode="auto">
              <a:xfrm>
                <a:off x="4480" y="3424"/>
                <a:ext cx="20"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4" name="Oval 190"/>
              <p:cNvSpPr>
                <a:spLocks noChangeArrowheads="1"/>
              </p:cNvSpPr>
              <p:nvPr/>
            </p:nvSpPr>
            <p:spPr bwMode="auto">
              <a:xfrm>
                <a:off x="4480" y="3431"/>
                <a:ext cx="20"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5" name="Oval 191"/>
              <p:cNvSpPr>
                <a:spLocks noChangeArrowheads="1"/>
              </p:cNvSpPr>
              <p:nvPr/>
            </p:nvSpPr>
            <p:spPr bwMode="auto">
              <a:xfrm>
                <a:off x="4495" y="3438"/>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6" name="Oval 192"/>
              <p:cNvSpPr>
                <a:spLocks noChangeArrowheads="1"/>
              </p:cNvSpPr>
              <p:nvPr/>
            </p:nvSpPr>
            <p:spPr bwMode="auto">
              <a:xfrm>
                <a:off x="4495" y="3445"/>
                <a:ext cx="19"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7" name="Oval 193"/>
              <p:cNvSpPr>
                <a:spLocks noChangeArrowheads="1"/>
              </p:cNvSpPr>
              <p:nvPr/>
            </p:nvSpPr>
            <p:spPr bwMode="auto">
              <a:xfrm>
                <a:off x="4512" y="3453"/>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8" name="Oval 194"/>
              <p:cNvSpPr>
                <a:spLocks noChangeArrowheads="1"/>
              </p:cNvSpPr>
              <p:nvPr/>
            </p:nvSpPr>
            <p:spPr bwMode="auto">
              <a:xfrm>
                <a:off x="4512" y="3460"/>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9" name="Oval 195"/>
              <p:cNvSpPr>
                <a:spLocks noChangeArrowheads="1"/>
              </p:cNvSpPr>
              <p:nvPr/>
            </p:nvSpPr>
            <p:spPr bwMode="auto">
              <a:xfrm>
                <a:off x="4528" y="3467"/>
                <a:ext cx="20"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0" name="Oval 196"/>
              <p:cNvSpPr>
                <a:spLocks noChangeArrowheads="1"/>
              </p:cNvSpPr>
              <p:nvPr/>
            </p:nvSpPr>
            <p:spPr bwMode="auto">
              <a:xfrm>
                <a:off x="4528" y="3474"/>
                <a:ext cx="20"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1" name="Oval 197"/>
              <p:cNvSpPr>
                <a:spLocks noChangeArrowheads="1"/>
              </p:cNvSpPr>
              <p:nvPr/>
            </p:nvSpPr>
            <p:spPr bwMode="auto">
              <a:xfrm>
                <a:off x="4543" y="3482"/>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2" name="Oval 198"/>
              <p:cNvSpPr>
                <a:spLocks noChangeArrowheads="1"/>
              </p:cNvSpPr>
              <p:nvPr/>
            </p:nvSpPr>
            <p:spPr bwMode="auto">
              <a:xfrm>
                <a:off x="4543" y="3489"/>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3" name="Oval 199"/>
              <p:cNvSpPr>
                <a:spLocks noChangeArrowheads="1"/>
              </p:cNvSpPr>
              <p:nvPr/>
            </p:nvSpPr>
            <p:spPr bwMode="auto">
              <a:xfrm>
                <a:off x="4560" y="3496"/>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4" name="Oval 200"/>
              <p:cNvSpPr>
                <a:spLocks noChangeArrowheads="1"/>
              </p:cNvSpPr>
              <p:nvPr/>
            </p:nvSpPr>
            <p:spPr bwMode="auto">
              <a:xfrm>
                <a:off x="4560" y="3503"/>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5" name="Oval 201"/>
              <p:cNvSpPr>
                <a:spLocks noChangeArrowheads="1"/>
              </p:cNvSpPr>
              <p:nvPr/>
            </p:nvSpPr>
            <p:spPr bwMode="auto">
              <a:xfrm>
                <a:off x="4576" y="3510"/>
                <a:ext cx="20"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6" name="Oval 202"/>
              <p:cNvSpPr>
                <a:spLocks noChangeArrowheads="1"/>
              </p:cNvSpPr>
              <p:nvPr/>
            </p:nvSpPr>
            <p:spPr bwMode="auto">
              <a:xfrm>
                <a:off x="4576" y="3518"/>
                <a:ext cx="20"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7" name="Oval 203"/>
              <p:cNvSpPr>
                <a:spLocks noChangeArrowheads="1"/>
              </p:cNvSpPr>
              <p:nvPr/>
            </p:nvSpPr>
            <p:spPr bwMode="auto">
              <a:xfrm>
                <a:off x="4593" y="3525"/>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8" name="Oval 204"/>
              <p:cNvSpPr>
                <a:spLocks noChangeArrowheads="1"/>
              </p:cNvSpPr>
              <p:nvPr/>
            </p:nvSpPr>
            <p:spPr bwMode="auto">
              <a:xfrm>
                <a:off x="4593" y="3532"/>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9" name="Oval 205"/>
              <p:cNvSpPr>
                <a:spLocks noChangeArrowheads="1"/>
              </p:cNvSpPr>
              <p:nvPr/>
            </p:nvSpPr>
            <p:spPr bwMode="auto">
              <a:xfrm>
                <a:off x="4608" y="3539"/>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431" name="Group 407"/>
            <p:cNvGrpSpPr>
              <a:grpSpLocks/>
            </p:cNvGrpSpPr>
            <p:nvPr/>
          </p:nvGrpSpPr>
          <p:grpSpPr bwMode="auto">
            <a:xfrm>
              <a:off x="3753" y="2682"/>
              <a:ext cx="1472" cy="1429"/>
              <a:chOff x="3753" y="2682"/>
              <a:chExt cx="1472" cy="1429"/>
            </a:xfrm>
          </p:grpSpPr>
          <p:sp>
            <p:nvSpPr>
              <p:cNvPr id="1231" name="Oval 207"/>
              <p:cNvSpPr>
                <a:spLocks noChangeArrowheads="1"/>
              </p:cNvSpPr>
              <p:nvPr/>
            </p:nvSpPr>
            <p:spPr bwMode="auto">
              <a:xfrm>
                <a:off x="4608" y="3546"/>
                <a:ext cx="19"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2" name="Oval 208"/>
              <p:cNvSpPr>
                <a:spLocks noChangeArrowheads="1"/>
              </p:cNvSpPr>
              <p:nvPr/>
            </p:nvSpPr>
            <p:spPr bwMode="auto">
              <a:xfrm>
                <a:off x="4624" y="3556"/>
                <a:ext cx="20"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3" name="Oval 209"/>
              <p:cNvSpPr>
                <a:spLocks noChangeArrowheads="1"/>
              </p:cNvSpPr>
              <p:nvPr/>
            </p:nvSpPr>
            <p:spPr bwMode="auto">
              <a:xfrm>
                <a:off x="4624" y="3563"/>
                <a:ext cx="20"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4" name="Oval 210"/>
              <p:cNvSpPr>
                <a:spLocks noChangeArrowheads="1"/>
              </p:cNvSpPr>
              <p:nvPr/>
            </p:nvSpPr>
            <p:spPr bwMode="auto">
              <a:xfrm>
                <a:off x="4641" y="3570"/>
                <a:ext cx="19"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5" name="Oval 211"/>
              <p:cNvSpPr>
                <a:spLocks noChangeArrowheads="1"/>
              </p:cNvSpPr>
              <p:nvPr/>
            </p:nvSpPr>
            <p:spPr bwMode="auto">
              <a:xfrm>
                <a:off x="4641" y="3578"/>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6" name="Oval 212"/>
              <p:cNvSpPr>
                <a:spLocks noChangeArrowheads="1"/>
              </p:cNvSpPr>
              <p:nvPr/>
            </p:nvSpPr>
            <p:spPr bwMode="auto">
              <a:xfrm>
                <a:off x="4658" y="3585"/>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7" name="Oval 213"/>
              <p:cNvSpPr>
                <a:spLocks noChangeArrowheads="1"/>
              </p:cNvSpPr>
              <p:nvPr/>
            </p:nvSpPr>
            <p:spPr bwMode="auto">
              <a:xfrm>
                <a:off x="4658" y="3592"/>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8" name="Oval 214"/>
              <p:cNvSpPr>
                <a:spLocks noChangeArrowheads="1"/>
              </p:cNvSpPr>
              <p:nvPr/>
            </p:nvSpPr>
            <p:spPr bwMode="auto">
              <a:xfrm>
                <a:off x="4672" y="3599"/>
                <a:ext cx="20"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9" name="Oval 215"/>
              <p:cNvSpPr>
                <a:spLocks noChangeArrowheads="1"/>
              </p:cNvSpPr>
              <p:nvPr/>
            </p:nvSpPr>
            <p:spPr bwMode="auto">
              <a:xfrm>
                <a:off x="4672" y="3606"/>
                <a:ext cx="20"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0" name="Oval 216"/>
              <p:cNvSpPr>
                <a:spLocks noChangeArrowheads="1"/>
              </p:cNvSpPr>
              <p:nvPr/>
            </p:nvSpPr>
            <p:spPr bwMode="auto">
              <a:xfrm>
                <a:off x="4689" y="3614"/>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1" name="Oval 217"/>
              <p:cNvSpPr>
                <a:spLocks noChangeArrowheads="1"/>
              </p:cNvSpPr>
              <p:nvPr/>
            </p:nvSpPr>
            <p:spPr bwMode="auto">
              <a:xfrm>
                <a:off x="4689" y="3621"/>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2" name="Oval 218"/>
              <p:cNvSpPr>
                <a:spLocks noChangeArrowheads="1"/>
              </p:cNvSpPr>
              <p:nvPr/>
            </p:nvSpPr>
            <p:spPr bwMode="auto">
              <a:xfrm>
                <a:off x="4706" y="3628"/>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3" name="Oval 219"/>
              <p:cNvSpPr>
                <a:spLocks noChangeArrowheads="1"/>
              </p:cNvSpPr>
              <p:nvPr/>
            </p:nvSpPr>
            <p:spPr bwMode="auto">
              <a:xfrm>
                <a:off x="4706" y="3635"/>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4" name="Oval 220"/>
              <p:cNvSpPr>
                <a:spLocks noChangeArrowheads="1"/>
              </p:cNvSpPr>
              <p:nvPr/>
            </p:nvSpPr>
            <p:spPr bwMode="auto">
              <a:xfrm>
                <a:off x="4720" y="3642"/>
                <a:ext cx="20"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5" name="Oval 221"/>
              <p:cNvSpPr>
                <a:spLocks noChangeArrowheads="1"/>
              </p:cNvSpPr>
              <p:nvPr/>
            </p:nvSpPr>
            <p:spPr bwMode="auto">
              <a:xfrm>
                <a:off x="4720" y="3650"/>
                <a:ext cx="20"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6" name="Oval 222"/>
              <p:cNvSpPr>
                <a:spLocks noChangeArrowheads="1"/>
              </p:cNvSpPr>
              <p:nvPr/>
            </p:nvSpPr>
            <p:spPr bwMode="auto">
              <a:xfrm>
                <a:off x="4737" y="3657"/>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7" name="Oval 223"/>
              <p:cNvSpPr>
                <a:spLocks noChangeArrowheads="1"/>
              </p:cNvSpPr>
              <p:nvPr/>
            </p:nvSpPr>
            <p:spPr bwMode="auto">
              <a:xfrm>
                <a:off x="4737" y="3664"/>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8" name="Oval 224"/>
              <p:cNvSpPr>
                <a:spLocks noChangeArrowheads="1"/>
              </p:cNvSpPr>
              <p:nvPr/>
            </p:nvSpPr>
            <p:spPr bwMode="auto">
              <a:xfrm>
                <a:off x="4754" y="3671"/>
                <a:ext cx="19"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9" name="Oval 225"/>
              <p:cNvSpPr>
                <a:spLocks noChangeArrowheads="1"/>
              </p:cNvSpPr>
              <p:nvPr/>
            </p:nvSpPr>
            <p:spPr bwMode="auto">
              <a:xfrm>
                <a:off x="4754" y="3679"/>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0" name="Oval 226"/>
              <p:cNvSpPr>
                <a:spLocks noChangeArrowheads="1"/>
              </p:cNvSpPr>
              <p:nvPr/>
            </p:nvSpPr>
            <p:spPr bwMode="auto">
              <a:xfrm>
                <a:off x="4771" y="3688"/>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1" name="Oval 227"/>
              <p:cNvSpPr>
                <a:spLocks noChangeArrowheads="1"/>
              </p:cNvSpPr>
              <p:nvPr/>
            </p:nvSpPr>
            <p:spPr bwMode="auto">
              <a:xfrm>
                <a:off x="4771" y="3695"/>
                <a:ext cx="19"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2" name="Oval 228"/>
              <p:cNvSpPr>
                <a:spLocks noChangeArrowheads="1"/>
              </p:cNvSpPr>
              <p:nvPr/>
            </p:nvSpPr>
            <p:spPr bwMode="auto">
              <a:xfrm>
                <a:off x="4785" y="3703"/>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3" name="Oval 229"/>
              <p:cNvSpPr>
                <a:spLocks noChangeArrowheads="1"/>
              </p:cNvSpPr>
              <p:nvPr/>
            </p:nvSpPr>
            <p:spPr bwMode="auto">
              <a:xfrm>
                <a:off x="4785" y="3710"/>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4" name="Oval 230"/>
              <p:cNvSpPr>
                <a:spLocks noChangeArrowheads="1"/>
              </p:cNvSpPr>
              <p:nvPr/>
            </p:nvSpPr>
            <p:spPr bwMode="auto">
              <a:xfrm>
                <a:off x="4802" y="3717"/>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5" name="Oval 231"/>
              <p:cNvSpPr>
                <a:spLocks noChangeArrowheads="1"/>
              </p:cNvSpPr>
              <p:nvPr/>
            </p:nvSpPr>
            <p:spPr bwMode="auto">
              <a:xfrm>
                <a:off x="4802" y="3724"/>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6" name="Oval 232"/>
              <p:cNvSpPr>
                <a:spLocks noChangeArrowheads="1"/>
              </p:cNvSpPr>
              <p:nvPr/>
            </p:nvSpPr>
            <p:spPr bwMode="auto">
              <a:xfrm>
                <a:off x="4819" y="3731"/>
                <a:ext cx="19"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7" name="Oval 233"/>
              <p:cNvSpPr>
                <a:spLocks noChangeArrowheads="1"/>
              </p:cNvSpPr>
              <p:nvPr/>
            </p:nvSpPr>
            <p:spPr bwMode="auto">
              <a:xfrm>
                <a:off x="4819" y="3739"/>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8" name="Oval 234"/>
              <p:cNvSpPr>
                <a:spLocks noChangeArrowheads="1"/>
              </p:cNvSpPr>
              <p:nvPr/>
            </p:nvSpPr>
            <p:spPr bwMode="auto">
              <a:xfrm>
                <a:off x="4833" y="3746"/>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9" name="Oval 235"/>
              <p:cNvSpPr>
                <a:spLocks noChangeArrowheads="1"/>
              </p:cNvSpPr>
              <p:nvPr/>
            </p:nvSpPr>
            <p:spPr bwMode="auto">
              <a:xfrm>
                <a:off x="4833" y="3753"/>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0" name="Oval 236"/>
              <p:cNvSpPr>
                <a:spLocks noChangeArrowheads="1"/>
              </p:cNvSpPr>
              <p:nvPr/>
            </p:nvSpPr>
            <p:spPr bwMode="auto">
              <a:xfrm>
                <a:off x="4850" y="3760"/>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1" name="Oval 237"/>
              <p:cNvSpPr>
                <a:spLocks noChangeArrowheads="1"/>
              </p:cNvSpPr>
              <p:nvPr/>
            </p:nvSpPr>
            <p:spPr bwMode="auto">
              <a:xfrm>
                <a:off x="4850" y="3767"/>
                <a:ext cx="19"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2" name="Oval 238"/>
              <p:cNvSpPr>
                <a:spLocks noChangeArrowheads="1"/>
              </p:cNvSpPr>
              <p:nvPr/>
            </p:nvSpPr>
            <p:spPr bwMode="auto">
              <a:xfrm>
                <a:off x="4867" y="3775"/>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3" name="Oval 239"/>
              <p:cNvSpPr>
                <a:spLocks noChangeArrowheads="1"/>
              </p:cNvSpPr>
              <p:nvPr/>
            </p:nvSpPr>
            <p:spPr bwMode="auto">
              <a:xfrm>
                <a:off x="4867" y="3782"/>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4" name="Oval 240"/>
              <p:cNvSpPr>
                <a:spLocks noChangeArrowheads="1"/>
              </p:cNvSpPr>
              <p:nvPr/>
            </p:nvSpPr>
            <p:spPr bwMode="auto">
              <a:xfrm>
                <a:off x="4884" y="3789"/>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5" name="Oval 241"/>
              <p:cNvSpPr>
                <a:spLocks noChangeArrowheads="1"/>
              </p:cNvSpPr>
              <p:nvPr/>
            </p:nvSpPr>
            <p:spPr bwMode="auto">
              <a:xfrm>
                <a:off x="4884" y="3796"/>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6" name="Oval 242"/>
              <p:cNvSpPr>
                <a:spLocks noChangeArrowheads="1"/>
              </p:cNvSpPr>
              <p:nvPr/>
            </p:nvSpPr>
            <p:spPr bwMode="auto">
              <a:xfrm>
                <a:off x="4898" y="3803"/>
                <a:ext cx="19"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7" name="Oval 243"/>
              <p:cNvSpPr>
                <a:spLocks noChangeArrowheads="1"/>
              </p:cNvSpPr>
              <p:nvPr/>
            </p:nvSpPr>
            <p:spPr bwMode="auto">
              <a:xfrm>
                <a:off x="4898" y="3811"/>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8" name="Oval 244"/>
              <p:cNvSpPr>
                <a:spLocks noChangeArrowheads="1"/>
              </p:cNvSpPr>
              <p:nvPr/>
            </p:nvSpPr>
            <p:spPr bwMode="auto">
              <a:xfrm>
                <a:off x="4915" y="3818"/>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9" name="Oval 245"/>
              <p:cNvSpPr>
                <a:spLocks noChangeArrowheads="1"/>
              </p:cNvSpPr>
              <p:nvPr/>
            </p:nvSpPr>
            <p:spPr bwMode="auto">
              <a:xfrm>
                <a:off x="4915" y="3827"/>
                <a:ext cx="19"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0" name="Oval 246"/>
              <p:cNvSpPr>
                <a:spLocks noChangeArrowheads="1"/>
              </p:cNvSpPr>
              <p:nvPr/>
            </p:nvSpPr>
            <p:spPr bwMode="auto">
              <a:xfrm>
                <a:off x="4932" y="3835"/>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1" name="Oval 247"/>
              <p:cNvSpPr>
                <a:spLocks noChangeArrowheads="1"/>
              </p:cNvSpPr>
              <p:nvPr/>
            </p:nvSpPr>
            <p:spPr bwMode="auto">
              <a:xfrm>
                <a:off x="4932" y="3842"/>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2" name="Oval 248"/>
              <p:cNvSpPr>
                <a:spLocks noChangeArrowheads="1"/>
              </p:cNvSpPr>
              <p:nvPr/>
            </p:nvSpPr>
            <p:spPr bwMode="auto">
              <a:xfrm>
                <a:off x="4946" y="3849"/>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3" name="Oval 249"/>
              <p:cNvSpPr>
                <a:spLocks noChangeArrowheads="1"/>
              </p:cNvSpPr>
              <p:nvPr/>
            </p:nvSpPr>
            <p:spPr bwMode="auto">
              <a:xfrm>
                <a:off x="4946" y="3856"/>
                <a:ext cx="19"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4" name="Oval 250"/>
              <p:cNvSpPr>
                <a:spLocks noChangeArrowheads="1"/>
              </p:cNvSpPr>
              <p:nvPr/>
            </p:nvSpPr>
            <p:spPr bwMode="auto">
              <a:xfrm>
                <a:off x="4963" y="3863"/>
                <a:ext cx="19"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5" name="Oval 251"/>
              <p:cNvSpPr>
                <a:spLocks noChangeArrowheads="1"/>
              </p:cNvSpPr>
              <p:nvPr/>
            </p:nvSpPr>
            <p:spPr bwMode="auto">
              <a:xfrm>
                <a:off x="4963" y="3871"/>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6" name="Oval 252"/>
              <p:cNvSpPr>
                <a:spLocks noChangeArrowheads="1"/>
              </p:cNvSpPr>
              <p:nvPr/>
            </p:nvSpPr>
            <p:spPr bwMode="auto">
              <a:xfrm>
                <a:off x="4980" y="3878"/>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7" name="Oval 253"/>
              <p:cNvSpPr>
                <a:spLocks noChangeArrowheads="1"/>
              </p:cNvSpPr>
              <p:nvPr/>
            </p:nvSpPr>
            <p:spPr bwMode="auto">
              <a:xfrm>
                <a:off x="4980" y="3885"/>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8" name="Oval 254"/>
              <p:cNvSpPr>
                <a:spLocks noChangeArrowheads="1"/>
              </p:cNvSpPr>
              <p:nvPr/>
            </p:nvSpPr>
            <p:spPr bwMode="auto">
              <a:xfrm>
                <a:off x="4996" y="3892"/>
                <a:ext cx="20"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9" name="Oval 255"/>
              <p:cNvSpPr>
                <a:spLocks noChangeArrowheads="1"/>
              </p:cNvSpPr>
              <p:nvPr/>
            </p:nvSpPr>
            <p:spPr bwMode="auto">
              <a:xfrm>
                <a:off x="4996" y="3900"/>
                <a:ext cx="20"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0" name="Oval 256"/>
              <p:cNvSpPr>
                <a:spLocks noChangeArrowheads="1"/>
              </p:cNvSpPr>
              <p:nvPr/>
            </p:nvSpPr>
            <p:spPr bwMode="auto">
              <a:xfrm>
                <a:off x="5011" y="3907"/>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1" name="Oval 257"/>
              <p:cNvSpPr>
                <a:spLocks noChangeArrowheads="1"/>
              </p:cNvSpPr>
              <p:nvPr/>
            </p:nvSpPr>
            <p:spPr bwMode="auto">
              <a:xfrm>
                <a:off x="5011" y="3914"/>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2" name="Oval 258"/>
              <p:cNvSpPr>
                <a:spLocks noChangeArrowheads="1"/>
              </p:cNvSpPr>
              <p:nvPr/>
            </p:nvSpPr>
            <p:spPr bwMode="auto">
              <a:xfrm>
                <a:off x="5028" y="3921"/>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3" name="Oval 259"/>
              <p:cNvSpPr>
                <a:spLocks noChangeArrowheads="1"/>
              </p:cNvSpPr>
              <p:nvPr/>
            </p:nvSpPr>
            <p:spPr bwMode="auto">
              <a:xfrm>
                <a:off x="5028" y="3928"/>
                <a:ext cx="19"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4" name="Oval 260"/>
              <p:cNvSpPr>
                <a:spLocks noChangeArrowheads="1"/>
              </p:cNvSpPr>
              <p:nvPr/>
            </p:nvSpPr>
            <p:spPr bwMode="auto">
              <a:xfrm>
                <a:off x="5045" y="3936"/>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5" name="Oval 261"/>
              <p:cNvSpPr>
                <a:spLocks noChangeArrowheads="1"/>
              </p:cNvSpPr>
              <p:nvPr/>
            </p:nvSpPr>
            <p:spPr bwMode="auto">
              <a:xfrm>
                <a:off x="5045" y="3943"/>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6" name="Oval 262"/>
              <p:cNvSpPr>
                <a:spLocks noChangeArrowheads="1"/>
              </p:cNvSpPr>
              <p:nvPr/>
            </p:nvSpPr>
            <p:spPr bwMode="auto">
              <a:xfrm>
                <a:off x="5061" y="3950"/>
                <a:ext cx="20"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7" name="Oval 263"/>
              <p:cNvSpPr>
                <a:spLocks noChangeArrowheads="1"/>
              </p:cNvSpPr>
              <p:nvPr/>
            </p:nvSpPr>
            <p:spPr bwMode="auto">
              <a:xfrm>
                <a:off x="5061" y="3960"/>
                <a:ext cx="20"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8" name="Oval 264"/>
              <p:cNvSpPr>
                <a:spLocks noChangeArrowheads="1"/>
              </p:cNvSpPr>
              <p:nvPr/>
            </p:nvSpPr>
            <p:spPr bwMode="auto">
              <a:xfrm>
                <a:off x="5076" y="3967"/>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9" name="Oval 265"/>
              <p:cNvSpPr>
                <a:spLocks noChangeArrowheads="1"/>
              </p:cNvSpPr>
              <p:nvPr/>
            </p:nvSpPr>
            <p:spPr bwMode="auto">
              <a:xfrm>
                <a:off x="5076" y="3974"/>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0" name="Oval 266"/>
              <p:cNvSpPr>
                <a:spLocks noChangeArrowheads="1"/>
              </p:cNvSpPr>
              <p:nvPr/>
            </p:nvSpPr>
            <p:spPr bwMode="auto">
              <a:xfrm>
                <a:off x="5093" y="3981"/>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1" name="Oval 267"/>
              <p:cNvSpPr>
                <a:spLocks noChangeArrowheads="1"/>
              </p:cNvSpPr>
              <p:nvPr/>
            </p:nvSpPr>
            <p:spPr bwMode="auto">
              <a:xfrm>
                <a:off x="5093" y="3988"/>
                <a:ext cx="19"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2" name="Oval 268"/>
              <p:cNvSpPr>
                <a:spLocks noChangeArrowheads="1"/>
              </p:cNvSpPr>
              <p:nvPr/>
            </p:nvSpPr>
            <p:spPr bwMode="auto">
              <a:xfrm>
                <a:off x="5109" y="3996"/>
                <a:ext cx="20"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3" name="Oval 269"/>
              <p:cNvSpPr>
                <a:spLocks noChangeArrowheads="1"/>
              </p:cNvSpPr>
              <p:nvPr/>
            </p:nvSpPr>
            <p:spPr bwMode="auto">
              <a:xfrm>
                <a:off x="5109" y="4003"/>
                <a:ext cx="20"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4" name="Oval 270"/>
              <p:cNvSpPr>
                <a:spLocks noChangeArrowheads="1"/>
              </p:cNvSpPr>
              <p:nvPr/>
            </p:nvSpPr>
            <p:spPr bwMode="auto">
              <a:xfrm>
                <a:off x="5124" y="4010"/>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5" name="Oval 271"/>
              <p:cNvSpPr>
                <a:spLocks noChangeArrowheads="1"/>
              </p:cNvSpPr>
              <p:nvPr/>
            </p:nvSpPr>
            <p:spPr bwMode="auto">
              <a:xfrm>
                <a:off x="5124" y="4017"/>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6" name="Oval 272"/>
              <p:cNvSpPr>
                <a:spLocks noChangeArrowheads="1"/>
              </p:cNvSpPr>
              <p:nvPr/>
            </p:nvSpPr>
            <p:spPr bwMode="auto">
              <a:xfrm>
                <a:off x="5141" y="4024"/>
                <a:ext cx="19"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7" name="Oval 273"/>
              <p:cNvSpPr>
                <a:spLocks noChangeArrowheads="1"/>
              </p:cNvSpPr>
              <p:nvPr/>
            </p:nvSpPr>
            <p:spPr bwMode="auto">
              <a:xfrm>
                <a:off x="5141" y="4032"/>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8" name="Oval 274"/>
              <p:cNvSpPr>
                <a:spLocks noChangeArrowheads="1"/>
              </p:cNvSpPr>
              <p:nvPr/>
            </p:nvSpPr>
            <p:spPr bwMode="auto">
              <a:xfrm>
                <a:off x="5157" y="4039"/>
                <a:ext cx="20"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9" name="Oval 275"/>
              <p:cNvSpPr>
                <a:spLocks noChangeArrowheads="1"/>
              </p:cNvSpPr>
              <p:nvPr/>
            </p:nvSpPr>
            <p:spPr bwMode="auto">
              <a:xfrm>
                <a:off x="5157" y="4046"/>
                <a:ext cx="20"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0" name="Oval 276"/>
              <p:cNvSpPr>
                <a:spLocks noChangeArrowheads="1"/>
              </p:cNvSpPr>
              <p:nvPr/>
            </p:nvSpPr>
            <p:spPr bwMode="auto">
              <a:xfrm>
                <a:off x="5174" y="4053"/>
                <a:ext cx="19"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1" name="Oval 277"/>
              <p:cNvSpPr>
                <a:spLocks noChangeArrowheads="1"/>
              </p:cNvSpPr>
              <p:nvPr/>
            </p:nvSpPr>
            <p:spPr bwMode="auto">
              <a:xfrm>
                <a:off x="5174" y="4060"/>
                <a:ext cx="19"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2" name="Oval 278"/>
              <p:cNvSpPr>
                <a:spLocks noChangeArrowheads="1"/>
              </p:cNvSpPr>
              <p:nvPr/>
            </p:nvSpPr>
            <p:spPr bwMode="auto">
              <a:xfrm>
                <a:off x="5189" y="4068"/>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3" name="Oval 279"/>
              <p:cNvSpPr>
                <a:spLocks noChangeArrowheads="1"/>
              </p:cNvSpPr>
              <p:nvPr/>
            </p:nvSpPr>
            <p:spPr bwMode="auto">
              <a:xfrm>
                <a:off x="5189" y="4075"/>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4" name="Oval 280"/>
              <p:cNvSpPr>
                <a:spLocks noChangeArrowheads="1"/>
              </p:cNvSpPr>
              <p:nvPr/>
            </p:nvSpPr>
            <p:spPr bwMode="auto">
              <a:xfrm>
                <a:off x="5205" y="4082"/>
                <a:ext cx="20"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5" name="Oval 281"/>
              <p:cNvSpPr>
                <a:spLocks noChangeArrowheads="1"/>
              </p:cNvSpPr>
              <p:nvPr/>
            </p:nvSpPr>
            <p:spPr bwMode="auto">
              <a:xfrm>
                <a:off x="5205" y="4092"/>
                <a:ext cx="20"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6" name="Oval 282"/>
              <p:cNvSpPr>
                <a:spLocks noChangeArrowheads="1"/>
              </p:cNvSpPr>
              <p:nvPr/>
            </p:nvSpPr>
            <p:spPr bwMode="auto">
              <a:xfrm>
                <a:off x="4399" y="2770"/>
                <a:ext cx="19"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7" name="Oval 283"/>
              <p:cNvSpPr>
                <a:spLocks noChangeArrowheads="1"/>
              </p:cNvSpPr>
              <p:nvPr/>
            </p:nvSpPr>
            <p:spPr bwMode="auto">
              <a:xfrm>
                <a:off x="4415" y="2778"/>
                <a:ext cx="20"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8" name="Oval 284"/>
              <p:cNvSpPr>
                <a:spLocks noChangeArrowheads="1"/>
              </p:cNvSpPr>
              <p:nvPr/>
            </p:nvSpPr>
            <p:spPr bwMode="auto">
              <a:xfrm>
                <a:off x="4430" y="2778"/>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9" name="Oval 285"/>
              <p:cNvSpPr>
                <a:spLocks noChangeArrowheads="1"/>
              </p:cNvSpPr>
              <p:nvPr/>
            </p:nvSpPr>
            <p:spPr bwMode="auto">
              <a:xfrm>
                <a:off x="4447" y="2785"/>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0" name="Oval 286"/>
              <p:cNvSpPr>
                <a:spLocks noChangeArrowheads="1"/>
              </p:cNvSpPr>
              <p:nvPr/>
            </p:nvSpPr>
            <p:spPr bwMode="auto">
              <a:xfrm>
                <a:off x="4464" y="2792"/>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1" name="Oval 287"/>
              <p:cNvSpPr>
                <a:spLocks noChangeArrowheads="1"/>
              </p:cNvSpPr>
              <p:nvPr/>
            </p:nvSpPr>
            <p:spPr bwMode="auto">
              <a:xfrm>
                <a:off x="4480" y="2792"/>
                <a:ext cx="20"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2" name="Oval 288"/>
              <p:cNvSpPr>
                <a:spLocks noChangeArrowheads="1"/>
              </p:cNvSpPr>
              <p:nvPr/>
            </p:nvSpPr>
            <p:spPr bwMode="auto">
              <a:xfrm>
                <a:off x="4495" y="2799"/>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3" name="Oval 289"/>
              <p:cNvSpPr>
                <a:spLocks noChangeArrowheads="1"/>
              </p:cNvSpPr>
              <p:nvPr/>
            </p:nvSpPr>
            <p:spPr bwMode="auto">
              <a:xfrm>
                <a:off x="4512" y="2806"/>
                <a:ext cx="19"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4" name="Oval 290"/>
              <p:cNvSpPr>
                <a:spLocks noChangeArrowheads="1"/>
              </p:cNvSpPr>
              <p:nvPr/>
            </p:nvSpPr>
            <p:spPr bwMode="auto">
              <a:xfrm>
                <a:off x="4528" y="2806"/>
                <a:ext cx="20"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5" name="Oval 291"/>
              <p:cNvSpPr>
                <a:spLocks noChangeArrowheads="1"/>
              </p:cNvSpPr>
              <p:nvPr/>
            </p:nvSpPr>
            <p:spPr bwMode="auto">
              <a:xfrm>
                <a:off x="4543" y="2814"/>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6" name="Oval 292"/>
              <p:cNvSpPr>
                <a:spLocks noChangeArrowheads="1"/>
              </p:cNvSpPr>
              <p:nvPr/>
            </p:nvSpPr>
            <p:spPr bwMode="auto">
              <a:xfrm>
                <a:off x="4560" y="2821"/>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7" name="Oval 293"/>
              <p:cNvSpPr>
                <a:spLocks noChangeArrowheads="1"/>
              </p:cNvSpPr>
              <p:nvPr/>
            </p:nvSpPr>
            <p:spPr bwMode="auto">
              <a:xfrm>
                <a:off x="4576" y="2821"/>
                <a:ext cx="20"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8" name="Oval 294"/>
              <p:cNvSpPr>
                <a:spLocks noChangeArrowheads="1"/>
              </p:cNvSpPr>
              <p:nvPr/>
            </p:nvSpPr>
            <p:spPr bwMode="auto">
              <a:xfrm>
                <a:off x="4593" y="2828"/>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9" name="Oval 295"/>
              <p:cNvSpPr>
                <a:spLocks noChangeArrowheads="1"/>
              </p:cNvSpPr>
              <p:nvPr/>
            </p:nvSpPr>
            <p:spPr bwMode="auto">
              <a:xfrm>
                <a:off x="4608" y="2835"/>
                <a:ext cx="19"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0" name="Oval 296"/>
              <p:cNvSpPr>
                <a:spLocks noChangeArrowheads="1"/>
              </p:cNvSpPr>
              <p:nvPr/>
            </p:nvSpPr>
            <p:spPr bwMode="auto">
              <a:xfrm>
                <a:off x="4624" y="2835"/>
                <a:ext cx="20"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1" name="Oval 297"/>
              <p:cNvSpPr>
                <a:spLocks noChangeArrowheads="1"/>
              </p:cNvSpPr>
              <p:nvPr/>
            </p:nvSpPr>
            <p:spPr bwMode="auto">
              <a:xfrm>
                <a:off x="4641" y="2842"/>
                <a:ext cx="19"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2" name="Oval 298"/>
              <p:cNvSpPr>
                <a:spLocks noChangeArrowheads="1"/>
              </p:cNvSpPr>
              <p:nvPr/>
            </p:nvSpPr>
            <p:spPr bwMode="auto">
              <a:xfrm>
                <a:off x="4658" y="2850"/>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3" name="Oval 299"/>
              <p:cNvSpPr>
                <a:spLocks noChangeArrowheads="1"/>
              </p:cNvSpPr>
              <p:nvPr/>
            </p:nvSpPr>
            <p:spPr bwMode="auto">
              <a:xfrm>
                <a:off x="4672" y="2850"/>
                <a:ext cx="20"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4" name="Oval 300"/>
              <p:cNvSpPr>
                <a:spLocks noChangeArrowheads="1"/>
              </p:cNvSpPr>
              <p:nvPr/>
            </p:nvSpPr>
            <p:spPr bwMode="auto">
              <a:xfrm>
                <a:off x="4689" y="2857"/>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5" name="Oval 301"/>
              <p:cNvSpPr>
                <a:spLocks noChangeArrowheads="1"/>
              </p:cNvSpPr>
              <p:nvPr/>
            </p:nvSpPr>
            <p:spPr bwMode="auto">
              <a:xfrm>
                <a:off x="4706" y="2864"/>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6" name="Oval 302"/>
              <p:cNvSpPr>
                <a:spLocks noChangeArrowheads="1"/>
              </p:cNvSpPr>
              <p:nvPr/>
            </p:nvSpPr>
            <p:spPr bwMode="auto">
              <a:xfrm>
                <a:off x="4720" y="2864"/>
                <a:ext cx="20"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7" name="Oval 303"/>
              <p:cNvSpPr>
                <a:spLocks noChangeArrowheads="1"/>
              </p:cNvSpPr>
              <p:nvPr/>
            </p:nvSpPr>
            <p:spPr bwMode="auto">
              <a:xfrm>
                <a:off x="4737" y="2871"/>
                <a:ext cx="19"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8" name="Oval 304"/>
              <p:cNvSpPr>
                <a:spLocks noChangeArrowheads="1"/>
              </p:cNvSpPr>
              <p:nvPr/>
            </p:nvSpPr>
            <p:spPr bwMode="auto">
              <a:xfrm>
                <a:off x="4754" y="2879"/>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9" name="Oval 305"/>
              <p:cNvSpPr>
                <a:spLocks noChangeArrowheads="1"/>
              </p:cNvSpPr>
              <p:nvPr/>
            </p:nvSpPr>
            <p:spPr bwMode="auto">
              <a:xfrm>
                <a:off x="4771" y="2879"/>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0" name="Oval 306"/>
              <p:cNvSpPr>
                <a:spLocks noChangeArrowheads="1"/>
              </p:cNvSpPr>
              <p:nvPr/>
            </p:nvSpPr>
            <p:spPr bwMode="auto">
              <a:xfrm>
                <a:off x="4785" y="2888"/>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1" name="Oval 307"/>
              <p:cNvSpPr>
                <a:spLocks noChangeArrowheads="1"/>
              </p:cNvSpPr>
              <p:nvPr/>
            </p:nvSpPr>
            <p:spPr bwMode="auto">
              <a:xfrm>
                <a:off x="4802" y="2895"/>
                <a:ext cx="19"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2" name="Oval 308"/>
              <p:cNvSpPr>
                <a:spLocks noChangeArrowheads="1"/>
              </p:cNvSpPr>
              <p:nvPr/>
            </p:nvSpPr>
            <p:spPr bwMode="auto">
              <a:xfrm>
                <a:off x="4819" y="2895"/>
                <a:ext cx="19" cy="20"/>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3" name="Oval 309"/>
              <p:cNvSpPr>
                <a:spLocks noChangeArrowheads="1"/>
              </p:cNvSpPr>
              <p:nvPr/>
            </p:nvSpPr>
            <p:spPr bwMode="auto">
              <a:xfrm>
                <a:off x="4833" y="2903"/>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4" name="Oval 310"/>
              <p:cNvSpPr>
                <a:spLocks noChangeArrowheads="1"/>
              </p:cNvSpPr>
              <p:nvPr/>
            </p:nvSpPr>
            <p:spPr bwMode="auto">
              <a:xfrm>
                <a:off x="4850" y="2910"/>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5" name="Oval 311"/>
              <p:cNvSpPr>
                <a:spLocks noChangeArrowheads="1"/>
              </p:cNvSpPr>
              <p:nvPr/>
            </p:nvSpPr>
            <p:spPr bwMode="auto">
              <a:xfrm>
                <a:off x="4867" y="2910"/>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6" name="Oval 312"/>
              <p:cNvSpPr>
                <a:spLocks noChangeArrowheads="1"/>
              </p:cNvSpPr>
              <p:nvPr/>
            </p:nvSpPr>
            <p:spPr bwMode="auto">
              <a:xfrm>
                <a:off x="4884" y="2917"/>
                <a:ext cx="19" cy="19"/>
              </a:xfrm>
              <a:prstGeom prst="ellipse">
                <a:avLst/>
              </a:prstGeom>
              <a:noFill/>
              <a:ln w="0">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7" name="Oval 313"/>
              <p:cNvSpPr>
                <a:spLocks noChangeArrowheads="1"/>
              </p:cNvSpPr>
              <p:nvPr/>
            </p:nvSpPr>
            <p:spPr bwMode="auto">
              <a:xfrm>
                <a:off x="4077" y="3064"/>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8" name="Oval 314"/>
              <p:cNvSpPr>
                <a:spLocks noChangeArrowheads="1"/>
              </p:cNvSpPr>
              <p:nvPr/>
            </p:nvSpPr>
            <p:spPr bwMode="auto">
              <a:xfrm>
                <a:off x="4091" y="3056"/>
                <a:ext cx="20" cy="20"/>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9" name="Oval 315"/>
              <p:cNvSpPr>
                <a:spLocks noChangeArrowheads="1"/>
              </p:cNvSpPr>
              <p:nvPr/>
            </p:nvSpPr>
            <p:spPr bwMode="auto">
              <a:xfrm>
                <a:off x="4108" y="3056"/>
                <a:ext cx="19" cy="20"/>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0" name="Oval 316"/>
              <p:cNvSpPr>
                <a:spLocks noChangeArrowheads="1"/>
              </p:cNvSpPr>
              <p:nvPr/>
            </p:nvSpPr>
            <p:spPr bwMode="auto">
              <a:xfrm>
                <a:off x="4125" y="3049"/>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1" name="Oval 317"/>
              <p:cNvSpPr>
                <a:spLocks noChangeArrowheads="1"/>
              </p:cNvSpPr>
              <p:nvPr/>
            </p:nvSpPr>
            <p:spPr bwMode="auto">
              <a:xfrm>
                <a:off x="4139" y="3042"/>
                <a:ext cx="20"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2" name="Oval 318"/>
              <p:cNvSpPr>
                <a:spLocks noChangeArrowheads="1"/>
              </p:cNvSpPr>
              <p:nvPr/>
            </p:nvSpPr>
            <p:spPr bwMode="auto">
              <a:xfrm>
                <a:off x="4156" y="3042"/>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3" name="Oval 319"/>
              <p:cNvSpPr>
                <a:spLocks noChangeArrowheads="1"/>
              </p:cNvSpPr>
              <p:nvPr/>
            </p:nvSpPr>
            <p:spPr bwMode="auto">
              <a:xfrm>
                <a:off x="4173" y="3035"/>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4" name="Oval 320"/>
              <p:cNvSpPr>
                <a:spLocks noChangeArrowheads="1"/>
              </p:cNvSpPr>
              <p:nvPr/>
            </p:nvSpPr>
            <p:spPr bwMode="auto">
              <a:xfrm>
                <a:off x="4190" y="3027"/>
                <a:ext cx="19" cy="20"/>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5" name="Oval 321"/>
              <p:cNvSpPr>
                <a:spLocks noChangeArrowheads="1"/>
              </p:cNvSpPr>
              <p:nvPr/>
            </p:nvSpPr>
            <p:spPr bwMode="auto">
              <a:xfrm>
                <a:off x="4204" y="3027"/>
                <a:ext cx="19" cy="20"/>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6" name="Oval 322"/>
              <p:cNvSpPr>
                <a:spLocks noChangeArrowheads="1"/>
              </p:cNvSpPr>
              <p:nvPr/>
            </p:nvSpPr>
            <p:spPr bwMode="auto">
              <a:xfrm>
                <a:off x="4221" y="3020"/>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7" name="Oval 323"/>
              <p:cNvSpPr>
                <a:spLocks noChangeArrowheads="1"/>
              </p:cNvSpPr>
              <p:nvPr/>
            </p:nvSpPr>
            <p:spPr bwMode="auto">
              <a:xfrm>
                <a:off x="4238" y="3011"/>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8" name="Oval 324"/>
              <p:cNvSpPr>
                <a:spLocks noChangeArrowheads="1"/>
              </p:cNvSpPr>
              <p:nvPr/>
            </p:nvSpPr>
            <p:spPr bwMode="auto">
              <a:xfrm>
                <a:off x="4255" y="3011"/>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9" name="Oval 325"/>
              <p:cNvSpPr>
                <a:spLocks noChangeArrowheads="1"/>
              </p:cNvSpPr>
              <p:nvPr/>
            </p:nvSpPr>
            <p:spPr bwMode="auto">
              <a:xfrm>
                <a:off x="4269" y="3003"/>
                <a:ext cx="19" cy="20"/>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0" name="Oval 326"/>
              <p:cNvSpPr>
                <a:spLocks noChangeArrowheads="1"/>
              </p:cNvSpPr>
              <p:nvPr/>
            </p:nvSpPr>
            <p:spPr bwMode="auto">
              <a:xfrm>
                <a:off x="4286" y="2996"/>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1" name="Oval 327"/>
              <p:cNvSpPr>
                <a:spLocks noChangeArrowheads="1"/>
              </p:cNvSpPr>
              <p:nvPr/>
            </p:nvSpPr>
            <p:spPr bwMode="auto">
              <a:xfrm>
                <a:off x="4303" y="2996"/>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2" name="Oval 328"/>
              <p:cNvSpPr>
                <a:spLocks noChangeArrowheads="1"/>
              </p:cNvSpPr>
              <p:nvPr/>
            </p:nvSpPr>
            <p:spPr bwMode="auto">
              <a:xfrm>
                <a:off x="4317" y="2989"/>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3" name="Oval 329"/>
              <p:cNvSpPr>
                <a:spLocks noChangeArrowheads="1"/>
              </p:cNvSpPr>
              <p:nvPr/>
            </p:nvSpPr>
            <p:spPr bwMode="auto">
              <a:xfrm>
                <a:off x="4334" y="2982"/>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4" name="Oval 330"/>
              <p:cNvSpPr>
                <a:spLocks noChangeArrowheads="1"/>
              </p:cNvSpPr>
              <p:nvPr/>
            </p:nvSpPr>
            <p:spPr bwMode="auto">
              <a:xfrm>
                <a:off x="4351" y="2982"/>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5" name="Oval 331"/>
              <p:cNvSpPr>
                <a:spLocks noChangeArrowheads="1"/>
              </p:cNvSpPr>
              <p:nvPr/>
            </p:nvSpPr>
            <p:spPr bwMode="auto">
              <a:xfrm>
                <a:off x="4367" y="2975"/>
                <a:ext cx="20"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6" name="Oval 332"/>
              <p:cNvSpPr>
                <a:spLocks noChangeArrowheads="1"/>
              </p:cNvSpPr>
              <p:nvPr/>
            </p:nvSpPr>
            <p:spPr bwMode="auto">
              <a:xfrm>
                <a:off x="4382" y="2967"/>
                <a:ext cx="19" cy="20"/>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7" name="Oval 333"/>
              <p:cNvSpPr>
                <a:spLocks noChangeArrowheads="1"/>
              </p:cNvSpPr>
              <p:nvPr/>
            </p:nvSpPr>
            <p:spPr bwMode="auto">
              <a:xfrm>
                <a:off x="4399" y="2967"/>
                <a:ext cx="19" cy="20"/>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8" name="Oval 334"/>
              <p:cNvSpPr>
                <a:spLocks noChangeArrowheads="1"/>
              </p:cNvSpPr>
              <p:nvPr/>
            </p:nvSpPr>
            <p:spPr bwMode="auto">
              <a:xfrm>
                <a:off x="4415" y="2960"/>
                <a:ext cx="20"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9" name="Oval 335"/>
              <p:cNvSpPr>
                <a:spLocks noChangeArrowheads="1"/>
              </p:cNvSpPr>
              <p:nvPr/>
            </p:nvSpPr>
            <p:spPr bwMode="auto">
              <a:xfrm>
                <a:off x="4430" y="2953"/>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0" name="Oval 336"/>
              <p:cNvSpPr>
                <a:spLocks noChangeArrowheads="1"/>
              </p:cNvSpPr>
              <p:nvPr/>
            </p:nvSpPr>
            <p:spPr bwMode="auto">
              <a:xfrm>
                <a:off x="4447" y="2953"/>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1" name="Oval 337"/>
              <p:cNvSpPr>
                <a:spLocks noChangeArrowheads="1"/>
              </p:cNvSpPr>
              <p:nvPr/>
            </p:nvSpPr>
            <p:spPr bwMode="auto">
              <a:xfrm>
                <a:off x="4464" y="2946"/>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2" name="Oval 338"/>
              <p:cNvSpPr>
                <a:spLocks noChangeArrowheads="1"/>
              </p:cNvSpPr>
              <p:nvPr/>
            </p:nvSpPr>
            <p:spPr bwMode="auto">
              <a:xfrm>
                <a:off x="4480" y="2939"/>
                <a:ext cx="20"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3" name="Oval 339"/>
              <p:cNvSpPr>
                <a:spLocks noChangeArrowheads="1"/>
              </p:cNvSpPr>
              <p:nvPr/>
            </p:nvSpPr>
            <p:spPr bwMode="auto">
              <a:xfrm>
                <a:off x="4495" y="2939"/>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4" name="Oval 340"/>
              <p:cNvSpPr>
                <a:spLocks noChangeArrowheads="1"/>
              </p:cNvSpPr>
              <p:nvPr/>
            </p:nvSpPr>
            <p:spPr bwMode="auto">
              <a:xfrm>
                <a:off x="4512" y="2931"/>
                <a:ext cx="19" cy="20"/>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5" name="Oval 341"/>
              <p:cNvSpPr>
                <a:spLocks noChangeArrowheads="1"/>
              </p:cNvSpPr>
              <p:nvPr/>
            </p:nvSpPr>
            <p:spPr bwMode="auto">
              <a:xfrm>
                <a:off x="4528" y="2924"/>
                <a:ext cx="20"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6" name="Oval 342"/>
              <p:cNvSpPr>
                <a:spLocks noChangeArrowheads="1"/>
              </p:cNvSpPr>
              <p:nvPr/>
            </p:nvSpPr>
            <p:spPr bwMode="auto">
              <a:xfrm>
                <a:off x="4543" y="2924"/>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7" name="Oval 343"/>
              <p:cNvSpPr>
                <a:spLocks noChangeArrowheads="1"/>
              </p:cNvSpPr>
              <p:nvPr/>
            </p:nvSpPr>
            <p:spPr bwMode="auto">
              <a:xfrm>
                <a:off x="4560" y="2917"/>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8" name="Oval 344"/>
              <p:cNvSpPr>
                <a:spLocks noChangeArrowheads="1"/>
              </p:cNvSpPr>
              <p:nvPr/>
            </p:nvSpPr>
            <p:spPr bwMode="auto">
              <a:xfrm>
                <a:off x="3753" y="3136"/>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9" name="Oval 345"/>
              <p:cNvSpPr>
                <a:spLocks noChangeArrowheads="1"/>
              </p:cNvSpPr>
              <p:nvPr/>
            </p:nvSpPr>
            <p:spPr bwMode="auto">
              <a:xfrm>
                <a:off x="3770" y="3128"/>
                <a:ext cx="19" cy="20"/>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0" name="Oval 346"/>
              <p:cNvSpPr>
                <a:spLocks noChangeArrowheads="1"/>
              </p:cNvSpPr>
              <p:nvPr/>
            </p:nvSpPr>
            <p:spPr bwMode="auto">
              <a:xfrm>
                <a:off x="3786" y="3121"/>
                <a:ext cx="20"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1" name="Oval 347"/>
              <p:cNvSpPr>
                <a:spLocks noChangeArrowheads="1"/>
              </p:cNvSpPr>
              <p:nvPr/>
            </p:nvSpPr>
            <p:spPr bwMode="auto">
              <a:xfrm>
                <a:off x="3801" y="3114"/>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2" name="Oval 348"/>
              <p:cNvSpPr>
                <a:spLocks noChangeArrowheads="1"/>
              </p:cNvSpPr>
              <p:nvPr/>
            </p:nvSpPr>
            <p:spPr bwMode="auto">
              <a:xfrm>
                <a:off x="3818" y="3107"/>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3" name="Oval 349"/>
              <p:cNvSpPr>
                <a:spLocks noChangeArrowheads="1"/>
              </p:cNvSpPr>
              <p:nvPr/>
            </p:nvSpPr>
            <p:spPr bwMode="auto">
              <a:xfrm>
                <a:off x="3834" y="3100"/>
                <a:ext cx="20"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4" name="Oval 350"/>
              <p:cNvSpPr>
                <a:spLocks noChangeArrowheads="1"/>
              </p:cNvSpPr>
              <p:nvPr/>
            </p:nvSpPr>
            <p:spPr bwMode="auto">
              <a:xfrm>
                <a:off x="3851" y="3092"/>
                <a:ext cx="20" cy="20"/>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5" name="Oval 351"/>
              <p:cNvSpPr>
                <a:spLocks noChangeArrowheads="1"/>
              </p:cNvSpPr>
              <p:nvPr/>
            </p:nvSpPr>
            <p:spPr bwMode="auto">
              <a:xfrm>
                <a:off x="3866" y="3085"/>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6" name="Oval 352"/>
              <p:cNvSpPr>
                <a:spLocks noChangeArrowheads="1"/>
              </p:cNvSpPr>
              <p:nvPr/>
            </p:nvSpPr>
            <p:spPr bwMode="auto">
              <a:xfrm>
                <a:off x="3883" y="3078"/>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7" name="Oval 353"/>
              <p:cNvSpPr>
                <a:spLocks noChangeArrowheads="1"/>
              </p:cNvSpPr>
              <p:nvPr/>
            </p:nvSpPr>
            <p:spPr bwMode="auto">
              <a:xfrm>
                <a:off x="3883" y="3071"/>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8" name="Oval 354"/>
              <p:cNvSpPr>
                <a:spLocks noChangeArrowheads="1"/>
              </p:cNvSpPr>
              <p:nvPr/>
            </p:nvSpPr>
            <p:spPr bwMode="auto">
              <a:xfrm>
                <a:off x="3899" y="3064"/>
                <a:ext cx="20"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9" name="Oval 355"/>
              <p:cNvSpPr>
                <a:spLocks noChangeArrowheads="1"/>
              </p:cNvSpPr>
              <p:nvPr/>
            </p:nvSpPr>
            <p:spPr bwMode="auto">
              <a:xfrm>
                <a:off x="3914" y="3056"/>
                <a:ext cx="19" cy="20"/>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0" name="Oval 356"/>
              <p:cNvSpPr>
                <a:spLocks noChangeArrowheads="1"/>
              </p:cNvSpPr>
              <p:nvPr/>
            </p:nvSpPr>
            <p:spPr bwMode="auto">
              <a:xfrm>
                <a:off x="3931" y="3049"/>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1" name="Oval 357"/>
              <p:cNvSpPr>
                <a:spLocks noChangeArrowheads="1"/>
              </p:cNvSpPr>
              <p:nvPr/>
            </p:nvSpPr>
            <p:spPr bwMode="auto">
              <a:xfrm>
                <a:off x="3947" y="3042"/>
                <a:ext cx="20"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2" name="Oval 358"/>
              <p:cNvSpPr>
                <a:spLocks noChangeArrowheads="1"/>
              </p:cNvSpPr>
              <p:nvPr/>
            </p:nvSpPr>
            <p:spPr bwMode="auto">
              <a:xfrm>
                <a:off x="3964" y="3035"/>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3" name="Oval 359"/>
              <p:cNvSpPr>
                <a:spLocks noChangeArrowheads="1"/>
              </p:cNvSpPr>
              <p:nvPr/>
            </p:nvSpPr>
            <p:spPr bwMode="auto">
              <a:xfrm>
                <a:off x="3979" y="3027"/>
                <a:ext cx="19" cy="20"/>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4" name="Oval 360"/>
              <p:cNvSpPr>
                <a:spLocks noChangeArrowheads="1"/>
              </p:cNvSpPr>
              <p:nvPr/>
            </p:nvSpPr>
            <p:spPr bwMode="auto">
              <a:xfrm>
                <a:off x="3995" y="3020"/>
                <a:ext cx="20"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5" name="Oval 361"/>
              <p:cNvSpPr>
                <a:spLocks noChangeArrowheads="1"/>
              </p:cNvSpPr>
              <p:nvPr/>
            </p:nvSpPr>
            <p:spPr bwMode="auto">
              <a:xfrm>
                <a:off x="4012" y="3011"/>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6" name="Oval 362"/>
              <p:cNvSpPr>
                <a:spLocks noChangeArrowheads="1"/>
              </p:cNvSpPr>
              <p:nvPr/>
            </p:nvSpPr>
            <p:spPr bwMode="auto">
              <a:xfrm>
                <a:off x="4027" y="3003"/>
                <a:ext cx="19" cy="20"/>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7" name="Oval 363"/>
              <p:cNvSpPr>
                <a:spLocks noChangeArrowheads="1"/>
              </p:cNvSpPr>
              <p:nvPr/>
            </p:nvSpPr>
            <p:spPr bwMode="auto">
              <a:xfrm>
                <a:off x="4043" y="2996"/>
                <a:ext cx="20"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8" name="Oval 364"/>
              <p:cNvSpPr>
                <a:spLocks noChangeArrowheads="1"/>
              </p:cNvSpPr>
              <p:nvPr/>
            </p:nvSpPr>
            <p:spPr bwMode="auto">
              <a:xfrm>
                <a:off x="4060" y="2989"/>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9" name="Oval 365"/>
              <p:cNvSpPr>
                <a:spLocks noChangeArrowheads="1"/>
              </p:cNvSpPr>
              <p:nvPr/>
            </p:nvSpPr>
            <p:spPr bwMode="auto">
              <a:xfrm>
                <a:off x="4077" y="2982"/>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0" name="Oval 366"/>
              <p:cNvSpPr>
                <a:spLocks noChangeArrowheads="1"/>
              </p:cNvSpPr>
              <p:nvPr/>
            </p:nvSpPr>
            <p:spPr bwMode="auto">
              <a:xfrm>
                <a:off x="4091" y="2975"/>
                <a:ext cx="20"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1" name="Oval 367"/>
              <p:cNvSpPr>
                <a:spLocks noChangeArrowheads="1"/>
              </p:cNvSpPr>
              <p:nvPr/>
            </p:nvSpPr>
            <p:spPr bwMode="auto">
              <a:xfrm>
                <a:off x="4108" y="2967"/>
                <a:ext cx="19" cy="20"/>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2" name="Oval 368"/>
              <p:cNvSpPr>
                <a:spLocks noChangeArrowheads="1"/>
              </p:cNvSpPr>
              <p:nvPr/>
            </p:nvSpPr>
            <p:spPr bwMode="auto">
              <a:xfrm>
                <a:off x="4125" y="2960"/>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3" name="Oval 369"/>
              <p:cNvSpPr>
                <a:spLocks noChangeArrowheads="1"/>
              </p:cNvSpPr>
              <p:nvPr/>
            </p:nvSpPr>
            <p:spPr bwMode="auto">
              <a:xfrm>
                <a:off x="4125" y="2953"/>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4" name="Oval 370"/>
              <p:cNvSpPr>
                <a:spLocks noChangeArrowheads="1"/>
              </p:cNvSpPr>
              <p:nvPr/>
            </p:nvSpPr>
            <p:spPr bwMode="auto">
              <a:xfrm>
                <a:off x="4139" y="2946"/>
                <a:ext cx="20"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5" name="Oval 371"/>
              <p:cNvSpPr>
                <a:spLocks noChangeArrowheads="1"/>
              </p:cNvSpPr>
              <p:nvPr/>
            </p:nvSpPr>
            <p:spPr bwMode="auto">
              <a:xfrm>
                <a:off x="4156" y="2939"/>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6" name="Oval 372"/>
              <p:cNvSpPr>
                <a:spLocks noChangeArrowheads="1"/>
              </p:cNvSpPr>
              <p:nvPr/>
            </p:nvSpPr>
            <p:spPr bwMode="auto">
              <a:xfrm>
                <a:off x="4173" y="2931"/>
                <a:ext cx="19" cy="20"/>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7" name="Oval 373"/>
              <p:cNvSpPr>
                <a:spLocks noChangeArrowheads="1"/>
              </p:cNvSpPr>
              <p:nvPr/>
            </p:nvSpPr>
            <p:spPr bwMode="auto">
              <a:xfrm>
                <a:off x="4190" y="2924"/>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8" name="Oval 374"/>
              <p:cNvSpPr>
                <a:spLocks noChangeArrowheads="1"/>
              </p:cNvSpPr>
              <p:nvPr/>
            </p:nvSpPr>
            <p:spPr bwMode="auto">
              <a:xfrm>
                <a:off x="4204" y="2917"/>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9" name="Oval 375"/>
              <p:cNvSpPr>
                <a:spLocks noChangeArrowheads="1"/>
              </p:cNvSpPr>
              <p:nvPr/>
            </p:nvSpPr>
            <p:spPr bwMode="auto">
              <a:xfrm>
                <a:off x="4221" y="2910"/>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0" name="Oval 376"/>
              <p:cNvSpPr>
                <a:spLocks noChangeArrowheads="1"/>
              </p:cNvSpPr>
              <p:nvPr/>
            </p:nvSpPr>
            <p:spPr bwMode="auto">
              <a:xfrm>
                <a:off x="4238" y="2903"/>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1" name="Oval 377"/>
              <p:cNvSpPr>
                <a:spLocks noChangeArrowheads="1"/>
              </p:cNvSpPr>
              <p:nvPr/>
            </p:nvSpPr>
            <p:spPr bwMode="auto">
              <a:xfrm>
                <a:off x="4255" y="2895"/>
                <a:ext cx="19" cy="20"/>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2" name="Oval 378"/>
              <p:cNvSpPr>
                <a:spLocks noChangeArrowheads="1"/>
              </p:cNvSpPr>
              <p:nvPr/>
            </p:nvSpPr>
            <p:spPr bwMode="auto">
              <a:xfrm>
                <a:off x="4269" y="2888"/>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3" name="Oval 379"/>
              <p:cNvSpPr>
                <a:spLocks noChangeArrowheads="1"/>
              </p:cNvSpPr>
              <p:nvPr/>
            </p:nvSpPr>
            <p:spPr bwMode="auto">
              <a:xfrm>
                <a:off x="4286" y="2879"/>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4" name="Oval 380"/>
              <p:cNvSpPr>
                <a:spLocks noChangeArrowheads="1"/>
              </p:cNvSpPr>
              <p:nvPr/>
            </p:nvSpPr>
            <p:spPr bwMode="auto">
              <a:xfrm>
                <a:off x="4303" y="2871"/>
                <a:ext cx="19" cy="20"/>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5" name="Oval 381"/>
              <p:cNvSpPr>
                <a:spLocks noChangeArrowheads="1"/>
              </p:cNvSpPr>
              <p:nvPr/>
            </p:nvSpPr>
            <p:spPr bwMode="auto">
              <a:xfrm>
                <a:off x="4317" y="2864"/>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6" name="Oval 382"/>
              <p:cNvSpPr>
                <a:spLocks noChangeArrowheads="1"/>
              </p:cNvSpPr>
              <p:nvPr/>
            </p:nvSpPr>
            <p:spPr bwMode="auto">
              <a:xfrm>
                <a:off x="4334" y="2857"/>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7" name="Oval 383"/>
              <p:cNvSpPr>
                <a:spLocks noChangeArrowheads="1"/>
              </p:cNvSpPr>
              <p:nvPr/>
            </p:nvSpPr>
            <p:spPr bwMode="auto">
              <a:xfrm>
                <a:off x="4351" y="2850"/>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8" name="Oval 384"/>
              <p:cNvSpPr>
                <a:spLocks noChangeArrowheads="1"/>
              </p:cNvSpPr>
              <p:nvPr/>
            </p:nvSpPr>
            <p:spPr bwMode="auto">
              <a:xfrm>
                <a:off x="4367" y="2842"/>
                <a:ext cx="20" cy="20"/>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9" name="Oval 385"/>
              <p:cNvSpPr>
                <a:spLocks noChangeArrowheads="1"/>
              </p:cNvSpPr>
              <p:nvPr/>
            </p:nvSpPr>
            <p:spPr bwMode="auto">
              <a:xfrm>
                <a:off x="4367" y="2835"/>
                <a:ext cx="20" cy="20"/>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0" name="Oval 386"/>
              <p:cNvSpPr>
                <a:spLocks noChangeArrowheads="1"/>
              </p:cNvSpPr>
              <p:nvPr/>
            </p:nvSpPr>
            <p:spPr bwMode="auto">
              <a:xfrm>
                <a:off x="4382" y="2828"/>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1" name="Oval 387"/>
              <p:cNvSpPr>
                <a:spLocks noChangeArrowheads="1"/>
              </p:cNvSpPr>
              <p:nvPr/>
            </p:nvSpPr>
            <p:spPr bwMode="auto">
              <a:xfrm>
                <a:off x="4399" y="2821"/>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2" name="Oval 388"/>
              <p:cNvSpPr>
                <a:spLocks noChangeArrowheads="1"/>
              </p:cNvSpPr>
              <p:nvPr/>
            </p:nvSpPr>
            <p:spPr bwMode="auto">
              <a:xfrm>
                <a:off x="4415" y="2814"/>
                <a:ext cx="20"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3" name="Oval 389"/>
              <p:cNvSpPr>
                <a:spLocks noChangeArrowheads="1"/>
              </p:cNvSpPr>
              <p:nvPr/>
            </p:nvSpPr>
            <p:spPr bwMode="auto">
              <a:xfrm>
                <a:off x="4430" y="2806"/>
                <a:ext cx="19" cy="20"/>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4" name="Oval 390"/>
              <p:cNvSpPr>
                <a:spLocks noChangeArrowheads="1"/>
              </p:cNvSpPr>
              <p:nvPr/>
            </p:nvSpPr>
            <p:spPr bwMode="auto">
              <a:xfrm>
                <a:off x="4447" y="2799"/>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5" name="Oval 391"/>
              <p:cNvSpPr>
                <a:spLocks noChangeArrowheads="1"/>
              </p:cNvSpPr>
              <p:nvPr/>
            </p:nvSpPr>
            <p:spPr bwMode="auto">
              <a:xfrm>
                <a:off x="4464" y="2792"/>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6" name="Oval 392"/>
              <p:cNvSpPr>
                <a:spLocks noChangeArrowheads="1"/>
              </p:cNvSpPr>
              <p:nvPr/>
            </p:nvSpPr>
            <p:spPr bwMode="auto">
              <a:xfrm>
                <a:off x="4480" y="2785"/>
                <a:ext cx="20"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7" name="Oval 393"/>
              <p:cNvSpPr>
                <a:spLocks noChangeArrowheads="1"/>
              </p:cNvSpPr>
              <p:nvPr/>
            </p:nvSpPr>
            <p:spPr bwMode="auto">
              <a:xfrm>
                <a:off x="4495" y="2778"/>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8" name="Oval 394"/>
              <p:cNvSpPr>
                <a:spLocks noChangeArrowheads="1"/>
              </p:cNvSpPr>
              <p:nvPr/>
            </p:nvSpPr>
            <p:spPr bwMode="auto">
              <a:xfrm>
                <a:off x="4512" y="2770"/>
                <a:ext cx="19" cy="20"/>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9" name="Oval 395"/>
              <p:cNvSpPr>
                <a:spLocks noChangeArrowheads="1"/>
              </p:cNvSpPr>
              <p:nvPr/>
            </p:nvSpPr>
            <p:spPr bwMode="auto">
              <a:xfrm>
                <a:off x="4528" y="2763"/>
                <a:ext cx="20"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0" name="Oval 396"/>
              <p:cNvSpPr>
                <a:spLocks noChangeArrowheads="1"/>
              </p:cNvSpPr>
              <p:nvPr/>
            </p:nvSpPr>
            <p:spPr bwMode="auto">
              <a:xfrm>
                <a:off x="4543" y="2756"/>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1" name="Oval 397"/>
              <p:cNvSpPr>
                <a:spLocks noChangeArrowheads="1"/>
              </p:cNvSpPr>
              <p:nvPr/>
            </p:nvSpPr>
            <p:spPr bwMode="auto">
              <a:xfrm>
                <a:off x="4560" y="2749"/>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2" name="Oval 398"/>
              <p:cNvSpPr>
                <a:spLocks noChangeArrowheads="1"/>
              </p:cNvSpPr>
              <p:nvPr/>
            </p:nvSpPr>
            <p:spPr bwMode="auto">
              <a:xfrm>
                <a:off x="4576" y="2739"/>
                <a:ext cx="20"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3" name="Oval 399"/>
              <p:cNvSpPr>
                <a:spLocks noChangeArrowheads="1"/>
              </p:cNvSpPr>
              <p:nvPr/>
            </p:nvSpPr>
            <p:spPr bwMode="auto">
              <a:xfrm>
                <a:off x="4593" y="2732"/>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4" name="Oval 400"/>
              <p:cNvSpPr>
                <a:spLocks noChangeArrowheads="1"/>
              </p:cNvSpPr>
              <p:nvPr/>
            </p:nvSpPr>
            <p:spPr bwMode="auto">
              <a:xfrm>
                <a:off x="4608" y="2725"/>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5" name="Oval 401"/>
              <p:cNvSpPr>
                <a:spLocks noChangeArrowheads="1"/>
              </p:cNvSpPr>
              <p:nvPr/>
            </p:nvSpPr>
            <p:spPr bwMode="auto">
              <a:xfrm>
                <a:off x="4608" y="2718"/>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6" name="Oval 402"/>
              <p:cNvSpPr>
                <a:spLocks noChangeArrowheads="1"/>
              </p:cNvSpPr>
              <p:nvPr/>
            </p:nvSpPr>
            <p:spPr bwMode="auto">
              <a:xfrm>
                <a:off x="4624" y="2710"/>
                <a:ext cx="20" cy="20"/>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7" name="Oval 403"/>
              <p:cNvSpPr>
                <a:spLocks noChangeArrowheads="1"/>
              </p:cNvSpPr>
              <p:nvPr/>
            </p:nvSpPr>
            <p:spPr bwMode="auto">
              <a:xfrm>
                <a:off x="4641" y="2703"/>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8" name="Oval 404"/>
              <p:cNvSpPr>
                <a:spLocks noChangeArrowheads="1"/>
              </p:cNvSpPr>
              <p:nvPr/>
            </p:nvSpPr>
            <p:spPr bwMode="auto">
              <a:xfrm>
                <a:off x="4658" y="2696"/>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9" name="Oval 405"/>
              <p:cNvSpPr>
                <a:spLocks noChangeArrowheads="1"/>
              </p:cNvSpPr>
              <p:nvPr/>
            </p:nvSpPr>
            <p:spPr bwMode="auto">
              <a:xfrm>
                <a:off x="4672" y="2689"/>
                <a:ext cx="20"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0" name="Oval 406"/>
              <p:cNvSpPr>
                <a:spLocks noChangeArrowheads="1"/>
              </p:cNvSpPr>
              <p:nvPr/>
            </p:nvSpPr>
            <p:spPr bwMode="auto">
              <a:xfrm>
                <a:off x="4689" y="2682"/>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432" name="Oval 408"/>
            <p:cNvSpPr>
              <a:spLocks noChangeArrowheads="1"/>
            </p:cNvSpPr>
            <p:nvPr/>
          </p:nvSpPr>
          <p:spPr bwMode="auto">
            <a:xfrm>
              <a:off x="4706" y="2674"/>
              <a:ext cx="19" cy="20"/>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3" name="Oval 409"/>
            <p:cNvSpPr>
              <a:spLocks noChangeArrowheads="1"/>
            </p:cNvSpPr>
            <p:nvPr/>
          </p:nvSpPr>
          <p:spPr bwMode="auto">
            <a:xfrm>
              <a:off x="4720" y="2667"/>
              <a:ext cx="20"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4" name="Oval 410"/>
            <p:cNvSpPr>
              <a:spLocks noChangeArrowheads="1"/>
            </p:cNvSpPr>
            <p:nvPr/>
          </p:nvSpPr>
          <p:spPr bwMode="auto">
            <a:xfrm>
              <a:off x="4737" y="2660"/>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5" name="Oval 411"/>
            <p:cNvSpPr>
              <a:spLocks noChangeArrowheads="1"/>
            </p:cNvSpPr>
            <p:nvPr/>
          </p:nvSpPr>
          <p:spPr bwMode="auto">
            <a:xfrm>
              <a:off x="4754" y="2653"/>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6" name="Oval 412"/>
            <p:cNvSpPr>
              <a:spLocks noChangeArrowheads="1"/>
            </p:cNvSpPr>
            <p:nvPr/>
          </p:nvSpPr>
          <p:spPr bwMode="auto">
            <a:xfrm>
              <a:off x="4771" y="2646"/>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7" name="Oval 413"/>
            <p:cNvSpPr>
              <a:spLocks noChangeArrowheads="1"/>
            </p:cNvSpPr>
            <p:nvPr/>
          </p:nvSpPr>
          <p:spPr bwMode="auto">
            <a:xfrm>
              <a:off x="4785" y="2638"/>
              <a:ext cx="19" cy="20"/>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8" name="Oval 414"/>
            <p:cNvSpPr>
              <a:spLocks noChangeArrowheads="1"/>
            </p:cNvSpPr>
            <p:nvPr/>
          </p:nvSpPr>
          <p:spPr bwMode="auto">
            <a:xfrm>
              <a:off x="4802" y="2631"/>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9" name="Oval 415"/>
            <p:cNvSpPr>
              <a:spLocks noChangeArrowheads="1"/>
            </p:cNvSpPr>
            <p:nvPr/>
          </p:nvSpPr>
          <p:spPr bwMode="auto">
            <a:xfrm>
              <a:off x="4819" y="2624"/>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0" name="Oval 416"/>
            <p:cNvSpPr>
              <a:spLocks noChangeArrowheads="1"/>
            </p:cNvSpPr>
            <p:nvPr/>
          </p:nvSpPr>
          <p:spPr bwMode="auto">
            <a:xfrm>
              <a:off x="4833" y="2617"/>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1" name="Oval 417"/>
            <p:cNvSpPr>
              <a:spLocks noChangeArrowheads="1"/>
            </p:cNvSpPr>
            <p:nvPr/>
          </p:nvSpPr>
          <p:spPr bwMode="auto">
            <a:xfrm>
              <a:off x="4850" y="2607"/>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2" name="Oval 418"/>
            <p:cNvSpPr>
              <a:spLocks noChangeArrowheads="1"/>
            </p:cNvSpPr>
            <p:nvPr/>
          </p:nvSpPr>
          <p:spPr bwMode="auto">
            <a:xfrm>
              <a:off x="4850" y="2600"/>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3" name="Oval 419"/>
            <p:cNvSpPr>
              <a:spLocks noChangeArrowheads="1"/>
            </p:cNvSpPr>
            <p:nvPr/>
          </p:nvSpPr>
          <p:spPr bwMode="auto">
            <a:xfrm>
              <a:off x="4867" y="2593"/>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4" name="Oval 420"/>
            <p:cNvSpPr>
              <a:spLocks noChangeArrowheads="1"/>
            </p:cNvSpPr>
            <p:nvPr/>
          </p:nvSpPr>
          <p:spPr bwMode="auto">
            <a:xfrm>
              <a:off x="4884" y="2585"/>
              <a:ext cx="19" cy="20"/>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5" name="Oval 421"/>
            <p:cNvSpPr>
              <a:spLocks noChangeArrowheads="1"/>
            </p:cNvSpPr>
            <p:nvPr/>
          </p:nvSpPr>
          <p:spPr bwMode="auto">
            <a:xfrm>
              <a:off x="4898" y="2578"/>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6" name="Oval 422"/>
            <p:cNvSpPr>
              <a:spLocks noChangeArrowheads="1"/>
            </p:cNvSpPr>
            <p:nvPr/>
          </p:nvSpPr>
          <p:spPr bwMode="auto">
            <a:xfrm>
              <a:off x="4915" y="2571"/>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7" name="Oval 423"/>
            <p:cNvSpPr>
              <a:spLocks noChangeArrowheads="1"/>
            </p:cNvSpPr>
            <p:nvPr/>
          </p:nvSpPr>
          <p:spPr bwMode="auto">
            <a:xfrm>
              <a:off x="4932" y="2564"/>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8" name="Oval 424"/>
            <p:cNvSpPr>
              <a:spLocks noChangeArrowheads="1"/>
            </p:cNvSpPr>
            <p:nvPr/>
          </p:nvSpPr>
          <p:spPr bwMode="auto">
            <a:xfrm>
              <a:off x="4946" y="2557"/>
              <a:ext cx="19" cy="19"/>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9" name="Oval 425"/>
            <p:cNvSpPr>
              <a:spLocks noChangeArrowheads="1"/>
            </p:cNvSpPr>
            <p:nvPr/>
          </p:nvSpPr>
          <p:spPr bwMode="auto">
            <a:xfrm>
              <a:off x="4963" y="2549"/>
              <a:ext cx="19" cy="20"/>
            </a:xfrm>
            <a:prstGeom prst="ellipse">
              <a:avLst/>
            </a:prstGeom>
            <a:noFill/>
            <a:ln w="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p:txBody>
          <a:bodyPr/>
          <a:lstStyle/>
          <a:p>
            <a:r>
              <a:rPr lang="en-US" dirty="0" err="1" smtClean="0"/>
              <a:t>Bresenham's</a:t>
            </a:r>
            <a:r>
              <a:rPr lang="en-US" dirty="0" smtClean="0"/>
              <a:t> Line Project</a:t>
            </a:r>
            <a:endParaRPr lang="en-US" dirty="0"/>
          </a:p>
        </p:txBody>
      </p:sp>
      <p:sp>
        <p:nvSpPr>
          <p:cNvPr id="3" name="Content Placeholder 2"/>
          <p:cNvSpPr>
            <a:spLocks noGrp="1"/>
          </p:cNvSpPr>
          <p:nvPr>
            <p:ph idx="1"/>
          </p:nvPr>
        </p:nvSpPr>
        <p:spPr>
          <a:xfrm>
            <a:off x="457200" y="1600200"/>
            <a:ext cx="2895600" cy="4525963"/>
          </a:xfrm>
        </p:spPr>
        <p:txBody>
          <a:bodyPr>
            <a:normAutofit fontScale="40000" lnSpcReduction="20000"/>
          </a:bodyPr>
          <a:lstStyle/>
          <a:p>
            <a:pPr marL="0" lvl="0" indent="0" fontAlgn="base">
              <a:spcBef>
                <a:spcPct val="0"/>
              </a:spcBef>
              <a:spcAft>
                <a:spcPct val="0"/>
              </a:spcAft>
              <a:buNone/>
            </a:pPr>
            <a:r>
              <a:rPr lang="en-US" b="1" dirty="0" smtClean="0">
                <a:solidFill>
                  <a:srgbClr val="000000"/>
                </a:solidFill>
                <a:latin typeface="Courier New" pitchFamily="49" charset="0"/>
                <a:ea typeface="Calibri" pitchFamily="34" charset="0"/>
                <a:cs typeface="Courier New" pitchFamily="49" charset="0"/>
              </a:rPr>
              <a:t>x1=1; y1=2; x2=100; y2=80;</a:t>
            </a:r>
            <a:endParaRPr lang="en-US" sz="800" dirty="0" smtClean="0">
              <a:latin typeface="Arial" pitchFamily="34" charset="0"/>
              <a:cs typeface="Arial" pitchFamily="34" charset="0"/>
            </a:endParaRPr>
          </a:p>
          <a:p>
            <a:pPr marL="0" lvl="0" indent="0" eaLnBrk="0" fontAlgn="base" hangingPunct="0">
              <a:spcBef>
                <a:spcPct val="0"/>
              </a:spcBef>
              <a:spcAft>
                <a:spcPct val="0"/>
              </a:spcAft>
              <a:buNone/>
            </a:pPr>
            <a:r>
              <a:rPr lang="en-US" b="1" dirty="0" err="1" smtClean="0">
                <a:solidFill>
                  <a:srgbClr val="000000"/>
                </a:solidFill>
                <a:latin typeface="Courier New" pitchFamily="49" charset="0"/>
                <a:ea typeface="Calibri" pitchFamily="34" charset="0"/>
                <a:cs typeface="Courier New" pitchFamily="49" charset="0"/>
              </a:rPr>
              <a:t>Dy</a:t>
            </a:r>
            <a:r>
              <a:rPr lang="en-US" b="1" dirty="0" smtClean="0">
                <a:solidFill>
                  <a:srgbClr val="000000"/>
                </a:solidFill>
                <a:latin typeface="Courier New" pitchFamily="49" charset="0"/>
                <a:ea typeface="Calibri" pitchFamily="34" charset="0"/>
                <a:cs typeface="Courier New" pitchFamily="49" charset="0"/>
              </a:rPr>
              <a:t>=(y2-y1); </a:t>
            </a:r>
            <a:r>
              <a:rPr lang="en-US" b="1" dirty="0" err="1" smtClean="0">
                <a:solidFill>
                  <a:srgbClr val="000000"/>
                </a:solidFill>
                <a:latin typeface="Courier New" pitchFamily="49" charset="0"/>
                <a:ea typeface="Calibri" pitchFamily="34" charset="0"/>
                <a:cs typeface="Courier New" pitchFamily="49" charset="0"/>
              </a:rPr>
              <a:t>Dx</a:t>
            </a:r>
            <a:r>
              <a:rPr lang="en-US" b="1" dirty="0" smtClean="0">
                <a:solidFill>
                  <a:srgbClr val="000000"/>
                </a:solidFill>
                <a:latin typeface="Courier New" pitchFamily="49" charset="0"/>
                <a:ea typeface="Calibri" pitchFamily="34" charset="0"/>
                <a:cs typeface="Courier New" pitchFamily="49" charset="0"/>
              </a:rPr>
              <a:t>=(x2-x1);</a:t>
            </a:r>
            <a:endParaRPr lang="en-US" sz="800" dirty="0" smtClean="0">
              <a:latin typeface="Arial" pitchFamily="34" charset="0"/>
              <a:cs typeface="Arial" pitchFamily="34" charset="0"/>
            </a:endParaRPr>
          </a:p>
          <a:p>
            <a:pPr marL="0" lvl="0" indent="0" eaLnBrk="0" fontAlgn="base" hangingPunct="0">
              <a:spcBef>
                <a:spcPct val="0"/>
              </a:spcBef>
              <a:spcAft>
                <a:spcPct val="0"/>
              </a:spcAft>
              <a:buNone/>
            </a:pPr>
            <a:r>
              <a:rPr lang="pl-PL" b="1" dirty="0" smtClean="0">
                <a:solidFill>
                  <a:srgbClr val="000000"/>
                </a:solidFill>
                <a:latin typeface="Courier New" pitchFamily="49" charset="0"/>
                <a:ea typeface="Calibri" pitchFamily="34" charset="0"/>
                <a:cs typeface="Courier New" pitchFamily="49" charset="0"/>
              </a:rPr>
              <a:t>p=2*Dy-Dx; </a:t>
            </a:r>
            <a:endParaRPr lang="en-US" sz="800" dirty="0" smtClean="0">
              <a:latin typeface="Arial" pitchFamily="34" charset="0"/>
              <a:cs typeface="Arial" pitchFamily="34" charset="0"/>
            </a:endParaRPr>
          </a:p>
          <a:p>
            <a:pPr marL="0" lvl="0" indent="0" eaLnBrk="0" fontAlgn="base" hangingPunct="0">
              <a:spcBef>
                <a:spcPct val="0"/>
              </a:spcBef>
              <a:spcAft>
                <a:spcPct val="0"/>
              </a:spcAft>
              <a:buNone/>
            </a:pPr>
            <a:r>
              <a:rPr lang="pl-PL" b="1" dirty="0" smtClean="0">
                <a:solidFill>
                  <a:srgbClr val="000000"/>
                </a:solidFill>
                <a:latin typeface="Courier New" pitchFamily="49" charset="0"/>
                <a:ea typeface="Calibri" pitchFamily="34" charset="0"/>
                <a:cs typeface="Courier New" pitchFamily="49" charset="0"/>
              </a:rPr>
              <a:t>C1=2*Dy; C2=2*(Dy-Dx); </a:t>
            </a:r>
            <a:endParaRPr lang="en-US" sz="800" dirty="0" smtClean="0">
              <a:latin typeface="Arial" pitchFamily="34" charset="0"/>
              <a:cs typeface="Arial" pitchFamily="34" charset="0"/>
            </a:endParaRPr>
          </a:p>
          <a:p>
            <a:pPr marL="0" lvl="0" indent="0" eaLnBrk="0" fontAlgn="base" hangingPunct="0">
              <a:spcBef>
                <a:spcPct val="0"/>
              </a:spcBef>
              <a:spcAft>
                <a:spcPct val="0"/>
              </a:spcAft>
              <a:buNone/>
            </a:pPr>
            <a:r>
              <a:rPr lang="pl-PL" b="1" dirty="0" smtClean="0">
                <a:solidFill>
                  <a:srgbClr val="000000"/>
                </a:solidFill>
                <a:latin typeface="Courier New" pitchFamily="49" charset="0"/>
                <a:ea typeface="Calibri" pitchFamily="34" charset="0"/>
                <a:cs typeface="Courier New" pitchFamily="49" charset="0"/>
              </a:rPr>
              <a:t> </a:t>
            </a:r>
            <a:endParaRPr lang="en-US" sz="800" dirty="0" smtClean="0">
              <a:latin typeface="Arial" pitchFamily="34" charset="0"/>
              <a:cs typeface="Arial" pitchFamily="34" charset="0"/>
            </a:endParaRPr>
          </a:p>
          <a:p>
            <a:pPr marL="0" lvl="0" indent="0" eaLnBrk="0" fontAlgn="base" hangingPunct="0">
              <a:spcBef>
                <a:spcPct val="0"/>
              </a:spcBef>
              <a:spcAft>
                <a:spcPct val="0"/>
              </a:spcAft>
              <a:buNone/>
            </a:pPr>
            <a:r>
              <a:rPr lang="en-US" b="1" dirty="0" smtClean="0">
                <a:solidFill>
                  <a:srgbClr val="228B22"/>
                </a:solidFill>
                <a:latin typeface="Courier New" pitchFamily="49" charset="0"/>
                <a:ea typeface="Calibri" pitchFamily="34" charset="0"/>
                <a:cs typeface="Courier New" pitchFamily="49" charset="0"/>
              </a:rPr>
              <a:t>% Select end points</a:t>
            </a:r>
            <a:endParaRPr lang="en-US" sz="800" dirty="0" smtClean="0">
              <a:latin typeface="Arial" pitchFamily="34" charset="0"/>
              <a:cs typeface="Arial" pitchFamily="34" charset="0"/>
            </a:endParaRPr>
          </a:p>
          <a:p>
            <a:pPr marL="0" lvl="0" indent="0" eaLnBrk="0" fontAlgn="base" hangingPunct="0">
              <a:spcBef>
                <a:spcPct val="0"/>
              </a:spcBef>
              <a:spcAft>
                <a:spcPct val="0"/>
              </a:spcAft>
              <a:buNone/>
            </a:pPr>
            <a:r>
              <a:rPr lang="en-US" b="1" dirty="0" smtClean="0">
                <a:solidFill>
                  <a:srgbClr val="0000FF"/>
                </a:solidFill>
                <a:latin typeface="Courier New" pitchFamily="49" charset="0"/>
                <a:ea typeface="Calibri" pitchFamily="34" charset="0"/>
                <a:cs typeface="Courier New" pitchFamily="49" charset="0"/>
              </a:rPr>
              <a:t>if</a:t>
            </a:r>
            <a:r>
              <a:rPr lang="en-US" b="1" dirty="0" smtClean="0">
                <a:solidFill>
                  <a:srgbClr val="000000"/>
                </a:solidFill>
                <a:latin typeface="Courier New" pitchFamily="49" charset="0"/>
                <a:ea typeface="Calibri" pitchFamily="34" charset="0"/>
                <a:cs typeface="Courier New" pitchFamily="49" charset="0"/>
              </a:rPr>
              <a:t> x1&gt;x2</a:t>
            </a:r>
            <a:endParaRPr lang="en-US" sz="800" dirty="0" smtClean="0">
              <a:latin typeface="Arial" pitchFamily="34" charset="0"/>
              <a:cs typeface="Arial" pitchFamily="34" charset="0"/>
            </a:endParaRPr>
          </a:p>
          <a:p>
            <a:pPr marL="0" lvl="0" indent="0" eaLnBrk="0" fontAlgn="base" hangingPunct="0">
              <a:spcBef>
                <a:spcPct val="0"/>
              </a:spcBef>
              <a:spcAft>
                <a:spcPct val="0"/>
              </a:spcAft>
              <a:buNone/>
            </a:pPr>
            <a:r>
              <a:rPr lang="en-US" b="1" dirty="0" smtClean="0">
                <a:solidFill>
                  <a:srgbClr val="000000"/>
                </a:solidFill>
                <a:latin typeface="Courier New" pitchFamily="49" charset="0"/>
                <a:ea typeface="Calibri" pitchFamily="34" charset="0"/>
                <a:cs typeface="Courier New" pitchFamily="49" charset="0"/>
              </a:rPr>
              <a:t>    x=x2; y=y2;</a:t>
            </a:r>
            <a:endParaRPr lang="en-US" sz="800" dirty="0" smtClean="0">
              <a:latin typeface="Arial" pitchFamily="34" charset="0"/>
              <a:cs typeface="Arial" pitchFamily="34" charset="0"/>
            </a:endParaRPr>
          </a:p>
          <a:p>
            <a:pPr marL="0" lvl="0" indent="0" eaLnBrk="0" fontAlgn="base" hangingPunct="0">
              <a:spcBef>
                <a:spcPct val="0"/>
              </a:spcBef>
              <a:spcAft>
                <a:spcPct val="0"/>
              </a:spcAft>
              <a:buNone/>
            </a:pPr>
            <a:r>
              <a:rPr lang="en-US" b="1" dirty="0" smtClean="0">
                <a:solidFill>
                  <a:srgbClr val="000000"/>
                </a:solidFill>
                <a:latin typeface="Courier New" pitchFamily="49" charset="0"/>
                <a:ea typeface="Calibri" pitchFamily="34" charset="0"/>
                <a:cs typeface="Courier New" pitchFamily="49" charset="0"/>
              </a:rPr>
              <a:t>    </a:t>
            </a:r>
            <a:r>
              <a:rPr lang="en-US" b="1" dirty="0" err="1" smtClean="0">
                <a:solidFill>
                  <a:srgbClr val="000000"/>
                </a:solidFill>
                <a:latin typeface="Courier New" pitchFamily="49" charset="0"/>
                <a:ea typeface="Calibri" pitchFamily="34" charset="0"/>
                <a:cs typeface="Courier New" pitchFamily="49" charset="0"/>
              </a:rPr>
              <a:t>x_end</a:t>
            </a:r>
            <a:r>
              <a:rPr lang="en-US" b="1" dirty="0" smtClean="0">
                <a:solidFill>
                  <a:srgbClr val="000000"/>
                </a:solidFill>
                <a:latin typeface="Courier New" pitchFamily="49" charset="0"/>
                <a:ea typeface="Calibri" pitchFamily="34" charset="0"/>
                <a:cs typeface="Courier New" pitchFamily="49" charset="0"/>
              </a:rPr>
              <a:t>=x1;</a:t>
            </a:r>
            <a:endParaRPr lang="en-US" sz="800" dirty="0" smtClean="0">
              <a:latin typeface="Arial" pitchFamily="34" charset="0"/>
              <a:cs typeface="Arial" pitchFamily="34" charset="0"/>
            </a:endParaRPr>
          </a:p>
          <a:p>
            <a:pPr marL="0" lvl="0" indent="0" eaLnBrk="0" fontAlgn="base" hangingPunct="0">
              <a:spcBef>
                <a:spcPct val="0"/>
              </a:spcBef>
              <a:spcAft>
                <a:spcPct val="0"/>
              </a:spcAft>
              <a:buNone/>
            </a:pPr>
            <a:r>
              <a:rPr lang="en-US" b="1" dirty="0" smtClean="0">
                <a:solidFill>
                  <a:srgbClr val="0000FF"/>
                </a:solidFill>
                <a:latin typeface="Courier New" pitchFamily="49" charset="0"/>
                <a:ea typeface="Calibri" pitchFamily="34" charset="0"/>
                <a:cs typeface="Courier New" pitchFamily="49" charset="0"/>
              </a:rPr>
              <a:t>else</a:t>
            </a:r>
            <a:endParaRPr lang="en-US" sz="800" dirty="0" smtClean="0">
              <a:latin typeface="Arial" pitchFamily="34" charset="0"/>
              <a:cs typeface="Arial" pitchFamily="34" charset="0"/>
            </a:endParaRPr>
          </a:p>
          <a:p>
            <a:pPr marL="0" lvl="0" indent="0" eaLnBrk="0" fontAlgn="base" hangingPunct="0">
              <a:spcBef>
                <a:spcPct val="0"/>
              </a:spcBef>
              <a:spcAft>
                <a:spcPct val="0"/>
              </a:spcAft>
              <a:buNone/>
            </a:pPr>
            <a:r>
              <a:rPr lang="en-US" b="1" dirty="0" smtClean="0">
                <a:solidFill>
                  <a:srgbClr val="000000"/>
                </a:solidFill>
                <a:latin typeface="Courier New" pitchFamily="49" charset="0"/>
                <a:ea typeface="Calibri" pitchFamily="34" charset="0"/>
                <a:cs typeface="Courier New" pitchFamily="49" charset="0"/>
              </a:rPr>
              <a:t>    x=x1; y=y1;</a:t>
            </a:r>
            <a:endParaRPr lang="en-US" sz="800" dirty="0" smtClean="0">
              <a:latin typeface="Arial" pitchFamily="34" charset="0"/>
              <a:cs typeface="Arial" pitchFamily="34" charset="0"/>
            </a:endParaRPr>
          </a:p>
          <a:p>
            <a:pPr marL="0" lvl="0" indent="0" eaLnBrk="0" fontAlgn="base" hangingPunct="0">
              <a:spcBef>
                <a:spcPct val="0"/>
              </a:spcBef>
              <a:spcAft>
                <a:spcPct val="0"/>
              </a:spcAft>
              <a:buNone/>
            </a:pPr>
            <a:r>
              <a:rPr lang="en-US" b="1" dirty="0" smtClean="0">
                <a:solidFill>
                  <a:srgbClr val="000000"/>
                </a:solidFill>
                <a:latin typeface="Courier New" pitchFamily="49" charset="0"/>
                <a:ea typeface="Calibri" pitchFamily="34" charset="0"/>
                <a:cs typeface="Courier New" pitchFamily="49" charset="0"/>
              </a:rPr>
              <a:t>    </a:t>
            </a:r>
            <a:r>
              <a:rPr lang="en-US" b="1" dirty="0" err="1" smtClean="0">
                <a:solidFill>
                  <a:srgbClr val="000000"/>
                </a:solidFill>
                <a:latin typeface="Courier New" pitchFamily="49" charset="0"/>
                <a:ea typeface="Calibri" pitchFamily="34" charset="0"/>
                <a:cs typeface="Courier New" pitchFamily="49" charset="0"/>
              </a:rPr>
              <a:t>x_end</a:t>
            </a:r>
            <a:r>
              <a:rPr lang="en-US" b="1" dirty="0" smtClean="0">
                <a:solidFill>
                  <a:srgbClr val="000000"/>
                </a:solidFill>
                <a:latin typeface="Courier New" pitchFamily="49" charset="0"/>
                <a:ea typeface="Calibri" pitchFamily="34" charset="0"/>
                <a:cs typeface="Courier New" pitchFamily="49" charset="0"/>
              </a:rPr>
              <a:t>=x2;</a:t>
            </a:r>
            <a:endParaRPr lang="en-US" sz="800" dirty="0" smtClean="0">
              <a:latin typeface="Arial" pitchFamily="34" charset="0"/>
              <a:cs typeface="Arial" pitchFamily="34" charset="0"/>
            </a:endParaRPr>
          </a:p>
          <a:p>
            <a:pPr marL="0" lvl="0" indent="0" eaLnBrk="0" fontAlgn="base" hangingPunct="0">
              <a:spcBef>
                <a:spcPct val="0"/>
              </a:spcBef>
              <a:spcAft>
                <a:spcPct val="0"/>
              </a:spcAft>
              <a:buNone/>
            </a:pPr>
            <a:r>
              <a:rPr lang="en-US" b="1" dirty="0" smtClean="0">
                <a:solidFill>
                  <a:srgbClr val="0000FF"/>
                </a:solidFill>
                <a:latin typeface="Courier New" pitchFamily="49" charset="0"/>
                <a:ea typeface="Calibri" pitchFamily="34" charset="0"/>
                <a:cs typeface="Courier New" pitchFamily="49" charset="0"/>
              </a:rPr>
              <a:t>end</a:t>
            </a:r>
            <a:endParaRPr lang="en-US" sz="800" dirty="0" smtClean="0">
              <a:latin typeface="Arial" pitchFamily="34" charset="0"/>
              <a:cs typeface="Arial" pitchFamily="34" charset="0"/>
            </a:endParaRPr>
          </a:p>
          <a:p>
            <a:pPr marL="0" lvl="0" indent="0" eaLnBrk="0" fontAlgn="base" hangingPunct="0">
              <a:spcBef>
                <a:spcPct val="0"/>
              </a:spcBef>
              <a:spcAft>
                <a:spcPct val="0"/>
              </a:spcAft>
              <a:buNone/>
            </a:pPr>
            <a:r>
              <a:rPr lang="en-US" b="1" dirty="0" smtClean="0">
                <a:solidFill>
                  <a:srgbClr val="000000"/>
                </a:solidFill>
                <a:latin typeface="Courier New" pitchFamily="49" charset="0"/>
                <a:ea typeface="Calibri" pitchFamily="34" charset="0"/>
                <a:cs typeface="Courier New" pitchFamily="49" charset="0"/>
              </a:rPr>
              <a:t>plot(</a:t>
            </a:r>
            <a:r>
              <a:rPr lang="en-US" b="1" dirty="0" err="1" smtClean="0">
                <a:solidFill>
                  <a:srgbClr val="000000"/>
                </a:solidFill>
                <a:latin typeface="Courier New" pitchFamily="49" charset="0"/>
                <a:ea typeface="Calibri" pitchFamily="34" charset="0"/>
                <a:cs typeface="Courier New" pitchFamily="49" charset="0"/>
              </a:rPr>
              <a:t>x,y,</a:t>
            </a:r>
            <a:r>
              <a:rPr lang="en-US" b="1" dirty="0" err="1" smtClean="0">
                <a:solidFill>
                  <a:srgbClr val="A020F0"/>
                </a:solidFill>
                <a:latin typeface="Courier New" pitchFamily="49" charset="0"/>
                <a:ea typeface="Calibri" pitchFamily="34" charset="0"/>
                <a:cs typeface="Courier New" pitchFamily="49" charset="0"/>
              </a:rPr>
              <a:t>'ro</a:t>
            </a:r>
            <a:r>
              <a:rPr lang="en-US" b="1" dirty="0" smtClean="0">
                <a:solidFill>
                  <a:srgbClr val="A020F0"/>
                </a:solidFill>
                <a:latin typeface="Courier New" pitchFamily="49" charset="0"/>
                <a:ea typeface="Calibri" pitchFamily="34" charset="0"/>
                <a:cs typeface="Courier New" pitchFamily="49" charset="0"/>
              </a:rPr>
              <a:t>'</a:t>
            </a:r>
            <a:r>
              <a:rPr lang="en-US" b="1" dirty="0" smtClean="0">
                <a:solidFill>
                  <a:srgbClr val="000000"/>
                </a:solidFill>
                <a:latin typeface="Courier New" pitchFamily="49" charset="0"/>
                <a:ea typeface="Calibri" pitchFamily="34" charset="0"/>
                <a:cs typeface="Courier New" pitchFamily="49" charset="0"/>
              </a:rPr>
              <a:t>)</a:t>
            </a:r>
            <a:endParaRPr lang="en-US" sz="800" dirty="0" smtClean="0">
              <a:latin typeface="Arial" pitchFamily="34" charset="0"/>
              <a:cs typeface="Arial" pitchFamily="34" charset="0"/>
            </a:endParaRPr>
          </a:p>
          <a:p>
            <a:pPr marL="0" lvl="0" indent="0" eaLnBrk="0" fontAlgn="base" hangingPunct="0">
              <a:spcBef>
                <a:spcPct val="0"/>
              </a:spcBef>
              <a:spcAft>
                <a:spcPct val="0"/>
              </a:spcAft>
              <a:buNone/>
            </a:pPr>
            <a:r>
              <a:rPr lang="en-US" b="1" dirty="0" smtClean="0">
                <a:solidFill>
                  <a:srgbClr val="000000"/>
                </a:solidFill>
                <a:latin typeface="Courier New" pitchFamily="49" charset="0"/>
                <a:ea typeface="Calibri" pitchFamily="34" charset="0"/>
                <a:cs typeface="Courier New" pitchFamily="49" charset="0"/>
              </a:rPr>
              <a:t> </a:t>
            </a:r>
            <a:endParaRPr lang="en-US" sz="800" dirty="0" smtClean="0">
              <a:latin typeface="Arial" pitchFamily="34" charset="0"/>
              <a:cs typeface="Arial" pitchFamily="34" charset="0"/>
            </a:endParaRPr>
          </a:p>
          <a:p>
            <a:pPr marL="0" lvl="0" indent="0" eaLnBrk="0" fontAlgn="base" hangingPunct="0">
              <a:spcBef>
                <a:spcPct val="0"/>
              </a:spcBef>
              <a:spcAft>
                <a:spcPct val="0"/>
              </a:spcAft>
              <a:buNone/>
            </a:pPr>
            <a:r>
              <a:rPr lang="en-US" b="1" dirty="0" err="1" smtClean="0">
                <a:solidFill>
                  <a:srgbClr val="0000FF"/>
                </a:solidFill>
                <a:latin typeface="Courier New" pitchFamily="49" charset="0"/>
                <a:ea typeface="Calibri" pitchFamily="34" charset="0"/>
                <a:cs typeface="Courier New" pitchFamily="49" charset="0"/>
              </a:rPr>
              <a:t>wxile</a:t>
            </a:r>
            <a:r>
              <a:rPr lang="en-US" b="1" dirty="0" smtClean="0">
                <a:solidFill>
                  <a:srgbClr val="000000"/>
                </a:solidFill>
                <a:latin typeface="Courier New" pitchFamily="49" charset="0"/>
                <a:ea typeface="Calibri" pitchFamily="34" charset="0"/>
                <a:cs typeface="Courier New" pitchFamily="49" charset="0"/>
              </a:rPr>
              <a:t> x &lt; </a:t>
            </a:r>
            <a:r>
              <a:rPr lang="en-US" b="1" dirty="0" err="1" smtClean="0">
                <a:solidFill>
                  <a:srgbClr val="000000"/>
                </a:solidFill>
                <a:latin typeface="Courier New" pitchFamily="49" charset="0"/>
                <a:ea typeface="Calibri" pitchFamily="34" charset="0"/>
                <a:cs typeface="Courier New" pitchFamily="49" charset="0"/>
              </a:rPr>
              <a:t>x_end</a:t>
            </a:r>
            <a:endParaRPr lang="en-US" sz="800" dirty="0" smtClean="0">
              <a:latin typeface="Arial" pitchFamily="34" charset="0"/>
              <a:cs typeface="Arial" pitchFamily="34" charset="0"/>
            </a:endParaRPr>
          </a:p>
          <a:p>
            <a:pPr marL="0" lvl="0" indent="0" eaLnBrk="0" fontAlgn="base" hangingPunct="0">
              <a:spcBef>
                <a:spcPct val="0"/>
              </a:spcBef>
              <a:spcAft>
                <a:spcPct val="0"/>
              </a:spcAft>
              <a:buNone/>
            </a:pPr>
            <a:r>
              <a:rPr lang="en-US" b="1" dirty="0" smtClean="0">
                <a:solidFill>
                  <a:srgbClr val="000000"/>
                </a:solidFill>
                <a:latin typeface="Courier New" pitchFamily="49" charset="0"/>
                <a:ea typeface="Calibri" pitchFamily="34" charset="0"/>
                <a:cs typeface="Courier New" pitchFamily="49" charset="0"/>
              </a:rPr>
              <a:t>    x = x + 1;</a:t>
            </a:r>
            <a:endParaRPr lang="en-US" sz="800" dirty="0" smtClean="0">
              <a:latin typeface="Arial" pitchFamily="34" charset="0"/>
              <a:cs typeface="Arial" pitchFamily="34" charset="0"/>
            </a:endParaRPr>
          </a:p>
          <a:p>
            <a:pPr marL="0" lvl="0" indent="0" eaLnBrk="0" fontAlgn="base" hangingPunct="0">
              <a:spcBef>
                <a:spcPct val="0"/>
              </a:spcBef>
              <a:spcAft>
                <a:spcPct val="0"/>
              </a:spcAft>
              <a:buNone/>
            </a:pPr>
            <a:r>
              <a:rPr lang="en-US" b="1" dirty="0" smtClean="0">
                <a:solidFill>
                  <a:srgbClr val="000000"/>
                </a:solidFill>
                <a:latin typeface="Courier New" pitchFamily="49" charset="0"/>
                <a:ea typeface="Calibri" pitchFamily="34" charset="0"/>
                <a:cs typeface="Courier New" pitchFamily="49" charset="0"/>
              </a:rPr>
              <a:t>    </a:t>
            </a:r>
            <a:r>
              <a:rPr lang="en-US" b="1" dirty="0" smtClean="0">
                <a:solidFill>
                  <a:srgbClr val="0000FF"/>
                </a:solidFill>
                <a:latin typeface="Courier New" pitchFamily="49" charset="0"/>
                <a:ea typeface="Calibri" pitchFamily="34" charset="0"/>
                <a:cs typeface="Courier New" pitchFamily="49" charset="0"/>
              </a:rPr>
              <a:t>if</a:t>
            </a:r>
            <a:r>
              <a:rPr lang="en-US" b="1" dirty="0" smtClean="0">
                <a:solidFill>
                  <a:srgbClr val="000000"/>
                </a:solidFill>
                <a:latin typeface="Courier New" pitchFamily="49" charset="0"/>
                <a:ea typeface="Calibri" pitchFamily="34" charset="0"/>
                <a:cs typeface="Courier New" pitchFamily="49" charset="0"/>
              </a:rPr>
              <a:t> p &lt; 0</a:t>
            </a:r>
            <a:endParaRPr lang="en-US" sz="800" dirty="0" smtClean="0">
              <a:latin typeface="Arial" pitchFamily="34" charset="0"/>
              <a:cs typeface="Arial" pitchFamily="34" charset="0"/>
            </a:endParaRPr>
          </a:p>
          <a:p>
            <a:pPr marL="0" lvl="0" indent="0" eaLnBrk="0" fontAlgn="base" hangingPunct="0">
              <a:spcBef>
                <a:spcPct val="0"/>
              </a:spcBef>
              <a:spcAft>
                <a:spcPct val="0"/>
              </a:spcAft>
              <a:buNone/>
            </a:pPr>
            <a:r>
              <a:rPr lang="en-US" b="1" dirty="0" smtClean="0">
                <a:solidFill>
                  <a:srgbClr val="000000"/>
                </a:solidFill>
                <a:latin typeface="Courier New" pitchFamily="49" charset="0"/>
                <a:ea typeface="Calibri" pitchFamily="34" charset="0"/>
                <a:cs typeface="Courier New" pitchFamily="49" charset="0"/>
              </a:rPr>
              <a:t>        p = p + C1; </a:t>
            </a:r>
            <a:endParaRPr lang="en-US" sz="800" dirty="0" smtClean="0">
              <a:latin typeface="Arial" pitchFamily="34" charset="0"/>
              <a:cs typeface="Arial" pitchFamily="34" charset="0"/>
            </a:endParaRPr>
          </a:p>
          <a:p>
            <a:pPr marL="0" lvl="0" indent="0" eaLnBrk="0" fontAlgn="base" hangingPunct="0">
              <a:spcBef>
                <a:spcPct val="0"/>
              </a:spcBef>
              <a:spcAft>
                <a:spcPct val="0"/>
              </a:spcAft>
              <a:buNone/>
            </a:pPr>
            <a:r>
              <a:rPr lang="en-US" b="1" dirty="0" smtClean="0">
                <a:solidFill>
                  <a:srgbClr val="000000"/>
                </a:solidFill>
                <a:latin typeface="Courier New" pitchFamily="49" charset="0"/>
                <a:ea typeface="Calibri" pitchFamily="34" charset="0"/>
                <a:cs typeface="Courier New" pitchFamily="49" charset="0"/>
              </a:rPr>
              <a:t>    </a:t>
            </a:r>
            <a:r>
              <a:rPr lang="en-US" b="1" dirty="0" smtClean="0">
                <a:solidFill>
                  <a:srgbClr val="0000FF"/>
                </a:solidFill>
                <a:latin typeface="Courier New" pitchFamily="49" charset="0"/>
                <a:ea typeface="Calibri" pitchFamily="34" charset="0"/>
                <a:cs typeface="Courier New" pitchFamily="49" charset="0"/>
              </a:rPr>
              <a:t>else</a:t>
            </a:r>
            <a:endParaRPr lang="en-US" sz="800" dirty="0" smtClean="0">
              <a:latin typeface="Arial" pitchFamily="34" charset="0"/>
              <a:cs typeface="Arial" pitchFamily="34" charset="0"/>
            </a:endParaRPr>
          </a:p>
          <a:p>
            <a:pPr marL="0" lvl="0" indent="0" eaLnBrk="0" fontAlgn="base" hangingPunct="0">
              <a:spcBef>
                <a:spcPct val="0"/>
              </a:spcBef>
              <a:spcAft>
                <a:spcPct val="0"/>
              </a:spcAft>
              <a:buNone/>
            </a:pPr>
            <a:r>
              <a:rPr lang="en-US" b="1" dirty="0" smtClean="0">
                <a:solidFill>
                  <a:srgbClr val="000000"/>
                </a:solidFill>
                <a:latin typeface="Courier New" pitchFamily="49" charset="0"/>
                <a:ea typeface="Calibri" pitchFamily="34" charset="0"/>
                <a:cs typeface="Courier New" pitchFamily="49" charset="0"/>
              </a:rPr>
              <a:t>        p = p + C2; </a:t>
            </a:r>
            <a:endParaRPr lang="en-US" sz="800" dirty="0" smtClean="0">
              <a:latin typeface="Arial" pitchFamily="34" charset="0"/>
              <a:cs typeface="Arial" pitchFamily="34" charset="0"/>
            </a:endParaRPr>
          </a:p>
          <a:p>
            <a:pPr marL="0" lvl="0" indent="0" eaLnBrk="0" fontAlgn="base" hangingPunct="0">
              <a:spcBef>
                <a:spcPct val="0"/>
              </a:spcBef>
              <a:spcAft>
                <a:spcPct val="0"/>
              </a:spcAft>
              <a:buNone/>
            </a:pPr>
            <a:r>
              <a:rPr lang="en-US" b="1" dirty="0" smtClean="0">
                <a:solidFill>
                  <a:srgbClr val="000000"/>
                </a:solidFill>
                <a:latin typeface="Courier New" pitchFamily="49" charset="0"/>
                <a:ea typeface="Calibri" pitchFamily="34" charset="0"/>
                <a:cs typeface="Courier New" pitchFamily="49" charset="0"/>
              </a:rPr>
              <a:t>        y = y +1;</a:t>
            </a:r>
            <a:endParaRPr lang="en-US" sz="800" dirty="0" smtClean="0">
              <a:latin typeface="Arial" pitchFamily="34" charset="0"/>
              <a:cs typeface="Arial" pitchFamily="34" charset="0"/>
            </a:endParaRPr>
          </a:p>
          <a:p>
            <a:pPr marL="0" lvl="0" indent="0" eaLnBrk="0" fontAlgn="base" hangingPunct="0">
              <a:spcBef>
                <a:spcPct val="0"/>
              </a:spcBef>
              <a:spcAft>
                <a:spcPct val="0"/>
              </a:spcAft>
              <a:buNone/>
            </a:pPr>
            <a:r>
              <a:rPr lang="en-US" b="1" dirty="0" smtClean="0">
                <a:solidFill>
                  <a:srgbClr val="000000"/>
                </a:solidFill>
                <a:latin typeface="Courier New" pitchFamily="49" charset="0"/>
                <a:ea typeface="Calibri" pitchFamily="34" charset="0"/>
                <a:cs typeface="Courier New" pitchFamily="49" charset="0"/>
              </a:rPr>
              <a:t>    </a:t>
            </a:r>
            <a:r>
              <a:rPr lang="en-US" b="1" dirty="0" smtClean="0">
                <a:solidFill>
                  <a:srgbClr val="0000FF"/>
                </a:solidFill>
                <a:latin typeface="Courier New" pitchFamily="49" charset="0"/>
                <a:ea typeface="Calibri" pitchFamily="34" charset="0"/>
                <a:cs typeface="Courier New" pitchFamily="49" charset="0"/>
              </a:rPr>
              <a:t>end</a:t>
            </a:r>
            <a:endParaRPr lang="en-US" sz="800" dirty="0" smtClean="0">
              <a:latin typeface="Arial" pitchFamily="34" charset="0"/>
              <a:cs typeface="Arial" pitchFamily="34" charset="0"/>
            </a:endParaRPr>
          </a:p>
          <a:p>
            <a:pPr marL="0" lvl="0" indent="0" eaLnBrk="0" fontAlgn="base" hangingPunct="0">
              <a:spcBef>
                <a:spcPct val="0"/>
              </a:spcBef>
              <a:spcAft>
                <a:spcPct val="0"/>
              </a:spcAft>
              <a:buNone/>
            </a:pPr>
            <a:r>
              <a:rPr lang="en-US" b="1" dirty="0" smtClean="0">
                <a:solidFill>
                  <a:srgbClr val="000000"/>
                </a:solidFill>
                <a:latin typeface="Courier New" pitchFamily="49" charset="0"/>
                <a:ea typeface="Calibri" pitchFamily="34" charset="0"/>
                <a:cs typeface="Courier New" pitchFamily="49" charset="0"/>
              </a:rPr>
              <a:t>    plot(</a:t>
            </a:r>
            <a:r>
              <a:rPr lang="en-US" b="1" dirty="0" err="1" smtClean="0">
                <a:solidFill>
                  <a:srgbClr val="000000"/>
                </a:solidFill>
                <a:latin typeface="Courier New" pitchFamily="49" charset="0"/>
                <a:ea typeface="Calibri" pitchFamily="34" charset="0"/>
                <a:cs typeface="Courier New" pitchFamily="49" charset="0"/>
              </a:rPr>
              <a:t>x,y,</a:t>
            </a:r>
            <a:r>
              <a:rPr lang="en-US" b="1" dirty="0" err="1" smtClean="0">
                <a:solidFill>
                  <a:srgbClr val="A020F0"/>
                </a:solidFill>
                <a:latin typeface="Courier New" pitchFamily="49" charset="0"/>
                <a:ea typeface="Calibri" pitchFamily="34" charset="0"/>
                <a:cs typeface="Courier New" pitchFamily="49" charset="0"/>
              </a:rPr>
              <a:t>'ro</a:t>
            </a:r>
            <a:r>
              <a:rPr lang="en-US" b="1" dirty="0" smtClean="0">
                <a:solidFill>
                  <a:srgbClr val="A020F0"/>
                </a:solidFill>
                <a:latin typeface="Courier New" pitchFamily="49" charset="0"/>
                <a:ea typeface="Calibri" pitchFamily="34" charset="0"/>
                <a:cs typeface="Courier New" pitchFamily="49" charset="0"/>
              </a:rPr>
              <a:t>'</a:t>
            </a:r>
            <a:r>
              <a:rPr lang="en-US" b="1" dirty="0" smtClean="0">
                <a:solidFill>
                  <a:srgbClr val="000000"/>
                </a:solidFill>
                <a:latin typeface="Courier New" pitchFamily="49" charset="0"/>
                <a:ea typeface="Calibri" pitchFamily="34" charset="0"/>
                <a:cs typeface="Courier New" pitchFamily="49" charset="0"/>
              </a:rPr>
              <a:t>) </a:t>
            </a:r>
            <a:endParaRPr lang="en-US" sz="800" dirty="0" smtClean="0">
              <a:latin typeface="Arial" pitchFamily="34" charset="0"/>
              <a:cs typeface="Arial" pitchFamily="34" charset="0"/>
            </a:endParaRPr>
          </a:p>
          <a:p>
            <a:pPr marL="0" lvl="0" indent="0" eaLnBrk="0" fontAlgn="base" hangingPunct="0">
              <a:spcBef>
                <a:spcPct val="0"/>
              </a:spcBef>
              <a:spcAft>
                <a:spcPct val="0"/>
              </a:spcAft>
              <a:buNone/>
            </a:pPr>
            <a:r>
              <a:rPr lang="en-US" b="1" dirty="0" smtClean="0">
                <a:solidFill>
                  <a:srgbClr val="0000FF"/>
                </a:solidFill>
                <a:latin typeface="Courier New" pitchFamily="49" charset="0"/>
                <a:ea typeface="Calibri" pitchFamily="34" charset="0"/>
                <a:cs typeface="Courier New" pitchFamily="49" charset="0"/>
              </a:rPr>
              <a:t>end</a:t>
            </a:r>
            <a:endParaRPr lang="en-US" sz="6000" dirty="0" smtClean="0">
              <a:latin typeface="Arial" pitchFamily="34" charset="0"/>
              <a:cs typeface="Arial" pitchFamily="34" charset="0"/>
            </a:endParaRPr>
          </a:p>
          <a:p>
            <a:pPr>
              <a:buNone/>
            </a:pPr>
            <a:endParaRPr lang="en-US" dirty="0"/>
          </a:p>
        </p:txBody>
      </p:sp>
      <p:sp>
        <p:nvSpPr>
          <p:cNvPr id="5" name="TextBox 4"/>
          <p:cNvSpPr txBox="1"/>
          <p:nvPr/>
        </p:nvSpPr>
        <p:spPr>
          <a:xfrm>
            <a:off x="3429000" y="1676400"/>
            <a:ext cx="5612755" cy="3970318"/>
          </a:xfrm>
          <a:prstGeom prst="rect">
            <a:avLst/>
          </a:prstGeom>
          <a:noFill/>
        </p:spPr>
        <p:txBody>
          <a:bodyPr wrap="none" rtlCol="0">
            <a:spAutoFit/>
          </a:bodyPr>
          <a:lstStyle/>
          <a:p>
            <a:pPr marL="342900" indent="-342900">
              <a:buAutoNum type="arabicParenR"/>
            </a:pPr>
            <a:r>
              <a:rPr lang="en-US" dirty="0" smtClean="0"/>
              <a:t>Modify the following code to work with slope 0&gt;m&gt;-1 </a:t>
            </a:r>
          </a:p>
          <a:p>
            <a:pPr marL="342900" indent="-342900"/>
            <a:r>
              <a:rPr lang="en-US" dirty="0" smtClean="0"/>
              <a:t>b</a:t>
            </a:r>
            <a:r>
              <a:rPr lang="pt-BR" dirty="0" smtClean="0"/>
              <a:t>y creating a “sign(y2-y1)” function to add to y</a:t>
            </a:r>
          </a:p>
          <a:p>
            <a:endParaRPr lang="pt-BR" dirty="0" smtClean="0"/>
          </a:p>
          <a:p>
            <a:r>
              <a:rPr lang="pt-BR" dirty="0" smtClean="0"/>
              <a:t>Check if it works for the following start/end points:</a:t>
            </a:r>
          </a:p>
          <a:p>
            <a:r>
              <a:rPr lang="pt-BR" dirty="0" smtClean="0"/>
              <a:t>x1=0</a:t>
            </a:r>
            <a:r>
              <a:rPr lang="pt-BR" dirty="0" smtClean="0"/>
              <a:t>; </a:t>
            </a:r>
            <a:r>
              <a:rPr lang="pt-BR" dirty="0" smtClean="0"/>
              <a:t>y1=0</a:t>
            </a:r>
            <a:r>
              <a:rPr lang="pt-BR" dirty="0" smtClean="0"/>
              <a:t>; </a:t>
            </a:r>
            <a:r>
              <a:rPr lang="pt-BR" dirty="0" smtClean="0"/>
              <a:t>x2=100</a:t>
            </a:r>
            <a:r>
              <a:rPr lang="pt-BR" dirty="0" smtClean="0"/>
              <a:t>; </a:t>
            </a:r>
            <a:r>
              <a:rPr lang="pt-BR" dirty="0" smtClean="0"/>
              <a:t>y2</a:t>
            </a:r>
            <a:r>
              <a:rPr lang="pt-BR" dirty="0" smtClean="0"/>
              <a:t>=-200; % Line1</a:t>
            </a:r>
          </a:p>
          <a:p>
            <a:r>
              <a:rPr lang="pt-BR" dirty="0" smtClean="0"/>
              <a:t>x1=50</a:t>
            </a:r>
            <a:r>
              <a:rPr lang="pt-BR" dirty="0" smtClean="0"/>
              <a:t>; </a:t>
            </a:r>
            <a:r>
              <a:rPr lang="pt-BR" dirty="0" smtClean="0"/>
              <a:t>y1</a:t>
            </a:r>
            <a:r>
              <a:rPr lang="pt-BR" dirty="0" smtClean="0"/>
              <a:t>=-20; </a:t>
            </a:r>
            <a:r>
              <a:rPr lang="pt-BR" dirty="0" smtClean="0"/>
              <a:t>x2=80</a:t>
            </a:r>
            <a:r>
              <a:rPr lang="pt-BR" dirty="0" smtClean="0"/>
              <a:t>; </a:t>
            </a:r>
            <a:r>
              <a:rPr lang="pt-BR" dirty="0" smtClean="0"/>
              <a:t>y2</a:t>
            </a:r>
            <a:r>
              <a:rPr lang="pt-BR" dirty="0" smtClean="0"/>
              <a:t>=-40; % Line2</a:t>
            </a:r>
          </a:p>
          <a:p>
            <a:r>
              <a:rPr lang="pt-BR" dirty="0" smtClean="0"/>
              <a:t>x1=30</a:t>
            </a:r>
            <a:r>
              <a:rPr lang="pt-BR" dirty="0" smtClean="0"/>
              <a:t>; </a:t>
            </a:r>
            <a:r>
              <a:rPr lang="pt-BR" dirty="0" smtClean="0"/>
              <a:t>y1</a:t>
            </a:r>
            <a:r>
              <a:rPr lang="pt-BR" dirty="0" smtClean="0"/>
              <a:t>=-60; </a:t>
            </a:r>
            <a:r>
              <a:rPr lang="pt-BR" dirty="0" smtClean="0"/>
              <a:t>x2=60</a:t>
            </a:r>
            <a:r>
              <a:rPr lang="pt-BR" dirty="0" smtClean="0"/>
              <a:t>; </a:t>
            </a:r>
            <a:r>
              <a:rPr lang="pt-BR" dirty="0" smtClean="0"/>
              <a:t>y2</a:t>
            </a:r>
            <a:r>
              <a:rPr lang="pt-BR" dirty="0" smtClean="0"/>
              <a:t>=-40; % Line3</a:t>
            </a:r>
          </a:p>
          <a:p>
            <a:r>
              <a:rPr lang="pt-BR" dirty="0" smtClean="0"/>
              <a:t>x1=10</a:t>
            </a:r>
            <a:r>
              <a:rPr lang="pt-BR" dirty="0" smtClean="0"/>
              <a:t>; </a:t>
            </a:r>
            <a:r>
              <a:rPr lang="pt-BR" dirty="0" smtClean="0"/>
              <a:t>y1</a:t>
            </a:r>
            <a:r>
              <a:rPr lang="pt-BR" dirty="0" smtClean="0"/>
              <a:t>=-70; </a:t>
            </a:r>
            <a:r>
              <a:rPr lang="pt-BR" dirty="0" smtClean="0"/>
              <a:t>x2=85</a:t>
            </a:r>
            <a:r>
              <a:rPr lang="pt-BR" dirty="0" smtClean="0"/>
              <a:t>; v2=10; % Line4</a:t>
            </a:r>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2050"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143000" y="1295400"/>
            <a:ext cx="847725" cy="209550"/>
          </a:xfrm>
          <a:prstGeom prst="rect">
            <a:avLst/>
          </a:prstGeom>
          <a:noFill/>
          <a:ln w="9525">
            <a:noFill/>
            <a:miter lim="800000"/>
            <a:headEnd/>
            <a:tailEnd/>
          </a:ln>
        </p:spPr>
      </p:pic>
      <p:cxnSp>
        <p:nvCxnSpPr>
          <p:cNvPr id="7" name="Straight Arrow Connector 6"/>
          <p:cNvCxnSpPr/>
          <p:nvPr/>
        </p:nvCxnSpPr>
        <p:spPr>
          <a:xfrm flipH="1">
            <a:off x="2209800" y="2209800"/>
            <a:ext cx="5638800" cy="28956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Tracking Algorithms</a:t>
            </a:r>
            <a:endParaRPr lang="en-US" dirty="0"/>
          </a:p>
        </p:txBody>
      </p:sp>
      <p:sp>
        <p:nvSpPr>
          <p:cNvPr id="3" name="Content Placeholder 2"/>
          <p:cNvSpPr>
            <a:spLocks noGrp="1"/>
          </p:cNvSpPr>
          <p:nvPr>
            <p:ph idx="1"/>
          </p:nvPr>
        </p:nvSpPr>
        <p:spPr/>
        <p:txBody>
          <a:bodyPr>
            <a:normAutofit/>
          </a:bodyPr>
          <a:lstStyle/>
          <a:p>
            <a:pPr>
              <a:buNone/>
            </a:pPr>
            <a:r>
              <a:rPr lang="en-US" sz="2400" dirty="0" smtClean="0"/>
              <a:t>Observe </a:t>
            </a:r>
            <a:r>
              <a:rPr lang="en-US" sz="2400" i="1" dirty="0" smtClean="0"/>
              <a:t>m</a:t>
            </a:r>
            <a:r>
              <a:rPr lang="en-US" sz="2400" dirty="0" smtClean="0"/>
              <a:t> moving objects and correctly follow them in time instances. </a:t>
            </a:r>
          </a:p>
          <a:p>
            <a:pPr>
              <a:buNone/>
            </a:pPr>
            <a:r>
              <a:rPr lang="en-US" sz="2400" dirty="0" smtClean="0"/>
              <a:t>Return set of trajectories.</a:t>
            </a:r>
          </a:p>
          <a:p>
            <a:pPr>
              <a:buNone/>
            </a:pPr>
            <a:r>
              <a:rPr lang="en-US" sz="2400" dirty="0" smtClean="0"/>
              <a:t>Possible problems – missed detections, overlaps etc.</a:t>
            </a:r>
          </a:p>
          <a:p>
            <a:pPr>
              <a:buNone/>
            </a:pPr>
            <a:r>
              <a:rPr lang="en-US" sz="2400" dirty="0" smtClean="0"/>
              <a:t>Challenge to match existing trajectories with current detections. </a:t>
            </a:r>
          </a:p>
          <a:p>
            <a:pPr>
              <a:buNone/>
            </a:pP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zlatko\Documents\My Dropbox\Teaching\BU\Lecture Notes\Class2\Images\100698.jpg"/>
          <p:cNvPicPr>
            <a:picLocks noChangeAspect="1" noChangeArrowheads="1"/>
          </p:cNvPicPr>
          <p:nvPr/>
        </p:nvPicPr>
        <p:blipFill>
          <a:blip r:embed="rId2" cstate="print"/>
          <a:srcRect/>
          <a:stretch>
            <a:fillRect/>
          </a:stretch>
        </p:blipFill>
        <p:spPr bwMode="auto">
          <a:xfrm>
            <a:off x="5105400" y="3829050"/>
            <a:ext cx="4038600" cy="3028950"/>
          </a:xfrm>
          <a:prstGeom prst="rect">
            <a:avLst/>
          </a:prstGeom>
          <a:noFill/>
        </p:spPr>
      </p:pic>
      <p:sp>
        <p:nvSpPr>
          <p:cNvPr id="2" name="Title 1"/>
          <p:cNvSpPr>
            <a:spLocks noGrp="1"/>
          </p:cNvSpPr>
          <p:nvPr>
            <p:ph type="title"/>
          </p:nvPr>
        </p:nvSpPr>
        <p:spPr/>
        <p:txBody>
          <a:bodyPr>
            <a:normAutofit/>
          </a:bodyPr>
          <a:lstStyle/>
          <a:p>
            <a:r>
              <a:rPr lang="en-US" dirty="0" smtClean="0"/>
              <a:t>Tracking Examples</a:t>
            </a:r>
            <a:endParaRPr lang="en-US" dirty="0"/>
          </a:p>
        </p:txBody>
      </p:sp>
      <p:pic>
        <p:nvPicPr>
          <p:cNvPr id="2050" name="Picture 2" descr="C:\Users\zlatko\Documents\My Dropbox\Teaching\BU\Lecture Notes\Class2\Images\101898.jpg"/>
          <p:cNvPicPr>
            <a:picLocks noChangeAspect="1" noChangeArrowheads="1"/>
          </p:cNvPicPr>
          <p:nvPr/>
        </p:nvPicPr>
        <p:blipFill>
          <a:blip r:embed="rId3" cstate="print"/>
          <a:srcRect/>
          <a:stretch>
            <a:fillRect/>
          </a:stretch>
        </p:blipFill>
        <p:spPr bwMode="auto">
          <a:xfrm>
            <a:off x="914400" y="1143000"/>
            <a:ext cx="4673600" cy="3505200"/>
          </a:xfrm>
          <a:prstGeom prst="rect">
            <a:avLst/>
          </a:prstGeom>
          <a:noFill/>
        </p:spPr>
      </p:pic>
      <p:pic>
        <p:nvPicPr>
          <p:cNvPr id="2051" name="Picture 3" descr="C:\Users\zlatko\Documents\My Dropbox\Teaching\BU\Lecture Notes\Class2\Images\102704.jpg"/>
          <p:cNvPicPr>
            <a:picLocks noChangeAspect="1" noChangeArrowheads="1"/>
          </p:cNvPicPr>
          <p:nvPr/>
        </p:nvPicPr>
        <p:blipFill>
          <a:blip r:embed="rId4" cstate="print"/>
          <a:srcRect/>
          <a:stretch>
            <a:fillRect/>
          </a:stretch>
        </p:blipFill>
        <p:spPr bwMode="auto">
          <a:xfrm>
            <a:off x="0" y="3714751"/>
            <a:ext cx="4191000" cy="3143249"/>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687321" y="1676400"/>
            <a:ext cx="7542279" cy="3429000"/>
          </a:xfrm>
          <a:prstGeom prst="rect">
            <a:avLst/>
          </a:prstGeom>
          <a:noFill/>
          <a:ln w="9525">
            <a:noFill/>
            <a:miter lim="800000"/>
            <a:headEnd/>
            <a:tailEnd/>
          </a:ln>
        </p:spPr>
      </p:pic>
      <p:sp>
        <p:nvSpPr>
          <p:cNvPr id="9" name="Title 1"/>
          <p:cNvSpPr>
            <a:spLocks noGrp="1"/>
          </p:cNvSpPr>
          <p:nvPr>
            <p:ph type="title"/>
          </p:nvPr>
        </p:nvSpPr>
        <p:spPr>
          <a:xfrm>
            <a:off x="457200" y="274638"/>
            <a:ext cx="8229600" cy="1143000"/>
          </a:xfrm>
        </p:spPr>
        <p:txBody>
          <a:bodyPr>
            <a:normAutofit/>
          </a:bodyPr>
          <a:lstStyle/>
          <a:p>
            <a:r>
              <a:rPr lang="en-US" dirty="0" smtClean="0"/>
              <a:t>Tracking Examples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2299</TotalTime>
  <Words>2210</Words>
  <Application>Microsoft Office PowerPoint</Application>
  <PresentationFormat>On-screen Show (4:3)</PresentationFormat>
  <Paragraphs>518</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Overview of Class 3</vt:lpstr>
      <vt:lpstr>Bresenham's idea: </vt:lpstr>
      <vt:lpstr>How do we estimate P? </vt:lpstr>
      <vt:lpstr>How do we update P? </vt:lpstr>
      <vt:lpstr>How do we estimate P? </vt:lpstr>
      <vt:lpstr>Bresenham's Line Project</vt:lpstr>
      <vt:lpstr>Tracking Algorithms</vt:lpstr>
      <vt:lpstr>Tracking Examples</vt:lpstr>
      <vt:lpstr>Tracking Examples</vt:lpstr>
      <vt:lpstr>Merging </vt:lpstr>
      <vt:lpstr>Polar coordinate systems</vt:lpstr>
      <vt:lpstr>About the atan function &amp; tracking</vt:lpstr>
      <vt:lpstr>The atan function &amp; tracking</vt:lpstr>
      <vt:lpstr>Drawing Curves (Circle)</vt:lpstr>
      <vt:lpstr>Drawing Curves (Ellipses)</vt:lpstr>
      <vt:lpstr>Tangent and a Normal to a Curve</vt:lpstr>
      <vt:lpstr>Tangent and a Normal Examples</vt:lpstr>
      <vt:lpstr>Bresenham's code to plot Circle</vt:lpstr>
      <vt:lpstr>Plotting Circle in OpenGL</vt:lpstr>
      <vt:lpstr>OpenGL </vt:lpstr>
      <vt:lpstr>Drawing Lines, Attributes</vt:lpstr>
      <vt:lpstr>Plot line segments in OpenGL</vt:lpstr>
      <vt:lpstr>Plot any curve using line segments</vt:lpstr>
      <vt:lpstr>Drawing Curves (Circle)</vt:lpstr>
      <vt:lpstr>Drawing Curves (Ellipses)</vt:lpstr>
      <vt:lpstr>Plot any curve using line segments</vt:lpstr>
      <vt:lpstr>2D Transformations</vt:lpstr>
      <vt:lpstr>2D Transformations</vt:lpstr>
      <vt:lpstr>2D Transformations</vt:lpstr>
      <vt:lpstr>Homogeneous Coordinates</vt:lpstr>
      <vt:lpstr>2D Transformations in OpenGL</vt:lpstr>
      <vt:lpstr>Hierarchical Transformations</vt:lpstr>
      <vt:lpstr>Coordinate Free Geometry</vt:lpstr>
      <vt:lpstr>Homework #1</vt:lpstr>
      <vt:lpstr>Homework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zlatko vasilkoski</dc:creator>
  <cp:lastModifiedBy>zlatko vasilkoski</cp:lastModifiedBy>
  <cp:revision>338</cp:revision>
  <dcterms:created xsi:type="dcterms:W3CDTF">2012-09-12T02:19:18Z</dcterms:created>
  <dcterms:modified xsi:type="dcterms:W3CDTF">2013-09-20T03:05:20Z</dcterms:modified>
</cp:coreProperties>
</file>