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0" r:id="rId2"/>
    <p:sldId id="344" r:id="rId3"/>
    <p:sldId id="334" r:id="rId4"/>
    <p:sldId id="335" r:id="rId5"/>
    <p:sldId id="355" r:id="rId6"/>
    <p:sldId id="357" r:id="rId7"/>
    <p:sldId id="358" r:id="rId8"/>
    <p:sldId id="356" r:id="rId9"/>
    <p:sldId id="359" r:id="rId10"/>
    <p:sldId id="338" r:id="rId11"/>
    <p:sldId id="339" r:id="rId12"/>
    <p:sldId id="374" r:id="rId13"/>
    <p:sldId id="372" r:id="rId14"/>
    <p:sldId id="315" r:id="rId15"/>
    <p:sldId id="373" r:id="rId16"/>
    <p:sldId id="3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4609" autoAdjust="0"/>
  </p:normalViewPr>
  <p:slideViewPr>
    <p:cSldViewPr>
      <p:cViewPr varScale="1">
        <p:scale>
          <a:sx n="108" d="100"/>
          <a:sy n="108" d="100"/>
        </p:scale>
        <p:origin x="-7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5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F0309-7841-4D62-8061-383890750C93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B01BD-A5F3-4244-A97B-DCAC934B5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46FF-AA00-495E-BA00-E47F7BE662B7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Class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Draw polygons </a:t>
            </a:r>
            <a:endParaRPr lang="en-US" sz="1600" dirty="0" smtClean="0"/>
          </a:p>
          <a:p>
            <a:r>
              <a:rPr lang="en-US" sz="2000" dirty="0" smtClean="0"/>
              <a:t>Anti aliasing</a:t>
            </a:r>
          </a:p>
          <a:p>
            <a:r>
              <a:rPr lang="en-US" sz="2000" dirty="0" smtClean="0"/>
              <a:t>Primitives arguments &amp; color </a:t>
            </a:r>
          </a:p>
          <a:p>
            <a:r>
              <a:rPr lang="en-US" sz="2000" dirty="0" smtClean="0"/>
              <a:t>Passing the coordinates as a vector </a:t>
            </a:r>
          </a:p>
          <a:p>
            <a:r>
              <a:rPr lang="en-US" sz="2000" dirty="0" smtClean="0"/>
              <a:t>Finish 2D Transformations &amp; OpenGL (Lab project)</a:t>
            </a:r>
          </a:p>
          <a:p>
            <a:pPr lvl="1"/>
            <a:r>
              <a:rPr lang="en-US" sz="1600" dirty="0" smtClean="0"/>
              <a:t>Create </a:t>
            </a:r>
            <a:r>
              <a:rPr lang="en-US" sz="1600" dirty="0" err="1" smtClean="0"/>
              <a:t>multy</a:t>
            </a:r>
            <a:r>
              <a:rPr lang="en-US" sz="1600" dirty="0" smtClean="0"/>
              <a:t> vertex object (colors, triangles quads etc)</a:t>
            </a:r>
          </a:p>
          <a:p>
            <a:pPr lvl="1"/>
            <a:r>
              <a:rPr lang="en-US" sz="1600" dirty="0" smtClean="0"/>
              <a:t>and transform it with matrix </a:t>
            </a:r>
          </a:p>
          <a:p>
            <a:r>
              <a:rPr lang="en-US" sz="2000" dirty="0" smtClean="0"/>
              <a:t>Fractals</a:t>
            </a:r>
          </a:p>
          <a:p>
            <a:pPr lvl="1"/>
            <a:r>
              <a:rPr lang="en-US" sz="1600" dirty="0" smtClean="0"/>
              <a:t>Fern (Create OpenGL code Lab project)</a:t>
            </a:r>
          </a:p>
          <a:p>
            <a:pPr lvl="1"/>
            <a:r>
              <a:rPr lang="en-US" sz="1600" dirty="0" err="1" smtClean="0"/>
              <a:t>Serpinski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Mandelbrot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aliasing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DrawLineGL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sz="10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 p1X, </a:t>
            </a:r>
            <a:r>
              <a:rPr lang="en-US" sz="10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 p1Y, </a:t>
            </a:r>
            <a:r>
              <a:rPr lang="en-US" sz="10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 p2X, </a:t>
            </a:r>
            <a:r>
              <a:rPr lang="en-US" sz="10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 p2Y, </a:t>
            </a:r>
            <a:r>
              <a:rPr lang="en-US" sz="10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sz="1000" b="1" dirty="0" smtClean="0">
                <a:latin typeface="Consolas"/>
                <a:ea typeface="Calibri"/>
                <a:cs typeface="Consolas"/>
              </a:rPr>
              <a:t>width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) {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glDisable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(GL_TEXTURE_2D);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 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Enables anti-aliasing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glEnable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(GL_LINE_SMOOTH);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glHint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(GL_LINE_SMOOTH_HINT, GL_NICEST);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glEnable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(GL_BLEND);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glBlendFunc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(GL_SRC_ALPHA, GL_ONE_MINUS_SRC_ALPHA);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 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 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Draw the line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glColor3f(1.0f, 0.0f, 0.0f); 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Line color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	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glLineWidth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sz="1000" b="1" dirty="0" smtClean="0">
                <a:latin typeface="Consolas"/>
                <a:ea typeface="Calibri"/>
                <a:cs typeface="Consolas"/>
              </a:rPr>
              <a:t>width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);</a:t>
            </a:r>
            <a:r>
              <a:rPr lang="en-US" sz="1000" dirty="0" smtClean="0">
                <a:latin typeface="Consolas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// Line Width</a:t>
            </a:r>
            <a:endParaRPr lang="en-US" sz="1000" dirty="0" smtClean="0"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glBegin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(GL_LINES); 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// Draw Line (GL_LINES)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glVertex2i(p1X, p1Y); 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Start point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glVertex2i(p2X, p2Y); 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End Point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glEnd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();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 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glDisable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(GL_BLEND);</a:t>
            </a:r>
            <a:endParaRPr lang="en-US" sz="1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glEnable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(GL_TEXTURE_2D);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}</a:t>
            </a:r>
            <a:endParaRPr lang="en-US" sz="1000" dirty="0">
              <a:ea typeface="Calibri"/>
              <a:cs typeface="Times New Roman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5675293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dirty="0" smtClean="0">
                <a:solidFill>
                  <a:prstClr val="black"/>
                </a:solidFill>
                <a:ea typeface="Calibri"/>
                <a:cs typeface="Times New Roman"/>
              </a:rPr>
              <a:t>	The </a:t>
            </a:r>
            <a:r>
              <a:rPr lang="en-US" sz="1400" dirty="0" smtClean="0">
                <a:solidFill>
                  <a:prstClr val="black"/>
                </a:solidFill>
              </a:rPr>
              <a:t>jaggy aspect of the lines can be avoided by </a:t>
            </a:r>
            <a:r>
              <a:rPr lang="en-US" sz="1400" dirty="0" err="1" smtClean="0">
                <a:solidFill>
                  <a:prstClr val="black"/>
                </a:solidFill>
              </a:rPr>
              <a:t>antialiasing</a:t>
            </a:r>
            <a:r>
              <a:rPr lang="en-US" sz="1400" dirty="0" smtClean="0">
                <a:solidFill>
                  <a:prstClr val="black"/>
                </a:solidFill>
              </a:rPr>
              <a:t> techniques  that in the case of a line, it consists in using intermediate gray levels to “smooth” the appearance of the line.</a:t>
            </a:r>
            <a:endParaRPr lang="en-US" sz="16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300" y="5162550"/>
            <a:ext cx="36957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1219200" y="2133600"/>
            <a:ext cx="3810000" cy="1066800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3276600" cy="257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057400"/>
            <a:ext cx="3276600" cy="257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25"/>
          <p:cNvCxnSpPr/>
          <p:nvPr/>
        </p:nvCxnSpPr>
        <p:spPr>
          <a:xfrm flipV="1">
            <a:off x="4800600" y="243840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295400" y="4724400"/>
            <a:ext cx="1752600" cy="304800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arguments &amp; color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See 2D Primitives sample code</a:t>
            </a:r>
          </a:p>
          <a:p>
            <a:r>
              <a:rPr lang="en-US" sz="1800" dirty="0" err="1" smtClean="0"/>
              <a:t>glShadeModel</a:t>
            </a:r>
            <a:r>
              <a:rPr lang="en-US" sz="1800" dirty="0" smtClean="0"/>
              <a:t>(); </a:t>
            </a:r>
          </a:p>
          <a:p>
            <a:pPr lvl="1"/>
            <a:r>
              <a:rPr lang="en-US" sz="1400" dirty="0" smtClean="0"/>
              <a:t>GL_SMOOTH </a:t>
            </a:r>
          </a:p>
          <a:p>
            <a:pPr lvl="1"/>
            <a:r>
              <a:rPr lang="en-US" sz="1400" dirty="0" smtClean="0"/>
              <a:t>GL_FLAT</a:t>
            </a:r>
          </a:p>
          <a:p>
            <a:r>
              <a:rPr lang="en-US" sz="1800" dirty="0" err="1" smtClean="0"/>
              <a:t>glPolygonMode</a:t>
            </a:r>
            <a:r>
              <a:rPr lang="en-US" sz="1800" dirty="0" smtClean="0"/>
              <a:t>(</a:t>
            </a:r>
            <a:r>
              <a:rPr lang="en-US" sz="1800" dirty="0" err="1" smtClean="0"/>
              <a:t>face,mode</a:t>
            </a:r>
            <a:r>
              <a:rPr lang="en-US" sz="1800" dirty="0" smtClean="0"/>
              <a:t>)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962400" y="2362200"/>
          <a:ext cx="47244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GL_FRONT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GL_POINT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GL_BACK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GL_LINE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GL_FRONT_AND_BACK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GL_FILL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2667000" y="4114800"/>
            <a:ext cx="1787611" cy="2475384"/>
            <a:chOff x="4783637" y="4114800"/>
            <a:chExt cx="1787611" cy="2475384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3637" y="4114800"/>
              <a:ext cx="1787611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931939" y="6336268"/>
              <a:ext cx="15151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2) GL_FLAT with GL_FILL</a:t>
              </a:r>
              <a:endParaRPr lang="en-US" sz="1050" dirty="0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4772605" y="4114800"/>
            <a:ext cx="1814942" cy="2387516"/>
            <a:chOff x="2528458" y="4114800"/>
            <a:chExt cx="1814942" cy="238751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28458" y="4114800"/>
              <a:ext cx="1814942" cy="207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2537983" y="6248400"/>
              <a:ext cx="17924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3) GL_SMOOTH with GL_LINE</a:t>
              </a:r>
              <a:endParaRPr lang="en-US" sz="1050" dirty="0"/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6906205" y="4114800"/>
            <a:ext cx="1780595" cy="2311316"/>
            <a:chOff x="7222037" y="4191000"/>
            <a:chExt cx="1780595" cy="2311316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22037" y="4191000"/>
              <a:ext cx="1769563" cy="2009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7243817" y="6248400"/>
              <a:ext cx="17588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4) GL_SMOOTH with GL_FILL</a:t>
              </a:r>
              <a:endParaRPr lang="en-US" sz="1050" dirty="0"/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482545" y="4114800"/>
            <a:ext cx="1851660" cy="2387516"/>
            <a:chOff x="205740" y="4114800"/>
            <a:chExt cx="1851660" cy="2387516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5740" y="4114800"/>
              <a:ext cx="1851660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343240" y="6248400"/>
              <a:ext cx="15488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1) GL_FLAT with GL_LINE</a:t>
              </a:r>
              <a:endParaRPr lang="en-US" sz="105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OpenGL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 OpenGL commands take parameters that are vectors given in the form of arrays. For some commands, such </a:t>
            </a:r>
            <a:r>
              <a:rPr lang="en-US" sz="2400" dirty="0" err="1" smtClean="0"/>
              <a:t>glVertex</a:t>
            </a:r>
            <a:r>
              <a:rPr lang="en-US" sz="2400" dirty="0" smtClean="0"/>
              <a:t> and </a:t>
            </a:r>
            <a:r>
              <a:rPr lang="en-US" sz="2400" dirty="0" err="1" smtClean="0"/>
              <a:t>glColor</a:t>
            </a:r>
            <a:r>
              <a:rPr lang="en-US" sz="2400" dirty="0" smtClean="0"/>
              <a:t>, vector parameters are an option.</a:t>
            </a:r>
          </a:p>
          <a:p>
            <a:r>
              <a:rPr lang="en-US" sz="2400" dirty="0" smtClean="0"/>
              <a:t> Commands that take parameters in array form have names that end in “v”. For example, you can use the command glVertex3fv(A) to generate a vertex that is given by the coordinates in the array A. </a:t>
            </a:r>
          </a:p>
          <a:p>
            <a:r>
              <a:rPr lang="en-US" sz="2400" dirty="0" smtClean="0"/>
              <a:t>Code example: </a:t>
            </a:r>
          </a:p>
          <a:p>
            <a:endParaRPr lang="en-US" sz="2400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400" y="647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36671" y="4246579"/>
            <a:ext cx="3954929" cy="2611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In display()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THIS IS WHERE WE DO OUR DRAWING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 P1 [2] = {10, 10};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Start point Coordinates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 P2 [2] = {550, 100};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End Point Coordinates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err="1" smtClean="0">
                <a:latin typeface="Consolas"/>
                <a:ea typeface="Calibri"/>
                <a:cs typeface="Consolas"/>
              </a:rPr>
              <a:t>DrawLineGL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(P1, P2, 5);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In </a:t>
            </a:r>
            <a:r>
              <a:rPr lang="en-US" sz="1100" dirty="0" err="1" smtClean="0">
                <a:latin typeface="Consolas"/>
                <a:ea typeface="Calibri"/>
                <a:cs typeface="Consolas"/>
              </a:rPr>
              <a:t>DrawLineGL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 *P1,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 *P2,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 width)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Draw the line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err="1" smtClean="0">
                <a:latin typeface="Consolas"/>
                <a:ea typeface="Calibri"/>
                <a:cs typeface="Consolas"/>
              </a:rPr>
              <a:t>glLineWidth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(width);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err="1" smtClean="0">
                <a:latin typeface="Consolas"/>
                <a:ea typeface="Calibri"/>
                <a:cs typeface="Consolas"/>
              </a:rPr>
              <a:t>glBegin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(GL_LINES);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glVertex2iv(P1);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Start point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smtClean="0">
                <a:latin typeface="Consolas"/>
                <a:ea typeface="Calibri"/>
                <a:cs typeface="Consolas"/>
              </a:rPr>
              <a:t>glVertex2iv(P2);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End Point</a:t>
            </a:r>
            <a:endParaRPr lang="en-US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100" dirty="0" err="1" smtClean="0">
                <a:latin typeface="Consolas"/>
                <a:ea typeface="Calibri"/>
                <a:cs typeface="Consolas"/>
              </a:rPr>
              <a:t>glEnd</a:t>
            </a:r>
            <a:r>
              <a:rPr lang="en-US" sz="1100" dirty="0" smtClean="0">
                <a:latin typeface="Consolas"/>
                <a:ea typeface="Calibri"/>
                <a:cs typeface="Consolas"/>
              </a:rPr>
              <a:t>();</a:t>
            </a:r>
            <a:endParaRPr lang="en-US" sz="1100" dirty="0" smtClean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To simplify the way in which we express affine transformations. </a:t>
            </a:r>
          </a:p>
          <a:p>
            <a:r>
              <a:rPr lang="en-US" sz="1800" dirty="0" smtClean="0"/>
              <a:t>All of the affine transformation can be expressed by the following matrix equation</a:t>
            </a:r>
          </a:p>
          <a:p>
            <a:endParaRPr lang="en-US" sz="1800" dirty="0" smtClean="0"/>
          </a:p>
          <a:p>
            <a:r>
              <a:rPr lang="en-US" sz="1800" dirty="0" smtClean="0"/>
              <a:t>The matrix M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contains the translation vectors.</a:t>
            </a:r>
          </a:p>
          <a:p>
            <a:r>
              <a:rPr lang="en-US" sz="1800" dirty="0" smtClean="0"/>
              <a:t>A more efficient way – to eliminate M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by expanding it into a single 3x3 matrix. </a:t>
            </a:r>
          </a:p>
          <a:p>
            <a:r>
              <a:rPr lang="en-US" sz="1800" dirty="0" smtClean="0"/>
              <a:t>With homogeneous coordinates, affine transformations become matrices, and composition of transformations is as simple as matrix multiplication.</a:t>
            </a:r>
          </a:p>
          <a:p>
            <a:r>
              <a:rPr lang="en-US" sz="1800" dirty="0" smtClean="0"/>
              <a:t>Each coordinate position (</a:t>
            </a:r>
            <a:r>
              <a:rPr lang="en-US" sz="1800" dirty="0" err="1" smtClean="0"/>
              <a:t>x,y</a:t>
            </a:r>
            <a:r>
              <a:rPr lang="en-US" sz="1800" dirty="0" smtClean="0"/>
              <a:t>) is represented with a homogeneous coordinate triplet (</a:t>
            </a:r>
            <a:r>
              <a:rPr lang="en-US" sz="1800" dirty="0" err="1" smtClean="0"/>
              <a:t>xh,yh,h</a:t>
            </a:r>
            <a:r>
              <a:rPr lang="en-US" sz="1800" dirty="0" smtClean="0"/>
              <a:t>), where </a:t>
            </a:r>
          </a:p>
          <a:p>
            <a:endParaRPr lang="en-US" sz="1800" dirty="0" smtClean="0"/>
          </a:p>
          <a:p>
            <a:r>
              <a:rPr lang="en-US" sz="1800" dirty="0" smtClean="0"/>
              <a:t>Then the coordinate transformation expression can be written as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362200"/>
            <a:ext cx="1228725" cy="238125"/>
          </a:xfrm>
          <a:prstGeom prst="rect">
            <a:avLst/>
          </a:prstGeom>
          <a:noFill/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4267200"/>
            <a:ext cx="514350" cy="400050"/>
          </a:xfrm>
          <a:prstGeom prst="rect">
            <a:avLst/>
          </a:prstGeom>
          <a:noFill/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4267200"/>
            <a:ext cx="514350" cy="400050"/>
          </a:xfrm>
          <a:prstGeom prst="rect">
            <a:avLst/>
          </a:prstGeom>
          <a:noFill/>
        </p:spPr>
      </p:pic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5229225"/>
            <a:ext cx="2971800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Transformations in OpenGL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To:</a:t>
            </a:r>
          </a:p>
          <a:p>
            <a:pPr>
              <a:buNone/>
            </a:pPr>
            <a:r>
              <a:rPr lang="en-US" sz="1500" dirty="0" smtClean="0"/>
              <a:t>Create a square and apply some of the 2D transformations to it.</a:t>
            </a:r>
          </a:p>
          <a:p>
            <a:pPr marR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 smtClean="0"/>
              <a:t>The transformation equations using homogeneous coordinates are:</a:t>
            </a:r>
          </a:p>
          <a:p>
            <a:pPr>
              <a:lnSpc>
                <a:spcPct val="115000"/>
              </a:lnSpc>
              <a:buNone/>
            </a:pPr>
            <a:endParaRPr lang="en-US" sz="1300" dirty="0" smtClean="0"/>
          </a:p>
          <a:p>
            <a:pPr>
              <a:lnSpc>
                <a:spcPct val="115000"/>
              </a:lnSpc>
              <a:buNone/>
            </a:pPr>
            <a:endParaRPr lang="en-US" sz="1300" dirty="0" smtClean="0"/>
          </a:p>
          <a:p>
            <a:pPr>
              <a:lnSpc>
                <a:spcPct val="115000"/>
              </a:lnSpc>
              <a:buNone/>
            </a:pPr>
            <a:endParaRPr lang="en-US" sz="1300" dirty="0" smtClean="0"/>
          </a:p>
          <a:p>
            <a:pPr>
              <a:lnSpc>
                <a:spcPct val="115000"/>
              </a:lnSpc>
              <a:buNone/>
            </a:pPr>
            <a:r>
              <a:rPr lang="en-US" sz="1300" dirty="0" smtClean="0"/>
              <a:t>In display()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for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 (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 = 0; 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 &lt;= 3; 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++) {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Consolas"/>
              </a:rPr>
              <a:t>   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Xn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[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] = a*X[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]+b*Y[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]+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tx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x' =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ax+by+tx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 Transformation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Consolas"/>
              </a:rPr>
              <a:t>   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Yn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[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] = c*X[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]+d*Y[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i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]+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ty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;;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y' =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cx+dy+ty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 Transformation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Consolas"/>
              </a:rPr>
              <a:t>}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Consolas"/>
              </a:rPr>
              <a:t>glColor3f(0.5f, 1.0f, 0.1f);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Line color</a:t>
            </a:r>
            <a:endParaRPr lang="en-US" sz="1200" dirty="0" smtClean="0">
              <a:ea typeface="Calibri"/>
              <a:cs typeface="Times New Roman"/>
            </a:endParaRPr>
          </a:p>
          <a:p>
            <a:pPr>
              <a:buNone/>
            </a:pPr>
            <a:r>
              <a:rPr lang="en-US" sz="1200" dirty="0" err="1" smtClean="0">
                <a:latin typeface="Consolas"/>
                <a:ea typeface="Calibri"/>
                <a:cs typeface="Consolas"/>
              </a:rPr>
              <a:t>DrawLineLoopGL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Xn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, 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Yn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, 5);</a:t>
            </a:r>
          </a:p>
          <a:p>
            <a:pPr marR="0">
              <a:lnSpc>
                <a:spcPct val="115000"/>
              </a:lnSpc>
              <a:spcAft>
                <a:spcPts val="0"/>
              </a:spcAft>
              <a:buNone/>
            </a:pPr>
            <a:endParaRPr lang="en-US" sz="1200" dirty="0" smtClean="0"/>
          </a:p>
          <a:p>
            <a:pPr marR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/>
              <a:t>Plotting the transformed vertices: </a:t>
            </a:r>
          </a:p>
          <a:p>
            <a:pPr>
              <a:buNone/>
            </a:pPr>
            <a:r>
              <a:rPr lang="en-US" sz="1200" dirty="0" err="1" smtClean="0">
                <a:latin typeface="Consolas"/>
                <a:ea typeface="Calibri"/>
                <a:cs typeface="Consolas"/>
              </a:rPr>
              <a:t>DrawLineLoopGL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(double 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*x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, double 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*y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, </a:t>
            </a:r>
            <a:r>
              <a:rPr lang="en-US" sz="1200" dirty="0" err="1" smtClean="0">
                <a:latin typeface="Consolas"/>
                <a:ea typeface="Calibri"/>
                <a:cs typeface="Consolas"/>
              </a:rPr>
              <a:t>int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 width){</a:t>
            </a:r>
          </a:p>
          <a:p>
            <a:pPr marR="0">
              <a:spcAft>
                <a:spcPts val="0"/>
              </a:spcAft>
              <a:buNone/>
            </a:pPr>
            <a:r>
              <a:rPr lang="en-US" sz="1200" dirty="0" err="1" smtClean="0">
                <a:latin typeface="Consolas"/>
                <a:ea typeface="Calibri"/>
                <a:cs typeface="Consolas"/>
              </a:rPr>
              <a:t>glLineWidth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(width);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Line Width</a:t>
            </a:r>
          </a:p>
          <a:p>
            <a:pPr marR="0">
              <a:spcAft>
                <a:spcPts val="0"/>
              </a:spcAft>
              <a:buNone/>
            </a:pPr>
            <a:r>
              <a:rPr lang="en-US" sz="1200" dirty="0" err="1" smtClean="0">
                <a:latin typeface="Consolas"/>
                <a:ea typeface="Calibri"/>
                <a:cs typeface="Consolas"/>
              </a:rPr>
              <a:t>glBegin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(GL_LINE_LOOP);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Draw Line (GL_LINE_LOOP)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Calibri"/>
                <a:cs typeface="Consolas"/>
              </a:rPr>
              <a:t>glVertex2i(x[0], y[0]); glVertex2i(x[1], y[1]); 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Calibri"/>
                <a:cs typeface="Consolas"/>
              </a:rPr>
              <a:t>glVertex2i(x[2], y[2]); glVertex2i(x[4], y[4]); </a:t>
            </a:r>
          </a:p>
          <a:p>
            <a:pPr marR="0">
              <a:spcAft>
                <a:spcPts val="0"/>
              </a:spcAft>
              <a:buNone/>
            </a:pPr>
            <a:r>
              <a:rPr lang="en-US" sz="1200" dirty="0" err="1" smtClean="0">
                <a:latin typeface="Consolas"/>
                <a:ea typeface="Calibri"/>
                <a:cs typeface="Consolas"/>
              </a:rPr>
              <a:t>glEnd</a:t>
            </a:r>
            <a:r>
              <a:rPr lang="en-US" sz="1200" dirty="0" smtClean="0">
                <a:latin typeface="Consolas"/>
                <a:ea typeface="Calibri"/>
                <a:cs typeface="Consolas"/>
              </a:rPr>
              <a:t>();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Done Drawing</a:t>
            </a:r>
          </a:p>
          <a:p>
            <a:pPr marR="0"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Consolas"/>
              </a:rPr>
              <a:t>}</a:t>
            </a: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71525" y="2514600"/>
            <a:ext cx="4638675" cy="638175"/>
            <a:chOff x="771525" y="2514600"/>
            <a:chExt cx="4638675" cy="638175"/>
          </a:xfrm>
        </p:grpSpPr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48125" y="2581275"/>
              <a:ext cx="1362075" cy="238125"/>
            </a:xfrm>
            <a:prstGeom prst="rect">
              <a:avLst/>
            </a:prstGeom>
            <a:noFill/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38600" y="2867025"/>
              <a:ext cx="1362075" cy="257175"/>
            </a:xfrm>
            <a:prstGeom prst="rect">
              <a:avLst/>
            </a:prstGeom>
            <a:noFill/>
          </p:spPr>
        </p:pic>
        <p:pic>
          <p:nvPicPr>
            <p:cNvPr id="12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525" y="2514600"/>
              <a:ext cx="2971800" cy="638175"/>
            </a:xfrm>
            <a:prstGeom prst="rect">
              <a:avLst/>
            </a:prstGeom>
            <a:noFill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371044"/>
            <a:ext cx="2667000" cy="358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638800" y="5105400"/>
            <a:ext cx="2819400" cy="134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9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2D Transformation Parameters</a:t>
            </a:r>
            <a:endParaRPr lang="en-US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9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sz="900" dirty="0" smtClean="0">
                <a:latin typeface="Consolas"/>
                <a:ea typeface="Calibri"/>
                <a:cs typeface="Consolas"/>
              </a:rPr>
              <a:t> a=0.71; 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(rot/scale/reflection)</a:t>
            </a:r>
            <a:endParaRPr lang="en-US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9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sz="900" dirty="0" smtClean="0">
                <a:latin typeface="Consolas"/>
                <a:ea typeface="Calibri"/>
                <a:cs typeface="Consolas"/>
              </a:rPr>
              <a:t> b=-0.71; 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(rot/shear)</a:t>
            </a:r>
            <a:endParaRPr lang="en-US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9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sz="900" dirty="0" smtClean="0">
                <a:latin typeface="Consolas"/>
                <a:ea typeface="Calibri"/>
                <a:cs typeface="Consolas"/>
              </a:rPr>
              <a:t> c=0.71; 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//(rot/scale/reflection)</a:t>
            </a:r>
            <a:endParaRPr lang="en-US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9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sz="900" dirty="0" smtClean="0">
                <a:latin typeface="Consolas"/>
                <a:ea typeface="Calibri"/>
                <a:cs typeface="Consolas"/>
              </a:rPr>
              <a:t> d=0.71; 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(rot/shear)</a:t>
            </a:r>
            <a:endParaRPr lang="en-US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9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90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sz="900" dirty="0" err="1" smtClean="0">
                <a:latin typeface="Consolas"/>
                <a:ea typeface="Calibri"/>
                <a:cs typeface="Consolas"/>
              </a:rPr>
              <a:t>tx</a:t>
            </a:r>
            <a:r>
              <a:rPr lang="en-US" sz="900" dirty="0" smtClean="0">
                <a:latin typeface="Consolas"/>
                <a:ea typeface="Calibri"/>
                <a:cs typeface="Consolas"/>
              </a:rPr>
              <a:t>=100; 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X-Translation</a:t>
            </a:r>
            <a:endParaRPr lang="en-US" sz="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9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90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sz="900" dirty="0" err="1" smtClean="0">
                <a:latin typeface="Consolas"/>
                <a:ea typeface="Calibri"/>
                <a:cs typeface="Consolas"/>
              </a:rPr>
              <a:t>ty</a:t>
            </a:r>
            <a:r>
              <a:rPr lang="en-US" sz="900" dirty="0" smtClean="0">
                <a:latin typeface="Consolas"/>
                <a:ea typeface="Calibri"/>
                <a:cs typeface="Consolas"/>
              </a:rPr>
              <a:t>=50; 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Y-Translation</a:t>
            </a:r>
            <a:endParaRPr lang="en-US" sz="900" dirty="0" smtClean="0">
              <a:ea typeface="Calibri"/>
              <a:cs typeface="Times New Roman"/>
            </a:endParaRPr>
          </a:p>
          <a:p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Transformations Lab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Draw an object using OpenGL primitives. Maybe something like these </a:t>
            </a:r>
            <a:r>
              <a:rPr lang="en-US" sz="2400" dirty="0" err="1" smtClean="0"/>
              <a:t>tangram</a:t>
            </a:r>
            <a:r>
              <a:rPr lang="en-US" sz="2400" dirty="0" smtClean="0"/>
              <a:t> objects.</a:t>
            </a:r>
          </a:p>
          <a:p>
            <a:r>
              <a:rPr lang="en-US" sz="2400" dirty="0" smtClean="0"/>
              <a:t>Define the vertices as arrays (</a:t>
            </a:r>
            <a:r>
              <a:rPr lang="en-US" sz="2400" dirty="0" err="1" smtClean="0"/>
              <a:t>x,y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Use primitives arguments &amp; color </a:t>
            </a:r>
          </a:p>
          <a:p>
            <a:r>
              <a:rPr lang="en-US" sz="2400" dirty="0" smtClean="0"/>
              <a:t>Using homogeneous coordinates </a:t>
            </a:r>
          </a:p>
          <a:p>
            <a:pPr>
              <a:buNone/>
            </a:pPr>
            <a:r>
              <a:rPr lang="en-US" sz="2400" dirty="0" smtClean="0"/>
              <a:t>	transform the object:</a:t>
            </a:r>
          </a:p>
          <a:p>
            <a:pPr lvl="1"/>
            <a:r>
              <a:rPr lang="en-US" sz="2000" dirty="0" smtClean="0"/>
              <a:t>Translate </a:t>
            </a:r>
          </a:p>
          <a:p>
            <a:pPr lvl="1"/>
            <a:r>
              <a:rPr lang="en-US" sz="2000" dirty="0" smtClean="0"/>
              <a:t>Stretch the object along “y” by 1.3. </a:t>
            </a:r>
          </a:p>
          <a:p>
            <a:pPr lvl="1"/>
            <a:r>
              <a:rPr lang="en-US" sz="2000" dirty="0" smtClean="0"/>
              <a:t>Rotate counterclockwise for 45˚.</a:t>
            </a:r>
          </a:p>
          <a:p>
            <a:pPr lvl="1"/>
            <a:r>
              <a:rPr lang="en-US" sz="2000" dirty="0" smtClean="0"/>
              <a:t>Shear along “x” by 0.2</a:t>
            </a:r>
          </a:p>
          <a:p>
            <a:pPr lvl="1"/>
            <a:r>
              <a:rPr lang="en-US" sz="2000" dirty="0" smtClean="0"/>
              <a:t>Reflect about the y-axis</a:t>
            </a:r>
          </a:p>
        </p:txBody>
      </p:sp>
      <p:pic>
        <p:nvPicPr>
          <p:cNvPr id="45058" name="Picture 2" descr="http://www.bcps.org/offices/lis/models/Tangram%20Gr1/images/headingpi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3622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1) Using OpenGL draw a 2D geometric figure, either by using lines or polygons and implement the following transformations: </a:t>
            </a:r>
          </a:p>
          <a:p>
            <a:pPr>
              <a:buNone/>
            </a:pPr>
            <a:r>
              <a:rPr lang="en-US" sz="1200" dirty="0" smtClean="0"/>
              <a:t>a) Draw coordinate axes in different colors. </a:t>
            </a:r>
          </a:p>
          <a:p>
            <a:pPr>
              <a:buNone/>
            </a:pPr>
            <a:r>
              <a:rPr lang="en-US" sz="1200" dirty="0" smtClean="0"/>
              <a:t>b) translate your figure along y axis for 1,5 times the figure's y size. </a:t>
            </a:r>
          </a:p>
          <a:p>
            <a:pPr>
              <a:buNone/>
            </a:pPr>
            <a:r>
              <a:rPr lang="en-US" sz="1200" dirty="0" smtClean="0"/>
              <a:t>c) rotate your figure clockwise for 30 degrees. </a:t>
            </a:r>
          </a:p>
          <a:p>
            <a:pPr>
              <a:buNone/>
            </a:pPr>
            <a:r>
              <a:rPr lang="en-US" sz="1200" dirty="0" smtClean="0"/>
              <a:t>d) scale the y dimension of your figure for 0.75. </a:t>
            </a:r>
          </a:p>
          <a:p>
            <a:pPr>
              <a:buNone/>
            </a:pPr>
            <a:r>
              <a:rPr lang="en-US" sz="1200" dirty="0" smtClean="0"/>
              <a:t>e) shear your figure along y by a factor of 1.1</a:t>
            </a:r>
          </a:p>
          <a:p>
            <a:pPr>
              <a:buNone/>
            </a:pPr>
            <a:r>
              <a:rPr lang="en-US" sz="1200" dirty="0" smtClean="0"/>
              <a:t>Please submit figures of each transformation and only the portion of the code that created it.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Primitives in OpenGL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GL_TRIANGLES Every three vertices define a new triangle. </a:t>
            </a:r>
          </a:p>
          <a:p>
            <a:r>
              <a:rPr lang="en-US" sz="1800" dirty="0" smtClean="0"/>
              <a:t>GL_TRIANGLE_STRIP Triangles share vertices along a strip. </a:t>
            </a:r>
          </a:p>
          <a:p>
            <a:r>
              <a:rPr lang="en-US" sz="1800" dirty="0" smtClean="0"/>
              <a:t>GL_TRIANGLE_FAN Triangles fan out from an origin, sharing adjacent vertices. </a:t>
            </a:r>
          </a:p>
          <a:p>
            <a:r>
              <a:rPr lang="en-US" sz="1800" dirty="0" smtClean="0"/>
              <a:t>GL_QUADS Quads 4 vertices. </a:t>
            </a:r>
          </a:p>
          <a:p>
            <a:r>
              <a:rPr lang="en-US" sz="1800" dirty="0" smtClean="0"/>
              <a:t>GL_QUAD_STRIP Multiple connected quads. </a:t>
            </a:r>
          </a:p>
          <a:p>
            <a:r>
              <a:rPr lang="en-US" sz="1800" dirty="0" smtClean="0"/>
              <a:t>GL_POLYGON Polygon with n vertices.</a:t>
            </a:r>
          </a:p>
          <a:p>
            <a:endParaRPr lang="en-US" sz="1800" dirty="0" smtClean="0"/>
          </a:p>
          <a:p>
            <a:r>
              <a:rPr lang="en-US" sz="1800" dirty="0" smtClean="0"/>
              <a:t>Always define the coordinates of your OpenGL </a:t>
            </a:r>
          </a:p>
          <a:p>
            <a:pPr>
              <a:buNone/>
            </a:pPr>
            <a:r>
              <a:rPr lang="en-US" sz="1800" dirty="0" smtClean="0"/>
              <a:t>	shapes in a counterclockwise drawing order </a:t>
            </a:r>
          </a:p>
          <a:p>
            <a:pPr>
              <a:buNone/>
            </a:pPr>
            <a:r>
              <a:rPr lang="en-US" sz="1800" dirty="0" smtClean="0"/>
              <a:t>	this becomes very important in 3D.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Try to modify the sample Primitives.cpp file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1026" name="Picture 2" descr="http://www.dgp.toronto.edu/~ah/csc418/fall_2001/tut/img/prim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352800"/>
            <a:ext cx="3105150" cy="3305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polygons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 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0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PolygonFill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() {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 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glColor3f(1.0f, 0.5f, 0.1f); 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Fill color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 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Draw the polygon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glBegin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(GL_POLYGON);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glVertex2i(10, 10);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glVertex2i(100, 30);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glVertex2i(250, 100);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glVertex2i(300, 200);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glVertex2i(100, 250);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glVertex2i(10, 100);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glEnd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();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 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	</a:t>
            </a:r>
            <a:r>
              <a:rPr lang="en-US" sz="1000" dirty="0" err="1" smtClean="0">
                <a:latin typeface="Consolas"/>
                <a:ea typeface="Calibri"/>
                <a:cs typeface="Consolas"/>
              </a:rPr>
              <a:t>glDisable</a:t>
            </a:r>
            <a:r>
              <a:rPr lang="en-US" sz="1000" dirty="0" smtClean="0">
                <a:latin typeface="Consolas"/>
                <a:ea typeface="Calibri"/>
                <a:cs typeface="Consolas"/>
              </a:rPr>
              <a:t>(GL_BLEND);</a:t>
            </a:r>
            <a:endParaRPr lang="en-US" sz="1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000" dirty="0" smtClean="0">
                <a:latin typeface="Consolas"/>
                <a:ea typeface="Calibri"/>
                <a:cs typeface="Consolas"/>
              </a:rPr>
              <a:t>}</a:t>
            </a:r>
            <a:endParaRPr lang="en-US" sz="1000" dirty="0" smtClean="0">
              <a:ea typeface="Calibri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207368"/>
            <a:ext cx="4495800" cy="353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Polygon fill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Scan-Line Polygon fill algorithm</a:t>
            </a:r>
          </a:p>
          <a:p>
            <a:pPr lvl="1">
              <a:buNone/>
            </a:pPr>
            <a:r>
              <a:rPr lang="en-US" sz="2000" dirty="0" smtClean="0"/>
              <a:t>Finds intersection points of a line with the polygon edges.</a:t>
            </a:r>
          </a:p>
          <a:p>
            <a:pPr lvl="1">
              <a:buNone/>
            </a:pPr>
            <a:r>
              <a:rPr lang="en-US" sz="2000" dirty="0" smtClean="0"/>
              <a:t>Found points are sorted from left to right</a:t>
            </a:r>
          </a:p>
          <a:p>
            <a:pPr lvl="1">
              <a:buNone/>
            </a:pPr>
            <a:r>
              <a:rPr lang="en-US" sz="2000" dirty="0" smtClean="0"/>
              <a:t>Points between each pair are set to a specific fill color</a:t>
            </a:r>
          </a:p>
          <a:p>
            <a:pPr lvl="1">
              <a:buNone/>
            </a:pPr>
            <a:r>
              <a:rPr lang="en-US" sz="2000" dirty="0" smtClean="0"/>
              <a:t>Special treatment of vertices in some situation, count them as 1or 2?</a:t>
            </a:r>
          </a:p>
          <a:p>
            <a:pPr lvl="1">
              <a:buNone/>
            </a:pPr>
            <a:r>
              <a:rPr lang="en-US" sz="2000" dirty="0" smtClean="0"/>
              <a:t>Polygon’s self intersection complicates the situation even more.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 </a:t>
            </a:r>
            <a:endParaRPr lang="en-US" sz="2400" dirty="0"/>
          </a:p>
        </p:txBody>
      </p:sp>
      <p:grpSp>
        <p:nvGrpSpPr>
          <p:cNvPr id="4" name="Group 14"/>
          <p:cNvGrpSpPr/>
          <p:nvPr/>
        </p:nvGrpSpPr>
        <p:grpSpPr>
          <a:xfrm>
            <a:off x="1295400" y="4419600"/>
            <a:ext cx="2209800" cy="1828800"/>
            <a:chOff x="4572000" y="3505200"/>
            <a:chExt cx="2209800" cy="1828800"/>
          </a:xfrm>
        </p:grpSpPr>
        <p:sp>
          <p:nvSpPr>
            <p:cNvPr id="6" name="Regular Pentagon 5"/>
            <p:cNvSpPr/>
            <p:nvPr/>
          </p:nvSpPr>
          <p:spPr>
            <a:xfrm>
              <a:off x="4572000" y="3505200"/>
              <a:ext cx="2209800" cy="1828800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181600" y="4572000"/>
              <a:ext cx="990600" cy="762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914400" y="5943600"/>
            <a:ext cx="3048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24000" y="5867400"/>
            <a:ext cx="152400" cy="152400"/>
          </a:xfrm>
          <a:prstGeom prst="ellipse">
            <a:avLst/>
          </a:prstGeom>
          <a:noFill/>
          <a:ln cap="flat" cmpd="thickThin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57400" y="5867400"/>
            <a:ext cx="152400" cy="152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0" y="5867400"/>
            <a:ext cx="152400" cy="152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24200" y="5867400"/>
            <a:ext cx="152400" cy="152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52600" y="5867400"/>
            <a:ext cx="152400" cy="152400"/>
          </a:xfrm>
          <a:prstGeom prst="ellipse">
            <a:avLst/>
          </a:prstGeom>
          <a:noFill/>
          <a:ln cap="flat" cmpd="thickThin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5867400"/>
            <a:ext cx="152400" cy="152400"/>
          </a:xfrm>
          <a:prstGeom prst="ellipse">
            <a:avLst/>
          </a:prstGeom>
          <a:noFill/>
          <a:ln cap="flat" cmpd="thickThin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9"/>
          <p:cNvGrpSpPr/>
          <p:nvPr/>
        </p:nvGrpSpPr>
        <p:grpSpPr>
          <a:xfrm>
            <a:off x="5181600" y="4267200"/>
            <a:ext cx="1981200" cy="2057400"/>
            <a:chOff x="5181600" y="3810000"/>
            <a:chExt cx="1981200" cy="2057400"/>
          </a:xfrm>
        </p:grpSpPr>
        <p:sp>
          <p:nvSpPr>
            <p:cNvPr id="17" name="Rectangle 16"/>
            <p:cNvSpPr/>
            <p:nvPr/>
          </p:nvSpPr>
          <p:spPr>
            <a:xfrm>
              <a:off x="5181600" y="4876800"/>
              <a:ext cx="1981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81600" y="4267200"/>
              <a:ext cx="685800" cy="609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715000" y="3810000"/>
              <a:ext cx="533400" cy="1066800"/>
            </a:xfrm>
            <a:prstGeom prst="triangl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4572000" y="5105400"/>
            <a:ext cx="3048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15000" y="5029200"/>
            <a:ext cx="152400" cy="152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57800" y="5029200"/>
            <a:ext cx="152400" cy="152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96000" y="5029200"/>
            <a:ext cx="152400" cy="152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Moiré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Two </a:t>
            </a:r>
            <a:r>
              <a:rPr lang="en-US" sz="2000" dirty="0"/>
              <a:t>patterns made of parallel </a:t>
            </a:r>
            <a:r>
              <a:rPr lang="en-US" sz="2000" dirty="0" smtClean="0"/>
              <a:t>vertical </a:t>
            </a:r>
            <a:r>
              <a:rPr lang="en-US" sz="2000" dirty="0"/>
              <a:t>lines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n</a:t>
            </a:r>
            <a:r>
              <a:rPr lang="en-US" sz="2000" baseline="30000" dirty="0"/>
              <a:t>th</a:t>
            </a:r>
            <a:r>
              <a:rPr lang="en-US" sz="2000" dirty="0"/>
              <a:t> line of the second pattern is shifted by </a:t>
            </a:r>
            <a:r>
              <a:rPr lang="en-US" sz="2000" dirty="0" smtClean="0"/>
              <a:t>n</a:t>
            </a:r>
            <a:r>
              <a:rPr lang="el-GR" sz="2000" dirty="0" smtClean="0"/>
              <a:t>δ</a:t>
            </a:r>
            <a:r>
              <a:rPr lang="en-US" sz="2000" dirty="0" smtClean="0"/>
              <a:t>p </a:t>
            </a:r>
            <a:r>
              <a:rPr lang="en-US" sz="2000" dirty="0"/>
              <a:t>compared to the </a:t>
            </a:r>
            <a:r>
              <a:rPr lang="en-US" sz="2000" dirty="0" smtClean="0"/>
              <a:t>n</a:t>
            </a:r>
            <a:r>
              <a:rPr lang="en-US" sz="2000" baseline="30000" dirty="0" smtClean="0"/>
              <a:t>th </a:t>
            </a:r>
            <a:r>
              <a:rPr lang="en-US" sz="2000" dirty="0" smtClean="0"/>
              <a:t>line </a:t>
            </a:r>
            <a:r>
              <a:rPr lang="en-US" sz="2000" dirty="0"/>
              <a:t>of the first pattern. </a:t>
            </a:r>
          </a:p>
        </p:txBody>
      </p:sp>
      <p:grpSp>
        <p:nvGrpSpPr>
          <p:cNvPr id="4" name="Group 24"/>
          <p:cNvGrpSpPr/>
          <p:nvPr/>
        </p:nvGrpSpPr>
        <p:grpSpPr>
          <a:xfrm>
            <a:off x="304800" y="2831068"/>
            <a:ext cx="1752600" cy="2960132"/>
            <a:chOff x="2057400" y="2286000"/>
            <a:chExt cx="1752600" cy="2960132"/>
          </a:xfrm>
        </p:grpSpPr>
        <p:grpSp>
          <p:nvGrpSpPr>
            <p:cNvPr id="5" name="Group 21"/>
            <p:cNvGrpSpPr/>
            <p:nvPr/>
          </p:nvGrpSpPr>
          <p:grpSpPr>
            <a:xfrm>
              <a:off x="2057400" y="2286000"/>
              <a:ext cx="1752600" cy="2628900"/>
              <a:chOff x="5476875" y="2743200"/>
              <a:chExt cx="609600" cy="914400"/>
            </a:xfrm>
          </p:grpSpPr>
          <p:cxnSp>
            <p:nvCxnSpPr>
              <p:cNvPr id="1027" name="AutoShape 3"/>
              <p:cNvCxnSpPr>
                <a:cxnSpLocks noChangeShapeType="1"/>
              </p:cNvCxnSpPr>
              <p:nvPr/>
            </p:nvCxnSpPr>
            <p:spPr bwMode="auto">
              <a:xfrm>
                <a:off x="5476875" y="2743200"/>
                <a:ext cx="0" cy="914400"/>
              </a:xfrm>
              <a:prstGeom prst="straightConnector1">
                <a:avLst/>
              </a:prstGeom>
              <a:noFill/>
              <a:ln w="28575">
                <a:solidFill>
                  <a:srgbClr val="943634"/>
                </a:solidFill>
                <a:round/>
                <a:headEnd/>
                <a:tailEnd/>
              </a:ln>
            </p:spPr>
          </p:cxnSp>
          <p:cxnSp>
            <p:nvCxnSpPr>
              <p:cNvPr id="1028" name="AutoShape 4"/>
              <p:cNvCxnSpPr>
                <a:cxnSpLocks noChangeShapeType="1"/>
              </p:cNvCxnSpPr>
              <p:nvPr/>
            </p:nvCxnSpPr>
            <p:spPr bwMode="auto">
              <a:xfrm>
                <a:off x="5629275" y="2743200"/>
                <a:ext cx="0" cy="914400"/>
              </a:xfrm>
              <a:prstGeom prst="straightConnector1">
                <a:avLst/>
              </a:prstGeom>
              <a:noFill/>
              <a:ln w="28575">
                <a:solidFill>
                  <a:srgbClr val="943634"/>
                </a:solidFill>
                <a:round/>
                <a:headEnd/>
                <a:tailEnd/>
              </a:ln>
            </p:spPr>
          </p:cxnSp>
          <p:cxnSp>
            <p:nvCxnSpPr>
              <p:cNvPr id="1029" name="AutoShape 5"/>
              <p:cNvCxnSpPr>
                <a:cxnSpLocks noChangeShapeType="1"/>
              </p:cNvCxnSpPr>
              <p:nvPr/>
            </p:nvCxnSpPr>
            <p:spPr bwMode="auto">
              <a:xfrm>
                <a:off x="5781675" y="2743200"/>
                <a:ext cx="0" cy="914400"/>
              </a:xfrm>
              <a:prstGeom prst="straightConnector1">
                <a:avLst/>
              </a:prstGeom>
              <a:noFill/>
              <a:ln w="28575">
                <a:solidFill>
                  <a:srgbClr val="943634"/>
                </a:solidFill>
                <a:round/>
                <a:headEnd/>
                <a:tailEnd/>
              </a:ln>
            </p:spPr>
          </p:cxnSp>
          <p:cxnSp>
            <p:nvCxnSpPr>
              <p:cNvPr id="1030" name="AutoShape 6"/>
              <p:cNvCxnSpPr>
                <a:cxnSpLocks noChangeShapeType="1"/>
              </p:cNvCxnSpPr>
              <p:nvPr/>
            </p:nvCxnSpPr>
            <p:spPr bwMode="auto">
              <a:xfrm>
                <a:off x="5934075" y="2743200"/>
                <a:ext cx="0" cy="914400"/>
              </a:xfrm>
              <a:prstGeom prst="straightConnector1">
                <a:avLst/>
              </a:prstGeom>
              <a:noFill/>
              <a:ln w="28575">
                <a:solidFill>
                  <a:srgbClr val="943634"/>
                </a:solidFill>
                <a:round/>
                <a:headEnd/>
                <a:tailEnd/>
              </a:ln>
            </p:spPr>
          </p:cxnSp>
          <p:cxnSp>
            <p:nvCxnSpPr>
              <p:cNvPr id="1031" name="AutoShape 7"/>
              <p:cNvCxnSpPr>
                <a:cxnSpLocks noChangeShapeType="1"/>
              </p:cNvCxnSpPr>
              <p:nvPr/>
            </p:nvCxnSpPr>
            <p:spPr bwMode="auto">
              <a:xfrm>
                <a:off x="6086475" y="2743200"/>
                <a:ext cx="0" cy="914400"/>
              </a:xfrm>
              <a:prstGeom prst="straightConnector1">
                <a:avLst/>
              </a:prstGeom>
              <a:noFill/>
              <a:ln w="28575">
                <a:solidFill>
                  <a:srgbClr val="943634"/>
                </a:solidFill>
                <a:round/>
                <a:headEnd/>
                <a:tailEnd/>
              </a:ln>
            </p:spPr>
          </p:cxnSp>
          <p:cxnSp>
            <p:nvCxnSpPr>
              <p:cNvPr id="1038" name="AutoShape 14"/>
              <p:cNvCxnSpPr>
                <a:cxnSpLocks noChangeShapeType="1"/>
              </p:cNvCxnSpPr>
              <p:nvPr/>
            </p:nvCxnSpPr>
            <p:spPr bwMode="auto">
              <a:xfrm>
                <a:off x="5476875" y="3594100"/>
                <a:ext cx="15240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/>
                <a:tailEnd type="arrow"/>
              </a:ln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2057400" y="4876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6858000" y="2831068"/>
            <a:ext cx="1905000" cy="3036332"/>
            <a:chOff x="4876800" y="2286000"/>
            <a:chExt cx="1905000" cy="3036332"/>
          </a:xfrm>
        </p:grpSpPr>
        <p:grpSp>
          <p:nvGrpSpPr>
            <p:cNvPr id="7" name="Group 20"/>
            <p:cNvGrpSpPr/>
            <p:nvPr/>
          </p:nvGrpSpPr>
          <p:grpSpPr>
            <a:xfrm>
              <a:off x="4919662" y="2286000"/>
              <a:ext cx="1862138" cy="2628901"/>
              <a:chOff x="6438900" y="2743200"/>
              <a:chExt cx="647700" cy="914400"/>
            </a:xfrm>
          </p:grpSpPr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>
                <a:off x="6438900" y="2743200"/>
                <a:ext cx="0" cy="914400"/>
              </a:xfrm>
              <a:prstGeom prst="straightConnector1">
                <a:avLst/>
              </a:prstGeom>
              <a:noFill/>
              <a:ln w="28575">
                <a:solidFill>
                  <a:srgbClr val="17365D"/>
                </a:solidFill>
                <a:round/>
                <a:headEnd/>
                <a:tailEnd/>
              </a:ln>
            </p:spPr>
          </p:cxnSp>
          <p:cxnSp>
            <p:nvCxnSpPr>
              <p:cNvPr id="1034" name="AutoShape 10"/>
              <p:cNvCxnSpPr>
                <a:cxnSpLocks noChangeShapeType="1"/>
              </p:cNvCxnSpPr>
              <p:nvPr/>
            </p:nvCxnSpPr>
            <p:spPr bwMode="auto">
              <a:xfrm>
                <a:off x="6600825" y="2743200"/>
                <a:ext cx="0" cy="914400"/>
              </a:xfrm>
              <a:prstGeom prst="straightConnector1">
                <a:avLst/>
              </a:prstGeom>
              <a:noFill/>
              <a:ln w="28575">
                <a:solidFill>
                  <a:srgbClr val="17365D"/>
                </a:solidFill>
                <a:round/>
                <a:headEnd/>
                <a:tailEnd/>
              </a:ln>
            </p:spPr>
          </p:cxnSp>
          <p:cxnSp>
            <p:nvCxnSpPr>
              <p:cNvPr id="1035" name="AutoShape 11"/>
              <p:cNvCxnSpPr>
                <a:cxnSpLocks noChangeShapeType="1"/>
              </p:cNvCxnSpPr>
              <p:nvPr/>
            </p:nvCxnSpPr>
            <p:spPr bwMode="auto">
              <a:xfrm>
                <a:off x="6762750" y="2743200"/>
                <a:ext cx="0" cy="914400"/>
              </a:xfrm>
              <a:prstGeom prst="straightConnector1">
                <a:avLst/>
              </a:prstGeom>
              <a:noFill/>
              <a:ln w="28575">
                <a:solidFill>
                  <a:srgbClr val="17365D"/>
                </a:solidFill>
                <a:round/>
                <a:headEnd/>
                <a:tailEnd/>
              </a:ln>
            </p:spPr>
          </p:cxnSp>
          <p:cxnSp>
            <p:nvCxnSpPr>
              <p:cNvPr id="1036" name="AutoShape 12"/>
              <p:cNvCxnSpPr>
                <a:cxnSpLocks noChangeShapeType="1"/>
              </p:cNvCxnSpPr>
              <p:nvPr/>
            </p:nvCxnSpPr>
            <p:spPr bwMode="auto">
              <a:xfrm>
                <a:off x="6924675" y="2743200"/>
                <a:ext cx="0" cy="914400"/>
              </a:xfrm>
              <a:prstGeom prst="straightConnector1">
                <a:avLst/>
              </a:prstGeom>
              <a:noFill/>
              <a:ln w="28575">
                <a:solidFill>
                  <a:srgbClr val="17365D"/>
                </a:solidFill>
                <a:round/>
                <a:headEnd/>
                <a:tailEnd/>
              </a:ln>
            </p:spPr>
          </p:cxnSp>
          <p:cxnSp>
            <p:nvCxnSpPr>
              <p:cNvPr id="1037" name="AutoShape 13"/>
              <p:cNvCxnSpPr>
                <a:cxnSpLocks noChangeShapeType="1"/>
              </p:cNvCxnSpPr>
              <p:nvPr/>
            </p:nvCxnSpPr>
            <p:spPr bwMode="auto">
              <a:xfrm>
                <a:off x="7086600" y="2743200"/>
                <a:ext cx="0" cy="914400"/>
              </a:xfrm>
              <a:prstGeom prst="straightConnector1">
                <a:avLst/>
              </a:prstGeom>
              <a:noFill/>
              <a:ln w="28575">
                <a:solidFill>
                  <a:srgbClr val="17365D"/>
                </a:solidFill>
                <a:round/>
                <a:headEnd/>
                <a:tailEnd/>
              </a:ln>
            </p:spPr>
          </p:cxnSp>
          <p:cxnSp>
            <p:nvCxnSpPr>
              <p:cNvPr id="1039" name="AutoShape 15"/>
              <p:cNvCxnSpPr>
                <a:cxnSpLocks noChangeShapeType="1"/>
              </p:cNvCxnSpPr>
              <p:nvPr/>
            </p:nvCxnSpPr>
            <p:spPr bwMode="auto">
              <a:xfrm>
                <a:off x="6438900" y="3587750"/>
                <a:ext cx="1619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/>
                <a:tailEnd type="arrow"/>
              </a:ln>
            </p:spPr>
          </p:cxnSp>
        </p:grpSp>
        <p:sp>
          <p:nvSpPr>
            <p:cNvPr id="24" name="TextBox 23"/>
            <p:cNvSpPr txBox="1"/>
            <p:nvPr/>
          </p:nvSpPr>
          <p:spPr>
            <a:xfrm>
              <a:off x="4876800" y="4953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+</a:t>
              </a:r>
              <a:r>
                <a:rPr lang="el-GR" dirty="0" smtClean="0"/>
                <a:t>δ</a:t>
              </a:r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2590800" y="5638798"/>
            <a:ext cx="1864658" cy="800101"/>
            <a:chOff x="3048000" y="3505200"/>
            <a:chExt cx="3505200" cy="2628900"/>
          </a:xfrm>
        </p:grpSpPr>
        <p:cxnSp>
          <p:nvCxnSpPr>
            <p:cNvPr id="48" name="AutoShape 3"/>
            <p:cNvCxnSpPr>
              <a:cxnSpLocks noChangeShapeType="1"/>
            </p:cNvCxnSpPr>
            <p:nvPr/>
          </p:nvCxnSpPr>
          <p:spPr bwMode="auto">
            <a:xfrm>
              <a:off x="304800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49" name="AutoShape 4"/>
            <p:cNvCxnSpPr>
              <a:cxnSpLocks noChangeShapeType="1"/>
            </p:cNvCxnSpPr>
            <p:nvPr/>
          </p:nvCxnSpPr>
          <p:spPr bwMode="auto">
            <a:xfrm>
              <a:off x="348615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50" name="AutoShape 5"/>
            <p:cNvCxnSpPr>
              <a:cxnSpLocks noChangeShapeType="1"/>
            </p:cNvCxnSpPr>
            <p:nvPr/>
          </p:nvCxnSpPr>
          <p:spPr bwMode="auto">
            <a:xfrm>
              <a:off x="392430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51" name="AutoShape 6"/>
            <p:cNvCxnSpPr>
              <a:cxnSpLocks noChangeShapeType="1"/>
            </p:cNvCxnSpPr>
            <p:nvPr/>
          </p:nvCxnSpPr>
          <p:spPr bwMode="auto">
            <a:xfrm>
              <a:off x="436245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54" name="AutoShape 3"/>
            <p:cNvCxnSpPr>
              <a:cxnSpLocks noChangeShapeType="1"/>
            </p:cNvCxnSpPr>
            <p:nvPr/>
          </p:nvCxnSpPr>
          <p:spPr bwMode="auto">
            <a:xfrm>
              <a:off x="480060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55" name="AutoShape 4"/>
            <p:cNvCxnSpPr>
              <a:cxnSpLocks noChangeShapeType="1"/>
            </p:cNvCxnSpPr>
            <p:nvPr/>
          </p:nvCxnSpPr>
          <p:spPr bwMode="auto">
            <a:xfrm>
              <a:off x="523875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56" name="AutoShape 5"/>
            <p:cNvCxnSpPr>
              <a:cxnSpLocks noChangeShapeType="1"/>
            </p:cNvCxnSpPr>
            <p:nvPr/>
          </p:nvCxnSpPr>
          <p:spPr bwMode="auto">
            <a:xfrm>
              <a:off x="567690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57" name="AutoShape 6"/>
            <p:cNvCxnSpPr>
              <a:cxnSpLocks noChangeShapeType="1"/>
            </p:cNvCxnSpPr>
            <p:nvPr/>
          </p:nvCxnSpPr>
          <p:spPr bwMode="auto">
            <a:xfrm>
              <a:off x="611505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58" name="AutoShape 7"/>
            <p:cNvCxnSpPr>
              <a:cxnSpLocks noChangeShapeType="1"/>
            </p:cNvCxnSpPr>
            <p:nvPr/>
          </p:nvCxnSpPr>
          <p:spPr bwMode="auto">
            <a:xfrm>
              <a:off x="655320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</p:grpSp>
      <p:grpSp>
        <p:nvGrpSpPr>
          <p:cNvPr id="9" name="Group 74"/>
          <p:cNvGrpSpPr/>
          <p:nvPr/>
        </p:nvGrpSpPr>
        <p:grpSpPr>
          <a:xfrm>
            <a:off x="2590800" y="5638800"/>
            <a:ext cx="1981200" cy="800101"/>
            <a:chOff x="2709862" y="3657600"/>
            <a:chExt cx="3724276" cy="2628901"/>
          </a:xfrm>
        </p:grpSpPr>
        <p:cxnSp>
          <p:nvCxnSpPr>
            <p:cNvPr id="63" name="AutoShape 9"/>
            <p:cNvCxnSpPr>
              <a:cxnSpLocks noChangeShapeType="1"/>
            </p:cNvCxnSpPr>
            <p:nvPr/>
          </p:nvCxnSpPr>
          <p:spPr bwMode="auto">
            <a:xfrm>
              <a:off x="2709862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64" name="AutoShape 10"/>
            <p:cNvCxnSpPr>
              <a:cxnSpLocks noChangeShapeType="1"/>
            </p:cNvCxnSpPr>
            <p:nvPr/>
          </p:nvCxnSpPr>
          <p:spPr bwMode="auto">
            <a:xfrm>
              <a:off x="3175397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65" name="AutoShape 11"/>
            <p:cNvCxnSpPr>
              <a:cxnSpLocks noChangeShapeType="1"/>
            </p:cNvCxnSpPr>
            <p:nvPr/>
          </p:nvCxnSpPr>
          <p:spPr bwMode="auto">
            <a:xfrm>
              <a:off x="3640931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66" name="AutoShape 12"/>
            <p:cNvCxnSpPr>
              <a:cxnSpLocks noChangeShapeType="1"/>
            </p:cNvCxnSpPr>
            <p:nvPr/>
          </p:nvCxnSpPr>
          <p:spPr bwMode="auto">
            <a:xfrm>
              <a:off x="4106466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70" name="AutoShape 9"/>
            <p:cNvCxnSpPr>
              <a:cxnSpLocks noChangeShapeType="1"/>
            </p:cNvCxnSpPr>
            <p:nvPr/>
          </p:nvCxnSpPr>
          <p:spPr bwMode="auto">
            <a:xfrm>
              <a:off x="4572000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71" name="AutoShape 10"/>
            <p:cNvCxnSpPr>
              <a:cxnSpLocks noChangeShapeType="1"/>
            </p:cNvCxnSpPr>
            <p:nvPr/>
          </p:nvCxnSpPr>
          <p:spPr bwMode="auto">
            <a:xfrm>
              <a:off x="5037535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72" name="AutoShape 11"/>
            <p:cNvCxnSpPr>
              <a:cxnSpLocks noChangeShapeType="1"/>
            </p:cNvCxnSpPr>
            <p:nvPr/>
          </p:nvCxnSpPr>
          <p:spPr bwMode="auto">
            <a:xfrm>
              <a:off x="5503069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73" name="AutoShape 12"/>
            <p:cNvCxnSpPr>
              <a:cxnSpLocks noChangeShapeType="1"/>
            </p:cNvCxnSpPr>
            <p:nvPr/>
          </p:nvCxnSpPr>
          <p:spPr bwMode="auto">
            <a:xfrm>
              <a:off x="5968604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74" name="AutoShape 13"/>
            <p:cNvCxnSpPr>
              <a:cxnSpLocks noChangeShapeType="1"/>
            </p:cNvCxnSpPr>
            <p:nvPr/>
          </p:nvCxnSpPr>
          <p:spPr bwMode="auto">
            <a:xfrm>
              <a:off x="6434138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</p:grpSp>
      <p:grpSp>
        <p:nvGrpSpPr>
          <p:cNvPr id="10" name="Group 75"/>
          <p:cNvGrpSpPr/>
          <p:nvPr/>
        </p:nvGrpSpPr>
        <p:grpSpPr>
          <a:xfrm>
            <a:off x="4572000" y="5638800"/>
            <a:ext cx="1981200" cy="800101"/>
            <a:chOff x="2709862" y="3657600"/>
            <a:chExt cx="3724276" cy="2628901"/>
          </a:xfrm>
        </p:grpSpPr>
        <p:cxnSp>
          <p:nvCxnSpPr>
            <p:cNvPr id="77" name="AutoShape 9"/>
            <p:cNvCxnSpPr>
              <a:cxnSpLocks noChangeShapeType="1"/>
            </p:cNvCxnSpPr>
            <p:nvPr/>
          </p:nvCxnSpPr>
          <p:spPr bwMode="auto">
            <a:xfrm>
              <a:off x="2709862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78" name="AutoShape 10"/>
            <p:cNvCxnSpPr>
              <a:cxnSpLocks noChangeShapeType="1"/>
            </p:cNvCxnSpPr>
            <p:nvPr/>
          </p:nvCxnSpPr>
          <p:spPr bwMode="auto">
            <a:xfrm>
              <a:off x="3175397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79" name="AutoShape 11"/>
            <p:cNvCxnSpPr>
              <a:cxnSpLocks noChangeShapeType="1"/>
            </p:cNvCxnSpPr>
            <p:nvPr/>
          </p:nvCxnSpPr>
          <p:spPr bwMode="auto">
            <a:xfrm>
              <a:off x="3640931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80" name="AutoShape 12"/>
            <p:cNvCxnSpPr>
              <a:cxnSpLocks noChangeShapeType="1"/>
            </p:cNvCxnSpPr>
            <p:nvPr/>
          </p:nvCxnSpPr>
          <p:spPr bwMode="auto">
            <a:xfrm>
              <a:off x="4106466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81" name="AutoShape 9"/>
            <p:cNvCxnSpPr>
              <a:cxnSpLocks noChangeShapeType="1"/>
            </p:cNvCxnSpPr>
            <p:nvPr/>
          </p:nvCxnSpPr>
          <p:spPr bwMode="auto">
            <a:xfrm>
              <a:off x="4572000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82" name="AutoShape 10"/>
            <p:cNvCxnSpPr>
              <a:cxnSpLocks noChangeShapeType="1"/>
            </p:cNvCxnSpPr>
            <p:nvPr/>
          </p:nvCxnSpPr>
          <p:spPr bwMode="auto">
            <a:xfrm>
              <a:off x="5037535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83" name="AutoShape 11"/>
            <p:cNvCxnSpPr>
              <a:cxnSpLocks noChangeShapeType="1"/>
            </p:cNvCxnSpPr>
            <p:nvPr/>
          </p:nvCxnSpPr>
          <p:spPr bwMode="auto">
            <a:xfrm>
              <a:off x="5503069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84" name="AutoShape 12"/>
            <p:cNvCxnSpPr>
              <a:cxnSpLocks noChangeShapeType="1"/>
            </p:cNvCxnSpPr>
            <p:nvPr/>
          </p:nvCxnSpPr>
          <p:spPr bwMode="auto">
            <a:xfrm>
              <a:off x="5968604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85" name="AutoShape 13"/>
            <p:cNvCxnSpPr>
              <a:cxnSpLocks noChangeShapeType="1"/>
            </p:cNvCxnSpPr>
            <p:nvPr/>
          </p:nvCxnSpPr>
          <p:spPr bwMode="auto">
            <a:xfrm>
              <a:off x="6434138" y="3657600"/>
              <a:ext cx="0" cy="2628901"/>
            </a:xfrm>
            <a:prstGeom prst="straightConnector1">
              <a:avLst/>
            </a:prstGeom>
            <a:noFill/>
            <a:ln w="28575">
              <a:solidFill>
                <a:srgbClr val="17365D"/>
              </a:solidFill>
              <a:round/>
              <a:headEnd/>
              <a:tailEnd/>
            </a:ln>
          </p:spPr>
        </p:cxnSp>
      </p:grpSp>
      <p:grpSp>
        <p:nvGrpSpPr>
          <p:cNvPr id="11" name="Group 85"/>
          <p:cNvGrpSpPr/>
          <p:nvPr/>
        </p:nvGrpSpPr>
        <p:grpSpPr>
          <a:xfrm>
            <a:off x="4459942" y="5638800"/>
            <a:ext cx="1864658" cy="800101"/>
            <a:chOff x="3048000" y="3505200"/>
            <a:chExt cx="3505200" cy="2628900"/>
          </a:xfrm>
        </p:grpSpPr>
        <p:cxnSp>
          <p:nvCxnSpPr>
            <p:cNvPr id="87" name="AutoShape 3"/>
            <p:cNvCxnSpPr>
              <a:cxnSpLocks noChangeShapeType="1"/>
            </p:cNvCxnSpPr>
            <p:nvPr/>
          </p:nvCxnSpPr>
          <p:spPr bwMode="auto">
            <a:xfrm>
              <a:off x="304800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88" name="AutoShape 4"/>
            <p:cNvCxnSpPr>
              <a:cxnSpLocks noChangeShapeType="1"/>
            </p:cNvCxnSpPr>
            <p:nvPr/>
          </p:nvCxnSpPr>
          <p:spPr bwMode="auto">
            <a:xfrm>
              <a:off x="348615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89" name="AutoShape 5"/>
            <p:cNvCxnSpPr>
              <a:cxnSpLocks noChangeShapeType="1"/>
            </p:cNvCxnSpPr>
            <p:nvPr/>
          </p:nvCxnSpPr>
          <p:spPr bwMode="auto">
            <a:xfrm>
              <a:off x="392430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90" name="AutoShape 6"/>
            <p:cNvCxnSpPr>
              <a:cxnSpLocks noChangeShapeType="1"/>
            </p:cNvCxnSpPr>
            <p:nvPr/>
          </p:nvCxnSpPr>
          <p:spPr bwMode="auto">
            <a:xfrm>
              <a:off x="436245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91" name="AutoShape 3"/>
            <p:cNvCxnSpPr>
              <a:cxnSpLocks noChangeShapeType="1"/>
            </p:cNvCxnSpPr>
            <p:nvPr/>
          </p:nvCxnSpPr>
          <p:spPr bwMode="auto">
            <a:xfrm>
              <a:off x="480060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92" name="AutoShape 4"/>
            <p:cNvCxnSpPr>
              <a:cxnSpLocks noChangeShapeType="1"/>
            </p:cNvCxnSpPr>
            <p:nvPr/>
          </p:nvCxnSpPr>
          <p:spPr bwMode="auto">
            <a:xfrm>
              <a:off x="523875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93" name="AutoShape 5"/>
            <p:cNvCxnSpPr>
              <a:cxnSpLocks noChangeShapeType="1"/>
            </p:cNvCxnSpPr>
            <p:nvPr/>
          </p:nvCxnSpPr>
          <p:spPr bwMode="auto">
            <a:xfrm>
              <a:off x="567690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94" name="AutoShape 6"/>
            <p:cNvCxnSpPr>
              <a:cxnSpLocks noChangeShapeType="1"/>
            </p:cNvCxnSpPr>
            <p:nvPr/>
          </p:nvCxnSpPr>
          <p:spPr bwMode="auto">
            <a:xfrm>
              <a:off x="611505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  <p:cxnSp>
          <p:nvCxnSpPr>
            <p:cNvPr id="95" name="AutoShape 7"/>
            <p:cNvCxnSpPr>
              <a:cxnSpLocks noChangeShapeType="1"/>
            </p:cNvCxnSpPr>
            <p:nvPr/>
          </p:nvCxnSpPr>
          <p:spPr bwMode="auto">
            <a:xfrm>
              <a:off x="6553200" y="3505200"/>
              <a:ext cx="0" cy="2628900"/>
            </a:xfrm>
            <a:prstGeom prst="straightConnector1">
              <a:avLst/>
            </a:prstGeom>
            <a:noFill/>
            <a:ln w="28575">
              <a:solidFill>
                <a:srgbClr val="943634"/>
              </a:solidFill>
              <a:round/>
              <a:headEnd/>
              <a:tailEnd/>
            </a:ln>
          </p:spPr>
        </p:cxnSp>
      </p:grpSp>
      <p:cxnSp>
        <p:nvCxnSpPr>
          <p:cNvPr id="96" name="AutoShape 15"/>
          <p:cNvCxnSpPr>
            <a:cxnSpLocks noChangeShapeType="1"/>
          </p:cNvCxnSpPr>
          <p:nvPr/>
        </p:nvCxnSpPr>
        <p:spPr bwMode="auto">
          <a:xfrm>
            <a:off x="2590800" y="55626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/>
            <a:tailEnd type="arrow"/>
          </a:ln>
        </p:spPr>
      </p:cxnSp>
      <p:sp>
        <p:nvSpPr>
          <p:cNvPr id="98" name="TextBox 97"/>
          <p:cNvSpPr txBox="1"/>
          <p:nvPr/>
        </p:nvSpPr>
        <p:spPr>
          <a:xfrm>
            <a:off x="3505200" y="518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3429000"/>
            <a:ext cx="1120699" cy="334537"/>
          </a:xfrm>
          <a:prstGeom prst="rect">
            <a:avLst/>
          </a:prstGeom>
          <a:noFill/>
        </p:spPr>
      </p:pic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4114800"/>
            <a:ext cx="1655956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Moiré patterns by rotation</a:t>
            </a:r>
            <a:endParaRPr lang="en-US" dirty="0"/>
          </a:p>
        </p:txBody>
      </p:sp>
      <p:pic>
        <p:nvPicPr>
          <p:cNvPr id="17410" name="Picture 2" descr="http://upload.wikimedia.org/wikipedia/commons/thumb/b/bb/Moire02.gif/160px-Moire02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057400"/>
            <a:ext cx="3276600" cy="3276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Meniscus lithography and Moiré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514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a new approach, Joanna </a:t>
            </a:r>
            <a:r>
              <a:rPr lang="en-US" sz="2400" dirty="0" err="1" smtClean="0"/>
              <a:t>Aizenberg</a:t>
            </a:r>
            <a:r>
              <a:rPr lang="en-US" sz="2400" dirty="0" smtClean="0"/>
              <a:t> at Harvard University has found a simple, scalable way for masked evaporation to produce complex patterns and long-range order. </a:t>
            </a:r>
            <a:r>
              <a:rPr lang="nb-NO" sz="2400" dirty="0" smtClean="0"/>
              <a:t> (S. H. Kang et al., </a:t>
            </a:r>
            <a:r>
              <a:rPr lang="nb-NO" sz="2400" i="1" dirty="0" smtClean="0"/>
              <a:t>Phys. Rev. Lett.</a:t>
            </a:r>
            <a:r>
              <a:rPr lang="nb-NO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Evaporation of a trapped liquid can arrange </a:t>
            </a:r>
            <a:r>
              <a:rPr lang="en-US" sz="2400" dirty="0" err="1" smtClean="0"/>
              <a:t>nanoparticles</a:t>
            </a:r>
            <a:r>
              <a:rPr lang="en-US" sz="2400" dirty="0" smtClean="0"/>
              <a:t> into tunable patterns with long-range order.</a:t>
            </a:r>
            <a:endParaRPr lang="en-US" sz="2400" dirty="0"/>
          </a:p>
        </p:txBody>
      </p:sp>
      <p:sp>
        <p:nvSpPr>
          <p:cNvPr id="1026" name="AutoShape 2" descr="http://www.physicstoday.org/polopoly_fs/1.2614663!/image/11247096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www.physicstoday.org/polopoly_fs/1.2614663!/image/11247096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8862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8201" y="43434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mask and substrate are identical and at a slight angle to each other, the misalignment produces a  Moiré pattern that is preserved by the bent pillars, as shown in the figure, even after the two arrays are separated.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Moiré patterns &amp; aliasing</a:t>
            </a:r>
            <a:endParaRPr lang="en-US" dirty="0"/>
          </a:p>
        </p:txBody>
      </p:sp>
      <p:pic>
        <p:nvPicPr>
          <p:cNvPr id="15362" name="Picture 2" descr="\epsfbox{FIGURES/aliasing_0.eps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3743325" cy="3743325"/>
          </a:xfrm>
          <a:prstGeom prst="rect">
            <a:avLst/>
          </a:prstGeom>
          <a:noFill/>
        </p:spPr>
      </p:pic>
      <p:pic>
        <p:nvPicPr>
          <p:cNvPr id="15364" name="Picture 4" descr="\epsfbox{FIGURES/aliasing_1s.eps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819400"/>
            <a:ext cx="3743325" cy="37433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981200"/>
            <a:ext cx="613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Aliasing can be removed by filtering out the higher frequencies.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It doesn’t always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Sometimes it is not possible to resolve the issue because of the scale of displayed objects. </a:t>
            </a:r>
            <a:endParaRPr lang="en-US" sz="2400" dirty="0"/>
          </a:p>
        </p:txBody>
      </p:sp>
      <p:pic>
        <p:nvPicPr>
          <p:cNvPr id="4" name="Picture 3" descr="AA.em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45410"/>
            <a:ext cx="4646087" cy="4212590"/>
          </a:xfrm>
          <a:prstGeom prst="rect">
            <a:avLst/>
          </a:prstGeom>
        </p:spPr>
      </p:pic>
      <p:pic>
        <p:nvPicPr>
          <p:cNvPr id="20482" name="Picture 2" descr="C:\Users\zlatko\Documents\My Dropbox\Teaching\BU 2013\Class4\Fig1a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643496"/>
            <a:ext cx="4648200" cy="421450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362200" y="4648200"/>
            <a:ext cx="91440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62200" y="2819400"/>
            <a:ext cx="2590800" cy="182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2200" y="5562600"/>
            <a:ext cx="2590800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922</Words>
  <Application>Microsoft Office PowerPoint</Application>
  <PresentationFormat>On-screen Show (4:3)</PresentationFormat>
  <Paragraphs>191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Overview of Class 3</vt:lpstr>
      <vt:lpstr>Some Primitives in OpenGL </vt:lpstr>
      <vt:lpstr>Plot polygons in OpenGL</vt:lpstr>
      <vt:lpstr>Polygon fill algorithm</vt:lpstr>
      <vt:lpstr>Moiré patterns</vt:lpstr>
      <vt:lpstr>Moiré patterns by rotation</vt:lpstr>
      <vt:lpstr>Meniscus lithography and Moiré patterns</vt:lpstr>
      <vt:lpstr>Moiré patterns &amp; aliasing</vt:lpstr>
      <vt:lpstr>It doesn’t always work</vt:lpstr>
      <vt:lpstr>Anti aliasing in OpenGL</vt:lpstr>
      <vt:lpstr>Primitives arguments &amp; color </vt:lpstr>
      <vt:lpstr>OpenGL transformations</vt:lpstr>
      <vt:lpstr>Homogeneous Coordinates</vt:lpstr>
      <vt:lpstr>2D Transformations in OpenGL</vt:lpstr>
      <vt:lpstr>2D Transformations Lab Project</vt:lpstr>
      <vt:lpstr>Homework #3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zlatko vasilkoski</dc:creator>
  <cp:lastModifiedBy>zlatko vasilkoski</cp:lastModifiedBy>
  <cp:revision>510</cp:revision>
  <dcterms:created xsi:type="dcterms:W3CDTF">2012-09-12T02:19:18Z</dcterms:created>
  <dcterms:modified xsi:type="dcterms:W3CDTF">2013-09-27T23:38:23Z</dcterms:modified>
</cp:coreProperties>
</file>