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94" r:id="rId2"/>
    <p:sldId id="346" r:id="rId3"/>
    <p:sldId id="377" r:id="rId4"/>
    <p:sldId id="393" r:id="rId5"/>
    <p:sldId id="392" r:id="rId6"/>
    <p:sldId id="378" r:id="rId7"/>
    <p:sldId id="395" r:id="rId8"/>
    <p:sldId id="396" r:id="rId9"/>
    <p:sldId id="397" r:id="rId10"/>
    <p:sldId id="398" r:id="rId11"/>
    <p:sldId id="400" r:id="rId12"/>
    <p:sldId id="39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22" autoAdjust="0"/>
    <p:restoredTop sz="94609" autoAdjust="0"/>
  </p:normalViewPr>
  <p:slideViewPr>
    <p:cSldViewPr>
      <p:cViewPr>
        <p:scale>
          <a:sx n="110" d="100"/>
          <a:sy n="110" d="100"/>
        </p:scale>
        <p:origin x="-51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852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F0309-7841-4D62-8061-383890750C93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B01BD-A5F3-4244-A97B-DCAC934B5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46FF-AA00-495E-BA00-E47F7BE662B7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CAD1-30CA-4FA7-9AF4-4CCCDFD1F1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46FF-AA00-495E-BA00-E47F7BE662B7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CAD1-30CA-4FA7-9AF4-4CCCDFD1F1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46FF-AA00-495E-BA00-E47F7BE662B7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CAD1-30CA-4FA7-9AF4-4CCCDFD1F1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46FF-AA00-495E-BA00-E47F7BE662B7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CAD1-30CA-4FA7-9AF4-4CCCDFD1F1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46FF-AA00-495E-BA00-E47F7BE662B7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CAD1-30CA-4FA7-9AF4-4CCCDFD1F1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46FF-AA00-495E-BA00-E47F7BE662B7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CAD1-30CA-4FA7-9AF4-4CCCDFD1F1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46FF-AA00-495E-BA00-E47F7BE662B7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CAD1-30CA-4FA7-9AF4-4CCCDFD1F1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46FF-AA00-495E-BA00-E47F7BE662B7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CAD1-30CA-4FA7-9AF4-4CCCDFD1F1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46FF-AA00-495E-BA00-E47F7BE662B7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CAD1-30CA-4FA7-9AF4-4CCCDFD1F1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46FF-AA00-495E-BA00-E47F7BE662B7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CAD1-30CA-4FA7-9AF4-4CCCDFD1F1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46FF-AA00-495E-BA00-E47F7BE662B7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CAD1-30CA-4FA7-9AF4-4CCCDFD1F1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446FF-AA00-495E-BA00-E47F7BE662B7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4CAD1-30CA-4FA7-9AF4-4CCCDFD1F1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gruJ0S3TTtI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gif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Class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over the HW</a:t>
            </a:r>
          </a:p>
          <a:p>
            <a:r>
              <a:rPr lang="en-US" dirty="0" smtClean="0"/>
              <a:t>Keyboard controls </a:t>
            </a:r>
          </a:p>
          <a:p>
            <a:pPr lvl="1"/>
            <a:r>
              <a:rPr lang="en-US" dirty="0" smtClean="0"/>
              <a:t>Move Square Lab Project</a:t>
            </a:r>
          </a:p>
          <a:p>
            <a:r>
              <a:rPr lang="en-US" dirty="0" smtClean="0"/>
              <a:t>Fractals</a:t>
            </a:r>
          </a:p>
          <a:p>
            <a:pPr lvl="1"/>
            <a:r>
              <a:rPr lang="en-US" dirty="0" smtClean="0"/>
              <a:t>Fern Lab Project</a:t>
            </a:r>
          </a:p>
          <a:p>
            <a:pPr lvl="1"/>
            <a:r>
              <a:rPr lang="en-US" dirty="0" err="1" smtClean="0"/>
              <a:t>Serpinski</a:t>
            </a:r>
            <a:r>
              <a:rPr lang="en-US" dirty="0" smtClean="0"/>
              <a:t> Lab Project</a:t>
            </a:r>
          </a:p>
          <a:p>
            <a:pPr lvl="1"/>
            <a:r>
              <a:rPr lang="en-US" dirty="0" smtClean="0"/>
              <a:t>Mandelbrot Lab Project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Sierpinski’s</a:t>
            </a:r>
            <a:r>
              <a:rPr lang="en-US" dirty="0" smtClean="0"/>
              <a:t> Lab Project in OpenGL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Modify the sampler code to create a plot of the </a:t>
            </a:r>
            <a:r>
              <a:rPr lang="en-US" sz="2400" dirty="0" err="1" smtClean="0"/>
              <a:t>Sierpinski’s</a:t>
            </a:r>
            <a:r>
              <a:rPr lang="en-US" sz="2400" dirty="0" smtClean="0"/>
              <a:t> triangle.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Julia Set Fractal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The Julia set is named after the French mathematician Gaston Julia who investigated their properties circa 1915 </a:t>
            </a:r>
          </a:p>
          <a:p>
            <a:r>
              <a:rPr lang="en-US" sz="1600" dirty="0" smtClean="0"/>
              <a:t>The Julia set is now associated with those points z = x + </a:t>
            </a:r>
            <a:r>
              <a:rPr lang="en-US" sz="1600" dirty="0" err="1" smtClean="0"/>
              <a:t>iy</a:t>
            </a:r>
            <a:r>
              <a:rPr lang="en-US" sz="1600" dirty="0" smtClean="0"/>
              <a:t> on the complex plane for which the series z</a:t>
            </a:r>
            <a:r>
              <a:rPr lang="en-US" sz="1600" baseline="-25000" dirty="0" smtClean="0"/>
              <a:t>n+1</a:t>
            </a:r>
            <a:r>
              <a:rPr lang="en-US" sz="1600" dirty="0" smtClean="0"/>
              <a:t> = z</a:t>
            </a:r>
            <a:r>
              <a:rPr lang="en-US" sz="1600" baseline="-25000" dirty="0" smtClean="0"/>
              <a:t>n</a:t>
            </a:r>
            <a:r>
              <a:rPr lang="en-US" sz="1600" baseline="30000" dirty="0" smtClean="0"/>
              <a:t>2</a:t>
            </a:r>
            <a:r>
              <a:rPr lang="en-US" sz="1600" dirty="0" smtClean="0"/>
              <a:t> + c does not tend to infinity.  </a:t>
            </a:r>
          </a:p>
          <a:p>
            <a:r>
              <a:rPr lang="en-US" sz="1600" dirty="0" smtClean="0">
                <a:hlinkClick r:id="rId2"/>
              </a:rPr>
              <a:t>http://www.youtube.com/watch?v=gruJ0S3TTtI</a:t>
            </a:r>
            <a:endParaRPr lang="en-US" sz="1600" dirty="0" smtClean="0"/>
          </a:p>
          <a:p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#4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1) </a:t>
            </a:r>
            <a:r>
              <a:rPr lang="en-US" sz="1800" dirty="0" smtClean="0"/>
              <a:t> </a:t>
            </a:r>
            <a:r>
              <a:rPr lang="en-US" sz="1800" dirty="0" smtClean="0"/>
              <a:t>Make the square from Move Square Lab Project rotate around its middle.</a:t>
            </a:r>
          </a:p>
          <a:p>
            <a:pPr>
              <a:buNone/>
            </a:pPr>
            <a:r>
              <a:rPr lang="en-US" sz="1800" dirty="0" smtClean="0"/>
              <a:t>2) Implement the Fern algorithm in OpenGL</a:t>
            </a:r>
            <a:r>
              <a:rPr lang="en-US" sz="1400" dirty="0" smtClean="0">
                <a:solidFill>
                  <a:prstClr val="black"/>
                </a:solidFill>
              </a:rPr>
              <a:t>. </a:t>
            </a:r>
          </a:p>
          <a:p>
            <a:pPr>
              <a:buNone/>
            </a:pPr>
            <a:r>
              <a:rPr lang="en-US" sz="1800" dirty="0" smtClean="0"/>
              <a:t>3) Modify </a:t>
            </a:r>
            <a:r>
              <a:rPr lang="en-US" sz="1800" dirty="0" smtClean="0"/>
              <a:t>the sampler OpenGL code to create a plot of the </a:t>
            </a:r>
            <a:r>
              <a:rPr lang="en-US" sz="1800" dirty="0" err="1" smtClean="0"/>
              <a:t>Sierpinski’s</a:t>
            </a:r>
            <a:r>
              <a:rPr lang="en-US" sz="1800" dirty="0" smtClean="0"/>
              <a:t> triangle. Use the rules given on slide 9 in this presentation. </a:t>
            </a:r>
          </a:p>
          <a:p>
            <a:pPr>
              <a:buNone/>
            </a:pPr>
            <a:r>
              <a:rPr lang="en-US" sz="1800" dirty="0" smtClean="0"/>
              <a:t>4) </a:t>
            </a:r>
            <a:r>
              <a:rPr lang="en-US" sz="1800" dirty="0" smtClean="0"/>
              <a:t>Generate the </a:t>
            </a:r>
            <a:r>
              <a:rPr lang="en-US" sz="1800" dirty="0" err="1" smtClean="0"/>
              <a:t>Sierpinski’s</a:t>
            </a:r>
            <a:r>
              <a:rPr lang="en-US" sz="1800" dirty="0" smtClean="0"/>
              <a:t> triangle in OpenGL by connecting (plotting) only the odd numbers in Pascal's triangle. 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/>
          </a:p>
        </p:txBody>
      </p:sp>
      <p:pic>
        <p:nvPicPr>
          <p:cNvPr id="10" name="Picture 2" descr="http://upload.wikimedia.org/wikipedia/commons/thumb/0/0d/PascalTriangleAnimated2.gif/220px-PascalTriangleAnimated2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4572000"/>
            <a:ext cx="2095500" cy="1933576"/>
          </a:xfrm>
          <a:prstGeom prst="rect">
            <a:avLst/>
          </a:prstGeom>
          <a:noFill/>
        </p:spPr>
      </p:pic>
      <p:cxnSp>
        <p:nvCxnSpPr>
          <p:cNvPr id="11" name="Straight Arrow Connector 10"/>
          <p:cNvCxnSpPr/>
          <p:nvPr/>
        </p:nvCxnSpPr>
        <p:spPr>
          <a:xfrm flipH="1">
            <a:off x="4800600" y="3200400"/>
            <a:ext cx="31242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OpenGL State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For a given piece of geometry, many things can affect how it is drawn. The object can be blended with the background, front or back face culling, bound texture etc. </a:t>
            </a:r>
          </a:p>
          <a:p>
            <a:r>
              <a:rPr lang="en-US" sz="2000" dirty="0" smtClean="0"/>
              <a:t>It is not practical to specify all the state variables whenever we try to draw something in OpenGL. All this collection of variables is called the state of the pipeline. When a state value is set, it remains set until some other function changes it. The function to turn state variable on or off use:  </a:t>
            </a:r>
          </a:p>
          <a:p>
            <a:r>
              <a:rPr lang="en-US" sz="2000" dirty="0" err="1" smtClean="0"/>
              <a:t>glEnable</a:t>
            </a:r>
            <a:r>
              <a:rPr lang="en-US" sz="2000" dirty="0" smtClean="0"/>
              <a:t>();</a:t>
            </a:r>
          </a:p>
          <a:p>
            <a:r>
              <a:rPr lang="en-US" sz="2000" dirty="0" err="1" smtClean="0"/>
              <a:t>glDisable</a:t>
            </a:r>
            <a:r>
              <a:rPr lang="en-US" sz="2000" dirty="0" smtClean="0"/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Surface Faces and Winding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solidFill>
                  <a:srgbClr val="222222"/>
                </a:solidFill>
              </a:rPr>
              <a:t>Surface - defined by three or more points (in three-dimensional space).</a:t>
            </a:r>
          </a:p>
          <a:p>
            <a:r>
              <a:rPr lang="en-US" sz="1800" dirty="0" smtClean="0">
                <a:solidFill>
                  <a:srgbClr val="222222"/>
                </a:solidFill>
              </a:rPr>
              <a:t>Three or more 3D points (vertices in OpenGL) have a front face and a back face. </a:t>
            </a:r>
          </a:p>
          <a:p>
            <a:r>
              <a:rPr lang="en-US" sz="1800" dirty="0" smtClean="0">
                <a:solidFill>
                  <a:srgbClr val="222222"/>
                </a:solidFill>
              </a:rPr>
              <a:t>Which face is front and which is the back? </a:t>
            </a:r>
          </a:p>
          <a:p>
            <a:r>
              <a:rPr lang="en-US" sz="1800" dirty="0" smtClean="0"/>
              <a:t>OpenGL default - counterclockwise is the front face</a:t>
            </a:r>
          </a:p>
          <a:p>
            <a:r>
              <a:rPr lang="en-US" sz="1800" dirty="0" smtClean="0"/>
              <a:t>Culling - commonly used feature of OpenGL, allows the rendering pipeline to ignore (not calculate or draw) the back face of a shape, saving time, memory and processing cycles. </a:t>
            </a:r>
            <a:endParaRPr lang="en-US" sz="1800" dirty="0"/>
          </a:p>
        </p:txBody>
      </p:sp>
      <p:pic>
        <p:nvPicPr>
          <p:cNvPr id="1026" name="Picture 2" descr="http://developer.android.com/images/opengl/ccw-wind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52825" y="4200524"/>
            <a:ext cx="5514975" cy="18954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“Move Square” Lab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Use MoveSquare.cpp </a:t>
            </a:r>
          </a:p>
          <a:p>
            <a:pPr lvl="1"/>
            <a:r>
              <a:rPr lang="en-US" sz="1600" dirty="0" smtClean="0"/>
              <a:t>draw a square 100x100 pixels positioned at 200,200 as wireframe or quad.</a:t>
            </a:r>
          </a:p>
          <a:p>
            <a:pPr lvl="1"/>
            <a:r>
              <a:rPr lang="en-US" sz="1600" dirty="0" smtClean="0"/>
              <a:t>use transformation part of the code from Square.cpp</a:t>
            </a:r>
          </a:p>
          <a:p>
            <a:pPr lvl="1"/>
            <a:r>
              <a:rPr lang="en-US" sz="1600" dirty="0" smtClean="0"/>
              <a:t>use keyboard to move (translate) and rotate </a:t>
            </a:r>
            <a:r>
              <a:rPr lang="en-US" sz="1600" smtClean="0"/>
              <a:t>the square.</a:t>
            </a:r>
            <a:endParaRPr lang="en-US" sz="1600" dirty="0" smtClean="0"/>
          </a:p>
          <a:p>
            <a:pPr lvl="1"/>
            <a:endParaRPr lang="en-US" sz="1600" dirty="0" smtClean="0"/>
          </a:p>
          <a:p>
            <a:r>
              <a:rPr lang="en-US" sz="2000" dirty="0" smtClean="0"/>
              <a:t>Remember the homogeneous coordinates transformation</a:t>
            </a:r>
          </a:p>
          <a:p>
            <a:pPr marL="0" lvl="0">
              <a:lnSpc>
                <a:spcPct val="115000"/>
              </a:lnSpc>
              <a:spcBef>
                <a:spcPts val="0"/>
              </a:spcBef>
              <a:buNone/>
            </a:pPr>
            <a:endParaRPr lang="en-US" sz="1100" dirty="0" smtClean="0">
              <a:solidFill>
                <a:srgbClr val="0000FF"/>
              </a:solidFill>
              <a:latin typeface="Consolas"/>
              <a:ea typeface="Calibri"/>
              <a:cs typeface="Consolas"/>
            </a:endParaRPr>
          </a:p>
          <a:p>
            <a:pPr marL="0" lvl="0">
              <a:lnSpc>
                <a:spcPct val="115000"/>
              </a:lnSpc>
              <a:spcBef>
                <a:spcPts val="0"/>
              </a:spcBef>
              <a:buNone/>
            </a:pPr>
            <a:endParaRPr lang="en-US" sz="1100" dirty="0" smtClean="0">
              <a:solidFill>
                <a:srgbClr val="0000FF"/>
              </a:solidFill>
              <a:latin typeface="Consolas"/>
              <a:ea typeface="Calibri"/>
              <a:cs typeface="Consolas"/>
            </a:endParaRPr>
          </a:p>
          <a:p>
            <a:pPr marL="0" lvl="0">
              <a:lnSpc>
                <a:spcPct val="115000"/>
              </a:lnSpc>
              <a:spcBef>
                <a:spcPts val="0"/>
              </a:spcBef>
              <a:buNone/>
            </a:pPr>
            <a:endParaRPr lang="en-US" sz="1100" dirty="0" smtClean="0">
              <a:solidFill>
                <a:srgbClr val="0000FF"/>
              </a:solidFill>
              <a:latin typeface="Consolas"/>
              <a:ea typeface="Calibri"/>
              <a:cs typeface="Consolas"/>
            </a:endParaRPr>
          </a:p>
          <a:p>
            <a:pPr marL="0" lvl="0">
              <a:lnSpc>
                <a:spcPct val="115000"/>
              </a:lnSpc>
              <a:spcBef>
                <a:spcPts val="0"/>
              </a:spcBef>
              <a:buNone/>
            </a:pPr>
            <a:endParaRPr lang="en-US" sz="1100" dirty="0" smtClean="0">
              <a:solidFill>
                <a:srgbClr val="0000FF"/>
              </a:solidFill>
              <a:latin typeface="Consolas"/>
              <a:ea typeface="Calibri"/>
              <a:cs typeface="Consolas"/>
            </a:endParaRPr>
          </a:p>
          <a:p>
            <a:pPr marL="0" lvl="0">
              <a:lnSpc>
                <a:spcPct val="115000"/>
              </a:lnSpc>
              <a:spcBef>
                <a:spcPts val="0"/>
              </a:spcBef>
              <a:buNone/>
            </a:pPr>
            <a:endParaRPr lang="en-US" sz="1100" dirty="0" smtClean="0">
              <a:solidFill>
                <a:srgbClr val="0000FF"/>
              </a:solidFill>
              <a:latin typeface="Consolas"/>
              <a:ea typeface="Calibri"/>
              <a:cs typeface="Consolas"/>
            </a:endParaRPr>
          </a:p>
          <a:p>
            <a:pPr marL="0" lvl="0">
              <a:lnSpc>
                <a:spcPct val="115000"/>
              </a:lnSpc>
              <a:spcBef>
                <a:spcPts val="0"/>
              </a:spcBef>
              <a:buNone/>
            </a:pPr>
            <a:endParaRPr lang="en-US" sz="1100" dirty="0" smtClean="0">
              <a:solidFill>
                <a:srgbClr val="0000FF"/>
              </a:solidFill>
              <a:latin typeface="Consolas"/>
              <a:ea typeface="Calibri"/>
              <a:cs typeface="Consolas"/>
            </a:endParaRPr>
          </a:p>
          <a:p>
            <a:pPr marL="0" lvl="0">
              <a:lnSpc>
                <a:spcPct val="115000"/>
              </a:lnSpc>
              <a:spcBef>
                <a:spcPts val="0"/>
              </a:spcBef>
              <a:buNone/>
            </a:pPr>
            <a:endParaRPr lang="en-US" sz="1100" dirty="0" smtClean="0">
              <a:solidFill>
                <a:srgbClr val="0000FF"/>
              </a:solidFill>
              <a:latin typeface="Consolas"/>
              <a:ea typeface="Calibri"/>
              <a:cs typeface="Consolas"/>
            </a:endParaRPr>
          </a:p>
          <a:p>
            <a:pPr mar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for</a:t>
            </a:r>
            <a:r>
              <a:rPr lang="en-US" sz="1100" dirty="0" smtClean="0">
                <a:solidFill>
                  <a:prstClr val="black"/>
                </a:solidFill>
                <a:latin typeface="Consolas"/>
                <a:ea typeface="Calibri"/>
                <a:cs typeface="Consolas"/>
              </a:rPr>
              <a:t> (</a:t>
            </a:r>
            <a:r>
              <a:rPr lang="en-US" sz="1100" dirty="0" err="1" smtClean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int</a:t>
            </a:r>
            <a:r>
              <a:rPr lang="en-US" sz="1100" dirty="0" smtClean="0">
                <a:solidFill>
                  <a:prstClr val="black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Consolas"/>
                <a:ea typeface="Calibri"/>
                <a:cs typeface="Consolas"/>
              </a:rPr>
              <a:t>i</a:t>
            </a:r>
            <a:r>
              <a:rPr lang="en-US" sz="1100" dirty="0" smtClean="0">
                <a:solidFill>
                  <a:prstClr val="black"/>
                </a:solidFill>
                <a:latin typeface="Consolas"/>
                <a:ea typeface="Calibri"/>
                <a:cs typeface="Consolas"/>
              </a:rPr>
              <a:t> = 0; </a:t>
            </a:r>
            <a:r>
              <a:rPr lang="en-US" sz="1100" dirty="0" err="1" smtClean="0">
                <a:solidFill>
                  <a:prstClr val="black"/>
                </a:solidFill>
                <a:latin typeface="Consolas"/>
                <a:ea typeface="Calibri"/>
                <a:cs typeface="Consolas"/>
              </a:rPr>
              <a:t>i</a:t>
            </a:r>
            <a:r>
              <a:rPr lang="en-US" sz="1100" dirty="0" smtClean="0">
                <a:solidFill>
                  <a:prstClr val="black"/>
                </a:solidFill>
                <a:latin typeface="Consolas"/>
                <a:ea typeface="Calibri"/>
                <a:cs typeface="Consolas"/>
              </a:rPr>
              <a:t> &lt;= 3; </a:t>
            </a:r>
            <a:r>
              <a:rPr lang="en-US" sz="1100" dirty="0" err="1" smtClean="0">
                <a:solidFill>
                  <a:prstClr val="black"/>
                </a:solidFill>
                <a:latin typeface="Consolas"/>
                <a:ea typeface="Calibri"/>
                <a:cs typeface="Consolas"/>
              </a:rPr>
              <a:t>i</a:t>
            </a:r>
            <a:r>
              <a:rPr lang="en-US" sz="1100" dirty="0" smtClean="0">
                <a:solidFill>
                  <a:prstClr val="black"/>
                </a:solidFill>
                <a:latin typeface="Consolas"/>
                <a:ea typeface="Calibri"/>
                <a:cs typeface="Consolas"/>
              </a:rPr>
              <a:t>++) {</a:t>
            </a:r>
            <a:endParaRPr lang="en-US" sz="1100" dirty="0" smtClean="0">
              <a:solidFill>
                <a:prstClr val="black"/>
              </a:solidFill>
              <a:ea typeface="Calibri"/>
              <a:cs typeface="Times New Roman"/>
            </a:endParaRPr>
          </a:p>
          <a:p>
            <a:pPr mar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100" dirty="0" smtClean="0">
                <a:solidFill>
                  <a:prstClr val="black"/>
                </a:solidFill>
                <a:latin typeface="Consolas"/>
                <a:ea typeface="Calibri"/>
                <a:cs typeface="Consolas"/>
              </a:rPr>
              <a:t>   </a:t>
            </a:r>
            <a:r>
              <a:rPr lang="en-US" sz="1100" dirty="0" err="1" smtClean="0">
                <a:solidFill>
                  <a:prstClr val="black"/>
                </a:solidFill>
                <a:latin typeface="Consolas"/>
                <a:ea typeface="Calibri"/>
                <a:cs typeface="Consolas"/>
              </a:rPr>
              <a:t>Xn</a:t>
            </a:r>
            <a:r>
              <a:rPr lang="en-US" sz="1100" dirty="0" smtClean="0">
                <a:solidFill>
                  <a:prstClr val="black"/>
                </a:solidFill>
                <a:latin typeface="Consolas"/>
                <a:ea typeface="Calibri"/>
                <a:cs typeface="Consolas"/>
              </a:rPr>
              <a:t>[</a:t>
            </a:r>
            <a:r>
              <a:rPr lang="en-US" sz="1100" dirty="0" err="1" smtClean="0">
                <a:solidFill>
                  <a:prstClr val="black"/>
                </a:solidFill>
                <a:latin typeface="Consolas"/>
                <a:ea typeface="Calibri"/>
                <a:cs typeface="Consolas"/>
              </a:rPr>
              <a:t>i</a:t>
            </a:r>
            <a:r>
              <a:rPr lang="en-US" sz="1100" dirty="0" smtClean="0">
                <a:solidFill>
                  <a:prstClr val="black"/>
                </a:solidFill>
                <a:latin typeface="Consolas"/>
                <a:ea typeface="Calibri"/>
                <a:cs typeface="Consolas"/>
              </a:rPr>
              <a:t>] = a*X[</a:t>
            </a:r>
            <a:r>
              <a:rPr lang="en-US" sz="1100" dirty="0" err="1" smtClean="0">
                <a:solidFill>
                  <a:prstClr val="black"/>
                </a:solidFill>
                <a:latin typeface="Consolas"/>
                <a:ea typeface="Calibri"/>
                <a:cs typeface="Consolas"/>
              </a:rPr>
              <a:t>i</a:t>
            </a:r>
            <a:r>
              <a:rPr lang="en-US" sz="1100" dirty="0" smtClean="0">
                <a:solidFill>
                  <a:prstClr val="black"/>
                </a:solidFill>
                <a:latin typeface="Consolas"/>
                <a:ea typeface="Calibri"/>
                <a:cs typeface="Consolas"/>
              </a:rPr>
              <a:t>]+b*Y[</a:t>
            </a:r>
            <a:r>
              <a:rPr lang="en-US" sz="1100" dirty="0" err="1" smtClean="0">
                <a:solidFill>
                  <a:prstClr val="black"/>
                </a:solidFill>
                <a:latin typeface="Consolas"/>
                <a:ea typeface="Calibri"/>
                <a:cs typeface="Consolas"/>
              </a:rPr>
              <a:t>i</a:t>
            </a:r>
            <a:r>
              <a:rPr lang="en-US" sz="1100" dirty="0" smtClean="0">
                <a:solidFill>
                  <a:prstClr val="black"/>
                </a:solidFill>
                <a:latin typeface="Consolas"/>
                <a:ea typeface="Calibri"/>
                <a:cs typeface="Consolas"/>
              </a:rPr>
              <a:t>]+</a:t>
            </a:r>
            <a:r>
              <a:rPr lang="en-US" sz="1100" dirty="0" err="1" smtClean="0">
                <a:solidFill>
                  <a:prstClr val="black"/>
                </a:solidFill>
                <a:latin typeface="Consolas"/>
                <a:ea typeface="Calibri"/>
                <a:cs typeface="Consolas"/>
              </a:rPr>
              <a:t>tx</a:t>
            </a:r>
            <a:r>
              <a:rPr lang="en-US" sz="1100" dirty="0" smtClean="0">
                <a:solidFill>
                  <a:prstClr val="black"/>
                </a:solidFill>
                <a:latin typeface="Consolas"/>
                <a:ea typeface="Calibri"/>
                <a:cs typeface="Consolas"/>
              </a:rPr>
              <a:t>; 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ea typeface="Calibri"/>
                <a:cs typeface="Consolas"/>
              </a:rPr>
              <a:t>// x' = 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ea typeface="Calibri"/>
                <a:cs typeface="Consolas"/>
              </a:rPr>
              <a:t>ax+by+tx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ea typeface="Calibri"/>
                <a:cs typeface="Consolas"/>
              </a:rPr>
              <a:t> Transformation</a:t>
            </a:r>
            <a:endParaRPr lang="en-US" sz="1100" dirty="0" smtClean="0">
              <a:solidFill>
                <a:prstClr val="black"/>
              </a:solidFill>
              <a:ea typeface="Calibri"/>
              <a:cs typeface="Times New Roman"/>
            </a:endParaRPr>
          </a:p>
          <a:p>
            <a:pPr mar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100" dirty="0" smtClean="0">
                <a:solidFill>
                  <a:prstClr val="black"/>
                </a:solidFill>
                <a:latin typeface="Consolas"/>
                <a:ea typeface="Calibri"/>
                <a:cs typeface="Consolas"/>
              </a:rPr>
              <a:t>   </a:t>
            </a:r>
            <a:r>
              <a:rPr lang="en-US" sz="1100" dirty="0" err="1" smtClean="0">
                <a:solidFill>
                  <a:prstClr val="black"/>
                </a:solidFill>
                <a:latin typeface="Consolas"/>
                <a:ea typeface="Calibri"/>
                <a:cs typeface="Consolas"/>
              </a:rPr>
              <a:t>Yn</a:t>
            </a:r>
            <a:r>
              <a:rPr lang="en-US" sz="1100" dirty="0" smtClean="0">
                <a:solidFill>
                  <a:prstClr val="black"/>
                </a:solidFill>
                <a:latin typeface="Consolas"/>
                <a:ea typeface="Calibri"/>
                <a:cs typeface="Consolas"/>
              </a:rPr>
              <a:t>[</a:t>
            </a:r>
            <a:r>
              <a:rPr lang="en-US" sz="1100" dirty="0" err="1" smtClean="0">
                <a:solidFill>
                  <a:prstClr val="black"/>
                </a:solidFill>
                <a:latin typeface="Consolas"/>
                <a:ea typeface="Calibri"/>
                <a:cs typeface="Consolas"/>
              </a:rPr>
              <a:t>i</a:t>
            </a:r>
            <a:r>
              <a:rPr lang="en-US" sz="1100" dirty="0" smtClean="0">
                <a:solidFill>
                  <a:prstClr val="black"/>
                </a:solidFill>
                <a:latin typeface="Consolas"/>
                <a:ea typeface="Calibri"/>
                <a:cs typeface="Consolas"/>
              </a:rPr>
              <a:t>] = c*X[</a:t>
            </a:r>
            <a:r>
              <a:rPr lang="en-US" sz="1100" dirty="0" err="1" smtClean="0">
                <a:solidFill>
                  <a:prstClr val="black"/>
                </a:solidFill>
                <a:latin typeface="Consolas"/>
                <a:ea typeface="Calibri"/>
                <a:cs typeface="Consolas"/>
              </a:rPr>
              <a:t>i</a:t>
            </a:r>
            <a:r>
              <a:rPr lang="en-US" sz="1100" dirty="0" smtClean="0">
                <a:solidFill>
                  <a:prstClr val="black"/>
                </a:solidFill>
                <a:latin typeface="Consolas"/>
                <a:ea typeface="Calibri"/>
                <a:cs typeface="Consolas"/>
              </a:rPr>
              <a:t>]+d*Y[</a:t>
            </a:r>
            <a:r>
              <a:rPr lang="en-US" sz="1100" dirty="0" err="1" smtClean="0">
                <a:solidFill>
                  <a:prstClr val="black"/>
                </a:solidFill>
                <a:latin typeface="Consolas"/>
                <a:ea typeface="Calibri"/>
                <a:cs typeface="Consolas"/>
              </a:rPr>
              <a:t>i</a:t>
            </a:r>
            <a:r>
              <a:rPr lang="en-US" sz="1100" dirty="0" smtClean="0">
                <a:solidFill>
                  <a:prstClr val="black"/>
                </a:solidFill>
                <a:latin typeface="Consolas"/>
                <a:ea typeface="Calibri"/>
                <a:cs typeface="Consolas"/>
              </a:rPr>
              <a:t>]+</a:t>
            </a:r>
            <a:r>
              <a:rPr lang="en-US" sz="1100" dirty="0" err="1" smtClean="0">
                <a:solidFill>
                  <a:prstClr val="black"/>
                </a:solidFill>
                <a:latin typeface="Consolas"/>
                <a:ea typeface="Calibri"/>
                <a:cs typeface="Consolas"/>
              </a:rPr>
              <a:t>ty</a:t>
            </a:r>
            <a:r>
              <a:rPr lang="en-US" sz="1100" dirty="0" smtClean="0">
                <a:solidFill>
                  <a:prstClr val="black"/>
                </a:solidFill>
                <a:latin typeface="Consolas"/>
                <a:ea typeface="Calibri"/>
                <a:cs typeface="Consolas"/>
              </a:rPr>
              <a:t>;;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ea typeface="Calibri"/>
                <a:cs typeface="Consolas"/>
              </a:rPr>
              <a:t>// y' = 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  <a:ea typeface="Calibri"/>
                <a:cs typeface="Consolas"/>
              </a:rPr>
              <a:t>cx+dy+ty</a:t>
            </a:r>
            <a:r>
              <a:rPr lang="en-US" sz="1100" dirty="0" smtClean="0">
                <a:solidFill>
                  <a:srgbClr val="008000"/>
                </a:solidFill>
                <a:latin typeface="Consolas"/>
                <a:ea typeface="Calibri"/>
                <a:cs typeface="Consolas"/>
              </a:rPr>
              <a:t> Transformation</a:t>
            </a:r>
            <a:endParaRPr lang="en-US" sz="1100" dirty="0" smtClean="0">
              <a:solidFill>
                <a:prstClr val="black"/>
              </a:solidFill>
              <a:ea typeface="Calibri"/>
              <a:cs typeface="Times New Roman"/>
            </a:endParaRPr>
          </a:p>
          <a:p>
            <a:pPr mar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100" dirty="0" smtClean="0">
                <a:solidFill>
                  <a:prstClr val="black"/>
                </a:solidFill>
                <a:latin typeface="Consolas"/>
                <a:ea typeface="Calibri"/>
                <a:cs typeface="Consolas"/>
              </a:rPr>
              <a:t>}</a:t>
            </a:r>
            <a:endParaRPr lang="en-US" sz="1100" dirty="0" smtClean="0">
              <a:solidFill>
                <a:prstClr val="black"/>
              </a:solidFill>
              <a:ea typeface="Calibri"/>
              <a:cs typeface="Times New Roman"/>
            </a:endParaRPr>
          </a:p>
          <a:p>
            <a:endParaRPr lang="en-US" sz="2000" dirty="0" smtClean="0"/>
          </a:p>
          <a:p>
            <a:pPr lvl="1"/>
            <a:endParaRPr lang="en-US" sz="16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542925" y="3962400"/>
            <a:ext cx="4638675" cy="638175"/>
            <a:chOff x="771525" y="2514600"/>
            <a:chExt cx="4638675" cy="638175"/>
          </a:xfrm>
        </p:grpSpPr>
        <p:pic>
          <p:nvPicPr>
            <p:cNvPr id="5" name="Picture 1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048125" y="2581275"/>
              <a:ext cx="1362075" cy="238125"/>
            </a:xfrm>
            <a:prstGeom prst="rect">
              <a:avLst/>
            </a:prstGeom>
            <a:noFill/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038600" y="2867025"/>
              <a:ext cx="1362075" cy="257175"/>
            </a:xfrm>
            <a:prstGeom prst="rect">
              <a:avLst/>
            </a:prstGeom>
            <a:noFill/>
          </p:spPr>
        </p:pic>
        <p:pic>
          <p:nvPicPr>
            <p:cNvPr id="7" name="Picture 1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71525" y="2514600"/>
              <a:ext cx="2971800" cy="63817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control in OpenGL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See Move Cube.cpp code</a:t>
            </a:r>
          </a:p>
          <a:p>
            <a:r>
              <a:rPr lang="en-US" sz="11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* </a:t>
            </a:r>
            <a:r>
              <a:rPr lang="en-US" sz="1100" dirty="0" err="1" smtClean="0">
                <a:solidFill>
                  <a:srgbClr val="0000FF"/>
                </a:solidFill>
                <a:latin typeface="Consolas"/>
              </a:rPr>
              <a:t>keyStates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 = new </a:t>
            </a:r>
            <a:r>
              <a:rPr lang="en-US" sz="11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[256]; </a:t>
            </a:r>
            <a:r>
              <a:rPr lang="en-US" sz="1100" dirty="0" smtClean="0">
                <a:solidFill>
                  <a:srgbClr val="008000"/>
                </a:solidFill>
                <a:latin typeface="Consolas"/>
              </a:rPr>
              <a:t>// Create an array of Boolean values of length 256 (0-255)  </a:t>
            </a:r>
          </a:p>
          <a:p>
            <a:r>
              <a:rPr lang="en-US" sz="11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* </a:t>
            </a:r>
            <a:r>
              <a:rPr lang="en-US" sz="1100" dirty="0" err="1" smtClean="0">
                <a:solidFill>
                  <a:srgbClr val="0000FF"/>
                </a:solidFill>
                <a:latin typeface="Consolas"/>
              </a:rPr>
              <a:t>keySpecialStates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 = new </a:t>
            </a:r>
            <a:r>
              <a:rPr lang="en-US" sz="11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[256]; </a:t>
            </a:r>
            <a:r>
              <a:rPr lang="en-US" sz="1100" dirty="0" smtClean="0">
                <a:solidFill>
                  <a:srgbClr val="008000"/>
                </a:solidFill>
                <a:latin typeface="Consolas"/>
              </a:rPr>
              <a:t>// Create an array of Boolean values of length 256 (0-255) </a:t>
            </a:r>
          </a:p>
          <a:p>
            <a:r>
              <a:rPr lang="en-US" sz="1400" dirty="0" smtClean="0"/>
              <a:t>Set them to false</a:t>
            </a:r>
          </a:p>
          <a:p>
            <a:r>
              <a:rPr lang="en-US" sz="1400" dirty="0" smtClean="0"/>
              <a:t>In </a:t>
            </a:r>
            <a:r>
              <a:rPr lang="en-US" sz="1400" b="1" dirty="0" smtClean="0"/>
              <a:t>main:</a:t>
            </a:r>
          </a:p>
          <a:p>
            <a:r>
              <a:rPr lang="en-US" sz="1100" dirty="0" err="1" smtClean="0">
                <a:latin typeface="Consolas"/>
              </a:rPr>
              <a:t>glutKeyboardFunc</a:t>
            </a:r>
            <a:r>
              <a:rPr lang="en-US" sz="1100" dirty="0" smtClean="0">
                <a:latin typeface="Consolas"/>
              </a:rPr>
              <a:t>(</a:t>
            </a:r>
            <a:r>
              <a:rPr lang="en-US" sz="1100" dirty="0" err="1" smtClean="0">
                <a:latin typeface="Consolas"/>
              </a:rPr>
              <a:t>keyPressed</a:t>
            </a:r>
            <a:r>
              <a:rPr lang="en-US" sz="1100" dirty="0" smtClean="0">
                <a:latin typeface="Consolas"/>
              </a:rPr>
              <a:t>); </a:t>
            </a:r>
            <a:r>
              <a:rPr lang="en-US" sz="1100" dirty="0" smtClean="0">
                <a:solidFill>
                  <a:srgbClr val="008000"/>
                </a:solidFill>
                <a:latin typeface="Consolas"/>
              </a:rPr>
              <a:t>// Tell GLUT to use the method "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</a:rPr>
              <a:t>keyPressed</a:t>
            </a:r>
            <a:r>
              <a:rPr lang="en-US" sz="1100" dirty="0" smtClean="0">
                <a:solidFill>
                  <a:srgbClr val="008000"/>
                </a:solidFill>
                <a:latin typeface="Consolas"/>
              </a:rPr>
              <a:t>" for key presses  </a:t>
            </a:r>
          </a:p>
          <a:p>
            <a:r>
              <a:rPr lang="en-US" sz="1100" dirty="0" err="1" smtClean="0">
                <a:latin typeface="Consolas"/>
              </a:rPr>
              <a:t>glutKeyboardUpFunc</a:t>
            </a:r>
            <a:r>
              <a:rPr lang="en-US" sz="1100" dirty="0" smtClean="0">
                <a:latin typeface="Consolas"/>
              </a:rPr>
              <a:t>(</a:t>
            </a:r>
            <a:r>
              <a:rPr lang="en-US" sz="1100" dirty="0" err="1" smtClean="0">
                <a:latin typeface="Consolas"/>
              </a:rPr>
              <a:t>keyUp</a:t>
            </a:r>
            <a:r>
              <a:rPr lang="en-US" sz="1100" dirty="0" smtClean="0">
                <a:latin typeface="Consolas"/>
              </a:rPr>
              <a:t>); </a:t>
            </a:r>
            <a:r>
              <a:rPr lang="en-US" sz="1100" dirty="0" smtClean="0">
                <a:solidFill>
                  <a:srgbClr val="008000"/>
                </a:solidFill>
                <a:latin typeface="Consolas"/>
              </a:rPr>
              <a:t>// Tell GLUT to use the method "</a:t>
            </a:r>
            <a:r>
              <a:rPr lang="en-US" sz="1100" dirty="0" err="1" smtClean="0">
                <a:solidFill>
                  <a:srgbClr val="008000"/>
                </a:solidFill>
                <a:latin typeface="Consolas"/>
              </a:rPr>
              <a:t>keyUp</a:t>
            </a:r>
            <a:r>
              <a:rPr lang="en-US" sz="1100" dirty="0" smtClean="0">
                <a:solidFill>
                  <a:srgbClr val="008000"/>
                </a:solidFill>
                <a:latin typeface="Consolas"/>
              </a:rPr>
              <a:t>" for key up events  </a:t>
            </a:r>
          </a:p>
          <a:p>
            <a:r>
              <a:rPr lang="en-US" sz="1100" dirty="0" err="1" smtClean="0">
                <a:latin typeface="Consolas"/>
              </a:rPr>
              <a:t>glutSpecialFunc</a:t>
            </a:r>
            <a:r>
              <a:rPr lang="en-US" sz="1100" dirty="0" smtClean="0">
                <a:latin typeface="Consolas"/>
              </a:rPr>
              <a:t>(</a:t>
            </a:r>
            <a:r>
              <a:rPr lang="en-US" sz="1100" dirty="0" err="1" smtClean="0">
                <a:latin typeface="Consolas"/>
              </a:rPr>
              <a:t>keySpecialPressed</a:t>
            </a:r>
            <a:r>
              <a:rPr lang="en-US" sz="1100" dirty="0" smtClean="0">
                <a:latin typeface="Consolas"/>
              </a:rPr>
              <a:t>);</a:t>
            </a:r>
            <a:r>
              <a:rPr lang="en-US" sz="1100" dirty="0" smtClean="0">
                <a:solidFill>
                  <a:srgbClr val="008000"/>
                </a:solidFill>
                <a:latin typeface="Consolas"/>
              </a:rPr>
              <a:t> // Same for arrow keys</a:t>
            </a:r>
          </a:p>
          <a:p>
            <a:r>
              <a:rPr lang="en-US" sz="1100" dirty="0" err="1" smtClean="0">
                <a:latin typeface="Consolas"/>
              </a:rPr>
              <a:t>glutSpecialUpFunc</a:t>
            </a:r>
            <a:r>
              <a:rPr lang="en-US" sz="1100" dirty="0" smtClean="0">
                <a:latin typeface="Consolas"/>
              </a:rPr>
              <a:t>(</a:t>
            </a:r>
            <a:r>
              <a:rPr lang="en-US" sz="1100" dirty="0" err="1" smtClean="0">
                <a:latin typeface="Consolas"/>
              </a:rPr>
              <a:t>keySpecialUp</a:t>
            </a:r>
            <a:r>
              <a:rPr lang="en-US" sz="1100" dirty="0" smtClean="0">
                <a:latin typeface="Consolas"/>
              </a:rPr>
              <a:t>);</a:t>
            </a:r>
          </a:p>
          <a:p>
            <a:endParaRPr lang="en-US" sz="1200" dirty="0" smtClean="0"/>
          </a:p>
          <a:p>
            <a:r>
              <a:rPr lang="en-US" sz="1400" dirty="0" smtClean="0"/>
              <a:t>In </a:t>
            </a:r>
            <a:r>
              <a:rPr lang="en-US" sz="1400" b="1" dirty="0" smtClean="0"/>
              <a:t>display</a:t>
            </a:r>
          </a:p>
          <a:p>
            <a:r>
              <a:rPr lang="en-US" sz="1100" dirty="0" err="1" smtClean="0">
                <a:latin typeface="Consolas"/>
              </a:rPr>
              <a:t>keyOperations</a:t>
            </a:r>
            <a:r>
              <a:rPr lang="en-US" sz="1100" dirty="0" smtClean="0">
                <a:latin typeface="Consolas"/>
              </a:rPr>
              <a:t>(); </a:t>
            </a:r>
            <a:r>
              <a:rPr lang="en-US" sz="1100" dirty="0" smtClean="0">
                <a:solidFill>
                  <a:srgbClr val="008000"/>
                </a:solidFill>
                <a:latin typeface="Consolas"/>
              </a:rPr>
              <a:t>// Check if a key was pressed</a:t>
            </a:r>
          </a:p>
          <a:p>
            <a:endParaRPr lang="en-US" sz="1400" dirty="0" smtClean="0"/>
          </a:p>
          <a:p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glScale</a:t>
            </a:r>
            <a:r>
              <a:rPr lang="en-US" sz="2000" dirty="0" smtClean="0"/>
              <a:t>, </a:t>
            </a:r>
            <a:r>
              <a:rPr lang="en-US" sz="2000" dirty="0" err="1" smtClean="0"/>
              <a:t>glTranslate</a:t>
            </a:r>
            <a:r>
              <a:rPr lang="en-US" sz="2000" dirty="0" smtClean="0"/>
              <a:t>, </a:t>
            </a:r>
            <a:r>
              <a:rPr lang="en-US" sz="2000" dirty="0" err="1" smtClean="0"/>
              <a:t>glRotate</a:t>
            </a:r>
            <a:endParaRPr lang="en-US" sz="2000" dirty="0" smtClean="0"/>
          </a:p>
          <a:p>
            <a:r>
              <a:rPr lang="en-US" sz="2000" dirty="0" smtClean="0"/>
              <a:t>How they are implemented in OpenGL</a:t>
            </a:r>
          </a:p>
          <a:p>
            <a:r>
              <a:rPr lang="en-US" sz="2000" dirty="0" smtClean="0"/>
              <a:t>See code MoveSquare.cpp</a:t>
            </a:r>
          </a:p>
          <a:p>
            <a:r>
              <a:rPr lang="en-US" sz="2000" dirty="0" smtClean="0"/>
              <a:t>Instead of the transformation matrix try: </a:t>
            </a:r>
          </a:p>
          <a:p>
            <a:pPr lvl="1"/>
            <a:r>
              <a:rPr lang="en-US" sz="1600" dirty="0" err="1" smtClean="0"/>
              <a:t>glLoadIdentity</a:t>
            </a:r>
            <a:r>
              <a:rPr lang="en-US" sz="1600" dirty="0" smtClean="0"/>
              <a:t>();</a:t>
            </a:r>
          </a:p>
          <a:p>
            <a:pPr lvl="1"/>
            <a:r>
              <a:rPr lang="en-US" sz="1600" dirty="0" err="1" smtClean="0"/>
              <a:t>glTranslatef</a:t>
            </a:r>
            <a:r>
              <a:rPr lang="en-US" sz="1600" dirty="0" smtClean="0"/>
              <a:t>(</a:t>
            </a:r>
            <a:r>
              <a:rPr lang="en-US" sz="1600" dirty="0" err="1" smtClean="0"/>
              <a:t>xLocation</a:t>
            </a:r>
            <a:r>
              <a:rPr lang="en-US" sz="1600" dirty="0" smtClean="0"/>
              <a:t>, </a:t>
            </a:r>
            <a:r>
              <a:rPr lang="en-US" sz="1600" dirty="0" err="1" smtClean="0"/>
              <a:t>yLocation</a:t>
            </a:r>
            <a:r>
              <a:rPr lang="en-US" sz="1600" dirty="0" smtClean="0"/>
              <a:t>, 0.0f);</a:t>
            </a:r>
          </a:p>
          <a:p>
            <a:pPr lvl="1"/>
            <a:r>
              <a:rPr lang="en-US" sz="1600" dirty="0" err="1" smtClean="0"/>
              <a:t>glRotatef</a:t>
            </a:r>
            <a:r>
              <a:rPr lang="en-US" sz="1600" dirty="0" smtClean="0"/>
              <a:t>(</a:t>
            </a:r>
            <a:r>
              <a:rPr lang="en-US" sz="1600" dirty="0" err="1" smtClean="0"/>
              <a:t>yRotationAngle</a:t>
            </a:r>
            <a:r>
              <a:rPr lang="en-US" sz="1600" dirty="0" smtClean="0"/>
              <a:t>, 0.0f, 0.0f, 1.0f); // Rotate your object around the z axis</a:t>
            </a:r>
          </a:p>
          <a:p>
            <a:pPr lvl="1"/>
            <a:endParaRPr lang="en-US" sz="1600" dirty="0" smtClean="0"/>
          </a:p>
          <a:p>
            <a:endParaRPr lang="en-US" sz="2000" dirty="0" smtClean="0"/>
          </a:p>
          <a:p>
            <a:r>
              <a:rPr lang="en-US" sz="2000" dirty="0" smtClean="0"/>
              <a:t>HW Make the square rotate around its middle.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Fractals &amp; Self Similarity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Self similarity properties are so common in nature. </a:t>
            </a:r>
          </a:p>
          <a:p>
            <a:r>
              <a:rPr lang="en-US" sz="2000" dirty="0" smtClean="0"/>
              <a:t>Examples can be found in crystals, plants, neurons, blood vessels etc. </a:t>
            </a:r>
          </a:p>
        </p:txBody>
      </p:sp>
      <p:grpSp>
        <p:nvGrpSpPr>
          <p:cNvPr id="4" name="Group 9"/>
          <p:cNvGrpSpPr/>
          <p:nvPr/>
        </p:nvGrpSpPr>
        <p:grpSpPr>
          <a:xfrm>
            <a:off x="1219200" y="3657600"/>
            <a:ext cx="3810000" cy="3036332"/>
            <a:chOff x="304800" y="3505200"/>
            <a:chExt cx="3810000" cy="3036332"/>
          </a:xfrm>
        </p:grpSpPr>
        <p:pic>
          <p:nvPicPr>
            <p:cNvPr id="25604" name="Picture 4" descr="http://2.bp.blogspot.com/_Eiwce13X738/SnVpzlBwC9I/AAAAAAAAG44/Yn0YG-Smbho/s400/Self.Similarity-Cauliflower_Fractal_AV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4800" y="3505200"/>
              <a:ext cx="3810000" cy="2552700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1066800" y="6172200"/>
              <a:ext cx="2118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Romanesco</a:t>
              </a:r>
              <a:r>
                <a:rPr lang="en-US" dirty="0" smtClean="0"/>
                <a:t> broccoli.</a:t>
              </a:r>
              <a:endParaRPr lang="en-US" dirty="0"/>
            </a:p>
          </p:txBody>
        </p:sp>
      </p:grpSp>
      <p:pic>
        <p:nvPicPr>
          <p:cNvPr id="25608" name="Picture 8" descr="http://upload.wikimedia.org/wikipedia/commons/thumb/0/0a/Frost_patterns_2.jpg/210px-Frost_patterns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819400"/>
            <a:ext cx="2000250" cy="1333501"/>
          </a:xfrm>
          <a:prstGeom prst="rect">
            <a:avLst/>
          </a:prstGeom>
          <a:noFill/>
        </p:spPr>
      </p:pic>
      <p:pic>
        <p:nvPicPr>
          <p:cNvPr id="25606" name="Picture 6" descr="http://3.bp.blogspot.com/_Eiwce13X738/SnVwzD-L-3I/AAAAAAAAG5I/xJYlEjHkKZ8/s320/fern-fron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2819400"/>
            <a:ext cx="2124075" cy="1466851"/>
          </a:xfrm>
          <a:prstGeom prst="rect">
            <a:avLst/>
          </a:prstGeom>
          <a:noFill/>
        </p:spPr>
      </p:pic>
      <p:pic>
        <p:nvPicPr>
          <p:cNvPr id="25610" name="Picture 10" descr="http://upload.wikimedia.org/wikipedia/commons/thumb/6/6d/Animated_fractal_mountain.gif/200px-Animated_fractal_mountain.gif"/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00800" y="4953000"/>
            <a:ext cx="1905000" cy="1038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Barnsley</a:t>
            </a:r>
            <a:r>
              <a:rPr lang="en-US" dirty="0" smtClean="0"/>
              <a:t> Fern Fractal in OpenGL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Barnsley's</a:t>
            </a:r>
            <a:r>
              <a:rPr lang="en-US" sz="2400" dirty="0" smtClean="0"/>
              <a:t> fern uses four affine transformations. The formula is iterated and for one transformation is the following: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r>
              <a:rPr lang="en-US" sz="1800" dirty="0" smtClean="0"/>
              <a:t>P-represents the probability </a:t>
            </a:r>
          </a:p>
          <a:p>
            <a:pPr>
              <a:buNone/>
            </a:pPr>
            <a:r>
              <a:rPr lang="en-US" sz="1800" dirty="0" smtClean="0"/>
              <a:t>of which function to take. </a:t>
            </a:r>
          </a:p>
          <a:p>
            <a:r>
              <a:rPr lang="en-US" sz="2400" dirty="0" smtClean="0"/>
              <a:t>Implement this in OpenGL</a:t>
            </a:r>
          </a:p>
          <a:p>
            <a:r>
              <a:rPr lang="en-US" sz="2400" dirty="0" smtClean="0"/>
              <a:t>Invert the image?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3276600"/>
          <a:ext cx="3378200" cy="1009650"/>
        </p:xfrm>
        <a:graphic>
          <a:graphicData uri="http://schemas.openxmlformats.org/drawingml/2006/table">
            <a:tbl>
              <a:tblPr/>
              <a:tblGrid>
                <a:gridCol w="371126"/>
                <a:gridCol w="380642"/>
                <a:gridCol w="520211"/>
                <a:gridCol w="456771"/>
                <a:gridCol w="456771"/>
                <a:gridCol w="367954"/>
                <a:gridCol w="380642"/>
                <a:gridCol w="444083"/>
              </a:tblGrid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ƒ</a:t>
                      </a:r>
                      <a:r>
                        <a:rPr lang="en-US" sz="1000" b="0" i="0" u="none" strike="noStrike" baseline="-2500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ƒ</a:t>
                      </a:r>
                      <a:r>
                        <a:rPr lang="en-US" sz="1000" b="0" i="0" u="none" strike="noStrike" baseline="-2500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−0.04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ƒ</a:t>
                      </a:r>
                      <a:r>
                        <a:rPr lang="en-US" sz="1000" b="0" i="0" u="none" strike="noStrike" baseline="-25000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−0.26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ƒ</a:t>
                      </a:r>
                      <a:r>
                        <a:rPr lang="en-US" sz="1000" b="0" i="0" u="none" strike="noStrike" baseline="-25000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−0.15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0.07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6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2743200"/>
            <a:ext cx="1981200" cy="390525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590800"/>
            <a:ext cx="2286000" cy="4102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53250" y="2590800"/>
            <a:ext cx="2038350" cy="4128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8934" y="2362200"/>
            <a:ext cx="3598866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Sierpinski’s</a:t>
            </a:r>
            <a:r>
              <a:rPr lang="en-US" dirty="0" smtClean="0"/>
              <a:t> triangle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sz="2400" dirty="0" err="1" smtClean="0"/>
              <a:t>Sierpinski’s</a:t>
            </a:r>
            <a:r>
              <a:rPr lang="en-US" sz="2400" dirty="0" smtClean="0"/>
              <a:t> triangle can be implemented by plotting points iteratively according to one of the following three rules which are selected randomly with equal probability.</a:t>
            </a:r>
          </a:p>
          <a:p>
            <a:endParaRPr lang="en-US" sz="2400" dirty="0" smtClean="0"/>
          </a:p>
          <a:p>
            <a:r>
              <a:rPr lang="en-US" sz="2400" dirty="0" smtClean="0"/>
              <a:t>Rule 1: x=0.5*x; y=0.5*y</a:t>
            </a:r>
          </a:p>
          <a:p>
            <a:r>
              <a:rPr lang="en-US" sz="2400" dirty="0" smtClean="0"/>
              <a:t>Rule 2: x=0.5*x+.25; y=0.5*y+ </a:t>
            </a:r>
            <a:r>
              <a:rPr lang="en-US" sz="2400" dirty="0" err="1" smtClean="0"/>
              <a:t>sqrt</a:t>
            </a:r>
            <a:r>
              <a:rPr lang="en-US" sz="2400" dirty="0" smtClean="0"/>
              <a:t>(3)/4</a:t>
            </a:r>
          </a:p>
          <a:p>
            <a:r>
              <a:rPr lang="en-US" sz="2400" dirty="0" smtClean="0"/>
              <a:t>Rule 3: x=0.5x+.5; y=.5*y</a:t>
            </a:r>
          </a:p>
          <a:p>
            <a:endParaRPr lang="en-US" sz="2400" dirty="0" smtClean="0"/>
          </a:p>
          <a:p>
            <a:r>
              <a:rPr lang="en-US" sz="2400" dirty="0" smtClean="0"/>
              <a:t>Write a code that calculates x and y and then plots y versus x as individual points.</a:t>
            </a:r>
          </a:p>
          <a:p>
            <a:r>
              <a:rPr lang="en-US" sz="2400" dirty="0" smtClean="0"/>
              <a:t>Start with x1=0 and y1=0 and number of iterations n=100. Increase n until you reach satisfactory resolution.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4667</TotalTime>
  <Words>652</Words>
  <Application>Microsoft Office PowerPoint</Application>
  <PresentationFormat>On-screen Show (4:3)</PresentationFormat>
  <Paragraphs>139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Overview Class 5</vt:lpstr>
      <vt:lpstr>OpenGL State Machine</vt:lpstr>
      <vt:lpstr>Surface Faces and Winding</vt:lpstr>
      <vt:lpstr>“Move Square” Lab Project</vt:lpstr>
      <vt:lpstr>Key control in OpenGL</vt:lpstr>
      <vt:lpstr>Examples of </vt:lpstr>
      <vt:lpstr>Fractals &amp; Self Similarity</vt:lpstr>
      <vt:lpstr>Barnsley Fern Fractal in OpenGL</vt:lpstr>
      <vt:lpstr>Sierpinski’s triangle</vt:lpstr>
      <vt:lpstr>Sierpinski’s Lab Project in OpenGL</vt:lpstr>
      <vt:lpstr>The Julia Set Fractal</vt:lpstr>
      <vt:lpstr>Homework #4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zlatko vasilkoski</dc:creator>
  <cp:lastModifiedBy>zlatko vasilkoski</cp:lastModifiedBy>
  <cp:revision>623</cp:revision>
  <dcterms:created xsi:type="dcterms:W3CDTF">2012-09-12T02:19:18Z</dcterms:created>
  <dcterms:modified xsi:type="dcterms:W3CDTF">2013-10-04T03:35:37Z</dcterms:modified>
</cp:coreProperties>
</file>