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D59F-699E-4E7B-86EE-F3D5FEB99981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CB16-5E65-444B-83F9-89E8D4AE7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working.org/news/How_to_create_a_REST_Protoco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Ruby_on_Rails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cted-mesa-6779.herokuapp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iacademy/tasks-crud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cted-mesa-6779.herokuapp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iacademy/tasks-crud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8468.do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mundsen.com/hypermedia/hfactor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ighty-retreat-8867.herokuapp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iacademy/tasks-hypermedia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ighty-retreat-8867.herokuapp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iacademy/tasks-hypermedia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9260.d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ummy.com/writing/speaking/2008-QCon/act3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91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49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This is from a 2006 blog post by Joe Gregorio (from 2004 XML.com). </a:t>
            </a:r>
          </a:p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http://bitworking.org/news/How_to_create_a_REST_Protocol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/>
              <a:t>Note that "RESTful Web Services" is released in 2007 and Rails switches from SOAP to REST support in 2007 </a:t>
            </a:r>
          </a:p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http://en.wikipedia.org/wiki/Ruby_on_Rails</a:t>
            </a:r>
          </a:p>
          <a:p>
            <a:endParaRPr lang="en" u="sng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"/>
              <a:t>(DHH writes the foreward for RWS).</a:t>
            </a:r>
          </a:p>
        </p:txBody>
      </p:sp>
    </p:spTree>
    <p:extLst>
      <p:ext uri="{BB962C8B-B14F-4D97-AF65-F5344CB8AC3E}">
        <p14:creationId xmlns:p14="http://schemas.microsoft.com/office/powerpoint/2010/main" val="288231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Also from the same blog post.</a:t>
            </a:r>
          </a:p>
        </p:txBody>
      </p:sp>
    </p:spTree>
    <p:extLst>
      <p:ext uri="{BB962C8B-B14F-4D97-AF65-F5344CB8AC3E}">
        <p14:creationId xmlns:p14="http://schemas.microsoft.com/office/powerpoint/2010/main" val="2754284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Additional common guidance on ROA/CRUD implementation.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228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running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http://protected-mesa-6779.herokuapp.com/</a:t>
            </a:r>
          </a:p>
          <a:p>
            <a:pPr lvl="0" rtl="0">
              <a:buNone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https://github.com/apiacademy/tasks-crud</a:t>
            </a:r>
          </a:p>
          <a:p>
            <a:endParaRPr lang="en" u="sng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966817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running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http://protected-mesa-6779.herokuapp.com/</a:t>
            </a:r>
          </a:p>
          <a:p>
            <a:pPr lvl="0" rtl="0">
              <a:buNone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https://github.com/apiacademy/tasks-crud</a:t>
            </a:r>
          </a:p>
          <a:p>
            <a:endParaRPr lang="en" u="sng">
              <a:solidFill>
                <a:schemeClr val="hlink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2257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821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http://shop.oreilly.com/product/0636920028468.do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/>
              <a:t>Quote from the Introduction.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Hypermedia is central to the style advocated in this book.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6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dk1"/>
                </a:solidFill>
              </a:rPr>
              <a:t>The H Factor of a media-type is a measurement of the level of hypermedia support and sophistication of a media-type. H Factor values can be used to compare and contrast media types in order to aid in selecting the proper media-type(s) for your implementation.</a:t>
            </a:r>
          </a:p>
          <a:p>
            <a:endParaRPr lang="en">
              <a:solidFill>
                <a:schemeClr val="dk1"/>
              </a:solidFill>
            </a:endParaRPr>
          </a:p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http://amundsen.com/hypermedia/hfactor/</a:t>
            </a:r>
          </a:p>
        </p:txBody>
      </p:sp>
    </p:spTree>
    <p:extLst>
      <p:ext uri="{BB962C8B-B14F-4D97-AF65-F5344CB8AC3E}">
        <p14:creationId xmlns:p14="http://schemas.microsoft.com/office/powerpoint/2010/main" val="938573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14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94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You can use H-Factors to analyze existing formats for support of inline protocol expression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30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essence of hypermedia-oriented implementations is to express protocol semantics for </a:t>
            </a:r>
          </a:p>
          <a:p>
            <a:pPr lvl="0" rtl="0">
              <a:buNone/>
            </a:pPr>
            <a:r>
              <a:rPr lang="en"/>
              <a:t>- links (navigation)</a:t>
            </a:r>
          </a:p>
          <a:p>
            <a:pPr lvl="0" rtl="0">
              <a:buNone/>
            </a:pPr>
            <a:r>
              <a:rPr lang="en"/>
              <a:t>- transclusions (img, iframe)</a:t>
            </a:r>
          </a:p>
          <a:p>
            <a:pPr lvl="0" rtl="0">
              <a:buNone/>
            </a:pPr>
            <a:r>
              <a:rPr lang="en"/>
              <a:t>- forms (query &amp; body)</a:t>
            </a:r>
          </a:p>
          <a:p>
            <a:endParaRPr lang="en"/>
          </a:p>
          <a:p>
            <a:pPr>
              <a:buNone/>
            </a:pPr>
            <a:r>
              <a:rPr lang="en"/>
              <a:t>Note that the URL is no longer "interesting" to the client, only the server. Now the "rel" is what clients are about.</a:t>
            </a:r>
          </a:p>
        </p:txBody>
      </p:sp>
    </p:spTree>
    <p:extLst>
      <p:ext uri="{BB962C8B-B14F-4D97-AF65-F5344CB8AC3E}">
        <p14:creationId xmlns:p14="http://schemas.microsoft.com/office/powerpoint/2010/main" val="3141036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running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http://mighty-retreat-8867.herokuapp.com/</a:t>
            </a:r>
          </a:p>
          <a:p>
            <a:pPr lvl="0" rtl="0">
              <a:buNone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https://github.com/apiacademy/tasks-hypermedia</a:t>
            </a:r>
          </a:p>
        </p:txBody>
      </p:sp>
    </p:spTree>
    <p:extLst>
      <p:ext uri="{BB962C8B-B14F-4D97-AF65-F5344CB8AC3E}">
        <p14:creationId xmlns:p14="http://schemas.microsoft.com/office/powerpoint/2010/main" val="3968717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running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http://mighty-retreat-8867.herokuapp.com/</a:t>
            </a:r>
          </a:p>
          <a:p>
            <a:pPr lvl="0" rtl="0">
              <a:buNone/>
            </a:pPr>
            <a:r>
              <a:rPr lang="en"/>
              <a:t>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https://github.com/apiacademy/tasks-hypermedia</a:t>
            </a:r>
          </a:p>
        </p:txBody>
      </p:sp>
    </p:spTree>
    <p:extLst>
      <p:ext uri="{BB962C8B-B14F-4D97-AF65-F5344CB8AC3E}">
        <p14:creationId xmlns:p14="http://schemas.microsoft.com/office/powerpoint/2010/main" val="71861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http://shop.oreilly.com/product/9780596529260.do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/>
              <a:t>Quote from the Preface.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Focus on HTTP, describes Resource-Oriented Architecture pattern (ROA) also called Create-Read-Update-Delete or CRUD</a:t>
            </a:r>
          </a:p>
        </p:txBody>
      </p:sp>
    </p:spTree>
    <p:extLst>
      <p:ext uri="{BB962C8B-B14F-4D97-AF65-F5344CB8AC3E}">
        <p14:creationId xmlns:p14="http://schemas.microsoft.com/office/powerpoint/2010/main" val="92823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(pacing slide)</a:t>
            </a:r>
          </a:p>
        </p:txBody>
      </p:sp>
    </p:spTree>
    <p:extLst>
      <p:ext uri="{BB962C8B-B14F-4D97-AF65-F5344CB8AC3E}">
        <p14:creationId xmlns:p14="http://schemas.microsoft.com/office/powerpoint/2010/main" val="382838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Leonard Richardson's Maturity Hueristic: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http://www.crummy.com/writing/speaking/2008-QCon/act3.html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/>
              <a:t>This is based on the MArtin Fowler explanation: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52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86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901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27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25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2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75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19B1-7C5E-4369-8946-93541FD8E39E}" type="datetimeFigureOut">
              <a:rPr lang="en-US" smtClean="0"/>
              <a:t>16/03/08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4A5A-501A-4236-80C5-987C10A9E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Hypermedia APIs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43167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4"/>
          <a:srcRect t="39957" b="40004"/>
          <a:stretch/>
        </p:blipFill>
        <p:spPr>
          <a:xfrm>
            <a:off x="609601" y="3576334"/>
            <a:ext cx="8547100" cy="1012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30940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CRUD in one slide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/>
          <a:srcRect l="7070" t="23848" r="23267" b="34841"/>
          <a:stretch/>
        </p:blipFill>
        <p:spPr>
          <a:xfrm>
            <a:off x="609600" y="1600201"/>
            <a:ext cx="9993952" cy="3259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28331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Gregorio's Four Questions (2006)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What are the URIs?</a:t>
            </a:r>
          </a:p>
          <a:p>
            <a:pPr marL="609585" indent="-558786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What are the formats?</a:t>
            </a:r>
          </a:p>
          <a:p>
            <a:pPr marL="609585" indent="-558786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What methods are supported at each URI?</a:t>
            </a:r>
          </a:p>
          <a:p>
            <a:pPr marL="609585" indent="-558786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What status codes could be returned?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694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Common CRUD Guidance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URI design is the primary task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http://{server}/{collection}/{id}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Focus on serializing domain objects</a:t>
            </a: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{customer: {name:"mike",...}}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 URIs to express object relationships</a:t>
            </a: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http://example.com/users/abc/friends/xyz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 controller URIs to handle service tasks</a:t>
            </a: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http://example.com/reports/1</a:t>
            </a:r>
          </a:p>
        </p:txBody>
      </p:sp>
    </p:spTree>
    <p:extLst>
      <p:ext uri="{BB962C8B-B14F-4D97-AF65-F5344CB8AC3E}">
        <p14:creationId xmlns:p14="http://schemas.microsoft.com/office/powerpoint/2010/main" val="32657666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09600" y="274610"/>
            <a:ext cx="10972800" cy="1088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To-Do CRUD App Demo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/>
          <a:srcRect t="11113" r="56732" b="31246"/>
          <a:stretch/>
        </p:blipFill>
        <p:spPr>
          <a:xfrm>
            <a:off x="3148250" y="1363401"/>
            <a:ext cx="5895497" cy="531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8377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609600" y="274610"/>
            <a:ext cx="10972800" cy="1088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To-Do CRUD App Demo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/>
          <a:srcRect l="50909" t="19878" r="12702"/>
          <a:stretch/>
        </p:blipFill>
        <p:spPr>
          <a:xfrm>
            <a:off x="3877834" y="1261633"/>
            <a:ext cx="4436332" cy="549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96365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Hypermedia APIs - The Linked Story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61069" y="1600206"/>
            <a:ext cx="12514167" cy="829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437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RESTful Web APIs - 2013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7119815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 rtl="0">
              <a:buNone/>
            </a:pPr>
            <a:r>
              <a:rPr lang="en" i="1" dirty="0"/>
              <a:t>"</a:t>
            </a:r>
            <a:r>
              <a:rPr lang="en" b="1" i="1" dirty="0"/>
              <a:t>RESTful Web Services</a:t>
            </a:r>
            <a:r>
              <a:rPr lang="en" i="1" dirty="0"/>
              <a:t> covered hypermedia, but it wasn’t central to the book. It was possible to skip the hypermedia parts of the book and still design a functioning API. By contrast, </a:t>
            </a:r>
            <a:r>
              <a:rPr lang="en" b="1" i="1" dirty="0"/>
              <a:t>RESTful Web APIs</a:t>
            </a:r>
            <a:r>
              <a:rPr lang="en" i="1" dirty="0"/>
              <a:t> is effectively a book about hypermedia." </a:t>
            </a:r>
            <a:r>
              <a:rPr lang="en" i="1" dirty="0" smtClean="0"/>
              <a:t/>
            </a:r>
            <a:br>
              <a:rPr lang="en" i="1" dirty="0" smtClean="0"/>
            </a:br>
            <a:r>
              <a:rPr lang="en" i="1" dirty="0" smtClean="0"/>
              <a:t/>
            </a:r>
            <a:br>
              <a:rPr lang="en" i="1" dirty="0" smtClean="0"/>
            </a:br>
            <a:r>
              <a:rPr lang="en" i="1" dirty="0" smtClean="0"/>
              <a:t>- </a:t>
            </a:r>
            <a:r>
              <a:rPr lang="en" i="1" dirty="0"/>
              <a:t>Richardson &amp; Amundsen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54646" y="274637"/>
            <a:ext cx="3676753" cy="4554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1396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H-Factors (2010)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3430399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 rtl="0">
              <a:buNone/>
            </a:pPr>
            <a:r>
              <a:rPr lang="en"/>
              <a:t>Link Factors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LO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LE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LT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LN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LI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/>
          <a:srcRect l="16660" t="17331" r="27526" b="79894"/>
          <a:stretch/>
        </p:blipFill>
        <p:spPr>
          <a:xfrm>
            <a:off x="3328534" y="3105649"/>
            <a:ext cx="8002397" cy="26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4"/>
          <a:srcRect l="16936" t="27562" r="23905" b="68554"/>
          <a:stretch/>
        </p:blipFill>
        <p:spPr>
          <a:xfrm>
            <a:off x="3328533" y="2641701"/>
            <a:ext cx="7620000" cy="33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/>
          <a:srcRect l="16659" t="40355" r="46565" b="47026"/>
          <a:stretch/>
        </p:blipFill>
        <p:spPr>
          <a:xfrm>
            <a:off x="3328533" y="3500933"/>
            <a:ext cx="4386864" cy="1008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4"/>
          <a:srcRect l="16570" t="60600" r="31516" b="25393"/>
          <a:stretch/>
        </p:blipFill>
        <p:spPr>
          <a:xfrm>
            <a:off x="3328534" y="4595800"/>
            <a:ext cx="5316197" cy="96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4"/>
          <a:srcRect l="16758" t="82283" r="51387" b="5427"/>
          <a:stretch/>
        </p:blipFill>
        <p:spPr>
          <a:xfrm>
            <a:off x="3328534" y="5643133"/>
            <a:ext cx="3261967" cy="842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141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H-Factors</a:t>
            </a:r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09601" y="1610834"/>
            <a:ext cx="4085599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 rtl="0">
              <a:buNone/>
            </a:pPr>
            <a:r>
              <a:rPr lang="en"/>
              <a:t>Control Factors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CU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CM</a:t>
            </a:r>
          </a:p>
          <a:p>
            <a:pPr marL="609585" indent="-558786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CL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/>
          <a:srcRect l="14811" t="16262" r="26575" b="80331"/>
          <a:stretch/>
        </p:blipFill>
        <p:spPr>
          <a:xfrm>
            <a:off x="2771901" y="2542434"/>
            <a:ext cx="8850201" cy="32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/>
          <a:srcRect l="15456" t="27409" r="4209" b="58343"/>
          <a:stretch/>
        </p:blipFill>
        <p:spPr>
          <a:xfrm>
            <a:off x="2771901" y="2940465"/>
            <a:ext cx="8850201" cy="9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/>
          <a:srcRect l="15456" t="49399" r="35924" b="36353"/>
          <a:stretch/>
        </p:blipFill>
        <p:spPr>
          <a:xfrm>
            <a:off x="2771900" y="4004033"/>
            <a:ext cx="5356165" cy="97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/>
          <a:srcRect l="15455" t="71698" r="34574" b="5383"/>
          <a:stretch/>
        </p:blipFill>
        <p:spPr>
          <a:xfrm>
            <a:off x="2771901" y="5148066"/>
            <a:ext cx="5504831" cy="157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789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HTTP APIs - The Shared Story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/>
          <a:srcRect t="31516"/>
          <a:stretch/>
        </p:blipFill>
        <p:spPr>
          <a:xfrm>
            <a:off x="-2090298" y="1600200"/>
            <a:ext cx="14282299" cy="6479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H-Factors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/>
          <a:srcRect l="7772" t="43825" r="34094" b="28146"/>
          <a:stretch/>
        </p:blipFill>
        <p:spPr>
          <a:xfrm>
            <a:off x="715801" y="1782184"/>
            <a:ext cx="10972799" cy="3293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6804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Hypermedia in one slide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457189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{"link" :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"rel" : "help", 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"href" : "..."}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609585" indent="-457189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{"image" :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{"rel" : "logo", "href" : "..."}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609585" indent="-457189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{"form" :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{"rel" : "edit",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"href" : "...",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"method" : "put", 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 "data" : [{"name":"...","value":"..."}]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117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09600" y="274611"/>
            <a:ext cx="10972800" cy="742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To-Do Hypermedia Demo App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 rotWithShape="1">
          <a:blip r:embed="rId4"/>
          <a:srcRect t="10653" r="68943" b="18515"/>
          <a:stretch/>
        </p:blipFill>
        <p:spPr>
          <a:xfrm>
            <a:off x="1121267" y="1096900"/>
            <a:ext cx="3673035" cy="566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5"/>
          <a:srcRect l="2724" t="13425" r="65339" b="3957"/>
          <a:stretch/>
        </p:blipFill>
        <p:spPr>
          <a:xfrm>
            <a:off x="5889634" y="1192133"/>
            <a:ext cx="3238500" cy="5665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190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09600" y="274611"/>
            <a:ext cx="10972800" cy="742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To-Do Hypermedia Demo App</a:t>
            </a: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/>
          <a:srcRect l="35777" t="18867" r="1912" b="18861"/>
          <a:stretch/>
        </p:blipFill>
        <p:spPr>
          <a:xfrm>
            <a:off x="9888534" y="5332867"/>
            <a:ext cx="2303465" cy="15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/>
          <a:srcRect l="46402" t="19581" r="10866"/>
          <a:stretch/>
        </p:blipFill>
        <p:spPr>
          <a:xfrm>
            <a:off x="3491183" y="1180301"/>
            <a:ext cx="5209631" cy="55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9054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RESTful Web Services - 2007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6971323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 rtl="0">
              <a:buNone/>
            </a:pPr>
            <a:r>
              <a:rPr lang="en" i="1" dirty="0"/>
              <a:t>"Our ultimate goal in this book is to reunite the programmable web with the human web. We envision a single interconnected network: a World Wide Web that runs on one set of servers, uses one set of protocols, and obeys one set of design principles." </a:t>
            </a:r>
          </a:p>
          <a:p>
            <a:pPr>
              <a:buNone/>
            </a:pPr>
            <a:r>
              <a:rPr lang="en" i="1" dirty="0"/>
              <a:t>- Richardson &amp; Ruby, 2008</a:t>
            </a:r>
            <a:r>
              <a:rPr lang="en" dirty="0"/>
              <a:t> 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t0.gstatic.com/images?q=tbn:ANd9GcTxWFdWms1q8SLiXG9N-eFBZvUPSCNlGt6y_aplZySIECchDP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014" y="429846"/>
            <a:ext cx="3351911" cy="440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673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02467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/>
          <a:srcRect t="79786"/>
          <a:stretch/>
        </p:blipFill>
        <p:spPr>
          <a:xfrm>
            <a:off x="609601" y="5589567"/>
            <a:ext cx="8547100" cy="1021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63689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/>
          <a:srcRect t="60489"/>
          <a:stretch/>
        </p:blipFill>
        <p:spPr>
          <a:xfrm>
            <a:off x="609601" y="4614201"/>
            <a:ext cx="8547100" cy="199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74228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/>
          <a:srcRect t="39957"/>
          <a:stretch/>
        </p:blipFill>
        <p:spPr>
          <a:xfrm>
            <a:off x="609601" y="3576334"/>
            <a:ext cx="8547100" cy="3034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62737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/>
          <a:srcRect t="16450"/>
          <a:stretch/>
        </p:blipFill>
        <p:spPr>
          <a:xfrm>
            <a:off x="609601" y="2388367"/>
            <a:ext cx="8547100" cy="422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17877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lvl="0" rtl="0">
              <a:buNone/>
            </a:pPr>
            <a:r>
              <a:rPr lang="en"/>
              <a:t>Richardson Maturity Model (RMM)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/>
          <a:srcRect l="25658" t="31516" r="9595"/>
          <a:stretch/>
        </p:blipFill>
        <p:spPr>
          <a:xfrm>
            <a:off x="9525567" y="4989501"/>
            <a:ext cx="2666431" cy="1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609601" y="1556867"/>
            <a:ext cx="8547100" cy="5054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73819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595</Words>
  <Application>Microsoft Office PowerPoint</Application>
  <PresentationFormat>Widescreen</PresentationFormat>
  <Paragraphs>89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Hypermedia APIs</vt:lpstr>
      <vt:lpstr>HTTP APIs - The Shared Story</vt:lpstr>
      <vt:lpstr>RESTful Web Services - 2007</vt:lpstr>
      <vt:lpstr>Richardson Maturity Model (RMM)</vt:lpstr>
      <vt:lpstr>Richardson Maturity Model (RMM)</vt:lpstr>
      <vt:lpstr>Richardson Maturity Model (RMM)</vt:lpstr>
      <vt:lpstr>Richardson Maturity Model (RMM)</vt:lpstr>
      <vt:lpstr>Richardson Maturity Model (RMM)</vt:lpstr>
      <vt:lpstr>Richardson Maturity Model (RMM)</vt:lpstr>
      <vt:lpstr>Richardson Maturity Model (RMM)</vt:lpstr>
      <vt:lpstr>CRUD in one slide</vt:lpstr>
      <vt:lpstr>Gregorio's Four Questions (2006)</vt:lpstr>
      <vt:lpstr>Common CRUD Guidance</vt:lpstr>
      <vt:lpstr>To-Do CRUD App Demo</vt:lpstr>
      <vt:lpstr>To-Do CRUD App Demo</vt:lpstr>
      <vt:lpstr>Hypermedia APIs - The Linked Story</vt:lpstr>
      <vt:lpstr>RESTful Web APIs - 2013</vt:lpstr>
      <vt:lpstr>H-Factors (2010)</vt:lpstr>
      <vt:lpstr>H-Factors</vt:lpstr>
      <vt:lpstr>H-Factors</vt:lpstr>
      <vt:lpstr>Hypermedia in one slide</vt:lpstr>
      <vt:lpstr>To-Do Hypermedia Demo App</vt:lpstr>
      <vt:lpstr>To-Do Hypermedia Demo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Hypermedia with NodeJS and HTML5</dc:title>
  <dc:creator>Michael Amundsen</dc:creator>
  <cp:lastModifiedBy>Michael Amundsen</cp:lastModifiedBy>
  <cp:revision>11</cp:revision>
  <dcterms:created xsi:type="dcterms:W3CDTF">2016-02-08T19:23:29Z</dcterms:created>
  <dcterms:modified xsi:type="dcterms:W3CDTF">2016-03-08T15:03:43Z</dcterms:modified>
</cp:coreProperties>
</file>