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8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99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300" r:id="rId38"/>
    <p:sldId id="30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66E78-D306-490D-B4FF-A9132DAA42B7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BF4BD-06DC-489D-9C0E-F6F6A1B77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8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DF3E-C5A7-49D9-8F8E-D3BAFD2DCDA5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0236-6E3F-4203-AC8F-4EF27A85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DF3E-C5A7-49D9-8F8E-D3BAFD2DCDA5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0236-6E3F-4203-AC8F-4EF27A85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5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DF3E-C5A7-49D9-8F8E-D3BAFD2DCDA5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0236-6E3F-4203-AC8F-4EF27A85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21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0312"/>
            <a:ext cx="10972800" cy="427606"/>
          </a:xfrm>
        </p:spPr>
        <p:txBody>
          <a:bodyPr/>
          <a:lstStyle/>
          <a:p>
            <a:r>
              <a:rPr lang="en-US" dirty="0" smtClean="0"/>
              <a:t>Title - Title Case, Calibri-Regular, 28pt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637917"/>
            <a:ext cx="10972800" cy="34131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Sub-title – Title Case, Calibri-Regular, 24pt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8926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DF3E-C5A7-49D9-8F8E-D3BAFD2DCDA5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0236-6E3F-4203-AC8F-4EF27A85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1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DF3E-C5A7-49D9-8F8E-D3BAFD2DCDA5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0236-6E3F-4203-AC8F-4EF27A85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3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DF3E-C5A7-49D9-8F8E-D3BAFD2DCDA5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0236-6E3F-4203-AC8F-4EF27A85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DF3E-C5A7-49D9-8F8E-D3BAFD2DCDA5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0236-6E3F-4203-AC8F-4EF27A85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3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DF3E-C5A7-49D9-8F8E-D3BAFD2DCDA5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0236-6E3F-4203-AC8F-4EF27A85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DF3E-C5A7-49D9-8F8E-D3BAFD2DCDA5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0236-6E3F-4203-AC8F-4EF27A85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7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DF3E-C5A7-49D9-8F8E-D3BAFD2DCDA5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0236-6E3F-4203-AC8F-4EF27A85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7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DF3E-C5A7-49D9-8F8E-D3BAFD2DCDA5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0236-6E3F-4203-AC8F-4EF27A85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4DF3E-C5A7-49D9-8F8E-D3BAFD2DCDA5}" type="datetimeFigureOut">
              <a:rPr lang="en-US" smtClean="0"/>
              <a:t>16/02/08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0236-6E3F-4203-AC8F-4EF27A85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0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DORR Architecture for Hypermedia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Amundsen</a:t>
            </a:r>
            <a:br>
              <a:rPr lang="en-US" dirty="0" smtClean="0"/>
            </a:br>
            <a:r>
              <a:rPr lang="en-US" dirty="0" smtClean="0"/>
              <a:t>API Academy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mamund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97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“A system </a:t>
            </a:r>
            <a:r>
              <a:rPr lang="en-US" sz="4400" i="1" dirty="0"/>
              <a:t>in which each of its components </a:t>
            </a:r>
            <a:r>
              <a:rPr lang="en-US" sz="4400" i="1" dirty="0"/>
              <a:t>has </a:t>
            </a:r>
            <a:r>
              <a:rPr lang="en-US" sz="4400" i="1" dirty="0"/>
              <a:t>little or no knowledge of the </a:t>
            </a:r>
            <a:r>
              <a:rPr lang="en-US" sz="4400" i="1" dirty="0"/>
              <a:t>[internal] definitions </a:t>
            </a:r>
            <a:r>
              <a:rPr lang="en-US" sz="4400" i="1" dirty="0"/>
              <a:t>of </a:t>
            </a:r>
            <a:r>
              <a:rPr lang="en-US" sz="4400" i="1" dirty="0"/>
              <a:t>other </a:t>
            </a:r>
            <a:br>
              <a:rPr lang="en-US" sz="4400" i="1" dirty="0"/>
            </a:br>
            <a:r>
              <a:rPr lang="en-US" sz="4400" i="1" dirty="0"/>
              <a:t>separate components.”</a:t>
            </a:r>
            <a:r>
              <a:rPr lang="en-US" sz="4400" i="1" dirty="0"/>
              <a:t> 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Loosely-Coupled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25" y="3550444"/>
            <a:ext cx="2593182" cy="259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“Program </a:t>
            </a:r>
            <a:r>
              <a:rPr lang="en-US" sz="4400" i="1" dirty="0"/>
              <a:t>to an </a:t>
            </a:r>
            <a:r>
              <a:rPr lang="en-US" sz="4400" i="1" dirty="0"/>
              <a:t>interface, </a:t>
            </a:r>
            <a:r>
              <a:rPr lang="en-US" sz="4400" i="1" dirty="0"/>
              <a:t>not an </a:t>
            </a:r>
            <a:r>
              <a:rPr lang="en-US" sz="4400" i="1" dirty="0"/>
              <a:t>implementation.”</a:t>
            </a:r>
            <a:r>
              <a:rPr lang="en-US" sz="4400" i="1" dirty="0"/>
              <a:t> </a:t>
            </a:r>
            <a:r>
              <a:rPr lang="en-US" sz="4400" i="1" dirty="0"/>
              <a:t>-</a:t>
            </a:r>
            <a:r>
              <a:rPr lang="en-US" sz="4400" i="1" dirty="0" err="1"/>
              <a:t>GoF</a:t>
            </a: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Loosely-Coupled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414" y="3627835"/>
            <a:ext cx="1957387" cy="244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9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“Your system is </a:t>
            </a:r>
            <a:r>
              <a:rPr lang="en-US" sz="4400" b="1" i="1" dirty="0"/>
              <a:t>not</a:t>
            </a:r>
            <a:r>
              <a:rPr lang="en-US" sz="4400" i="1" dirty="0"/>
              <a:t> loosely-coupled if deploying component A means you MUST also deploy component B.”</a:t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Loosely-Coupled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19" y="3523652"/>
            <a:ext cx="4879181" cy="2203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8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“Embrace independent </a:t>
            </a:r>
            <a:r>
              <a:rPr lang="en-US" sz="4400" i="1" dirty="0" err="1"/>
              <a:t>e</a:t>
            </a:r>
            <a:r>
              <a:rPr lang="en-US" sz="4400" i="1" dirty="0" err="1"/>
              <a:t>volvability</a:t>
            </a:r>
            <a:r>
              <a:rPr lang="en-US" sz="4400" i="1" dirty="0"/>
              <a:t>.” – Darrel Miller, </a:t>
            </a:r>
            <a:r>
              <a:rPr lang="en-US" sz="4400" i="1" dirty="0" err="1"/>
              <a:t>R</a:t>
            </a:r>
            <a:r>
              <a:rPr lang="en-US" sz="4400" i="1" dirty="0" err="1"/>
              <a:t>unscope</a:t>
            </a: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Loosely-Coupled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013" y="3062288"/>
            <a:ext cx="2871787" cy="28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5826157"/>
          </a:xfrm>
        </p:spPr>
        <p:txBody>
          <a:bodyPr anchor="ctr"/>
          <a:lstStyle/>
          <a:p>
            <a:pPr algn="ctr"/>
            <a:r>
              <a:rPr lang="en-US" sz="6000" b="1" dirty="0"/>
              <a:t>Loosely-Coupled </a:t>
            </a:r>
            <a:br>
              <a:rPr lang="en-US" sz="6000" b="1" dirty="0"/>
            </a:br>
            <a:r>
              <a:rPr lang="en-US" sz="6000" b="1" dirty="0"/>
              <a:t>as a </a:t>
            </a:r>
            <a:br>
              <a:rPr lang="en-US" sz="6000" b="1" dirty="0"/>
            </a:br>
            <a:r>
              <a:rPr lang="en-US" sz="6000" b="1" i="1" dirty="0"/>
              <a:t>Constraint</a:t>
            </a:r>
            <a:endParaRPr lang="en-US" sz="60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2813"/>
          <a:stretch/>
        </p:blipFill>
        <p:spPr>
          <a:xfrm>
            <a:off x="1524000" y="5195193"/>
            <a:ext cx="4314825" cy="925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5826157"/>
          </a:xfrm>
        </p:spPr>
        <p:txBody>
          <a:bodyPr anchor="ctr"/>
          <a:lstStyle/>
          <a:p>
            <a:pPr algn="ctr"/>
            <a:r>
              <a:rPr lang="en-US" sz="6000" b="1" dirty="0"/>
              <a:t>D.O.R.R.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1152267"/>
            <a:ext cx="8529637" cy="5505708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Data Model (storage)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Object Model (functionality)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Resource Model (interface)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Representation Model (message)</a:t>
            </a:r>
            <a:br>
              <a:rPr lang="en-US" sz="4400" dirty="0"/>
            </a:b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D.O.R.R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7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“Data Model”</a:t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D.O.R.R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5"/>
          <a:stretch/>
        </p:blipFill>
        <p:spPr>
          <a:xfrm>
            <a:off x="5706925" y="2450307"/>
            <a:ext cx="4503875" cy="33385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99" y="93418"/>
            <a:ext cx="6464055" cy="65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“Object Model”</a:t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D.O.R.R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70" y="2177259"/>
            <a:ext cx="4250531" cy="3649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Evolvability</a:t>
            </a:r>
            <a:endParaRPr lang="en-US" dirty="0" smtClean="0"/>
          </a:p>
          <a:p>
            <a:r>
              <a:rPr lang="en-US" dirty="0" smtClean="0"/>
              <a:t>Loosely Coupled</a:t>
            </a:r>
          </a:p>
          <a:p>
            <a:r>
              <a:rPr lang="en-US" dirty="0" smtClean="0"/>
              <a:t>DORR Pattern</a:t>
            </a:r>
          </a:p>
          <a:p>
            <a:r>
              <a:rPr lang="en-US" dirty="0" smtClean="0"/>
              <a:t>Conway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52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09" y="0"/>
            <a:ext cx="10745006" cy="659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9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“Resource Model”</a:t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D.O.R.R</a:t>
            </a:r>
            <a:endParaRPr lang="en-US" b="1" dirty="0"/>
          </a:p>
        </p:txBody>
      </p:sp>
      <p:pic>
        <p:nvPicPr>
          <p:cNvPr id="1026" name="Picture 2" descr="http://modeling-languages.com/wp-content/uploads/2015/03/img_55027c3af00d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2733575"/>
            <a:ext cx="10618334" cy="358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5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56" y="154005"/>
            <a:ext cx="7571828" cy="650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</a:t>
            </a:r>
            <a:r>
              <a:rPr lang="en-US" sz="4400" i="1" dirty="0" err="1"/>
              <a:t>Representor</a:t>
            </a:r>
            <a:r>
              <a:rPr lang="en-US" sz="4400" i="1" dirty="0"/>
              <a:t> Model”</a:t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D.O.R.R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844" y="992982"/>
            <a:ext cx="3429000" cy="500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24" y="281002"/>
            <a:ext cx="7892098" cy="64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8"/>
            <a:ext cx="8529637" cy="31482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“Embrace independent </a:t>
            </a:r>
            <a:r>
              <a:rPr lang="en-US" sz="4400" i="1" dirty="0" err="1"/>
              <a:t>e</a:t>
            </a:r>
            <a:r>
              <a:rPr lang="en-US" sz="4400" i="1" dirty="0" err="1"/>
              <a:t>volvability</a:t>
            </a:r>
            <a:r>
              <a:rPr lang="en-US" sz="4400" i="1" dirty="0"/>
              <a:t>.” </a:t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D.O.R.R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3" y="2366324"/>
            <a:ext cx="5575642" cy="3924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7"/>
          <a:stretch/>
        </p:blipFill>
        <p:spPr>
          <a:xfrm>
            <a:off x="4241360" y="3250830"/>
            <a:ext cx="5129824" cy="4960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12" y="1747709"/>
            <a:ext cx="4143389" cy="33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9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5826157"/>
          </a:xfrm>
        </p:spPr>
        <p:txBody>
          <a:bodyPr anchor="ctr"/>
          <a:lstStyle/>
          <a:p>
            <a:pPr algn="ctr"/>
            <a:r>
              <a:rPr lang="en-US" sz="6000" b="1" dirty="0"/>
              <a:t>D.O.R.R.</a:t>
            </a:r>
            <a:br>
              <a:rPr lang="en-US" sz="6000" b="1" dirty="0"/>
            </a:br>
            <a:r>
              <a:rPr lang="en-US" sz="6000" b="1" dirty="0"/>
              <a:t>as a </a:t>
            </a:r>
            <a:br>
              <a:rPr lang="en-US" sz="6000" b="1" dirty="0"/>
            </a:br>
            <a:r>
              <a:rPr lang="en-US" sz="6000" b="1" i="1" dirty="0"/>
              <a:t>Best Practice</a:t>
            </a:r>
            <a:endParaRPr lang="en-US" sz="6000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6951"/>
          <a:stretch/>
        </p:blipFill>
        <p:spPr>
          <a:xfrm>
            <a:off x="1524000" y="5195193"/>
            <a:ext cx="6679406" cy="9253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5826157"/>
          </a:xfrm>
        </p:spPr>
        <p:txBody>
          <a:bodyPr anchor="ctr"/>
          <a:lstStyle/>
          <a:p>
            <a:pPr algn="ctr"/>
            <a:r>
              <a:rPr lang="en-US" sz="6000" b="1" dirty="0"/>
              <a:t>Conway’s Law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“Organizations produce systems which are copies of their communication structures.” – Mel Conway, 1968</a:t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Conway’s Law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3390771"/>
            <a:ext cx="2628900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Conway’s Law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3" t="29227"/>
          <a:stretch/>
        </p:blipFill>
        <p:spPr>
          <a:xfrm>
            <a:off x="5967414" y="2757489"/>
            <a:ext cx="4042547" cy="3050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5826157"/>
          </a:xfrm>
        </p:spPr>
        <p:txBody>
          <a:bodyPr anchor="ctr"/>
          <a:lstStyle/>
          <a:p>
            <a:pPr algn="ctr"/>
            <a:r>
              <a:rPr lang="en-US" sz="6000" b="1" dirty="0" err="1" smtClean="0"/>
              <a:t>Evolvability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Conway’s Law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24"/>
          <a:stretch/>
        </p:blipFill>
        <p:spPr>
          <a:xfrm>
            <a:off x="2350294" y="2778919"/>
            <a:ext cx="7659667" cy="3028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6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“If you have four teams working on a compiler project, you gat a four-pass compiler” – Eric S. Raymond</a:t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Conway’s Law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39"/>
          <a:stretch/>
        </p:blipFill>
        <p:spPr>
          <a:xfrm>
            <a:off x="7946231" y="3536153"/>
            <a:ext cx="2264569" cy="2607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1164" y="637917"/>
            <a:ext cx="8529637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</a:t>
            </a:r>
            <a:r>
              <a:rPr lang="en-US" sz="4400" i="1" dirty="0"/>
              <a:t>Organizational </a:t>
            </a:r>
            <a:r>
              <a:rPr lang="en-US" sz="4400" i="1" dirty="0"/>
              <a:t>metrics </a:t>
            </a:r>
            <a:r>
              <a:rPr lang="en-US" sz="4400" i="1" dirty="0"/>
              <a:t>can predict software failure-proneness with a precision and recall of 85 percent</a:t>
            </a:r>
            <a:r>
              <a:rPr lang="en-US" sz="4400" i="1" dirty="0"/>
              <a:t>.” – Microsoft Research</a:t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Conway’s Law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36" y="3390771"/>
            <a:ext cx="2914665" cy="2633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5826157"/>
          </a:xfrm>
        </p:spPr>
        <p:txBody>
          <a:bodyPr anchor="ctr"/>
          <a:lstStyle/>
          <a:p>
            <a:pPr algn="ctr"/>
            <a:r>
              <a:rPr lang="en-US" sz="6000" b="1" dirty="0"/>
              <a:t>Conway’s Law</a:t>
            </a:r>
            <a:br>
              <a:rPr lang="en-US" sz="6000" b="1" dirty="0"/>
            </a:br>
            <a:r>
              <a:rPr lang="en-US" sz="6000" b="1" dirty="0"/>
              <a:t>is </a:t>
            </a:r>
            <a:br>
              <a:rPr lang="en-US" sz="6000" b="1" dirty="0"/>
            </a:br>
            <a:r>
              <a:rPr lang="en-US" sz="6000" b="1" i="1" dirty="0"/>
              <a:t>Inevitable</a:t>
            </a:r>
            <a:endParaRPr lang="en-US" sz="6000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5826157"/>
          </a:xfrm>
        </p:spPr>
        <p:txBody>
          <a:bodyPr anchor="ctr"/>
          <a:lstStyle/>
          <a:p>
            <a:pPr algn="ctr"/>
            <a:r>
              <a:rPr lang="en-US" sz="6000" b="1" dirty="0"/>
              <a:t>Summary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11950"/>
          <a:stretch/>
        </p:blipFill>
        <p:spPr>
          <a:xfrm>
            <a:off x="1524000" y="5195193"/>
            <a:ext cx="10236994" cy="9253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0" y="637917"/>
            <a:ext cx="8229600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“Every day you don’t release to production is another day you risk falling behind.”</a:t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Continuous Deployment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38"/>
          <a:stretch/>
        </p:blipFill>
        <p:spPr>
          <a:xfrm>
            <a:off x="7739064" y="3558557"/>
            <a:ext cx="2471737" cy="25850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8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0" y="637917"/>
            <a:ext cx="8229600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i="1" dirty="0"/>
              <a:t>“The only thing that is constant is change.” -- Heraclitus</a:t>
            </a:r>
            <a:endParaRPr lang="en-US" sz="4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39" y="3390771"/>
            <a:ext cx="2187467" cy="265271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Change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Evolvability</a:t>
            </a:r>
            <a:endParaRPr lang="en-US" sz="3200" dirty="0" smtClean="0"/>
          </a:p>
          <a:p>
            <a:r>
              <a:rPr lang="en-US" sz="3200" dirty="0" smtClean="0"/>
              <a:t>Loosely Coupled</a:t>
            </a:r>
          </a:p>
          <a:p>
            <a:r>
              <a:rPr lang="en-US" sz="3200" dirty="0" smtClean="0"/>
              <a:t>DORR Pattern</a:t>
            </a:r>
          </a:p>
          <a:p>
            <a:r>
              <a:rPr lang="en-US" sz="3200" dirty="0" smtClean="0"/>
              <a:t>Conway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41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DORR Architecture for Hypermedia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Amundsen</a:t>
            </a:r>
            <a:br>
              <a:rPr lang="en-US" dirty="0" smtClean="0"/>
            </a:br>
            <a:r>
              <a:rPr lang="en-US" dirty="0" smtClean="0"/>
              <a:t>API Academy</a:t>
            </a:r>
            <a:br>
              <a:rPr lang="en-US" dirty="0" smtClean="0"/>
            </a:br>
            <a:r>
              <a:rPr lang="en-US" dirty="0" smtClean="0"/>
              <a:t>@</a:t>
            </a:r>
            <a:r>
              <a:rPr lang="en-US" dirty="0" err="1" smtClean="0"/>
              <a:t>mamund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7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0" y="637917"/>
            <a:ext cx="8229600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dirty="0"/>
              <a:t>evolution:</a:t>
            </a:r>
            <a:r>
              <a:rPr lang="en-US" sz="4400" b="1" i="1" dirty="0"/>
              <a:t/>
            </a:r>
            <a:br>
              <a:rPr lang="en-US" sz="4400" b="1" i="1" dirty="0"/>
            </a:br>
            <a:r>
              <a:rPr lang="en-US" sz="4400" i="1" dirty="0"/>
              <a:t>“the gradual development of something, especially from simple to a more complex form”</a:t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25" y="3550444"/>
            <a:ext cx="2593182" cy="259318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Evolvability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10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0" y="637917"/>
            <a:ext cx="8229600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dirty="0"/>
              <a:t>evolution:</a:t>
            </a:r>
            <a:r>
              <a:rPr lang="en-US" sz="4400" b="1" i="1" dirty="0"/>
              <a:t/>
            </a:r>
            <a:br>
              <a:rPr lang="en-US" sz="4400" b="1" i="1" dirty="0"/>
            </a:br>
            <a:r>
              <a:rPr lang="en-US" sz="4400" i="1" dirty="0"/>
              <a:t>“the </a:t>
            </a:r>
            <a:r>
              <a:rPr lang="en-US" sz="4400" b="1" i="1" dirty="0"/>
              <a:t>gradual</a:t>
            </a:r>
            <a:r>
              <a:rPr lang="en-US" sz="4400" i="1" dirty="0"/>
              <a:t> development of something, especially from simple to a more complex form”</a:t>
            </a:r>
            <a:br>
              <a:rPr lang="en-US" sz="4400" i="1" dirty="0"/>
            </a:br>
            <a:r>
              <a:rPr lang="en-US" sz="4400" i="1" dirty="0"/>
              <a:t/>
            </a:r>
            <a:br>
              <a:rPr lang="en-US" sz="4400" i="1" dirty="0"/>
            </a:br>
            <a:endParaRPr lang="en-US" sz="4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25" y="3550444"/>
            <a:ext cx="2593182" cy="259318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Evolvability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720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0" y="637917"/>
            <a:ext cx="8229600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dirty="0"/>
              <a:t>Refactoring:</a:t>
            </a:r>
            <a:r>
              <a:rPr lang="en-US" sz="4400" b="1" i="1" dirty="0"/>
              <a:t/>
            </a:r>
            <a:br>
              <a:rPr lang="en-US" sz="4400" b="1" i="1" dirty="0"/>
            </a:br>
            <a:r>
              <a:rPr lang="en-US" sz="4400" i="1" dirty="0"/>
              <a:t>“</a:t>
            </a:r>
            <a:r>
              <a:rPr lang="en-US" sz="4400" i="1" dirty="0"/>
              <a:t>the process of restructuring existing computer </a:t>
            </a:r>
            <a:r>
              <a:rPr lang="en-US" sz="4400" i="1" dirty="0"/>
              <a:t>code</a:t>
            </a:r>
            <a:br>
              <a:rPr lang="en-US" sz="4400" i="1" dirty="0"/>
            </a:br>
            <a:r>
              <a:rPr lang="en-US" sz="4400" i="1" dirty="0"/>
              <a:t>without </a:t>
            </a:r>
            <a:r>
              <a:rPr lang="en-US" sz="4400" i="1" dirty="0"/>
              <a:t>changing its </a:t>
            </a:r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/>
              <a:t>external behavior.”</a:t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Evolvability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81" y="2760273"/>
            <a:ext cx="2647380" cy="338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0" y="637917"/>
            <a:ext cx="8229600" cy="55057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dirty="0"/>
              <a:t>Refactoring:</a:t>
            </a:r>
            <a:r>
              <a:rPr lang="en-US" sz="4400" b="1" i="1" dirty="0"/>
              <a:t/>
            </a:r>
            <a:br>
              <a:rPr lang="en-US" sz="4400" b="1" i="1" dirty="0"/>
            </a:br>
            <a:r>
              <a:rPr lang="en-US" sz="4400" i="1" dirty="0"/>
              <a:t>“</a:t>
            </a:r>
            <a:r>
              <a:rPr lang="en-US" sz="4400" i="1" dirty="0"/>
              <a:t>the process of restructuring existing computer </a:t>
            </a:r>
            <a:r>
              <a:rPr lang="en-US" sz="4400" i="1" dirty="0"/>
              <a:t>code</a:t>
            </a:r>
            <a:br>
              <a:rPr lang="en-US" sz="4400" i="1" dirty="0"/>
            </a:br>
            <a:r>
              <a:rPr lang="en-US" sz="4400" b="1" i="1" dirty="0"/>
              <a:t>without </a:t>
            </a:r>
            <a:r>
              <a:rPr lang="en-US" sz="4400" b="1" i="1" dirty="0"/>
              <a:t>changing its </a:t>
            </a:r>
            <a:r>
              <a:rPr lang="en-US" sz="4400" b="1" i="1" dirty="0"/>
              <a:t/>
            </a:r>
            <a:br>
              <a:rPr lang="en-US" sz="4400" b="1" i="1" dirty="0"/>
            </a:br>
            <a:r>
              <a:rPr lang="en-US" sz="4400" b="1" i="1" dirty="0"/>
              <a:t>external behavior.</a:t>
            </a:r>
            <a:r>
              <a:rPr lang="en-US" sz="4400" i="1" dirty="0"/>
              <a:t>”</a:t>
            </a:r>
            <a:br>
              <a:rPr lang="en-US" sz="4400" i="1" dirty="0"/>
            </a:br>
            <a:endParaRPr lang="en-US" sz="4400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427606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Evolvability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81" y="2760273"/>
            <a:ext cx="2647380" cy="338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0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5826157"/>
          </a:xfrm>
        </p:spPr>
        <p:txBody>
          <a:bodyPr anchor="ctr"/>
          <a:lstStyle/>
          <a:p>
            <a:pPr algn="ctr"/>
            <a:r>
              <a:rPr lang="en-US" sz="6000" b="1" dirty="0" err="1" smtClean="0"/>
              <a:t>Evolvability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/>
              <a:t>is a </a:t>
            </a:r>
            <a:br>
              <a:rPr lang="en-US" sz="6000" b="1" dirty="0"/>
            </a:br>
            <a:r>
              <a:rPr lang="en-US" sz="6000" b="1" i="1" dirty="0"/>
              <a:t>System Property</a:t>
            </a:r>
            <a:endParaRPr lang="en-US" sz="6000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50"/>
          <a:stretch/>
        </p:blipFill>
        <p:spPr>
          <a:xfrm>
            <a:off x="1524000" y="5195193"/>
            <a:ext cx="1943100" cy="9253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0312"/>
            <a:ext cx="8229600" cy="5826157"/>
          </a:xfrm>
        </p:spPr>
        <p:txBody>
          <a:bodyPr anchor="ctr"/>
          <a:lstStyle/>
          <a:p>
            <a:pPr algn="ctr"/>
            <a:r>
              <a:rPr lang="en-US" sz="6000" b="1" dirty="0"/>
              <a:t>Loosely-Coupled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461" y="5313145"/>
            <a:ext cx="1179539" cy="15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250</Words>
  <Application>Microsoft Office PowerPoint</Application>
  <PresentationFormat>Widescreen</PresentationFormat>
  <Paragraphs>68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DORR Architecture for Hypermedia Services</vt:lpstr>
      <vt:lpstr>Highlights</vt:lpstr>
      <vt:lpstr>Evolvability</vt:lpstr>
      <vt:lpstr>Evolvability</vt:lpstr>
      <vt:lpstr>Evolvability</vt:lpstr>
      <vt:lpstr>Evolvability</vt:lpstr>
      <vt:lpstr>Evolvability</vt:lpstr>
      <vt:lpstr>Evolvability is a  System Property</vt:lpstr>
      <vt:lpstr>Loosely-Coupled</vt:lpstr>
      <vt:lpstr>Loosely-Coupled</vt:lpstr>
      <vt:lpstr>Loosely-Coupled</vt:lpstr>
      <vt:lpstr>Loosely-Coupled</vt:lpstr>
      <vt:lpstr>Loosely-Coupled</vt:lpstr>
      <vt:lpstr>Loosely-Coupled  as a  Constraint</vt:lpstr>
      <vt:lpstr>D.O.R.R.</vt:lpstr>
      <vt:lpstr>D.O.R.R</vt:lpstr>
      <vt:lpstr>D.O.R.R</vt:lpstr>
      <vt:lpstr>PowerPoint Presentation</vt:lpstr>
      <vt:lpstr>D.O.R.R</vt:lpstr>
      <vt:lpstr>PowerPoint Presentation</vt:lpstr>
      <vt:lpstr>D.O.R.R</vt:lpstr>
      <vt:lpstr>PowerPoint Presentation</vt:lpstr>
      <vt:lpstr>D.O.R.R</vt:lpstr>
      <vt:lpstr>PowerPoint Presentation</vt:lpstr>
      <vt:lpstr>D.O.R.R</vt:lpstr>
      <vt:lpstr>D.O.R.R. as a  Best Practice</vt:lpstr>
      <vt:lpstr>Conway’s Law</vt:lpstr>
      <vt:lpstr>Conway’s Law</vt:lpstr>
      <vt:lpstr>Conway’s Law</vt:lpstr>
      <vt:lpstr>Conway’s Law</vt:lpstr>
      <vt:lpstr>Conway’s Law</vt:lpstr>
      <vt:lpstr>Conway’s Law</vt:lpstr>
      <vt:lpstr>Conway’s Law is  Inevitable</vt:lpstr>
      <vt:lpstr>Summary</vt:lpstr>
      <vt:lpstr>Continuous Deployment</vt:lpstr>
      <vt:lpstr>Change</vt:lpstr>
      <vt:lpstr>Highlights</vt:lpstr>
      <vt:lpstr>DORR Architecture for Hypermedia 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DORR Architecture for Hypermedia Services</dc:title>
  <dc:creator>Michael Amundsen</dc:creator>
  <cp:lastModifiedBy>Michael Amundsen</cp:lastModifiedBy>
  <cp:revision>3</cp:revision>
  <dcterms:created xsi:type="dcterms:W3CDTF">2016-02-08T20:37:13Z</dcterms:created>
  <dcterms:modified xsi:type="dcterms:W3CDTF">2016-02-08T20:48:16Z</dcterms:modified>
</cp:coreProperties>
</file>