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7" r:id="rId3"/>
    <p:sldId id="259" r:id="rId4"/>
    <p:sldId id="269" r:id="rId5"/>
    <p:sldId id="270" r:id="rId6"/>
    <p:sldId id="271" r:id="rId7"/>
    <p:sldId id="272" r:id="rId8"/>
    <p:sldId id="268" r:id="rId9"/>
    <p:sldId id="260" r:id="rId10"/>
    <p:sldId id="261" r:id="rId11"/>
    <p:sldId id="262" r:id="rId12"/>
    <p:sldId id="263" r:id="rId13"/>
    <p:sldId id="264" r:id="rId14"/>
    <p:sldId id="273"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2" d="100"/>
          <a:sy n="122" d="100"/>
        </p:scale>
        <p:origin x="9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BD59F-699E-4E7B-86EE-F3D5FEB99981}" type="datetimeFigureOut">
              <a:rPr lang="en-US" smtClean="0"/>
              <a:t>16/03/08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ECB16-5E65-444B-83F9-89E8D4AE781F}" type="slidenum">
              <a:rPr lang="en-US" smtClean="0"/>
              <a:t>‹#›</a:t>
            </a:fld>
            <a:endParaRPr lang="en-US"/>
          </a:p>
        </p:txBody>
      </p:sp>
    </p:spTree>
    <p:extLst>
      <p:ext uri="{BB962C8B-B14F-4D97-AF65-F5344CB8AC3E}">
        <p14:creationId xmlns:p14="http://schemas.microsoft.com/office/powerpoint/2010/main" val="1755354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791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723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42362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371132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340268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325862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176697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A19B1-7C5E-4369-8946-93541FD8E39E}" type="datetimeFigureOut">
              <a:rPr lang="en-US" smtClean="0"/>
              <a:t>16/03/08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182556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A19B1-7C5E-4369-8946-93541FD8E39E}" type="datetimeFigureOut">
              <a:rPr lang="en-US" smtClean="0"/>
              <a:t>16/03/08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199543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A19B1-7C5E-4369-8946-93541FD8E39E}" type="datetimeFigureOut">
              <a:rPr lang="en-US" smtClean="0"/>
              <a:t>16/03/08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251851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19B1-7C5E-4369-8946-93541FD8E39E}" type="datetimeFigureOut">
              <a:rPr lang="en-US" smtClean="0"/>
              <a:t>16/03/08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288854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A19B1-7C5E-4369-8946-93541FD8E39E}" type="datetimeFigureOut">
              <a:rPr lang="en-US" smtClean="0"/>
              <a:t>16/03/08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164129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A19B1-7C5E-4369-8946-93541FD8E39E}" type="datetimeFigureOut">
              <a:rPr lang="en-US" smtClean="0"/>
              <a:t>16/03/08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62641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A19B1-7C5E-4369-8946-93541FD8E39E}" type="datetimeFigureOut">
              <a:rPr lang="en-US" smtClean="0"/>
              <a:t>16/03/08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B4A5A-501A-4236-80C5-987C10A9E5A8}" type="slidenum">
              <a:rPr lang="en-US" smtClean="0"/>
              <a:t>‹#›</a:t>
            </a:fld>
            <a:endParaRPr lang="en-US"/>
          </a:p>
        </p:txBody>
      </p:sp>
    </p:spTree>
    <p:extLst>
      <p:ext uri="{BB962C8B-B14F-4D97-AF65-F5344CB8AC3E}">
        <p14:creationId xmlns:p14="http://schemas.microsoft.com/office/powerpoint/2010/main" val="339145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914400" y="2111123"/>
            <a:ext cx="10363200" cy="1546399"/>
          </a:xfrm>
          <a:prstGeom prst="rect">
            <a:avLst/>
          </a:prstGeom>
        </p:spPr>
        <p:txBody>
          <a:bodyPr vert="horz" lIns="121900" tIns="121900" rIns="121900" bIns="121900" rtlCol="0" anchor="b" anchorCtr="0">
            <a:noAutofit/>
          </a:bodyPr>
          <a:lstStyle/>
          <a:p>
            <a:pPr>
              <a:spcBef>
                <a:spcPts val="0"/>
              </a:spcBef>
            </a:pPr>
            <a:r>
              <a:rPr lang="en" dirty="0" smtClean="0"/>
              <a:t>Microservices</a:t>
            </a:r>
            <a:endParaRPr lang="en" dirty="0"/>
          </a:p>
        </p:txBody>
      </p:sp>
    </p:spTree>
    <p:extLst>
      <p:ext uri="{BB962C8B-B14F-4D97-AF65-F5344CB8AC3E}">
        <p14:creationId xmlns:p14="http://schemas.microsoft.com/office/powerpoint/2010/main" val="4114316715"/>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To do a new job, build afresh rather than complicate old </a:t>
            </a:r>
            <a:r>
              <a:rPr lang="en-US" dirty="0" err="1"/>
              <a:t>microservices</a:t>
            </a:r>
            <a:r>
              <a:rPr lang="en-US" dirty="0"/>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Don't hesitate to throw away the clumsy parts and rebuild them.</a:t>
            </a:r>
          </a:p>
          <a:p>
            <a:r>
              <a:rPr lang="en-US" dirty="0" smtClean="0"/>
              <a:t>Use testing and deployment tooling (in preference to manual efforts) to lighten a programming task, even if you have to detour to build the tools and expect to throw some of them out after you've finished using them.</a:t>
            </a:r>
          </a:p>
          <a:p>
            <a:endParaRPr lang="en-US" dirty="0"/>
          </a:p>
        </p:txBody>
      </p:sp>
      <p:sp>
        <p:nvSpPr>
          <p:cNvPr id="4" name="Rectangle 3"/>
          <p:cNvSpPr/>
          <p:nvPr/>
        </p:nvSpPr>
        <p:spPr>
          <a:xfrm>
            <a:off x="726831" y="2610338"/>
            <a:ext cx="10941538" cy="38842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81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a:t>
            </a:r>
            <a:r>
              <a:rPr lang="en-US" dirty="0">
                <a:solidFill>
                  <a:schemeClr val="bg2"/>
                </a:solidFill>
              </a:rPr>
              <a:t>To do a new job, build afresh rather than complicate old </a:t>
            </a:r>
            <a:r>
              <a:rPr lang="en-US" dirty="0" err="1">
                <a:solidFill>
                  <a:schemeClr val="bg2"/>
                </a:solidFill>
              </a:rPr>
              <a:t>microservices</a:t>
            </a:r>
            <a:r>
              <a:rPr lang="en-US" dirty="0">
                <a:solidFill>
                  <a:schemeClr val="bg2"/>
                </a:solidFill>
              </a:rPr>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Don't hesitate to throw away the clumsy parts and rebuild them.</a:t>
            </a:r>
          </a:p>
          <a:p>
            <a:r>
              <a:rPr lang="en-US" dirty="0" smtClean="0"/>
              <a:t>Use testing and deployment tooling (in preference to manual efforts) to lighten a programming task, even if you have to detour to build the tools and expect to throw some of them out after you've finished using them.</a:t>
            </a:r>
          </a:p>
          <a:p>
            <a:endParaRPr lang="en-US" dirty="0"/>
          </a:p>
        </p:txBody>
      </p:sp>
      <p:sp>
        <p:nvSpPr>
          <p:cNvPr id="4" name="Rectangle 3"/>
          <p:cNvSpPr/>
          <p:nvPr/>
        </p:nvSpPr>
        <p:spPr>
          <a:xfrm>
            <a:off x="726831" y="3993662"/>
            <a:ext cx="10941538" cy="2500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838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a:t>
            </a:r>
            <a:r>
              <a:rPr lang="en-US" dirty="0">
                <a:solidFill>
                  <a:schemeClr val="bg2"/>
                </a:solidFill>
              </a:rPr>
              <a:t>To do a new job, build afresh rather than complicate old </a:t>
            </a:r>
            <a:r>
              <a:rPr lang="en-US" dirty="0" err="1">
                <a:solidFill>
                  <a:schemeClr val="bg2"/>
                </a:solidFill>
              </a:rPr>
              <a:t>microservices</a:t>
            </a:r>
            <a:r>
              <a:rPr lang="en-US" dirty="0">
                <a:solidFill>
                  <a:schemeClr val="bg2"/>
                </a:solidFill>
              </a:rPr>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a:t>
            </a:r>
            <a:r>
              <a:rPr lang="en-US" dirty="0" smtClean="0">
                <a:solidFill>
                  <a:schemeClr val="bg2"/>
                </a:solidFill>
              </a:rPr>
              <a:t>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Don't hesitate to throw away the clumsy parts and rebuild them.</a:t>
            </a:r>
          </a:p>
          <a:p>
            <a:r>
              <a:rPr lang="en-US" dirty="0" smtClean="0"/>
              <a:t>Use testing and deployment tooling (in preference to manual efforts) to lighten a programming task, even if you have to detour to build the tools and expect to throw some of them out after you've finished using them.</a:t>
            </a:r>
          </a:p>
          <a:p>
            <a:endParaRPr lang="en-US" dirty="0"/>
          </a:p>
        </p:txBody>
      </p:sp>
      <p:sp>
        <p:nvSpPr>
          <p:cNvPr id="4" name="Rectangle 3"/>
          <p:cNvSpPr/>
          <p:nvPr/>
        </p:nvSpPr>
        <p:spPr>
          <a:xfrm>
            <a:off x="726831" y="5072185"/>
            <a:ext cx="10941538" cy="142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72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a:t>
            </a:r>
            <a:r>
              <a:rPr lang="en-US" dirty="0">
                <a:solidFill>
                  <a:schemeClr val="bg2"/>
                </a:solidFill>
              </a:rPr>
              <a:t>To do a new job, build afresh rather than complicate old </a:t>
            </a:r>
            <a:r>
              <a:rPr lang="en-US" dirty="0" err="1">
                <a:solidFill>
                  <a:schemeClr val="bg2"/>
                </a:solidFill>
              </a:rPr>
              <a:t>microservices</a:t>
            </a:r>
            <a:r>
              <a:rPr lang="en-US" dirty="0">
                <a:solidFill>
                  <a:schemeClr val="bg2"/>
                </a:solidFill>
              </a:rPr>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a:t>
            </a:r>
            <a:r>
              <a:rPr lang="en-US" dirty="0" smtClean="0">
                <a:solidFill>
                  <a:schemeClr val="bg2"/>
                </a:solidFill>
              </a:rPr>
              <a:t>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a:t>
            </a:r>
            <a:r>
              <a:rPr lang="en-US" dirty="0" smtClean="0">
                <a:solidFill>
                  <a:schemeClr val="bg2"/>
                </a:solidFill>
              </a:rPr>
              <a:t>Don't hesitate to throw away the clumsy parts and rebuild them.</a:t>
            </a:r>
          </a:p>
          <a:p>
            <a:r>
              <a:rPr lang="en-US" dirty="0" smtClean="0"/>
              <a:t>Use testing and deployment tooling (in preference to manual efforts) to lighten a programming task, even if you have to detour to build the tools and expect to throw some of them out after you've finished using them.</a:t>
            </a:r>
          </a:p>
          <a:p>
            <a:endParaRPr lang="en-US" dirty="0"/>
          </a:p>
        </p:txBody>
      </p:sp>
    </p:spTree>
    <p:extLst>
      <p:ext uri="{BB962C8B-B14F-4D97-AF65-F5344CB8AC3E}">
        <p14:creationId xmlns:p14="http://schemas.microsoft.com/office/powerpoint/2010/main" val="3622089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a:t>
            </a:r>
            <a:r>
              <a:rPr lang="en-US" dirty="0">
                <a:solidFill>
                  <a:schemeClr val="bg2"/>
                </a:solidFill>
              </a:rPr>
              <a:t>To do a new job, build afresh rather than complicate old </a:t>
            </a:r>
            <a:r>
              <a:rPr lang="en-US" dirty="0" err="1">
                <a:solidFill>
                  <a:schemeClr val="bg2"/>
                </a:solidFill>
              </a:rPr>
              <a:t>microservices</a:t>
            </a:r>
            <a:r>
              <a:rPr lang="en-US" dirty="0">
                <a:solidFill>
                  <a:schemeClr val="bg2"/>
                </a:solidFill>
              </a:rPr>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a:t>
            </a:r>
            <a:r>
              <a:rPr lang="en-US" dirty="0" smtClean="0">
                <a:solidFill>
                  <a:schemeClr val="bg2"/>
                </a:solidFill>
              </a:rPr>
              <a:t>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a:t>
            </a:r>
            <a:r>
              <a:rPr lang="en-US" dirty="0" smtClean="0">
                <a:solidFill>
                  <a:schemeClr val="bg2"/>
                </a:solidFill>
              </a:rPr>
              <a:t>Don't hesitate to throw away the clumsy parts and rebuild them.</a:t>
            </a:r>
          </a:p>
          <a:p>
            <a:r>
              <a:rPr lang="en-US" dirty="0" smtClean="0"/>
              <a:t>Use testing and deployment tooling </a:t>
            </a:r>
            <a:r>
              <a:rPr lang="en-US" dirty="0" smtClean="0">
                <a:solidFill>
                  <a:schemeClr val="bg2"/>
                </a:solidFill>
              </a:rPr>
              <a:t>(in preference to manual efforts) to lighten a programming task, even if you have to detour to build the tools and expect to throw some of them out after you've finished using them.</a:t>
            </a:r>
          </a:p>
          <a:p>
            <a:endParaRPr lang="en-US" dirty="0"/>
          </a:p>
        </p:txBody>
      </p:sp>
    </p:spTree>
    <p:extLst>
      <p:ext uri="{BB962C8B-B14F-4D97-AF65-F5344CB8AC3E}">
        <p14:creationId xmlns:p14="http://schemas.microsoft.com/office/powerpoint/2010/main" val="284123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Time-Sharing System : Foreword (1978)</a:t>
            </a:r>
            <a:endParaRPr lang="en-US" dirty="0"/>
          </a:p>
        </p:txBody>
      </p:sp>
      <p:pic>
        <p:nvPicPr>
          <p:cNvPr id="4" name="Picture 3"/>
          <p:cNvPicPr>
            <a:picLocks noChangeAspect="1"/>
          </p:cNvPicPr>
          <p:nvPr/>
        </p:nvPicPr>
        <p:blipFill>
          <a:blip r:embed="rId2"/>
          <a:stretch>
            <a:fillRect/>
          </a:stretch>
        </p:blipFill>
        <p:spPr>
          <a:xfrm>
            <a:off x="2962275" y="1946520"/>
            <a:ext cx="6267450" cy="4762500"/>
          </a:xfrm>
          <a:prstGeom prst="rect">
            <a:avLst/>
          </a:prstGeom>
        </p:spPr>
      </p:pic>
    </p:spTree>
    <p:extLst>
      <p:ext uri="{BB962C8B-B14F-4D97-AF65-F5344CB8AC3E}">
        <p14:creationId xmlns:p14="http://schemas.microsoft.com/office/powerpoint/2010/main" val="409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914400" y="2111123"/>
            <a:ext cx="10363200" cy="1546399"/>
          </a:xfrm>
          <a:prstGeom prst="rect">
            <a:avLst/>
          </a:prstGeom>
        </p:spPr>
        <p:txBody>
          <a:bodyPr vert="horz" lIns="121900" tIns="121900" rIns="121900" bIns="121900" rtlCol="0" anchor="b" anchorCtr="0">
            <a:noAutofit/>
          </a:bodyPr>
          <a:lstStyle/>
          <a:p>
            <a:pPr>
              <a:spcBef>
                <a:spcPts val="0"/>
              </a:spcBef>
            </a:pPr>
            <a:r>
              <a:rPr lang="en" dirty="0" smtClean="0"/>
              <a:t>Microservices</a:t>
            </a:r>
            <a:endParaRPr lang="en" dirty="0"/>
          </a:p>
        </p:txBody>
      </p:sp>
    </p:spTree>
    <p:extLst>
      <p:ext uri="{BB962C8B-B14F-4D97-AF65-F5344CB8AC3E}">
        <p14:creationId xmlns:p14="http://schemas.microsoft.com/office/powerpoint/2010/main" val="282530530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a:t>
            </a:r>
            <a:r>
              <a:rPr lang="en-US" dirty="0" err="1" smtClean="0"/>
              <a:t>sez</a:t>
            </a:r>
            <a:r>
              <a:rPr lang="en-US" dirty="0" smtClean="0"/>
              <a:t>…</a:t>
            </a:r>
            <a:endParaRPr lang="en-US" dirty="0"/>
          </a:p>
        </p:txBody>
      </p:sp>
      <p:sp>
        <p:nvSpPr>
          <p:cNvPr id="3" name="Content Placeholder 2"/>
          <p:cNvSpPr>
            <a:spLocks noGrp="1"/>
          </p:cNvSpPr>
          <p:nvPr>
            <p:ph idx="1"/>
          </p:nvPr>
        </p:nvSpPr>
        <p:spPr>
          <a:xfrm>
            <a:off x="838200" y="1825625"/>
            <a:ext cx="5718908" cy="3590437"/>
          </a:xfrm>
        </p:spPr>
        <p:txBody>
          <a:bodyPr/>
          <a:lstStyle/>
          <a:p>
            <a:pPr marL="0" indent="0">
              <a:buNone/>
            </a:pPr>
            <a:r>
              <a:rPr lang="en-US" dirty="0" smtClean="0"/>
              <a:t>“</a:t>
            </a:r>
            <a:r>
              <a:rPr lang="en-US" dirty="0"/>
              <a:t>A</a:t>
            </a:r>
            <a:r>
              <a:rPr lang="en-US" dirty="0" smtClean="0"/>
              <a:t>n </a:t>
            </a:r>
            <a:r>
              <a:rPr lang="en-US" dirty="0"/>
              <a:t>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a:t>
            </a:r>
            <a:r>
              <a:rPr lang="en-US" dirty="0" smtClean="0"/>
              <a:t>.”</a:t>
            </a:r>
          </a:p>
        </p:txBody>
      </p:sp>
      <p:pic>
        <p:nvPicPr>
          <p:cNvPr id="1026" name="Picture 2" descr="Fig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2931" b="10799"/>
          <a:stretch/>
        </p:blipFill>
        <p:spPr bwMode="auto">
          <a:xfrm>
            <a:off x="7158160" y="1254612"/>
            <a:ext cx="4744671" cy="5168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585" y="6056923"/>
            <a:ext cx="10996246" cy="369332"/>
          </a:xfrm>
          <a:prstGeom prst="rect">
            <a:avLst/>
          </a:prstGeom>
          <a:noFill/>
        </p:spPr>
        <p:txBody>
          <a:bodyPr wrap="square" rtlCol="0">
            <a:spAutoFit/>
          </a:bodyPr>
          <a:lstStyle/>
          <a:p>
            <a:r>
              <a:rPr lang="en-US" dirty="0" smtClean="0"/>
              <a:t>http</a:t>
            </a:r>
            <a:r>
              <a:rPr lang="en-US" dirty="0"/>
              <a:t>://</a:t>
            </a:r>
            <a:r>
              <a:rPr lang="en-US" dirty="0" smtClean="0"/>
              <a:t>martinfowler.com/articles/microservices.html</a:t>
            </a:r>
            <a:endParaRPr lang="en-US" dirty="0"/>
          </a:p>
        </p:txBody>
      </p:sp>
    </p:spTree>
    <p:extLst>
      <p:ext uri="{BB962C8B-B14F-4D97-AF65-F5344CB8AC3E}">
        <p14:creationId xmlns:p14="http://schemas.microsoft.com/office/powerpoint/2010/main" val="195066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a:t>
            </a:r>
            <a:r>
              <a:rPr lang="en-US" dirty="0" err="1" smtClean="0"/>
              <a:t>sez</a:t>
            </a:r>
            <a:r>
              <a:rPr lang="en-US" dirty="0" smtClean="0"/>
              <a:t>…</a:t>
            </a:r>
            <a:endParaRPr lang="en-US" dirty="0"/>
          </a:p>
        </p:txBody>
      </p:sp>
      <p:sp>
        <p:nvSpPr>
          <p:cNvPr id="3" name="Content Placeholder 2"/>
          <p:cNvSpPr>
            <a:spLocks noGrp="1"/>
          </p:cNvSpPr>
          <p:nvPr>
            <p:ph idx="1"/>
          </p:nvPr>
        </p:nvSpPr>
        <p:spPr>
          <a:xfrm>
            <a:off x="838200" y="1825625"/>
            <a:ext cx="5718908" cy="3590437"/>
          </a:xfrm>
        </p:spPr>
        <p:txBody>
          <a:bodyPr/>
          <a:lstStyle/>
          <a:p>
            <a:pPr marL="0" indent="0">
              <a:buNone/>
            </a:pPr>
            <a:r>
              <a:rPr lang="en-US" dirty="0" smtClean="0"/>
              <a:t>“</a:t>
            </a:r>
            <a:r>
              <a:rPr lang="en-US" dirty="0">
                <a:solidFill>
                  <a:schemeClr val="bg2"/>
                </a:solidFill>
              </a:rPr>
              <a:t>A</a:t>
            </a:r>
            <a:r>
              <a:rPr lang="en-US" dirty="0" smtClean="0">
                <a:solidFill>
                  <a:schemeClr val="bg2"/>
                </a:solidFill>
              </a:rPr>
              <a:t>n </a:t>
            </a:r>
            <a:r>
              <a:rPr lang="en-US" dirty="0">
                <a:solidFill>
                  <a:schemeClr val="bg2"/>
                </a:solidFill>
              </a:rPr>
              <a:t>approach to developing a single application as </a:t>
            </a:r>
            <a:r>
              <a:rPr lang="en-US" dirty="0"/>
              <a:t>a suite of small services</a:t>
            </a:r>
            <a:r>
              <a:rPr lang="en-US" dirty="0">
                <a:solidFill>
                  <a:schemeClr val="bg2"/>
                </a:solidFill>
              </a:rPr>
              <a:t>, each running in its own process and communicating with lightweight mechanisms, often an HTTP resource API. These services are built around business capabilities and independently deployable by fully automated deployment machinery</a:t>
            </a:r>
            <a:r>
              <a:rPr lang="en-US" dirty="0" smtClean="0">
                <a:solidFill>
                  <a:schemeClr val="bg2"/>
                </a:solidFill>
              </a:rPr>
              <a:t>.</a:t>
            </a:r>
            <a:r>
              <a:rPr lang="en-US" dirty="0" smtClean="0"/>
              <a:t>”</a:t>
            </a:r>
          </a:p>
        </p:txBody>
      </p:sp>
      <p:pic>
        <p:nvPicPr>
          <p:cNvPr id="1026" name="Picture 2" descr="Fig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2931" b="10799"/>
          <a:stretch/>
        </p:blipFill>
        <p:spPr bwMode="auto">
          <a:xfrm>
            <a:off x="7158160" y="1254612"/>
            <a:ext cx="4744671" cy="5168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585" y="6056923"/>
            <a:ext cx="10996246" cy="369332"/>
          </a:xfrm>
          <a:prstGeom prst="rect">
            <a:avLst/>
          </a:prstGeom>
          <a:noFill/>
        </p:spPr>
        <p:txBody>
          <a:bodyPr wrap="square" rtlCol="0">
            <a:spAutoFit/>
          </a:bodyPr>
          <a:lstStyle/>
          <a:p>
            <a:r>
              <a:rPr lang="en-US" dirty="0" smtClean="0"/>
              <a:t>http</a:t>
            </a:r>
            <a:r>
              <a:rPr lang="en-US" dirty="0"/>
              <a:t>://</a:t>
            </a:r>
            <a:r>
              <a:rPr lang="en-US" dirty="0" smtClean="0"/>
              <a:t>martinfowler.com/articles/microservices.html</a:t>
            </a:r>
            <a:endParaRPr lang="en-US" dirty="0"/>
          </a:p>
        </p:txBody>
      </p:sp>
    </p:spTree>
    <p:extLst>
      <p:ext uri="{BB962C8B-B14F-4D97-AF65-F5344CB8AC3E}">
        <p14:creationId xmlns:p14="http://schemas.microsoft.com/office/powerpoint/2010/main" val="690129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a:t>
            </a:r>
            <a:r>
              <a:rPr lang="en-US" dirty="0" err="1" smtClean="0"/>
              <a:t>sez</a:t>
            </a:r>
            <a:r>
              <a:rPr lang="en-US" dirty="0" smtClean="0"/>
              <a:t>…</a:t>
            </a:r>
            <a:endParaRPr lang="en-US" dirty="0"/>
          </a:p>
        </p:txBody>
      </p:sp>
      <p:sp>
        <p:nvSpPr>
          <p:cNvPr id="3" name="Content Placeholder 2"/>
          <p:cNvSpPr>
            <a:spLocks noGrp="1"/>
          </p:cNvSpPr>
          <p:nvPr>
            <p:ph idx="1"/>
          </p:nvPr>
        </p:nvSpPr>
        <p:spPr>
          <a:xfrm>
            <a:off x="838200" y="1825625"/>
            <a:ext cx="5718908" cy="3590437"/>
          </a:xfrm>
        </p:spPr>
        <p:txBody>
          <a:bodyPr/>
          <a:lstStyle/>
          <a:p>
            <a:pPr marL="0" indent="0">
              <a:buNone/>
            </a:pPr>
            <a:r>
              <a:rPr lang="en-US" dirty="0" smtClean="0"/>
              <a:t>“</a:t>
            </a:r>
            <a:r>
              <a:rPr lang="en-US" dirty="0">
                <a:solidFill>
                  <a:schemeClr val="bg2"/>
                </a:solidFill>
              </a:rPr>
              <a:t>A</a:t>
            </a:r>
            <a:r>
              <a:rPr lang="en-US" dirty="0" smtClean="0">
                <a:solidFill>
                  <a:schemeClr val="bg2"/>
                </a:solidFill>
              </a:rPr>
              <a:t>n </a:t>
            </a:r>
            <a:r>
              <a:rPr lang="en-US" dirty="0">
                <a:solidFill>
                  <a:schemeClr val="bg2"/>
                </a:solidFill>
              </a:rPr>
              <a:t>approach to developing a single application as </a:t>
            </a:r>
            <a:r>
              <a:rPr lang="en-US" dirty="0"/>
              <a:t>a suite of small services, each running in its own process </a:t>
            </a:r>
            <a:r>
              <a:rPr lang="en-US" dirty="0">
                <a:solidFill>
                  <a:schemeClr val="bg2"/>
                </a:solidFill>
              </a:rPr>
              <a:t>and communicating with lightweight mechanisms, often an HTTP resource API. These services are built around business capabilities and independently deployable by fully automated deployment machinery</a:t>
            </a:r>
            <a:r>
              <a:rPr lang="en-US" dirty="0" smtClean="0">
                <a:solidFill>
                  <a:schemeClr val="bg2"/>
                </a:solidFill>
              </a:rPr>
              <a:t>.</a:t>
            </a:r>
            <a:r>
              <a:rPr lang="en-US" dirty="0" smtClean="0"/>
              <a:t>”</a:t>
            </a:r>
          </a:p>
        </p:txBody>
      </p:sp>
      <p:pic>
        <p:nvPicPr>
          <p:cNvPr id="1026" name="Picture 2" descr="Fig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2931" b="10799"/>
          <a:stretch/>
        </p:blipFill>
        <p:spPr bwMode="auto">
          <a:xfrm>
            <a:off x="7158160" y="1254612"/>
            <a:ext cx="4744671" cy="5168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585" y="6056923"/>
            <a:ext cx="10996246" cy="369332"/>
          </a:xfrm>
          <a:prstGeom prst="rect">
            <a:avLst/>
          </a:prstGeom>
          <a:noFill/>
        </p:spPr>
        <p:txBody>
          <a:bodyPr wrap="square" rtlCol="0">
            <a:spAutoFit/>
          </a:bodyPr>
          <a:lstStyle/>
          <a:p>
            <a:r>
              <a:rPr lang="en-US" dirty="0" smtClean="0"/>
              <a:t>http</a:t>
            </a:r>
            <a:r>
              <a:rPr lang="en-US" dirty="0"/>
              <a:t>://</a:t>
            </a:r>
            <a:r>
              <a:rPr lang="en-US" dirty="0" smtClean="0"/>
              <a:t>martinfowler.com/articles/microservices.html</a:t>
            </a:r>
            <a:endParaRPr lang="en-US" dirty="0"/>
          </a:p>
        </p:txBody>
      </p:sp>
    </p:spTree>
    <p:extLst>
      <p:ext uri="{BB962C8B-B14F-4D97-AF65-F5344CB8AC3E}">
        <p14:creationId xmlns:p14="http://schemas.microsoft.com/office/powerpoint/2010/main" val="495194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a:t>
            </a:r>
            <a:r>
              <a:rPr lang="en-US" dirty="0" err="1" smtClean="0"/>
              <a:t>sez</a:t>
            </a:r>
            <a:r>
              <a:rPr lang="en-US" dirty="0" smtClean="0"/>
              <a:t>…</a:t>
            </a:r>
            <a:endParaRPr lang="en-US" dirty="0"/>
          </a:p>
        </p:txBody>
      </p:sp>
      <p:sp>
        <p:nvSpPr>
          <p:cNvPr id="3" name="Content Placeholder 2"/>
          <p:cNvSpPr>
            <a:spLocks noGrp="1"/>
          </p:cNvSpPr>
          <p:nvPr>
            <p:ph idx="1"/>
          </p:nvPr>
        </p:nvSpPr>
        <p:spPr>
          <a:xfrm>
            <a:off x="838200" y="1825625"/>
            <a:ext cx="5718908" cy="3590437"/>
          </a:xfrm>
        </p:spPr>
        <p:txBody>
          <a:bodyPr/>
          <a:lstStyle/>
          <a:p>
            <a:pPr marL="0" indent="0">
              <a:buNone/>
            </a:pPr>
            <a:r>
              <a:rPr lang="en-US" dirty="0" smtClean="0"/>
              <a:t>“</a:t>
            </a:r>
            <a:r>
              <a:rPr lang="en-US" dirty="0">
                <a:solidFill>
                  <a:schemeClr val="bg2"/>
                </a:solidFill>
              </a:rPr>
              <a:t>A</a:t>
            </a:r>
            <a:r>
              <a:rPr lang="en-US" dirty="0" smtClean="0">
                <a:solidFill>
                  <a:schemeClr val="bg2"/>
                </a:solidFill>
              </a:rPr>
              <a:t>n </a:t>
            </a:r>
            <a:r>
              <a:rPr lang="en-US" dirty="0">
                <a:solidFill>
                  <a:schemeClr val="bg2"/>
                </a:solidFill>
              </a:rPr>
              <a:t>approach to developing a single application as </a:t>
            </a:r>
            <a:r>
              <a:rPr lang="en-US" dirty="0"/>
              <a:t>a suite of small services, each running in its own process </a:t>
            </a:r>
            <a:r>
              <a:rPr lang="en-US" dirty="0">
                <a:solidFill>
                  <a:schemeClr val="bg2"/>
                </a:solidFill>
              </a:rPr>
              <a:t>and communicating with lightweight mechanisms, </a:t>
            </a:r>
            <a:r>
              <a:rPr lang="en-US" dirty="0"/>
              <a:t>often an HTTP resource API</a:t>
            </a:r>
            <a:r>
              <a:rPr lang="en-US" dirty="0">
                <a:solidFill>
                  <a:schemeClr val="bg2"/>
                </a:solidFill>
              </a:rPr>
              <a:t>. These services are built around business capabilities and independently deployable by fully automated deployment machinery</a:t>
            </a:r>
            <a:r>
              <a:rPr lang="en-US" dirty="0" smtClean="0">
                <a:solidFill>
                  <a:schemeClr val="bg2"/>
                </a:solidFill>
              </a:rPr>
              <a:t>.</a:t>
            </a:r>
            <a:r>
              <a:rPr lang="en-US" dirty="0" smtClean="0"/>
              <a:t>”</a:t>
            </a:r>
          </a:p>
        </p:txBody>
      </p:sp>
      <p:pic>
        <p:nvPicPr>
          <p:cNvPr id="1026" name="Picture 2" descr="Fig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2931" b="10799"/>
          <a:stretch/>
        </p:blipFill>
        <p:spPr bwMode="auto">
          <a:xfrm>
            <a:off x="7158160" y="1254612"/>
            <a:ext cx="4744671" cy="5168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585" y="6056923"/>
            <a:ext cx="10996246" cy="369332"/>
          </a:xfrm>
          <a:prstGeom prst="rect">
            <a:avLst/>
          </a:prstGeom>
          <a:noFill/>
        </p:spPr>
        <p:txBody>
          <a:bodyPr wrap="square" rtlCol="0">
            <a:spAutoFit/>
          </a:bodyPr>
          <a:lstStyle/>
          <a:p>
            <a:r>
              <a:rPr lang="en-US" dirty="0" smtClean="0"/>
              <a:t>http</a:t>
            </a:r>
            <a:r>
              <a:rPr lang="en-US" dirty="0"/>
              <a:t>://</a:t>
            </a:r>
            <a:r>
              <a:rPr lang="en-US" dirty="0" smtClean="0"/>
              <a:t>martinfowler.com/articles/microservices.html</a:t>
            </a:r>
            <a:endParaRPr lang="en-US" dirty="0"/>
          </a:p>
        </p:txBody>
      </p:sp>
    </p:spTree>
    <p:extLst>
      <p:ext uri="{BB962C8B-B14F-4D97-AF65-F5344CB8AC3E}">
        <p14:creationId xmlns:p14="http://schemas.microsoft.com/office/powerpoint/2010/main" val="1964624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a:t>
            </a:r>
            <a:r>
              <a:rPr lang="en-US" dirty="0" err="1" smtClean="0"/>
              <a:t>sez</a:t>
            </a:r>
            <a:r>
              <a:rPr lang="en-US" dirty="0" smtClean="0"/>
              <a:t>…</a:t>
            </a:r>
            <a:endParaRPr lang="en-US" dirty="0"/>
          </a:p>
        </p:txBody>
      </p:sp>
      <p:sp>
        <p:nvSpPr>
          <p:cNvPr id="3" name="Content Placeholder 2"/>
          <p:cNvSpPr>
            <a:spLocks noGrp="1"/>
          </p:cNvSpPr>
          <p:nvPr>
            <p:ph idx="1"/>
          </p:nvPr>
        </p:nvSpPr>
        <p:spPr>
          <a:xfrm>
            <a:off x="838200" y="1825625"/>
            <a:ext cx="5718908" cy="3590437"/>
          </a:xfrm>
        </p:spPr>
        <p:txBody>
          <a:bodyPr/>
          <a:lstStyle/>
          <a:p>
            <a:pPr marL="0" indent="0">
              <a:buNone/>
            </a:pPr>
            <a:r>
              <a:rPr lang="en-US" dirty="0" smtClean="0"/>
              <a:t>“</a:t>
            </a:r>
            <a:r>
              <a:rPr lang="en-US" dirty="0">
                <a:solidFill>
                  <a:schemeClr val="bg2"/>
                </a:solidFill>
              </a:rPr>
              <a:t>A</a:t>
            </a:r>
            <a:r>
              <a:rPr lang="en-US" dirty="0" smtClean="0">
                <a:solidFill>
                  <a:schemeClr val="bg2"/>
                </a:solidFill>
              </a:rPr>
              <a:t>n </a:t>
            </a:r>
            <a:r>
              <a:rPr lang="en-US" dirty="0">
                <a:solidFill>
                  <a:schemeClr val="bg2"/>
                </a:solidFill>
              </a:rPr>
              <a:t>approach to developing a single application as </a:t>
            </a:r>
            <a:r>
              <a:rPr lang="en-US" dirty="0"/>
              <a:t>a suite of small services, each running in its own process </a:t>
            </a:r>
            <a:r>
              <a:rPr lang="en-US" dirty="0">
                <a:solidFill>
                  <a:schemeClr val="bg2"/>
                </a:solidFill>
              </a:rPr>
              <a:t>and communicating with lightweight mechanisms, </a:t>
            </a:r>
            <a:r>
              <a:rPr lang="en-US" dirty="0"/>
              <a:t>often an HTTP resource API</a:t>
            </a:r>
            <a:r>
              <a:rPr lang="en-US" dirty="0">
                <a:solidFill>
                  <a:schemeClr val="bg2"/>
                </a:solidFill>
              </a:rPr>
              <a:t>. These services are </a:t>
            </a:r>
            <a:r>
              <a:rPr lang="en-US" dirty="0"/>
              <a:t>built around business capabilities</a:t>
            </a:r>
            <a:r>
              <a:rPr lang="en-US" dirty="0">
                <a:solidFill>
                  <a:schemeClr val="bg2"/>
                </a:solidFill>
              </a:rPr>
              <a:t> and independently deployable by fully automated deployment machinery</a:t>
            </a:r>
            <a:r>
              <a:rPr lang="en-US" dirty="0" smtClean="0">
                <a:solidFill>
                  <a:schemeClr val="bg2"/>
                </a:solidFill>
              </a:rPr>
              <a:t>.</a:t>
            </a:r>
            <a:r>
              <a:rPr lang="en-US" dirty="0" smtClean="0"/>
              <a:t>”</a:t>
            </a:r>
          </a:p>
        </p:txBody>
      </p:sp>
      <p:pic>
        <p:nvPicPr>
          <p:cNvPr id="1026" name="Picture 2" descr="Fig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2931" b="10799"/>
          <a:stretch/>
        </p:blipFill>
        <p:spPr bwMode="auto">
          <a:xfrm>
            <a:off x="7158160" y="1254612"/>
            <a:ext cx="4744671" cy="5168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585" y="6056923"/>
            <a:ext cx="10996246" cy="369332"/>
          </a:xfrm>
          <a:prstGeom prst="rect">
            <a:avLst/>
          </a:prstGeom>
          <a:noFill/>
        </p:spPr>
        <p:txBody>
          <a:bodyPr wrap="square" rtlCol="0">
            <a:spAutoFit/>
          </a:bodyPr>
          <a:lstStyle/>
          <a:p>
            <a:r>
              <a:rPr lang="en-US" dirty="0" smtClean="0"/>
              <a:t>http</a:t>
            </a:r>
            <a:r>
              <a:rPr lang="en-US" dirty="0"/>
              <a:t>://</a:t>
            </a:r>
            <a:r>
              <a:rPr lang="en-US" dirty="0" smtClean="0"/>
              <a:t>martinfowler.com/articles/microservices.html</a:t>
            </a:r>
            <a:endParaRPr lang="en-US" dirty="0"/>
          </a:p>
        </p:txBody>
      </p:sp>
    </p:spTree>
    <p:extLst>
      <p:ext uri="{BB962C8B-B14F-4D97-AF65-F5344CB8AC3E}">
        <p14:creationId xmlns:p14="http://schemas.microsoft.com/office/powerpoint/2010/main" val="540433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a:t>
            </a:r>
            <a:r>
              <a:rPr lang="en-US" dirty="0" err="1" smtClean="0"/>
              <a:t>sez</a:t>
            </a:r>
            <a:r>
              <a:rPr lang="en-US" dirty="0" smtClean="0"/>
              <a:t>…</a:t>
            </a:r>
            <a:endParaRPr lang="en-US" dirty="0"/>
          </a:p>
        </p:txBody>
      </p:sp>
      <p:sp>
        <p:nvSpPr>
          <p:cNvPr id="3" name="Content Placeholder 2"/>
          <p:cNvSpPr>
            <a:spLocks noGrp="1"/>
          </p:cNvSpPr>
          <p:nvPr>
            <p:ph idx="1"/>
          </p:nvPr>
        </p:nvSpPr>
        <p:spPr>
          <a:xfrm>
            <a:off x="838200" y="1825625"/>
            <a:ext cx="5718908" cy="3590437"/>
          </a:xfrm>
        </p:spPr>
        <p:txBody>
          <a:bodyPr/>
          <a:lstStyle/>
          <a:p>
            <a:pPr marL="0" indent="0">
              <a:buNone/>
            </a:pPr>
            <a:r>
              <a:rPr lang="en-US" dirty="0" smtClean="0"/>
              <a:t>“</a:t>
            </a:r>
            <a:r>
              <a:rPr lang="en-US" dirty="0">
                <a:solidFill>
                  <a:schemeClr val="bg2"/>
                </a:solidFill>
              </a:rPr>
              <a:t>A</a:t>
            </a:r>
            <a:r>
              <a:rPr lang="en-US" dirty="0" smtClean="0">
                <a:solidFill>
                  <a:schemeClr val="bg2"/>
                </a:solidFill>
              </a:rPr>
              <a:t>n </a:t>
            </a:r>
            <a:r>
              <a:rPr lang="en-US" dirty="0">
                <a:solidFill>
                  <a:schemeClr val="bg2"/>
                </a:solidFill>
              </a:rPr>
              <a:t>approach to developing a single application as </a:t>
            </a:r>
            <a:r>
              <a:rPr lang="en-US" dirty="0"/>
              <a:t>a suite of small services, each running in its own process </a:t>
            </a:r>
            <a:r>
              <a:rPr lang="en-US" dirty="0">
                <a:solidFill>
                  <a:schemeClr val="bg2"/>
                </a:solidFill>
              </a:rPr>
              <a:t>and communicating with lightweight mechanisms, </a:t>
            </a:r>
            <a:r>
              <a:rPr lang="en-US" dirty="0"/>
              <a:t>often an HTTP resource API</a:t>
            </a:r>
            <a:r>
              <a:rPr lang="en-US" dirty="0">
                <a:solidFill>
                  <a:schemeClr val="bg2"/>
                </a:solidFill>
              </a:rPr>
              <a:t>. These services are </a:t>
            </a:r>
            <a:r>
              <a:rPr lang="en-US" dirty="0"/>
              <a:t>built around business capabilities</a:t>
            </a:r>
            <a:r>
              <a:rPr lang="en-US" dirty="0">
                <a:solidFill>
                  <a:schemeClr val="bg2"/>
                </a:solidFill>
              </a:rPr>
              <a:t> and </a:t>
            </a:r>
            <a:r>
              <a:rPr lang="en-US" dirty="0"/>
              <a:t>independently deployable</a:t>
            </a:r>
            <a:r>
              <a:rPr lang="en-US" dirty="0">
                <a:solidFill>
                  <a:schemeClr val="bg2"/>
                </a:solidFill>
              </a:rPr>
              <a:t> by fully automated deployment machinery</a:t>
            </a:r>
            <a:r>
              <a:rPr lang="en-US" dirty="0" smtClean="0">
                <a:solidFill>
                  <a:schemeClr val="bg2"/>
                </a:solidFill>
              </a:rPr>
              <a:t>.</a:t>
            </a:r>
            <a:r>
              <a:rPr lang="en-US" dirty="0" smtClean="0"/>
              <a:t>”</a:t>
            </a:r>
          </a:p>
        </p:txBody>
      </p:sp>
      <p:pic>
        <p:nvPicPr>
          <p:cNvPr id="1026" name="Picture 2" descr="Fig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2931" b="10799"/>
          <a:stretch/>
        </p:blipFill>
        <p:spPr bwMode="auto">
          <a:xfrm>
            <a:off x="7158160" y="1254612"/>
            <a:ext cx="4744671" cy="5168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585" y="6056923"/>
            <a:ext cx="10996246" cy="369332"/>
          </a:xfrm>
          <a:prstGeom prst="rect">
            <a:avLst/>
          </a:prstGeom>
          <a:noFill/>
        </p:spPr>
        <p:txBody>
          <a:bodyPr wrap="square" rtlCol="0">
            <a:spAutoFit/>
          </a:bodyPr>
          <a:lstStyle/>
          <a:p>
            <a:r>
              <a:rPr lang="en-US" dirty="0" smtClean="0"/>
              <a:t>http</a:t>
            </a:r>
            <a:r>
              <a:rPr lang="en-US" dirty="0"/>
              <a:t>://</a:t>
            </a:r>
            <a:r>
              <a:rPr lang="en-US" dirty="0" smtClean="0"/>
              <a:t>martinfowler.com/articles/microservices.html</a:t>
            </a:r>
            <a:endParaRPr lang="en-US" dirty="0"/>
          </a:p>
        </p:txBody>
      </p:sp>
    </p:spTree>
    <p:extLst>
      <p:ext uri="{BB962C8B-B14F-4D97-AF65-F5344CB8AC3E}">
        <p14:creationId xmlns:p14="http://schemas.microsoft.com/office/powerpoint/2010/main" val="1839450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a:t>
            </a:r>
            <a:r>
              <a:rPr lang="en-US" dirty="0" err="1" smtClean="0"/>
              <a:t>sez</a:t>
            </a:r>
            <a:r>
              <a:rPr lang="en-US" dirty="0" smtClean="0"/>
              <a:t>…</a:t>
            </a:r>
            <a:endParaRPr lang="en-US" dirty="0"/>
          </a:p>
        </p:txBody>
      </p:sp>
      <p:sp>
        <p:nvSpPr>
          <p:cNvPr id="3" name="Content Placeholder 2"/>
          <p:cNvSpPr>
            <a:spLocks noGrp="1"/>
          </p:cNvSpPr>
          <p:nvPr>
            <p:ph idx="1"/>
          </p:nvPr>
        </p:nvSpPr>
        <p:spPr>
          <a:xfrm>
            <a:off x="838200" y="1825625"/>
            <a:ext cx="5718908" cy="3590437"/>
          </a:xfrm>
        </p:spPr>
        <p:txBody>
          <a:bodyPr/>
          <a:lstStyle/>
          <a:p>
            <a:pPr marL="0" indent="0">
              <a:buNone/>
            </a:pPr>
            <a:r>
              <a:rPr lang="en-US" dirty="0" smtClean="0"/>
              <a:t>“</a:t>
            </a:r>
            <a:r>
              <a:rPr lang="en-US" dirty="0"/>
              <a:t>A</a:t>
            </a:r>
            <a:r>
              <a:rPr lang="en-US" dirty="0" smtClean="0"/>
              <a:t>n </a:t>
            </a:r>
            <a:r>
              <a:rPr lang="en-US" dirty="0"/>
              <a:t>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a:t>
            </a:r>
            <a:r>
              <a:rPr lang="en-US" dirty="0" smtClean="0"/>
              <a:t>.”</a:t>
            </a:r>
          </a:p>
        </p:txBody>
      </p:sp>
      <p:pic>
        <p:nvPicPr>
          <p:cNvPr id="1026" name="Picture 2" descr="Fig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2931" b="10799"/>
          <a:stretch/>
        </p:blipFill>
        <p:spPr bwMode="auto">
          <a:xfrm>
            <a:off x="7158160" y="1254612"/>
            <a:ext cx="4744671" cy="5168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585" y="6056923"/>
            <a:ext cx="10996246" cy="369332"/>
          </a:xfrm>
          <a:prstGeom prst="rect">
            <a:avLst/>
          </a:prstGeom>
          <a:noFill/>
        </p:spPr>
        <p:txBody>
          <a:bodyPr wrap="square" rtlCol="0">
            <a:spAutoFit/>
          </a:bodyPr>
          <a:lstStyle/>
          <a:p>
            <a:r>
              <a:rPr lang="en-US" dirty="0" smtClean="0"/>
              <a:t>http</a:t>
            </a:r>
            <a:r>
              <a:rPr lang="en-US" dirty="0"/>
              <a:t>://</a:t>
            </a:r>
            <a:r>
              <a:rPr lang="en-US" dirty="0" smtClean="0"/>
              <a:t>martinfowler.com/articles/microservices.html</a:t>
            </a:r>
            <a:endParaRPr lang="en-US" dirty="0"/>
          </a:p>
        </p:txBody>
      </p:sp>
    </p:spTree>
    <p:extLst>
      <p:ext uri="{BB962C8B-B14F-4D97-AF65-F5344CB8AC3E}">
        <p14:creationId xmlns:p14="http://schemas.microsoft.com/office/powerpoint/2010/main" val="1766133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Adrian Cockcroft </a:t>
            </a:r>
            <a:r>
              <a:rPr lang="en-US" dirty="0" err="1" smtClean="0"/>
              <a:t>sez</a:t>
            </a:r>
            <a:r>
              <a:rPr lang="en-US" dirty="0" smtClean="0"/>
              <a:t>…</a:t>
            </a:r>
            <a:endParaRPr lang="en-US" dirty="0"/>
          </a:p>
        </p:txBody>
      </p:sp>
      <p:sp>
        <p:nvSpPr>
          <p:cNvPr id="5" name="TextBox 4"/>
          <p:cNvSpPr txBox="1"/>
          <p:nvPr/>
        </p:nvSpPr>
        <p:spPr>
          <a:xfrm>
            <a:off x="906585" y="6056923"/>
            <a:ext cx="10996246" cy="369332"/>
          </a:xfrm>
          <a:prstGeom prst="rect">
            <a:avLst/>
          </a:prstGeom>
          <a:noFill/>
        </p:spPr>
        <p:txBody>
          <a:bodyPr wrap="square" rtlCol="0">
            <a:spAutoFit/>
          </a:bodyPr>
          <a:lstStyle/>
          <a:p>
            <a:r>
              <a:rPr lang="en-US" dirty="0"/>
              <a:t>http://www.slideshare.net/adriancockcroft/innovation-and-architecture</a:t>
            </a:r>
          </a:p>
        </p:txBody>
      </p:sp>
      <p:pic>
        <p:nvPicPr>
          <p:cNvPr id="4" name="Picture 3"/>
          <p:cNvPicPr>
            <a:picLocks noChangeAspect="1"/>
          </p:cNvPicPr>
          <p:nvPr/>
        </p:nvPicPr>
        <p:blipFill>
          <a:blip r:embed="rId2"/>
          <a:stretch>
            <a:fillRect/>
          </a:stretch>
        </p:blipFill>
        <p:spPr>
          <a:xfrm>
            <a:off x="2141416" y="1458911"/>
            <a:ext cx="8055218" cy="4423386"/>
          </a:xfrm>
          <a:prstGeom prst="rect">
            <a:avLst/>
          </a:prstGeom>
        </p:spPr>
      </p:pic>
    </p:spTree>
    <p:extLst>
      <p:ext uri="{BB962C8B-B14F-4D97-AF65-F5344CB8AC3E}">
        <p14:creationId xmlns:p14="http://schemas.microsoft.com/office/powerpoint/2010/main" val="3065816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1104</Words>
  <Application>Microsoft Office PowerPoint</Application>
  <PresentationFormat>Widescreen</PresentationFormat>
  <Paragraphs>51</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Microservices</vt:lpstr>
      <vt:lpstr>Martin Fowler sez…</vt:lpstr>
      <vt:lpstr>Martin Fowler sez…</vt:lpstr>
      <vt:lpstr>Martin Fowler sez…</vt:lpstr>
      <vt:lpstr>Martin Fowler sez…</vt:lpstr>
      <vt:lpstr>Martin Fowler sez…</vt:lpstr>
      <vt:lpstr>Martin Fowler sez…</vt:lpstr>
      <vt:lpstr>Martin Fowler sez…</vt:lpstr>
      <vt:lpstr>Adrian Cockcroft sez…</vt:lpstr>
      <vt:lpstr>Mike sez…</vt:lpstr>
      <vt:lpstr>Mike sez…</vt:lpstr>
      <vt:lpstr>Mike sez…</vt:lpstr>
      <vt:lpstr>Mike sez…</vt:lpstr>
      <vt:lpstr>Mike sez…</vt:lpstr>
      <vt:lpstr>Unix Time-Sharing System : Foreword (1978)</vt:lpstr>
      <vt:lpstr>Microservices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Hypermedia with NodeJS and HTML5</dc:title>
  <dc:creator>Michael Amundsen</dc:creator>
  <cp:lastModifiedBy>Michael Amundsen</cp:lastModifiedBy>
  <cp:revision>15</cp:revision>
  <dcterms:created xsi:type="dcterms:W3CDTF">2016-02-08T19:23:29Z</dcterms:created>
  <dcterms:modified xsi:type="dcterms:W3CDTF">2016-03-08T15:57:03Z</dcterms:modified>
</cp:coreProperties>
</file>