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EDETTA PIA CELANO" initials="BC" lastIdx="1" clrIdx="0">
    <p:extLst>
      <p:ext uri="{19B8F6BF-5375-455C-9EA6-DF929625EA0E}">
        <p15:presenceInfo xmlns:p15="http://schemas.microsoft.com/office/powerpoint/2012/main" userId="S::b.celano1@studenti.unisa.it::548da823-9e3f-4220-9196-173e651063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DAE2"/>
    <a:srgbClr val="054B81"/>
    <a:srgbClr val="51BECC"/>
    <a:srgbClr val="2F3B69"/>
    <a:srgbClr val="88D2DC"/>
    <a:srgbClr val="CFBAF4"/>
    <a:srgbClr val="EEBFEF"/>
    <a:srgbClr val="DE8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AE3AE-F406-4F2C-A4F9-1F40BCD69317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BFDB-1797-40C1-9B63-9E5BC84746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495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899CC1-EC5B-5150-FF9E-3DA626A6F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C1D344-CF14-9506-D1AB-05D85413E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C728EC-3641-FEE3-3E08-3935361B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3F3A36-3610-31F9-D3C4-A7DBB9E2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78A252-7949-CB05-1ED5-9BD6AD92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30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C91F3-D015-8710-7F38-9E1ED9DC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76BBDB-2A5E-67F4-40B9-1F5C88C25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022E84-9A6C-9B51-BA84-27C9A79D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4B6DDF-EBBA-7134-5219-1C72AD98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B64751-C7A9-7291-A8B1-CB2E9064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71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1A114B-6F06-6481-76A3-6CCF5BDC4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10C55A-1631-59AA-804F-97165F92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7511DA-C315-38EE-3CEB-EE862C69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BB90A6-CE6E-69CA-30E1-83E11C53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266E4D-16E4-51C0-352A-7725BB3A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0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C3F46-8EA8-DD47-6C17-1E1FEC0D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74DB16-7BE8-D60C-57BE-1825C338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A9EFC3-A4C0-A9CC-A002-73CB7DE1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5F25C9-E6D8-29D8-4189-FAA42801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00530C-7330-E943-3433-318C27DA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31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E2655-6B3B-025A-87C9-6C73D73C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D632F2-7D74-182B-8CA1-8CD037E57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9081B4-1802-497E-D3DF-DCB2ABD5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267B8D-A25A-1895-ADFB-348AC819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55DA2F-5523-9F9D-3ACB-655DB2E0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72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70185-F01E-E3B6-8A37-5A6DC322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F50E36-BC6F-5C32-7C4D-8D758C41A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9E8E19-E46C-7B9A-5D0C-16D1B8A3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6CF019-A11F-2C0B-D977-E490B79E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B503BB-82E2-9096-DA48-EB41D508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3B7BA7-8D4A-E79E-A050-08531AC4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12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5C1B76-60CC-C293-64E8-E2E9375F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A0ADE8-9B4D-D019-B775-BC540903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77CFF9-EB4F-76D4-C479-AFE90CB59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6CD74B4-79B4-0F10-B456-FB2DD976D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1EC2B52-0DAD-5BED-D534-5C58D50A7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C838424-96A8-4D4E-56EC-BC8CF284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DA7A417-0839-F861-BC5F-DFD817E1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8F9DE3-0E79-879A-64A2-8A601E28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5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33197-0690-2186-C362-7EDA64F4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EB3DF9-49F1-F530-577D-CC51CC2E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733C70-C496-1BC0-BCB4-10751B93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EFF425-B43B-1DC1-C6AE-6CE36B45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993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18ACC9D-F458-4B8E-02CC-1874CACE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4A2729-21B0-014B-DD51-575764D8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B0E0F6-34AD-BD6A-807C-C55852E7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5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674BCA-459E-4A82-12B9-0BB99555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6CD65E-7CE7-08F2-5020-EE94AB4B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E9C30E-3681-F01C-EC8A-16D2A29D2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EFE584-89A0-14A1-9620-5337AF1C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328E68-170F-E11D-CA46-CAED44DF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06D987-19F4-E5B9-22FF-9432FA20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83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1E4C7-2EC0-EA25-087B-BF81C380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211844-0E45-C002-B626-EEC54A7DC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D2D11D-B1DF-36DC-760A-F0E3769E3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59BA5C-BA98-C077-BFC6-ED04446A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F7BED8-2A9B-2FE0-19E3-5DEDED07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31AC30-9456-EC5F-6FED-48FBDE48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67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8F01D4E-660C-6F75-5402-CA2E011F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D008BD-2A68-63F6-4BBD-25C49544A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030EAE-38BC-2DEE-8DDA-9FB6DE765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7AF-FD1D-43C3-9194-01C455499BF0}" type="datetimeFigureOut">
              <a:rPr lang="it-IT" smtClean="0"/>
              <a:t>13/05/2025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71D071-13B8-0206-0AB4-4B15AFA0F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3E8864-46B0-5838-3E84-024A94344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46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576D3E6-F019-CD5F-C160-C62641B4200C}"/>
              </a:ext>
            </a:extLst>
          </p:cNvPr>
          <p:cNvCxnSpPr/>
          <p:nvPr/>
        </p:nvCxnSpPr>
        <p:spPr>
          <a:xfrm flipV="1">
            <a:off x="320175" y="4351293"/>
            <a:ext cx="2096454" cy="2198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53AF471A-938D-878A-A5C2-FA7D7921D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604" y="3217702"/>
            <a:ext cx="11000791" cy="113359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it-IT" sz="6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 </a:t>
            </a:r>
            <a:r>
              <a:rPr lang="it-IT" sz="6000" dirty="0" err="1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Geometric</a:t>
            </a:r>
            <a:r>
              <a:rPr lang="it-IT" sz="6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br>
              <a:rPr lang="it-IT" sz="6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it-IT" sz="6000" dirty="0" err="1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Drawing</a:t>
            </a:r>
            <a:r>
              <a:rPr lang="it-IT" sz="6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Program</a:t>
            </a:r>
            <a:br>
              <a:rPr lang="it-IT" dirty="0"/>
            </a:br>
            <a:r>
              <a:rPr lang="it-IT" sz="3600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Esame di Software Architecture Design </a:t>
            </a:r>
            <a:br>
              <a:rPr lang="it-IT" sz="4900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it-IT" sz="2700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Week 7/05- 13/05 Fase di </a:t>
            </a:r>
            <a:r>
              <a:rPr lang="it-IT" sz="2700" dirty="0" err="1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PreGame</a:t>
            </a:r>
            <a:endParaRPr lang="it-IT" dirty="0">
              <a:latin typeface="Bahnschrift Light" panose="020B0502040204020203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6AB5A2-A2E3-98E0-848B-32203070C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4725" y="4538206"/>
            <a:ext cx="4316963" cy="1655762"/>
          </a:xfrm>
        </p:spPr>
        <p:txBody>
          <a:bodyPr>
            <a:normAutofit fontScale="70000" lnSpcReduction="20000"/>
          </a:bodyPr>
          <a:lstStyle/>
          <a:p>
            <a:r>
              <a:rPr lang="it-IT" sz="3100" b="1" dirty="0">
                <a:solidFill>
                  <a:srgbClr val="51BECC"/>
                </a:solidFill>
                <a:latin typeface="Arial Black" panose="020B0A04020102020204" pitchFamily="34" charset="0"/>
              </a:rPr>
              <a:t>Prodotto dal Gruppo05:</a:t>
            </a:r>
          </a:p>
          <a:p>
            <a:r>
              <a:rPr lang="it-IT" dirty="0">
                <a:latin typeface="Bahnschrift Light" panose="020B0502040204020203" pitchFamily="34" charset="0"/>
              </a:rPr>
              <a:t>Apicella Antonio 0622702531</a:t>
            </a:r>
          </a:p>
          <a:p>
            <a:r>
              <a:rPr lang="it-IT" dirty="0">
                <a:latin typeface="Bahnschrift Light" panose="020B0502040204020203" pitchFamily="34" charset="0"/>
              </a:rPr>
              <a:t>Celano Benedetta Pia 0622702558</a:t>
            </a:r>
          </a:p>
          <a:p>
            <a:r>
              <a:rPr lang="it-IT" dirty="0">
                <a:latin typeface="Bahnschrift Light" panose="020B0502040204020203" pitchFamily="34" charset="0"/>
              </a:rPr>
              <a:t>Cuomo Carmine 0622702688</a:t>
            </a:r>
          </a:p>
          <a:p>
            <a:r>
              <a:rPr lang="it-IT" dirty="0">
                <a:latin typeface="Bahnschrift Light" panose="020B0502040204020203" pitchFamily="34" charset="0"/>
              </a:rPr>
              <a:t>Guerra Simone 0622702675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9A1F21-44AA-62D1-F71C-9B725EFE8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44" y="265414"/>
            <a:ext cx="1601932" cy="1601932"/>
          </a:xfrm>
          <a:prstGeom prst="rect">
            <a:avLst/>
          </a:prstGeom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D283CBB2-C8AC-D849-9D44-64E1D41BDF3A}"/>
              </a:ext>
            </a:extLst>
          </p:cNvPr>
          <p:cNvSpPr txBox="1">
            <a:spLocks/>
          </p:cNvSpPr>
          <p:nvPr/>
        </p:nvSpPr>
        <p:spPr>
          <a:xfrm>
            <a:off x="1079807" y="4917074"/>
            <a:ext cx="4316963" cy="841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b="1" dirty="0">
                <a:solidFill>
                  <a:srgbClr val="51BECC"/>
                </a:solidFill>
                <a:latin typeface="Arial Black" panose="020B0A040201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Docente:</a:t>
            </a:r>
          </a:p>
          <a:p>
            <a:r>
              <a:rPr lang="it-IT" sz="1800" dirty="0">
                <a:latin typeface="Bahnschrift Light" panose="020B0502040204020203" pitchFamily="34" charset="0"/>
              </a:rPr>
              <a:t>Pierluigi Ritrovato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D822A7-1A83-1E3C-C730-EB3CE6756F1E}"/>
              </a:ext>
            </a:extLst>
          </p:cNvPr>
          <p:cNvSpPr txBox="1"/>
          <p:nvPr/>
        </p:nvSpPr>
        <p:spPr>
          <a:xfrm>
            <a:off x="4386747" y="6380882"/>
            <a:ext cx="44262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54B81"/>
                </a:solidFill>
                <a:latin typeface="Arial Black" panose="020B0A04020102020204" pitchFamily="34" charset="0"/>
              </a:rPr>
              <a:t>Anno Accademico 2024/2025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2D80D95-8FC0-E100-463C-00DAD20C0691}"/>
              </a:ext>
            </a:extLst>
          </p:cNvPr>
          <p:cNvSpPr/>
          <p:nvPr/>
        </p:nvSpPr>
        <p:spPr>
          <a:xfrm>
            <a:off x="0" y="4351293"/>
            <a:ext cx="310844" cy="2506707"/>
          </a:xfrm>
          <a:prstGeom prst="rect">
            <a:avLst/>
          </a:prstGeom>
          <a:solidFill>
            <a:srgbClr val="2F3B69"/>
          </a:solidFill>
          <a:ln>
            <a:solidFill>
              <a:srgbClr val="2F3B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AA89C6B-32AC-B38A-336A-28891806E629}"/>
              </a:ext>
            </a:extLst>
          </p:cNvPr>
          <p:cNvSpPr/>
          <p:nvPr/>
        </p:nvSpPr>
        <p:spPr>
          <a:xfrm rot="5400000">
            <a:off x="1052893" y="5511123"/>
            <a:ext cx="310844" cy="2416628"/>
          </a:xfrm>
          <a:prstGeom prst="rect">
            <a:avLst/>
          </a:prstGeom>
          <a:solidFill>
            <a:srgbClr val="2F3B69"/>
          </a:solidFill>
          <a:ln>
            <a:solidFill>
              <a:srgbClr val="2F3B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F575343-2202-906C-EE5B-140DB9A04935}"/>
              </a:ext>
            </a:extLst>
          </p:cNvPr>
          <p:cNvSpPr/>
          <p:nvPr/>
        </p:nvSpPr>
        <p:spPr>
          <a:xfrm>
            <a:off x="768963" y="5687794"/>
            <a:ext cx="310844" cy="862365"/>
          </a:xfrm>
          <a:prstGeom prst="rect">
            <a:avLst/>
          </a:prstGeom>
          <a:solidFill>
            <a:srgbClr val="51BECC"/>
          </a:solidFill>
          <a:ln>
            <a:solidFill>
              <a:srgbClr val="51B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122529C-FE1F-E5CB-7DCA-CEC5B1E14E10}"/>
              </a:ext>
            </a:extLst>
          </p:cNvPr>
          <p:cNvSpPr/>
          <p:nvPr/>
        </p:nvSpPr>
        <p:spPr>
          <a:xfrm>
            <a:off x="11086266" y="310845"/>
            <a:ext cx="310844" cy="862365"/>
          </a:xfrm>
          <a:prstGeom prst="rect">
            <a:avLst/>
          </a:prstGeom>
          <a:solidFill>
            <a:srgbClr val="51BECC"/>
          </a:solidFill>
          <a:ln>
            <a:solidFill>
              <a:srgbClr val="51B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D25FD6C-5677-508B-CF7A-25F87A08C981}"/>
              </a:ext>
            </a:extLst>
          </p:cNvPr>
          <p:cNvSpPr/>
          <p:nvPr/>
        </p:nvSpPr>
        <p:spPr>
          <a:xfrm rot="5400000">
            <a:off x="518421" y="5079809"/>
            <a:ext cx="310844" cy="70733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5EE126B-AAE3-0949-116A-12DB80726099}"/>
              </a:ext>
            </a:extLst>
          </p:cNvPr>
          <p:cNvSpPr/>
          <p:nvPr/>
        </p:nvSpPr>
        <p:spPr>
          <a:xfrm rot="5400000">
            <a:off x="11362735" y="1073859"/>
            <a:ext cx="310844" cy="70733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87BA406-C270-08C7-906F-61F6444FD5CB}"/>
              </a:ext>
            </a:extLst>
          </p:cNvPr>
          <p:cNvSpPr/>
          <p:nvPr/>
        </p:nvSpPr>
        <p:spPr>
          <a:xfrm>
            <a:off x="1192852" y="5411327"/>
            <a:ext cx="310844" cy="862365"/>
          </a:xfrm>
          <a:prstGeom prst="rect">
            <a:avLst/>
          </a:prstGeom>
          <a:solidFill>
            <a:srgbClr val="054B81"/>
          </a:solidFill>
          <a:ln>
            <a:solidFill>
              <a:srgbClr val="054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2F3B69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83C6C06-7485-93BB-864D-0F24CCB0EDEF}"/>
              </a:ext>
            </a:extLst>
          </p:cNvPr>
          <p:cNvSpPr/>
          <p:nvPr/>
        </p:nvSpPr>
        <p:spPr>
          <a:xfrm>
            <a:off x="10688821" y="485908"/>
            <a:ext cx="310844" cy="862365"/>
          </a:xfrm>
          <a:prstGeom prst="rect">
            <a:avLst/>
          </a:prstGeom>
          <a:solidFill>
            <a:srgbClr val="054B81"/>
          </a:solidFill>
          <a:ln>
            <a:solidFill>
              <a:srgbClr val="054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2F3B69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281E12A-F84C-58DA-D08B-2D9AC2AB839F}"/>
              </a:ext>
            </a:extLst>
          </p:cNvPr>
          <p:cNvSpPr/>
          <p:nvPr/>
        </p:nvSpPr>
        <p:spPr>
          <a:xfrm>
            <a:off x="1616741" y="6104426"/>
            <a:ext cx="706581" cy="338531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C84B8AA9-558B-EE92-036B-056CE4885A74}"/>
              </a:ext>
            </a:extLst>
          </p:cNvPr>
          <p:cNvSpPr/>
          <p:nvPr/>
        </p:nvSpPr>
        <p:spPr>
          <a:xfrm>
            <a:off x="9816661" y="461299"/>
            <a:ext cx="755473" cy="310845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450420A-A978-9367-F5B9-F28BACDF42F5}"/>
              </a:ext>
            </a:extLst>
          </p:cNvPr>
          <p:cNvSpPr/>
          <p:nvPr/>
        </p:nvSpPr>
        <p:spPr>
          <a:xfrm>
            <a:off x="765824" y="4816086"/>
            <a:ext cx="707336" cy="267003"/>
          </a:xfrm>
          <a:prstGeom prst="rect">
            <a:avLst/>
          </a:prstGeom>
          <a:solidFill>
            <a:srgbClr val="51BECC"/>
          </a:solidFill>
          <a:ln>
            <a:solidFill>
              <a:srgbClr val="51B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E97F3A7-E35B-432F-85E3-4FFA3AA4FD9F}"/>
              </a:ext>
            </a:extLst>
          </p:cNvPr>
          <p:cNvSpPr/>
          <p:nvPr/>
        </p:nvSpPr>
        <p:spPr>
          <a:xfrm>
            <a:off x="10689774" y="1661201"/>
            <a:ext cx="707336" cy="267003"/>
          </a:xfrm>
          <a:prstGeom prst="rect">
            <a:avLst/>
          </a:prstGeom>
          <a:solidFill>
            <a:srgbClr val="51BECC"/>
          </a:solidFill>
          <a:ln>
            <a:solidFill>
              <a:srgbClr val="51B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5DD31406-75C6-71A7-10BE-FE0F3536E5D8}"/>
              </a:ext>
            </a:extLst>
          </p:cNvPr>
          <p:cNvSpPr/>
          <p:nvPr/>
        </p:nvSpPr>
        <p:spPr>
          <a:xfrm rot="5400000">
            <a:off x="10802817" y="-1064742"/>
            <a:ext cx="310844" cy="2416628"/>
          </a:xfrm>
          <a:prstGeom prst="rect">
            <a:avLst/>
          </a:prstGeom>
          <a:solidFill>
            <a:srgbClr val="2F3B69"/>
          </a:solidFill>
          <a:ln>
            <a:solidFill>
              <a:srgbClr val="2F3B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65DD0B0-CFCB-F781-F1EC-9A56A6708378}"/>
              </a:ext>
            </a:extLst>
          </p:cNvPr>
          <p:cNvSpPr/>
          <p:nvPr/>
        </p:nvSpPr>
        <p:spPr>
          <a:xfrm>
            <a:off x="11881156" y="0"/>
            <a:ext cx="310844" cy="2506707"/>
          </a:xfrm>
          <a:prstGeom prst="rect">
            <a:avLst/>
          </a:prstGeom>
          <a:solidFill>
            <a:srgbClr val="2F3B69"/>
          </a:solidFill>
          <a:ln>
            <a:solidFill>
              <a:srgbClr val="2F3B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9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187479-6809-8668-1C57-02E6C4098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96E6ACEA-6387-1FD9-2133-DACE1E3CD839}"/>
              </a:ext>
            </a:extLst>
          </p:cNvPr>
          <p:cNvCxnSpPr>
            <a:cxnSpLocks/>
          </p:cNvCxnSpPr>
          <p:nvPr/>
        </p:nvCxnSpPr>
        <p:spPr>
          <a:xfrm flipV="1">
            <a:off x="10388081" y="2520439"/>
            <a:ext cx="0" cy="89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B12AEAA-1E2B-413E-3C01-60438006078E}"/>
              </a:ext>
            </a:extLst>
          </p:cNvPr>
          <p:cNvCxnSpPr>
            <a:cxnSpLocks/>
          </p:cNvCxnSpPr>
          <p:nvPr/>
        </p:nvCxnSpPr>
        <p:spPr>
          <a:xfrm flipV="1">
            <a:off x="1343608" y="2537927"/>
            <a:ext cx="0" cy="8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9CEDF23-3DA1-97E6-5225-44F8D40C1C50}"/>
              </a:ext>
            </a:extLst>
          </p:cNvPr>
          <p:cNvCxnSpPr>
            <a:cxnSpLocks/>
          </p:cNvCxnSpPr>
          <p:nvPr/>
        </p:nvCxnSpPr>
        <p:spPr>
          <a:xfrm flipV="1">
            <a:off x="3586065" y="2537927"/>
            <a:ext cx="0" cy="8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35154D4-849E-659F-3F17-C809B0994C0C}"/>
              </a:ext>
            </a:extLst>
          </p:cNvPr>
          <p:cNvCxnSpPr>
            <a:cxnSpLocks/>
          </p:cNvCxnSpPr>
          <p:nvPr/>
        </p:nvCxnSpPr>
        <p:spPr>
          <a:xfrm flipV="1">
            <a:off x="8192277" y="2537927"/>
            <a:ext cx="0" cy="89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4B11B27-8FAE-FB4C-9E21-D3CDC4F2E5AC}"/>
              </a:ext>
            </a:extLst>
          </p:cNvPr>
          <p:cNvCxnSpPr>
            <a:cxnSpLocks/>
          </p:cNvCxnSpPr>
          <p:nvPr/>
        </p:nvCxnSpPr>
        <p:spPr>
          <a:xfrm flipV="1">
            <a:off x="5931159" y="2537927"/>
            <a:ext cx="0" cy="8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CD7C5A43-53CA-C5B3-19BA-21AFFE39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95" y="199740"/>
            <a:ext cx="4446037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Attività svolte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090A2C4-5D72-2AB1-0405-E84282EE93F5}"/>
              </a:ext>
            </a:extLst>
          </p:cNvPr>
          <p:cNvSpPr/>
          <p:nvPr/>
        </p:nvSpPr>
        <p:spPr>
          <a:xfrm>
            <a:off x="0" y="3251718"/>
            <a:ext cx="11719249" cy="354563"/>
          </a:xfrm>
          <a:prstGeom prst="rect">
            <a:avLst/>
          </a:prstGeom>
          <a:solidFill>
            <a:srgbClr val="054B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0D25F578-DB66-780A-FEEB-F02ADDF66573}"/>
              </a:ext>
            </a:extLst>
          </p:cNvPr>
          <p:cNvSpPr/>
          <p:nvPr/>
        </p:nvSpPr>
        <p:spPr>
          <a:xfrm>
            <a:off x="11117424" y="3083766"/>
            <a:ext cx="979715" cy="690465"/>
          </a:xfrm>
          <a:prstGeom prst="rightArrow">
            <a:avLst/>
          </a:prstGeom>
          <a:solidFill>
            <a:srgbClr val="054B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A7CBA13-B79A-0F18-99B6-637F08F77BB1}"/>
              </a:ext>
            </a:extLst>
          </p:cNvPr>
          <p:cNvCxnSpPr>
            <a:cxnSpLocks/>
          </p:cNvCxnSpPr>
          <p:nvPr/>
        </p:nvCxnSpPr>
        <p:spPr>
          <a:xfrm>
            <a:off x="2528596" y="3606281"/>
            <a:ext cx="0" cy="81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EDF5237-8D3F-6693-06CA-9F810143CF9B}"/>
              </a:ext>
            </a:extLst>
          </p:cNvPr>
          <p:cNvCxnSpPr>
            <a:cxnSpLocks/>
          </p:cNvCxnSpPr>
          <p:nvPr/>
        </p:nvCxnSpPr>
        <p:spPr>
          <a:xfrm>
            <a:off x="4743061" y="3606281"/>
            <a:ext cx="0" cy="81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7520F9E-F4F7-6486-FE4B-DAEC0F36F6FD}"/>
              </a:ext>
            </a:extLst>
          </p:cNvPr>
          <p:cNvCxnSpPr>
            <a:cxnSpLocks/>
          </p:cNvCxnSpPr>
          <p:nvPr/>
        </p:nvCxnSpPr>
        <p:spPr>
          <a:xfrm>
            <a:off x="7075714" y="3606281"/>
            <a:ext cx="0" cy="81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39EA637-7A2D-ADEF-A180-69CA3C98101E}"/>
              </a:ext>
            </a:extLst>
          </p:cNvPr>
          <p:cNvCxnSpPr>
            <a:cxnSpLocks/>
          </p:cNvCxnSpPr>
          <p:nvPr/>
        </p:nvCxnSpPr>
        <p:spPr>
          <a:xfrm>
            <a:off x="9290179" y="3606281"/>
            <a:ext cx="0" cy="81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59A1271-ECC9-FCF8-3E2B-7B0B15BE5632}"/>
              </a:ext>
            </a:extLst>
          </p:cNvPr>
          <p:cNvSpPr txBox="1"/>
          <p:nvPr/>
        </p:nvSpPr>
        <p:spPr>
          <a:xfrm>
            <a:off x="297024" y="1412443"/>
            <a:ext cx="226774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1.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Environment </a:t>
            </a:r>
            <a:r>
              <a:rPr lang="it-IT" sz="1600" dirty="0" err="1">
                <a:latin typeface="Bahnschrift Light" panose="020B0502040204020203" pitchFamily="34" charset="0"/>
              </a:rPr>
              <a:t>Configuration</a:t>
            </a:r>
            <a:r>
              <a:rPr lang="it-IT" sz="1600" dirty="0">
                <a:latin typeface="Bahnschrift Light" panose="020B0502040204020203" pitchFamily="34" charset="0"/>
              </a:rPr>
              <a:t> and Team Organization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E3EC3AF-484D-EF57-BF70-0732F40AE456}"/>
              </a:ext>
            </a:extLst>
          </p:cNvPr>
          <p:cNvSpPr txBox="1"/>
          <p:nvPr/>
        </p:nvSpPr>
        <p:spPr>
          <a:xfrm>
            <a:off x="2633177" y="1665346"/>
            <a:ext cx="19057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Definizione AC ad alto livello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8DF5CC68-41CA-E560-597F-CB9F5E820348}"/>
              </a:ext>
            </a:extLst>
          </p:cNvPr>
          <p:cNvSpPr txBox="1"/>
          <p:nvPr/>
        </p:nvSpPr>
        <p:spPr>
          <a:xfrm>
            <a:off x="1611882" y="4463390"/>
            <a:ext cx="19057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Stesura delle User Stories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7D2FF8F-35CC-3963-2254-BD183627796C}"/>
              </a:ext>
            </a:extLst>
          </p:cNvPr>
          <p:cNvSpPr txBox="1"/>
          <p:nvPr/>
        </p:nvSpPr>
        <p:spPr>
          <a:xfrm>
            <a:off x="3776645" y="4422710"/>
            <a:ext cx="19057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Prioritizzazione delle User Stories</a:t>
            </a:r>
          </a:p>
        </p:txBody>
      </p:sp>
      <p:sp>
        <p:nvSpPr>
          <p:cNvPr id="35" name="Parentesi graffa aperta 34">
            <a:extLst>
              <a:ext uri="{FF2B5EF4-FFF2-40B4-BE49-F238E27FC236}">
                <a16:creationId xmlns:a16="http://schemas.microsoft.com/office/drawing/2014/main" id="{0724D009-A337-914D-2685-03F53B08E7DD}"/>
              </a:ext>
            </a:extLst>
          </p:cNvPr>
          <p:cNvSpPr/>
          <p:nvPr/>
        </p:nvSpPr>
        <p:spPr>
          <a:xfrm rot="16200000">
            <a:off x="3275886" y="3897513"/>
            <a:ext cx="475861" cy="3571948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D61837E-58E7-EAB0-CD1D-2B7247B6C44C}"/>
              </a:ext>
            </a:extLst>
          </p:cNvPr>
          <p:cNvSpPr txBox="1"/>
          <p:nvPr/>
        </p:nvSpPr>
        <p:spPr>
          <a:xfrm>
            <a:off x="2030829" y="6082490"/>
            <a:ext cx="2965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u="sng" dirty="0">
                <a:solidFill>
                  <a:srgbClr val="054B81"/>
                </a:solidFill>
                <a:latin typeface="Arial Black" panose="020B0A04020102020204" pitchFamily="34" charset="0"/>
              </a:rPr>
              <a:t>Product </a:t>
            </a:r>
            <a:r>
              <a:rPr lang="it-IT" sz="2000" u="sng" dirty="0" err="1">
                <a:solidFill>
                  <a:srgbClr val="054B81"/>
                </a:solidFill>
                <a:latin typeface="Arial Black" panose="020B0A04020102020204" pitchFamily="34" charset="0"/>
              </a:rPr>
              <a:t>Owner</a:t>
            </a:r>
            <a:r>
              <a:rPr lang="it-IT" sz="2000" u="sng" dirty="0">
                <a:solidFill>
                  <a:srgbClr val="054B81"/>
                </a:solidFill>
                <a:latin typeface="Arial Black" panose="020B0A04020102020204" pitchFamily="34" charset="0"/>
              </a:rPr>
              <a:t> Side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3396321-37FE-C12A-10F8-8A9955AF0887}"/>
              </a:ext>
            </a:extLst>
          </p:cNvPr>
          <p:cNvSpPr txBox="1"/>
          <p:nvPr/>
        </p:nvSpPr>
        <p:spPr>
          <a:xfrm>
            <a:off x="4978271" y="1659859"/>
            <a:ext cx="19057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5.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Stima degli story points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A3CC50F-2C2C-7D31-DB70-8293331C2D24}"/>
              </a:ext>
            </a:extLst>
          </p:cNvPr>
          <p:cNvSpPr txBox="1"/>
          <p:nvPr/>
        </p:nvSpPr>
        <p:spPr>
          <a:xfrm>
            <a:off x="6122826" y="4463390"/>
            <a:ext cx="19057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6.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Definition of </a:t>
            </a:r>
            <a:r>
              <a:rPr lang="it-IT" sz="1600" dirty="0" err="1">
                <a:latin typeface="Bahnschrift Light" panose="020B0502040204020203" pitchFamily="34" charset="0"/>
              </a:rPr>
              <a:t>Done</a:t>
            </a:r>
            <a:r>
              <a:rPr lang="it-IT" sz="1600" dirty="0">
                <a:latin typeface="Bahnschrift Light" panose="020B0502040204020203" pitchFamily="34" charset="0"/>
              </a:rPr>
              <a:t> e </a:t>
            </a:r>
            <a:r>
              <a:rPr lang="it-IT" sz="1600" dirty="0" err="1">
                <a:latin typeface="Bahnschrift Light" panose="020B0502040204020203" pitchFamily="34" charset="0"/>
              </a:rPr>
              <a:t>Mockup</a:t>
            </a:r>
            <a:r>
              <a:rPr lang="it-IT" sz="1600" dirty="0">
                <a:latin typeface="Bahnschrift Light" panose="020B0502040204020203" pitchFamily="34" charset="0"/>
              </a:rPr>
              <a:t> preliminare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67F75F3-C697-306E-E532-DAA85BEF4E59}"/>
              </a:ext>
            </a:extLst>
          </p:cNvPr>
          <p:cNvSpPr txBox="1"/>
          <p:nvPr/>
        </p:nvSpPr>
        <p:spPr>
          <a:xfrm>
            <a:off x="9471685" y="1596758"/>
            <a:ext cx="19057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9.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Definizione dei tasks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95B26D1-4947-570C-20C7-E477F5394386}"/>
              </a:ext>
            </a:extLst>
          </p:cNvPr>
          <p:cNvSpPr txBox="1"/>
          <p:nvPr/>
        </p:nvSpPr>
        <p:spPr>
          <a:xfrm>
            <a:off x="7239388" y="1611716"/>
            <a:ext cx="19057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7.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Design Architetturale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1E7E1A4-4F0E-51C9-509E-294C817B098E}"/>
              </a:ext>
            </a:extLst>
          </p:cNvPr>
          <p:cNvSpPr txBox="1"/>
          <p:nvPr/>
        </p:nvSpPr>
        <p:spPr>
          <a:xfrm>
            <a:off x="8337291" y="4519441"/>
            <a:ext cx="19057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8.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Sprint Backlog e stima della team </a:t>
            </a:r>
            <a:r>
              <a:rPr lang="it-IT" sz="1600" dirty="0" err="1">
                <a:latin typeface="Bahnschrift Light" panose="020B0502040204020203" pitchFamily="34" charset="0"/>
              </a:rPr>
              <a:t>velocity</a:t>
            </a:r>
            <a:endParaRPr lang="it-IT" sz="1600" dirty="0">
              <a:latin typeface="Bahnschrift Light" panose="020B0502040204020203" pitchFamily="34" charset="0"/>
            </a:endParaRPr>
          </a:p>
        </p:txBody>
      </p:sp>
      <p:sp>
        <p:nvSpPr>
          <p:cNvPr id="43" name="Parentesi graffa aperta 42">
            <a:extLst>
              <a:ext uri="{FF2B5EF4-FFF2-40B4-BE49-F238E27FC236}">
                <a16:creationId xmlns:a16="http://schemas.microsoft.com/office/drawing/2014/main" id="{95A55027-F77C-66B2-550B-1D47E5D5C384}"/>
              </a:ext>
            </a:extLst>
          </p:cNvPr>
          <p:cNvSpPr/>
          <p:nvPr/>
        </p:nvSpPr>
        <p:spPr>
          <a:xfrm rot="5400000">
            <a:off x="7911377" y="-1556581"/>
            <a:ext cx="513208" cy="566562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4998A339-F2F2-93A1-6BF9-20E4692AEC8C}"/>
              </a:ext>
            </a:extLst>
          </p:cNvPr>
          <p:cNvSpPr txBox="1"/>
          <p:nvPr/>
        </p:nvSpPr>
        <p:spPr>
          <a:xfrm>
            <a:off x="6709290" y="480327"/>
            <a:ext cx="2965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u="sng" dirty="0">
                <a:solidFill>
                  <a:srgbClr val="054B81"/>
                </a:solidFill>
                <a:latin typeface="Arial Black" panose="020B0A04020102020204" pitchFamily="34" charset="0"/>
              </a:rPr>
              <a:t>Team Side</a:t>
            </a:r>
          </a:p>
        </p:txBody>
      </p:sp>
    </p:spTree>
    <p:extLst>
      <p:ext uri="{BB962C8B-B14F-4D97-AF65-F5344CB8AC3E}">
        <p14:creationId xmlns:p14="http://schemas.microsoft.com/office/powerpoint/2010/main" val="9126276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con un angolo ritagliato 47">
            <a:extLst>
              <a:ext uri="{FF2B5EF4-FFF2-40B4-BE49-F238E27FC236}">
                <a16:creationId xmlns:a16="http://schemas.microsoft.com/office/drawing/2014/main" id="{6D42986F-57CD-52A2-B057-609075EDBFCF}"/>
              </a:ext>
            </a:extLst>
          </p:cNvPr>
          <p:cNvSpPr/>
          <p:nvPr/>
        </p:nvSpPr>
        <p:spPr>
          <a:xfrm rot="5400000">
            <a:off x="6335200" y="4351644"/>
            <a:ext cx="2230267" cy="2210799"/>
          </a:xfrm>
          <a:prstGeom prst="snip1Rect">
            <a:avLst/>
          </a:prstGeom>
          <a:solidFill>
            <a:srgbClr val="CFBAF4"/>
          </a:solidFill>
          <a:ln>
            <a:solidFill>
              <a:srgbClr val="CFBAF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con un angolo ritagliato 48">
            <a:extLst>
              <a:ext uri="{FF2B5EF4-FFF2-40B4-BE49-F238E27FC236}">
                <a16:creationId xmlns:a16="http://schemas.microsoft.com/office/drawing/2014/main" id="{CC3CB311-897D-BBC7-6892-704742AE1C04}"/>
              </a:ext>
            </a:extLst>
          </p:cNvPr>
          <p:cNvSpPr/>
          <p:nvPr/>
        </p:nvSpPr>
        <p:spPr>
          <a:xfrm rot="5400000">
            <a:off x="6335200" y="1721475"/>
            <a:ext cx="2230267" cy="2210799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con un angolo ritagliato 49">
            <a:extLst>
              <a:ext uri="{FF2B5EF4-FFF2-40B4-BE49-F238E27FC236}">
                <a16:creationId xmlns:a16="http://schemas.microsoft.com/office/drawing/2014/main" id="{96FBBBFD-7EAC-CA13-6A38-1546A62DE7A1}"/>
              </a:ext>
            </a:extLst>
          </p:cNvPr>
          <p:cNvSpPr/>
          <p:nvPr/>
        </p:nvSpPr>
        <p:spPr>
          <a:xfrm rot="5400000">
            <a:off x="9370750" y="4351644"/>
            <a:ext cx="2230267" cy="2210799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con un angolo ritagliato 43">
            <a:extLst>
              <a:ext uri="{FF2B5EF4-FFF2-40B4-BE49-F238E27FC236}">
                <a16:creationId xmlns:a16="http://schemas.microsoft.com/office/drawing/2014/main" id="{0AA22DAE-AE09-27A0-223F-BFA546079C6E}"/>
              </a:ext>
            </a:extLst>
          </p:cNvPr>
          <p:cNvSpPr/>
          <p:nvPr/>
        </p:nvSpPr>
        <p:spPr>
          <a:xfrm rot="5400000">
            <a:off x="496228" y="4344986"/>
            <a:ext cx="2230267" cy="2210799"/>
          </a:xfrm>
          <a:prstGeom prst="snip1Rect">
            <a:avLst/>
          </a:prstGeom>
          <a:solidFill>
            <a:srgbClr val="EEBFEF"/>
          </a:solidFill>
          <a:ln>
            <a:solidFill>
              <a:srgbClr val="EEBFE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con un angolo ritagliato 44">
            <a:extLst>
              <a:ext uri="{FF2B5EF4-FFF2-40B4-BE49-F238E27FC236}">
                <a16:creationId xmlns:a16="http://schemas.microsoft.com/office/drawing/2014/main" id="{9BA765EA-1552-404D-62CA-C8943D235D6D}"/>
              </a:ext>
            </a:extLst>
          </p:cNvPr>
          <p:cNvSpPr/>
          <p:nvPr/>
        </p:nvSpPr>
        <p:spPr>
          <a:xfrm rot="5400000">
            <a:off x="3414319" y="4351644"/>
            <a:ext cx="2230267" cy="2210799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con un angolo ritagliato 45">
            <a:extLst>
              <a:ext uri="{FF2B5EF4-FFF2-40B4-BE49-F238E27FC236}">
                <a16:creationId xmlns:a16="http://schemas.microsoft.com/office/drawing/2014/main" id="{2899C1A9-DFD2-1F06-C73F-9FEB21609F8D}"/>
              </a:ext>
            </a:extLst>
          </p:cNvPr>
          <p:cNvSpPr/>
          <p:nvPr/>
        </p:nvSpPr>
        <p:spPr>
          <a:xfrm rot="5400000">
            <a:off x="3424060" y="1721475"/>
            <a:ext cx="2230267" cy="2210799"/>
          </a:xfrm>
          <a:prstGeom prst="snip1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con un angolo ritagliato 46">
            <a:extLst>
              <a:ext uri="{FF2B5EF4-FFF2-40B4-BE49-F238E27FC236}">
                <a16:creationId xmlns:a16="http://schemas.microsoft.com/office/drawing/2014/main" id="{C0AFA858-9840-F018-7179-38CF837395A5}"/>
              </a:ext>
            </a:extLst>
          </p:cNvPr>
          <p:cNvSpPr/>
          <p:nvPr/>
        </p:nvSpPr>
        <p:spPr>
          <a:xfrm rot="5400000">
            <a:off x="9346815" y="1721474"/>
            <a:ext cx="2230267" cy="2210799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con un angolo ritagliato 42">
            <a:extLst>
              <a:ext uri="{FF2B5EF4-FFF2-40B4-BE49-F238E27FC236}">
                <a16:creationId xmlns:a16="http://schemas.microsoft.com/office/drawing/2014/main" id="{C54344DE-879F-8B06-763E-8D65857EF261}"/>
              </a:ext>
            </a:extLst>
          </p:cNvPr>
          <p:cNvSpPr/>
          <p:nvPr/>
        </p:nvSpPr>
        <p:spPr>
          <a:xfrm rot="5400000">
            <a:off x="478537" y="1694175"/>
            <a:ext cx="2230267" cy="2210799"/>
          </a:xfrm>
          <a:prstGeom prst="snip1Rect">
            <a:avLst/>
          </a:prstGeom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4BEE7020-F23C-E34F-00E5-CB7B7EA7BD9D}"/>
              </a:ext>
            </a:extLst>
          </p:cNvPr>
          <p:cNvSpPr/>
          <p:nvPr/>
        </p:nvSpPr>
        <p:spPr>
          <a:xfrm>
            <a:off x="1113903" y="1922887"/>
            <a:ext cx="844268" cy="789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2DC3A8-174A-75CB-5A69-9C3B2187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553130"/>
            <a:ext cx="8025882" cy="1068762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Environment </a:t>
            </a:r>
            <a:r>
              <a:rPr lang="it-IT" sz="4000" dirty="0" err="1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Configuration</a:t>
            </a:r>
            <a:endParaRPr lang="it-IT" sz="4000" dirty="0">
              <a:solidFill>
                <a:srgbClr val="2F3B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Freccia a pentagono 4">
            <a:extLst>
              <a:ext uri="{FF2B5EF4-FFF2-40B4-BE49-F238E27FC236}">
                <a16:creationId xmlns:a16="http://schemas.microsoft.com/office/drawing/2014/main" id="{1F250BBE-B0B4-59F3-8115-49730035CDD9}"/>
              </a:ext>
            </a:extLst>
          </p:cNvPr>
          <p:cNvSpPr/>
          <p:nvPr/>
        </p:nvSpPr>
        <p:spPr>
          <a:xfrm>
            <a:off x="0" y="681037"/>
            <a:ext cx="1631302" cy="662473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Britannic Bold" panose="020B0903060703020204" pitchFamily="34" charset="0"/>
              </a:rPr>
              <a:t>1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11134D8-C2A1-E47B-16B2-488D9ED72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067" y="1936331"/>
            <a:ext cx="991137" cy="99113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1A47E54-A299-5388-306E-6C043BDB7BB2}"/>
              </a:ext>
            </a:extLst>
          </p:cNvPr>
          <p:cNvSpPr txBox="1"/>
          <p:nvPr/>
        </p:nvSpPr>
        <p:spPr>
          <a:xfrm>
            <a:off x="6375918" y="3056392"/>
            <a:ext cx="2083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>
                <a:latin typeface="Bahnschrift Light" panose="020B0502040204020203" pitchFamily="34" charset="0"/>
              </a:rPr>
              <a:t>Discord</a:t>
            </a:r>
            <a:r>
              <a:rPr lang="it-IT" sz="1400" b="1" dirty="0">
                <a:latin typeface="Bahnschrift Light" panose="020B0502040204020203" pitchFamily="34" charset="0"/>
              </a:rPr>
              <a:t>: </a:t>
            </a:r>
            <a:r>
              <a:rPr lang="it-IT" sz="1400" dirty="0">
                <a:latin typeface="Bahnschrift Light" panose="020B0502040204020203" pitchFamily="34" charset="0"/>
              </a:rPr>
              <a:t>per le call di </a:t>
            </a:r>
            <a:r>
              <a:rPr lang="it-IT" sz="1400" dirty="0" err="1">
                <a:latin typeface="Bahnschrift Light" panose="020B0502040204020203" pitchFamily="34" charset="0"/>
              </a:rPr>
              <a:t>daily</a:t>
            </a:r>
            <a:r>
              <a:rPr lang="it-IT" sz="1400" dirty="0">
                <a:latin typeface="Bahnschrift Light" panose="020B0502040204020203" pitchFamily="34" charset="0"/>
              </a:rPr>
              <a:t> </a:t>
            </a:r>
            <a:r>
              <a:rPr lang="it-IT" sz="1400" dirty="0" err="1">
                <a:latin typeface="Bahnschrift Light" panose="020B0502040204020203" pitchFamily="34" charset="0"/>
              </a:rPr>
              <a:t>scrum</a:t>
            </a:r>
            <a:r>
              <a:rPr lang="it-IT" sz="1400" dirty="0">
                <a:latin typeface="Bahnschrift Light" panose="020B0502040204020203" pitchFamily="34" charset="0"/>
              </a:rPr>
              <a:t>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B90E98A-A5E1-4887-59B3-B073F3A1E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05" y="4406849"/>
            <a:ext cx="1725227" cy="71972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3C0E363-9158-92B7-E22A-230660E22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9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477" y="1919473"/>
            <a:ext cx="1161757" cy="1161757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13A279C-2348-8D11-8054-B8B30BC18043}"/>
              </a:ext>
            </a:extLst>
          </p:cNvPr>
          <p:cNvSpPr txBox="1"/>
          <p:nvPr/>
        </p:nvSpPr>
        <p:spPr>
          <a:xfrm>
            <a:off x="8897508" y="3148076"/>
            <a:ext cx="3176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>
                <a:latin typeface="Bahnschrift Light" panose="020B0502040204020203" pitchFamily="34" charset="0"/>
              </a:rPr>
              <a:t>IntelliJ</a:t>
            </a:r>
            <a:r>
              <a:rPr lang="it-IT" sz="1400" b="1" dirty="0">
                <a:latin typeface="Bahnschrift Light" panose="020B0502040204020203" pitchFamily="34" charset="0"/>
              </a:rPr>
              <a:t>:</a:t>
            </a:r>
            <a:r>
              <a:rPr lang="it-IT" sz="1400" dirty="0">
                <a:latin typeface="Bahnschrift Light" panose="020B0502040204020203" pitchFamily="34" charset="0"/>
              </a:rPr>
              <a:t> come IDE per l’implementazione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40BC9E01-28F5-C7B7-2732-918077E792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87" y="4230139"/>
            <a:ext cx="1365448" cy="1365448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907C055-C7E7-6CB0-5C4C-951FAB059FE4}"/>
              </a:ext>
            </a:extLst>
          </p:cNvPr>
          <p:cNvSpPr txBox="1"/>
          <p:nvPr/>
        </p:nvSpPr>
        <p:spPr>
          <a:xfrm>
            <a:off x="6253221" y="5433907"/>
            <a:ext cx="2286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Junit</a:t>
            </a:r>
            <a:r>
              <a:rPr lang="it-IT" sz="1400" b="1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: </a:t>
            </a:r>
            <a:r>
              <a:rPr lang="it-IT" sz="1400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per l’automatizzazione dei test (</a:t>
            </a:r>
            <a:r>
              <a:rPr lang="it-IT" sz="1400" dirty="0" err="1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version</a:t>
            </a:r>
            <a:r>
              <a:rPr lang="it-IT" sz="1400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 5)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40E2E73-92BE-8CAA-F761-5EE2F0EAB7BB}"/>
              </a:ext>
            </a:extLst>
          </p:cNvPr>
          <p:cNvSpPr txBox="1"/>
          <p:nvPr/>
        </p:nvSpPr>
        <p:spPr>
          <a:xfrm>
            <a:off x="3433794" y="5164855"/>
            <a:ext cx="22107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JavaFX</a:t>
            </a:r>
            <a:r>
              <a:rPr lang="it-IT" sz="1400" b="1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: </a:t>
            </a:r>
            <a:r>
              <a:rPr lang="it-IT" sz="1400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per curare la GUI (</a:t>
            </a:r>
            <a:r>
              <a:rPr lang="it-IT" sz="1400" dirty="0" err="1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version</a:t>
            </a:r>
            <a:r>
              <a:rPr lang="it-IT" sz="1400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 24)</a:t>
            </a:r>
            <a:br>
              <a:rPr lang="it-IT" sz="1400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</a:br>
            <a:br>
              <a:rPr lang="it-IT" sz="1400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it-IT" sz="1400" b="1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Java: </a:t>
            </a:r>
            <a:r>
              <a:rPr lang="it-IT" sz="1400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linguaggio di programmazione (JDK 23)</a:t>
            </a:r>
          </a:p>
          <a:p>
            <a:pPr algn="ctr"/>
            <a:endParaRPr lang="it-IT" sz="1400" dirty="0">
              <a:latin typeface="Bahnschrift Light" panose="020B0502040204020203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EFE1829-618B-7320-0699-6396A04F48A4}"/>
              </a:ext>
            </a:extLst>
          </p:cNvPr>
          <p:cNvSpPr txBox="1"/>
          <p:nvPr/>
        </p:nvSpPr>
        <p:spPr>
          <a:xfrm>
            <a:off x="3399411" y="2844739"/>
            <a:ext cx="221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b="1" dirty="0">
                <a:latin typeface="Bahnschrift Light" panose="020B0502040204020203" pitchFamily="34" charset="0"/>
              </a:rPr>
              <a:t>Google Doc &amp; Google </a:t>
            </a:r>
            <a:r>
              <a:rPr lang="it-IT" sz="1400" b="1" dirty="0" err="1">
                <a:latin typeface="Bahnschrift Light" panose="020B0502040204020203" pitchFamily="34" charset="0"/>
              </a:rPr>
              <a:t>Sheets</a:t>
            </a:r>
            <a:r>
              <a:rPr lang="it-IT" sz="1400" b="1" dirty="0">
                <a:latin typeface="Bahnschrift Light" panose="020B0502040204020203" pitchFamily="34" charset="0"/>
              </a:rPr>
              <a:t>:</a:t>
            </a:r>
          </a:p>
          <a:p>
            <a:pPr algn="ctr"/>
            <a:r>
              <a:rPr lang="it-IT" sz="1400" dirty="0">
                <a:latin typeface="Bahnschrift Light" panose="020B0502040204020203" pitchFamily="34" charset="0"/>
              </a:rPr>
              <a:t>Per la stesura dei</a:t>
            </a:r>
            <a:br>
              <a:rPr lang="it-IT" sz="1400" dirty="0">
                <a:latin typeface="Bahnschrift Light" panose="020B0502040204020203" pitchFamily="34" charset="0"/>
              </a:rPr>
            </a:br>
            <a:r>
              <a:rPr lang="it-IT" sz="1400" dirty="0">
                <a:latin typeface="Bahnschrift Light" panose="020B0502040204020203" pitchFamily="34" charset="0"/>
              </a:rPr>
              <a:t>documenti e dei grafici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577B0E5-C5BC-6DD2-D9CF-F2F2039C1056}"/>
              </a:ext>
            </a:extLst>
          </p:cNvPr>
          <p:cNvSpPr txBox="1"/>
          <p:nvPr/>
        </p:nvSpPr>
        <p:spPr>
          <a:xfrm>
            <a:off x="582067" y="5724431"/>
            <a:ext cx="1961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Draw.io</a:t>
            </a:r>
            <a:r>
              <a:rPr lang="it-IT" sz="1400" b="1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: </a:t>
            </a:r>
            <a:r>
              <a:rPr lang="it-IT" sz="1400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per i class diagram ed altri grafici (ove necessari)</a:t>
            </a: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32EAF2AB-7AB3-6327-A035-8C1E8C0493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889" b="93056" l="1667" r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60" y="1711549"/>
            <a:ext cx="1251354" cy="1251354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DC0481D-6C6C-FE93-E11C-21ACB44704DF}"/>
              </a:ext>
            </a:extLst>
          </p:cNvPr>
          <p:cNvSpPr txBox="1"/>
          <p:nvPr/>
        </p:nvSpPr>
        <p:spPr>
          <a:xfrm>
            <a:off x="359921" y="2981786"/>
            <a:ext cx="24616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b="1" dirty="0" err="1">
                <a:latin typeface="Bahnschrif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Trello</a:t>
            </a:r>
            <a:r>
              <a:rPr lang="it-IT" sz="1400" b="1" dirty="0">
                <a:latin typeface="Bahnschrift Light" panose="020B0502040204020203" pitchFamily="34" charset="0"/>
              </a:rPr>
              <a:t>:</a:t>
            </a:r>
            <a:r>
              <a:rPr lang="it-IT" sz="1400" dirty="0">
                <a:latin typeface="Bahnschrift Light" panose="020B0502040204020203" pitchFamily="34" charset="0"/>
              </a:rPr>
              <a:t> per il tracking </a:t>
            </a:r>
          </a:p>
          <a:p>
            <a:pPr algn="ctr"/>
            <a:r>
              <a:rPr lang="it-IT" sz="1400" dirty="0">
                <a:latin typeface="Bahnschrift Light" panose="020B0502040204020203" pitchFamily="34" charset="0"/>
              </a:rPr>
              <a:t>e lo stato di avanzamento</a:t>
            </a:r>
          </a:p>
          <a:p>
            <a:pPr algn="ctr"/>
            <a:r>
              <a:rPr lang="it-IT" sz="1400" dirty="0">
                <a:latin typeface="Bahnschrift Light" panose="020B0502040204020203" pitchFamily="34" charset="0"/>
              </a:rPr>
              <a:t>del progetto</a:t>
            </a:r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25D92759-EB0F-D227-2718-FA9241EC82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500" y="4412099"/>
            <a:ext cx="915392" cy="915392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5F1532C-F0CF-D9BE-DDE7-D069970D77DF}"/>
              </a:ext>
            </a:extLst>
          </p:cNvPr>
          <p:cNvSpPr txBox="1"/>
          <p:nvPr/>
        </p:nvSpPr>
        <p:spPr>
          <a:xfrm>
            <a:off x="9395160" y="5342912"/>
            <a:ext cx="2046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Scheduling degli incontri</a:t>
            </a:r>
          </a:p>
          <a:p>
            <a:pPr algn="ctr"/>
            <a:r>
              <a:rPr lang="it-IT" sz="1400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Lunedì, Martedì, Giovedì, Venerdì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C20765-285E-3EAB-5EF8-1F643DF692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677" b="95699" l="9963" r="93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72" y="1853779"/>
            <a:ext cx="1643660" cy="112812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0478590-4BCD-9723-B50D-FE10DD44CE3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7271" y="4558754"/>
            <a:ext cx="1036833" cy="10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180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7D47E7-FDD6-7EF9-5734-BEFB2C7A6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DCA73-FDA9-0DC3-EDB0-78F90747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999" y="409298"/>
            <a:ext cx="6271727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Product </a:t>
            </a:r>
            <a:r>
              <a:rPr lang="it-IT" sz="4000" dirty="0" err="1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Owner</a:t>
            </a:r>
            <a:r>
              <a:rPr lang="it-IT" sz="4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side</a:t>
            </a:r>
          </a:p>
        </p:txBody>
      </p:sp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C9DA4662-2CBD-7A84-98E7-DC2AD443DF18}"/>
              </a:ext>
            </a:extLst>
          </p:cNvPr>
          <p:cNvSpPr/>
          <p:nvPr/>
        </p:nvSpPr>
        <p:spPr>
          <a:xfrm>
            <a:off x="0" y="681037"/>
            <a:ext cx="1631302" cy="662473"/>
          </a:xfrm>
          <a:prstGeom prst="homePlate">
            <a:avLst/>
          </a:prstGeom>
          <a:solidFill>
            <a:srgbClr val="51BECC"/>
          </a:solidFill>
          <a:ln>
            <a:solidFill>
              <a:srgbClr val="51BECC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Britannic Bold" panose="020B0903060703020204" pitchFamily="34" charset="0"/>
              </a:rPr>
              <a:t>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5FE260F-2F51-0DD0-90A5-5E23DCA2D1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12" t="3569" r="3597" b="-1234"/>
          <a:stretch/>
        </p:blipFill>
        <p:spPr>
          <a:xfrm>
            <a:off x="1892784" y="1623528"/>
            <a:ext cx="2473944" cy="5166953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F355830F-2D8C-CEA5-D5E6-7B8BD32E89BC}"/>
              </a:ext>
            </a:extLst>
          </p:cNvPr>
          <p:cNvSpPr/>
          <p:nvPr/>
        </p:nvSpPr>
        <p:spPr>
          <a:xfrm>
            <a:off x="2325830" y="2449609"/>
            <a:ext cx="373224" cy="251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FD1B3E-7223-6017-AC03-AA3560C1D3A7}"/>
              </a:ext>
            </a:extLst>
          </p:cNvPr>
          <p:cNvSpPr/>
          <p:nvPr/>
        </p:nvSpPr>
        <p:spPr>
          <a:xfrm>
            <a:off x="2310279" y="3108647"/>
            <a:ext cx="373224" cy="251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7F6A736-8B0A-5817-E3D6-98573E65675B}"/>
              </a:ext>
            </a:extLst>
          </p:cNvPr>
          <p:cNvSpPr/>
          <p:nvPr/>
        </p:nvSpPr>
        <p:spPr>
          <a:xfrm>
            <a:off x="2307169" y="4410592"/>
            <a:ext cx="373224" cy="251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C5ACA63-5201-1631-EECB-A8342C39493F}"/>
              </a:ext>
            </a:extLst>
          </p:cNvPr>
          <p:cNvSpPr/>
          <p:nvPr/>
        </p:nvSpPr>
        <p:spPr>
          <a:xfrm>
            <a:off x="2307169" y="5047859"/>
            <a:ext cx="373224" cy="251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61407FD-D11E-E84F-CA22-A4C31DFF6B29}"/>
              </a:ext>
            </a:extLst>
          </p:cNvPr>
          <p:cNvSpPr/>
          <p:nvPr/>
        </p:nvSpPr>
        <p:spPr>
          <a:xfrm>
            <a:off x="2310280" y="5709717"/>
            <a:ext cx="373224" cy="251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54BFEDE-DDB0-0050-64A7-7A1FF67B5038}"/>
              </a:ext>
            </a:extLst>
          </p:cNvPr>
          <p:cNvSpPr/>
          <p:nvPr/>
        </p:nvSpPr>
        <p:spPr>
          <a:xfrm>
            <a:off x="2325830" y="6371575"/>
            <a:ext cx="373224" cy="251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AEE3F55-B8E9-FB12-D9BC-5AF894B60A98}"/>
              </a:ext>
            </a:extLst>
          </p:cNvPr>
          <p:cNvSpPr/>
          <p:nvPr/>
        </p:nvSpPr>
        <p:spPr>
          <a:xfrm>
            <a:off x="2307169" y="3758356"/>
            <a:ext cx="373224" cy="251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AFE7437-28AD-CAFC-3E3B-6875DE83B899}"/>
              </a:ext>
            </a:extLst>
          </p:cNvPr>
          <p:cNvCxnSpPr/>
          <p:nvPr/>
        </p:nvCxnSpPr>
        <p:spPr>
          <a:xfrm>
            <a:off x="3921364" y="2442466"/>
            <a:ext cx="14182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10A916D-740D-C2CE-13BB-F64FAF54F080}"/>
              </a:ext>
            </a:extLst>
          </p:cNvPr>
          <p:cNvSpPr txBox="1"/>
          <p:nvPr/>
        </p:nvSpPr>
        <p:spPr>
          <a:xfrm>
            <a:off x="107150" y="3108647"/>
            <a:ext cx="1797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19 user stories per le prime due sprint, 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fino all’epica per la funzionalità di zoom.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F8460BF6-E050-DCD8-F515-4ACA0E2C3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641" y="3758356"/>
            <a:ext cx="4472571" cy="2341690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6E05EBFD-32AF-156A-0F46-BBDB1476730D}"/>
              </a:ext>
            </a:extLst>
          </p:cNvPr>
          <p:cNvCxnSpPr/>
          <p:nvPr/>
        </p:nvCxnSpPr>
        <p:spPr>
          <a:xfrm flipV="1">
            <a:off x="4002833" y="4678307"/>
            <a:ext cx="1252808" cy="95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DE567B2F-C613-6576-4B2A-A855C0E20E53}"/>
              </a:ext>
            </a:extLst>
          </p:cNvPr>
          <p:cNvSpPr/>
          <p:nvPr/>
        </p:nvSpPr>
        <p:spPr>
          <a:xfrm>
            <a:off x="10039739" y="0"/>
            <a:ext cx="2152261" cy="4410592"/>
          </a:xfrm>
          <a:prstGeom prst="rect">
            <a:avLst/>
          </a:prstGeom>
          <a:solidFill>
            <a:srgbClr val="9EDAE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Triangolo rettangolo 24">
            <a:extLst>
              <a:ext uri="{FF2B5EF4-FFF2-40B4-BE49-F238E27FC236}">
                <a16:creationId xmlns:a16="http://schemas.microsoft.com/office/drawing/2014/main" id="{82676839-166D-7258-F852-6A4F64246D3D}"/>
              </a:ext>
            </a:extLst>
          </p:cNvPr>
          <p:cNvSpPr/>
          <p:nvPr/>
        </p:nvSpPr>
        <p:spPr>
          <a:xfrm rot="10800000">
            <a:off x="11122090" y="4410592"/>
            <a:ext cx="1069910" cy="711914"/>
          </a:xfrm>
          <a:prstGeom prst="rtTriangle">
            <a:avLst/>
          </a:prstGeom>
          <a:solidFill>
            <a:srgbClr val="9ED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riangolo rettangolo 26">
            <a:extLst>
              <a:ext uri="{FF2B5EF4-FFF2-40B4-BE49-F238E27FC236}">
                <a16:creationId xmlns:a16="http://schemas.microsoft.com/office/drawing/2014/main" id="{C6CF8F25-6FF6-2383-2CA1-6E9DAE40F500}"/>
              </a:ext>
            </a:extLst>
          </p:cNvPr>
          <p:cNvSpPr/>
          <p:nvPr/>
        </p:nvSpPr>
        <p:spPr>
          <a:xfrm rot="10800000" flipH="1">
            <a:off x="10036628" y="4395599"/>
            <a:ext cx="1069910" cy="711914"/>
          </a:xfrm>
          <a:prstGeom prst="rtTriangle">
            <a:avLst/>
          </a:prstGeom>
          <a:solidFill>
            <a:srgbClr val="9ED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A710345-399A-AED1-8E5B-4168ED543A7D}"/>
              </a:ext>
            </a:extLst>
          </p:cNvPr>
          <p:cNvSpPr txBox="1"/>
          <p:nvPr/>
        </p:nvSpPr>
        <p:spPr>
          <a:xfrm>
            <a:off x="10088787" y="309894"/>
            <a:ext cx="20541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C00000"/>
                </a:solidFill>
                <a:latin typeface="Arial Black" panose="020B0A04020102020204" pitchFamily="34" charset="0"/>
              </a:rPr>
              <a:t>3 Livelli di Priorità</a:t>
            </a:r>
          </a:p>
          <a:p>
            <a:endParaRPr lang="it-IT" sz="1600" b="1" dirty="0">
              <a:latin typeface="Bahnschrift Light" panose="020B0502040204020203" pitchFamily="34" charset="0"/>
            </a:endParaRPr>
          </a:p>
          <a:p>
            <a:pPr algn="ctr"/>
            <a:r>
              <a:rPr lang="it-IT" sz="1600" b="1" dirty="0">
                <a:solidFill>
                  <a:srgbClr val="C00000"/>
                </a:solidFill>
                <a:latin typeface="Bahnschrift Light" panose="020B0502040204020203" pitchFamily="34" charset="0"/>
              </a:rPr>
              <a:t>0 -&gt; Alta</a:t>
            </a:r>
          </a:p>
          <a:p>
            <a:pPr algn="ctr"/>
            <a:r>
              <a:rPr lang="it-IT" sz="1600" b="1" dirty="0">
                <a:solidFill>
                  <a:schemeClr val="accent4">
                    <a:lumMod val="75000"/>
                  </a:schemeClr>
                </a:solidFill>
                <a:latin typeface="Bahnschrift Light" panose="020B0502040204020203" pitchFamily="34" charset="0"/>
              </a:rPr>
              <a:t>1 -&gt; Media</a:t>
            </a:r>
          </a:p>
          <a:p>
            <a:pPr algn="ctr"/>
            <a:r>
              <a:rPr lang="it-IT" sz="1600" b="1" dirty="0">
                <a:solidFill>
                  <a:schemeClr val="accent6"/>
                </a:solidFill>
                <a:latin typeface="Bahnschrift Light" panose="020B0502040204020203" pitchFamily="34" charset="0"/>
              </a:rPr>
              <a:t>2 -&gt; Bassa</a:t>
            </a:r>
          </a:p>
          <a:p>
            <a:endParaRPr lang="it-IT" sz="1600" dirty="0">
              <a:latin typeface="Bahnschrift Light" panose="020B0502040204020203" pitchFamily="34" charset="0"/>
            </a:endParaRPr>
          </a:p>
          <a:p>
            <a:r>
              <a:rPr lang="it-IT" sz="1600" dirty="0">
                <a:latin typeface="Bahnschrift Light" panose="020B0502040204020203" pitchFamily="34" charset="0"/>
              </a:rPr>
              <a:t>I colori sono stati scelti in accordo all’urgenza della US e dunque della funzionalità.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4D49D6-513A-7632-1A92-76750BD87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666" y="1889521"/>
            <a:ext cx="4536570" cy="1105890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FB7AF56C-0F4F-58F0-6841-EF7B10624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6002" y="2098036"/>
            <a:ext cx="1260476" cy="171583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741A9AC6-0F0A-93DA-5AD5-CF14CB64DC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0215" y="2912739"/>
            <a:ext cx="1042076" cy="188652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8B268686-BEE8-5E0B-82F0-65C8C0752E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0895" y="3548806"/>
            <a:ext cx="1114220" cy="2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29BD9-4DAF-CDD0-0F13-9AF36E65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609" y="349491"/>
            <a:ext cx="3267269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Team side</a:t>
            </a:r>
          </a:p>
        </p:txBody>
      </p:sp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B01A7F60-DD58-3D38-C184-0F06437AB6EB}"/>
              </a:ext>
            </a:extLst>
          </p:cNvPr>
          <p:cNvSpPr/>
          <p:nvPr/>
        </p:nvSpPr>
        <p:spPr>
          <a:xfrm>
            <a:off x="0" y="681037"/>
            <a:ext cx="1631302" cy="66247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Britannic Bold" panose="020B0903060703020204" pitchFamily="34" charset="0"/>
              </a:rPr>
              <a:t>3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5191448-6343-61F2-56CF-C07A2B8F3D4E}"/>
              </a:ext>
            </a:extLst>
          </p:cNvPr>
          <p:cNvSpPr/>
          <p:nvPr/>
        </p:nvSpPr>
        <p:spPr>
          <a:xfrm>
            <a:off x="8192278" y="0"/>
            <a:ext cx="3999722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B63B846-65CB-1BDA-B06E-7E0BEB660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44" y="4363609"/>
            <a:ext cx="1503801" cy="150380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612F4E-2A21-37E0-F6AA-CF02E9F5BF4B}"/>
              </a:ext>
            </a:extLst>
          </p:cNvPr>
          <p:cNvSpPr txBox="1"/>
          <p:nvPr/>
        </p:nvSpPr>
        <p:spPr>
          <a:xfrm>
            <a:off x="282937" y="5800623"/>
            <a:ext cx="2612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054B81"/>
                </a:solidFill>
                <a:latin typeface="Arial Black" panose="020B0A04020102020204" pitchFamily="34" charset="0"/>
              </a:rPr>
              <a:t>Team </a:t>
            </a:r>
            <a:r>
              <a:rPr lang="it-IT" sz="2000" b="1" dirty="0" err="1">
                <a:solidFill>
                  <a:srgbClr val="054B81"/>
                </a:solidFill>
                <a:latin typeface="Arial Black" panose="020B0A04020102020204" pitchFamily="34" charset="0"/>
              </a:rPr>
              <a:t>Velocity</a:t>
            </a:r>
            <a:r>
              <a:rPr lang="it-IT" sz="2000" b="1" dirty="0">
                <a:solidFill>
                  <a:srgbClr val="054B81"/>
                </a:solidFill>
                <a:latin typeface="Arial Black" panose="020B0A04020102020204" pitchFamily="34" charset="0"/>
              </a:rPr>
              <a:t> stimata: </a:t>
            </a:r>
            <a:r>
              <a:rPr lang="it-IT" sz="2000" dirty="0">
                <a:latin typeface="Bahnschrift Light" panose="020B0502040204020203" pitchFamily="34" charset="0"/>
              </a:rPr>
              <a:t>38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31201F-B267-B6B2-89C8-1C62B1852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41" y="1527068"/>
            <a:ext cx="5291091" cy="204397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59FB29-4E49-9BFA-538E-3DAC71CF60A2}"/>
              </a:ext>
            </a:extLst>
          </p:cNvPr>
          <p:cNvSpPr txBox="1"/>
          <p:nvPr/>
        </p:nvSpPr>
        <p:spPr>
          <a:xfrm>
            <a:off x="1304711" y="3362222"/>
            <a:ext cx="4433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Bahnschrift Light" panose="020B0502040204020203" pitchFamily="34" charset="0"/>
              </a:rPr>
              <a:t>Stima degli story points e Planning Poker con la sequenza di Fibonacci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467A111-1737-9F61-AB8B-9518E9225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098" y="0"/>
            <a:ext cx="2220855" cy="6858000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2DF1240-9BD8-67CF-F3D9-F1307B54F4B9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5801993" y="1012272"/>
            <a:ext cx="3865790" cy="344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C605BA11-F230-7251-4CF8-8D4B3248A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917" y="4455088"/>
            <a:ext cx="4642152" cy="193902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40DA7AA-99AA-EC90-D7AF-E7E9A4CF2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3295" y="464735"/>
            <a:ext cx="1136341" cy="15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9290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DCB337-F11B-9DF7-EB46-ED93632E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30" y="276322"/>
            <a:ext cx="5181600" cy="1325563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Definition of </a:t>
            </a:r>
            <a:r>
              <a:rPr lang="it-IT" sz="3600" dirty="0" err="1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Done</a:t>
            </a:r>
            <a:endParaRPr lang="it-IT" sz="3600" dirty="0">
              <a:solidFill>
                <a:srgbClr val="2F3B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BF1DE4-1CA2-E9F6-34BB-E886ECEBA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862" y="139210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Bahnschrift Light" panose="020B0502040204020203" pitchFamily="34" charset="0"/>
              </a:rPr>
              <a:t>Per la definizione di </a:t>
            </a:r>
            <a:r>
              <a:rPr lang="it-IT" sz="2400" dirty="0" err="1">
                <a:latin typeface="Bahnschrift Light" panose="020B0502040204020203" pitchFamily="34" charset="0"/>
              </a:rPr>
              <a:t>Done</a:t>
            </a:r>
            <a:r>
              <a:rPr lang="it-IT" sz="2400" dirty="0">
                <a:latin typeface="Bahnschrift Light" panose="020B0502040204020203" pitchFamily="34" charset="0"/>
              </a:rPr>
              <a:t> gli elementi sono stati raccolti nelle seguenti categorie:</a:t>
            </a:r>
          </a:p>
          <a:p>
            <a:r>
              <a:rPr lang="it-IT" sz="2400" dirty="0">
                <a:latin typeface="Bahnschrift Light" panose="020B0502040204020203" pitchFamily="34" charset="0"/>
              </a:rPr>
              <a:t>Requisiti Funzionali</a:t>
            </a:r>
          </a:p>
          <a:p>
            <a:r>
              <a:rPr lang="it-IT" sz="2400" dirty="0">
                <a:latin typeface="Bahnschrift Light" panose="020B0502040204020203" pitchFamily="34" charset="0"/>
              </a:rPr>
              <a:t>Scelte di Design</a:t>
            </a:r>
          </a:p>
          <a:p>
            <a:r>
              <a:rPr lang="it-IT" sz="2400" dirty="0">
                <a:latin typeface="Bahnschrift Light" panose="020B0502040204020203" pitchFamily="34" charset="0"/>
              </a:rPr>
              <a:t>Qualità del codice</a:t>
            </a:r>
          </a:p>
          <a:p>
            <a:r>
              <a:rPr lang="it-IT" sz="2400" dirty="0">
                <a:latin typeface="Bahnschrift Light" panose="020B0502040204020203" pitchFamily="34" charset="0"/>
              </a:rPr>
              <a:t>Test e validazione</a:t>
            </a:r>
          </a:p>
          <a:p>
            <a:r>
              <a:rPr lang="it-IT" sz="2400" dirty="0">
                <a:latin typeface="Bahnschrift Light" panose="020B0502040204020203" pitchFamily="34" charset="0"/>
              </a:rPr>
              <a:t>Documentazione</a:t>
            </a:r>
          </a:p>
          <a:p>
            <a:r>
              <a:rPr lang="it-IT" sz="2400" dirty="0">
                <a:latin typeface="Bahnschrift Light" panose="020B0502040204020203" pitchFamily="34" charset="0"/>
              </a:rPr>
              <a:t>Interfaccia utente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4C69E723-19E4-8206-09CB-EE1139B7EC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841" y="4631513"/>
            <a:ext cx="922614" cy="922614"/>
          </a:xfr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FCB4A5CE-7A8F-88BB-3AAB-5F4E5DD340CB}"/>
              </a:ext>
            </a:extLst>
          </p:cNvPr>
          <p:cNvSpPr txBox="1">
            <a:spLocks/>
          </p:cNvSpPr>
          <p:nvPr/>
        </p:nvSpPr>
        <p:spPr>
          <a:xfrm>
            <a:off x="6453670" y="258573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 err="1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Mockup</a:t>
            </a:r>
            <a:r>
              <a:rPr lang="it-IT" sz="36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Preliminare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F55C7A5-628C-61CA-57CA-C607DE25B471}"/>
              </a:ext>
            </a:extLst>
          </p:cNvPr>
          <p:cNvSpPr/>
          <p:nvPr/>
        </p:nvSpPr>
        <p:spPr>
          <a:xfrm>
            <a:off x="5738330" y="0"/>
            <a:ext cx="289249" cy="6858000"/>
          </a:xfrm>
          <a:prstGeom prst="rect">
            <a:avLst/>
          </a:prstGeom>
          <a:solidFill>
            <a:srgbClr val="2F3B69"/>
          </a:solidFill>
          <a:ln>
            <a:solidFill>
              <a:srgbClr val="2F3B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932C519-DD7C-71B2-E340-C23B28883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31" y="5542042"/>
            <a:ext cx="1269841" cy="1269841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FC006E8-8155-8628-2598-71AC03316F7E}"/>
              </a:ext>
            </a:extLst>
          </p:cNvPr>
          <p:cNvCxnSpPr>
            <a:cxnSpLocks/>
          </p:cNvCxnSpPr>
          <p:nvPr/>
        </p:nvCxnSpPr>
        <p:spPr>
          <a:xfrm flipV="1">
            <a:off x="7139917" y="1940767"/>
            <a:ext cx="724676" cy="257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B30BC35-D1DD-2FFE-BA28-A026DDF8B06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6784912" y="1767631"/>
            <a:ext cx="322348" cy="430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45ACDEF-0FA7-3A98-467A-655234B8CF66}"/>
              </a:ext>
            </a:extLst>
          </p:cNvPr>
          <p:cNvSpPr txBox="1"/>
          <p:nvPr/>
        </p:nvSpPr>
        <p:spPr>
          <a:xfrm>
            <a:off x="7473820" y="1614196"/>
            <a:ext cx="1418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Bahnschrift Light" panose="020B0502040204020203" pitchFamily="34" charset="0"/>
              </a:rPr>
              <a:t>Guida all’uso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E2159A2-87C9-36FE-B4A0-4DBDEA145B7A}"/>
              </a:ext>
            </a:extLst>
          </p:cNvPr>
          <p:cNvSpPr txBox="1"/>
          <p:nvPr/>
        </p:nvSpPr>
        <p:spPr>
          <a:xfrm>
            <a:off x="6773357" y="1459854"/>
            <a:ext cx="667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ahnschrift Light" panose="020B0502040204020203" pitchFamily="34" charset="0"/>
              </a:rPr>
              <a:t>Zoom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F59A173-D52A-7AAC-6DE7-AC08DB8A1B95}"/>
              </a:ext>
            </a:extLst>
          </p:cNvPr>
          <p:cNvSpPr txBox="1"/>
          <p:nvPr/>
        </p:nvSpPr>
        <p:spPr>
          <a:xfrm>
            <a:off x="6058236" y="1232553"/>
            <a:ext cx="1163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ahnschrift Light" panose="020B0502040204020203" pitchFamily="34" charset="0"/>
              </a:rPr>
              <a:t>Salva,</a:t>
            </a:r>
          </a:p>
          <a:p>
            <a:r>
              <a:rPr lang="it-IT" sz="1400" dirty="0">
                <a:latin typeface="Bahnschrift Light" panose="020B0502040204020203" pitchFamily="34" charset="0"/>
              </a:rPr>
              <a:t>Nuovo,</a:t>
            </a:r>
          </a:p>
          <a:p>
            <a:r>
              <a:rPr lang="it-IT" sz="1400" dirty="0">
                <a:latin typeface="Bahnschrift Light" panose="020B0502040204020203" pitchFamily="34" charset="0"/>
              </a:rPr>
              <a:t>Carica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889BBD0F-74FA-F527-7785-2CB650E799C7}"/>
              </a:ext>
            </a:extLst>
          </p:cNvPr>
          <p:cNvCxnSpPr>
            <a:cxnSpLocks/>
          </p:cNvCxnSpPr>
          <p:nvPr/>
        </p:nvCxnSpPr>
        <p:spPr>
          <a:xfrm flipV="1">
            <a:off x="6312160" y="1940767"/>
            <a:ext cx="0" cy="245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9" name="Immagine 28">
            <a:extLst>
              <a:ext uri="{FF2B5EF4-FFF2-40B4-BE49-F238E27FC236}">
                <a16:creationId xmlns:a16="http://schemas.microsoft.com/office/drawing/2014/main" id="{017FAFED-1179-5BA2-05A7-9ABFB7BF4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423" y="2192036"/>
            <a:ext cx="5908945" cy="44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395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426800-72F6-F418-724C-2BF4EC14E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AC37B-9F61-0A76-B495-DCE70D15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10817"/>
            <a:ext cx="10515600" cy="1325563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Design Architetturale: MVC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2D5095D-3222-BDC0-2A50-C77FA306830E}"/>
              </a:ext>
            </a:extLst>
          </p:cNvPr>
          <p:cNvSpPr/>
          <p:nvPr/>
        </p:nvSpPr>
        <p:spPr>
          <a:xfrm>
            <a:off x="4921897" y="1324331"/>
            <a:ext cx="2574277" cy="2295330"/>
          </a:xfrm>
          <a:prstGeom prst="ellipse">
            <a:avLst/>
          </a:prstGeom>
          <a:solidFill>
            <a:srgbClr val="054B81"/>
          </a:solidFill>
          <a:ln>
            <a:solidFill>
              <a:srgbClr val="054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latin typeface="Arial Black" panose="020B0A04020102020204" pitchFamily="34" charset="0"/>
              </a:rPr>
              <a:t>Model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Gestisce le forme e le loro proprietà</a:t>
            </a:r>
            <a:endParaRPr lang="it-IT" sz="1100" dirty="0">
              <a:latin typeface="Bahnschrift Light" panose="020B0502040204020203" pitchFamily="34" charset="0"/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E430753-4E3E-37E3-94E4-6C6AAEC096F0}"/>
              </a:ext>
            </a:extLst>
          </p:cNvPr>
          <p:cNvSpPr/>
          <p:nvPr/>
        </p:nvSpPr>
        <p:spPr>
          <a:xfrm>
            <a:off x="8200053" y="3781392"/>
            <a:ext cx="2820372" cy="2295330"/>
          </a:xfrm>
          <a:prstGeom prst="ellipse">
            <a:avLst/>
          </a:prstGeom>
          <a:solidFill>
            <a:srgbClr val="9EDAE2"/>
          </a:solidFill>
          <a:ln>
            <a:solidFill>
              <a:srgbClr val="9EDA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Arial Black" panose="020B0A04020102020204" pitchFamily="34" charset="0"/>
              </a:rPr>
              <a:t>Controller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Interpreta gli input dell’utente (clic, trascinamenti ecc..)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E3E3C42-5001-1939-77C5-57D7804C0E5D}"/>
              </a:ext>
            </a:extLst>
          </p:cNvPr>
          <p:cNvSpPr/>
          <p:nvPr/>
        </p:nvSpPr>
        <p:spPr>
          <a:xfrm>
            <a:off x="1648213" y="3781392"/>
            <a:ext cx="2647562" cy="2295330"/>
          </a:xfrm>
          <a:prstGeom prst="ellipse">
            <a:avLst/>
          </a:prstGeom>
          <a:solidFill>
            <a:srgbClr val="51BECC"/>
          </a:solidFill>
          <a:ln>
            <a:solidFill>
              <a:srgbClr val="51B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latin typeface="Arial Black" panose="020B0A04020102020204" pitchFamily="34" charset="0"/>
              </a:rPr>
              <a:t>View</a:t>
            </a:r>
            <a:endParaRPr lang="it-IT" sz="2000" dirty="0">
              <a:latin typeface="Arial Black" panose="020B0A04020102020204" pitchFamily="34" charset="0"/>
            </a:endParaRP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GUI realizzata mediante </a:t>
            </a:r>
            <a:r>
              <a:rPr lang="it-IT" sz="1600" dirty="0" err="1">
                <a:latin typeface="Bahnschrift Light" panose="020B0502040204020203" pitchFamily="34" charset="0"/>
              </a:rPr>
              <a:t>JavaFX</a:t>
            </a:r>
            <a:endParaRPr lang="it-IT" sz="1600" dirty="0">
              <a:latin typeface="Bahnschrift Light" panose="020B0502040204020203" pitchFamily="34" charset="0"/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ABA146D-22AD-76D9-8800-20A87F4B3CD6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V="1">
            <a:off x="2971994" y="2471996"/>
            <a:ext cx="1949903" cy="1309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B9AC1AC-0262-C8D9-A866-83FEB421DF8A}"/>
              </a:ext>
            </a:extLst>
          </p:cNvPr>
          <p:cNvCxnSpPr>
            <a:stCxn id="8" idx="0"/>
            <a:endCxn id="7" idx="6"/>
          </p:cNvCxnSpPr>
          <p:nvPr/>
        </p:nvCxnSpPr>
        <p:spPr>
          <a:xfrm flipH="1" flipV="1">
            <a:off x="7496174" y="2471996"/>
            <a:ext cx="2114065" cy="1309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3117E73-C6C5-505B-EF03-525F65A6D90D}"/>
              </a:ext>
            </a:extLst>
          </p:cNvPr>
          <p:cNvCxnSpPr>
            <a:stCxn id="8" idx="2"/>
            <a:endCxn id="9" idx="6"/>
          </p:cNvCxnSpPr>
          <p:nvPr/>
        </p:nvCxnSpPr>
        <p:spPr>
          <a:xfrm flipH="1">
            <a:off x="4295775" y="4929057"/>
            <a:ext cx="3904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DD12D32-9EDD-451B-F4B1-570FFB29166F}"/>
              </a:ext>
            </a:extLst>
          </p:cNvPr>
          <p:cNvSpPr txBox="1"/>
          <p:nvPr/>
        </p:nvSpPr>
        <p:spPr>
          <a:xfrm>
            <a:off x="8705850" y="280745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Bahnschrift Light" panose="020B0502040204020203" pitchFamily="34" charset="0"/>
              </a:rPr>
              <a:t>Manipola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7617D10-B048-2C33-9D6A-8C13E5AE2B4A}"/>
              </a:ext>
            </a:extLst>
          </p:cNvPr>
          <p:cNvSpPr txBox="1"/>
          <p:nvPr/>
        </p:nvSpPr>
        <p:spPr>
          <a:xfrm>
            <a:off x="5600700" y="4502789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Bahnschrift Light" panose="020B0502040204020203" pitchFamily="34" charset="0"/>
              </a:rPr>
              <a:t>Renderizza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104D286-F5FB-BC41-8B2D-3B3A8E78E07D}"/>
              </a:ext>
            </a:extLst>
          </p:cNvPr>
          <p:cNvSpPr txBox="1"/>
          <p:nvPr/>
        </p:nvSpPr>
        <p:spPr>
          <a:xfrm>
            <a:off x="2726054" y="2824135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Bahnschrift Light" panose="020B0502040204020203" pitchFamily="34" charset="0"/>
              </a:rPr>
              <a:t>Mostra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F6D5E3A-4F92-EEF7-3058-A730739B48AD}"/>
              </a:ext>
            </a:extLst>
          </p:cNvPr>
          <p:cNvCxnSpPr/>
          <p:nvPr/>
        </p:nvCxnSpPr>
        <p:spPr>
          <a:xfrm>
            <a:off x="4295775" y="5276850"/>
            <a:ext cx="3904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76C71A6-E3BE-C71F-69F5-7807A76C897C}"/>
              </a:ext>
            </a:extLst>
          </p:cNvPr>
          <p:cNvSpPr txBox="1"/>
          <p:nvPr/>
        </p:nvSpPr>
        <p:spPr>
          <a:xfrm>
            <a:off x="5244273" y="5333614"/>
            <a:ext cx="200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Bahnschrift Light" panose="020B0502040204020203" pitchFamily="34" charset="0"/>
              </a:rPr>
              <a:t>Manda richieste</a:t>
            </a:r>
          </a:p>
        </p:txBody>
      </p:sp>
    </p:spTree>
    <p:extLst>
      <p:ext uri="{BB962C8B-B14F-4D97-AF65-F5344CB8AC3E}">
        <p14:creationId xmlns:p14="http://schemas.microsoft.com/office/powerpoint/2010/main" val="103951367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350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Bahnschrift</vt:lpstr>
      <vt:lpstr>Bahnschrift Light</vt:lpstr>
      <vt:lpstr>Britannic Bold</vt:lpstr>
      <vt:lpstr>Calibri</vt:lpstr>
      <vt:lpstr>Calibri Light</vt:lpstr>
      <vt:lpstr>Tema di Office</vt:lpstr>
      <vt:lpstr>A Geometric  Drawing Program Esame di Software Architecture Design  Week 7/05- 13/05 Fase di PreGame</vt:lpstr>
      <vt:lpstr>Attività svolte</vt:lpstr>
      <vt:lpstr>Environment Configuration</vt:lpstr>
      <vt:lpstr>Product Owner side</vt:lpstr>
      <vt:lpstr>Team side</vt:lpstr>
      <vt:lpstr>Definition of Done</vt:lpstr>
      <vt:lpstr>Design Architetturale: MVC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BENEDETTA PIA CELANO</dc:creator>
  <cp:lastModifiedBy>BENEDETTA PIA CELANO</cp:lastModifiedBy>
  <cp:revision>24</cp:revision>
  <dcterms:created xsi:type="dcterms:W3CDTF">2025-05-12T13:23:23Z</dcterms:created>
  <dcterms:modified xsi:type="dcterms:W3CDTF">2025-05-13T16:04:34Z</dcterms:modified>
</cp:coreProperties>
</file>