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7" r:id="rId4"/>
    <p:sldId id="260" r:id="rId5"/>
    <p:sldId id="264" r:id="rId6"/>
    <p:sldId id="262" r:id="rId7"/>
    <p:sldId id="265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EDETTA PIA CELANO" initials="BC" lastIdx="1" clrIdx="0">
    <p:extLst>
      <p:ext uri="{19B8F6BF-5375-455C-9EA6-DF929625EA0E}">
        <p15:presenceInfo xmlns:p15="http://schemas.microsoft.com/office/powerpoint/2012/main" userId="S::b.celano1@studenti.unisa.it::548da823-9e3f-4220-9196-173e6510630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4B81"/>
    <a:srgbClr val="ACDFE6"/>
    <a:srgbClr val="CFEDF1"/>
    <a:srgbClr val="9EDAE2"/>
    <a:srgbClr val="FFC000"/>
    <a:srgbClr val="2F3B69"/>
    <a:srgbClr val="FFF5C4"/>
    <a:srgbClr val="51BECC"/>
    <a:srgbClr val="88D2DC"/>
    <a:srgbClr val="CFB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AE3AE-F406-4F2C-A4F9-1F40BCD69317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2FBFDB-1797-40C1-9B63-9E5BC84746C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4956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Qui spiega come è stato impostato: le linee rosse nella «legenda» separano le 3 sprint e per ciascuna sono stati indicati i giorni di lavoro numerandoli in ordine crescente.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2FBFDB-1797-40C1-9B63-9E5BC84746C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892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899CC1-EC5B-5150-FF9E-3DA626A6F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6C1D344-CF14-9506-D1AB-05D85413E5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C728EC-3641-FEE3-3E08-3935361B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73F3A36-3610-31F9-D3C4-A7DBB9E2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78A252-7949-CB05-1ED5-9BD6AD92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2306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C91F3-D015-8710-7F38-9E1ED9DC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876BBDB-2A5E-67F4-40B9-1F5C88C25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022E84-9A6C-9B51-BA84-27C9A79D3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E4B6DDF-EBBA-7134-5219-1C72AD98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B64751-C7A9-7291-A8B1-CB2E9064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712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71A114B-6F06-6481-76A3-6CCF5BDC4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410C55A-1631-59AA-804F-97165F92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511DA-C315-38EE-3CEB-EE862C69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BB90A6-CE6E-69CA-30E1-83E11C536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266E4D-16E4-51C0-352A-7725BB3A4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970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FC3F46-8EA8-DD47-6C17-1E1FEC0D1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774DB16-7BE8-D60C-57BE-1825C3381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6A9EFC3-A4C0-A9CC-A002-73CB7DE1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5F25C9-E6D8-29D8-4189-FAA428019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00530C-7330-E943-3433-318C27DA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63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E2655-6B3B-025A-87C9-6C73D73CE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1D632F2-7D74-182B-8CA1-8CD037E57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9081B4-1802-497E-D3DF-DCB2ABD5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E267B8D-A25A-1895-ADFB-348AC819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555DA2F-5523-9F9D-3ACB-655DB2E0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672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70185-F01E-E3B6-8A37-5A6DC322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DF50E36-BC6F-5C32-7C4D-8D758C41A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B9E8E19-E46C-7B9A-5D0C-16D1B8A3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26CF019-A11F-2C0B-D977-E490B79E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B503BB-82E2-9096-DA48-EB41D508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33B7BA7-8D4A-E79E-A050-08531AC41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6123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5C1B76-60CC-C293-64E8-E2E9375F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A0ADE8-9B4D-D019-B775-BC540903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877CFF9-EB4F-76D4-C479-AFE90CB59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6CD74B4-79B4-0F10-B456-FB2DD976D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1EC2B52-0DAD-5BED-D534-5C58D50A74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C838424-96A8-4D4E-56EC-BC8CF284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DA7A417-0839-F861-BC5F-DFD817E16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8F9DE3-0E79-879A-64A2-8A601E284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5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533197-0690-2186-C362-7EDA64F4C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8EB3DF9-49F1-F530-577D-CC51CC2E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733C70-C496-1BC0-BCB4-10751B93F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6EFF425-B43B-1DC1-C6AE-6CE36B45D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9935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18ACC9D-F458-4B8E-02CC-1874CACE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44A2729-21B0-014B-DD51-575764D8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B0E0F6-34AD-BD6A-807C-C55852E7C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957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4674BCA-459E-4A82-12B9-0BB995551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46CD65E-7CE7-08F2-5020-EE94AB4B5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7AE9C30E-3681-F01C-EC8A-16D2A29D2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3EFE584-89A0-14A1-9620-5337AF1C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B328E68-170F-E11D-CA46-CAED44DF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C06D987-19F4-E5B9-22FF-9432FA20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83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21E4C7-2EC0-EA25-087B-BF81C380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E211844-0E45-C002-B626-EEC54A7DC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D2D11D-B1DF-36DC-760A-F0E3769E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B59BA5C-BA98-C077-BFC6-ED04446A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F7BED8-2A9B-2FE0-19E3-5DEDED07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931AC30-9456-EC5F-6FED-48FBDE48E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767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8F01D4E-660C-6F75-5402-CA2E011F6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FD008BD-2A68-63F6-4BBD-25C49544A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3030EAE-38BC-2DEE-8DDA-9FB6DE765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A7AF-FD1D-43C3-9194-01C455499BF0}" type="datetimeFigureOut">
              <a:rPr lang="it-IT" smtClean="0"/>
              <a:t>28/05/2025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71D071-13B8-0206-0AB4-4B15AFA0F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03E8864-46B0-5838-3E84-024A94344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3321C-22D0-433B-9442-286C9BAF4F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4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8576D3E6-F019-CD5F-C160-C62641B4200C}"/>
              </a:ext>
            </a:extLst>
          </p:cNvPr>
          <p:cNvCxnSpPr/>
          <p:nvPr/>
        </p:nvCxnSpPr>
        <p:spPr>
          <a:xfrm flipV="1">
            <a:off x="320175" y="4351293"/>
            <a:ext cx="2096454" cy="2198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53AF471A-938D-878A-A5C2-FA7D7921D0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604" y="3217702"/>
            <a:ext cx="11000791" cy="1133591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 </a:t>
            </a:r>
            <a:r>
              <a:rPr lang="it-IT" sz="6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Geometric</a:t>
            </a: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b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it-IT" sz="6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Drawing</a:t>
            </a:r>
            <a:r>
              <a:rPr lang="it-IT" sz="6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Program</a:t>
            </a:r>
            <a:br>
              <a:rPr lang="it-IT" dirty="0"/>
            </a:br>
            <a:r>
              <a:rPr lang="it-IT" sz="36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Esame di Software Architecture Design </a:t>
            </a:r>
            <a:br>
              <a:rPr lang="it-IT" sz="49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</a:br>
            <a:r>
              <a:rPr lang="it-IT" sz="2700" dirty="0">
                <a:latin typeface="Bahnschrift Light" panose="020B0502040204020203" pitchFamily="34" charset="0"/>
                <a:ea typeface="Ebrima" panose="02000000000000000000" pitchFamily="2" charset="0"/>
                <a:cs typeface="Ebrima" panose="02000000000000000000" pitchFamily="2" charset="0"/>
              </a:rPr>
              <a:t>Week: 21/05- 27/05 Sprint n°2</a:t>
            </a:r>
            <a:endParaRPr lang="it-IT" dirty="0">
              <a:latin typeface="Bahnschrift Light" panose="020B0502040204020203" pitchFamily="34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36AB5A2-A2E3-98E0-848B-32203070C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24725" y="4538206"/>
            <a:ext cx="4316963" cy="1655762"/>
          </a:xfrm>
        </p:spPr>
        <p:txBody>
          <a:bodyPr>
            <a:normAutofit fontScale="70000" lnSpcReduction="20000"/>
          </a:bodyPr>
          <a:lstStyle/>
          <a:p>
            <a:r>
              <a:rPr lang="it-IT" sz="3100" b="1" dirty="0">
                <a:solidFill>
                  <a:srgbClr val="51BECC"/>
                </a:solidFill>
                <a:latin typeface="Arial Black" panose="020B0A04020102020204" pitchFamily="34" charset="0"/>
              </a:rPr>
              <a:t>Prodotto dal Gruppo05:</a:t>
            </a:r>
          </a:p>
          <a:p>
            <a:r>
              <a:rPr lang="it-IT" dirty="0">
                <a:latin typeface="Bahnschrift Light" panose="020B0502040204020203" pitchFamily="34" charset="0"/>
              </a:rPr>
              <a:t>Apicella Antonio 0622702531</a:t>
            </a:r>
          </a:p>
          <a:p>
            <a:r>
              <a:rPr lang="it-IT" dirty="0">
                <a:latin typeface="Bahnschrift Light" panose="020B0502040204020203" pitchFamily="34" charset="0"/>
              </a:rPr>
              <a:t>Celano Benedetta Pia 0622702558</a:t>
            </a:r>
          </a:p>
          <a:p>
            <a:r>
              <a:rPr lang="it-IT" dirty="0">
                <a:latin typeface="Bahnschrift Light" panose="020B0502040204020203" pitchFamily="34" charset="0"/>
              </a:rPr>
              <a:t>Cuomo Carmine 0622702688</a:t>
            </a:r>
          </a:p>
          <a:p>
            <a:r>
              <a:rPr lang="it-IT" dirty="0">
                <a:latin typeface="Bahnschrift Light" panose="020B0502040204020203" pitchFamily="34" charset="0"/>
              </a:rPr>
              <a:t>Guerra Simone 0622702675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9A1F21-44AA-62D1-F71C-9B725EFE87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44" y="265414"/>
            <a:ext cx="1601932" cy="1601932"/>
          </a:xfrm>
          <a:prstGeom prst="rect">
            <a:avLst/>
          </a:prstGeom>
        </p:spPr>
      </p:pic>
      <p:sp>
        <p:nvSpPr>
          <p:cNvPr id="8" name="Sottotitolo 2">
            <a:extLst>
              <a:ext uri="{FF2B5EF4-FFF2-40B4-BE49-F238E27FC236}">
                <a16:creationId xmlns:a16="http://schemas.microsoft.com/office/drawing/2014/main" id="{D283CBB2-C8AC-D849-9D44-64E1D41BDF3A}"/>
              </a:ext>
            </a:extLst>
          </p:cNvPr>
          <p:cNvSpPr txBox="1">
            <a:spLocks/>
          </p:cNvSpPr>
          <p:nvPr/>
        </p:nvSpPr>
        <p:spPr>
          <a:xfrm>
            <a:off x="1079807" y="4917074"/>
            <a:ext cx="4316963" cy="841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2200" b="1" dirty="0">
                <a:solidFill>
                  <a:srgbClr val="51BECC"/>
                </a:solidFill>
                <a:latin typeface="Arial Black" panose="020B0A04020102020204" pitchFamily="34" charset="0"/>
                <a:ea typeface="Ebrima" panose="02000000000000000000" pitchFamily="2" charset="0"/>
                <a:cs typeface="Ebrima" panose="02000000000000000000" pitchFamily="2" charset="0"/>
              </a:rPr>
              <a:t>Docente:</a:t>
            </a:r>
          </a:p>
          <a:p>
            <a:r>
              <a:rPr lang="it-IT" sz="1800" dirty="0">
                <a:latin typeface="Bahnschrift Light" panose="020B0502040204020203" pitchFamily="34" charset="0"/>
              </a:rPr>
              <a:t>Pierluigi Ritrovato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9D822A7-1A83-1E3C-C730-EB3CE6756F1E}"/>
              </a:ext>
            </a:extLst>
          </p:cNvPr>
          <p:cNvSpPr txBox="1"/>
          <p:nvPr/>
        </p:nvSpPr>
        <p:spPr>
          <a:xfrm>
            <a:off x="4386747" y="6380882"/>
            <a:ext cx="44262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solidFill>
                  <a:srgbClr val="054B81"/>
                </a:solidFill>
                <a:latin typeface="Arial Black" panose="020B0A04020102020204" pitchFamily="34" charset="0"/>
              </a:rPr>
              <a:t>Anno Accademico 2024/2025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72D80D95-8FC0-E100-463C-00DAD20C0691}"/>
              </a:ext>
            </a:extLst>
          </p:cNvPr>
          <p:cNvSpPr/>
          <p:nvPr/>
        </p:nvSpPr>
        <p:spPr>
          <a:xfrm>
            <a:off x="0" y="4351293"/>
            <a:ext cx="310844" cy="2506707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AA89C6B-32AC-B38A-336A-28891806E629}"/>
              </a:ext>
            </a:extLst>
          </p:cNvPr>
          <p:cNvSpPr/>
          <p:nvPr/>
        </p:nvSpPr>
        <p:spPr>
          <a:xfrm rot="5400000">
            <a:off x="1052893" y="5511123"/>
            <a:ext cx="310844" cy="2416628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6F575343-2202-906C-EE5B-140DB9A04935}"/>
              </a:ext>
            </a:extLst>
          </p:cNvPr>
          <p:cNvSpPr/>
          <p:nvPr/>
        </p:nvSpPr>
        <p:spPr>
          <a:xfrm>
            <a:off x="768963" y="5687794"/>
            <a:ext cx="310844" cy="862365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7122529C-FE1F-E5CB-7DCA-CEC5B1E14E10}"/>
              </a:ext>
            </a:extLst>
          </p:cNvPr>
          <p:cNvSpPr/>
          <p:nvPr/>
        </p:nvSpPr>
        <p:spPr>
          <a:xfrm>
            <a:off x="11086266" y="310845"/>
            <a:ext cx="310844" cy="862365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D25FD6C-5677-508B-CF7A-25F87A08C981}"/>
              </a:ext>
            </a:extLst>
          </p:cNvPr>
          <p:cNvSpPr/>
          <p:nvPr/>
        </p:nvSpPr>
        <p:spPr>
          <a:xfrm rot="5400000">
            <a:off x="518421" y="5079809"/>
            <a:ext cx="310844" cy="7073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B5EE126B-AAE3-0949-116A-12DB80726099}"/>
              </a:ext>
            </a:extLst>
          </p:cNvPr>
          <p:cNvSpPr/>
          <p:nvPr/>
        </p:nvSpPr>
        <p:spPr>
          <a:xfrm rot="5400000">
            <a:off x="11362735" y="1073859"/>
            <a:ext cx="310844" cy="707336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087BA406-C270-08C7-906F-61F6444FD5CB}"/>
              </a:ext>
            </a:extLst>
          </p:cNvPr>
          <p:cNvSpPr/>
          <p:nvPr/>
        </p:nvSpPr>
        <p:spPr>
          <a:xfrm>
            <a:off x="1192852" y="5411327"/>
            <a:ext cx="310844" cy="862365"/>
          </a:xfrm>
          <a:prstGeom prst="rect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2F3B69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E83C6C06-7485-93BB-864D-0F24CCB0EDEF}"/>
              </a:ext>
            </a:extLst>
          </p:cNvPr>
          <p:cNvSpPr/>
          <p:nvPr/>
        </p:nvSpPr>
        <p:spPr>
          <a:xfrm>
            <a:off x="10688821" y="485908"/>
            <a:ext cx="310844" cy="862365"/>
          </a:xfrm>
          <a:prstGeom prst="rect">
            <a:avLst/>
          </a:prstGeom>
          <a:solidFill>
            <a:srgbClr val="054B81"/>
          </a:solidFill>
          <a:ln>
            <a:solidFill>
              <a:srgbClr val="054B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2F3B69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F281E12A-F84C-58DA-D08B-2D9AC2AB839F}"/>
              </a:ext>
            </a:extLst>
          </p:cNvPr>
          <p:cNvSpPr/>
          <p:nvPr/>
        </p:nvSpPr>
        <p:spPr>
          <a:xfrm>
            <a:off x="1616741" y="6104426"/>
            <a:ext cx="706581" cy="338531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C84B8AA9-558B-EE92-036B-056CE4885A74}"/>
              </a:ext>
            </a:extLst>
          </p:cNvPr>
          <p:cNvSpPr/>
          <p:nvPr/>
        </p:nvSpPr>
        <p:spPr>
          <a:xfrm>
            <a:off x="9816661" y="461299"/>
            <a:ext cx="755473" cy="310845"/>
          </a:xfrm>
          <a:prstGeom prst="ellipse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1450420A-A978-9367-F5B9-F28BACDF42F5}"/>
              </a:ext>
            </a:extLst>
          </p:cNvPr>
          <p:cNvSpPr/>
          <p:nvPr/>
        </p:nvSpPr>
        <p:spPr>
          <a:xfrm>
            <a:off x="765824" y="4816086"/>
            <a:ext cx="707336" cy="267003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BE97F3A7-E35B-432F-85E3-4FFA3AA4FD9F}"/>
              </a:ext>
            </a:extLst>
          </p:cNvPr>
          <p:cNvSpPr/>
          <p:nvPr/>
        </p:nvSpPr>
        <p:spPr>
          <a:xfrm>
            <a:off x="10689774" y="1661201"/>
            <a:ext cx="707336" cy="267003"/>
          </a:xfrm>
          <a:prstGeom prst="rect">
            <a:avLst/>
          </a:prstGeom>
          <a:solidFill>
            <a:srgbClr val="51BECC"/>
          </a:solidFill>
          <a:ln>
            <a:solidFill>
              <a:srgbClr val="51BE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5DD31406-75C6-71A7-10BE-FE0F3536E5D8}"/>
              </a:ext>
            </a:extLst>
          </p:cNvPr>
          <p:cNvSpPr/>
          <p:nvPr/>
        </p:nvSpPr>
        <p:spPr>
          <a:xfrm rot="5400000">
            <a:off x="10802817" y="-1064742"/>
            <a:ext cx="310844" cy="2416628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>
            <a:extLst>
              <a:ext uri="{FF2B5EF4-FFF2-40B4-BE49-F238E27FC236}">
                <a16:creationId xmlns:a16="http://schemas.microsoft.com/office/drawing/2014/main" id="{665DD0B0-CFCB-F781-F1EC-9A56A6708378}"/>
              </a:ext>
            </a:extLst>
          </p:cNvPr>
          <p:cNvSpPr/>
          <p:nvPr/>
        </p:nvSpPr>
        <p:spPr>
          <a:xfrm>
            <a:off x="11881156" y="0"/>
            <a:ext cx="310844" cy="2506707"/>
          </a:xfrm>
          <a:prstGeom prst="rect">
            <a:avLst/>
          </a:prstGeom>
          <a:solidFill>
            <a:srgbClr val="2F3B69"/>
          </a:solidFill>
          <a:ln>
            <a:solidFill>
              <a:srgbClr val="2F3B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691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187479-6809-8668-1C57-02E6C409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CB12AEAA-1E2B-413E-3C01-60438006078E}"/>
              </a:ext>
            </a:extLst>
          </p:cNvPr>
          <p:cNvCxnSpPr>
            <a:cxnSpLocks/>
          </p:cNvCxnSpPr>
          <p:nvPr/>
        </p:nvCxnSpPr>
        <p:spPr>
          <a:xfrm flipV="1">
            <a:off x="1937968" y="2946298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9CEDF23-3DA1-97E6-5225-44F8D40C1C50}"/>
              </a:ext>
            </a:extLst>
          </p:cNvPr>
          <p:cNvCxnSpPr>
            <a:cxnSpLocks/>
          </p:cNvCxnSpPr>
          <p:nvPr/>
        </p:nvCxnSpPr>
        <p:spPr>
          <a:xfrm flipV="1">
            <a:off x="4180425" y="2946298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835154D4-849E-659F-3F17-C809B0994C0C}"/>
              </a:ext>
            </a:extLst>
          </p:cNvPr>
          <p:cNvCxnSpPr>
            <a:cxnSpLocks/>
          </p:cNvCxnSpPr>
          <p:nvPr/>
        </p:nvCxnSpPr>
        <p:spPr>
          <a:xfrm flipV="1">
            <a:off x="8786637" y="2946298"/>
            <a:ext cx="0" cy="891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54B11B27-8FAE-FB4C-9E21-D3CDC4F2E5AC}"/>
              </a:ext>
            </a:extLst>
          </p:cNvPr>
          <p:cNvCxnSpPr>
            <a:cxnSpLocks/>
          </p:cNvCxnSpPr>
          <p:nvPr/>
        </p:nvCxnSpPr>
        <p:spPr>
          <a:xfrm flipV="1">
            <a:off x="6525519" y="2946298"/>
            <a:ext cx="0" cy="89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CD7C5A43-53CA-C5B3-19BA-21AFFE39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494" y="199740"/>
            <a:ext cx="12198510" cy="1325563"/>
          </a:xfrm>
        </p:spPr>
        <p:txBody>
          <a:bodyPr>
            <a:noAutofit/>
          </a:bodyPr>
          <a:lstStyle/>
          <a:p>
            <a:r>
              <a:rPr lang="it-IT" sz="36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Attività svolte Sprint 2 : </a:t>
            </a:r>
            <a:br>
              <a:rPr lang="it-IT" sz="36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it-IT" sz="36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Manipolazione forme e area di disegno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090A2C4-5D72-2AB1-0405-E84282EE93F5}"/>
              </a:ext>
            </a:extLst>
          </p:cNvPr>
          <p:cNvSpPr/>
          <p:nvPr/>
        </p:nvSpPr>
        <p:spPr>
          <a:xfrm>
            <a:off x="0" y="3660089"/>
            <a:ext cx="11719249" cy="354563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0D25F578-DB66-780A-FEEB-F02ADDF66573}"/>
              </a:ext>
            </a:extLst>
          </p:cNvPr>
          <p:cNvSpPr/>
          <p:nvPr/>
        </p:nvSpPr>
        <p:spPr>
          <a:xfrm>
            <a:off x="11117424" y="3481388"/>
            <a:ext cx="1074576" cy="711994"/>
          </a:xfrm>
          <a:prstGeom prst="rightArrow">
            <a:avLst/>
          </a:prstGeom>
          <a:solidFill>
            <a:srgbClr val="054B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DA7CBA13-B79A-0F18-99B6-637F08F77BB1}"/>
              </a:ext>
            </a:extLst>
          </p:cNvPr>
          <p:cNvCxnSpPr>
            <a:cxnSpLocks/>
          </p:cNvCxnSpPr>
          <p:nvPr/>
        </p:nvCxnSpPr>
        <p:spPr>
          <a:xfrm>
            <a:off x="3122956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DEDF5237-8D3F-6693-06CA-9F810143CF9B}"/>
              </a:ext>
            </a:extLst>
          </p:cNvPr>
          <p:cNvCxnSpPr>
            <a:cxnSpLocks/>
          </p:cNvCxnSpPr>
          <p:nvPr/>
        </p:nvCxnSpPr>
        <p:spPr>
          <a:xfrm>
            <a:off x="5337421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7520F9E-F4F7-6486-FE4B-DAEC0F36F6FD}"/>
              </a:ext>
            </a:extLst>
          </p:cNvPr>
          <p:cNvCxnSpPr>
            <a:cxnSpLocks/>
          </p:cNvCxnSpPr>
          <p:nvPr/>
        </p:nvCxnSpPr>
        <p:spPr>
          <a:xfrm>
            <a:off x="7670074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D39EA637-7A2D-ADEF-A180-69CA3C98101E}"/>
              </a:ext>
            </a:extLst>
          </p:cNvPr>
          <p:cNvCxnSpPr>
            <a:cxnSpLocks/>
          </p:cNvCxnSpPr>
          <p:nvPr/>
        </p:nvCxnSpPr>
        <p:spPr>
          <a:xfrm>
            <a:off x="9884539" y="4014652"/>
            <a:ext cx="0" cy="81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F59A1271-ECC9-FCF8-3E2B-7B0B15BE5632}"/>
              </a:ext>
            </a:extLst>
          </p:cNvPr>
          <p:cNvSpPr txBox="1"/>
          <p:nvPr/>
        </p:nvSpPr>
        <p:spPr>
          <a:xfrm>
            <a:off x="3091884" y="2007920"/>
            <a:ext cx="226774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3.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Aggiornamento Class diagram</a:t>
            </a:r>
            <a:br>
              <a:rPr lang="it-IT" sz="1600" dirty="0">
                <a:latin typeface="Bahnschrift Light" panose="020B0502040204020203" pitchFamily="34" charset="0"/>
              </a:rPr>
            </a:br>
            <a:endParaRPr lang="it-IT" dirty="0">
              <a:latin typeface="Bahnschrift Light" panose="020B0502040204020203" pitchFamily="34" charset="0"/>
            </a:endParaRP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E3EC3AF-484D-EF57-BF70-0732F40AE456}"/>
              </a:ext>
            </a:extLst>
          </p:cNvPr>
          <p:cNvSpPr txBox="1"/>
          <p:nvPr/>
        </p:nvSpPr>
        <p:spPr>
          <a:xfrm>
            <a:off x="2138997" y="4905108"/>
            <a:ext cx="190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2.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Assegnazione delle tasks ai membri del team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8DF5CC68-41CA-E560-597F-CB9F5E820348}"/>
              </a:ext>
            </a:extLst>
          </p:cNvPr>
          <p:cNvSpPr txBox="1"/>
          <p:nvPr/>
        </p:nvSpPr>
        <p:spPr>
          <a:xfrm>
            <a:off x="792213" y="1970247"/>
            <a:ext cx="237419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1.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Definizione 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delle tasks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77D2FF8F-35CC-3963-2254-BD183627796C}"/>
              </a:ext>
            </a:extLst>
          </p:cNvPr>
          <p:cNvSpPr txBox="1"/>
          <p:nvPr/>
        </p:nvSpPr>
        <p:spPr>
          <a:xfrm>
            <a:off x="4384533" y="4816194"/>
            <a:ext cx="190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4.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Redesign </a:t>
            </a:r>
            <a:r>
              <a:rPr lang="it-IT" sz="1600" dirty="0" err="1">
                <a:latin typeface="Bahnschrift Light" panose="020B0502040204020203" pitchFamily="34" charset="0"/>
              </a:rPr>
              <a:t>View</a:t>
            </a:r>
            <a:r>
              <a:rPr lang="it-IT" sz="1600" dirty="0">
                <a:latin typeface="Bahnschrift Light" panose="020B0502040204020203" pitchFamily="34" charset="0"/>
              </a:rPr>
              <a:t> con funzioni della 2 Sprint</a:t>
            </a:r>
            <a:endParaRPr lang="it-IT" dirty="0">
              <a:latin typeface="Bahnschrift Light" panose="020B0502040204020203" pitchFamily="34" charset="0"/>
            </a:endParaRP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3396321-37FE-C12A-10F8-8A9955AF0887}"/>
              </a:ext>
            </a:extLst>
          </p:cNvPr>
          <p:cNvSpPr txBox="1"/>
          <p:nvPr/>
        </p:nvSpPr>
        <p:spPr>
          <a:xfrm>
            <a:off x="5409053" y="1838302"/>
            <a:ext cx="236356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5.</a:t>
            </a:r>
            <a:b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Implementazione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&amp; Testing 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(aggiornamento </a:t>
            </a:r>
            <a:r>
              <a:rPr lang="it-IT" sz="1600" dirty="0" err="1">
                <a:latin typeface="Bahnschrift Light" panose="020B0502040204020203" pitchFamily="34" charset="0"/>
              </a:rPr>
              <a:t>Trello</a:t>
            </a:r>
            <a:r>
              <a:rPr lang="it-IT" sz="1600" dirty="0">
                <a:latin typeface="Bahnschrift Light" panose="020B0502040204020203" pitchFamily="34" charset="0"/>
              </a:rPr>
              <a:t>)</a:t>
            </a:r>
            <a:endParaRPr lang="it-IT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A3CC50F-2C2C-7D31-DB70-8293331C2D24}"/>
              </a:ext>
            </a:extLst>
          </p:cNvPr>
          <p:cNvSpPr txBox="1"/>
          <p:nvPr/>
        </p:nvSpPr>
        <p:spPr>
          <a:xfrm>
            <a:off x="6717186" y="4871761"/>
            <a:ext cx="190577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6.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Sprint Review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95B26D1-4947-570C-20C7-E477F5394386}"/>
              </a:ext>
            </a:extLst>
          </p:cNvPr>
          <p:cNvSpPr txBox="1"/>
          <p:nvPr/>
        </p:nvSpPr>
        <p:spPr>
          <a:xfrm>
            <a:off x="7833748" y="2020087"/>
            <a:ext cx="190577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7.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Sprint </a:t>
            </a:r>
            <a:r>
              <a:rPr lang="it-IT" sz="1600" dirty="0" err="1">
                <a:latin typeface="Bahnschrift Light" panose="020B0502040204020203" pitchFamily="34" charset="0"/>
              </a:rPr>
              <a:t>Retrospective</a:t>
            </a:r>
            <a:endParaRPr lang="it-IT" sz="1600" dirty="0">
              <a:latin typeface="Bahnschrift Light" panose="020B0502040204020203" pitchFamily="34" charset="0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1E7E1A4-4F0E-51C9-509E-294C817B098E}"/>
              </a:ext>
            </a:extLst>
          </p:cNvPr>
          <p:cNvSpPr txBox="1"/>
          <p:nvPr/>
        </p:nvSpPr>
        <p:spPr>
          <a:xfrm>
            <a:off x="8931651" y="4927812"/>
            <a:ext cx="19057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C00000"/>
                </a:solidFill>
                <a:latin typeface="Britannic Bold" panose="020B0903060703020204" pitchFamily="34" charset="0"/>
              </a:rPr>
              <a:t>8.</a:t>
            </a:r>
          </a:p>
          <a:p>
            <a:pPr algn="ctr"/>
            <a:r>
              <a:rPr lang="it-IT" sz="1600" dirty="0">
                <a:latin typeface="Bahnschrift Light" panose="020B0502040204020203" pitchFamily="34" charset="0"/>
              </a:rPr>
              <a:t>Tracciamento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Project </a:t>
            </a:r>
            <a:r>
              <a:rPr lang="it-IT" sz="1600" dirty="0" err="1">
                <a:latin typeface="Bahnschrift Light" panose="020B0502040204020203" pitchFamily="34" charset="0"/>
              </a:rPr>
              <a:t>Burndown</a:t>
            </a:r>
            <a:r>
              <a:rPr lang="it-IT" sz="1600" dirty="0">
                <a:latin typeface="Bahnschrift Light" panose="020B0502040204020203" pitchFamily="34" charset="0"/>
              </a:rPr>
              <a:t> Chart</a:t>
            </a:r>
          </a:p>
        </p:txBody>
      </p:sp>
    </p:spTree>
    <p:extLst>
      <p:ext uri="{BB962C8B-B14F-4D97-AF65-F5344CB8AC3E}">
        <p14:creationId xmlns:p14="http://schemas.microsoft.com/office/powerpoint/2010/main" val="9126276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DC3A8-174A-75CB-5A69-9C3B2187F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02" y="286004"/>
            <a:ext cx="8025882" cy="1068762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Class Diagram</a:t>
            </a:r>
          </a:p>
        </p:txBody>
      </p:sp>
      <p:sp>
        <p:nvSpPr>
          <p:cNvPr id="5" name="Freccia a pentagono 4">
            <a:extLst>
              <a:ext uri="{FF2B5EF4-FFF2-40B4-BE49-F238E27FC236}">
                <a16:creationId xmlns:a16="http://schemas.microsoft.com/office/drawing/2014/main" id="{1F250BBE-B0B4-59F3-8115-49730035CDD9}"/>
              </a:ext>
            </a:extLst>
          </p:cNvPr>
          <p:cNvSpPr/>
          <p:nvPr/>
        </p:nvSpPr>
        <p:spPr>
          <a:xfrm>
            <a:off x="0" y="398090"/>
            <a:ext cx="1631302" cy="662473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1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83001D2-BF01-6648-69EE-6E23C43EA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90" y="1387437"/>
            <a:ext cx="6736188" cy="5184559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998053B-CE08-7D75-466C-9AB46A7BD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590" y="1466852"/>
            <a:ext cx="10204065" cy="477621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E5BD20-D2D6-E34A-D541-FDB3C29E721A}"/>
              </a:ext>
            </a:extLst>
          </p:cNvPr>
          <p:cNvSpPr txBox="1"/>
          <p:nvPr/>
        </p:nvSpPr>
        <p:spPr>
          <a:xfrm>
            <a:off x="7215613" y="2942376"/>
            <a:ext cx="3585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54B81"/>
                </a:solidFill>
                <a:latin typeface="Bahnschrift SemiBold" panose="020B0502040204020203" pitchFamily="34" charset="0"/>
              </a:rPr>
              <a:t>Template Method</a:t>
            </a:r>
            <a:br>
              <a:rPr lang="it-IT" dirty="0">
                <a:solidFill>
                  <a:srgbClr val="054B81"/>
                </a:solidFill>
                <a:latin typeface="Bahnschrift SemiBold" panose="020B0502040204020203" pitchFamily="34" charset="0"/>
              </a:rPr>
            </a:br>
            <a:r>
              <a:rPr lang="it-IT" dirty="0" err="1">
                <a:solidFill>
                  <a:srgbClr val="C00000"/>
                </a:solidFill>
                <a:effectLst/>
                <a:latin typeface="Bahnschrift Light" panose="020B0502040204020203" pitchFamily="34" charset="0"/>
              </a:rPr>
              <a:t>AbstractMouseHandler</a:t>
            </a:r>
            <a:r>
              <a:rPr lang="it-IT" dirty="0">
                <a:solidFill>
                  <a:srgbClr val="054B81"/>
                </a:solidFill>
                <a:latin typeface="Bahnschrift Light" panose="020B0502040204020203" pitchFamily="34" charset="0"/>
              </a:rPr>
              <a:t> è la classe astratta che stabilisce quali sono gli steps definendone anche una implementazione di default.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139F52C-279E-3F46-C944-63FE985E8CC4}"/>
              </a:ext>
            </a:extLst>
          </p:cNvPr>
          <p:cNvSpPr txBox="1"/>
          <p:nvPr/>
        </p:nvSpPr>
        <p:spPr>
          <a:xfrm>
            <a:off x="8558074" y="286004"/>
            <a:ext cx="32581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054B81"/>
                </a:solidFill>
                <a:latin typeface="Bahnschrift SemiBold" panose="020B0502040204020203" pitchFamily="34" charset="0"/>
              </a:rPr>
              <a:t>Pattern Strategy</a:t>
            </a:r>
            <a:br>
              <a:rPr lang="it-IT" dirty="0">
                <a:solidFill>
                  <a:srgbClr val="054B81"/>
                </a:solidFill>
              </a:rPr>
            </a:br>
            <a:r>
              <a:rPr lang="it-IT" sz="1600" dirty="0" err="1">
                <a:solidFill>
                  <a:srgbClr val="C00000"/>
                </a:solidFill>
                <a:latin typeface="Bahnschrift Light" panose="020B0502040204020203" pitchFamily="34" charset="0"/>
              </a:rPr>
              <a:t>DrawingController</a:t>
            </a:r>
            <a:r>
              <a:rPr lang="it-IT" sz="1600" dirty="0">
                <a:solidFill>
                  <a:srgbClr val="054B81"/>
                </a:solidFill>
                <a:latin typeface="Bahnschrift Light" panose="020B0502040204020203" pitchFamily="34" charset="0"/>
              </a:rPr>
              <a:t> funge da client. Il context è </a:t>
            </a:r>
            <a:r>
              <a:rPr lang="it-IT" sz="1600" dirty="0" err="1">
                <a:solidFill>
                  <a:srgbClr val="C00000"/>
                </a:solidFill>
                <a:latin typeface="Bahnschrift Light" panose="020B0502040204020203" pitchFamily="34" charset="0"/>
              </a:rPr>
              <a:t>FileOperationContext</a:t>
            </a:r>
            <a:endParaRPr lang="it-IT" dirty="0">
              <a:solidFill>
                <a:srgbClr val="C00000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425CFCF-1A6A-E358-845C-E37BAC6D7906}"/>
              </a:ext>
            </a:extLst>
          </p:cNvPr>
          <p:cNvSpPr txBox="1"/>
          <p:nvPr/>
        </p:nvSpPr>
        <p:spPr>
          <a:xfrm>
            <a:off x="7929512" y="5042742"/>
            <a:ext cx="3258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rgbClr val="054B81"/>
                </a:solidFill>
                <a:latin typeface="Bahnschrift Light" panose="020B0502040204020203" pitchFamily="34" charset="0"/>
              </a:rPr>
              <a:t>Classi </a:t>
            </a:r>
            <a:r>
              <a:rPr lang="it-IT" sz="1600" b="1" dirty="0" err="1">
                <a:solidFill>
                  <a:srgbClr val="054B81"/>
                </a:solidFill>
                <a:latin typeface="Bahnschrift Light" panose="020B0502040204020203" pitchFamily="34" charset="0"/>
              </a:rPr>
              <a:t>NewWorkspace</a:t>
            </a:r>
            <a:r>
              <a:rPr lang="it-IT" sz="1600" dirty="0">
                <a:solidFill>
                  <a:srgbClr val="054B81"/>
                </a:solidFill>
                <a:latin typeface="Bahnschrift Light" panose="020B0502040204020203" pitchFamily="34" charset="0"/>
              </a:rPr>
              <a:t> ed </a:t>
            </a:r>
            <a:r>
              <a:rPr lang="it-IT" sz="1600" b="1" dirty="0">
                <a:solidFill>
                  <a:srgbClr val="054B81"/>
                </a:solidFill>
                <a:latin typeface="Bahnschrift Light" panose="020B0502040204020203" pitchFamily="34" charset="0"/>
              </a:rPr>
              <a:t>Exit</a:t>
            </a:r>
            <a:r>
              <a:rPr lang="it-IT" sz="1600" dirty="0">
                <a:solidFill>
                  <a:srgbClr val="054B81"/>
                </a:solidFill>
                <a:latin typeface="Bahnschrift Light" panose="020B0502040204020203" pitchFamily="34" charset="0"/>
              </a:rPr>
              <a:t> per gestire le user stories aggiunte dalla sprint precedente.</a:t>
            </a:r>
          </a:p>
        </p:txBody>
      </p:sp>
    </p:spTree>
    <p:extLst>
      <p:ext uri="{BB962C8B-B14F-4D97-AF65-F5344CB8AC3E}">
        <p14:creationId xmlns:p14="http://schemas.microsoft.com/office/powerpoint/2010/main" val="18401180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con due angoli in diagonale arrotondati 11">
            <a:extLst>
              <a:ext uri="{FF2B5EF4-FFF2-40B4-BE49-F238E27FC236}">
                <a16:creationId xmlns:a16="http://schemas.microsoft.com/office/drawing/2014/main" id="{4987472B-E32A-EC45-3B7D-087ED65763A1}"/>
              </a:ext>
            </a:extLst>
          </p:cNvPr>
          <p:cNvSpPr/>
          <p:nvPr/>
        </p:nvSpPr>
        <p:spPr>
          <a:xfrm>
            <a:off x="922343" y="1512197"/>
            <a:ext cx="4107180" cy="2308324"/>
          </a:xfrm>
          <a:prstGeom prst="round2DiagRect">
            <a:avLst/>
          </a:prstGeom>
          <a:solidFill>
            <a:srgbClr val="ACDFE6"/>
          </a:solidFill>
          <a:ln>
            <a:solidFill>
              <a:srgbClr val="9EDAE2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229BD9-4DAF-CDD0-0F13-9AF36E653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2343" y="402798"/>
            <a:ext cx="4731561" cy="132556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Sprint Review</a:t>
            </a:r>
          </a:p>
        </p:txBody>
      </p:sp>
      <p:sp>
        <p:nvSpPr>
          <p:cNvPr id="4" name="Freccia a pentagono 3">
            <a:extLst>
              <a:ext uri="{FF2B5EF4-FFF2-40B4-BE49-F238E27FC236}">
                <a16:creationId xmlns:a16="http://schemas.microsoft.com/office/drawing/2014/main" id="{B01A7F60-DD58-3D38-C184-0F06437AB6EB}"/>
              </a:ext>
            </a:extLst>
          </p:cNvPr>
          <p:cNvSpPr/>
          <p:nvPr/>
        </p:nvSpPr>
        <p:spPr>
          <a:xfrm>
            <a:off x="0" y="681037"/>
            <a:ext cx="1631302" cy="662473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2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5191448-6343-61F2-56CF-C07A2B8F3D4E}"/>
              </a:ext>
            </a:extLst>
          </p:cNvPr>
          <p:cNvSpPr/>
          <p:nvPr/>
        </p:nvSpPr>
        <p:spPr>
          <a:xfrm>
            <a:off x="5953125" y="0"/>
            <a:ext cx="6238875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Freccia a pentagono 2">
            <a:extLst>
              <a:ext uri="{FF2B5EF4-FFF2-40B4-BE49-F238E27FC236}">
                <a16:creationId xmlns:a16="http://schemas.microsoft.com/office/drawing/2014/main" id="{A7C46DB8-DFBB-C628-CD06-F136E9AB22F8}"/>
              </a:ext>
            </a:extLst>
          </p:cNvPr>
          <p:cNvSpPr/>
          <p:nvPr/>
        </p:nvSpPr>
        <p:spPr>
          <a:xfrm rot="10800000">
            <a:off x="10560698" y="5910262"/>
            <a:ext cx="1631302" cy="662473"/>
          </a:xfrm>
          <a:prstGeom prst="homePlate">
            <a:avLst/>
          </a:prstGeom>
          <a:solidFill>
            <a:srgbClr val="FFF5C4"/>
          </a:solidFill>
          <a:ln>
            <a:solidFill>
              <a:srgbClr val="FFF5C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32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47EE2E6-C150-86D2-8675-BEC70A58CB4E}"/>
              </a:ext>
            </a:extLst>
          </p:cNvPr>
          <p:cNvSpPr txBox="1">
            <a:spLocks/>
          </p:cNvSpPr>
          <p:nvPr/>
        </p:nvSpPr>
        <p:spPr>
          <a:xfrm>
            <a:off x="6403904" y="5532437"/>
            <a:ext cx="47315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Sprint </a:t>
            </a:r>
            <a:r>
              <a:rPr lang="it-IT" sz="40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Retrospective</a:t>
            </a:r>
            <a:endParaRPr lang="it-IT" sz="4000" dirty="0">
              <a:solidFill>
                <a:srgbClr val="2F3B6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EBD5830-FF75-D031-85F6-BA3BA60BF7F9}"/>
              </a:ext>
            </a:extLst>
          </p:cNvPr>
          <p:cNvSpPr txBox="1"/>
          <p:nvPr/>
        </p:nvSpPr>
        <p:spPr>
          <a:xfrm>
            <a:off x="11244632" y="5933062"/>
            <a:ext cx="419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rgbClr val="2F3B69"/>
                </a:solidFill>
                <a:latin typeface="Britannic Bold" panose="020B0903060703020204" pitchFamily="34" charset="0"/>
              </a:rPr>
              <a:t>3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94501B1-DE23-BFCA-A038-92E3655298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815" y="1959312"/>
            <a:ext cx="919680" cy="91968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5311624-AE03-0B92-3C51-1FFE439C8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559" y="1723720"/>
            <a:ext cx="919680" cy="91968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8009454-7DCE-A975-25B9-28D893FC5334}"/>
              </a:ext>
            </a:extLst>
          </p:cNvPr>
          <p:cNvSpPr txBox="1"/>
          <p:nvPr/>
        </p:nvSpPr>
        <p:spPr>
          <a:xfrm>
            <a:off x="1125828" y="2590750"/>
            <a:ext cx="19659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Bahnschrift SemiBold" panose="020B0502040204020203" pitchFamily="34" charset="0"/>
              </a:rPr>
              <a:t>Story points pianificati: </a:t>
            </a:r>
            <a:r>
              <a:rPr lang="it-IT" sz="1600" dirty="0">
                <a:latin typeface="Bahnschrift Light" panose="020B0502040204020203" pitchFamily="34" charset="0"/>
              </a:rPr>
              <a:t>45</a:t>
            </a:r>
            <a:br>
              <a:rPr lang="it-IT" sz="1600" dirty="0">
                <a:latin typeface="Bahnschrift Light" panose="020B0502040204020203" pitchFamily="34" charset="0"/>
              </a:rPr>
            </a:br>
            <a:r>
              <a:rPr lang="it-IT" sz="1600" dirty="0">
                <a:latin typeface="Bahnschrift Light" panose="020B0502040204020203" pitchFamily="34" charset="0"/>
              </a:rPr>
              <a:t>(US-11/US-23 saltando la US-12)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847B3-BC76-1646-DC57-0724FCD6BC76}"/>
              </a:ext>
            </a:extLst>
          </p:cNvPr>
          <p:cNvSpPr txBox="1"/>
          <p:nvPr/>
        </p:nvSpPr>
        <p:spPr>
          <a:xfrm>
            <a:off x="3097180" y="2844225"/>
            <a:ext cx="1836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Bahnschrift SemiBold" panose="020B0502040204020203" pitchFamily="34" charset="0"/>
              </a:rPr>
              <a:t>Story points completati: </a:t>
            </a:r>
            <a:r>
              <a:rPr lang="it-IT" sz="1600" dirty="0">
                <a:latin typeface="Bahnschrift Light" panose="020B0502040204020203" pitchFamily="34" charset="0"/>
              </a:rPr>
              <a:t>45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BB57368-93D7-CCAC-7335-2C10BC569B98}"/>
              </a:ext>
            </a:extLst>
          </p:cNvPr>
          <p:cNvSpPr txBox="1"/>
          <p:nvPr/>
        </p:nvSpPr>
        <p:spPr>
          <a:xfrm>
            <a:off x="322738" y="3982296"/>
            <a:ext cx="569057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>
                <a:latin typeface="Bahnschrift SemiBold" panose="020B0502040204020203" pitchFamily="34" charset="0"/>
              </a:rPr>
              <a:t>Issues riscontrati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Bahnschrift SemiBold" panose="020B0502040204020203" pitchFamily="34" charset="0"/>
              </a:rPr>
              <a:t>Problemi tecnici: </a:t>
            </a:r>
          </a:p>
          <a:p>
            <a:pPr marL="742950" lvl="1" indent="-285750">
              <a:buFontTx/>
              <a:buChar char="-"/>
            </a:pPr>
            <a:r>
              <a:rPr lang="it-IT" dirty="0" err="1">
                <a:latin typeface="Bahnschrift Light" panose="020B0502040204020203" pitchFamily="34" charset="0"/>
              </a:rPr>
              <a:t>Refactoring</a:t>
            </a:r>
            <a:r>
              <a:rPr lang="it-IT" dirty="0">
                <a:latin typeface="Bahnschrift Light" panose="020B0502040204020203" pitchFamily="34" charset="0"/>
              </a:rPr>
              <a:t> dei test per separare i casi di prova della logica da casi di prova della UI (già verificata con i test funzionali).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it-IT" b="1" dirty="0">
                <a:latin typeface="Bahnschrift SemiBold" panose="020B0502040204020203" pitchFamily="34" charset="0"/>
              </a:rPr>
              <a:t>Product Backlog:</a:t>
            </a:r>
            <a:r>
              <a:rPr lang="it-IT" dirty="0">
                <a:latin typeface="Bahnschrift Light" panose="020B0502040204020203" pitchFamily="34" charset="0"/>
              </a:rPr>
              <a:t> </a:t>
            </a:r>
          </a:p>
          <a:p>
            <a:pPr marL="742950" lvl="1" indent="-285750">
              <a:buFontTx/>
              <a:buChar char="-"/>
            </a:pPr>
            <a:r>
              <a:rPr lang="it-IT" dirty="0">
                <a:latin typeface="Bahnschrift Light" panose="020B0502040204020203" pitchFamily="34" charset="0"/>
              </a:rPr>
              <a:t>Aggiungere US </a:t>
            </a:r>
            <a:r>
              <a:rPr lang="it-IT" dirty="0">
                <a:effectLst/>
                <a:latin typeface="Bahnschrift Light" panose="020B0502040204020203" pitchFamily="34" charset="0"/>
              </a:rPr>
              <a:t>per la Help che funga da manuale utente.</a:t>
            </a:r>
            <a:endParaRPr lang="it-IT" dirty="0">
              <a:latin typeface="Bahnschrift Light" panose="020B0502040204020203" pitchFamily="34" charset="0"/>
            </a:endParaRPr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D75F08FA-7A9A-8610-F77D-60A36445B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8" y="4699452"/>
            <a:ext cx="566143" cy="566143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72B90F3E-2AD8-09A1-7A24-D9E8F17AF1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38" y="5795349"/>
            <a:ext cx="446150" cy="44615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5849021-6105-11DE-100A-635262DC61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6737" y="456112"/>
            <a:ext cx="6104259" cy="502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92909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DCB337-F11B-9DF7-EB46-ED93632E5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302" y="109794"/>
            <a:ext cx="7349020" cy="1325563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Extended Project</a:t>
            </a:r>
            <a:b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</a:br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	 </a:t>
            </a:r>
            <a:r>
              <a:rPr lang="it-IT" sz="3200" dirty="0" err="1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Burndown</a:t>
            </a:r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Chart</a:t>
            </a:r>
          </a:p>
        </p:txBody>
      </p:sp>
      <p:sp>
        <p:nvSpPr>
          <p:cNvPr id="11" name="Freccia a pentagono 10">
            <a:extLst>
              <a:ext uri="{FF2B5EF4-FFF2-40B4-BE49-F238E27FC236}">
                <a16:creationId xmlns:a16="http://schemas.microsoft.com/office/drawing/2014/main" id="{A4FA0081-79F0-A939-C24F-132248188122}"/>
              </a:ext>
            </a:extLst>
          </p:cNvPr>
          <p:cNvSpPr/>
          <p:nvPr/>
        </p:nvSpPr>
        <p:spPr>
          <a:xfrm>
            <a:off x="0" y="441340"/>
            <a:ext cx="1631302" cy="662473"/>
          </a:xfrm>
          <a:prstGeom prst="homePlate">
            <a:avLst/>
          </a:prstGeom>
          <a:solidFill>
            <a:srgbClr val="9EDAE2"/>
          </a:solidFill>
          <a:ln>
            <a:solidFill>
              <a:srgbClr val="9EDAE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4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323D5D-E592-9D22-C56C-D33C6469D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01" y="1590998"/>
            <a:ext cx="9163050" cy="458152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F37270-573E-ACFD-B26E-8872AC5B0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182" y="165279"/>
            <a:ext cx="3714750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3950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26800-72F6-F418-724C-2BF4EC14E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2AC37B-9F61-0A76-B495-DCE70D15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324" y="-26258"/>
            <a:ext cx="10069467" cy="1325563"/>
          </a:xfrm>
        </p:spPr>
        <p:txBody>
          <a:bodyPr>
            <a:normAutofit/>
          </a:bodyPr>
          <a:lstStyle/>
          <a:p>
            <a:r>
              <a:rPr lang="it-IT" sz="32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Aggiornamento Product e Sprint Backlog</a:t>
            </a:r>
          </a:p>
        </p:txBody>
      </p:sp>
      <p:sp>
        <p:nvSpPr>
          <p:cNvPr id="3" name="Freccia a pentagono 2">
            <a:extLst>
              <a:ext uri="{FF2B5EF4-FFF2-40B4-BE49-F238E27FC236}">
                <a16:creationId xmlns:a16="http://schemas.microsoft.com/office/drawing/2014/main" id="{EFED731A-3AF6-A7D8-7AFB-208D9DCC72B0}"/>
              </a:ext>
            </a:extLst>
          </p:cNvPr>
          <p:cNvSpPr/>
          <p:nvPr/>
        </p:nvSpPr>
        <p:spPr>
          <a:xfrm>
            <a:off x="0" y="247666"/>
            <a:ext cx="1631302" cy="662473"/>
          </a:xfrm>
          <a:prstGeom prst="homePlat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3200" dirty="0">
                <a:solidFill>
                  <a:schemeClr val="bg1"/>
                </a:solidFill>
                <a:latin typeface="Britannic Bold" panose="020B0903060703020204" pitchFamily="34" charset="0"/>
              </a:rPr>
              <a:t>5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91E8AEA-EE92-3631-C88C-6AE7E2D78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45" y="1514590"/>
            <a:ext cx="10031083" cy="482406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04347EF-CA7F-40D4-7D16-BF63708354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6258" y="2484435"/>
            <a:ext cx="1955742" cy="3463603"/>
          </a:xfrm>
          <a:prstGeom prst="rect">
            <a:avLst/>
          </a:prstGeom>
        </p:spPr>
      </p:pic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3310923C-A61D-06E1-F2CD-9B892F9F67F1}"/>
              </a:ext>
            </a:extLst>
          </p:cNvPr>
          <p:cNvCxnSpPr>
            <a:endCxn id="7" idx="0"/>
          </p:cNvCxnSpPr>
          <p:nvPr/>
        </p:nvCxnSpPr>
        <p:spPr>
          <a:xfrm>
            <a:off x="9232777" y="1740023"/>
            <a:ext cx="1981352" cy="744412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6851C54-ABEC-CB3A-E353-2A23FD40A532}"/>
              </a:ext>
            </a:extLst>
          </p:cNvPr>
          <p:cNvSpPr txBox="1"/>
          <p:nvPr/>
        </p:nvSpPr>
        <p:spPr>
          <a:xfrm>
            <a:off x="10466864" y="1037536"/>
            <a:ext cx="17813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rgbClr val="054B81"/>
                </a:solidFill>
                <a:latin typeface="Bahnschrift Light" panose="020B0502040204020203" pitchFamily="34" charset="0"/>
              </a:rPr>
              <a:t>Filtri per differenziare</a:t>
            </a:r>
          </a:p>
          <a:p>
            <a:r>
              <a:rPr lang="it-IT" sz="1400" dirty="0" err="1">
                <a:solidFill>
                  <a:srgbClr val="054B81"/>
                </a:solidFill>
                <a:latin typeface="Bahnschrift Light" panose="020B0502040204020203" pitchFamily="34" charset="0"/>
              </a:rPr>
              <a:t>old</a:t>
            </a:r>
            <a:r>
              <a:rPr lang="it-IT" sz="1400" dirty="0">
                <a:solidFill>
                  <a:srgbClr val="054B81"/>
                </a:solidFill>
                <a:latin typeface="Bahnschrift Light" panose="020B0502040204020203" pitchFamily="34" charset="0"/>
              </a:rPr>
              <a:t> </a:t>
            </a:r>
            <a:r>
              <a:rPr lang="it-IT" sz="1400" dirty="0" err="1">
                <a:solidFill>
                  <a:srgbClr val="054B81"/>
                </a:solidFill>
                <a:latin typeface="Bahnschrift Light" panose="020B0502040204020203" pitchFamily="34" charset="0"/>
              </a:rPr>
              <a:t>sprints</a:t>
            </a:r>
            <a:r>
              <a:rPr lang="it-IT" sz="1400" dirty="0">
                <a:solidFill>
                  <a:srgbClr val="054B81"/>
                </a:solidFill>
                <a:latin typeface="Bahnschrift Light" panose="020B0502040204020203" pitchFamily="34" charset="0"/>
              </a:rPr>
              <a:t> e new sprint</a:t>
            </a:r>
            <a:endParaRPr lang="it-IT" dirty="0">
              <a:solidFill>
                <a:srgbClr val="054B81"/>
              </a:solidFill>
              <a:latin typeface="Bahnschrift Light" panose="020B0502040204020203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27DD593-53B2-0107-3936-A26DCD97D41C}"/>
              </a:ext>
            </a:extLst>
          </p:cNvPr>
          <p:cNvSpPr txBox="1"/>
          <p:nvPr/>
        </p:nvSpPr>
        <p:spPr>
          <a:xfrm>
            <a:off x="503098" y="1248334"/>
            <a:ext cx="14205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054B81"/>
                </a:solidFill>
                <a:latin typeface="Bahnschrift SemiBold" panose="020B0502040204020203" pitchFamily="34" charset="0"/>
              </a:rPr>
              <a:t>US-24/US-34</a:t>
            </a:r>
          </a:p>
        </p:txBody>
      </p:sp>
    </p:spTree>
    <p:extLst>
      <p:ext uri="{BB962C8B-B14F-4D97-AF65-F5344CB8AC3E}">
        <p14:creationId xmlns:p14="http://schemas.microsoft.com/office/powerpoint/2010/main" val="10395136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76000" b="-7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3B07E-AAB0-BC07-3ABA-9CFA55A8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E6EC06-60BD-033E-FBF2-BE3AE58B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87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it-IT" sz="5400" dirty="0">
                <a:solidFill>
                  <a:srgbClr val="2F3B6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26914308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898</TotalTime>
  <Words>296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6" baseType="lpstr">
      <vt:lpstr>Arial</vt:lpstr>
      <vt:lpstr>Arial Black</vt:lpstr>
      <vt:lpstr>Bahnschrift Light</vt:lpstr>
      <vt:lpstr>Bahnschrift SemiBold</vt:lpstr>
      <vt:lpstr>Britannic Bold</vt:lpstr>
      <vt:lpstr>Calibri</vt:lpstr>
      <vt:lpstr>Calibri Light</vt:lpstr>
      <vt:lpstr>Wingdings</vt:lpstr>
      <vt:lpstr>Tema di Office</vt:lpstr>
      <vt:lpstr>A Geometric  Drawing Program Esame di Software Architecture Design  Week: 21/05- 27/05 Sprint n°2</vt:lpstr>
      <vt:lpstr>Attività svolte Sprint 2 :   Manipolazione forme e area di disegno</vt:lpstr>
      <vt:lpstr>Class Diagram</vt:lpstr>
      <vt:lpstr>Sprint Review</vt:lpstr>
      <vt:lpstr>Extended Project   Burndown Chart</vt:lpstr>
      <vt:lpstr>Aggiornamento Product e Sprint Backlog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BENEDETTA PIA CELANO</dc:creator>
  <cp:lastModifiedBy>BENEDETTA PIA CELANO</cp:lastModifiedBy>
  <cp:revision>55</cp:revision>
  <dcterms:created xsi:type="dcterms:W3CDTF">2025-05-12T13:23:23Z</dcterms:created>
  <dcterms:modified xsi:type="dcterms:W3CDTF">2025-05-28T09:31:21Z</dcterms:modified>
</cp:coreProperties>
</file>