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7FF"/>
    <a:srgbClr val="E0EBFF"/>
    <a:srgbClr val="FF9300"/>
    <a:srgbClr val="FFF495"/>
    <a:srgbClr val="FFF2CD"/>
    <a:srgbClr val="F5FED2"/>
    <a:srgbClr val="FFD77E"/>
    <a:srgbClr val="6095C9"/>
    <a:srgbClr val="B6E99F"/>
    <a:srgbClr val="F7B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71" autoAdjust="0"/>
    <p:restoredTop sz="90573"/>
  </p:normalViewPr>
  <p:slideViewPr>
    <p:cSldViewPr snapToGrid="0">
      <p:cViewPr>
        <p:scale>
          <a:sx n="100" d="100"/>
          <a:sy n="100" d="100"/>
        </p:scale>
        <p:origin x="-1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17/5/11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66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055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46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 dirty="0">
              <a:latin typeface="Arial" charset="0"/>
              <a:ea typeface="ＭＳ Ｐゴシック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0DF3984-D036-8146-80F3-60605DE9315C}" type="slidenum">
              <a:rPr lang="zh-CN" altLang="en-US" sz="1200"/>
              <a:pPr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95650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17/5/11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流程图: 可选过程 55"/>
          <p:cNvSpPr/>
          <p:nvPr/>
        </p:nvSpPr>
        <p:spPr>
          <a:xfrm>
            <a:off x="345440" y="156845"/>
            <a:ext cx="11457940" cy="6385560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 sz="2400" b="1"/>
          </a:p>
          <a:p>
            <a:pPr algn="ctr"/>
            <a:r>
              <a:rPr lang="en-US" altLang="zh-CN" sz="3200" b="1"/>
              <a:t>XXL-JOB</a:t>
            </a:r>
            <a:r>
              <a:rPr lang="zh-CN" altLang="en-US" sz="3200" b="1"/>
              <a:t>架构图 </a:t>
            </a:r>
            <a:r>
              <a:rPr lang="en-US" altLang="zh-CN" sz="3200" b="1"/>
              <a:t>v1.1</a:t>
            </a:r>
          </a:p>
        </p:txBody>
      </p:sp>
      <p:sp>
        <p:nvSpPr>
          <p:cNvPr id="6" name="流程图: 可选过程 5"/>
          <p:cNvSpPr/>
          <p:nvPr/>
        </p:nvSpPr>
        <p:spPr>
          <a:xfrm>
            <a:off x="672465" y="436245"/>
            <a:ext cx="6865620" cy="538289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charset="0"/>
                <a:ea typeface="微软雅黑" charset="0"/>
              </a:rPr>
              <a:t>调度中心</a:t>
            </a:r>
          </a:p>
        </p:txBody>
      </p:sp>
      <p:sp>
        <p:nvSpPr>
          <p:cNvPr id="11" name="圆柱形 10"/>
          <p:cNvSpPr/>
          <p:nvPr/>
        </p:nvSpPr>
        <p:spPr>
          <a:xfrm>
            <a:off x="918845" y="832485"/>
            <a:ext cx="3928745" cy="295529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任务池</a:t>
            </a:r>
          </a:p>
        </p:txBody>
      </p:sp>
      <p:sp>
        <p:nvSpPr>
          <p:cNvPr id="8" name="流程图: 可选过程 7"/>
          <p:cNvSpPr/>
          <p:nvPr/>
        </p:nvSpPr>
        <p:spPr>
          <a:xfrm>
            <a:off x="1067435" y="1742440"/>
            <a:ext cx="3597275" cy="40068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>
                <a:latin typeface="微软雅黑" charset="0"/>
                <a:ea typeface="微软雅黑" charset="0"/>
              </a:rPr>
              <a:t>宴会商户头图绑定</a:t>
            </a:r>
            <a:r>
              <a:rPr lang="en-US" altLang="zh-CN">
                <a:latin typeface="微软雅黑" charset="0"/>
                <a:ea typeface="微软雅黑" charset="0"/>
              </a:rPr>
              <a:t>JOB</a:t>
            </a:r>
          </a:p>
        </p:txBody>
      </p:sp>
      <p:sp>
        <p:nvSpPr>
          <p:cNvPr id="9" name="流程图: 可选过程 8"/>
          <p:cNvSpPr/>
          <p:nvPr/>
        </p:nvSpPr>
        <p:spPr>
          <a:xfrm>
            <a:off x="1068705" y="2287270"/>
            <a:ext cx="3597275" cy="39751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>
                <a:latin typeface="微软雅黑" charset="0"/>
                <a:ea typeface="微软雅黑" charset="0"/>
              </a:rPr>
              <a:t>婚宴默认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搜索</a:t>
            </a:r>
            <a:r>
              <a:rPr lang="zh-CN" altLang="en-US">
                <a:latin typeface="微软雅黑" charset="0"/>
                <a:ea typeface="微软雅黑" charset="0"/>
              </a:rPr>
              <a:t>排序跑分</a:t>
            </a:r>
            <a:r>
              <a:rPr lang="en-US" altLang="zh-CN">
                <a:latin typeface="微软雅黑" charset="0"/>
                <a:ea typeface="微软雅黑" charset="0"/>
              </a:rPr>
              <a:t>JOB</a:t>
            </a:r>
          </a:p>
        </p:txBody>
      </p:sp>
      <p:sp>
        <p:nvSpPr>
          <p:cNvPr id="10" name="流程图: 可选过程 9"/>
          <p:cNvSpPr/>
          <p:nvPr/>
        </p:nvSpPr>
        <p:spPr>
          <a:xfrm>
            <a:off x="1071880" y="2863850"/>
            <a:ext cx="3597275" cy="34036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……</a:t>
            </a:r>
          </a:p>
        </p:txBody>
      </p:sp>
      <p:sp>
        <p:nvSpPr>
          <p:cNvPr id="22" name="流程图: 可选过程 21"/>
          <p:cNvSpPr/>
          <p:nvPr/>
        </p:nvSpPr>
        <p:spPr>
          <a:xfrm>
            <a:off x="5225415" y="935355"/>
            <a:ext cx="1898015" cy="70866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调度器</a:t>
            </a:r>
            <a:r>
              <a:rPr lang="en-US" altLang="zh-CN">
                <a:latin typeface="微软雅黑" charset="0"/>
                <a:ea typeface="微软雅黑" charset="0"/>
              </a:rPr>
              <a:t>A</a:t>
            </a: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【block】</a:t>
            </a:r>
          </a:p>
        </p:txBody>
      </p:sp>
      <p:sp>
        <p:nvSpPr>
          <p:cNvPr id="29" name="流程图: 可选过程 28"/>
          <p:cNvSpPr/>
          <p:nvPr/>
        </p:nvSpPr>
        <p:spPr>
          <a:xfrm>
            <a:off x="5280025" y="1979930"/>
            <a:ext cx="1898015" cy="70866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调度器</a:t>
            </a:r>
            <a:r>
              <a:rPr lang="en-US" altLang="zh-CN">
                <a:latin typeface="微软雅黑" charset="0"/>
                <a:ea typeface="微软雅黑" charset="0"/>
              </a:rPr>
              <a:t>B</a:t>
            </a:r>
          </a:p>
          <a:p>
            <a:pPr algn="ctr"/>
            <a:r>
              <a:rPr lang="zh-CN" altLang="en-US">
                <a:latin typeface="微软雅黑" charset="0"/>
                <a:ea typeface="微软雅黑" charset="0"/>
                <a:sym typeface="+mn-ea"/>
              </a:rPr>
              <a:t>【block】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5" name="流程图: 可选过程 34"/>
          <p:cNvSpPr/>
          <p:nvPr/>
        </p:nvSpPr>
        <p:spPr>
          <a:xfrm>
            <a:off x="5280025" y="2952115"/>
            <a:ext cx="1898015" cy="708660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调度器</a:t>
            </a:r>
            <a:r>
              <a:rPr lang="en-US" altLang="zh-CN">
                <a:latin typeface="微软雅黑" charset="0"/>
                <a:ea typeface="微软雅黑" charset="0"/>
              </a:rPr>
              <a:t>C</a:t>
            </a:r>
          </a:p>
          <a:p>
            <a:pPr algn="ctr"/>
            <a:r>
              <a:rPr lang="zh-CN" altLang="en-US">
                <a:latin typeface="微软雅黑" charset="0"/>
                <a:ea typeface="微软雅黑" charset="0"/>
                <a:sym typeface="+mn-ea"/>
              </a:rPr>
              <a:t>【active】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6" name="流程图: 可选过程 35"/>
          <p:cNvSpPr/>
          <p:nvPr/>
        </p:nvSpPr>
        <p:spPr>
          <a:xfrm>
            <a:off x="1097280" y="4314190"/>
            <a:ext cx="5988050" cy="640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调度日志</a:t>
            </a:r>
          </a:p>
        </p:txBody>
      </p:sp>
      <p:sp>
        <p:nvSpPr>
          <p:cNvPr id="37" name="下箭头 36"/>
          <p:cNvSpPr/>
          <p:nvPr/>
        </p:nvSpPr>
        <p:spPr>
          <a:xfrm>
            <a:off x="6210935" y="3715385"/>
            <a:ext cx="160655" cy="55372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9" name="流程图: 可选过程 38"/>
          <p:cNvSpPr/>
          <p:nvPr/>
        </p:nvSpPr>
        <p:spPr>
          <a:xfrm>
            <a:off x="8888730" y="597535"/>
            <a:ext cx="2533650" cy="520065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执行器</a:t>
            </a:r>
          </a:p>
        </p:txBody>
      </p:sp>
      <p:sp>
        <p:nvSpPr>
          <p:cNvPr id="43" name="右箭头 42"/>
          <p:cNvSpPr/>
          <p:nvPr/>
        </p:nvSpPr>
        <p:spPr>
          <a:xfrm>
            <a:off x="7593965" y="3176905"/>
            <a:ext cx="1267460" cy="21844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4" name="左箭头 43"/>
          <p:cNvSpPr/>
          <p:nvPr/>
        </p:nvSpPr>
        <p:spPr>
          <a:xfrm>
            <a:off x="7593965" y="4560570"/>
            <a:ext cx="1252855" cy="189230"/>
          </a:xfrm>
          <a:prstGeom prst="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5" name="流程图: 磁盘 44"/>
          <p:cNvSpPr/>
          <p:nvPr/>
        </p:nvSpPr>
        <p:spPr>
          <a:xfrm>
            <a:off x="9226550" y="878205"/>
            <a:ext cx="1805940" cy="265049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600" b="1">
                <a:latin typeface="微软雅黑" charset="0"/>
                <a:ea typeface="微软雅黑" charset="0"/>
              </a:rPr>
              <a:t>调度队列</a:t>
            </a:r>
          </a:p>
        </p:txBody>
      </p:sp>
      <p:sp>
        <p:nvSpPr>
          <p:cNvPr id="47" name="左右箭头 46"/>
          <p:cNvSpPr/>
          <p:nvPr/>
        </p:nvSpPr>
        <p:spPr>
          <a:xfrm>
            <a:off x="4885055" y="3206115"/>
            <a:ext cx="378460" cy="160020"/>
          </a:xfrm>
          <a:prstGeom prst="left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8" name="流程图: 可选过程 47"/>
          <p:cNvSpPr/>
          <p:nvPr/>
        </p:nvSpPr>
        <p:spPr>
          <a:xfrm>
            <a:off x="9370060" y="1778635"/>
            <a:ext cx="1471295" cy="29146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调度请求</a:t>
            </a:r>
          </a:p>
        </p:txBody>
      </p:sp>
      <p:sp>
        <p:nvSpPr>
          <p:cNvPr id="51" name="流程图: 可选过程 50"/>
          <p:cNvSpPr/>
          <p:nvPr/>
        </p:nvSpPr>
        <p:spPr>
          <a:xfrm>
            <a:off x="9357360" y="2185035"/>
            <a:ext cx="1471295" cy="29146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调度请求</a:t>
            </a:r>
          </a:p>
        </p:txBody>
      </p:sp>
      <p:sp>
        <p:nvSpPr>
          <p:cNvPr id="52" name="流程图: 可选过程 51"/>
          <p:cNvSpPr/>
          <p:nvPr/>
        </p:nvSpPr>
        <p:spPr>
          <a:xfrm>
            <a:off x="9358630" y="2591435"/>
            <a:ext cx="1471295" cy="29146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微软雅黑" charset="0"/>
                <a:ea typeface="微软雅黑" charset="0"/>
              </a:rPr>
              <a:t>……</a:t>
            </a:r>
          </a:p>
        </p:txBody>
      </p:sp>
      <p:sp>
        <p:nvSpPr>
          <p:cNvPr id="53" name="流程图: 可选过程 52"/>
          <p:cNvSpPr/>
          <p:nvPr/>
        </p:nvSpPr>
        <p:spPr>
          <a:xfrm>
            <a:off x="9168765" y="4139565"/>
            <a:ext cx="1850390" cy="845185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/>
              <a:t>任务执行</a:t>
            </a:r>
          </a:p>
          <a:p>
            <a:pPr algn="ctr"/>
            <a:r>
              <a:rPr lang="zh-CN" altLang="en-US" sz="1600" b="1"/>
              <a:t>【业务逻辑】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solidFill>
              <a:schemeClr val="accent1">
                <a:shade val="50000"/>
                <a:alpha val="98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en-US" altLang="zh-CN" sz="2400" b="1" dirty="0"/>
          </a:p>
          <a:p>
            <a:pPr algn="ctr"/>
            <a:r>
              <a:rPr lang="en-US" altLang="zh-CN" sz="3200" b="1" dirty="0"/>
              <a:t>XXL-JOB</a:t>
            </a:r>
            <a:r>
              <a:rPr lang="zh-CN" altLang="en-US" sz="3200" b="1" dirty="0"/>
              <a:t>架构图 </a:t>
            </a:r>
            <a:r>
              <a:rPr lang="en-US" altLang="zh-CN" sz="3200" b="1" dirty="0"/>
              <a:t>v1.3</a:t>
            </a:r>
          </a:p>
        </p:txBody>
      </p:sp>
      <p:sp>
        <p:nvSpPr>
          <p:cNvPr id="32" name="矩形 31"/>
          <p:cNvSpPr/>
          <p:nvPr/>
        </p:nvSpPr>
        <p:spPr>
          <a:xfrm>
            <a:off x="548005" y="1049020"/>
            <a:ext cx="4619625" cy="4560570"/>
          </a:xfrm>
          <a:prstGeom prst="rect">
            <a:avLst/>
          </a:prstGeom>
          <a:solidFill>
            <a:srgbClr val="FFF5D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charset="0"/>
                <a:ea typeface="微软雅黑" charset="0"/>
              </a:rPr>
              <a:t>调度中心</a:t>
            </a:r>
          </a:p>
        </p:txBody>
      </p:sp>
      <p:sp>
        <p:nvSpPr>
          <p:cNvPr id="33" name="矩形 32"/>
          <p:cNvSpPr/>
          <p:nvPr/>
        </p:nvSpPr>
        <p:spPr>
          <a:xfrm>
            <a:off x="705485" y="1526540"/>
            <a:ext cx="1973580" cy="2425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调度池</a:t>
            </a:r>
          </a:p>
        </p:txBody>
      </p:sp>
      <p:sp>
        <p:nvSpPr>
          <p:cNvPr id="34" name="矩形 33"/>
          <p:cNvSpPr/>
          <p:nvPr/>
        </p:nvSpPr>
        <p:spPr>
          <a:xfrm>
            <a:off x="871855" y="1741805"/>
            <a:ext cx="1585595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执行器地址</a:t>
            </a:r>
          </a:p>
        </p:txBody>
      </p:sp>
      <p:sp>
        <p:nvSpPr>
          <p:cNvPr id="49" name="矩形 48"/>
          <p:cNvSpPr/>
          <p:nvPr/>
        </p:nvSpPr>
        <p:spPr>
          <a:xfrm>
            <a:off x="706120" y="4370070"/>
            <a:ext cx="4196080" cy="640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调度日志 </a:t>
            </a:r>
            <a:r>
              <a:rPr lang="en-US" altLang="zh-CN" b="1">
                <a:solidFill>
                  <a:schemeClr val="tx1"/>
                </a:solidFill>
                <a:latin typeface="微软雅黑" charset="0"/>
                <a:ea typeface="微软雅黑" charset="0"/>
              </a:rPr>
              <a:t>/ GLUE</a:t>
            </a:r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日志</a:t>
            </a:r>
          </a:p>
        </p:txBody>
      </p:sp>
      <p:sp>
        <p:nvSpPr>
          <p:cNvPr id="54" name="矩形 53"/>
          <p:cNvSpPr/>
          <p:nvPr/>
        </p:nvSpPr>
        <p:spPr>
          <a:xfrm>
            <a:off x="6850380" y="1069340"/>
            <a:ext cx="4764405" cy="4487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执行器</a:t>
            </a:r>
          </a:p>
        </p:txBody>
      </p:sp>
      <p:sp>
        <p:nvSpPr>
          <p:cNvPr id="64" name="矩形 63"/>
          <p:cNvSpPr/>
          <p:nvPr/>
        </p:nvSpPr>
        <p:spPr>
          <a:xfrm>
            <a:off x="874395" y="2331085"/>
            <a:ext cx="154940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微软雅黑" charset="0"/>
                <a:ea typeface="微软雅黑" charset="0"/>
              </a:rPr>
              <a:t>JobHandler</a:t>
            </a:r>
          </a:p>
        </p:txBody>
      </p:sp>
      <p:sp>
        <p:nvSpPr>
          <p:cNvPr id="65" name="矩形 64"/>
          <p:cNvSpPr/>
          <p:nvPr/>
        </p:nvSpPr>
        <p:spPr>
          <a:xfrm>
            <a:off x="876935" y="2902585"/>
            <a:ext cx="153035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微软雅黑" charset="0"/>
                <a:ea typeface="微软雅黑" charset="0"/>
              </a:rPr>
              <a:t>……</a:t>
            </a:r>
          </a:p>
        </p:txBody>
      </p:sp>
      <p:sp>
        <p:nvSpPr>
          <p:cNvPr id="66" name="矩形 65"/>
          <p:cNvSpPr/>
          <p:nvPr/>
        </p:nvSpPr>
        <p:spPr>
          <a:xfrm>
            <a:off x="3642360" y="1754505"/>
            <a:ext cx="1257935" cy="8534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charset="0"/>
                <a:ea typeface="微软雅黑" charset="0"/>
                <a:sym typeface="+mn-ea"/>
              </a:rPr>
              <a:t>调度器</a:t>
            </a:r>
          </a:p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quartz</a:t>
            </a:r>
          </a:p>
        </p:txBody>
      </p:sp>
      <p:sp>
        <p:nvSpPr>
          <p:cNvPr id="74" name="矩形 73"/>
          <p:cNvSpPr/>
          <p:nvPr/>
        </p:nvSpPr>
        <p:spPr>
          <a:xfrm>
            <a:off x="3642360" y="2940685"/>
            <a:ext cx="1257935" cy="816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回调服务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81" name="上下箭头 80"/>
          <p:cNvSpPr/>
          <p:nvPr/>
        </p:nvSpPr>
        <p:spPr>
          <a:xfrm>
            <a:off x="4125595" y="3846195"/>
            <a:ext cx="238125" cy="47498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右箭头 7"/>
          <p:cNvSpPr/>
          <p:nvPr/>
        </p:nvSpPr>
        <p:spPr>
          <a:xfrm>
            <a:off x="2741295" y="2108835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右箭头 9"/>
          <p:cNvSpPr/>
          <p:nvPr/>
        </p:nvSpPr>
        <p:spPr>
          <a:xfrm>
            <a:off x="2726055" y="3249295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128510" y="1635760"/>
            <a:ext cx="1535430" cy="9677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执行器服务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jetty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5227320" y="2124075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5210175" y="3423920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柱形 15"/>
          <p:cNvSpPr/>
          <p:nvPr/>
        </p:nvSpPr>
        <p:spPr>
          <a:xfrm>
            <a:off x="7074535" y="3006090"/>
            <a:ext cx="1499235" cy="201295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回调日志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18" name="矩形 17"/>
          <p:cNvSpPr/>
          <p:nvPr/>
        </p:nvSpPr>
        <p:spPr>
          <a:xfrm>
            <a:off x="9260840" y="1527810"/>
            <a:ext cx="2157095" cy="3434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任务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8699500" y="2127885"/>
            <a:ext cx="528955" cy="9525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8629015" y="3753485"/>
            <a:ext cx="546100" cy="0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柱形 20"/>
          <p:cNvSpPr/>
          <p:nvPr/>
        </p:nvSpPr>
        <p:spPr>
          <a:xfrm>
            <a:off x="9523095" y="1690370"/>
            <a:ext cx="1554480" cy="93535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调度请求</a:t>
            </a:r>
            <a:r>
              <a:rPr lang="en-US" altLang="zh-CN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22" name="矩形 21"/>
          <p:cNvSpPr/>
          <p:nvPr/>
        </p:nvSpPr>
        <p:spPr>
          <a:xfrm>
            <a:off x="9539605" y="3342640"/>
            <a:ext cx="1517015" cy="7677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执行线程</a:t>
            </a:r>
          </a:p>
        </p:txBody>
      </p:sp>
      <p:sp>
        <p:nvSpPr>
          <p:cNvPr id="23" name="上下箭头 22"/>
          <p:cNvSpPr/>
          <p:nvPr/>
        </p:nvSpPr>
        <p:spPr>
          <a:xfrm>
            <a:off x="10156190" y="2712085"/>
            <a:ext cx="238125" cy="47498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solidFill>
              <a:schemeClr val="accent1">
                <a:shade val="50000"/>
                <a:alpha val="98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en-US" altLang="zh-CN" sz="2400" b="1" dirty="0"/>
          </a:p>
          <a:p>
            <a:pPr algn="ctr"/>
            <a:r>
              <a:rPr lang="en-US" altLang="zh-CN" sz="3200" b="1" dirty="0"/>
              <a:t>XXL-JOB</a:t>
            </a:r>
            <a:r>
              <a:rPr lang="zh-CN" altLang="en-US" sz="3200" b="1" dirty="0"/>
              <a:t>架构图 </a:t>
            </a:r>
            <a:r>
              <a:rPr lang="en-US" altLang="zh-CN" sz="3200" b="1" smtClean="0"/>
              <a:t>v1.5</a:t>
            </a:r>
            <a:endParaRPr lang="en-US" altLang="zh-CN" sz="3200" b="1" dirty="0"/>
          </a:p>
        </p:txBody>
      </p:sp>
      <p:sp>
        <p:nvSpPr>
          <p:cNvPr id="33" name="矩形 32"/>
          <p:cNvSpPr/>
          <p:nvPr/>
        </p:nvSpPr>
        <p:spPr>
          <a:xfrm>
            <a:off x="548005" y="551145"/>
            <a:ext cx="4619625" cy="5058445"/>
          </a:xfrm>
          <a:prstGeom prst="rect">
            <a:avLst/>
          </a:prstGeom>
          <a:solidFill>
            <a:srgbClr val="FFF5D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charset="0"/>
                <a:ea typeface="微软雅黑" charset="0"/>
              </a:rPr>
              <a:t>调度中心</a:t>
            </a:r>
          </a:p>
        </p:txBody>
      </p:sp>
      <p:sp>
        <p:nvSpPr>
          <p:cNvPr id="34" name="矩形 33"/>
          <p:cNvSpPr/>
          <p:nvPr/>
        </p:nvSpPr>
        <p:spPr>
          <a:xfrm>
            <a:off x="705485" y="726510"/>
            <a:ext cx="1973580" cy="32257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调度池</a:t>
            </a:r>
          </a:p>
        </p:txBody>
      </p:sp>
      <p:sp>
        <p:nvSpPr>
          <p:cNvPr id="35" name="矩形 34"/>
          <p:cNvSpPr/>
          <p:nvPr/>
        </p:nvSpPr>
        <p:spPr>
          <a:xfrm>
            <a:off x="856297" y="928370"/>
            <a:ext cx="1585595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charset="0"/>
                <a:ea typeface="微软雅黑" charset="0"/>
              </a:rPr>
              <a:t>执行器</a:t>
            </a:r>
            <a:endParaRPr lang="zh-CN" altLang="en-US" dirty="0">
              <a:latin typeface="微软雅黑" charset="0"/>
              <a:ea typeface="微软雅黑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04215" y="4278330"/>
            <a:ext cx="4196080" cy="640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调度日志 </a:t>
            </a:r>
            <a:r>
              <a:rPr lang="en-US" altLang="zh-CN" b="1">
                <a:solidFill>
                  <a:schemeClr val="tx1"/>
                </a:solidFill>
                <a:latin typeface="微软雅黑" charset="0"/>
                <a:ea typeface="微软雅黑" charset="0"/>
              </a:rPr>
              <a:t>/ GLUE</a:t>
            </a:r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日志</a:t>
            </a:r>
          </a:p>
        </p:txBody>
      </p:sp>
      <p:sp>
        <p:nvSpPr>
          <p:cNvPr id="37" name="矩形 36"/>
          <p:cNvSpPr/>
          <p:nvPr/>
        </p:nvSpPr>
        <p:spPr>
          <a:xfrm>
            <a:off x="6850380" y="551146"/>
            <a:ext cx="4764405" cy="5005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执行器</a:t>
            </a:r>
          </a:p>
        </p:txBody>
      </p:sp>
      <p:sp>
        <p:nvSpPr>
          <p:cNvPr id="38" name="矩形 37"/>
          <p:cNvSpPr/>
          <p:nvPr/>
        </p:nvSpPr>
        <p:spPr>
          <a:xfrm>
            <a:off x="836613" y="1558608"/>
            <a:ext cx="154940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微软雅黑" charset="0"/>
                <a:ea typeface="微软雅黑" charset="0"/>
              </a:rPr>
              <a:t>JobHandler</a:t>
            </a:r>
          </a:p>
        </p:txBody>
      </p:sp>
      <p:sp>
        <p:nvSpPr>
          <p:cNvPr id="39" name="矩形 38"/>
          <p:cNvSpPr/>
          <p:nvPr/>
        </p:nvSpPr>
        <p:spPr>
          <a:xfrm>
            <a:off x="850218" y="2166620"/>
            <a:ext cx="153035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微软雅黑" charset="0"/>
                <a:ea typeface="微软雅黑" charset="0"/>
              </a:rPr>
              <a:t>……</a:t>
            </a:r>
          </a:p>
        </p:txBody>
      </p:sp>
      <p:sp>
        <p:nvSpPr>
          <p:cNvPr id="40" name="矩形 39"/>
          <p:cNvSpPr/>
          <p:nvPr/>
        </p:nvSpPr>
        <p:spPr>
          <a:xfrm>
            <a:off x="3652520" y="1896904"/>
            <a:ext cx="1257935" cy="8534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charset="0"/>
                <a:ea typeface="微软雅黑" charset="0"/>
                <a:sym typeface="+mn-ea"/>
              </a:rPr>
              <a:t>调度器</a:t>
            </a:r>
          </a:p>
          <a:p>
            <a:pPr algn="ctr"/>
            <a:r>
              <a:rPr lang="en-US" altLang="zh-CN" dirty="0">
                <a:latin typeface="微软雅黑" charset="0"/>
                <a:ea typeface="微软雅黑" charset="0"/>
              </a:rPr>
              <a:t>quartz</a:t>
            </a:r>
          </a:p>
        </p:txBody>
      </p:sp>
      <p:sp>
        <p:nvSpPr>
          <p:cNvPr id="41" name="矩形 40"/>
          <p:cNvSpPr/>
          <p:nvPr/>
        </p:nvSpPr>
        <p:spPr>
          <a:xfrm>
            <a:off x="3642360" y="2940685"/>
            <a:ext cx="1257935" cy="816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charset="0"/>
                <a:ea typeface="微软雅黑" charset="0"/>
                <a:sym typeface="+mn-ea"/>
              </a:rPr>
              <a:t>回调服务</a:t>
            </a:r>
            <a:endParaRPr lang="en-US" altLang="zh-CN" dirty="0">
              <a:latin typeface="微软雅黑" charset="0"/>
              <a:ea typeface="微软雅黑" charset="0"/>
            </a:endParaRPr>
          </a:p>
        </p:txBody>
      </p:sp>
      <p:sp>
        <p:nvSpPr>
          <p:cNvPr id="42" name="上下箭头 41"/>
          <p:cNvSpPr/>
          <p:nvPr/>
        </p:nvSpPr>
        <p:spPr>
          <a:xfrm>
            <a:off x="4123690" y="3780322"/>
            <a:ext cx="238125" cy="47498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左右箭头 42"/>
          <p:cNvSpPr/>
          <p:nvPr/>
        </p:nvSpPr>
        <p:spPr>
          <a:xfrm>
            <a:off x="2715260" y="2186119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左右箭头 43"/>
          <p:cNvSpPr/>
          <p:nvPr/>
        </p:nvSpPr>
        <p:spPr>
          <a:xfrm>
            <a:off x="2726055" y="3249295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119272" y="2009190"/>
            <a:ext cx="1535430" cy="8631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执行器服务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jetty</a:t>
            </a:r>
          </a:p>
        </p:txBody>
      </p:sp>
      <p:cxnSp>
        <p:nvCxnSpPr>
          <p:cNvPr id="46" name="直接箭头连接符 11"/>
          <p:cNvCxnSpPr/>
          <p:nvPr/>
        </p:nvCxnSpPr>
        <p:spPr>
          <a:xfrm>
            <a:off x="5227320" y="2374792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12"/>
          <p:cNvCxnSpPr/>
          <p:nvPr/>
        </p:nvCxnSpPr>
        <p:spPr>
          <a:xfrm flipH="1">
            <a:off x="5227320" y="3468370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柱形 15"/>
          <p:cNvSpPr/>
          <p:nvPr/>
        </p:nvSpPr>
        <p:spPr>
          <a:xfrm>
            <a:off x="7128510" y="3296340"/>
            <a:ext cx="1570990" cy="1316829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sym typeface="+mn-ea"/>
              </a:rPr>
              <a:t>回调日志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49" name="矩形 48"/>
          <p:cNvSpPr/>
          <p:nvPr/>
        </p:nvSpPr>
        <p:spPr>
          <a:xfrm>
            <a:off x="9273096" y="811360"/>
            <a:ext cx="2157095" cy="38566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任务</a:t>
            </a:r>
          </a:p>
        </p:txBody>
      </p:sp>
      <p:cxnSp>
        <p:nvCxnSpPr>
          <p:cNvPr id="50" name="直接箭头连接符 18"/>
          <p:cNvCxnSpPr/>
          <p:nvPr/>
        </p:nvCxnSpPr>
        <p:spPr>
          <a:xfrm flipV="1">
            <a:off x="8712613" y="2431252"/>
            <a:ext cx="528955" cy="9525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19"/>
          <p:cNvCxnSpPr/>
          <p:nvPr/>
        </p:nvCxnSpPr>
        <p:spPr>
          <a:xfrm flipH="1">
            <a:off x="8699500" y="3952240"/>
            <a:ext cx="510540" cy="0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柱形 20"/>
          <p:cNvSpPr/>
          <p:nvPr/>
        </p:nvSpPr>
        <p:spPr>
          <a:xfrm>
            <a:off x="9532176" y="1325537"/>
            <a:ext cx="1554480" cy="93535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调度请求</a:t>
            </a:r>
            <a:r>
              <a:rPr lang="en-US" altLang="zh-CN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53" name="矩形 52"/>
          <p:cNvSpPr/>
          <p:nvPr/>
        </p:nvSpPr>
        <p:spPr>
          <a:xfrm>
            <a:off x="9626126" y="3250097"/>
            <a:ext cx="1517015" cy="7677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执行线程</a:t>
            </a:r>
          </a:p>
        </p:txBody>
      </p:sp>
      <p:sp>
        <p:nvSpPr>
          <p:cNvPr id="54" name="上下箭头 53"/>
          <p:cNvSpPr/>
          <p:nvPr/>
        </p:nvSpPr>
        <p:spPr>
          <a:xfrm>
            <a:off x="10228100" y="2374792"/>
            <a:ext cx="247086" cy="816451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642360" y="826718"/>
            <a:ext cx="1257935" cy="8090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charset="0"/>
                <a:ea typeface="微软雅黑" charset="0"/>
                <a:sym typeface="+mn-ea"/>
              </a:rPr>
              <a:t>注册模块</a:t>
            </a:r>
            <a:endParaRPr lang="en-US" altLang="zh-CN" dirty="0">
              <a:latin typeface="微软雅黑" charset="0"/>
              <a:ea typeface="微软雅黑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128510" y="826718"/>
            <a:ext cx="1535430" cy="8300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注册模块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7" name="左右箭头 56"/>
          <p:cNvSpPr/>
          <p:nvPr/>
        </p:nvSpPr>
        <p:spPr>
          <a:xfrm>
            <a:off x="2707692" y="1105852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12"/>
          <p:cNvCxnSpPr/>
          <p:nvPr/>
        </p:nvCxnSpPr>
        <p:spPr>
          <a:xfrm flipH="1">
            <a:off x="5227319" y="1300623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775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noFill/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3200" b="1" dirty="0" smtClean="0"/>
              <a:t>XXL-JOB</a:t>
            </a:r>
            <a:r>
              <a:rPr lang="zh-CN" altLang="en-US" sz="3200" b="1" dirty="0"/>
              <a:t>架构图 </a:t>
            </a:r>
            <a:r>
              <a:rPr lang="en-US" altLang="zh-CN" sz="3200" b="1" dirty="0" smtClean="0"/>
              <a:t>v1.7</a:t>
            </a:r>
            <a:endParaRPr lang="en-US" altLang="zh-CN" sz="3200" b="1" dirty="0"/>
          </a:p>
        </p:txBody>
      </p:sp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31089" y="7076091"/>
            <a:ext cx="2920811" cy="841124"/>
          </a:xfrm>
          <a:prstGeom prst="rect">
            <a:avLst/>
          </a:prstGeom>
          <a:solidFill>
            <a:srgbClr val="E8DDF4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注册中心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API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err="1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err="1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86" name="直线箭头连接符 85"/>
          <p:cNvCxnSpPr/>
          <p:nvPr/>
        </p:nvCxnSpPr>
        <p:spPr>
          <a:xfrm>
            <a:off x="11955553" y="7258143"/>
            <a:ext cx="9228" cy="410923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/>
          <p:nvPr/>
        </p:nvCxnSpPr>
        <p:spPr>
          <a:xfrm flipV="1">
            <a:off x="12192000" y="7245443"/>
            <a:ext cx="0" cy="417180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33" name="直线箭头连接符 132"/>
          <p:cNvCxnSpPr/>
          <p:nvPr/>
        </p:nvCxnSpPr>
        <p:spPr>
          <a:xfrm>
            <a:off x="12476487" y="7419060"/>
            <a:ext cx="413345" cy="1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线箭头连接符 133"/>
          <p:cNvCxnSpPr/>
          <p:nvPr/>
        </p:nvCxnSpPr>
        <p:spPr>
          <a:xfrm flipH="1">
            <a:off x="12434527" y="7662622"/>
            <a:ext cx="429217" cy="1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4274542" y="832978"/>
            <a:ext cx="1655926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(quartz)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自动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50420" y="844864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99" name="直线箭头连接符 98"/>
          <p:cNvCxnSpPr>
            <a:stCxn id="3" idx="3"/>
          </p:cNvCxnSpPr>
          <p:nvPr/>
        </p:nvCxnSpPr>
        <p:spPr>
          <a:xfrm flipV="1">
            <a:off x="5930468" y="1120818"/>
            <a:ext cx="902673" cy="545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9740643" y="832978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187007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 err="1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839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224</Words>
  <Application>Microsoft Macintosh PowerPoint</Application>
  <PresentationFormat>宽屏</PresentationFormat>
  <Paragraphs>282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Calibri</vt:lpstr>
      <vt:lpstr>Calibri Light</vt:lpstr>
      <vt:lpstr>Heiti SC Light</vt:lpstr>
      <vt:lpstr>ＭＳ Ｐゴシック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Microsoft Office 用户</cp:lastModifiedBy>
  <cp:revision>392</cp:revision>
  <dcterms:created xsi:type="dcterms:W3CDTF">2015-05-05T08:02:00Z</dcterms:created>
  <dcterms:modified xsi:type="dcterms:W3CDTF">2017-05-11T14:56:29Z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