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58" r:id="rId4"/>
    <p:sldId id="259" r:id="rId5"/>
    <p:sldId id="277" r:id="rId6"/>
    <p:sldId id="260" r:id="rId7"/>
    <p:sldId id="267" r:id="rId8"/>
    <p:sldId id="261" r:id="rId9"/>
    <p:sldId id="270" r:id="rId10"/>
    <p:sldId id="271" r:id="rId11"/>
    <p:sldId id="272" r:id="rId12"/>
    <p:sldId id="273" r:id="rId13"/>
    <p:sldId id="269" r:id="rId14"/>
    <p:sldId id="274" r:id="rId15"/>
    <p:sldId id="275" r:id="rId16"/>
    <p:sldId id="276" r:id="rId17"/>
    <p:sldId id="278" r:id="rId18"/>
    <p:sldId id="279" r:id="rId19"/>
    <p:sldId id="268" r:id="rId20"/>
    <p:sldId id="262" r:id="rId21"/>
    <p:sldId id="282" r:id="rId22"/>
    <p:sldId id="283" r:id="rId23"/>
    <p:sldId id="263" r:id="rId24"/>
    <p:sldId id="284" r:id="rId25"/>
    <p:sldId id="285" r:id="rId26"/>
    <p:sldId id="286" r:id="rId27"/>
    <p:sldId id="287" r:id="rId28"/>
    <p:sldId id="288" r:id="rId29"/>
    <p:sldId id="264" r:id="rId30"/>
    <p:sldId id="265" r:id="rId31"/>
    <p:sldId id="281" r:id="rId32"/>
    <p:sldId id="291" r:id="rId33"/>
    <p:sldId id="289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60"/>
  </p:normalViewPr>
  <p:slideViewPr>
    <p:cSldViewPr>
      <p:cViewPr>
        <p:scale>
          <a:sx n="80" d="100"/>
          <a:sy n="80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DA73-224A-436B-9A9E-0151DBB2E3B3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5CE1-08B6-4131-B949-857E97E6D59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84F3-E312-4559-B9AE-38E58CC0B24A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CB00-A002-491C-B6DB-C393A6423EF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 smtClean="0"/>
          </a:p>
          <a:p>
            <a:r>
              <a:rPr lang="th-TH" dirty="0" err="1" smtClean="0"/>
              <a:t>สถานะการ</a:t>
            </a:r>
            <a:r>
              <a:rPr lang="th-TH" dirty="0" smtClean="0"/>
              <a:t>แจ้งเตือน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CB00-A002-491C-B6DB-C393A6423EF7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CB00-A002-491C-B6DB-C393A6423EF7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สามเหลี่ยมหน้าจั่ว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สามเหลี่ยมหน้าจั่ว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5" name="ตัวเชื่อมต่อตรง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สามเหลี่ยมหน้าจั่ว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สามเหลี่ยมหน้าจั่ว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เนื้อหา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สามเหลี่ยมหน้าจั่ว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356618-91D4-4BD6-9311-8A439F134A1D}" type="datetimeFigureOut">
              <a:rPr lang="th-TH" smtClean="0"/>
              <a:pPr/>
              <a:t>08/05/67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81A2FB-54BC-44D3-97C2-99717BF7B6A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8" name="ตัวเชื่อมต่อตรง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ตัวเชื่อมต่อตรง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ามเหลี่ยมหน้าจั่ว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arckh.dynu.net:300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1152128"/>
          </a:xfrm>
        </p:spPr>
        <p:txBody>
          <a:bodyPr>
            <a:no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ประชุมเชิงปฏิบัติการ </a:t>
            </a:r>
            <a:r>
              <a:rPr lang="th-TH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สอ.เชียงคาน                                การใช้โปรแกรม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StockDB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Online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b="1" i="1" dirty="0" smtClean="0">
                <a:solidFill>
                  <a:srgbClr val="FF0000"/>
                </a:solidFill>
              </a:rPr>
              <a:t>วันที่ </a:t>
            </a:r>
            <a:r>
              <a:rPr lang="th-TH" sz="2800" b="1" i="1" dirty="0" smtClean="0">
                <a:solidFill>
                  <a:srgbClr val="FF0000"/>
                </a:solidFill>
              </a:rPr>
              <a:t>14 พฤษภาคม 2567 </a:t>
            </a:r>
            <a:r>
              <a:rPr lang="th-TH" sz="2800" b="1" i="1" dirty="0" smtClean="0">
                <a:solidFill>
                  <a:srgbClr val="FF0000"/>
                </a:solidFill>
              </a:rPr>
              <a:t>ห้องประชุมภูทอก</a:t>
            </a:r>
            <a:endParaRPr lang="th-TH" sz="2800" b="1" i="1" dirty="0">
              <a:solidFill>
                <a:srgbClr val="FF0000"/>
              </a:solidFill>
            </a:endParaRPr>
          </a:p>
        </p:txBody>
      </p:sp>
      <p:pic>
        <p:nvPicPr>
          <p:cNvPr id="4" name="รูปภาพ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1512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5949280"/>
            <a:ext cx="4340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http://pharckh.dynu.net:3001</a:t>
            </a:r>
            <a:endParaRPr lang="en-US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229600" cy="392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268760"/>
            <a:ext cx="8219256" cy="494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dirty="0" smtClean="0">
                <a:solidFill>
                  <a:srgbClr val="008000"/>
                </a:solidFill>
              </a:rPr>
              <a:t>สร้างใบขอเบิก</a:t>
            </a:r>
            <a:endParaRPr kumimoji="0" lang="th-TH" sz="29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 flipH="1">
            <a:off x="2051720" y="2348880"/>
            <a:ext cx="216024" cy="3960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268760"/>
            <a:ext cx="8219256" cy="494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รายการขอเบิก / การเพิ่มรายการ </a:t>
            </a:r>
            <a:r>
              <a:rPr lang="en-US" sz="2900" b="1" noProof="0" dirty="0" smtClean="0">
                <a:solidFill>
                  <a:srgbClr val="008000"/>
                </a:solidFill>
              </a:rPr>
              <a:t>(F4)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บันทึก / พิมพ์</a:t>
            </a:r>
            <a:endParaRPr kumimoji="0" lang="th-TH" sz="29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ลูกศรเชื่อมต่อแบบตรง 7"/>
          <p:cNvCxnSpPr/>
          <p:nvPr/>
        </p:nvCxnSpPr>
        <p:spPr>
          <a:xfrm>
            <a:off x="3995936" y="2348880"/>
            <a:ext cx="4536504" cy="24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 flipH="1">
            <a:off x="611560" y="2276872"/>
            <a:ext cx="1584176" cy="23762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268760"/>
            <a:ext cx="8219256" cy="494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รายการขอเบิก / การเพิ่มรายการ </a:t>
            </a:r>
            <a:r>
              <a:rPr lang="en-US" sz="2900" b="1" noProof="0" dirty="0" smtClean="0">
                <a:solidFill>
                  <a:srgbClr val="008000"/>
                </a:solidFill>
              </a:rPr>
              <a:t>(F4)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บันทึก / พิมพ์</a:t>
            </a:r>
            <a:endParaRPr kumimoji="0" lang="th-TH" sz="29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9144000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ลูกศรเชื่อมต่อแบบตรง 12"/>
          <p:cNvCxnSpPr/>
          <p:nvPr/>
        </p:nvCxnSpPr>
        <p:spPr>
          <a:xfrm>
            <a:off x="1907704" y="2852936"/>
            <a:ext cx="0" cy="3600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4946104"/>
          </a:xfrm>
        </p:spPr>
        <p:txBody>
          <a:bodyPr>
            <a:normAutofit lnSpcReduction="10000"/>
          </a:bodyPr>
          <a:lstStyle/>
          <a:p>
            <a:endParaRPr lang="th-TH" sz="3200" b="1" dirty="0" smtClean="0"/>
          </a:p>
          <a:p>
            <a:r>
              <a:rPr lang="en-US" sz="3200" b="1" dirty="0" smtClean="0"/>
              <a:t>Flow </a:t>
            </a:r>
            <a:r>
              <a:rPr lang="th-TH" sz="3200" b="1" dirty="0" smtClean="0"/>
              <a:t>การเบิก/รับเข้าระบบ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รายงานอัตราการเบิก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สร้างรายการขอเบิก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เพิ่มรายการขอเบิก ( </a:t>
            </a:r>
            <a:r>
              <a:rPr lang="en-US" sz="2900" b="1" dirty="0" smtClean="0">
                <a:solidFill>
                  <a:srgbClr val="008000"/>
                </a:solidFill>
              </a:rPr>
              <a:t>F4)</a:t>
            </a:r>
            <a:endParaRPr lang="th-TH" sz="2900" b="1" dirty="0" smtClean="0">
              <a:solidFill>
                <a:srgbClr val="008000"/>
              </a:solidFill>
            </a:endParaRPr>
          </a:p>
          <a:p>
            <a:pPr lvl="1"/>
            <a:r>
              <a:rPr lang="th-TH" sz="2900" b="1" u="sng" dirty="0" smtClean="0">
                <a:solidFill>
                  <a:srgbClr val="C00000"/>
                </a:solidFill>
              </a:rPr>
              <a:t>รออนุมัติ / เบิกจ่าย</a:t>
            </a:r>
          </a:p>
          <a:p>
            <a:pPr lvl="1"/>
            <a:r>
              <a:rPr lang="th-TH" sz="2900" b="1" u="sng" dirty="0" smtClean="0">
                <a:solidFill>
                  <a:srgbClr val="C00000"/>
                </a:solidFill>
              </a:rPr>
              <a:t>รายการนำส่ง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ตรวจสอบความถูกต้อง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โอนเข้าใบรับ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รับเข้าระบบ</a:t>
            </a:r>
            <a:endParaRPr lang="th-TH" sz="3200" b="1" dirty="0" smtClean="0">
              <a:solidFill>
                <a:srgbClr val="008000"/>
              </a:solidFill>
            </a:endParaRPr>
          </a:p>
          <a:p>
            <a:endParaRPr lang="th-TH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196752"/>
            <a:ext cx="8219256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รายการนำส่ง</a:t>
            </a:r>
            <a:endParaRPr kumimoji="0" lang="th-TH" sz="29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48111"/>
            <a:ext cx="9144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196752"/>
            <a:ext cx="8219256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รายการนำส่ง / ตรวจสอบ+บันทึก / โอนเข้าใบรับ / พิมพ์</a:t>
            </a:r>
            <a:endParaRPr kumimoji="0" lang="th-TH" sz="29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ลูกศรเชื่อมต่อแบบตรง 7"/>
          <p:cNvCxnSpPr/>
          <p:nvPr/>
        </p:nvCxnSpPr>
        <p:spPr>
          <a:xfrm flipH="1">
            <a:off x="2123728" y="2348880"/>
            <a:ext cx="3456384" cy="3960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>
            <a:off x="3491880" y="2132856"/>
            <a:ext cx="2952328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196752"/>
            <a:ext cx="8219256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รายการรับ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th-TH" sz="2400" b="1" noProof="0" dirty="0" smtClean="0">
                <a:solidFill>
                  <a:srgbClr val="008000"/>
                </a:solidFill>
              </a:rPr>
              <a:t>รายการวันนี้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th-TH" sz="2400" b="1" i="0" u="none" strike="noStrike" kern="1200" cap="none" spc="0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เลือกรายการ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th-TH" sz="2400" b="1" dirty="0" smtClean="0">
                <a:solidFill>
                  <a:srgbClr val="008000"/>
                </a:solidFill>
              </a:rPr>
              <a:t>เพิ่มรายการจากการนำส่ง</a:t>
            </a:r>
            <a:endParaRPr kumimoji="0" lang="th-TH" sz="2400" b="1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69754"/>
            <a:ext cx="9144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ลูกศรเชื่อมต่อแบบตรง 8"/>
          <p:cNvCxnSpPr/>
          <p:nvPr/>
        </p:nvCxnSpPr>
        <p:spPr>
          <a:xfrm flipH="1">
            <a:off x="755576" y="2564904"/>
            <a:ext cx="648072" cy="2088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/>
          <p:nvPr/>
        </p:nvCxnSpPr>
        <p:spPr>
          <a:xfrm>
            <a:off x="1907704" y="3068960"/>
            <a:ext cx="432048" cy="22322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>
            <a:off x="2987824" y="3501008"/>
            <a:ext cx="5328592" cy="19442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57200" y="1196752"/>
            <a:ext cx="8219256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การเบิก/รับเข้าระบบ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th-TH" sz="2900" b="1" noProof="0" dirty="0" smtClean="0">
                <a:solidFill>
                  <a:srgbClr val="008000"/>
                </a:solidFill>
              </a:rPr>
              <a:t>รายการรับ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th-TH" sz="2400" b="1" dirty="0" smtClean="0">
                <a:solidFill>
                  <a:srgbClr val="008000"/>
                </a:solidFill>
              </a:rPr>
              <a:t>บันทึก / รับเข้าระบบ / พิมพ์</a:t>
            </a:r>
            <a:endParaRPr kumimoji="0" lang="th-TH" sz="2400" b="1" i="0" u="none" strike="noStrike" kern="1200" cap="none" spc="0" normalizeH="0" baseline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h-TH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14400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ลูกศรเชื่อมต่อแบบตรง 11"/>
          <p:cNvCxnSpPr/>
          <p:nvPr/>
        </p:nvCxnSpPr>
        <p:spPr>
          <a:xfrm flipH="1">
            <a:off x="2339752" y="2564904"/>
            <a:ext cx="576064" cy="3816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4946104"/>
          </a:xfrm>
        </p:spPr>
        <p:txBody>
          <a:bodyPr>
            <a:normAutofit lnSpcReduction="10000"/>
          </a:bodyPr>
          <a:lstStyle/>
          <a:p>
            <a:endParaRPr lang="th-TH" sz="3200" b="1" dirty="0" smtClean="0"/>
          </a:p>
          <a:p>
            <a:r>
              <a:rPr lang="en-US" sz="3200" b="1" dirty="0" smtClean="0"/>
              <a:t>Flow </a:t>
            </a:r>
            <a:r>
              <a:rPr lang="th-TH" sz="3200" b="1" dirty="0" smtClean="0"/>
              <a:t>การเบิก/รับเข้าระบบ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รายงานอัตราการเบิก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สร้างรายการขอเบิก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เพิ่มรายการขอเบิก ( </a:t>
            </a:r>
            <a:r>
              <a:rPr lang="en-US" sz="2900" b="1" dirty="0" smtClean="0">
                <a:solidFill>
                  <a:srgbClr val="008000"/>
                </a:solidFill>
              </a:rPr>
              <a:t>F4)</a:t>
            </a:r>
            <a:endParaRPr lang="th-TH" sz="2900" b="1" dirty="0" smtClean="0">
              <a:solidFill>
                <a:srgbClr val="008000"/>
              </a:solidFill>
            </a:endParaRPr>
          </a:p>
          <a:p>
            <a:pPr lvl="1"/>
            <a:r>
              <a:rPr lang="th-TH" sz="2900" b="1" u="sng" dirty="0" smtClean="0">
                <a:solidFill>
                  <a:srgbClr val="008000"/>
                </a:solidFill>
              </a:rPr>
              <a:t>รออนุมัติ / เบิกจ่าย</a:t>
            </a:r>
          </a:p>
          <a:p>
            <a:pPr lvl="1"/>
            <a:r>
              <a:rPr lang="th-TH" sz="2900" b="1" u="sng" dirty="0" smtClean="0">
                <a:solidFill>
                  <a:srgbClr val="008000"/>
                </a:solidFill>
              </a:rPr>
              <a:t>รายการนำส่ง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ตรวจสอบความถูกต้อง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โอนเข้าใบรับ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รับเข้าระบบ</a:t>
            </a:r>
            <a:endParaRPr lang="th-TH" sz="3200" b="1" dirty="0" smtClean="0">
              <a:solidFill>
                <a:srgbClr val="008000"/>
              </a:solidFill>
            </a:endParaRPr>
          </a:p>
          <a:p>
            <a:endParaRPr lang="th-TH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5450160"/>
          </a:xfrm>
        </p:spPr>
        <p:txBody>
          <a:bodyPr>
            <a:normAutofit/>
          </a:bodyPr>
          <a:lstStyle/>
          <a:p>
            <a:endParaRPr lang="th-TH" sz="3200" b="1" dirty="0" smtClean="0"/>
          </a:p>
          <a:p>
            <a:pPr>
              <a:buNone/>
            </a:pPr>
            <a:endParaRPr lang="th-TH" sz="2900" b="1" dirty="0" smtClean="0"/>
          </a:p>
          <a:p>
            <a:r>
              <a:rPr lang="th-TH" sz="3500" b="1" dirty="0" smtClean="0">
                <a:solidFill>
                  <a:srgbClr val="008000"/>
                </a:solidFill>
              </a:rPr>
              <a:t>รายการรับ / รายการขอเบิก / รายการนำส่ง</a:t>
            </a:r>
            <a:endParaRPr lang="th-TH" sz="3200" b="1" dirty="0" smtClean="0">
              <a:solidFill>
                <a:srgbClr val="008000"/>
              </a:solidFill>
            </a:endParaRPr>
          </a:p>
          <a:p>
            <a:r>
              <a:rPr lang="th-TH" sz="3200" b="1" dirty="0" smtClean="0">
                <a:solidFill>
                  <a:srgbClr val="008000"/>
                </a:solidFill>
              </a:rPr>
              <a:t>ระบบการสื่อสาร/แจ้งเตือน </a:t>
            </a:r>
            <a:r>
              <a:rPr lang="en-US" sz="3200" b="1" dirty="0" smtClean="0">
                <a:solidFill>
                  <a:srgbClr val="008000"/>
                </a:solidFill>
              </a:rPr>
              <a:t> (Line token)</a:t>
            </a:r>
            <a:endParaRPr lang="th-TH" sz="3200" b="1" dirty="0" smtClean="0">
              <a:solidFill>
                <a:srgbClr val="008000"/>
              </a:solidFill>
            </a:endParaRPr>
          </a:p>
          <a:p>
            <a:r>
              <a:rPr lang="th-TH" sz="3200" b="1" dirty="0" smtClean="0">
                <a:solidFill>
                  <a:srgbClr val="008000"/>
                </a:solidFill>
              </a:rPr>
              <a:t>การพิมพ์</a:t>
            </a:r>
          </a:p>
          <a:p>
            <a:pPr>
              <a:buNone/>
            </a:pPr>
            <a:endParaRPr lang="th-TH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ที่มา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th-TH" sz="3200" b="1" dirty="0" smtClean="0"/>
              <a:t>การเยี่ยมประเมินระบบงานเภสัชกรรมในช่วงที่ผ่านมา</a:t>
            </a:r>
          </a:p>
          <a:p>
            <a:r>
              <a:rPr lang="th-TH" sz="3200" b="1" dirty="0" smtClean="0"/>
              <a:t>การควบคุมคุณภาพการจัดเก็บเวชภัณฑ์</a:t>
            </a:r>
          </a:p>
          <a:p>
            <a:r>
              <a:rPr lang="th-TH" sz="3200" b="1" dirty="0" smtClean="0"/>
              <a:t>ระบบควบคุมภายใน</a:t>
            </a:r>
          </a:p>
          <a:p>
            <a:r>
              <a:rPr lang="th-TH" sz="3200" b="1" dirty="0" smtClean="0"/>
              <a:t>การกำกับติดตามระบบงาน(การจัดซื้อ/เบิกจ่าย/แผน/รายงาน)</a:t>
            </a:r>
          </a:p>
          <a:p>
            <a:r>
              <a:rPr lang="th-TH" sz="3200" b="1" dirty="0" smtClean="0"/>
              <a:t>ปริมาณการเบิกที่เพิ่มขึ้นการการส่งออกผู้ป่วย </a:t>
            </a:r>
            <a:r>
              <a:rPr lang="en-US" sz="3200" b="1" dirty="0" smtClean="0"/>
              <a:t>NCD</a:t>
            </a:r>
            <a:endParaRPr lang="th-TH" sz="3200" b="1" dirty="0" smtClean="0"/>
          </a:p>
          <a:p>
            <a:r>
              <a:rPr lang="th-TH" sz="3200" b="1" dirty="0" smtClean="0"/>
              <a:t>ประสิทธิภาพงาน เพิ่มความคล่องตัว ลดภาระงาน </a:t>
            </a:r>
          </a:p>
          <a:p>
            <a:r>
              <a:rPr lang="th-TH" sz="3200" b="1" dirty="0" smtClean="0"/>
              <a:t>ความถูกต้องของข้อมูล </a:t>
            </a:r>
          </a:p>
          <a:p>
            <a:r>
              <a:rPr lang="th-TH" sz="3200" b="1" dirty="0" smtClean="0"/>
              <a:t>การจัดทำรายงานที่เกี่ยวข้อง</a:t>
            </a:r>
          </a:p>
          <a:p>
            <a:r>
              <a:rPr lang="th-TH" sz="3200" b="1" dirty="0" smtClean="0"/>
              <a:t>การเข้าถึงข้อมูลสำคัญของผู้บริหาร</a:t>
            </a:r>
          </a:p>
          <a:p>
            <a:r>
              <a:rPr lang="th-TH" sz="3200" b="1" dirty="0" smtClean="0"/>
              <a:t>การกำกับมูลค่าการใช้/จัดซื้อเวชภัณฑ์</a:t>
            </a:r>
          </a:p>
          <a:p>
            <a:pPr>
              <a:buNone/>
            </a:pPr>
            <a:endParaRPr lang="th-TH" sz="3200" b="1" dirty="0"/>
          </a:p>
        </p:txBody>
      </p:sp>
      <p:pic>
        <p:nvPicPr>
          <p:cNvPr id="1027" name="Picture 3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1198" y="3284984"/>
            <a:ext cx="1695298" cy="1812341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1625" y="4581128"/>
            <a:ext cx="1776679" cy="1630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ระบบเบิก </a:t>
            </a:r>
            <a:r>
              <a:rPr lang="en-US" sz="4000" b="1" dirty="0" smtClean="0">
                <a:solidFill>
                  <a:srgbClr val="002060"/>
                </a:solidFill>
              </a:rPr>
              <a:t>OT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659592"/>
            <a:ext cx="8229600" cy="4937760"/>
          </a:xfrm>
        </p:spPr>
        <p:txBody>
          <a:bodyPr>
            <a:normAutofit/>
          </a:bodyPr>
          <a:lstStyle/>
          <a:p>
            <a:r>
              <a:rPr lang="th-TH" sz="3200" b="1" dirty="0" smtClean="0">
                <a:solidFill>
                  <a:srgbClr val="008000"/>
                </a:solidFill>
              </a:rPr>
              <a:t>การค้นหา </a:t>
            </a:r>
            <a:r>
              <a:rPr lang="en-US" sz="3200" b="1" dirty="0" smtClean="0">
                <a:solidFill>
                  <a:srgbClr val="008000"/>
                </a:solidFill>
              </a:rPr>
              <a:t>: </a:t>
            </a:r>
            <a:r>
              <a:rPr lang="th-TH" sz="3200" b="1" dirty="0" smtClean="0">
                <a:solidFill>
                  <a:srgbClr val="008000"/>
                </a:solidFill>
              </a:rPr>
              <a:t>รายการยังไม่ตัดจ่าย / รายการเก่า</a:t>
            </a:r>
          </a:p>
          <a:p>
            <a:endParaRPr lang="th-TH" sz="3200" b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36912"/>
            <a:ext cx="892899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ระบบเบิก </a:t>
            </a:r>
            <a:r>
              <a:rPr lang="en-US" sz="4000" b="1" dirty="0" smtClean="0">
                <a:solidFill>
                  <a:srgbClr val="002060"/>
                </a:solidFill>
              </a:rPr>
              <a:t>OT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937760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solidFill>
                  <a:srgbClr val="008000"/>
                </a:solidFill>
              </a:rPr>
              <a:t>รายการยังไม่ตัดจ่าย</a:t>
            </a:r>
          </a:p>
          <a:p>
            <a:r>
              <a:rPr lang="th-TH" sz="2800" b="1" dirty="0" smtClean="0">
                <a:solidFill>
                  <a:srgbClr val="008000"/>
                </a:solidFill>
              </a:rPr>
              <a:t>การบันทึกและเบิกออก / การเพิ่มรายการ(</a:t>
            </a:r>
            <a:r>
              <a:rPr lang="en-US" sz="2800" b="1" dirty="0" smtClean="0">
                <a:solidFill>
                  <a:srgbClr val="008000"/>
                </a:solidFill>
              </a:rPr>
              <a:t>F4</a:t>
            </a:r>
            <a:r>
              <a:rPr lang="th-TH" sz="2800" b="1" dirty="0" smtClean="0">
                <a:solidFill>
                  <a:srgbClr val="008000"/>
                </a:solidFill>
              </a:rPr>
              <a:t>) / การพิมพ์ / การลบใบเบิก</a:t>
            </a:r>
          </a:p>
          <a:p>
            <a:pPr>
              <a:buNone/>
            </a:pPr>
            <a:endParaRPr lang="th-TH" sz="2800" b="1" dirty="0" smtClean="0">
              <a:solidFill>
                <a:srgbClr val="008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108504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/>
              <a:t>ระบบเบิก </a:t>
            </a:r>
            <a:r>
              <a:rPr lang="en-US" sz="4000" b="1" dirty="0" smtClean="0"/>
              <a:t>OT</a:t>
            </a:r>
            <a:endParaRPr lang="th-TH" sz="4000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937760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solidFill>
                  <a:srgbClr val="008000"/>
                </a:solidFill>
              </a:rPr>
              <a:t>การเพิ่มรายการเบิก</a:t>
            </a:r>
          </a:p>
          <a:p>
            <a:pPr>
              <a:buNone/>
            </a:pPr>
            <a:endParaRPr lang="th-TH" sz="2800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2139652"/>
            <a:ext cx="74771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</a:rPr>
              <a:t>รายงานที่เกี่ยวข้อง</a:t>
            </a:r>
            <a:endParaRPr lang="th-TH" sz="44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Autofit/>
          </a:bodyPr>
          <a:lstStyle/>
          <a:p>
            <a:r>
              <a:rPr lang="th-TH" sz="2800" b="1" dirty="0" smtClean="0">
                <a:solidFill>
                  <a:srgbClr val="008000"/>
                </a:solidFill>
              </a:rPr>
              <a:t>รายงานคงคลัง</a:t>
            </a:r>
          </a:p>
          <a:p>
            <a:pPr lvl="1"/>
            <a:r>
              <a:rPr lang="th-TH" sz="2400" b="1" dirty="0" smtClean="0">
                <a:solidFill>
                  <a:srgbClr val="C00000"/>
                </a:solidFill>
              </a:rPr>
              <a:t>เงื่อนไข</a:t>
            </a:r>
          </a:p>
          <a:p>
            <a:pPr lvl="2"/>
            <a:r>
              <a:rPr lang="th-TH" sz="2400" b="1" dirty="0" smtClean="0">
                <a:solidFill>
                  <a:srgbClr val="008000"/>
                </a:solidFill>
              </a:rPr>
              <a:t>ต่ำกว่าจุดต่ำสุด / สูงกว่าจุดสูงสุด</a:t>
            </a:r>
          </a:p>
          <a:p>
            <a:pPr lvl="2"/>
            <a:r>
              <a:rPr lang="th-TH" sz="2400" b="1" dirty="0" smtClean="0">
                <a:solidFill>
                  <a:srgbClr val="008000"/>
                </a:solidFill>
              </a:rPr>
              <a:t>หมดอายุ</a:t>
            </a:r>
          </a:p>
          <a:p>
            <a:pPr lvl="2"/>
            <a:r>
              <a:rPr lang="th-TH" sz="2400" b="1" dirty="0" smtClean="0">
                <a:solidFill>
                  <a:srgbClr val="008000"/>
                </a:solidFill>
              </a:rPr>
              <a:t>หมวด / กลุ่ม</a:t>
            </a:r>
          </a:p>
          <a:p>
            <a:pPr lvl="2"/>
            <a:r>
              <a:rPr lang="th-TH" sz="2400" b="1" dirty="0" smtClean="0">
                <a:solidFill>
                  <a:srgbClr val="008000"/>
                </a:solidFill>
              </a:rPr>
              <a:t>วันที่รับเข้า / เบิกจ่าย</a:t>
            </a:r>
          </a:p>
          <a:p>
            <a:r>
              <a:rPr lang="th-TH" sz="2800" b="1" dirty="0" smtClean="0">
                <a:solidFill>
                  <a:srgbClr val="008000"/>
                </a:solidFill>
              </a:rPr>
              <a:t>รายงานอัตราการเบิก</a:t>
            </a:r>
          </a:p>
          <a:p>
            <a:r>
              <a:rPr lang="th-TH" sz="2800" b="1" dirty="0" smtClean="0">
                <a:solidFill>
                  <a:srgbClr val="008000"/>
                </a:solidFill>
              </a:rPr>
              <a:t>รายงานการรับเข้า (กำหนดวันที่+เงื่อนไข)</a:t>
            </a:r>
          </a:p>
          <a:p>
            <a:r>
              <a:rPr lang="th-TH" sz="2800" b="1" dirty="0" smtClean="0">
                <a:solidFill>
                  <a:srgbClr val="008000"/>
                </a:solidFill>
              </a:rPr>
              <a:t>รายงานการเบิกจ่าย (กำหนดวันที่+เงื่อนไข)</a:t>
            </a:r>
          </a:p>
          <a:p>
            <a:r>
              <a:rPr lang="th-TH" sz="2800" b="1" dirty="0" smtClean="0">
                <a:solidFill>
                  <a:srgbClr val="008000"/>
                </a:solidFill>
              </a:rPr>
              <a:t>ใบคุมคลังเวชภัณฑ์</a:t>
            </a:r>
            <a:endParaRPr lang="en-US" sz="2800" b="1" dirty="0" smtClean="0">
              <a:solidFill>
                <a:srgbClr val="008000"/>
              </a:solidFill>
            </a:endParaRPr>
          </a:p>
          <a:p>
            <a:r>
              <a:rPr lang="th-TH" sz="2800" b="1" dirty="0" smtClean="0">
                <a:solidFill>
                  <a:srgbClr val="008000"/>
                </a:solidFill>
              </a:rPr>
              <a:t>การจัดพิมพ์ </a:t>
            </a:r>
            <a:r>
              <a:rPr lang="en-US" sz="2800" b="1" dirty="0" smtClean="0">
                <a:solidFill>
                  <a:srgbClr val="008000"/>
                </a:solidFill>
              </a:rPr>
              <a:t>:-</a:t>
            </a:r>
            <a:r>
              <a:rPr lang="th-TH" sz="2800" b="1" dirty="0" smtClean="0">
                <a:solidFill>
                  <a:srgbClr val="008000"/>
                </a:solidFill>
              </a:rPr>
              <a:t>เอกสาร / </a:t>
            </a:r>
            <a:r>
              <a:rPr lang="en-US" sz="2800" b="1" dirty="0" err="1" smtClean="0">
                <a:solidFill>
                  <a:srgbClr val="008000"/>
                </a:solidFill>
              </a:rPr>
              <a:t>pdf</a:t>
            </a:r>
            <a:endParaRPr lang="en-US" sz="2800" b="1" dirty="0" smtClean="0">
              <a:solidFill>
                <a:srgbClr val="008000"/>
              </a:solidFill>
            </a:endParaRPr>
          </a:p>
          <a:p>
            <a:pPr>
              <a:buNone/>
            </a:pPr>
            <a:endParaRPr lang="th-TH" sz="2800" b="1" dirty="0" smtClean="0"/>
          </a:p>
          <a:p>
            <a:endParaRPr lang="th-TH" sz="2800" b="1" dirty="0" smtClean="0"/>
          </a:p>
          <a:p>
            <a:pPr lvl="2"/>
            <a:endParaRPr lang="th-TH" sz="2400" b="1" dirty="0" smtClean="0"/>
          </a:p>
          <a:p>
            <a:pPr lvl="1"/>
            <a:endParaRPr lang="th-TH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920880" cy="637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rgbClr val="C00000"/>
                </a:solidFill>
              </a:rPr>
              <a:t>เงื่อนไขต่าง ๆ ของรายงาน(คงคลัง)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65916"/>
            <a:ext cx="9144000" cy="509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1115616" y="1196752"/>
            <a:ext cx="1656184" cy="3960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h-TH" b="1" dirty="0" smtClean="0">
                <a:solidFill>
                  <a:srgbClr val="C00000"/>
                </a:solidFill>
              </a:rPr>
              <a:t>เงื่อนไขต่าง ๆ ของรายงานรับเข้า</a:t>
            </a:r>
            <a:endParaRPr lang="th-TH" b="1" dirty="0">
              <a:solidFill>
                <a:srgbClr val="C00000"/>
              </a:solidFill>
            </a:endParaRP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 flipH="1">
            <a:off x="1259632" y="1196752"/>
            <a:ext cx="1512168" cy="3024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8504" cy="453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609600" y="18864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เงื่อนไขต่าง ๆ ของรายงานเบิกจ่าย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 flipH="1">
            <a:off x="1259632" y="1196752"/>
            <a:ext cx="1512168" cy="3024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</a:rPr>
              <a:t>ใบคุมคลัง 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th-TH" b="1" dirty="0" smtClean="0">
                <a:solidFill>
                  <a:srgbClr val="002060"/>
                </a:solidFill>
              </a:rPr>
              <a:t>เลือกรายการ / วันที่</a:t>
            </a:r>
            <a:endParaRPr lang="th-TH" b="1" dirty="0">
              <a:solidFill>
                <a:srgbClr val="00206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1259632" y="1124744"/>
            <a:ext cx="1368152" cy="2664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การเตรียมความพร้อมในการใช้งาน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Hardware</a:t>
            </a:r>
          </a:p>
          <a:p>
            <a:r>
              <a:rPr lang="en-US" sz="3600" b="1" dirty="0" smtClean="0"/>
              <a:t>Software</a:t>
            </a:r>
          </a:p>
          <a:p>
            <a:r>
              <a:rPr lang="en-US" sz="3600" b="1" dirty="0" err="1" smtClean="0"/>
              <a:t>Peopleware</a:t>
            </a:r>
            <a:r>
              <a:rPr lang="en-US" sz="3600" b="1" dirty="0" smtClean="0"/>
              <a:t> : Admin /User</a:t>
            </a:r>
          </a:p>
          <a:p>
            <a:r>
              <a:rPr lang="th-TH" sz="3600" b="1" dirty="0" smtClean="0">
                <a:latin typeface="CordiaUPC" pitchFamily="34" charset="-34"/>
                <a:cs typeface="+mj-cs"/>
              </a:rPr>
              <a:t>ข้อมูลพื้นฐาน </a:t>
            </a:r>
          </a:p>
          <a:p>
            <a:pPr lvl="1"/>
            <a:r>
              <a:rPr lang="th-TH" sz="3200" b="1" dirty="0" smtClean="0">
                <a:solidFill>
                  <a:srgbClr val="008000"/>
                </a:solidFill>
              </a:rPr>
              <a:t>จำนวนคงคลังยกมา (รับโอน+สำรวจ) </a:t>
            </a:r>
            <a:r>
              <a:rPr lang="en-US" sz="3200" b="1" dirty="0" smtClean="0">
                <a:solidFill>
                  <a:srgbClr val="008000"/>
                </a:solidFill>
              </a:rPr>
              <a:t>: </a:t>
            </a:r>
            <a:r>
              <a:rPr lang="th-TH" sz="3200" b="1" dirty="0" smtClean="0">
                <a:solidFill>
                  <a:srgbClr val="008000"/>
                </a:solidFill>
              </a:rPr>
              <a:t>ยา / วัคซีน</a:t>
            </a:r>
          </a:p>
          <a:p>
            <a:pPr lvl="1"/>
            <a:r>
              <a:rPr lang="en-US" sz="3200" b="1" dirty="0" smtClean="0">
                <a:solidFill>
                  <a:srgbClr val="008000"/>
                </a:solidFill>
              </a:rPr>
              <a:t>Min /max</a:t>
            </a:r>
          </a:p>
          <a:p>
            <a:r>
              <a:rPr lang="th-TH" sz="3500" b="1" dirty="0" smtClean="0"/>
              <a:t>ข้อมูลแผนการเบิกประจำปีงบประมาณ</a:t>
            </a:r>
            <a:endParaRPr lang="th-TH" sz="3500" b="1" dirty="0" smtClean="0"/>
          </a:p>
          <a:p>
            <a:r>
              <a:rPr lang="th-TH" sz="3500" b="1" dirty="0" smtClean="0"/>
              <a:t>ระบบการบริหารจัดการและเอกสารที่เกี่ยวข้อง</a:t>
            </a:r>
            <a:endParaRPr lang="en-US" sz="3500" b="1" dirty="0" smtClean="0"/>
          </a:p>
          <a:p>
            <a:pPr lvl="1"/>
            <a:endParaRPr lang="th-TH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โครงสร้างและระบบการใช้งานโปรแกรม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857640"/>
          </a:xfrm>
        </p:spPr>
        <p:txBody>
          <a:bodyPr>
            <a:normAutofit/>
          </a:bodyPr>
          <a:lstStyle/>
          <a:p>
            <a:r>
              <a:rPr lang="th-TH" sz="3600" b="1" dirty="0" smtClean="0"/>
              <a:t> ข้อมูลทั่วไป</a:t>
            </a:r>
          </a:p>
          <a:p>
            <a:r>
              <a:rPr lang="th-TH" sz="3600" b="1" dirty="0" smtClean="0"/>
              <a:t> ระบบรับ </a:t>
            </a:r>
          </a:p>
          <a:p>
            <a:r>
              <a:rPr lang="th-TH" sz="3600" b="1" dirty="0" smtClean="0"/>
              <a:t> ระบบเบิก</a:t>
            </a:r>
          </a:p>
          <a:p>
            <a:r>
              <a:rPr lang="th-TH" sz="3600" b="1" dirty="0" smtClean="0"/>
              <a:t> รายงาน</a:t>
            </a:r>
            <a:endParaRPr lang="th-TH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8064896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วงรี 7"/>
          <p:cNvSpPr/>
          <p:nvPr/>
        </p:nvSpPr>
        <p:spPr>
          <a:xfrm>
            <a:off x="0" y="4149080"/>
            <a:ext cx="5868144" cy="13681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</a:rPr>
              <a:t>การจัดทำรายงาน/การควบคุมคลังเวชภัณฑ์</a:t>
            </a:r>
            <a:endParaRPr lang="th-TH" sz="36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443568"/>
            <a:ext cx="8507288" cy="4937760"/>
          </a:xfrm>
        </p:spPr>
        <p:txBody>
          <a:bodyPr>
            <a:normAutofit/>
          </a:bodyPr>
          <a:lstStyle/>
          <a:p>
            <a:r>
              <a:rPr lang="th-TH" sz="3200" b="1" dirty="0" smtClean="0"/>
              <a:t>รายงานคงคลังประจำเดือน / ข้อมูลการเงินและบัญชี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สรุปยอดตามหมวด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รายงานแสดงรายการคงเหลือ</a:t>
            </a:r>
          </a:p>
          <a:p>
            <a:r>
              <a:rPr lang="th-TH" sz="3200" b="1" dirty="0" smtClean="0"/>
              <a:t>สรุปรายงานการรับและการเบิกจ่าย</a:t>
            </a:r>
          </a:p>
          <a:p>
            <a:r>
              <a:rPr lang="th-TH" sz="3200" b="1" dirty="0" smtClean="0"/>
              <a:t>การควบคุมรายการใกล้หมดอายุ</a:t>
            </a:r>
          </a:p>
          <a:p>
            <a:r>
              <a:rPr lang="th-TH" sz="3200" b="1" dirty="0" smtClean="0"/>
              <a:t>การควบคุมจำนวนคงคลังให้เพียงพอและสอดคล้องกับอัตราการใช้ </a:t>
            </a:r>
          </a:p>
          <a:p>
            <a:endParaRPr lang="th-TH" sz="3200" b="1" dirty="0" smtClean="0"/>
          </a:p>
          <a:p>
            <a:endParaRPr lang="th-TH" sz="3200" b="1" dirty="0"/>
          </a:p>
        </p:txBody>
      </p:sp>
      <p:pic>
        <p:nvPicPr>
          <p:cNvPr id="24578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731478"/>
            <a:ext cx="2088232" cy="1718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</a:rPr>
              <a:t>เทคนิคการใช้งาน</a:t>
            </a:r>
            <a:endParaRPr lang="th-TH" sz="36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b="1" dirty="0" smtClean="0"/>
              <a:t>การค้นหา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เลือกจากเมนูย่อย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กำหนดวันที่ </a:t>
            </a:r>
            <a:r>
              <a:rPr lang="en-US" sz="2800" b="1" dirty="0" smtClean="0">
                <a:solidFill>
                  <a:srgbClr val="008000"/>
                </a:solidFill>
              </a:rPr>
              <a:t>: </a:t>
            </a:r>
            <a:r>
              <a:rPr lang="th-TH" sz="2800" b="1" dirty="0" smtClean="0">
                <a:solidFill>
                  <a:srgbClr val="008000"/>
                </a:solidFill>
              </a:rPr>
              <a:t>เลขเดือน+ค.ศ. ( 0820 </a:t>
            </a:r>
            <a:r>
              <a:rPr lang="en-US" sz="2800" b="1" dirty="0" smtClean="0">
                <a:solidFill>
                  <a:srgbClr val="008000"/>
                </a:solidFill>
              </a:rPr>
              <a:t>= </a:t>
            </a:r>
            <a:r>
              <a:rPr lang="th-TH" sz="2800" b="1" dirty="0" smtClean="0">
                <a:solidFill>
                  <a:srgbClr val="008000"/>
                </a:solidFill>
              </a:rPr>
              <a:t>ส.ค.2020 )</a:t>
            </a:r>
          </a:p>
          <a:p>
            <a:r>
              <a:rPr lang="th-TH" sz="3200" b="1" dirty="0" smtClean="0"/>
              <a:t>การดูข้อมูลรายการ / แก้ไข</a:t>
            </a:r>
          </a:p>
          <a:p>
            <a:r>
              <a:rPr lang="th-TH" sz="3200" b="1" dirty="0" smtClean="0"/>
              <a:t>รหัสระบบย่อย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ระบบรายการรับ </a:t>
            </a:r>
            <a:r>
              <a:rPr lang="en-US" sz="2800" b="1" dirty="0" smtClean="0">
                <a:solidFill>
                  <a:srgbClr val="008000"/>
                </a:solidFill>
              </a:rPr>
              <a:t>: RC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รายการขอเบิก </a:t>
            </a:r>
            <a:r>
              <a:rPr lang="en-US" sz="2800" b="1" dirty="0" smtClean="0">
                <a:solidFill>
                  <a:srgbClr val="008000"/>
                </a:solidFill>
              </a:rPr>
              <a:t>: </a:t>
            </a:r>
            <a:r>
              <a:rPr lang="th-TH" sz="2800" b="1" dirty="0" smtClean="0">
                <a:solidFill>
                  <a:srgbClr val="008000"/>
                </a:solidFill>
              </a:rPr>
              <a:t>รหัสหน่วยงาน-</a:t>
            </a:r>
            <a:r>
              <a:rPr lang="en-US" sz="2800" b="1" dirty="0" smtClean="0">
                <a:solidFill>
                  <a:srgbClr val="008000"/>
                </a:solidFill>
              </a:rPr>
              <a:t>RQ…</a:t>
            </a:r>
            <a:endParaRPr lang="th-TH" sz="2800" b="1" dirty="0" smtClean="0">
              <a:solidFill>
                <a:srgbClr val="008000"/>
              </a:solidFill>
            </a:endParaRP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ระบบรายการเบิก </a:t>
            </a:r>
            <a:r>
              <a:rPr lang="en-US" sz="2800" b="1" dirty="0" smtClean="0">
                <a:solidFill>
                  <a:srgbClr val="008000"/>
                </a:solidFill>
              </a:rPr>
              <a:t>: OT</a:t>
            </a:r>
          </a:p>
          <a:p>
            <a:pPr lvl="1"/>
            <a:r>
              <a:rPr lang="th-TH" sz="2800" b="1" dirty="0" smtClean="0">
                <a:solidFill>
                  <a:srgbClr val="008000"/>
                </a:solidFill>
              </a:rPr>
              <a:t>รายการนำส่ง </a:t>
            </a:r>
            <a:r>
              <a:rPr lang="en-US" sz="2800" b="1" dirty="0" smtClean="0">
                <a:solidFill>
                  <a:srgbClr val="008000"/>
                </a:solidFill>
              </a:rPr>
              <a:t>: </a:t>
            </a:r>
            <a:r>
              <a:rPr lang="th-TH" sz="2800" b="1" dirty="0" smtClean="0">
                <a:solidFill>
                  <a:srgbClr val="008000"/>
                </a:solidFill>
              </a:rPr>
              <a:t>ชื่อหน่วยงาน + </a:t>
            </a:r>
            <a:r>
              <a:rPr lang="en-US" sz="2800" b="1" dirty="0" smtClean="0">
                <a:solidFill>
                  <a:srgbClr val="008000"/>
                </a:solidFill>
              </a:rPr>
              <a:t>AP</a:t>
            </a:r>
          </a:p>
          <a:p>
            <a:r>
              <a:rPr lang="th-TH" sz="3200" b="1" dirty="0" smtClean="0"/>
              <a:t>เลขที่อ้างอิง</a:t>
            </a:r>
          </a:p>
          <a:p>
            <a:r>
              <a:rPr lang="th-TH" sz="3200" b="1" dirty="0" smtClean="0"/>
              <a:t>ระบบการสื่อสาร </a:t>
            </a:r>
            <a:r>
              <a:rPr lang="en-US" sz="3200" b="1" dirty="0" smtClean="0"/>
              <a:t>: line token</a:t>
            </a:r>
            <a:endParaRPr lang="th-TH" sz="3200" b="1" dirty="0" smtClean="0"/>
          </a:p>
          <a:p>
            <a:endParaRPr lang="th-TH" sz="3200" b="1" dirty="0" smtClean="0"/>
          </a:p>
          <a:p>
            <a:pPr lvl="1"/>
            <a:endParaRPr lang="th-TH" sz="2800" b="1" dirty="0" smtClean="0"/>
          </a:p>
          <a:p>
            <a:endParaRPr lang="th-TH" sz="3200" b="1" dirty="0"/>
          </a:p>
        </p:txBody>
      </p:sp>
      <p:pic>
        <p:nvPicPr>
          <p:cNvPr id="25602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293096"/>
            <a:ext cx="2684192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ข้อเสนอแนะ / โอกาสพัฒนา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515576"/>
            <a:ext cx="8229600" cy="4937760"/>
          </a:xfrm>
        </p:spPr>
        <p:txBody>
          <a:bodyPr>
            <a:normAutofit/>
          </a:bodyPr>
          <a:lstStyle/>
          <a:p>
            <a:r>
              <a:rPr lang="th-TH" sz="3200" b="1" dirty="0" smtClean="0"/>
              <a:t>การบันทึกรายการรับและรายการเบิกจ่ายตามอัตราการใช้ต่อเนื่อง </a:t>
            </a:r>
          </a:p>
          <a:p>
            <a:r>
              <a:rPr lang="th-TH" sz="3200" b="1" dirty="0" smtClean="0"/>
              <a:t>รายงานสถานะคงคลัง – รายงานการเงินการคลัง</a:t>
            </a:r>
          </a:p>
          <a:p>
            <a:r>
              <a:rPr lang="th-TH" sz="3200" b="1" dirty="0" smtClean="0"/>
              <a:t>การกำกับมูลค่าการใช้เวชภัณฑ์</a:t>
            </a:r>
          </a:p>
          <a:p>
            <a:r>
              <a:rPr lang="th-TH" sz="3200" b="1" dirty="0" smtClean="0"/>
              <a:t>นำไปใช้หมวดวัสดุอื่น</a:t>
            </a:r>
          </a:p>
          <a:p>
            <a:r>
              <a:rPr lang="th-TH" sz="3200" b="1" dirty="0" smtClean="0"/>
              <a:t>โรงพยาบาล/</a:t>
            </a:r>
            <a:r>
              <a:rPr lang="th-TH" sz="3200" b="1" dirty="0" err="1" smtClean="0"/>
              <a:t>คป</a:t>
            </a:r>
            <a:r>
              <a:rPr lang="th-TH" sz="3200" b="1" dirty="0" smtClean="0"/>
              <a:t>สอ.เครือข่าย ที่มีการใช้</a:t>
            </a:r>
          </a:p>
          <a:p>
            <a:pPr>
              <a:buNone/>
            </a:pPr>
            <a:r>
              <a:rPr lang="th-TH" sz="3200" b="1" dirty="0" smtClean="0"/>
              <a:t>   โปรแกรม </a:t>
            </a:r>
            <a:r>
              <a:rPr lang="en-US" sz="3200" b="1" dirty="0" err="1" smtClean="0"/>
              <a:t>StockDB</a:t>
            </a:r>
            <a:endParaRPr lang="th-TH" sz="3200" b="1" dirty="0"/>
          </a:p>
        </p:txBody>
      </p:sp>
      <p:pic>
        <p:nvPicPr>
          <p:cNvPr id="23554" name="Picture 2" descr="C:\Program Files (x86)\Microsoft Office\MEDIA\CAGCAT10\j03154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212976"/>
            <a:ext cx="2699792" cy="296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283968" y="4941168"/>
            <a:ext cx="4680520" cy="1409368"/>
          </a:xfrm>
        </p:spPr>
        <p:txBody>
          <a:bodyPr>
            <a:noAutofit/>
          </a:bodyPr>
          <a:lstStyle/>
          <a:p>
            <a:endParaRPr lang="th-TH" sz="3200" b="1" dirty="0" smtClean="0">
              <a:latin typeface="Kunstler Script" pitchFamily="66" charset="0"/>
            </a:endParaRPr>
          </a:p>
          <a:p>
            <a:r>
              <a:rPr lang="en-US" sz="6000" b="1" dirty="0" smtClean="0">
                <a:latin typeface="Kunstler Script" pitchFamily="66" charset="0"/>
              </a:rPr>
              <a:t>Thank  You </a:t>
            </a:r>
            <a:endParaRPr lang="th-TH" sz="6000" b="1" dirty="0">
              <a:latin typeface="Kunstler Script" pitchFamily="66" charset="0"/>
            </a:endParaRPr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323528" y="1268760"/>
            <a:ext cx="2879725" cy="2830512"/>
            <a:chOff x="2245" y="1525"/>
            <a:chExt cx="1814" cy="1783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45" y="1525"/>
              <a:ext cx="1814" cy="1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256" y="1533"/>
              <a:ext cx="1779" cy="1774"/>
            </a:xfrm>
            <a:custGeom>
              <a:avLst/>
              <a:gdLst/>
              <a:ahLst/>
              <a:cxnLst>
                <a:cxn ang="0">
                  <a:pos x="952" y="983"/>
                </a:cxn>
                <a:cxn ang="0">
                  <a:pos x="999" y="848"/>
                </a:cxn>
                <a:cxn ang="0">
                  <a:pos x="2518" y="207"/>
                </a:cxn>
                <a:cxn ang="0">
                  <a:pos x="2813" y="148"/>
                </a:cxn>
                <a:cxn ang="0">
                  <a:pos x="2863" y="381"/>
                </a:cxn>
                <a:cxn ang="0">
                  <a:pos x="2701" y="479"/>
                </a:cxn>
                <a:cxn ang="0">
                  <a:pos x="2878" y="863"/>
                </a:cxn>
                <a:cxn ang="0">
                  <a:pos x="2878" y="1011"/>
                </a:cxn>
                <a:cxn ang="0">
                  <a:pos x="2661" y="1191"/>
                </a:cxn>
                <a:cxn ang="0">
                  <a:pos x="2466" y="1472"/>
                </a:cxn>
                <a:cxn ang="0">
                  <a:pos x="2370" y="2000"/>
                </a:cxn>
                <a:cxn ang="0">
                  <a:pos x="2811" y="2302"/>
                </a:cxn>
                <a:cxn ang="0">
                  <a:pos x="2811" y="2458"/>
                </a:cxn>
                <a:cxn ang="0">
                  <a:pos x="2430" y="2567"/>
                </a:cxn>
                <a:cxn ang="0">
                  <a:pos x="2580" y="2595"/>
                </a:cxn>
                <a:cxn ang="0">
                  <a:pos x="2561" y="2797"/>
                </a:cxn>
                <a:cxn ang="0">
                  <a:pos x="2416" y="2802"/>
                </a:cxn>
                <a:cxn ang="0">
                  <a:pos x="2155" y="3147"/>
                </a:cxn>
                <a:cxn ang="0">
                  <a:pos x="2051" y="3308"/>
                </a:cxn>
                <a:cxn ang="0">
                  <a:pos x="1885" y="3179"/>
                </a:cxn>
                <a:cxn ang="0">
                  <a:pos x="1651" y="3019"/>
                </a:cxn>
                <a:cxn ang="0">
                  <a:pos x="1541" y="3017"/>
                </a:cxn>
                <a:cxn ang="0">
                  <a:pos x="1422" y="3401"/>
                </a:cxn>
                <a:cxn ang="0">
                  <a:pos x="1772" y="3542"/>
                </a:cxn>
                <a:cxn ang="0">
                  <a:pos x="2080" y="3525"/>
                </a:cxn>
                <a:cxn ang="0">
                  <a:pos x="2384" y="3419"/>
                </a:cxn>
                <a:cxn ang="0">
                  <a:pos x="2637" y="3275"/>
                </a:cxn>
                <a:cxn ang="0">
                  <a:pos x="2909" y="3054"/>
                </a:cxn>
                <a:cxn ang="0">
                  <a:pos x="3245" y="2647"/>
                </a:cxn>
                <a:cxn ang="0">
                  <a:pos x="3545" y="1876"/>
                </a:cxn>
                <a:cxn ang="0">
                  <a:pos x="3447" y="1137"/>
                </a:cxn>
                <a:cxn ang="0">
                  <a:pos x="3213" y="793"/>
                </a:cxn>
                <a:cxn ang="0">
                  <a:pos x="2903" y="555"/>
                </a:cxn>
                <a:cxn ang="0">
                  <a:pos x="2961" y="431"/>
                </a:cxn>
                <a:cxn ang="0">
                  <a:pos x="2972" y="179"/>
                </a:cxn>
                <a:cxn ang="0">
                  <a:pos x="2824" y="29"/>
                </a:cxn>
                <a:cxn ang="0">
                  <a:pos x="2528" y="44"/>
                </a:cxn>
                <a:cxn ang="0">
                  <a:pos x="2401" y="387"/>
                </a:cxn>
                <a:cxn ang="0">
                  <a:pos x="2035" y="357"/>
                </a:cxn>
                <a:cxn ang="0">
                  <a:pos x="1651" y="383"/>
                </a:cxn>
                <a:cxn ang="0">
                  <a:pos x="1224" y="472"/>
                </a:cxn>
                <a:cxn ang="0">
                  <a:pos x="681" y="681"/>
                </a:cxn>
                <a:cxn ang="0">
                  <a:pos x="160" y="1100"/>
                </a:cxn>
                <a:cxn ang="0">
                  <a:pos x="6" y="1632"/>
                </a:cxn>
                <a:cxn ang="0">
                  <a:pos x="164" y="2017"/>
                </a:cxn>
                <a:cxn ang="0">
                  <a:pos x="391" y="2232"/>
                </a:cxn>
                <a:cxn ang="0">
                  <a:pos x="810" y="2508"/>
                </a:cxn>
                <a:cxn ang="0">
                  <a:pos x="1099" y="2969"/>
                </a:cxn>
                <a:cxn ang="0">
                  <a:pos x="1476" y="2956"/>
                </a:cxn>
                <a:cxn ang="0">
                  <a:pos x="1572" y="2767"/>
                </a:cxn>
                <a:cxn ang="0">
                  <a:pos x="1735" y="2899"/>
                </a:cxn>
                <a:cxn ang="0">
                  <a:pos x="1960" y="3060"/>
                </a:cxn>
                <a:cxn ang="0">
                  <a:pos x="2070" y="3056"/>
                </a:cxn>
                <a:cxn ang="0">
                  <a:pos x="2351" y="2656"/>
                </a:cxn>
                <a:cxn ang="0">
                  <a:pos x="1004" y="2458"/>
                </a:cxn>
                <a:cxn ang="0">
                  <a:pos x="1004" y="2302"/>
                </a:cxn>
                <a:cxn ang="0">
                  <a:pos x="1418" y="2047"/>
                </a:cxn>
                <a:cxn ang="0">
                  <a:pos x="1345" y="1472"/>
                </a:cxn>
                <a:cxn ang="0">
                  <a:pos x="1151" y="1191"/>
                </a:cxn>
              </a:cxnLst>
              <a:rect l="0" t="0" r="r" b="b"/>
              <a:pathLst>
                <a:path w="3559" h="3547">
                  <a:moveTo>
                    <a:pt x="1591" y="1028"/>
                  </a:moveTo>
                  <a:lnTo>
                    <a:pt x="1010" y="1028"/>
                  </a:lnTo>
                  <a:lnTo>
                    <a:pt x="999" y="1026"/>
                  </a:lnTo>
                  <a:lnTo>
                    <a:pt x="987" y="1024"/>
                  </a:lnTo>
                  <a:lnTo>
                    <a:pt x="977" y="1019"/>
                  </a:lnTo>
                  <a:lnTo>
                    <a:pt x="968" y="1011"/>
                  </a:lnTo>
                  <a:lnTo>
                    <a:pt x="960" y="1004"/>
                  </a:lnTo>
                  <a:lnTo>
                    <a:pt x="954" y="994"/>
                  </a:lnTo>
                  <a:lnTo>
                    <a:pt x="952" y="983"/>
                  </a:lnTo>
                  <a:lnTo>
                    <a:pt x="950" y="972"/>
                  </a:lnTo>
                  <a:lnTo>
                    <a:pt x="950" y="902"/>
                  </a:lnTo>
                  <a:lnTo>
                    <a:pt x="952" y="891"/>
                  </a:lnTo>
                  <a:lnTo>
                    <a:pt x="954" y="880"/>
                  </a:lnTo>
                  <a:lnTo>
                    <a:pt x="960" y="870"/>
                  </a:lnTo>
                  <a:lnTo>
                    <a:pt x="968" y="863"/>
                  </a:lnTo>
                  <a:lnTo>
                    <a:pt x="977" y="856"/>
                  </a:lnTo>
                  <a:lnTo>
                    <a:pt x="987" y="850"/>
                  </a:lnTo>
                  <a:lnTo>
                    <a:pt x="999" y="848"/>
                  </a:lnTo>
                  <a:lnTo>
                    <a:pt x="1010" y="846"/>
                  </a:lnTo>
                  <a:lnTo>
                    <a:pt x="2214" y="846"/>
                  </a:lnTo>
                  <a:lnTo>
                    <a:pt x="2537" y="411"/>
                  </a:lnTo>
                  <a:lnTo>
                    <a:pt x="2516" y="379"/>
                  </a:lnTo>
                  <a:lnTo>
                    <a:pt x="2503" y="346"/>
                  </a:lnTo>
                  <a:lnTo>
                    <a:pt x="2495" y="311"/>
                  </a:lnTo>
                  <a:lnTo>
                    <a:pt x="2497" y="274"/>
                  </a:lnTo>
                  <a:lnTo>
                    <a:pt x="2503" y="240"/>
                  </a:lnTo>
                  <a:lnTo>
                    <a:pt x="2518" y="207"/>
                  </a:lnTo>
                  <a:lnTo>
                    <a:pt x="2539" y="176"/>
                  </a:lnTo>
                  <a:lnTo>
                    <a:pt x="2566" y="150"/>
                  </a:lnTo>
                  <a:lnTo>
                    <a:pt x="2599" y="127"/>
                  </a:lnTo>
                  <a:lnTo>
                    <a:pt x="2634" y="115"/>
                  </a:lnTo>
                  <a:lnTo>
                    <a:pt x="2672" y="107"/>
                  </a:lnTo>
                  <a:lnTo>
                    <a:pt x="2709" y="107"/>
                  </a:lnTo>
                  <a:lnTo>
                    <a:pt x="2745" y="113"/>
                  </a:lnTo>
                  <a:lnTo>
                    <a:pt x="2780" y="127"/>
                  </a:lnTo>
                  <a:lnTo>
                    <a:pt x="2813" y="148"/>
                  </a:lnTo>
                  <a:lnTo>
                    <a:pt x="2839" y="174"/>
                  </a:lnTo>
                  <a:lnTo>
                    <a:pt x="2861" y="205"/>
                  </a:lnTo>
                  <a:lnTo>
                    <a:pt x="2876" y="239"/>
                  </a:lnTo>
                  <a:lnTo>
                    <a:pt x="2884" y="274"/>
                  </a:lnTo>
                  <a:lnTo>
                    <a:pt x="2884" y="311"/>
                  </a:lnTo>
                  <a:lnTo>
                    <a:pt x="2880" y="329"/>
                  </a:lnTo>
                  <a:lnTo>
                    <a:pt x="2876" y="348"/>
                  </a:lnTo>
                  <a:lnTo>
                    <a:pt x="2870" y="365"/>
                  </a:lnTo>
                  <a:lnTo>
                    <a:pt x="2863" y="381"/>
                  </a:lnTo>
                  <a:lnTo>
                    <a:pt x="2853" y="396"/>
                  </a:lnTo>
                  <a:lnTo>
                    <a:pt x="2841" y="411"/>
                  </a:lnTo>
                  <a:lnTo>
                    <a:pt x="2828" y="424"/>
                  </a:lnTo>
                  <a:lnTo>
                    <a:pt x="2814" y="437"/>
                  </a:lnTo>
                  <a:lnTo>
                    <a:pt x="2793" y="452"/>
                  </a:lnTo>
                  <a:lnTo>
                    <a:pt x="2772" y="463"/>
                  </a:lnTo>
                  <a:lnTo>
                    <a:pt x="2749" y="472"/>
                  </a:lnTo>
                  <a:lnTo>
                    <a:pt x="2726" y="478"/>
                  </a:lnTo>
                  <a:lnTo>
                    <a:pt x="2701" y="479"/>
                  </a:lnTo>
                  <a:lnTo>
                    <a:pt x="2678" y="479"/>
                  </a:lnTo>
                  <a:lnTo>
                    <a:pt x="2653" y="478"/>
                  </a:lnTo>
                  <a:lnTo>
                    <a:pt x="2630" y="472"/>
                  </a:lnTo>
                  <a:lnTo>
                    <a:pt x="2349" y="846"/>
                  </a:lnTo>
                  <a:lnTo>
                    <a:pt x="2838" y="846"/>
                  </a:lnTo>
                  <a:lnTo>
                    <a:pt x="2849" y="848"/>
                  </a:lnTo>
                  <a:lnTo>
                    <a:pt x="2861" y="850"/>
                  </a:lnTo>
                  <a:lnTo>
                    <a:pt x="2870" y="856"/>
                  </a:lnTo>
                  <a:lnTo>
                    <a:pt x="2878" y="863"/>
                  </a:lnTo>
                  <a:lnTo>
                    <a:pt x="2886" y="870"/>
                  </a:lnTo>
                  <a:lnTo>
                    <a:pt x="2891" y="880"/>
                  </a:lnTo>
                  <a:lnTo>
                    <a:pt x="2893" y="891"/>
                  </a:lnTo>
                  <a:lnTo>
                    <a:pt x="2895" y="902"/>
                  </a:lnTo>
                  <a:lnTo>
                    <a:pt x="2895" y="972"/>
                  </a:lnTo>
                  <a:lnTo>
                    <a:pt x="2893" y="983"/>
                  </a:lnTo>
                  <a:lnTo>
                    <a:pt x="2891" y="994"/>
                  </a:lnTo>
                  <a:lnTo>
                    <a:pt x="2886" y="1004"/>
                  </a:lnTo>
                  <a:lnTo>
                    <a:pt x="2878" y="1011"/>
                  </a:lnTo>
                  <a:lnTo>
                    <a:pt x="2870" y="1019"/>
                  </a:lnTo>
                  <a:lnTo>
                    <a:pt x="2861" y="1024"/>
                  </a:lnTo>
                  <a:lnTo>
                    <a:pt x="2849" y="1026"/>
                  </a:lnTo>
                  <a:lnTo>
                    <a:pt x="2838" y="1028"/>
                  </a:lnTo>
                  <a:lnTo>
                    <a:pt x="1591" y="1028"/>
                  </a:lnTo>
                  <a:lnTo>
                    <a:pt x="1578" y="1150"/>
                  </a:lnTo>
                  <a:lnTo>
                    <a:pt x="2714" y="1150"/>
                  </a:lnTo>
                  <a:lnTo>
                    <a:pt x="2687" y="1169"/>
                  </a:lnTo>
                  <a:lnTo>
                    <a:pt x="2661" y="1191"/>
                  </a:lnTo>
                  <a:lnTo>
                    <a:pt x="2636" y="1213"/>
                  </a:lnTo>
                  <a:lnTo>
                    <a:pt x="2611" y="1239"/>
                  </a:lnTo>
                  <a:lnTo>
                    <a:pt x="2587" y="1267"/>
                  </a:lnTo>
                  <a:lnTo>
                    <a:pt x="2564" y="1296"/>
                  </a:lnTo>
                  <a:lnTo>
                    <a:pt x="2543" y="1330"/>
                  </a:lnTo>
                  <a:lnTo>
                    <a:pt x="2522" y="1363"/>
                  </a:lnTo>
                  <a:lnTo>
                    <a:pt x="2503" y="1398"/>
                  </a:lnTo>
                  <a:lnTo>
                    <a:pt x="2484" y="1433"/>
                  </a:lnTo>
                  <a:lnTo>
                    <a:pt x="2466" y="1472"/>
                  </a:lnTo>
                  <a:lnTo>
                    <a:pt x="2451" y="1511"/>
                  </a:lnTo>
                  <a:lnTo>
                    <a:pt x="2435" y="1552"/>
                  </a:lnTo>
                  <a:lnTo>
                    <a:pt x="2422" y="1595"/>
                  </a:lnTo>
                  <a:lnTo>
                    <a:pt x="2410" y="1637"/>
                  </a:lnTo>
                  <a:lnTo>
                    <a:pt x="2399" y="1682"/>
                  </a:lnTo>
                  <a:lnTo>
                    <a:pt x="2384" y="1765"/>
                  </a:lnTo>
                  <a:lnTo>
                    <a:pt x="2374" y="1847"/>
                  </a:lnTo>
                  <a:lnTo>
                    <a:pt x="2368" y="1924"/>
                  </a:lnTo>
                  <a:lnTo>
                    <a:pt x="2370" y="2000"/>
                  </a:lnTo>
                  <a:lnTo>
                    <a:pt x="2376" y="2071"/>
                  </a:lnTo>
                  <a:lnTo>
                    <a:pt x="2387" y="2137"/>
                  </a:lnTo>
                  <a:lnTo>
                    <a:pt x="2405" y="2195"/>
                  </a:lnTo>
                  <a:lnTo>
                    <a:pt x="2426" y="2247"/>
                  </a:lnTo>
                  <a:lnTo>
                    <a:pt x="2757" y="2247"/>
                  </a:lnTo>
                  <a:lnTo>
                    <a:pt x="2772" y="2263"/>
                  </a:lnTo>
                  <a:lnTo>
                    <a:pt x="2786" y="2276"/>
                  </a:lnTo>
                  <a:lnTo>
                    <a:pt x="2799" y="2289"/>
                  </a:lnTo>
                  <a:lnTo>
                    <a:pt x="2811" y="2302"/>
                  </a:lnTo>
                  <a:lnTo>
                    <a:pt x="2818" y="2313"/>
                  </a:lnTo>
                  <a:lnTo>
                    <a:pt x="2826" y="2326"/>
                  </a:lnTo>
                  <a:lnTo>
                    <a:pt x="2830" y="2337"/>
                  </a:lnTo>
                  <a:lnTo>
                    <a:pt x="2832" y="2349"/>
                  </a:lnTo>
                  <a:lnTo>
                    <a:pt x="2832" y="2419"/>
                  </a:lnTo>
                  <a:lnTo>
                    <a:pt x="2830" y="2430"/>
                  </a:lnTo>
                  <a:lnTo>
                    <a:pt x="2826" y="2441"/>
                  </a:lnTo>
                  <a:lnTo>
                    <a:pt x="2818" y="2450"/>
                  </a:lnTo>
                  <a:lnTo>
                    <a:pt x="2811" y="2458"/>
                  </a:lnTo>
                  <a:lnTo>
                    <a:pt x="2799" y="2465"/>
                  </a:lnTo>
                  <a:lnTo>
                    <a:pt x="2786" y="2471"/>
                  </a:lnTo>
                  <a:lnTo>
                    <a:pt x="2772" y="2473"/>
                  </a:lnTo>
                  <a:lnTo>
                    <a:pt x="2757" y="2475"/>
                  </a:lnTo>
                  <a:lnTo>
                    <a:pt x="2422" y="2475"/>
                  </a:lnTo>
                  <a:lnTo>
                    <a:pt x="2401" y="2584"/>
                  </a:lnTo>
                  <a:lnTo>
                    <a:pt x="2410" y="2576"/>
                  </a:lnTo>
                  <a:lnTo>
                    <a:pt x="2420" y="2571"/>
                  </a:lnTo>
                  <a:lnTo>
                    <a:pt x="2430" y="2567"/>
                  </a:lnTo>
                  <a:lnTo>
                    <a:pt x="2439" y="2563"/>
                  </a:lnTo>
                  <a:lnTo>
                    <a:pt x="2451" y="2560"/>
                  </a:lnTo>
                  <a:lnTo>
                    <a:pt x="2461" y="2558"/>
                  </a:lnTo>
                  <a:lnTo>
                    <a:pt x="2472" y="2556"/>
                  </a:lnTo>
                  <a:lnTo>
                    <a:pt x="2484" y="2556"/>
                  </a:lnTo>
                  <a:lnTo>
                    <a:pt x="2511" y="2558"/>
                  </a:lnTo>
                  <a:lnTo>
                    <a:pt x="2537" y="2567"/>
                  </a:lnTo>
                  <a:lnTo>
                    <a:pt x="2561" y="2578"/>
                  </a:lnTo>
                  <a:lnTo>
                    <a:pt x="2580" y="2595"/>
                  </a:lnTo>
                  <a:lnTo>
                    <a:pt x="2597" y="2614"/>
                  </a:lnTo>
                  <a:lnTo>
                    <a:pt x="2609" y="2636"/>
                  </a:lnTo>
                  <a:lnTo>
                    <a:pt x="2618" y="2662"/>
                  </a:lnTo>
                  <a:lnTo>
                    <a:pt x="2620" y="2688"/>
                  </a:lnTo>
                  <a:lnTo>
                    <a:pt x="2618" y="2714"/>
                  </a:lnTo>
                  <a:lnTo>
                    <a:pt x="2609" y="2739"/>
                  </a:lnTo>
                  <a:lnTo>
                    <a:pt x="2597" y="2762"/>
                  </a:lnTo>
                  <a:lnTo>
                    <a:pt x="2580" y="2780"/>
                  </a:lnTo>
                  <a:lnTo>
                    <a:pt x="2561" y="2797"/>
                  </a:lnTo>
                  <a:lnTo>
                    <a:pt x="2537" y="2808"/>
                  </a:lnTo>
                  <a:lnTo>
                    <a:pt x="2511" y="2817"/>
                  </a:lnTo>
                  <a:lnTo>
                    <a:pt x="2484" y="2819"/>
                  </a:lnTo>
                  <a:lnTo>
                    <a:pt x="2472" y="2819"/>
                  </a:lnTo>
                  <a:lnTo>
                    <a:pt x="2459" y="2817"/>
                  </a:lnTo>
                  <a:lnTo>
                    <a:pt x="2447" y="2815"/>
                  </a:lnTo>
                  <a:lnTo>
                    <a:pt x="2437" y="2812"/>
                  </a:lnTo>
                  <a:lnTo>
                    <a:pt x="2426" y="2806"/>
                  </a:lnTo>
                  <a:lnTo>
                    <a:pt x="2416" y="2802"/>
                  </a:lnTo>
                  <a:lnTo>
                    <a:pt x="2407" y="2797"/>
                  </a:lnTo>
                  <a:lnTo>
                    <a:pt x="2397" y="2789"/>
                  </a:lnTo>
                  <a:lnTo>
                    <a:pt x="2095" y="3071"/>
                  </a:lnTo>
                  <a:lnTo>
                    <a:pt x="2108" y="3080"/>
                  </a:lnTo>
                  <a:lnTo>
                    <a:pt x="2120" y="3091"/>
                  </a:lnTo>
                  <a:lnTo>
                    <a:pt x="2132" y="3104"/>
                  </a:lnTo>
                  <a:lnTo>
                    <a:pt x="2141" y="3117"/>
                  </a:lnTo>
                  <a:lnTo>
                    <a:pt x="2149" y="3132"/>
                  </a:lnTo>
                  <a:lnTo>
                    <a:pt x="2155" y="3147"/>
                  </a:lnTo>
                  <a:lnTo>
                    <a:pt x="2158" y="3162"/>
                  </a:lnTo>
                  <a:lnTo>
                    <a:pt x="2160" y="3179"/>
                  </a:lnTo>
                  <a:lnTo>
                    <a:pt x="2158" y="3204"/>
                  </a:lnTo>
                  <a:lnTo>
                    <a:pt x="2149" y="3230"/>
                  </a:lnTo>
                  <a:lnTo>
                    <a:pt x="2137" y="3253"/>
                  </a:lnTo>
                  <a:lnTo>
                    <a:pt x="2120" y="3271"/>
                  </a:lnTo>
                  <a:lnTo>
                    <a:pt x="2101" y="3288"/>
                  </a:lnTo>
                  <a:lnTo>
                    <a:pt x="2078" y="3299"/>
                  </a:lnTo>
                  <a:lnTo>
                    <a:pt x="2051" y="3308"/>
                  </a:lnTo>
                  <a:lnTo>
                    <a:pt x="2024" y="3310"/>
                  </a:lnTo>
                  <a:lnTo>
                    <a:pt x="1995" y="3308"/>
                  </a:lnTo>
                  <a:lnTo>
                    <a:pt x="1970" y="3299"/>
                  </a:lnTo>
                  <a:lnTo>
                    <a:pt x="1947" y="3288"/>
                  </a:lnTo>
                  <a:lnTo>
                    <a:pt x="1926" y="3271"/>
                  </a:lnTo>
                  <a:lnTo>
                    <a:pt x="1908" y="3253"/>
                  </a:lnTo>
                  <a:lnTo>
                    <a:pt x="1897" y="3230"/>
                  </a:lnTo>
                  <a:lnTo>
                    <a:pt x="1887" y="3204"/>
                  </a:lnTo>
                  <a:lnTo>
                    <a:pt x="1885" y="3179"/>
                  </a:lnTo>
                  <a:lnTo>
                    <a:pt x="1887" y="3156"/>
                  </a:lnTo>
                  <a:lnTo>
                    <a:pt x="1893" y="3136"/>
                  </a:lnTo>
                  <a:lnTo>
                    <a:pt x="1901" y="3117"/>
                  </a:lnTo>
                  <a:lnTo>
                    <a:pt x="1912" y="3101"/>
                  </a:lnTo>
                  <a:lnTo>
                    <a:pt x="1695" y="2993"/>
                  </a:lnTo>
                  <a:lnTo>
                    <a:pt x="1685" y="3001"/>
                  </a:lnTo>
                  <a:lnTo>
                    <a:pt x="1674" y="3008"/>
                  </a:lnTo>
                  <a:lnTo>
                    <a:pt x="1662" y="3015"/>
                  </a:lnTo>
                  <a:lnTo>
                    <a:pt x="1651" y="3019"/>
                  </a:lnTo>
                  <a:lnTo>
                    <a:pt x="1639" y="3025"/>
                  </a:lnTo>
                  <a:lnTo>
                    <a:pt x="1626" y="3028"/>
                  </a:lnTo>
                  <a:lnTo>
                    <a:pt x="1612" y="3030"/>
                  </a:lnTo>
                  <a:lnTo>
                    <a:pt x="1599" y="3030"/>
                  </a:lnTo>
                  <a:lnTo>
                    <a:pt x="1587" y="3030"/>
                  </a:lnTo>
                  <a:lnTo>
                    <a:pt x="1576" y="3028"/>
                  </a:lnTo>
                  <a:lnTo>
                    <a:pt x="1564" y="3027"/>
                  </a:lnTo>
                  <a:lnTo>
                    <a:pt x="1553" y="3023"/>
                  </a:lnTo>
                  <a:lnTo>
                    <a:pt x="1541" y="3017"/>
                  </a:lnTo>
                  <a:lnTo>
                    <a:pt x="1531" y="3014"/>
                  </a:lnTo>
                  <a:lnTo>
                    <a:pt x="1522" y="3008"/>
                  </a:lnTo>
                  <a:lnTo>
                    <a:pt x="1512" y="3001"/>
                  </a:lnTo>
                  <a:lnTo>
                    <a:pt x="1258" y="3240"/>
                  </a:lnTo>
                  <a:lnTo>
                    <a:pt x="1289" y="3277"/>
                  </a:lnTo>
                  <a:lnTo>
                    <a:pt x="1322" y="3312"/>
                  </a:lnTo>
                  <a:lnTo>
                    <a:pt x="1354" y="3343"/>
                  </a:lnTo>
                  <a:lnTo>
                    <a:pt x="1387" y="3373"/>
                  </a:lnTo>
                  <a:lnTo>
                    <a:pt x="1422" y="3401"/>
                  </a:lnTo>
                  <a:lnTo>
                    <a:pt x="1456" y="3427"/>
                  </a:lnTo>
                  <a:lnTo>
                    <a:pt x="1493" y="3449"/>
                  </a:lnTo>
                  <a:lnTo>
                    <a:pt x="1531" y="3469"/>
                  </a:lnTo>
                  <a:lnTo>
                    <a:pt x="1570" y="3488"/>
                  </a:lnTo>
                  <a:lnTo>
                    <a:pt x="1608" y="3503"/>
                  </a:lnTo>
                  <a:lnTo>
                    <a:pt x="1647" y="3516"/>
                  </a:lnTo>
                  <a:lnTo>
                    <a:pt x="1689" y="3527"/>
                  </a:lnTo>
                  <a:lnTo>
                    <a:pt x="1730" y="3534"/>
                  </a:lnTo>
                  <a:lnTo>
                    <a:pt x="1772" y="3542"/>
                  </a:lnTo>
                  <a:lnTo>
                    <a:pt x="1814" y="3545"/>
                  </a:lnTo>
                  <a:lnTo>
                    <a:pt x="1858" y="3547"/>
                  </a:lnTo>
                  <a:lnTo>
                    <a:pt x="1889" y="3547"/>
                  </a:lnTo>
                  <a:lnTo>
                    <a:pt x="1920" y="3545"/>
                  </a:lnTo>
                  <a:lnTo>
                    <a:pt x="1951" y="3543"/>
                  </a:lnTo>
                  <a:lnTo>
                    <a:pt x="1982" y="3540"/>
                  </a:lnTo>
                  <a:lnTo>
                    <a:pt x="2014" y="3536"/>
                  </a:lnTo>
                  <a:lnTo>
                    <a:pt x="2047" y="3530"/>
                  </a:lnTo>
                  <a:lnTo>
                    <a:pt x="2080" y="3525"/>
                  </a:lnTo>
                  <a:lnTo>
                    <a:pt x="2112" y="3516"/>
                  </a:lnTo>
                  <a:lnTo>
                    <a:pt x="2145" y="3508"/>
                  </a:lnTo>
                  <a:lnTo>
                    <a:pt x="2178" y="3499"/>
                  </a:lnTo>
                  <a:lnTo>
                    <a:pt x="2212" y="3488"/>
                  </a:lnTo>
                  <a:lnTo>
                    <a:pt x="2245" y="3477"/>
                  </a:lnTo>
                  <a:lnTo>
                    <a:pt x="2280" y="3464"/>
                  </a:lnTo>
                  <a:lnTo>
                    <a:pt x="2314" y="3449"/>
                  </a:lnTo>
                  <a:lnTo>
                    <a:pt x="2349" y="3436"/>
                  </a:lnTo>
                  <a:lnTo>
                    <a:pt x="2384" y="3419"/>
                  </a:lnTo>
                  <a:lnTo>
                    <a:pt x="2412" y="3406"/>
                  </a:lnTo>
                  <a:lnTo>
                    <a:pt x="2441" y="3392"/>
                  </a:lnTo>
                  <a:lnTo>
                    <a:pt x="2470" y="3377"/>
                  </a:lnTo>
                  <a:lnTo>
                    <a:pt x="2497" y="3360"/>
                  </a:lnTo>
                  <a:lnTo>
                    <a:pt x="2526" y="3345"/>
                  </a:lnTo>
                  <a:lnTo>
                    <a:pt x="2555" y="3329"/>
                  </a:lnTo>
                  <a:lnTo>
                    <a:pt x="2582" y="3310"/>
                  </a:lnTo>
                  <a:lnTo>
                    <a:pt x="2609" y="3293"/>
                  </a:lnTo>
                  <a:lnTo>
                    <a:pt x="2637" y="3275"/>
                  </a:lnTo>
                  <a:lnTo>
                    <a:pt x="2664" y="3256"/>
                  </a:lnTo>
                  <a:lnTo>
                    <a:pt x="2691" y="3236"/>
                  </a:lnTo>
                  <a:lnTo>
                    <a:pt x="2718" y="3217"/>
                  </a:lnTo>
                  <a:lnTo>
                    <a:pt x="2743" y="3197"/>
                  </a:lnTo>
                  <a:lnTo>
                    <a:pt x="2770" y="3175"/>
                  </a:lnTo>
                  <a:lnTo>
                    <a:pt x="2797" y="3154"/>
                  </a:lnTo>
                  <a:lnTo>
                    <a:pt x="2822" y="3132"/>
                  </a:lnTo>
                  <a:lnTo>
                    <a:pt x="2866" y="3093"/>
                  </a:lnTo>
                  <a:lnTo>
                    <a:pt x="2909" y="3054"/>
                  </a:lnTo>
                  <a:lnTo>
                    <a:pt x="2951" y="3014"/>
                  </a:lnTo>
                  <a:lnTo>
                    <a:pt x="2991" y="2971"/>
                  </a:lnTo>
                  <a:lnTo>
                    <a:pt x="3032" y="2928"/>
                  </a:lnTo>
                  <a:lnTo>
                    <a:pt x="3070" y="2884"/>
                  </a:lnTo>
                  <a:lnTo>
                    <a:pt x="3107" y="2840"/>
                  </a:lnTo>
                  <a:lnTo>
                    <a:pt x="3143" y="2791"/>
                  </a:lnTo>
                  <a:lnTo>
                    <a:pt x="3180" y="2745"/>
                  </a:lnTo>
                  <a:lnTo>
                    <a:pt x="3213" y="2697"/>
                  </a:lnTo>
                  <a:lnTo>
                    <a:pt x="3245" y="2647"/>
                  </a:lnTo>
                  <a:lnTo>
                    <a:pt x="3278" y="2597"/>
                  </a:lnTo>
                  <a:lnTo>
                    <a:pt x="3307" y="2547"/>
                  </a:lnTo>
                  <a:lnTo>
                    <a:pt x="3336" y="2495"/>
                  </a:lnTo>
                  <a:lnTo>
                    <a:pt x="3363" y="2443"/>
                  </a:lnTo>
                  <a:lnTo>
                    <a:pt x="3388" y="2391"/>
                  </a:lnTo>
                  <a:lnTo>
                    <a:pt x="3442" y="2265"/>
                  </a:lnTo>
                  <a:lnTo>
                    <a:pt x="3486" y="2137"/>
                  </a:lnTo>
                  <a:lnTo>
                    <a:pt x="3520" y="2008"/>
                  </a:lnTo>
                  <a:lnTo>
                    <a:pt x="3545" y="1876"/>
                  </a:lnTo>
                  <a:lnTo>
                    <a:pt x="3559" y="1745"/>
                  </a:lnTo>
                  <a:lnTo>
                    <a:pt x="3559" y="1613"/>
                  </a:lnTo>
                  <a:lnTo>
                    <a:pt x="3547" y="1483"/>
                  </a:lnTo>
                  <a:lnTo>
                    <a:pt x="3522" y="1356"/>
                  </a:lnTo>
                  <a:lnTo>
                    <a:pt x="3511" y="1311"/>
                  </a:lnTo>
                  <a:lnTo>
                    <a:pt x="3497" y="1267"/>
                  </a:lnTo>
                  <a:lnTo>
                    <a:pt x="3482" y="1224"/>
                  </a:lnTo>
                  <a:lnTo>
                    <a:pt x="3467" y="1180"/>
                  </a:lnTo>
                  <a:lnTo>
                    <a:pt x="3447" y="1137"/>
                  </a:lnTo>
                  <a:lnTo>
                    <a:pt x="3426" y="1094"/>
                  </a:lnTo>
                  <a:lnTo>
                    <a:pt x="3405" y="1054"/>
                  </a:lnTo>
                  <a:lnTo>
                    <a:pt x="3380" y="1011"/>
                  </a:lnTo>
                  <a:lnTo>
                    <a:pt x="3355" y="970"/>
                  </a:lnTo>
                  <a:lnTo>
                    <a:pt x="3328" y="931"/>
                  </a:lnTo>
                  <a:lnTo>
                    <a:pt x="3301" y="894"/>
                  </a:lnTo>
                  <a:lnTo>
                    <a:pt x="3272" y="859"/>
                  </a:lnTo>
                  <a:lnTo>
                    <a:pt x="3243" y="824"/>
                  </a:lnTo>
                  <a:lnTo>
                    <a:pt x="3213" y="793"/>
                  </a:lnTo>
                  <a:lnTo>
                    <a:pt x="3182" y="761"/>
                  </a:lnTo>
                  <a:lnTo>
                    <a:pt x="3149" y="730"/>
                  </a:lnTo>
                  <a:lnTo>
                    <a:pt x="3116" y="702"/>
                  </a:lnTo>
                  <a:lnTo>
                    <a:pt x="3082" y="674"/>
                  </a:lnTo>
                  <a:lnTo>
                    <a:pt x="3047" y="648"/>
                  </a:lnTo>
                  <a:lnTo>
                    <a:pt x="3013" y="622"/>
                  </a:lnTo>
                  <a:lnTo>
                    <a:pt x="2976" y="598"/>
                  </a:lnTo>
                  <a:lnTo>
                    <a:pt x="2939" y="576"/>
                  </a:lnTo>
                  <a:lnTo>
                    <a:pt x="2903" y="555"/>
                  </a:lnTo>
                  <a:lnTo>
                    <a:pt x="2864" y="535"/>
                  </a:lnTo>
                  <a:lnTo>
                    <a:pt x="2868" y="531"/>
                  </a:lnTo>
                  <a:lnTo>
                    <a:pt x="2874" y="528"/>
                  </a:lnTo>
                  <a:lnTo>
                    <a:pt x="2880" y="524"/>
                  </a:lnTo>
                  <a:lnTo>
                    <a:pt x="2886" y="520"/>
                  </a:lnTo>
                  <a:lnTo>
                    <a:pt x="2907" y="500"/>
                  </a:lnTo>
                  <a:lnTo>
                    <a:pt x="2928" y="479"/>
                  </a:lnTo>
                  <a:lnTo>
                    <a:pt x="2945" y="455"/>
                  </a:lnTo>
                  <a:lnTo>
                    <a:pt x="2961" y="431"/>
                  </a:lnTo>
                  <a:lnTo>
                    <a:pt x="2972" y="405"/>
                  </a:lnTo>
                  <a:lnTo>
                    <a:pt x="2982" y="378"/>
                  </a:lnTo>
                  <a:lnTo>
                    <a:pt x="2990" y="350"/>
                  </a:lnTo>
                  <a:lnTo>
                    <a:pt x="2993" y="320"/>
                  </a:lnTo>
                  <a:lnTo>
                    <a:pt x="2995" y="291"/>
                  </a:lnTo>
                  <a:lnTo>
                    <a:pt x="2993" y="263"/>
                  </a:lnTo>
                  <a:lnTo>
                    <a:pt x="2990" y="235"/>
                  </a:lnTo>
                  <a:lnTo>
                    <a:pt x="2982" y="207"/>
                  </a:lnTo>
                  <a:lnTo>
                    <a:pt x="2972" y="179"/>
                  </a:lnTo>
                  <a:lnTo>
                    <a:pt x="2959" y="153"/>
                  </a:lnTo>
                  <a:lnTo>
                    <a:pt x="2943" y="129"/>
                  </a:lnTo>
                  <a:lnTo>
                    <a:pt x="2926" y="105"/>
                  </a:lnTo>
                  <a:lnTo>
                    <a:pt x="2911" y="89"/>
                  </a:lnTo>
                  <a:lnTo>
                    <a:pt x="2895" y="74"/>
                  </a:lnTo>
                  <a:lnTo>
                    <a:pt x="2878" y="61"/>
                  </a:lnTo>
                  <a:lnTo>
                    <a:pt x="2861" y="50"/>
                  </a:lnTo>
                  <a:lnTo>
                    <a:pt x="2843" y="39"/>
                  </a:lnTo>
                  <a:lnTo>
                    <a:pt x="2824" y="29"/>
                  </a:lnTo>
                  <a:lnTo>
                    <a:pt x="2805" y="22"/>
                  </a:lnTo>
                  <a:lnTo>
                    <a:pt x="2786" y="14"/>
                  </a:lnTo>
                  <a:lnTo>
                    <a:pt x="2749" y="5"/>
                  </a:lnTo>
                  <a:lnTo>
                    <a:pt x="2711" y="0"/>
                  </a:lnTo>
                  <a:lnTo>
                    <a:pt x="2674" y="0"/>
                  </a:lnTo>
                  <a:lnTo>
                    <a:pt x="2636" y="3"/>
                  </a:lnTo>
                  <a:lnTo>
                    <a:pt x="2597" y="13"/>
                  </a:lnTo>
                  <a:lnTo>
                    <a:pt x="2562" y="26"/>
                  </a:lnTo>
                  <a:lnTo>
                    <a:pt x="2528" y="44"/>
                  </a:lnTo>
                  <a:lnTo>
                    <a:pt x="2495" y="66"/>
                  </a:lnTo>
                  <a:lnTo>
                    <a:pt x="2461" y="98"/>
                  </a:lnTo>
                  <a:lnTo>
                    <a:pt x="2434" y="135"/>
                  </a:lnTo>
                  <a:lnTo>
                    <a:pt x="2410" y="174"/>
                  </a:lnTo>
                  <a:lnTo>
                    <a:pt x="2397" y="215"/>
                  </a:lnTo>
                  <a:lnTo>
                    <a:pt x="2387" y="257"/>
                  </a:lnTo>
                  <a:lnTo>
                    <a:pt x="2385" y="302"/>
                  </a:lnTo>
                  <a:lnTo>
                    <a:pt x="2389" y="344"/>
                  </a:lnTo>
                  <a:lnTo>
                    <a:pt x="2401" y="387"/>
                  </a:lnTo>
                  <a:lnTo>
                    <a:pt x="2360" y="381"/>
                  </a:lnTo>
                  <a:lnTo>
                    <a:pt x="2320" y="376"/>
                  </a:lnTo>
                  <a:lnTo>
                    <a:pt x="2282" y="370"/>
                  </a:lnTo>
                  <a:lnTo>
                    <a:pt x="2241" y="366"/>
                  </a:lnTo>
                  <a:lnTo>
                    <a:pt x="2199" y="363"/>
                  </a:lnTo>
                  <a:lnTo>
                    <a:pt x="2158" y="361"/>
                  </a:lnTo>
                  <a:lnTo>
                    <a:pt x="2118" y="359"/>
                  </a:lnTo>
                  <a:lnTo>
                    <a:pt x="2078" y="357"/>
                  </a:lnTo>
                  <a:lnTo>
                    <a:pt x="2035" y="357"/>
                  </a:lnTo>
                  <a:lnTo>
                    <a:pt x="1995" y="357"/>
                  </a:lnTo>
                  <a:lnTo>
                    <a:pt x="1955" y="359"/>
                  </a:lnTo>
                  <a:lnTo>
                    <a:pt x="1914" y="361"/>
                  </a:lnTo>
                  <a:lnTo>
                    <a:pt x="1872" y="363"/>
                  </a:lnTo>
                  <a:lnTo>
                    <a:pt x="1831" y="365"/>
                  </a:lnTo>
                  <a:lnTo>
                    <a:pt x="1791" y="368"/>
                  </a:lnTo>
                  <a:lnTo>
                    <a:pt x="1751" y="372"/>
                  </a:lnTo>
                  <a:lnTo>
                    <a:pt x="1701" y="378"/>
                  </a:lnTo>
                  <a:lnTo>
                    <a:pt x="1651" y="383"/>
                  </a:lnTo>
                  <a:lnTo>
                    <a:pt x="1603" y="391"/>
                  </a:lnTo>
                  <a:lnTo>
                    <a:pt x="1553" y="400"/>
                  </a:lnTo>
                  <a:lnTo>
                    <a:pt x="1504" y="407"/>
                  </a:lnTo>
                  <a:lnTo>
                    <a:pt x="1456" y="416"/>
                  </a:lnTo>
                  <a:lnTo>
                    <a:pt x="1408" y="428"/>
                  </a:lnTo>
                  <a:lnTo>
                    <a:pt x="1362" y="437"/>
                  </a:lnTo>
                  <a:lnTo>
                    <a:pt x="1316" y="448"/>
                  </a:lnTo>
                  <a:lnTo>
                    <a:pt x="1270" y="459"/>
                  </a:lnTo>
                  <a:lnTo>
                    <a:pt x="1224" y="472"/>
                  </a:lnTo>
                  <a:lnTo>
                    <a:pt x="1179" y="485"/>
                  </a:lnTo>
                  <a:lnTo>
                    <a:pt x="1137" y="498"/>
                  </a:lnTo>
                  <a:lnTo>
                    <a:pt x="1093" y="511"/>
                  </a:lnTo>
                  <a:lnTo>
                    <a:pt x="1050" y="524"/>
                  </a:lnTo>
                  <a:lnTo>
                    <a:pt x="1010" y="539"/>
                  </a:lnTo>
                  <a:lnTo>
                    <a:pt x="924" y="572"/>
                  </a:lnTo>
                  <a:lnTo>
                    <a:pt x="839" y="607"/>
                  </a:lnTo>
                  <a:lnTo>
                    <a:pt x="758" y="642"/>
                  </a:lnTo>
                  <a:lnTo>
                    <a:pt x="681" y="681"/>
                  </a:lnTo>
                  <a:lnTo>
                    <a:pt x="608" y="722"/>
                  </a:lnTo>
                  <a:lnTo>
                    <a:pt x="537" y="765"/>
                  </a:lnTo>
                  <a:lnTo>
                    <a:pt x="471" y="807"/>
                  </a:lnTo>
                  <a:lnTo>
                    <a:pt x="410" y="854"/>
                  </a:lnTo>
                  <a:lnTo>
                    <a:pt x="350" y="900"/>
                  </a:lnTo>
                  <a:lnTo>
                    <a:pt x="296" y="948"/>
                  </a:lnTo>
                  <a:lnTo>
                    <a:pt x="246" y="998"/>
                  </a:lnTo>
                  <a:lnTo>
                    <a:pt x="200" y="1048"/>
                  </a:lnTo>
                  <a:lnTo>
                    <a:pt x="160" y="1100"/>
                  </a:lnTo>
                  <a:lnTo>
                    <a:pt x="123" y="1154"/>
                  </a:lnTo>
                  <a:lnTo>
                    <a:pt x="91" y="1207"/>
                  </a:lnTo>
                  <a:lnTo>
                    <a:pt x="64" y="1263"/>
                  </a:lnTo>
                  <a:lnTo>
                    <a:pt x="41" y="1322"/>
                  </a:lnTo>
                  <a:lnTo>
                    <a:pt x="21" y="1382"/>
                  </a:lnTo>
                  <a:lnTo>
                    <a:pt x="8" y="1443"/>
                  </a:lnTo>
                  <a:lnTo>
                    <a:pt x="2" y="1506"/>
                  </a:lnTo>
                  <a:lnTo>
                    <a:pt x="0" y="1567"/>
                  </a:lnTo>
                  <a:lnTo>
                    <a:pt x="6" y="1632"/>
                  </a:lnTo>
                  <a:lnTo>
                    <a:pt x="17" y="1695"/>
                  </a:lnTo>
                  <a:lnTo>
                    <a:pt x="35" y="1760"/>
                  </a:lnTo>
                  <a:lnTo>
                    <a:pt x="50" y="1802"/>
                  </a:lnTo>
                  <a:lnTo>
                    <a:pt x="66" y="1843"/>
                  </a:lnTo>
                  <a:lnTo>
                    <a:pt x="83" y="1882"/>
                  </a:lnTo>
                  <a:lnTo>
                    <a:pt x="102" y="1919"/>
                  </a:lnTo>
                  <a:lnTo>
                    <a:pt x="121" y="1954"/>
                  </a:lnTo>
                  <a:lnTo>
                    <a:pt x="143" y="1986"/>
                  </a:lnTo>
                  <a:lnTo>
                    <a:pt x="164" y="2017"/>
                  </a:lnTo>
                  <a:lnTo>
                    <a:pt x="187" y="2047"/>
                  </a:lnTo>
                  <a:lnTo>
                    <a:pt x="210" y="2074"/>
                  </a:lnTo>
                  <a:lnTo>
                    <a:pt x="235" y="2100"/>
                  </a:lnTo>
                  <a:lnTo>
                    <a:pt x="258" y="2124"/>
                  </a:lnTo>
                  <a:lnTo>
                    <a:pt x="285" y="2149"/>
                  </a:lnTo>
                  <a:lnTo>
                    <a:pt x="310" y="2171"/>
                  </a:lnTo>
                  <a:lnTo>
                    <a:pt x="337" y="2193"/>
                  </a:lnTo>
                  <a:lnTo>
                    <a:pt x="364" y="2212"/>
                  </a:lnTo>
                  <a:lnTo>
                    <a:pt x="391" y="2232"/>
                  </a:lnTo>
                  <a:lnTo>
                    <a:pt x="437" y="2263"/>
                  </a:lnTo>
                  <a:lnTo>
                    <a:pt x="485" y="2293"/>
                  </a:lnTo>
                  <a:lnTo>
                    <a:pt x="533" y="2323"/>
                  </a:lnTo>
                  <a:lnTo>
                    <a:pt x="579" y="2350"/>
                  </a:lnTo>
                  <a:lnTo>
                    <a:pt x="627" y="2380"/>
                  </a:lnTo>
                  <a:lnTo>
                    <a:pt x="673" y="2410"/>
                  </a:lnTo>
                  <a:lnTo>
                    <a:pt x="722" y="2439"/>
                  </a:lnTo>
                  <a:lnTo>
                    <a:pt x="766" y="2473"/>
                  </a:lnTo>
                  <a:lnTo>
                    <a:pt x="810" y="2508"/>
                  </a:lnTo>
                  <a:lnTo>
                    <a:pt x="852" y="2545"/>
                  </a:lnTo>
                  <a:lnTo>
                    <a:pt x="893" y="2586"/>
                  </a:lnTo>
                  <a:lnTo>
                    <a:pt x="929" y="2630"/>
                  </a:lnTo>
                  <a:lnTo>
                    <a:pt x="966" y="2680"/>
                  </a:lnTo>
                  <a:lnTo>
                    <a:pt x="999" y="2734"/>
                  </a:lnTo>
                  <a:lnTo>
                    <a:pt x="1027" y="2793"/>
                  </a:lnTo>
                  <a:lnTo>
                    <a:pt x="1054" y="2858"/>
                  </a:lnTo>
                  <a:lnTo>
                    <a:pt x="1075" y="2914"/>
                  </a:lnTo>
                  <a:lnTo>
                    <a:pt x="1099" y="2969"/>
                  </a:lnTo>
                  <a:lnTo>
                    <a:pt x="1122" y="3019"/>
                  </a:lnTo>
                  <a:lnTo>
                    <a:pt x="1149" y="3069"/>
                  </a:lnTo>
                  <a:lnTo>
                    <a:pt x="1174" y="3116"/>
                  </a:lnTo>
                  <a:lnTo>
                    <a:pt x="1201" y="3160"/>
                  </a:lnTo>
                  <a:lnTo>
                    <a:pt x="1229" y="3201"/>
                  </a:lnTo>
                  <a:lnTo>
                    <a:pt x="1258" y="3240"/>
                  </a:lnTo>
                  <a:lnTo>
                    <a:pt x="1512" y="3001"/>
                  </a:lnTo>
                  <a:lnTo>
                    <a:pt x="1491" y="2980"/>
                  </a:lnTo>
                  <a:lnTo>
                    <a:pt x="1476" y="2956"/>
                  </a:lnTo>
                  <a:lnTo>
                    <a:pt x="1466" y="2928"/>
                  </a:lnTo>
                  <a:lnTo>
                    <a:pt x="1462" y="2899"/>
                  </a:lnTo>
                  <a:lnTo>
                    <a:pt x="1464" y="2871"/>
                  </a:lnTo>
                  <a:lnTo>
                    <a:pt x="1474" y="2847"/>
                  </a:lnTo>
                  <a:lnTo>
                    <a:pt x="1485" y="2825"/>
                  </a:lnTo>
                  <a:lnTo>
                    <a:pt x="1503" y="2804"/>
                  </a:lnTo>
                  <a:lnTo>
                    <a:pt x="1522" y="2788"/>
                  </a:lnTo>
                  <a:lnTo>
                    <a:pt x="1545" y="2777"/>
                  </a:lnTo>
                  <a:lnTo>
                    <a:pt x="1572" y="2767"/>
                  </a:lnTo>
                  <a:lnTo>
                    <a:pt x="1599" y="2765"/>
                  </a:lnTo>
                  <a:lnTo>
                    <a:pt x="1628" y="2767"/>
                  </a:lnTo>
                  <a:lnTo>
                    <a:pt x="1653" y="2777"/>
                  </a:lnTo>
                  <a:lnTo>
                    <a:pt x="1676" y="2788"/>
                  </a:lnTo>
                  <a:lnTo>
                    <a:pt x="1697" y="2804"/>
                  </a:lnTo>
                  <a:lnTo>
                    <a:pt x="1712" y="2825"/>
                  </a:lnTo>
                  <a:lnTo>
                    <a:pt x="1726" y="2847"/>
                  </a:lnTo>
                  <a:lnTo>
                    <a:pt x="1733" y="2871"/>
                  </a:lnTo>
                  <a:lnTo>
                    <a:pt x="1735" y="2899"/>
                  </a:lnTo>
                  <a:lnTo>
                    <a:pt x="1733" y="2927"/>
                  </a:lnTo>
                  <a:lnTo>
                    <a:pt x="1724" y="2951"/>
                  </a:lnTo>
                  <a:lnTo>
                    <a:pt x="1712" y="2973"/>
                  </a:lnTo>
                  <a:lnTo>
                    <a:pt x="1695" y="2993"/>
                  </a:lnTo>
                  <a:lnTo>
                    <a:pt x="1912" y="3101"/>
                  </a:lnTo>
                  <a:lnTo>
                    <a:pt x="1922" y="3090"/>
                  </a:lnTo>
                  <a:lnTo>
                    <a:pt x="1933" y="3078"/>
                  </a:lnTo>
                  <a:lnTo>
                    <a:pt x="1947" y="3069"/>
                  </a:lnTo>
                  <a:lnTo>
                    <a:pt x="1960" y="3060"/>
                  </a:lnTo>
                  <a:lnTo>
                    <a:pt x="1976" y="3054"/>
                  </a:lnTo>
                  <a:lnTo>
                    <a:pt x="1991" y="3049"/>
                  </a:lnTo>
                  <a:lnTo>
                    <a:pt x="2007" y="3047"/>
                  </a:lnTo>
                  <a:lnTo>
                    <a:pt x="2024" y="3045"/>
                  </a:lnTo>
                  <a:lnTo>
                    <a:pt x="2033" y="3045"/>
                  </a:lnTo>
                  <a:lnTo>
                    <a:pt x="2043" y="3047"/>
                  </a:lnTo>
                  <a:lnTo>
                    <a:pt x="2053" y="3049"/>
                  </a:lnTo>
                  <a:lnTo>
                    <a:pt x="2062" y="3053"/>
                  </a:lnTo>
                  <a:lnTo>
                    <a:pt x="2070" y="3056"/>
                  </a:lnTo>
                  <a:lnTo>
                    <a:pt x="2078" y="3060"/>
                  </a:lnTo>
                  <a:lnTo>
                    <a:pt x="2087" y="3066"/>
                  </a:lnTo>
                  <a:lnTo>
                    <a:pt x="2095" y="3071"/>
                  </a:lnTo>
                  <a:lnTo>
                    <a:pt x="2397" y="2789"/>
                  </a:lnTo>
                  <a:lnTo>
                    <a:pt x="2376" y="2769"/>
                  </a:lnTo>
                  <a:lnTo>
                    <a:pt x="2360" y="2745"/>
                  </a:lnTo>
                  <a:lnTo>
                    <a:pt x="2351" y="2717"/>
                  </a:lnTo>
                  <a:lnTo>
                    <a:pt x="2347" y="2688"/>
                  </a:lnTo>
                  <a:lnTo>
                    <a:pt x="2351" y="2656"/>
                  </a:lnTo>
                  <a:lnTo>
                    <a:pt x="2362" y="2628"/>
                  </a:lnTo>
                  <a:lnTo>
                    <a:pt x="2378" y="2604"/>
                  </a:lnTo>
                  <a:lnTo>
                    <a:pt x="2401" y="2584"/>
                  </a:lnTo>
                  <a:lnTo>
                    <a:pt x="2422" y="2475"/>
                  </a:lnTo>
                  <a:lnTo>
                    <a:pt x="1056" y="2475"/>
                  </a:lnTo>
                  <a:lnTo>
                    <a:pt x="1041" y="2473"/>
                  </a:lnTo>
                  <a:lnTo>
                    <a:pt x="1027" y="2471"/>
                  </a:lnTo>
                  <a:lnTo>
                    <a:pt x="1014" y="2465"/>
                  </a:lnTo>
                  <a:lnTo>
                    <a:pt x="1004" y="2458"/>
                  </a:lnTo>
                  <a:lnTo>
                    <a:pt x="995" y="2450"/>
                  </a:lnTo>
                  <a:lnTo>
                    <a:pt x="987" y="2441"/>
                  </a:lnTo>
                  <a:lnTo>
                    <a:pt x="983" y="2430"/>
                  </a:lnTo>
                  <a:lnTo>
                    <a:pt x="981" y="2419"/>
                  </a:lnTo>
                  <a:lnTo>
                    <a:pt x="981" y="2349"/>
                  </a:lnTo>
                  <a:lnTo>
                    <a:pt x="983" y="2337"/>
                  </a:lnTo>
                  <a:lnTo>
                    <a:pt x="987" y="2326"/>
                  </a:lnTo>
                  <a:lnTo>
                    <a:pt x="995" y="2313"/>
                  </a:lnTo>
                  <a:lnTo>
                    <a:pt x="1004" y="2302"/>
                  </a:lnTo>
                  <a:lnTo>
                    <a:pt x="1014" y="2289"/>
                  </a:lnTo>
                  <a:lnTo>
                    <a:pt x="1027" y="2276"/>
                  </a:lnTo>
                  <a:lnTo>
                    <a:pt x="1041" y="2263"/>
                  </a:lnTo>
                  <a:lnTo>
                    <a:pt x="1056" y="2247"/>
                  </a:lnTo>
                  <a:lnTo>
                    <a:pt x="1385" y="2247"/>
                  </a:lnTo>
                  <a:lnTo>
                    <a:pt x="1389" y="2232"/>
                  </a:lnTo>
                  <a:lnTo>
                    <a:pt x="1397" y="2189"/>
                  </a:lnTo>
                  <a:lnTo>
                    <a:pt x="1406" y="2126"/>
                  </a:lnTo>
                  <a:lnTo>
                    <a:pt x="1418" y="2047"/>
                  </a:lnTo>
                  <a:lnTo>
                    <a:pt x="1426" y="1958"/>
                  </a:lnTo>
                  <a:lnTo>
                    <a:pt x="1429" y="1863"/>
                  </a:lnTo>
                  <a:lnTo>
                    <a:pt x="1426" y="1771"/>
                  </a:lnTo>
                  <a:lnTo>
                    <a:pt x="1412" y="1682"/>
                  </a:lnTo>
                  <a:lnTo>
                    <a:pt x="1401" y="1637"/>
                  </a:lnTo>
                  <a:lnTo>
                    <a:pt x="1389" y="1595"/>
                  </a:lnTo>
                  <a:lnTo>
                    <a:pt x="1376" y="1552"/>
                  </a:lnTo>
                  <a:lnTo>
                    <a:pt x="1360" y="1511"/>
                  </a:lnTo>
                  <a:lnTo>
                    <a:pt x="1345" y="1472"/>
                  </a:lnTo>
                  <a:lnTo>
                    <a:pt x="1327" y="1433"/>
                  </a:lnTo>
                  <a:lnTo>
                    <a:pt x="1308" y="1398"/>
                  </a:lnTo>
                  <a:lnTo>
                    <a:pt x="1289" y="1363"/>
                  </a:lnTo>
                  <a:lnTo>
                    <a:pt x="1268" y="1330"/>
                  </a:lnTo>
                  <a:lnTo>
                    <a:pt x="1247" y="1296"/>
                  </a:lnTo>
                  <a:lnTo>
                    <a:pt x="1224" y="1267"/>
                  </a:lnTo>
                  <a:lnTo>
                    <a:pt x="1201" y="1239"/>
                  </a:lnTo>
                  <a:lnTo>
                    <a:pt x="1176" y="1213"/>
                  </a:lnTo>
                  <a:lnTo>
                    <a:pt x="1151" y="1191"/>
                  </a:lnTo>
                  <a:lnTo>
                    <a:pt x="1124" y="1169"/>
                  </a:lnTo>
                  <a:lnTo>
                    <a:pt x="1097" y="1150"/>
                  </a:lnTo>
                  <a:lnTo>
                    <a:pt x="1578" y="1150"/>
                  </a:lnTo>
                  <a:lnTo>
                    <a:pt x="1591" y="10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3032" y="2199"/>
              <a:ext cx="378" cy="425"/>
            </a:xfrm>
            <a:custGeom>
              <a:avLst/>
              <a:gdLst/>
              <a:ahLst/>
              <a:cxnLst>
                <a:cxn ang="0">
                  <a:pos x="756" y="765"/>
                </a:cxn>
                <a:cxn ang="0">
                  <a:pos x="569" y="563"/>
                </a:cxn>
                <a:cxn ang="0">
                  <a:pos x="713" y="376"/>
                </a:cxn>
                <a:cxn ang="0">
                  <a:pos x="625" y="313"/>
                </a:cxn>
                <a:cxn ang="0">
                  <a:pos x="494" y="481"/>
                </a:cxn>
                <a:cxn ang="0">
                  <a:pos x="375" y="353"/>
                </a:cxn>
                <a:cxn ang="0">
                  <a:pos x="384" y="348"/>
                </a:cxn>
                <a:cxn ang="0">
                  <a:pos x="392" y="340"/>
                </a:cxn>
                <a:cxn ang="0">
                  <a:pos x="400" y="335"/>
                </a:cxn>
                <a:cxn ang="0">
                  <a:pos x="407" y="327"/>
                </a:cxn>
                <a:cxn ang="0">
                  <a:pos x="415" y="320"/>
                </a:cxn>
                <a:cxn ang="0">
                  <a:pos x="423" y="311"/>
                </a:cxn>
                <a:cxn ang="0">
                  <a:pos x="429" y="303"/>
                </a:cxn>
                <a:cxn ang="0">
                  <a:pos x="434" y="294"/>
                </a:cxn>
                <a:cxn ang="0">
                  <a:pos x="455" y="244"/>
                </a:cxn>
                <a:cxn ang="0">
                  <a:pos x="461" y="190"/>
                </a:cxn>
                <a:cxn ang="0">
                  <a:pos x="455" y="137"/>
                </a:cxn>
                <a:cxn ang="0">
                  <a:pos x="434" y="89"/>
                </a:cxn>
                <a:cxn ang="0">
                  <a:pos x="421" y="68"/>
                </a:cxn>
                <a:cxn ang="0">
                  <a:pos x="404" y="50"/>
                </a:cxn>
                <a:cxn ang="0">
                  <a:pos x="386" y="35"/>
                </a:cxn>
                <a:cxn ang="0">
                  <a:pos x="365" y="22"/>
                </a:cxn>
                <a:cxn ang="0">
                  <a:pos x="344" y="13"/>
                </a:cxn>
                <a:cxn ang="0">
                  <a:pos x="321" y="5"/>
                </a:cxn>
                <a:cxn ang="0">
                  <a:pos x="296" y="1"/>
                </a:cxn>
                <a:cxn ang="0">
                  <a:pos x="269" y="0"/>
                </a:cxn>
                <a:cxn ang="0">
                  <a:pos x="0" y="0"/>
                </a:cxn>
                <a:cxn ang="0">
                  <a:pos x="0" y="568"/>
                </a:cxn>
                <a:cxn ang="0">
                  <a:pos x="109" y="568"/>
                </a:cxn>
                <a:cxn ang="0">
                  <a:pos x="109" y="105"/>
                </a:cxn>
                <a:cxn ang="0">
                  <a:pos x="269" y="105"/>
                </a:cxn>
                <a:cxn ang="0">
                  <a:pos x="296" y="109"/>
                </a:cxn>
                <a:cxn ang="0">
                  <a:pos x="315" y="116"/>
                </a:cxn>
                <a:cxn ang="0">
                  <a:pos x="330" y="127"/>
                </a:cxn>
                <a:cxn ang="0">
                  <a:pos x="340" y="142"/>
                </a:cxn>
                <a:cxn ang="0">
                  <a:pos x="346" y="157"/>
                </a:cxn>
                <a:cxn ang="0">
                  <a:pos x="350" y="170"/>
                </a:cxn>
                <a:cxn ang="0">
                  <a:pos x="352" y="183"/>
                </a:cxn>
                <a:cxn ang="0">
                  <a:pos x="352" y="190"/>
                </a:cxn>
                <a:cxn ang="0">
                  <a:pos x="352" y="203"/>
                </a:cxn>
                <a:cxn ang="0">
                  <a:pos x="348" y="216"/>
                </a:cxn>
                <a:cxn ang="0">
                  <a:pos x="344" y="231"/>
                </a:cxn>
                <a:cxn ang="0">
                  <a:pos x="336" y="244"/>
                </a:cxn>
                <a:cxn ang="0">
                  <a:pos x="327" y="255"/>
                </a:cxn>
                <a:cxn ang="0">
                  <a:pos x="313" y="264"/>
                </a:cxn>
                <a:cxn ang="0">
                  <a:pos x="298" y="272"/>
                </a:cxn>
                <a:cxn ang="0">
                  <a:pos x="277" y="274"/>
                </a:cxn>
                <a:cxn ang="0">
                  <a:pos x="153" y="274"/>
                </a:cxn>
                <a:cxn ang="0">
                  <a:pos x="427" y="568"/>
                </a:cxn>
                <a:cxn ang="0">
                  <a:pos x="259" y="785"/>
                </a:cxn>
                <a:cxn ang="0">
                  <a:pos x="348" y="848"/>
                </a:cxn>
                <a:cxn ang="0">
                  <a:pos x="502" y="650"/>
                </a:cxn>
                <a:cxn ang="0">
                  <a:pos x="673" y="835"/>
                </a:cxn>
                <a:cxn ang="0">
                  <a:pos x="756" y="765"/>
                </a:cxn>
              </a:cxnLst>
              <a:rect l="0" t="0" r="r" b="b"/>
              <a:pathLst>
                <a:path w="756" h="848">
                  <a:moveTo>
                    <a:pt x="756" y="765"/>
                  </a:moveTo>
                  <a:lnTo>
                    <a:pt x="569" y="563"/>
                  </a:lnTo>
                  <a:lnTo>
                    <a:pt x="713" y="376"/>
                  </a:lnTo>
                  <a:lnTo>
                    <a:pt x="625" y="313"/>
                  </a:lnTo>
                  <a:lnTo>
                    <a:pt x="494" y="481"/>
                  </a:lnTo>
                  <a:lnTo>
                    <a:pt x="375" y="353"/>
                  </a:lnTo>
                  <a:lnTo>
                    <a:pt x="384" y="348"/>
                  </a:lnTo>
                  <a:lnTo>
                    <a:pt x="392" y="340"/>
                  </a:lnTo>
                  <a:lnTo>
                    <a:pt x="400" y="335"/>
                  </a:lnTo>
                  <a:lnTo>
                    <a:pt x="407" y="327"/>
                  </a:lnTo>
                  <a:lnTo>
                    <a:pt x="415" y="320"/>
                  </a:lnTo>
                  <a:lnTo>
                    <a:pt x="423" y="311"/>
                  </a:lnTo>
                  <a:lnTo>
                    <a:pt x="429" y="303"/>
                  </a:lnTo>
                  <a:lnTo>
                    <a:pt x="434" y="294"/>
                  </a:lnTo>
                  <a:lnTo>
                    <a:pt x="455" y="244"/>
                  </a:lnTo>
                  <a:lnTo>
                    <a:pt x="461" y="190"/>
                  </a:lnTo>
                  <a:lnTo>
                    <a:pt x="455" y="137"/>
                  </a:lnTo>
                  <a:lnTo>
                    <a:pt x="434" y="89"/>
                  </a:lnTo>
                  <a:lnTo>
                    <a:pt x="421" y="68"/>
                  </a:lnTo>
                  <a:lnTo>
                    <a:pt x="404" y="50"/>
                  </a:lnTo>
                  <a:lnTo>
                    <a:pt x="386" y="35"/>
                  </a:lnTo>
                  <a:lnTo>
                    <a:pt x="365" y="22"/>
                  </a:lnTo>
                  <a:lnTo>
                    <a:pt x="344" y="13"/>
                  </a:lnTo>
                  <a:lnTo>
                    <a:pt x="321" y="5"/>
                  </a:lnTo>
                  <a:lnTo>
                    <a:pt x="296" y="1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568"/>
                  </a:lnTo>
                  <a:lnTo>
                    <a:pt x="109" y="568"/>
                  </a:lnTo>
                  <a:lnTo>
                    <a:pt x="109" y="105"/>
                  </a:lnTo>
                  <a:lnTo>
                    <a:pt x="269" y="105"/>
                  </a:lnTo>
                  <a:lnTo>
                    <a:pt x="296" y="109"/>
                  </a:lnTo>
                  <a:lnTo>
                    <a:pt x="315" y="116"/>
                  </a:lnTo>
                  <a:lnTo>
                    <a:pt x="330" y="127"/>
                  </a:lnTo>
                  <a:lnTo>
                    <a:pt x="340" y="142"/>
                  </a:lnTo>
                  <a:lnTo>
                    <a:pt x="346" y="157"/>
                  </a:lnTo>
                  <a:lnTo>
                    <a:pt x="350" y="170"/>
                  </a:lnTo>
                  <a:lnTo>
                    <a:pt x="352" y="183"/>
                  </a:lnTo>
                  <a:lnTo>
                    <a:pt x="352" y="190"/>
                  </a:lnTo>
                  <a:lnTo>
                    <a:pt x="352" y="203"/>
                  </a:lnTo>
                  <a:lnTo>
                    <a:pt x="348" y="216"/>
                  </a:lnTo>
                  <a:lnTo>
                    <a:pt x="344" y="231"/>
                  </a:lnTo>
                  <a:lnTo>
                    <a:pt x="336" y="244"/>
                  </a:lnTo>
                  <a:lnTo>
                    <a:pt x="327" y="255"/>
                  </a:lnTo>
                  <a:lnTo>
                    <a:pt x="313" y="264"/>
                  </a:lnTo>
                  <a:lnTo>
                    <a:pt x="298" y="272"/>
                  </a:lnTo>
                  <a:lnTo>
                    <a:pt x="277" y="274"/>
                  </a:lnTo>
                  <a:lnTo>
                    <a:pt x="153" y="274"/>
                  </a:lnTo>
                  <a:lnTo>
                    <a:pt x="427" y="568"/>
                  </a:lnTo>
                  <a:lnTo>
                    <a:pt x="259" y="785"/>
                  </a:lnTo>
                  <a:lnTo>
                    <a:pt x="348" y="848"/>
                  </a:lnTo>
                  <a:lnTo>
                    <a:pt x="502" y="650"/>
                  </a:lnTo>
                  <a:lnTo>
                    <a:pt x="673" y="835"/>
                  </a:lnTo>
                  <a:lnTo>
                    <a:pt x="756" y="7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586" y="2994"/>
              <a:ext cx="137" cy="132"/>
            </a:xfrm>
            <a:custGeom>
              <a:avLst/>
              <a:gdLst/>
              <a:ahLst/>
              <a:cxnLst>
                <a:cxn ang="0">
                  <a:pos x="136" y="263"/>
                </a:cxn>
                <a:cxn ang="0">
                  <a:pos x="163" y="261"/>
                </a:cxn>
                <a:cxn ang="0">
                  <a:pos x="190" y="254"/>
                </a:cxn>
                <a:cxn ang="0">
                  <a:pos x="213" y="241"/>
                </a:cxn>
                <a:cxn ang="0">
                  <a:pos x="233" y="224"/>
                </a:cxn>
                <a:cxn ang="0">
                  <a:pos x="250" y="206"/>
                </a:cxn>
                <a:cxn ang="0">
                  <a:pos x="262" y="183"/>
                </a:cxn>
                <a:cxn ang="0">
                  <a:pos x="271" y="159"/>
                </a:cxn>
                <a:cxn ang="0">
                  <a:pos x="273" y="132"/>
                </a:cxn>
                <a:cxn ang="0">
                  <a:pos x="271" y="106"/>
                </a:cxn>
                <a:cxn ang="0">
                  <a:pos x="262" y="80"/>
                </a:cxn>
                <a:cxn ang="0">
                  <a:pos x="250" y="57"/>
                </a:cxn>
                <a:cxn ang="0">
                  <a:pos x="233" y="39"/>
                </a:cxn>
                <a:cxn ang="0">
                  <a:pos x="213" y="22"/>
                </a:cxn>
                <a:cxn ang="0">
                  <a:pos x="190" y="11"/>
                </a:cxn>
                <a:cxn ang="0">
                  <a:pos x="163" y="2"/>
                </a:cxn>
                <a:cxn ang="0">
                  <a:pos x="136" y="0"/>
                </a:cxn>
                <a:cxn ang="0">
                  <a:pos x="110" y="2"/>
                </a:cxn>
                <a:cxn ang="0">
                  <a:pos x="83" y="11"/>
                </a:cxn>
                <a:cxn ang="0">
                  <a:pos x="60" y="22"/>
                </a:cxn>
                <a:cxn ang="0">
                  <a:pos x="40" y="39"/>
                </a:cxn>
                <a:cxn ang="0">
                  <a:pos x="23" y="57"/>
                </a:cxn>
                <a:cxn ang="0">
                  <a:pos x="11" y="80"/>
                </a:cxn>
                <a:cxn ang="0">
                  <a:pos x="2" y="106"/>
                </a:cxn>
                <a:cxn ang="0">
                  <a:pos x="0" y="132"/>
                </a:cxn>
                <a:cxn ang="0">
                  <a:pos x="2" y="159"/>
                </a:cxn>
                <a:cxn ang="0">
                  <a:pos x="11" y="183"/>
                </a:cxn>
                <a:cxn ang="0">
                  <a:pos x="23" y="206"/>
                </a:cxn>
                <a:cxn ang="0">
                  <a:pos x="40" y="224"/>
                </a:cxn>
                <a:cxn ang="0">
                  <a:pos x="60" y="241"/>
                </a:cxn>
                <a:cxn ang="0">
                  <a:pos x="83" y="254"/>
                </a:cxn>
                <a:cxn ang="0">
                  <a:pos x="110" y="261"/>
                </a:cxn>
                <a:cxn ang="0">
                  <a:pos x="136" y="263"/>
                </a:cxn>
              </a:cxnLst>
              <a:rect l="0" t="0" r="r" b="b"/>
              <a:pathLst>
                <a:path w="273" h="263">
                  <a:moveTo>
                    <a:pt x="136" y="263"/>
                  </a:moveTo>
                  <a:lnTo>
                    <a:pt x="163" y="261"/>
                  </a:lnTo>
                  <a:lnTo>
                    <a:pt x="190" y="254"/>
                  </a:lnTo>
                  <a:lnTo>
                    <a:pt x="213" y="241"/>
                  </a:lnTo>
                  <a:lnTo>
                    <a:pt x="233" y="224"/>
                  </a:lnTo>
                  <a:lnTo>
                    <a:pt x="250" y="206"/>
                  </a:lnTo>
                  <a:lnTo>
                    <a:pt x="262" y="183"/>
                  </a:lnTo>
                  <a:lnTo>
                    <a:pt x="271" y="159"/>
                  </a:lnTo>
                  <a:lnTo>
                    <a:pt x="273" y="132"/>
                  </a:lnTo>
                  <a:lnTo>
                    <a:pt x="271" y="106"/>
                  </a:lnTo>
                  <a:lnTo>
                    <a:pt x="262" y="80"/>
                  </a:lnTo>
                  <a:lnTo>
                    <a:pt x="250" y="57"/>
                  </a:lnTo>
                  <a:lnTo>
                    <a:pt x="233" y="39"/>
                  </a:lnTo>
                  <a:lnTo>
                    <a:pt x="213" y="22"/>
                  </a:lnTo>
                  <a:lnTo>
                    <a:pt x="190" y="11"/>
                  </a:lnTo>
                  <a:lnTo>
                    <a:pt x="163" y="2"/>
                  </a:lnTo>
                  <a:lnTo>
                    <a:pt x="136" y="0"/>
                  </a:lnTo>
                  <a:lnTo>
                    <a:pt x="110" y="2"/>
                  </a:lnTo>
                  <a:lnTo>
                    <a:pt x="83" y="11"/>
                  </a:lnTo>
                  <a:lnTo>
                    <a:pt x="60" y="22"/>
                  </a:lnTo>
                  <a:lnTo>
                    <a:pt x="40" y="39"/>
                  </a:lnTo>
                  <a:lnTo>
                    <a:pt x="23" y="57"/>
                  </a:lnTo>
                  <a:lnTo>
                    <a:pt x="11" y="80"/>
                  </a:lnTo>
                  <a:lnTo>
                    <a:pt x="2" y="106"/>
                  </a:lnTo>
                  <a:lnTo>
                    <a:pt x="0" y="132"/>
                  </a:lnTo>
                  <a:lnTo>
                    <a:pt x="2" y="159"/>
                  </a:lnTo>
                  <a:lnTo>
                    <a:pt x="11" y="183"/>
                  </a:lnTo>
                  <a:lnTo>
                    <a:pt x="23" y="206"/>
                  </a:lnTo>
                  <a:lnTo>
                    <a:pt x="40" y="224"/>
                  </a:lnTo>
                  <a:lnTo>
                    <a:pt x="60" y="241"/>
                  </a:lnTo>
                  <a:lnTo>
                    <a:pt x="83" y="254"/>
                  </a:lnTo>
                  <a:lnTo>
                    <a:pt x="110" y="261"/>
                  </a:lnTo>
                  <a:lnTo>
                    <a:pt x="136" y="2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1033" name="computr3"/>
          <p:cNvSpPr>
            <a:spLocks noEditPoints="1" noChangeArrowheads="1"/>
          </p:cNvSpPr>
          <p:nvPr/>
        </p:nvSpPr>
        <p:spPr bwMode="auto">
          <a:xfrm>
            <a:off x="3563888" y="2780928"/>
            <a:ext cx="2266950" cy="169545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4" name="Picture 10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284984"/>
            <a:ext cx="1843430" cy="1819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ระบบการใช้โปรแกรม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th-TH" sz="3200" b="1" dirty="0" smtClean="0"/>
              <a:t>สิทธิ์การเข้าถึง</a:t>
            </a:r>
          </a:p>
          <a:p>
            <a:r>
              <a:rPr lang="th-TH" sz="3200" b="1" dirty="0" smtClean="0"/>
              <a:t>ความเชื่อมโยงของระบบ</a:t>
            </a:r>
            <a:endParaRPr lang="th-TH" sz="3200" b="1" dirty="0"/>
          </a:p>
        </p:txBody>
      </p:sp>
      <p:pic>
        <p:nvPicPr>
          <p:cNvPr id="4" name="รูปภาพ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4005064"/>
            <a:ext cx="8172400" cy="2059764"/>
          </a:xfrm>
          <a:prstGeom prst="rect">
            <a:avLst/>
          </a:prstGeom>
        </p:spPr>
      </p:pic>
      <p:sp>
        <p:nvSpPr>
          <p:cNvPr id="5" name="คำบรรยายภาพแบบวงรี 4"/>
          <p:cNvSpPr/>
          <p:nvPr/>
        </p:nvSpPr>
        <p:spPr>
          <a:xfrm>
            <a:off x="3275856" y="2636912"/>
            <a:ext cx="5472608" cy="1584176"/>
          </a:xfrm>
          <a:prstGeom prst="wedgeEllipseCallout">
            <a:avLst>
              <a:gd name="adj1" fmla="val -33085"/>
              <a:gd name="adj2" fmla="val 85793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002060"/>
                </a:solidFill>
              </a:rPr>
              <a:t>กำหนดรหัส </a:t>
            </a:r>
            <a:r>
              <a:rPr lang="en-US" b="1" dirty="0" smtClean="0">
                <a:solidFill>
                  <a:srgbClr val="002060"/>
                </a:solidFill>
              </a:rPr>
              <a:t>admin / user</a:t>
            </a:r>
            <a:endParaRPr lang="th-TH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หน้าหลัก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/>
              <a:t>เมนูโปรแกรม</a:t>
            </a:r>
          </a:p>
          <a:p>
            <a:r>
              <a:rPr lang="th-TH" sz="2800" b="1" dirty="0" smtClean="0"/>
              <a:t>ชื่อ/ข้อมูลหน่วยงาน</a:t>
            </a:r>
          </a:p>
          <a:p>
            <a:r>
              <a:rPr lang="th-TH" sz="2800" b="1" dirty="0" smtClean="0"/>
              <a:t>การเปลี่ยนรหัสผ่าน</a:t>
            </a:r>
          </a:p>
          <a:p>
            <a:r>
              <a:rPr lang="th-TH" sz="2800" b="1" dirty="0" smtClean="0"/>
              <a:t>สถานะแจ้งเตือนระบบเบิก </a:t>
            </a:r>
            <a:endParaRPr lang="th-TH" sz="28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ลูกศรเชื่อมต่อแบบตรง 6"/>
          <p:cNvCxnSpPr/>
          <p:nvPr/>
        </p:nvCxnSpPr>
        <p:spPr>
          <a:xfrm>
            <a:off x="3131840" y="2060848"/>
            <a:ext cx="540060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>
            <a:off x="1115616" y="1628800"/>
            <a:ext cx="72008" cy="1944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2699792" y="2492896"/>
            <a:ext cx="5184576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2195736" y="3140968"/>
            <a:ext cx="59046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ข้อมูลทั่วไป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endParaRPr lang="th-TH" sz="3200" b="1" dirty="0" smtClean="0"/>
          </a:p>
          <a:p>
            <a:r>
              <a:rPr lang="th-TH" sz="3200" b="1" dirty="0" smtClean="0"/>
              <a:t>รายการวัสดุ 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การสืบค้น / การดูข้อมูลรายการ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รายละเอียดรายการ</a:t>
            </a:r>
          </a:p>
          <a:p>
            <a:pPr lvl="2"/>
            <a:r>
              <a:rPr lang="th-TH" sz="2500" b="1" dirty="0" smtClean="0"/>
              <a:t>ชื่อรายการ</a:t>
            </a:r>
          </a:p>
          <a:p>
            <a:pPr lvl="2"/>
            <a:r>
              <a:rPr lang="en-US" sz="2800" b="1" dirty="0" smtClean="0"/>
              <a:t>Min/max</a:t>
            </a:r>
          </a:p>
          <a:p>
            <a:pPr lvl="2"/>
            <a:r>
              <a:rPr lang="th-TH" sz="2800" b="1" dirty="0" smtClean="0"/>
              <a:t>คงคลัง</a:t>
            </a:r>
          </a:p>
          <a:p>
            <a:pPr lvl="2"/>
            <a:r>
              <a:rPr lang="th-TH" sz="2800" b="1" dirty="0" smtClean="0"/>
              <a:t>รายละเอียด </a:t>
            </a:r>
            <a:r>
              <a:rPr lang="en-US" sz="2800" b="1" dirty="0" smtClean="0"/>
              <a:t>lot</a:t>
            </a:r>
          </a:p>
          <a:p>
            <a:pPr lvl="2"/>
            <a:r>
              <a:rPr lang="th-TH" sz="2800" b="1" dirty="0" smtClean="0"/>
              <a:t>วันหมดอายุ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60040"/>
            <a:ext cx="6300192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รูปภาพ 6" descr="ข้อมูลทั่วไป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268760"/>
            <a:ext cx="4572000" cy="3892128"/>
          </a:xfrm>
          <a:prstGeom prst="rect">
            <a:avLst/>
          </a:prstGeom>
        </p:spPr>
      </p:pic>
      <p:pic>
        <p:nvPicPr>
          <p:cNvPr id="8" name="รูปภาพ 7" descr="รายละเอียด l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5157192"/>
            <a:ext cx="5593640" cy="1333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ข้อมูลทั่วไป </a:t>
            </a:r>
            <a:r>
              <a:rPr lang="th-TH" sz="4000" b="1" dirty="0" smtClean="0">
                <a:solidFill>
                  <a:srgbClr val="FF0000"/>
                </a:solidFill>
              </a:rPr>
              <a:t>**</a:t>
            </a:r>
            <a:r>
              <a:rPr lang="en-US" sz="4000" b="1" dirty="0" smtClean="0">
                <a:solidFill>
                  <a:srgbClr val="FF0000"/>
                </a:solidFill>
              </a:rPr>
              <a:t>admin**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5162128"/>
          </a:xfrm>
        </p:spPr>
        <p:txBody>
          <a:bodyPr>
            <a:normAutofit/>
          </a:bodyPr>
          <a:lstStyle/>
          <a:p>
            <a:r>
              <a:rPr lang="th-TH" sz="3200" b="1" dirty="0" smtClean="0"/>
              <a:t>ผู้จำหน่าย (แหล่งรับวัสดุอื่น) **เพิ่มรายการเองได้**</a:t>
            </a:r>
          </a:p>
          <a:p>
            <a:endParaRPr lang="th-TH" sz="3200" b="1" dirty="0" smtClean="0"/>
          </a:p>
          <a:p>
            <a:r>
              <a:rPr lang="th-TH" sz="3200" b="1" dirty="0" smtClean="0"/>
              <a:t>หน่วยเบิก (ห้องจ่ายยา </a:t>
            </a:r>
            <a:r>
              <a:rPr lang="en-US" sz="3200" b="1" dirty="0" smtClean="0"/>
              <a:t>: dis01</a:t>
            </a:r>
            <a:r>
              <a:rPr lang="th-TH" sz="3200" b="1" dirty="0" smtClean="0"/>
              <a:t>)</a:t>
            </a:r>
          </a:p>
        </p:txBody>
      </p:sp>
      <p:pic>
        <p:nvPicPr>
          <p:cNvPr id="6" name="รูปภาพ 5" descr="ผู้จำหน่าย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3520" y="1738361"/>
            <a:ext cx="4320480" cy="356284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4488895" cy="30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5517232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u="sng" dirty="0" smtClean="0">
                <a:solidFill>
                  <a:srgbClr val="FF0000"/>
                </a:solidFill>
              </a:rPr>
              <a:t>เพิ่มรายการยาเองไม่ได้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4946104"/>
          </a:xfrm>
        </p:spPr>
        <p:txBody>
          <a:bodyPr>
            <a:normAutofit/>
          </a:bodyPr>
          <a:lstStyle/>
          <a:p>
            <a:endParaRPr lang="th-TH" sz="3200" b="1" dirty="0" smtClean="0"/>
          </a:p>
          <a:p>
            <a:r>
              <a:rPr lang="en-US" sz="3200" b="1" dirty="0" smtClean="0"/>
              <a:t>Flow </a:t>
            </a:r>
            <a:r>
              <a:rPr lang="th-TH" sz="3200" b="1" dirty="0" smtClean="0"/>
              <a:t>การเบิก/รับเข้าระบบ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รายงานอัตราการเบิก</a:t>
            </a:r>
          </a:p>
          <a:p>
            <a:pPr lvl="2"/>
            <a:r>
              <a:rPr lang="th-TH" sz="2600" b="1" dirty="0" smtClean="0"/>
              <a:t>รายการต่ำกว่าจุดต่ำสุด</a:t>
            </a:r>
          </a:p>
          <a:p>
            <a:pPr lvl="2"/>
            <a:r>
              <a:rPr lang="th-TH" sz="2600" b="1" dirty="0" smtClean="0"/>
              <a:t>ค้นหารายการ</a:t>
            </a:r>
          </a:p>
          <a:p>
            <a:pPr lvl="1">
              <a:buNone/>
            </a:pPr>
            <a:endParaRPr lang="th-TH" sz="2900" b="1" dirty="0" smtClean="0"/>
          </a:p>
          <a:p>
            <a:pPr lvl="1"/>
            <a:endParaRPr lang="th-TH" sz="3200" b="1" dirty="0" smtClean="0"/>
          </a:p>
          <a:p>
            <a:endParaRPr lang="th-TH" sz="3200" b="1" dirty="0"/>
          </a:p>
        </p:txBody>
      </p:sp>
      <p:pic>
        <p:nvPicPr>
          <p:cNvPr id="4" name="รูปภาพ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0"/>
            <a:ext cx="4716016" cy="222931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90700"/>
            <a:ext cx="4067944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</a:rPr>
              <a:t>ระบบรับ </a:t>
            </a:r>
            <a:r>
              <a:rPr lang="en-US" sz="4000" b="1" dirty="0" smtClean="0">
                <a:solidFill>
                  <a:srgbClr val="002060"/>
                </a:solidFill>
              </a:rPr>
              <a:t>RC</a:t>
            </a:r>
            <a:endParaRPr lang="th-TH" sz="4000" b="1" dirty="0">
              <a:solidFill>
                <a:srgbClr val="00206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494610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Flow </a:t>
            </a:r>
            <a:r>
              <a:rPr lang="th-TH" sz="3200" b="1" dirty="0" smtClean="0"/>
              <a:t>การเบิก/รับเข้าระบบ</a:t>
            </a:r>
          </a:p>
          <a:p>
            <a:pPr lvl="1"/>
            <a:r>
              <a:rPr lang="th-TH" sz="2900" b="1" dirty="0" smtClean="0">
                <a:solidFill>
                  <a:srgbClr val="008000"/>
                </a:solidFill>
              </a:rPr>
              <a:t>เลือกรายการ / ปรับจำนวน </a:t>
            </a:r>
          </a:p>
          <a:p>
            <a:pPr lvl="1"/>
            <a:endParaRPr lang="th-TH" sz="3200" b="1" dirty="0" smtClean="0"/>
          </a:p>
          <a:p>
            <a:endParaRPr lang="th-TH" sz="3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878497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ลูกศรเชื่อมต่อแบบตรง 7"/>
          <p:cNvCxnSpPr/>
          <p:nvPr/>
        </p:nvCxnSpPr>
        <p:spPr>
          <a:xfrm>
            <a:off x="2051720" y="2204864"/>
            <a:ext cx="648072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3707904" y="2204864"/>
            <a:ext cx="4032448" cy="2088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ริ่มต้น">
  <a:themeElements>
    <a:clrScheme name="เทศบาล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เริ่มต้น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856</TotalTime>
  <Words>819</Words>
  <Application>Microsoft Office PowerPoint</Application>
  <PresentationFormat>นำเสนอทางหน้าจอ (4:3)</PresentationFormat>
  <Paragraphs>175</Paragraphs>
  <Slides>33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33</vt:i4>
      </vt:variant>
    </vt:vector>
  </HeadingPairs>
  <TitlesOfParts>
    <vt:vector size="34" baseType="lpstr">
      <vt:lpstr>เริ่มต้น</vt:lpstr>
      <vt:lpstr>ประชุมเชิงปฏิบัติการ คปสอ.เชียงคาน                                การใช้โปรแกรม StockDB Online</vt:lpstr>
      <vt:lpstr>ที่มา</vt:lpstr>
      <vt:lpstr>โครงสร้างและระบบการใช้งานโปรแกรม</vt:lpstr>
      <vt:lpstr>ระบบการใช้โปรแกรม</vt:lpstr>
      <vt:lpstr>หน้าหลัก</vt:lpstr>
      <vt:lpstr>ข้อมูลทั่วไป</vt:lpstr>
      <vt:lpstr>ข้อมูลทั่วไป **admin**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ระบบรับ RC</vt:lpstr>
      <vt:lpstr>ระบบเบิก OT</vt:lpstr>
      <vt:lpstr>ระบบเบิก OT</vt:lpstr>
      <vt:lpstr>ระบบเบิก OT</vt:lpstr>
      <vt:lpstr>รายงานที่เกี่ยวข้อง</vt:lpstr>
      <vt:lpstr>ภาพนิ่ง 24</vt:lpstr>
      <vt:lpstr>เงื่อนไขต่าง ๆ ของรายงาน(คงคลัง)</vt:lpstr>
      <vt:lpstr>เงื่อนไขต่าง ๆ ของรายงานรับเข้า</vt:lpstr>
      <vt:lpstr>ภาพนิ่ง 27</vt:lpstr>
      <vt:lpstr>ใบคุมคลัง : เลือกรายการ / วันที่</vt:lpstr>
      <vt:lpstr>การเตรียมความพร้อมในการใช้งาน</vt:lpstr>
      <vt:lpstr>การจัดทำรายงาน/การควบคุมคลังเวชภัณฑ์</vt:lpstr>
      <vt:lpstr>เทคนิคการใช้งาน</vt:lpstr>
      <vt:lpstr>ข้อเสนอแนะ / โอกาสพัฒนา</vt:lpstr>
      <vt:lpstr>ภาพนิ่ง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ประชุมเชิงปฏิบัติการ คปสอ.เชียงคาน                               การใช้โปรแกรม StockDB Online</dc:title>
  <dc:creator>DELL</dc:creator>
  <cp:lastModifiedBy>DELL</cp:lastModifiedBy>
  <cp:revision>68</cp:revision>
  <dcterms:created xsi:type="dcterms:W3CDTF">2020-09-01T08:09:29Z</dcterms:created>
  <dcterms:modified xsi:type="dcterms:W3CDTF">2024-05-08T06:30:26Z</dcterms:modified>
</cp:coreProperties>
</file>