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68" r:id="rId5"/>
    <p:sldId id="262" r:id="rId6"/>
    <p:sldId id="263" r:id="rId7"/>
    <p:sldId id="264" r:id="rId8"/>
    <p:sldId id="270" r:id="rId9"/>
    <p:sldId id="269" r:id="rId10"/>
    <p:sldId id="272" r:id="rId11"/>
    <p:sldId id="259" r:id="rId12"/>
    <p:sldId id="260" r:id="rId13"/>
    <p:sldId id="257" r:id="rId14"/>
    <p:sldId id="25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AA7F4-88AE-4FE3-BB4B-4C07962E2EBE}" v="8" dt="2024-03-16T08:39:02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072C-A806-2089-826A-57A601F7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C85F-A34C-FC78-E93E-E4FD890E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C0991-F33C-7119-B647-51B516C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A3D8-C838-A411-7981-7BC66C3E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EA7C-47E3-B582-8190-045885A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4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DCFF-7AC2-6760-1E68-574B96B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032DA-4A14-BF4D-64BF-AD39F06C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BC15-4D45-47EE-BF9E-4C0B2779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2239-C87E-7CB7-816F-E55EE6A3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D9BD-195D-4C6E-BD25-4364D2F3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2F6A-7792-B8C3-5D30-01DCD29A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DEEAF-BE33-6FE9-23D9-B36DAD4D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BE25-1511-BD07-5169-11A179C5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6841-6110-11AA-0B37-5D273526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AEDA-51CB-79E4-4F8B-BAEC29E3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32B2-904C-B895-F727-97BE3132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DD57-943A-CBEC-B6F5-4C857CF1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319B-CA44-EA8E-4047-CF2BE69C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8065-2A1E-8FF3-9B92-2E37D34D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EA12-6EDA-4B6E-7E20-D3DBB928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7BF4-5090-DD8B-77D7-EC9FD614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017CA-63FC-EBEF-8F15-4DB39B13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4635-F6CD-7A0D-152E-3BC288F5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44AA-5FB7-277F-34E0-5361BB8F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7696-9BBE-3348-0D2B-72FE497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117C-54E9-E863-D3A4-E55F5B9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DBD6-A143-F019-0CCA-ED74F1051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1632-755D-DFF4-288F-A9B5406BA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4950-2538-3792-9B6C-BA50DBBE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815F7-4B37-97C0-4743-5506945A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8DC74-A109-9546-5849-CD390AB5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9BA-E615-95C4-B3ED-0B0CEBAE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A8E2-BE25-0892-1895-E602EF1A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BA027-DD5B-6D45-CEB5-30D490A4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49D8A-9B4E-DADB-35AE-8991F7BB0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5B69E-DA36-7FE5-2F65-7F4FC25E2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B37E-7092-F06A-050D-9E14AB6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B4B98-7B0F-94F1-1244-887174D1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E6CEE-51E5-39A4-5E6E-77D4A77C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89B-9D12-8246-9995-D38BEF93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8FBC2-9DFE-CEFD-394E-DD68D6B0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FF06D-5C46-BEF7-5436-0FCE0BAC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804F2-EFBE-19DC-D91F-5577D10C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4C73B-22C6-502E-6B14-AB46DC09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A7D48-1268-5191-AA27-00952045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1E54-47B3-4685-20B1-4695EEF1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2048-3456-4421-CA29-D2FC7301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15B88-4FFD-5045-E11B-A13057F4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14BA-39E5-5CC0-2FAA-D1CE4331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A1D3F-ADF4-2F92-F80A-990214C1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8C5B-3270-38EC-2AE3-78BB39E9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65D45-4AAE-4F3E-4459-C6BBB8A4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1016-34EB-A621-0CFB-6069FE0B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1ABE7-C774-1993-42E6-4E3584350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0F32-9DDD-77DA-25AC-9F5FC140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8F17-CFC8-6C87-4B3B-D768E72C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03F5-4D3D-E4D6-9C29-DFAF4240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1891-8572-93C6-0643-B87DB44A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EC938-EAF6-0143-27B5-7D286566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87EC-8EF0-BAD9-966E-9698437A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8BF5-7388-6DEA-64C9-264920F5A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674D-1E98-4095-91A9-D5DF66E4AA2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7B9F-F761-1CC4-D0E9-6A87A6F5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E711-393E-47B2-48BA-EE22C4F3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DFDC-133A-451B-8005-BCE0BAE2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0C54-CB5D-B58C-3E30-B6F78201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7" y="2180278"/>
            <a:ext cx="10462846" cy="249744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>
                <a:solidFill>
                  <a:schemeClr val="accent1"/>
                </a:solidFill>
              </a:rPr>
              <a:t>StockDB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(web base version)</a:t>
            </a:r>
          </a:p>
        </p:txBody>
      </p:sp>
    </p:spTree>
    <p:extLst>
      <p:ext uri="{BB962C8B-B14F-4D97-AF65-F5344CB8AC3E}">
        <p14:creationId xmlns:p14="http://schemas.microsoft.com/office/powerpoint/2010/main" val="184024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985F-EB67-1880-25D1-0F7F87D9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Solution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F09D-525D-C850-48BD-E3D99C4D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 a client-server web application by proper technologies to accomplish the requirements</a:t>
            </a:r>
          </a:p>
          <a:p>
            <a:pPr lvl="1"/>
            <a:r>
              <a:rPr lang="en-US" dirty="0"/>
              <a:t>Hardware</a:t>
            </a:r>
          </a:p>
          <a:p>
            <a:pPr lvl="2"/>
            <a:r>
              <a:rPr lang="en-US" dirty="0"/>
              <a:t>Server to host original </a:t>
            </a:r>
            <a:r>
              <a:rPr lang="en-US" dirty="0" err="1"/>
              <a:t>StockDB</a:t>
            </a:r>
            <a:r>
              <a:rPr lang="en-US" dirty="0"/>
              <a:t> database for center unit usage</a:t>
            </a:r>
          </a:p>
          <a:p>
            <a:pPr lvl="2"/>
            <a:r>
              <a:rPr lang="en-US" dirty="0"/>
              <a:t>Server to host new </a:t>
            </a:r>
            <a:r>
              <a:rPr lang="en-US" dirty="0" err="1"/>
              <a:t>StockDB</a:t>
            </a:r>
            <a:r>
              <a:rPr lang="en-US" dirty="0"/>
              <a:t> database for center and other units' usage</a:t>
            </a:r>
          </a:p>
          <a:p>
            <a:pPr lvl="2"/>
            <a:r>
              <a:rPr lang="en-US" dirty="0"/>
              <a:t>Server to host backend API and web service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/>
              <a:t>PostgreSQL for database service</a:t>
            </a:r>
          </a:p>
          <a:p>
            <a:pPr lvl="2"/>
            <a:r>
              <a:rPr lang="en-US" dirty="0"/>
              <a:t>Node JS for backend API service</a:t>
            </a:r>
          </a:p>
          <a:p>
            <a:pPr lvl="2"/>
            <a:r>
              <a:rPr lang="en-US" dirty="0"/>
              <a:t>Angular Framework for frontend service</a:t>
            </a:r>
          </a:p>
          <a:p>
            <a:pPr lvl="1"/>
            <a:r>
              <a:rPr lang="en-US" dirty="0"/>
              <a:t>Network Infrastructure</a:t>
            </a:r>
          </a:p>
          <a:p>
            <a:pPr lvl="2"/>
            <a:r>
              <a:rPr lang="en-US" dirty="0"/>
              <a:t>Communication network for serving the application (depend on site resource)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8D8928-797A-AB42-6C4D-C7C211E3B2D8}"/>
              </a:ext>
            </a:extLst>
          </p:cNvPr>
          <p:cNvSpPr/>
          <p:nvPr/>
        </p:nvSpPr>
        <p:spPr>
          <a:xfrm>
            <a:off x="3646583" y="972661"/>
            <a:ext cx="4572000" cy="526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/>
              <a:t>ศึกษาโครงสร้างข้อมูลระบบ </a:t>
            </a:r>
            <a:r>
              <a:rPr lang="en-US" b="1" dirty="0" err="1"/>
              <a:t>StockDB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7908E2-C472-A67A-00E3-52A0B07E03A8}"/>
              </a:ext>
            </a:extLst>
          </p:cNvPr>
          <p:cNvSpPr/>
          <p:nvPr/>
        </p:nvSpPr>
        <p:spPr>
          <a:xfrm>
            <a:off x="3646583" y="1983460"/>
            <a:ext cx="4572000" cy="829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/>
              <a:t>สร้าง </a:t>
            </a:r>
            <a:r>
              <a:rPr lang="en-US" b="1" dirty="0"/>
              <a:t>Server </a:t>
            </a:r>
            <a:r>
              <a:rPr lang="th-TH" b="1" dirty="0"/>
              <a:t>ในคลังเวชภัณฑ์ส่วนกลาง สำหรับรับรายการ</a:t>
            </a:r>
            <a:br>
              <a:rPr lang="th-TH" b="1" dirty="0"/>
            </a:br>
            <a:r>
              <a:rPr lang="th-TH" b="1" dirty="0"/>
              <a:t>ขอเบิก และทำการอนุมัติการเบิก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DF2CFA-937E-5DA2-70F6-52D625B0D445}"/>
              </a:ext>
            </a:extLst>
          </p:cNvPr>
          <p:cNvSpPr/>
          <p:nvPr/>
        </p:nvSpPr>
        <p:spPr>
          <a:xfrm>
            <a:off x="3646583" y="3338533"/>
            <a:ext cx="4572000" cy="837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/>
              <a:t>สร้างระบบคลังเวชภัณฑ์หน่วยเบิก และพัฒนาโปรแกรม</a:t>
            </a:r>
            <a:br>
              <a:rPr lang="th-TH" b="1" dirty="0"/>
            </a:br>
            <a:r>
              <a:rPr lang="en-US" b="1" dirty="0"/>
              <a:t>web base </a:t>
            </a:r>
            <a:r>
              <a:rPr lang="th-TH" b="1" dirty="0"/>
              <a:t>สำหรับหน่วยเบิกในการทำรายการขอเบิก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4CDA9C-2BD8-E855-367E-51FF0CFF8A58}"/>
              </a:ext>
            </a:extLst>
          </p:cNvPr>
          <p:cNvSpPr/>
          <p:nvPr/>
        </p:nvSpPr>
        <p:spPr>
          <a:xfrm>
            <a:off x="3646583" y="4701869"/>
            <a:ext cx="4572000" cy="61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/>
              <a:t>ออกแบบรายงาน และระบบติดตามการเคลื่อนไหวของเวชภัณฑ์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E78889-0D07-9C8B-4C45-1A0542D35A9B}"/>
              </a:ext>
            </a:extLst>
          </p:cNvPr>
          <p:cNvSpPr/>
          <p:nvPr/>
        </p:nvSpPr>
        <p:spPr>
          <a:xfrm>
            <a:off x="3646583" y="5847624"/>
            <a:ext cx="4572000" cy="619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/>
              <a:t>พัฒนาระบบสื่อสารและแจ้งเตือนระหว่างหน่วยเบิก</a:t>
            </a:r>
            <a:br>
              <a:rPr lang="th-TH" b="1" dirty="0"/>
            </a:br>
            <a:r>
              <a:rPr lang="th-TH" b="1" dirty="0"/>
              <a:t>และส่วนกลาง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0832C-7C23-B787-6B0C-7A3D80C01F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32583" y="1498717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15938D-47D7-A95A-65DC-A803BC8B979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32583" y="2812479"/>
            <a:ext cx="0" cy="5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5097FC-61B2-6FE5-F2F3-C14A2539CAB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32583" y="4175815"/>
            <a:ext cx="0" cy="5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AE7466-EF2B-C5CC-6980-2B708B3EFD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32583" y="5321570"/>
            <a:ext cx="0" cy="5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EA6011-ADD2-2C6A-E17A-DA8D2096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14" y="239984"/>
            <a:ext cx="7918938" cy="4903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Software development process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5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D7D03512-AB92-5995-B685-FD84C31C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8852" y="1913405"/>
            <a:ext cx="418950" cy="4189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FF1191C-4671-BB01-FE6C-E1741FA33F3A}"/>
              </a:ext>
            </a:extLst>
          </p:cNvPr>
          <p:cNvSpPr/>
          <p:nvPr/>
        </p:nvSpPr>
        <p:spPr>
          <a:xfrm>
            <a:off x="4965042" y="1979796"/>
            <a:ext cx="1979222" cy="533024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</a:rPr>
              <a:t>ระบบจัดการผู้ใช้งาน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953DB2C-1BE1-9896-A6E4-0E075FEC6AC2}"/>
              </a:ext>
            </a:extLst>
          </p:cNvPr>
          <p:cNvSpPr/>
          <p:nvPr/>
        </p:nvSpPr>
        <p:spPr>
          <a:xfrm>
            <a:off x="4965042" y="2852900"/>
            <a:ext cx="1979222" cy="553515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</a:rPr>
              <a:t>รายการขอเบิกเวชภัณฑ์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F65709C-D074-C280-0BBE-3E47FD3F195D}"/>
              </a:ext>
            </a:extLst>
          </p:cNvPr>
          <p:cNvSpPr/>
          <p:nvPr/>
        </p:nvSpPr>
        <p:spPr>
          <a:xfrm>
            <a:off x="4965042" y="3742452"/>
            <a:ext cx="1979222" cy="549685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</a:rPr>
              <a:t>อนุมัติรายการขอเบิก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B7FE4-EA2D-2F0D-B2EB-4849FDF0DD7F}"/>
              </a:ext>
            </a:extLst>
          </p:cNvPr>
          <p:cNvSpPr txBox="1"/>
          <p:nvPr/>
        </p:nvSpPr>
        <p:spPr>
          <a:xfrm>
            <a:off x="9141767" y="232048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ผู้ใช้งานส่วนกลาง</a:t>
            </a:r>
            <a:endParaRPr lang="en-US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B7CB63D-4F66-CD59-E9B2-FC3BE016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066" y="1901537"/>
            <a:ext cx="418950" cy="418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14EC-E423-0990-941B-4C56EE754980}"/>
              </a:ext>
            </a:extLst>
          </p:cNvPr>
          <p:cNvSpPr txBox="1"/>
          <p:nvPr/>
        </p:nvSpPr>
        <p:spPr>
          <a:xfrm>
            <a:off x="1540554" y="233138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ผู้ใช้งานหน่วยเบิก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882080-FB51-207B-A279-5FC977F16BF3}"/>
              </a:ext>
            </a:extLst>
          </p:cNvPr>
          <p:cNvCxnSpPr>
            <a:cxnSpLocks/>
          </p:cNvCxnSpPr>
          <p:nvPr/>
        </p:nvCxnSpPr>
        <p:spPr>
          <a:xfrm>
            <a:off x="2866765" y="2108455"/>
            <a:ext cx="1925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AC772B-E5C7-79EA-75F3-21ED65290D89}"/>
              </a:ext>
            </a:extLst>
          </p:cNvPr>
          <p:cNvCxnSpPr>
            <a:cxnSpLocks/>
          </p:cNvCxnSpPr>
          <p:nvPr/>
        </p:nvCxnSpPr>
        <p:spPr>
          <a:xfrm flipH="1">
            <a:off x="2866765" y="2320487"/>
            <a:ext cx="1925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41429E-BDA1-35E8-B071-BDE2619D2D79}"/>
              </a:ext>
            </a:extLst>
          </p:cNvPr>
          <p:cNvSpPr txBox="1"/>
          <p:nvPr/>
        </p:nvSpPr>
        <p:spPr>
          <a:xfrm>
            <a:off x="3428639" y="1810409"/>
            <a:ext cx="80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เข้าใช้งาน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FD4F1-494D-96BB-CDE0-68B26DA2E905}"/>
              </a:ext>
            </a:extLst>
          </p:cNvPr>
          <p:cNvSpPr txBox="1"/>
          <p:nvPr/>
        </p:nvSpPr>
        <p:spPr>
          <a:xfrm>
            <a:off x="3207007" y="2280554"/>
            <a:ext cx="125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Access token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C01081-F828-6901-0B31-0B4E0C8035DF}"/>
              </a:ext>
            </a:extLst>
          </p:cNvPr>
          <p:cNvCxnSpPr>
            <a:cxnSpLocks/>
          </p:cNvCxnSpPr>
          <p:nvPr/>
        </p:nvCxnSpPr>
        <p:spPr>
          <a:xfrm>
            <a:off x="7026536" y="2331380"/>
            <a:ext cx="187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B70568-400B-5EE7-8245-A91F4CF84C97}"/>
              </a:ext>
            </a:extLst>
          </p:cNvPr>
          <p:cNvCxnSpPr>
            <a:cxnSpLocks/>
          </p:cNvCxnSpPr>
          <p:nvPr/>
        </p:nvCxnSpPr>
        <p:spPr>
          <a:xfrm flipH="1">
            <a:off x="7026536" y="2111166"/>
            <a:ext cx="187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78B72E-F2FF-8999-26DB-E80892F7B510}"/>
              </a:ext>
            </a:extLst>
          </p:cNvPr>
          <p:cNvSpPr txBox="1"/>
          <p:nvPr/>
        </p:nvSpPr>
        <p:spPr>
          <a:xfrm>
            <a:off x="7575171" y="182652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เข้าใช้งาน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51F0D-B13A-8B7A-ED64-FE9004C6BF73}"/>
              </a:ext>
            </a:extLst>
          </p:cNvPr>
          <p:cNvSpPr txBox="1"/>
          <p:nvPr/>
        </p:nvSpPr>
        <p:spPr>
          <a:xfrm>
            <a:off x="7335031" y="228055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Access token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A831DC-EE00-DB64-4376-00C8700E7E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09870" y="2803074"/>
            <a:ext cx="2655172" cy="326584"/>
          </a:xfrm>
          <a:prstGeom prst="bentConnector3">
            <a:avLst>
              <a:gd name="adj1" fmla="val -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DD97D7-B412-18C1-DDF9-7B1F3469C7D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44264" y="2839321"/>
            <a:ext cx="2843673" cy="290337"/>
          </a:xfrm>
          <a:prstGeom prst="bentConnector3">
            <a:avLst>
              <a:gd name="adj1" fmla="val 99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FD45EA8-6FB1-9C74-2A27-1B92D22D1C5C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6944264" y="2839321"/>
            <a:ext cx="3054752" cy="1177974"/>
          </a:xfrm>
          <a:prstGeom prst="bentConnector3">
            <a:avLst>
              <a:gd name="adj1" fmla="val 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CEAE178C-FCA9-9C7B-6D7C-38D25E46BF93}"/>
              </a:ext>
            </a:extLst>
          </p:cNvPr>
          <p:cNvSpPr/>
          <p:nvPr/>
        </p:nvSpPr>
        <p:spPr>
          <a:xfrm>
            <a:off x="4965042" y="4636047"/>
            <a:ext cx="1979222" cy="549685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</a:rPr>
              <a:t>รายการนำส่งเวชภัณฑ์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75883C-5050-90F7-1267-1217AACAC1CB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5954653" y="4292137"/>
            <a:ext cx="0" cy="3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A4C53091-8518-4705-72A5-D37F8774F9EB}"/>
              </a:ext>
            </a:extLst>
          </p:cNvPr>
          <p:cNvSpPr/>
          <p:nvPr/>
        </p:nvSpPr>
        <p:spPr>
          <a:xfrm>
            <a:off x="4965042" y="5529642"/>
            <a:ext cx="1979222" cy="549685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</a:rPr>
              <a:t>รายการรับเวชภัณฑ์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4C9D4D-3177-999D-FDF7-C17410A17BFE}"/>
              </a:ext>
            </a:extLst>
          </p:cNvPr>
          <p:cNvCxnSpPr>
            <a:stCxn id="41" idx="2"/>
            <a:endCxn id="68" idx="0"/>
          </p:cNvCxnSpPr>
          <p:nvPr/>
        </p:nvCxnSpPr>
        <p:spPr>
          <a:xfrm>
            <a:off x="5954653" y="5185732"/>
            <a:ext cx="0" cy="34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DDFDC1F-6F46-3529-80E5-F97ACB3C7DB9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>
            <a:off x="1978852" y="2791207"/>
            <a:ext cx="2986190" cy="3013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6585E97-9C0B-B494-2383-792BAD8105EF}"/>
              </a:ext>
            </a:extLst>
          </p:cNvPr>
          <p:cNvSpPr txBox="1"/>
          <p:nvPr/>
        </p:nvSpPr>
        <p:spPr>
          <a:xfrm>
            <a:off x="2674266" y="279443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รหัสเวชภัณฑ์ จำนวนขอที่เบิก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3449A8-7E0C-8E7B-D0A6-188292BD0CD5}"/>
              </a:ext>
            </a:extLst>
          </p:cNvPr>
          <p:cNvSpPr txBox="1"/>
          <p:nvPr/>
        </p:nvSpPr>
        <p:spPr>
          <a:xfrm>
            <a:off x="2826717" y="315748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ข้อมูลอัตราการเบิกจ่าย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FC3857-0EFA-B2CE-F01B-1A82FA7DE0D5}"/>
              </a:ext>
            </a:extLst>
          </p:cNvPr>
          <p:cNvSpPr txBox="1"/>
          <p:nvPr/>
        </p:nvSpPr>
        <p:spPr>
          <a:xfrm>
            <a:off x="7502524" y="280289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คงคลังปัจจุบันส่วนกลาง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35A9BA-29D8-0D6F-1879-2D5A0AB6F3F4}"/>
              </a:ext>
            </a:extLst>
          </p:cNvPr>
          <p:cNvSpPr txBox="1"/>
          <p:nvPr/>
        </p:nvSpPr>
        <p:spPr>
          <a:xfrm>
            <a:off x="7511539" y="313705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คงคลังปัจจุบันหน่วยเบิก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F3445-2877-0FBA-2E14-357D5CB032A5}"/>
              </a:ext>
            </a:extLst>
          </p:cNvPr>
          <p:cNvSpPr txBox="1"/>
          <p:nvPr/>
        </p:nvSpPr>
        <p:spPr>
          <a:xfrm>
            <a:off x="2762055" y="546803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รหัสเวชภัณฑ์ จำนวนเบิก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1188E1-BBD3-0CB1-20F7-BB2060B9A82E}"/>
              </a:ext>
            </a:extLst>
          </p:cNvPr>
          <p:cNvSpPr txBox="1"/>
          <p:nvPr/>
        </p:nvSpPr>
        <p:spPr>
          <a:xfrm>
            <a:off x="2650647" y="579192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ต้นทุน </a:t>
            </a:r>
            <a:r>
              <a:rPr lang="en-US" dirty="0"/>
              <a:t>Lot </a:t>
            </a:r>
            <a:r>
              <a:rPr lang="th-TH" dirty="0"/>
              <a:t>และวันหมดอายุ</a:t>
            </a: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D0822BD-8877-223B-F450-FD9C4540F09E}"/>
              </a:ext>
            </a:extLst>
          </p:cNvPr>
          <p:cNvGrpSpPr/>
          <p:nvPr/>
        </p:nvGrpSpPr>
        <p:grpSpPr>
          <a:xfrm>
            <a:off x="8694858" y="4292137"/>
            <a:ext cx="1518291" cy="1787190"/>
            <a:chOff x="1014713" y="403961"/>
            <a:chExt cx="1770436" cy="203252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79EC543-C087-636A-BAC1-56E6426A6D5D}"/>
                </a:ext>
              </a:extLst>
            </p:cNvPr>
            <p:cNvSpPr/>
            <p:nvPr/>
          </p:nvSpPr>
          <p:spPr>
            <a:xfrm>
              <a:off x="1014713" y="403961"/>
              <a:ext cx="1770436" cy="2032520"/>
            </a:xfrm>
            <a:prstGeom prst="rect">
              <a:avLst/>
            </a:prstGeom>
            <a:ln w="28575" cap="rnd">
              <a:solidFill>
                <a:schemeClr val="accent4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th-TH" dirty="0"/>
                <a:t>ระบบบริหารคลังเวชภัณฑ์เดิม</a:t>
              </a:r>
              <a:endParaRPr lang="en-US" dirty="0"/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StockDB</a:t>
              </a:r>
              <a:r>
                <a:rPr lang="en-US" dirty="0"/>
                <a:t>)</a:t>
              </a:r>
            </a:p>
          </p:txBody>
        </p:sp>
        <p:sp>
          <p:nvSpPr>
            <p:cNvPr id="106" name="Flowchart: Magnetic Disk 105">
              <a:extLst>
                <a:ext uri="{FF2B5EF4-FFF2-40B4-BE49-F238E27FC236}">
                  <a16:creationId xmlns:a16="http://schemas.microsoft.com/office/drawing/2014/main" id="{B3339AD0-27FA-74A3-8657-C50CEF03084C}"/>
                </a:ext>
              </a:extLst>
            </p:cNvPr>
            <p:cNvSpPr/>
            <p:nvPr/>
          </p:nvSpPr>
          <p:spPr>
            <a:xfrm>
              <a:off x="1190947" y="1344279"/>
              <a:ext cx="1416794" cy="965422"/>
            </a:xfrm>
            <a:prstGeom prst="flowChartMagneticDisk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49808">
                <a:spcAft>
                  <a:spcPts val="600"/>
                </a:spcAft>
              </a:pPr>
              <a:r>
                <a:rPr lang="en-US" sz="1476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Stock Database</a:t>
              </a:r>
              <a:endParaRPr lang="en-US" dirty="0"/>
            </a:p>
          </p:txBody>
        </p:sp>
      </p:grp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419BD1B-DAC0-8F17-90C1-F191BCC9D6EA}"/>
              </a:ext>
            </a:extLst>
          </p:cNvPr>
          <p:cNvCxnSpPr/>
          <p:nvPr/>
        </p:nvCxnSpPr>
        <p:spPr>
          <a:xfrm>
            <a:off x="5954653" y="4464092"/>
            <a:ext cx="2638479" cy="721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CA959EA-553F-5753-AA53-DBD7DAE0B7D8}"/>
              </a:ext>
            </a:extLst>
          </p:cNvPr>
          <p:cNvSpPr txBox="1"/>
          <p:nvPr/>
        </p:nvSpPr>
        <p:spPr>
          <a:xfrm>
            <a:off x="7394275" y="482848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สร้างรายการเบิก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EFDF6-62A7-F84D-8D88-007F3225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Basic workflow diagram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0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871A5928-0BEE-995A-D78E-5321BB905415}"/>
              </a:ext>
            </a:extLst>
          </p:cNvPr>
          <p:cNvSpPr/>
          <p:nvPr/>
        </p:nvSpPr>
        <p:spPr>
          <a:xfrm>
            <a:off x="4292300" y="434630"/>
            <a:ext cx="2576235" cy="6202838"/>
          </a:xfrm>
          <a:prstGeom prst="rect">
            <a:avLst/>
          </a:prstGeom>
          <a:ln w="28575" cap="rnd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Web Application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138FAE-921A-D00C-182B-9A3AD040AC9D}"/>
              </a:ext>
            </a:extLst>
          </p:cNvPr>
          <p:cNvGrpSpPr/>
          <p:nvPr/>
        </p:nvGrpSpPr>
        <p:grpSpPr>
          <a:xfrm>
            <a:off x="374561" y="433292"/>
            <a:ext cx="1770436" cy="2234492"/>
            <a:chOff x="1014713" y="403961"/>
            <a:chExt cx="1770436" cy="203252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B6EF962-48F1-22E8-DD47-3D9AA4CBB8FB}"/>
                </a:ext>
              </a:extLst>
            </p:cNvPr>
            <p:cNvSpPr/>
            <p:nvPr/>
          </p:nvSpPr>
          <p:spPr>
            <a:xfrm>
              <a:off x="1014713" y="403961"/>
              <a:ext cx="1770436" cy="2032520"/>
            </a:xfrm>
            <a:prstGeom prst="rect">
              <a:avLst/>
            </a:prstGeom>
            <a:ln w="28575" cap="rnd">
              <a:solidFill>
                <a:schemeClr val="accent4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Main Inventory system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StockDB</a:t>
              </a:r>
              <a:r>
                <a:rPr lang="en-US" dirty="0"/>
                <a:t>)</a:t>
              </a: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A5C920F-108C-2388-3C5D-48B89AC165FE}"/>
                </a:ext>
              </a:extLst>
            </p:cNvPr>
            <p:cNvSpPr/>
            <p:nvPr/>
          </p:nvSpPr>
          <p:spPr>
            <a:xfrm>
              <a:off x="1190947" y="1344279"/>
              <a:ext cx="1416794" cy="965422"/>
            </a:xfrm>
            <a:prstGeom prst="flowChartMagneticDisk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49808">
                <a:spcAft>
                  <a:spcPts val="600"/>
                </a:spcAft>
              </a:pPr>
              <a:r>
                <a:rPr lang="en-US" sz="1476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Main Store Stock Database</a:t>
              </a:r>
              <a:endParaRPr lang="en-US" dirty="0"/>
            </a:p>
          </p:txBody>
        </p:sp>
      </p:grp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86F70DB-B67C-F8CD-A898-07BDDC45F57C}"/>
              </a:ext>
            </a:extLst>
          </p:cNvPr>
          <p:cNvSpPr/>
          <p:nvPr/>
        </p:nvSpPr>
        <p:spPr>
          <a:xfrm>
            <a:off x="4606305" y="916802"/>
            <a:ext cx="1979222" cy="3161431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US" sz="1476" kern="1200" dirty="0">
                <a:solidFill>
                  <a:schemeClr val="dk1"/>
                </a:solidFill>
                <a:latin typeface="+mn-lt"/>
                <a:ea typeface="+mn-ea"/>
                <a:cs typeface="TH Sarabun New" panose="020B0500040200020003" pitchFamily="34" charset="-34"/>
              </a:rPr>
              <a:t>Store stock request and transfer system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ECFEF1F0-C56B-86BA-22FE-43D78067C439}"/>
              </a:ext>
            </a:extLst>
          </p:cNvPr>
          <p:cNvSpPr/>
          <p:nvPr/>
        </p:nvSpPr>
        <p:spPr>
          <a:xfrm>
            <a:off x="1792539" y="3539588"/>
            <a:ext cx="1979222" cy="1273801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US" dirty="0"/>
              <a:t>Store Stock Database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FFD55A1-AB45-F241-4EB5-23A9C3775445}"/>
              </a:ext>
            </a:extLst>
          </p:cNvPr>
          <p:cNvGrpSpPr/>
          <p:nvPr/>
        </p:nvGrpSpPr>
        <p:grpSpPr>
          <a:xfrm>
            <a:off x="6637813" y="889500"/>
            <a:ext cx="5005854" cy="765966"/>
            <a:chOff x="6637813" y="889500"/>
            <a:chExt cx="5005854" cy="7659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BEEC56-746C-9184-1C07-1BB9163B9328}"/>
                </a:ext>
              </a:extLst>
            </p:cNvPr>
            <p:cNvSpPr txBox="1"/>
            <p:nvPr/>
          </p:nvSpPr>
          <p:spPr>
            <a:xfrm flipH="1">
              <a:off x="6646235" y="1286134"/>
              <a:ext cx="15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transfer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2183C3-5909-7C43-9DAF-8A7E44FF494A}"/>
                </a:ext>
              </a:extLst>
            </p:cNvPr>
            <p:cNvSpPr txBox="1"/>
            <p:nvPr/>
          </p:nvSpPr>
          <p:spPr>
            <a:xfrm flipH="1">
              <a:off x="6637813" y="889500"/>
              <a:ext cx="160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request</a:t>
              </a:r>
            </a:p>
          </p:txBody>
        </p:sp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3111ABD8-3799-97BE-D6BB-DD9C74A7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0886" y="993509"/>
              <a:ext cx="418950" cy="418950"/>
            </a:xfrm>
            <a:prstGeom prst="rect">
              <a:avLst/>
            </a:prstGeom>
          </p:spPr>
        </p:pic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BED634CB-926A-F0C7-5BCF-5E8E8485AE84}"/>
                </a:ext>
              </a:extLst>
            </p:cNvPr>
            <p:cNvSpPr/>
            <p:nvPr/>
          </p:nvSpPr>
          <p:spPr>
            <a:xfrm>
              <a:off x="8371475" y="1079216"/>
              <a:ext cx="418950" cy="212024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CF33B-1DA1-41C8-AAE2-106743E51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2025" y="1185228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A963A7-A179-DE96-43F0-F6D4BB224B54}"/>
                </a:ext>
              </a:extLst>
            </p:cNvPr>
            <p:cNvSpPr txBox="1"/>
            <p:nvPr/>
          </p:nvSpPr>
          <p:spPr>
            <a:xfrm flipH="1">
              <a:off x="9204046" y="1050889"/>
              <a:ext cx="84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9808">
                <a:spcAft>
                  <a:spcPts val="600"/>
                </a:spcAft>
              </a:pPr>
              <a:r>
                <a:rPr lang="th-TH" dirty="0">
                  <a:cs typeface="TH Sarabun New" panose="020B0500040200020003" pitchFamily="34" charset="-34"/>
                </a:rPr>
                <a:t>ห้องจ่ายยา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172E295-8A37-83E8-B0B3-A6AF90794869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25" y="1330018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40888DC-3806-4ABA-300F-3938040EBC5D}"/>
                </a:ext>
              </a:extLst>
            </p:cNvPr>
            <p:cNvSpPr txBox="1"/>
            <p:nvPr/>
          </p:nvSpPr>
          <p:spPr>
            <a:xfrm flipH="1">
              <a:off x="10051213" y="916802"/>
              <a:ext cx="159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issue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607F1A8-68FA-31C5-D40C-BE269A6690F4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846" y="1226375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ADF1080-4B3C-C2D1-EB6B-FE3909F55AD1}"/>
              </a:ext>
            </a:extLst>
          </p:cNvPr>
          <p:cNvCxnSpPr>
            <a:cxnSpLocks/>
            <a:endCxn id="84" idx="3"/>
          </p:cNvCxnSpPr>
          <p:nvPr/>
        </p:nvCxnSpPr>
        <p:spPr>
          <a:xfrm rot="10800000" flipV="1">
            <a:off x="6579511" y="1226374"/>
            <a:ext cx="5061695" cy="3304419"/>
          </a:xfrm>
          <a:prstGeom prst="bentConnector3">
            <a:avLst>
              <a:gd name="adj1" fmla="val -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5083BA9C-48DA-8C00-312D-D31C58ECC8A7}"/>
              </a:ext>
            </a:extLst>
          </p:cNvPr>
          <p:cNvSpPr/>
          <p:nvPr/>
        </p:nvSpPr>
        <p:spPr>
          <a:xfrm>
            <a:off x="4600288" y="4197631"/>
            <a:ext cx="1979222" cy="666325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US" sz="1476" kern="1200" dirty="0">
                <a:solidFill>
                  <a:schemeClr val="dk1"/>
                </a:solidFill>
                <a:latin typeface="+mn-lt"/>
                <a:ea typeface="+mn-ea"/>
                <a:cs typeface="TH Sarabun New" panose="020B0500040200020003" pitchFamily="34" charset="-34"/>
              </a:rPr>
              <a:t>Store stock issue system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6E0ED76-EEBC-3522-2501-C867F3F1871F}"/>
              </a:ext>
            </a:extLst>
          </p:cNvPr>
          <p:cNvGrpSpPr/>
          <p:nvPr/>
        </p:nvGrpSpPr>
        <p:grpSpPr>
          <a:xfrm>
            <a:off x="6647206" y="1665370"/>
            <a:ext cx="4985094" cy="765966"/>
            <a:chOff x="6647206" y="1751434"/>
            <a:chExt cx="4985094" cy="765966"/>
          </a:xfrm>
        </p:grpSpPr>
        <p:pic>
          <p:nvPicPr>
            <p:cNvPr id="45" name="Graphic 44" descr="User with solid fill">
              <a:extLst>
                <a:ext uri="{FF2B5EF4-FFF2-40B4-BE49-F238E27FC236}">
                  <a16:creationId xmlns:a16="http://schemas.microsoft.com/office/drawing/2014/main" id="{AB48E47A-BE3A-30D6-3F41-9A90448E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0886" y="1906022"/>
              <a:ext cx="418950" cy="418950"/>
            </a:xfrm>
            <a:prstGeom prst="rect">
              <a:avLst/>
            </a:prstGeom>
          </p:spPr>
        </p:pic>
        <p:sp>
          <p:nvSpPr>
            <p:cNvPr id="46" name="Flowchart: Data 45">
              <a:extLst>
                <a:ext uri="{FF2B5EF4-FFF2-40B4-BE49-F238E27FC236}">
                  <a16:creationId xmlns:a16="http://schemas.microsoft.com/office/drawing/2014/main" id="{5912DAFA-4B4D-7487-2B19-6D1A56925281}"/>
                </a:ext>
              </a:extLst>
            </p:cNvPr>
            <p:cNvSpPr/>
            <p:nvPr/>
          </p:nvSpPr>
          <p:spPr>
            <a:xfrm>
              <a:off x="8371475" y="1991729"/>
              <a:ext cx="418950" cy="212024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DBB8B9-9015-20A5-6AF1-4E4DFD63D5A7}"/>
                </a:ext>
              </a:extLst>
            </p:cNvPr>
            <p:cNvSpPr txBox="1"/>
            <p:nvPr/>
          </p:nvSpPr>
          <p:spPr>
            <a:xfrm flipH="1">
              <a:off x="9204046" y="1963402"/>
              <a:ext cx="84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9808">
                <a:spcAft>
                  <a:spcPts val="600"/>
                </a:spcAft>
              </a:pPr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คลังแผนก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A394B0-0919-DDFE-2599-D4835986BE46}"/>
                </a:ext>
              </a:extLst>
            </p:cNvPr>
            <p:cNvSpPr txBox="1"/>
            <p:nvPr/>
          </p:nvSpPr>
          <p:spPr>
            <a:xfrm flipH="1">
              <a:off x="6655628" y="2148068"/>
              <a:ext cx="15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transfer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A1C3AF-E1DB-74CA-C3C0-59F623FECCDF}"/>
                </a:ext>
              </a:extLst>
            </p:cNvPr>
            <p:cNvSpPr txBox="1"/>
            <p:nvPr/>
          </p:nvSpPr>
          <p:spPr>
            <a:xfrm flipH="1">
              <a:off x="6647206" y="1751434"/>
              <a:ext cx="160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request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F1A00C-1FE2-8B32-4B23-4FE511990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1418" y="2047162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395880-F8C7-5ACC-B182-26A2BF86F39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418" y="2191952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E5D647-7A94-F390-F541-AE785C79C59B}"/>
                </a:ext>
              </a:extLst>
            </p:cNvPr>
            <p:cNvSpPr txBox="1"/>
            <p:nvPr/>
          </p:nvSpPr>
          <p:spPr>
            <a:xfrm flipH="1">
              <a:off x="10039846" y="1862496"/>
              <a:ext cx="159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issue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518DD83-DCAE-A275-9CD0-DFB5692848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479" y="2172069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D03CFEB-7FD5-8AA7-11F7-DD595D393CEB}"/>
              </a:ext>
            </a:extLst>
          </p:cNvPr>
          <p:cNvGrpSpPr/>
          <p:nvPr/>
        </p:nvGrpSpPr>
        <p:grpSpPr>
          <a:xfrm>
            <a:off x="6647206" y="2475743"/>
            <a:ext cx="4973727" cy="765966"/>
            <a:chOff x="6647206" y="2615597"/>
            <a:chExt cx="4973727" cy="765966"/>
          </a:xfrm>
        </p:grpSpPr>
        <p:pic>
          <p:nvPicPr>
            <p:cNvPr id="52" name="Graphic 51" descr="User with solid fill">
              <a:extLst>
                <a:ext uri="{FF2B5EF4-FFF2-40B4-BE49-F238E27FC236}">
                  <a16:creationId xmlns:a16="http://schemas.microsoft.com/office/drawing/2014/main" id="{F171C372-70F2-DB81-ABEC-02B2A343E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097" y="2839343"/>
              <a:ext cx="418950" cy="418950"/>
            </a:xfrm>
            <a:prstGeom prst="rect">
              <a:avLst/>
            </a:prstGeom>
          </p:spPr>
        </p:pic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7995E7B0-B5E5-2595-71E7-1D75499A24DE}"/>
                </a:ext>
              </a:extLst>
            </p:cNvPr>
            <p:cNvSpPr/>
            <p:nvPr/>
          </p:nvSpPr>
          <p:spPr>
            <a:xfrm>
              <a:off x="8375686" y="2925050"/>
              <a:ext cx="418950" cy="212024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C120D8-F456-BF80-1D14-B1F220815609}"/>
                </a:ext>
              </a:extLst>
            </p:cNvPr>
            <p:cNvSpPr txBox="1"/>
            <p:nvPr/>
          </p:nvSpPr>
          <p:spPr>
            <a:xfrm flipH="1">
              <a:off x="9204045" y="2896723"/>
              <a:ext cx="90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9808">
                <a:spcAft>
                  <a:spcPts val="600"/>
                </a:spcAft>
              </a:pPr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รพ.สต.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5C672D-D530-DB24-CFD3-8D3E3FDC1573}"/>
                </a:ext>
              </a:extLst>
            </p:cNvPr>
            <p:cNvSpPr txBox="1"/>
            <p:nvPr/>
          </p:nvSpPr>
          <p:spPr>
            <a:xfrm flipH="1">
              <a:off x="6655628" y="3012231"/>
              <a:ext cx="15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transfer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60B056-2252-B744-BA42-DD4299608B24}"/>
                </a:ext>
              </a:extLst>
            </p:cNvPr>
            <p:cNvSpPr txBox="1"/>
            <p:nvPr/>
          </p:nvSpPr>
          <p:spPr>
            <a:xfrm flipH="1">
              <a:off x="6647206" y="2615597"/>
              <a:ext cx="160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request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176EFC-441A-FE69-EC9A-F9EBE360D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1418" y="2911325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9D7DFA-2B55-BDBB-A424-0EDFB525A7C4}"/>
                </a:ext>
              </a:extLst>
            </p:cNvPr>
            <p:cNvCxnSpPr>
              <a:cxnSpLocks/>
            </p:cNvCxnSpPr>
            <p:nvPr/>
          </p:nvCxnSpPr>
          <p:spPr>
            <a:xfrm>
              <a:off x="6651418" y="3056115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128A803-3F87-042B-95CE-3D85BBEE7004}"/>
                </a:ext>
              </a:extLst>
            </p:cNvPr>
            <p:cNvSpPr txBox="1"/>
            <p:nvPr/>
          </p:nvSpPr>
          <p:spPr>
            <a:xfrm flipH="1">
              <a:off x="10028479" y="2784190"/>
              <a:ext cx="159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issue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BB501A2-383B-DE0C-9855-5BA83987C67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7112" y="3093763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3334BC5-1BD4-F8B5-7EE2-E111F22BF103}"/>
              </a:ext>
            </a:extLst>
          </p:cNvPr>
          <p:cNvGrpSpPr/>
          <p:nvPr/>
        </p:nvGrpSpPr>
        <p:grpSpPr>
          <a:xfrm>
            <a:off x="6614562" y="3312270"/>
            <a:ext cx="5017738" cy="765966"/>
            <a:chOff x="6614562" y="3591976"/>
            <a:chExt cx="5017738" cy="765966"/>
          </a:xfrm>
        </p:grpSpPr>
        <p:pic>
          <p:nvPicPr>
            <p:cNvPr id="59" name="Graphic 58" descr="User with solid fill">
              <a:extLst>
                <a:ext uri="{FF2B5EF4-FFF2-40B4-BE49-F238E27FC236}">
                  <a16:creationId xmlns:a16="http://schemas.microsoft.com/office/drawing/2014/main" id="{72ECE0FF-9094-15F4-627D-E906E4C6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6675" y="3755427"/>
              <a:ext cx="418950" cy="418950"/>
            </a:xfrm>
            <a:prstGeom prst="rect">
              <a:avLst/>
            </a:prstGeom>
          </p:spPr>
        </p:pic>
        <p:sp>
          <p:nvSpPr>
            <p:cNvPr id="60" name="Flowchart: Data 59">
              <a:extLst>
                <a:ext uri="{FF2B5EF4-FFF2-40B4-BE49-F238E27FC236}">
                  <a16:creationId xmlns:a16="http://schemas.microsoft.com/office/drawing/2014/main" id="{9BF740BC-4967-6949-A637-BF0DC5DCC99D}"/>
                </a:ext>
              </a:extLst>
            </p:cNvPr>
            <p:cNvSpPr/>
            <p:nvPr/>
          </p:nvSpPr>
          <p:spPr>
            <a:xfrm>
              <a:off x="8367264" y="3841134"/>
              <a:ext cx="418950" cy="212024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72DF6C1-A488-205F-AC73-B040D8881825}"/>
                </a:ext>
              </a:extLst>
            </p:cNvPr>
            <p:cNvSpPr txBox="1"/>
            <p:nvPr/>
          </p:nvSpPr>
          <p:spPr>
            <a:xfrm flipH="1">
              <a:off x="9233082" y="3812807"/>
              <a:ext cx="1105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9808">
                <a:spcAft>
                  <a:spcPts val="600"/>
                </a:spcAft>
              </a:pPr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หน่วยงานอื่นๆ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5231CE-E875-05A1-60E3-7B369D3998DB}"/>
                </a:ext>
              </a:extLst>
            </p:cNvPr>
            <p:cNvSpPr txBox="1"/>
            <p:nvPr/>
          </p:nvSpPr>
          <p:spPr>
            <a:xfrm flipH="1">
              <a:off x="6622984" y="3988610"/>
              <a:ext cx="15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transfer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0EF9CD-EA58-0B46-845F-C9BE0E712B2C}"/>
                </a:ext>
              </a:extLst>
            </p:cNvPr>
            <p:cNvSpPr txBox="1"/>
            <p:nvPr/>
          </p:nvSpPr>
          <p:spPr>
            <a:xfrm flipH="1">
              <a:off x="6614562" y="3591976"/>
              <a:ext cx="160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request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0F4E8FB-046D-5353-9098-22C74378D5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8774" y="3887704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0B25D2-CD4F-4A62-A8B4-01E9DFF1447E}"/>
                </a:ext>
              </a:extLst>
            </p:cNvPr>
            <p:cNvCxnSpPr>
              <a:cxnSpLocks/>
            </p:cNvCxnSpPr>
            <p:nvPr/>
          </p:nvCxnSpPr>
          <p:spPr>
            <a:xfrm>
              <a:off x="6618774" y="4032494"/>
              <a:ext cx="1603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E4B073-5CD8-E225-0BDB-A32469825D04}"/>
                </a:ext>
              </a:extLst>
            </p:cNvPr>
            <p:cNvSpPr txBox="1"/>
            <p:nvPr/>
          </p:nvSpPr>
          <p:spPr>
            <a:xfrm flipH="1">
              <a:off x="10347020" y="3696249"/>
              <a:ext cx="128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Stock issue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E64A530-127E-2AF7-084E-4ED98DA72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38597" y="4005822"/>
              <a:ext cx="129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663B9BB-6824-4FA1-BDB5-D0C1D424D1F9}"/>
              </a:ext>
            </a:extLst>
          </p:cNvPr>
          <p:cNvCxnSpPr>
            <a:cxnSpLocks/>
            <a:endCxn id="64" idx="1"/>
          </p:cNvCxnSpPr>
          <p:nvPr/>
        </p:nvCxnSpPr>
        <p:spPr>
          <a:xfrm rot="10800000" flipV="1">
            <a:off x="2782151" y="2843444"/>
            <a:ext cx="1754989" cy="696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A9DDC02-400F-B8BE-84EE-EE724DFE59E4}"/>
              </a:ext>
            </a:extLst>
          </p:cNvPr>
          <p:cNvSpPr/>
          <p:nvPr/>
        </p:nvSpPr>
        <p:spPr>
          <a:xfrm>
            <a:off x="4600288" y="5023792"/>
            <a:ext cx="1979222" cy="452561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US" sz="1476" dirty="0">
                <a:cs typeface="TH Sarabun New" panose="020B0500040200020003" pitchFamily="34" charset="-34"/>
              </a:rPr>
              <a:t>Report</a:t>
            </a:r>
            <a:r>
              <a:rPr lang="en-US" sz="1476" kern="1200" dirty="0">
                <a:solidFill>
                  <a:schemeClr val="dk1"/>
                </a:solidFill>
                <a:latin typeface="+mn-lt"/>
                <a:ea typeface="+mn-ea"/>
                <a:cs typeface="TH Sarabun New" panose="020B0500040200020003" pitchFamily="34" charset="-34"/>
              </a:rPr>
              <a:t> system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4" name="Flowchart: Multidocument 173">
            <a:extLst>
              <a:ext uri="{FF2B5EF4-FFF2-40B4-BE49-F238E27FC236}">
                <a16:creationId xmlns:a16="http://schemas.microsoft.com/office/drawing/2014/main" id="{D697592A-DFE2-F769-10C3-FDD9B1AE8C3A}"/>
              </a:ext>
            </a:extLst>
          </p:cNvPr>
          <p:cNvSpPr/>
          <p:nvPr/>
        </p:nvSpPr>
        <p:spPr>
          <a:xfrm>
            <a:off x="7652354" y="4948412"/>
            <a:ext cx="723332" cy="613795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59174A4-9E87-67F0-C26B-918A951222D9}"/>
              </a:ext>
            </a:extLst>
          </p:cNvPr>
          <p:cNvCxnSpPr>
            <a:cxnSpLocks/>
            <a:stCxn id="64" idx="3"/>
            <a:endCxn id="170" idx="1"/>
          </p:cNvCxnSpPr>
          <p:nvPr/>
        </p:nvCxnSpPr>
        <p:spPr>
          <a:xfrm rot="16200000" flipH="1">
            <a:off x="3472877" y="4122662"/>
            <a:ext cx="436684" cy="1818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1224A52-08D6-81BA-4DF3-F3BDFBAF6484}"/>
              </a:ext>
            </a:extLst>
          </p:cNvPr>
          <p:cNvCxnSpPr>
            <a:cxnSpLocks/>
            <a:stCxn id="170" idx="3"/>
            <a:endCxn id="174" idx="1"/>
          </p:cNvCxnSpPr>
          <p:nvPr/>
        </p:nvCxnSpPr>
        <p:spPr>
          <a:xfrm>
            <a:off x="6579510" y="5250073"/>
            <a:ext cx="1072844" cy="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F11F6B8-1058-A9A4-577F-586EE647602C}"/>
              </a:ext>
            </a:extLst>
          </p:cNvPr>
          <p:cNvSpPr txBox="1"/>
          <p:nvPr/>
        </p:nvSpPr>
        <p:spPr>
          <a:xfrm>
            <a:off x="8436173" y="4976840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Reports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8DDB1A06-34DB-CAB6-76A5-F7604B62A4D6}"/>
              </a:ext>
            </a:extLst>
          </p:cNvPr>
          <p:cNvSpPr/>
          <p:nvPr/>
        </p:nvSpPr>
        <p:spPr>
          <a:xfrm>
            <a:off x="4611980" y="5637587"/>
            <a:ext cx="1979222" cy="745546"/>
          </a:xfrm>
          <a:prstGeom prst="flowChart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9808">
              <a:spcAft>
                <a:spcPts val="600"/>
              </a:spcAft>
            </a:pPr>
            <a:r>
              <a:rPr lang="en-US" sz="1476" dirty="0">
                <a:cs typeface="TH Sarabun New" panose="020B0500040200020003" pitchFamily="34" charset="-34"/>
              </a:rPr>
              <a:t>Master Setup</a:t>
            </a:r>
          </a:p>
          <a:p>
            <a:pPr lvl="1" defTabSz="749808">
              <a:lnSpc>
                <a:spcPts val="600"/>
              </a:lnSpc>
              <a:spcAft>
                <a:spcPts val="600"/>
              </a:spcAft>
            </a:pPr>
            <a:r>
              <a:rPr lang="en-US" sz="1476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Department</a:t>
            </a:r>
          </a:p>
          <a:p>
            <a:pPr lvl="1" defTabSz="749808">
              <a:lnSpc>
                <a:spcPts val="600"/>
              </a:lnSpc>
              <a:spcAft>
                <a:spcPts val="600"/>
              </a:spcAft>
            </a:pPr>
            <a:r>
              <a:rPr lang="en-US" sz="1476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User</a:t>
            </a:r>
          </a:p>
          <a:p>
            <a:pPr lvl="1" defTabSz="749808">
              <a:lnSpc>
                <a:spcPts val="400"/>
              </a:lnSpc>
              <a:spcAft>
                <a:spcPts val="600"/>
              </a:spcAft>
            </a:pPr>
            <a:r>
              <a:rPr lang="en-US" sz="1476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1476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etc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8531C821-BA53-1098-1CCA-BEB16F7618D6}"/>
              </a:ext>
            </a:extLst>
          </p:cNvPr>
          <p:cNvCxnSpPr>
            <a:stCxn id="64" idx="4"/>
            <a:endCxn id="84" idx="1"/>
          </p:cNvCxnSpPr>
          <p:nvPr/>
        </p:nvCxnSpPr>
        <p:spPr>
          <a:xfrm>
            <a:off x="3771761" y="4176489"/>
            <a:ext cx="828527" cy="354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39134E45-4025-D678-0692-4CCB9F6AC110}"/>
              </a:ext>
            </a:extLst>
          </p:cNvPr>
          <p:cNvCxnSpPr>
            <a:cxnSpLocks/>
            <a:stCxn id="198" idx="1"/>
            <a:endCxn id="64" idx="2"/>
          </p:cNvCxnSpPr>
          <p:nvPr/>
        </p:nvCxnSpPr>
        <p:spPr>
          <a:xfrm rot="10800000">
            <a:off x="1792540" y="4176490"/>
            <a:ext cx="2819441" cy="1833871"/>
          </a:xfrm>
          <a:prstGeom prst="bentConnector3">
            <a:avLst>
              <a:gd name="adj1" fmla="val 116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E91E919C-8BC0-CEC3-750A-B7DE4666EAD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967589" y="1997728"/>
            <a:ext cx="2568615" cy="6143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4508FD-5617-2A72-2E98-23696B56F271}"/>
              </a:ext>
            </a:extLst>
          </p:cNvPr>
          <p:cNvSpPr txBox="1"/>
          <p:nvPr/>
        </p:nvSpPr>
        <p:spPr>
          <a:xfrm>
            <a:off x="8889458" y="200274"/>
            <a:ext cx="292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8410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143C-D4DC-3C28-67A2-A38D49C0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561F5E1-5D80-4268-ADD1-AFF5203962A4}"/>
              </a:ext>
            </a:extLst>
          </p:cNvPr>
          <p:cNvGrpSpPr/>
          <p:nvPr/>
        </p:nvGrpSpPr>
        <p:grpSpPr>
          <a:xfrm>
            <a:off x="957154" y="2555456"/>
            <a:ext cx="2576235" cy="2262901"/>
            <a:chOff x="537973" y="2416671"/>
            <a:chExt cx="2576235" cy="22629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926CA8-1586-EED9-ADC7-FDDB63F29885}"/>
                </a:ext>
              </a:extLst>
            </p:cNvPr>
            <p:cNvSpPr/>
            <p:nvPr/>
          </p:nvSpPr>
          <p:spPr>
            <a:xfrm>
              <a:off x="537973" y="2416671"/>
              <a:ext cx="2576235" cy="2262901"/>
            </a:xfrm>
            <a:prstGeom prst="rect">
              <a:avLst/>
            </a:prstGeom>
            <a:ln w="28575" cap="rnd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PostgreSQL Database Server</a:t>
              </a:r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0EFCDCFC-42E4-D10A-00EB-D8CB02B8A7E3}"/>
                </a:ext>
              </a:extLst>
            </p:cNvPr>
            <p:cNvSpPr/>
            <p:nvPr/>
          </p:nvSpPr>
          <p:spPr>
            <a:xfrm>
              <a:off x="836479" y="3163160"/>
              <a:ext cx="1979222" cy="1186634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49808">
                <a:spcAft>
                  <a:spcPts val="600"/>
                </a:spcAft>
              </a:pPr>
              <a:r>
                <a:rPr lang="en-US" dirty="0"/>
                <a:t>Store Stock Database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35523B-EE0D-356A-9F1E-CFAA68F8DE76}"/>
              </a:ext>
            </a:extLst>
          </p:cNvPr>
          <p:cNvGrpSpPr/>
          <p:nvPr/>
        </p:nvGrpSpPr>
        <p:grpSpPr>
          <a:xfrm>
            <a:off x="4974516" y="1784384"/>
            <a:ext cx="2576235" cy="3573756"/>
            <a:chOff x="4292300" y="2555973"/>
            <a:chExt cx="2576235" cy="357375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3F5413-E00B-2985-5450-15587F6232EC}"/>
                </a:ext>
              </a:extLst>
            </p:cNvPr>
            <p:cNvSpPr/>
            <p:nvPr/>
          </p:nvSpPr>
          <p:spPr>
            <a:xfrm>
              <a:off x="4292300" y="2555973"/>
              <a:ext cx="2576235" cy="3573756"/>
            </a:xfrm>
            <a:prstGeom prst="rect">
              <a:avLst/>
            </a:prstGeom>
            <a:ln w="28575" cap="rnd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Web Application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(Angular App)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DE15651-3B5B-9382-E57F-A3F1812267A7}"/>
                </a:ext>
              </a:extLst>
            </p:cNvPr>
            <p:cNvSpPr/>
            <p:nvPr/>
          </p:nvSpPr>
          <p:spPr>
            <a:xfrm>
              <a:off x="4606305" y="3315911"/>
              <a:ext cx="1979222" cy="955501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49808">
                <a:spcAft>
                  <a:spcPts val="600"/>
                </a:spcAft>
              </a:pPr>
              <a:r>
                <a:rPr lang="en-US" sz="1476" kern="1200" dirty="0">
                  <a:solidFill>
                    <a:schemeClr val="dk1"/>
                  </a:solidFill>
                  <a:latin typeface="+mn-lt"/>
                  <a:ea typeface="+mn-ea"/>
                  <a:cs typeface="TH Sarabun New" panose="020B0500040200020003" pitchFamily="34" charset="-34"/>
                </a:rPr>
                <a:t>Store stock request and transfer system</a:t>
              </a:r>
              <a:endPara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E476D394-9A8D-8C49-6BA6-2870A83BD35B}"/>
                </a:ext>
              </a:extLst>
            </p:cNvPr>
            <p:cNvSpPr/>
            <p:nvPr/>
          </p:nvSpPr>
          <p:spPr>
            <a:xfrm>
              <a:off x="4606305" y="4437655"/>
              <a:ext cx="1979222" cy="666325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49808">
                <a:spcAft>
                  <a:spcPts val="600"/>
                </a:spcAft>
              </a:pPr>
              <a:r>
                <a:rPr lang="en-US" sz="1476" kern="1200" dirty="0">
                  <a:solidFill>
                    <a:schemeClr val="dk1"/>
                  </a:solidFill>
                  <a:latin typeface="+mn-lt"/>
                  <a:ea typeface="+mn-ea"/>
                  <a:cs typeface="TH Sarabun New" panose="020B0500040200020003" pitchFamily="34" charset="-34"/>
                </a:rPr>
                <a:t>Store stock issue system</a:t>
              </a:r>
              <a:endPara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0" name="Flowchart: Process 169">
              <a:extLst>
                <a:ext uri="{FF2B5EF4-FFF2-40B4-BE49-F238E27FC236}">
                  <a16:creationId xmlns:a16="http://schemas.microsoft.com/office/drawing/2014/main" id="{3174B392-8F00-460A-C908-A7AF5BA5AEAC}"/>
                </a:ext>
              </a:extLst>
            </p:cNvPr>
            <p:cNvSpPr/>
            <p:nvPr/>
          </p:nvSpPr>
          <p:spPr>
            <a:xfrm>
              <a:off x="4590806" y="5280976"/>
              <a:ext cx="1979222" cy="666325"/>
            </a:xfrm>
            <a:prstGeom prst="flowChart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49808">
                <a:spcAft>
                  <a:spcPts val="600"/>
                </a:spcAft>
              </a:pPr>
              <a:r>
                <a:rPr lang="en-US" sz="1476" dirty="0">
                  <a:cs typeface="TH Sarabun New" panose="020B0500040200020003" pitchFamily="34" charset="-34"/>
                </a:rPr>
                <a:t>Report</a:t>
              </a:r>
              <a:r>
                <a:rPr lang="en-US" sz="1476" kern="1200" dirty="0">
                  <a:solidFill>
                    <a:schemeClr val="dk1"/>
                  </a:solidFill>
                  <a:latin typeface="+mn-lt"/>
                  <a:ea typeface="+mn-ea"/>
                  <a:cs typeface="TH Sarabun New" panose="020B0500040200020003" pitchFamily="34" charset="-34"/>
                </a:rPr>
                <a:t> system</a:t>
              </a:r>
              <a:endPara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E5D482-5332-A16A-F94A-866BE832FA78}"/>
              </a:ext>
            </a:extLst>
          </p:cNvPr>
          <p:cNvCxnSpPr/>
          <p:nvPr/>
        </p:nvCxnSpPr>
        <p:spPr>
          <a:xfrm>
            <a:off x="3784971" y="3572369"/>
            <a:ext cx="892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7DFD95-64FC-B759-58F7-54BD82FA0F8F}"/>
              </a:ext>
            </a:extLst>
          </p:cNvPr>
          <p:cNvCxnSpPr/>
          <p:nvPr/>
        </p:nvCxnSpPr>
        <p:spPr>
          <a:xfrm flipH="1">
            <a:off x="3784971" y="3833008"/>
            <a:ext cx="892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F1AAA7B-F8CE-F0CD-B66A-C4CC28A3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005" y="3094696"/>
            <a:ext cx="920795" cy="92079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9ADF25-7456-1E92-2B8D-9C142EB27D55}"/>
              </a:ext>
            </a:extLst>
          </p:cNvPr>
          <p:cNvCxnSpPr>
            <a:cxnSpLocks/>
          </p:cNvCxnSpPr>
          <p:nvPr/>
        </p:nvCxnSpPr>
        <p:spPr>
          <a:xfrm flipV="1">
            <a:off x="7827086" y="3571262"/>
            <a:ext cx="2364889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44CA5-7F14-C6EC-BD0B-DB50D2F5C11C}"/>
              </a:ext>
            </a:extLst>
          </p:cNvPr>
          <p:cNvCxnSpPr>
            <a:cxnSpLocks/>
          </p:cNvCxnSpPr>
          <p:nvPr/>
        </p:nvCxnSpPr>
        <p:spPr>
          <a:xfrm flipH="1">
            <a:off x="7827086" y="3833008"/>
            <a:ext cx="235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F9A90E-3581-B1D2-07A0-B09AEE1BE171}"/>
              </a:ext>
            </a:extLst>
          </p:cNvPr>
          <p:cNvSpPr txBox="1"/>
          <p:nvPr/>
        </p:nvSpPr>
        <p:spPr>
          <a:xfrm>
            <a:off x="8209034" y="3845165"/>
            <a:ext cx="192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Api with </a:t>
            </a:r>
          </a:p>
          <a:p>
            <a:r>
              <a:rPr lang="en-US" dirty="0"/>
              <a:t>Custom JWT token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594F71-1E40-7DB4-5B80-166DDC377FCF}"/>
              </a:ext>
            </a:extLst>
          </p:cNvPr>
          <p:cNvSpPr txBox="1"/>
          <p:nvPr/>
        </p:nvSpPr>
        <p:spPr>
          <a:xfrm>
            <a:off x="4974516" y="5468308"/>
            <a:ext cx="2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Web Server</a:t>
            </a:r>
          </a:p>
          <a:p>
            <a:pPr algn="ctr"/>
            <a:r>
              <a:rPr lang="en-US" dirty="0"/>
              <a:t>(NodeJS)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33FEC-5557-30D8-F4B1-2A23C097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78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Simple Application Structure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3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2404-A30C-E8D8-B0A9-4D68286E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4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34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08B7-70C0-7D22-D598-078E4B7E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384-FEAD-7C13-8553-0548B409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control system use by many community hospitals in </a:t>
            </a:r>
            <a:r>
              <a:rPr lang="en-US" dirty="0" err="1"/>
              <a:t>Loei</a:t>
            </a:r>
            <a:r>
              <a:rPr lang="en-US" dirty="0"/>
              <a:t> province</a:t>
            </a:r>
          </a:p>
          <a:p>
            <a:r>
              <a:rPr lang="en-US" dirty="0"/>
              <a:t>Desktop application develop by MS Access for ease of use</a:t>
            </a:r>
          </a:p>
          <a:p>
            <a:r>
              <a:rPr lang="en-US" dirty="0"/>
              <a:t>Have many functions that support government procurement</a:t>
            </a:r>
          </a:p>
          <a:p>
            <a:r>
              <a:rPr lang="en-US" dirty="0"/>
              <a:t>Have a plenty of reports to support routine workflow </a:t>
            </a:r>
          </a:p>
        </p:txBody>
      </p:sp>
    </p:spTree>
    <p:extLst>
      <p:ext uri="{BB962C8B-B14F-4D97-AF65-F5344CB8AC3E}">
        <p14:creationId xmlns:p14="http://schemas.microsoft.com/office/powerpoint/2010/main" val="187645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43E-A13E-2BD6-8B8C-15C64CC9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1B0B-CC7C-341A-887A-9F1D655C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Low resource</a:t>
            </a:r>
          </a:p>
          <a:p>
            <a:pPr lvl="1"/>
            <a:r>
              <a:rPr lang="en-US" dirty="0"/>
              <a:t>Small and fast</a:t>
            </a:r>
          </a:p>
          <a:p>
            <a:pPr lvl="1"/>
            <a:r>
              <a:rPr lang="en-US" dirty="0"/>
              <a:t>Do complex tasks and generate reports for supporting routine work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Locally workspace, use in in-house only</a:t>
            </a:r>
          </a:p>
          <a:p>
            <a:pPr lvl="1"/>
            <a:r>
              <a:rPr lang="en-US" dirty="0"/>
              <a:t>Has some stability issues on massive network working</a:t>
            </a:r>
          </a:p>
          <a:p>
            <a:pPr lvl="1"/>
            <a:r>
              <a:rPr lang="en-US" dirty="0"/>
              <a:t>Old technology</a:t>
            </a:r>
          </a:p>
        </p:txBody>
      </p:sp>
    </p:spTree>
    <p:extLst>
      <p:ext uri="{BB962C8B-B14F-4D97-AF65-F5344CB8AC3E}">
        <p14:creationId xmlns:p14="http://schemas.microsoft.com/office/powerpoint/2010/main" val="20884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0E26-788D-3347-6D01-EE053B8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2107-9AED-EB6C-A7F5-2A287B7B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4" y="2141537"/>
            <a:ext cx="90091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ภก. อภิชาติ พิชญ์เสถียร</a:t>
            </a:r>
            <a:endParaRPr lang="en-US" sz="4000" dirty="0">
              <a:solidFill>
                <a:schemeClr val="accent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Apichart Pichsathien</a:t>
            </a:r>
            <a:endParaRPr lang="th-TH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th-TH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Software Development Team Lead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MonkeyTech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Co.,Ltd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0C54-CB5D-B58C-3E30-B6F78201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r>
              <a:rPr lang="en-US" b="1" dirty="0">
                <a:solidFill>
                  <a:schemeClr val="accent1"/>
                </a:solidFill>
              </a:rPr>
              <a:t> web application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F672-EC30-4AE7-F234-F48F2DE7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895963"/>
            <a:ext cx="8610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Pain point</a:t>
            </a:r>
          </a:p>
          <a:p>
            <a:r>
              <a:rPr lang="en-US" sz="3600" dirty="0"/>
              <a:t>Opportunity</a:t>
            </a:r>
          </a:p>
          <a:p>
            <a:r>
              <a:rPr lang="en-US" sz="3600" dirty="0"/>
              <a:t>Requirement</a:t>
            </a:r>
          </a:p>
          <a:p>
            <a:r>
              <a:rPr lang="en-US" sz="3600" dirty="0"/>
              <a:t>Solution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089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3FA5-1C6B-08CA-FC6E-DDDA77A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Pain point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B71F-9C4F-C57C-B13C-535E45A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problem in operational unit</a:t>
            </a:r>
          </a:p>
          <a:p>
            <a:r>
              <a:rPr lang="en-US" dirty="0"/>
              <a:t>Hard to be tracking supply and demand</a:t>
            </a:r>
          </a:p>
          <a:p>
            <a:r>
              <a:rPr lang="en-US" dirty="0"/>
              <a:t>Cause to stock lost, expired and uncontrol</a:t>
            </a:r>
          </a:p>
          <a:p>
            <a:r>
              <a:rPr lang="en-US" dirty="0"/>
              <a:t>Lack of inventory information, especially remote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5E18-2C3B-3535-123E-25321D6A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Opportunity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7733-8DC1-2836-A7A9-9073E2EE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has </a:t>
            </a:r>
            <a:r>
              <a:rPr lang="en-US" dirty="0" err="1"/>
              <a:t>StockDB</a:t>
            </a:r>
            <a:r>
              <a:rPr lang="en-US" dirty="0"/>
              <a:t> desktop application in pharmacy department</a:t>
            </a:r>
          </a:p>
          <a:p>
            <a:r>
              <a:rPr lang="en-US" dirty="0"/>
              <a:t>Has experience in </a:t>
            </a:r>
            <a:r>
              <a:rPr lang="en-US" dirty="0" err="1"/>
              <a:t>StockDB</a:t>
            </a:r>
            <a:r>
              <a:rPr lang="en-US" dirty="0"/>
              <a:t> usage in some department</a:t>
            </a:r>
          </a:p>
          <a:p>
            <a:r>
              <a:rPr lang="en-US" dirty="0"/>
              <a:t>Has inventory master data and other information ready to go</a:t>
            </a:r>
          </a:p>
          <a:p>
            <a:r>
              <a:rPr lang="en-US" dirty="0"/>
              <a:t>Technologies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60433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985F-EB67-1880-25D1-0F7F87D9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Requirement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F09D-525D-C850-48BD-E3D99C4D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9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with current inventory data and information</a:t>
            </a:r>
          </a:p>
          <a:p>
            <a:r>
              <a:rPr lang="en-US" dirty="0"/>
              <a:t>All operational units should have its own inventory store</a:t>
            </a:r>
          </a:p>
          <a:p>
            <a:r>
              <a:rPr lang="en-US" dirty="0"/>
              <a:t>All units should have basic inventory control functionality to manage their own store</a:t>
            </a:r>
          </a:p>
          <a:p>
            <a:r>
              <a:rPr lang="en-US" dirty="0"/>
              <a:t>Center unit can authorize to approve transfer and issue stock to another unit base on proper information</a:t>
            </a:r>
          </a:p>
          <a:p>
            <a:r>
              <a:rPr lang="en-US" dirty="0"/>
              <a:t>Center unit should be able to access other unit’s inventory data and information for monitoring and maintenance service</a:t>
            </a:r>
          </a:p>
          <a:p>
            <a:r>
              <a:rPr lang="en-US" dirty="0"/>
              <a:t>Can be apply this to remote site</a:t>
            </a:r>
          </a:p>
          <a:p>
            <a:r>
              <a:rPr lang="en-US" dirty="0"/>
              <a:t>Has notification between units</a:t>
            </a:r>
          </a:p>
        </p:txBody>
      </p:sp>
    </p:spTree>
    <p:extLst>
      <p:ext uri="{BB962C8B-B14F-4D97-AF65-F5344CB8AC3E}">
        <p14:creationId xmlns:p14="http://schemas.microsoft.com/office/powerpoint/2010/main" val="181134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985F-EB67-1880-25D1-0F7F87D9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Solution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F09D-525D-C850-48BD-E3D99C4D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476"/>
          </a:xfrm>
        </p:spPr>
        <p:txBody>
          <a:bodyPr>
            <a:normAutofit/>
          </a:bodyPr>
          <a:lstStyle/>
          <a:p>
            <a:r>
              <a:rPr lang="en-US" dirty="0"/>
              <a:t>Develop software that fulfilled the requirement</a:t>
            </a:r>
          </a:p>
          <a:p>
            <a:pPr lvl="1"/>
            <a:r>
              <a:rPr lang="en-US" dirty="0"/>
              <a:t>Software can create store for any unit</a:t>
            </a:r>
          </a:p>
          <a:p>
            <a:pPr lvl="1"/>
            <a:r>
              <a:rPr lang="en-US" dirty="0"/>
              <a:t>All units can use this software to manage their store inventory</a:t>
            </a:r>
          </a:p>
          <a:p>
            <a:pPr lvl="2"/>
            <a:r>
              <a:rPr lang="en-US" dirty="0"/>
              <a:t>Manage store item : item cost, stock amount, min-max level, rate of use, stock card, reports etc.</a:t>
            </a:r>
          </a:p>
          <a:p>
            <a:pPr lvl="2"/>
            <a:r>
              <a:rPr lang="en-US" dirty="0"/>
              <a:t>Request transfer items</a:t>
            </a:r>
          </a:p>
          <a:p>
            <a:pPr lvl="2"/>
            <a:r>
              <a:rPr lang="en-US" dirty="0"/>
              <a:t>Receive manual added items or transfer items</a:t>
            </a:r>
          </a:p>
          <a:p>
            <a:pPr lvl="2"/>
            <a:r>
              <a:rPr lang="en-US" dirty="0"/>
              <a:t>Issue items</a:t>
            </a:r>
          </a:p>
          <a:p>
            <a:pPr lvl="1"/>
            <a:r>
              <a:rPr lang="en-US" dirty="0"/>
              <a:t>Center unit can see everything that other units do</a:t>
            </a:r>
          </a:p>
          <a:p>
            <a:pPr lvl="1"/>
            <a:r>
              <a:rPr lang="en-US" dirty="0"/>
              <a:t>Center unit must approve transfer items requested from other units</a:t>
            </a:r>
          </a:p>
          <a:p>
            <a:pPr lvl="1"/>
            <a:r>
              <a:rPr lang="en-US" dirty="0"/>
              <a:t>Web base application for remote usage</a:t>
            </a:r>
          </a:p>
          <a:p>
            <a:pPr lvl="1"/>
            <a:r>
              <a:rPr lang="en-US" dirty="0"/>
              <a:t>Add line-notify to communicate between units</a:t>
            </a:r>
          </a:p>
        </p:txBody>
      </p:sp>
    </p:spTree>
    <p:extLst>
      <p:ext uri="{BB962C8B-B14F-4D97-AF65-F5344CB8AC3E}">
        <p14:creationId xmlns:p14="http://schemas.microsoft.com/office/powerpoint/2010/main" val="56002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668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Leelawadee</vt:lpstr>
      <vt:lpstr>Tahoma</vt:lpstr>
      <vt:lpstr>TH Sarabun New</vt:lpstr>
      <vt:lpstr>Office Theme</vt:lpstr>
      <vt:lpstr>StockDB  (web base version)</vt:lpstr>
      <vt:lpstr>StockDB</vt:lpstr>
      <vt:lpstr>StockDB</vt:lpstr>
      <vt:lpstr>About me</vt:lpstr>
      <vt:lpstr>StockDB web application background</vt:lpstr>
      <vt:lpstr>Pain point</vt:lpstr>
      <vt:lpstr>Opportunity</vt:lpstr>
      <vt:lpstr>Requirement</vt:lpstr>
      <vt:lpstr>Solution</vt:lpstr>
      <vt:lpstr>Solution</vt:lpstr>
      <vt:lpstr>Software development process</vt:lpstr>
      <vt:lpstr>Basic workflow diagram</vt:lpstr>
      <vt:lpstr>PowerPoint Presentation</vt:lpstr>
      <vt:lpstr>Simple Application 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Apic Pich</dc:creator>
  <cp:lastModifiedBy>Apichart Pichsathien</cp:lastModifiedBy>
  <cp:revision>14</cp:revision>
  <dcterms:created xsi:type="dcterms:W3CDTF">2024-03-16T06:08:02Z</dcterms:created>
  <dcterms:modified xsi:type="dcterms:W3CDTF">2024-09-09T12:54:53Z</dcterms:modified>
</cp:coreProperties>
</file>