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5/18/16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CD3F77-B55B-4821-BD32-CAC762AA7E3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0" y="2505960"/>
            <a:ext cx="12191760" cy="2751480"/>
          </a:xfrm>
          <a:prstGeom prst="rect">
            <a:avLst/>
          </a:prstGeom>
        </p:spPr>
        <p:txBody>
          <a:bodyPr lIns="274320" rIns="274320"/>
          <a:p>
            <a:pPr algn="ctr">
              <a:lnSpc>
                <a:spcPct val="150000"/>
              </a:lnSpc>
            </a:pPr>
            <a:r>
              <a:rPr lang="en-US" sz="6000">
                <a:solidFill>
                  <a:srgbClr val="ffffff"/>
                </a:solidFill>
                <a:latin typeface="Open Sans"/>
                <a:ea typeface="Open Sans"/>
              </a:rPr>
              <a:t>@ManfredBo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0" y="1579680"/>
            <a:ext cx="12191760" cy="2751480"/>
          </a:xfrm>
          <a:prstGeom prst="rect">
            <a:avLst/>
          </a:prstGeom>
        </p:spPr>
        <p:txBody>
          <a:bodyPr lIns="274320" rIns="274320"/>
          <a:p>
            <a:pPr algn="ctr">
              <a:lnSpc>
                <a:spcPct val="150000"/>
              </a:lnSpc>
            </a:pPr>
            <a:r>
              <a:rPr lang="en-US" sz="5400">
                <a:solidFill>
                  <a:srgbClr val="ffffff"/>
                </a:solidFill>
                <a:latin typeface="Open Sans"/>
                <a:ea typeface="Open Sans"/>
              </a:rPr>
              <a:t>APIs are still very new for businesses.</a:t>
            </a:r>
            <a:endParaRPr/>
          </a:p>
          <a:p>
            <a:pPr algn="ctr">
              <a:lnSpc>
                <a:spcPct val="150000"/>
              </a:lnSpc>
            </a:pPr>
            <a:endParaRPr/>
          </a:p>
          <a:p>
            <a:pPr algn="ctr">
              <a:lnSpc>
                <a:spcPct val="150000"/>
              </a:lnSpc>
            </a:pPr>
            <a:r>
              <a:rPr lang="en-US" sz="5400">
                <a:solidFill>
                  <a:srgbClr val="ffffff"/>
                </a:solidFill>
                <a:latin typeface="Open Sans"/>
                <a:ea typeface="Open Sans"/>
              </a:rPr>
              <a:t>Many struggle finding strategies to leverage APIs. 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0" y="6273720"/>
            <a:ext cx="4638960" cy="58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Open Sans"/>
                <a:ea typeface="Open Sans"/>
              </a:rPr>
              <a:t>@ManfredBo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40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40">
                                            <p:txEl>
                                              <p:pRg st="41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0" y="2505960"/>
            <a:ext cx="12191760" cy="2751480"/>
          </a:xfrm>
          <a:prstGeom prst="rect">
            <a:avLst/>
          </a:prstGeom>
        </p:spPr>
        <p:txBody>
          <a:bodyPr lIns="274320" rIns="274320"/>
          <a:p>
            <a:pPr algn="ctr">
              <a:lnSpc>
                <a:spcPct val="150000"/>
              </a:lnSpc>
            </a:pPr>
            <a:r>
              <a:rPr lang="en-US" sz="5400">
                <a:solidFill>
                  <a:srgbClr val="ffffff"/>
                </a:solidFill>
                <a:latin typeface="Open Sans"/>
                <a:ea typeface="Open Sans"/>
              </a:rPr>
              <a:t>We introduce the API Model Canvas.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0" y="6273720"/>
            <a:ext cx="4638960" cy="58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Open Sans"/>
                <a:ea typeface="Open Sans"/>
              </a:rPr>
              <a:t>@ManfredBo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1332000"/>
            <a:ext cx="12191760" cy="3925440"/>
          </a:xfrm>
          <a:prstGeom prst="rect">
            <a:avLst/>
          </a:prstGeom>
        </p:spPr>
        <p:txBody>
          <a:bodyPr lIns="274320" rIns="274320"/>
          <a:p>
            <a:pPr algn="ctr">
              <a:lnSpc>
                <a:spcPct val="150000"/>
              </a:lnSpc>
            </a:pPr>
            <a:r>
              <a:rPr lang="en-US" sz="5400">
                <a:solidFill>
                  <a:srgbClr val="ffffff"/>
                </a:solidFill>
                <a:latin typeface="Open Sans"/>
                <a:ea typeface="Open Sans"/>
              </a:rPr>
              <a:t>The API Model Canvas </a:t>
            </a:r>
            <a:endParaRPr/>
          </a:p>
          <a:p>
            <a:pPr algn="ctr">
              <a:lnSpc>
                <a:spcPct val="150000"/>
              </a:lnSpc>
            </a:pPr>
            <a:r>
              <a:rPr lang="en-US" sz="5400">
                <a:solidFill>
                  <a:srgbClr val="ffffff"/>
                </a:solidFill>
                <a:latin typeface="Open Sans"/>
                <a:ea typeface="Open Sans"/>
              </a:rPr>
              <a:t>is a methodology </a:t>
            </a:r>
            <a:endParaRPr/>
          </a:p>
          <a:p>
            <a:pPr algn="ctr">
              <a:lnSpc>
                <a:spcPct val="150000"/>
              </a:lnSpc>
            </a:pPr>
            <a:r>
              <a:rPr lang="en-US" sz="5400">
                <a:solidFill>
                  <a:srgbClr val="ffffff"/>
                </a:solidFill>
                <a:latin typeface="Open Sans"/>
                <a:ea typeface="Open Sans"/>
              </a:rPr>
              <a:t>for defining and executing API strategies.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>
            <a:off x="0" y="6273720"/>
            <a:ext cx="4638960" cy="58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Open Sans"/>
                <a:ea typeface="Open Sans"/>
              </a:rPr>
              <a:t>@ManfredBo</a:t>
            </a:r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22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4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49240" y="127800"/>
            <a:ext cx="8693280" cy="660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72520" y="198720"/>
            <a:ext cx="11044440" cy="79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</a:rPr>
              <a:t>Example: </a:t>
            </a:r>
            <a:r>
              <a:rPr i="1" lang="en-US" sz="4000">
                <a:solidFill>
                  <a:srgbClr val="000000"/>
                </a:solidFill>
                <a:latin typeface="Open Sans"/>
                <a:ea typeface="Open Sans"/>
              </a:rPr>
              <a:t>Developer Relations  </a:t>
            </a:r>
            <a:r>
              <a:rPr lang="en-US" sz="4000">
                <a:solidFill>
                  <a:srgbClr val="000000"/>
                </a:solidFill>
                <a:latin typeface="Open Sans"/>
                <a:ea typeface="Open Sans"/>
              </a:rPr>
              <a:t>field</a:t>
            </a:r>
            <a:endParaRPr/>
          </a:p>
        </p:txBody>
      </p:sp>
      <p:pic>
        <p:nvPicPr>
          <p:cNvPr id="48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164240"/>
            <a:ext cx="12191760" cy="57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0" y="665640"/>
            <a:ext cx="12191760" cy="1804320"/>
          </a:xfrm>
          <a:prstGeom prst="rect">
            <a:avLst/>
          </a:prstGeom>
        </p:spPr>
        <p:txBody>
          <a:bodyPr lIns="274320" rIns="274320"/>
          <a:p>
            <a:pPr algn="ctr">
              <a:lnSpc>
                <a:spcPct val="150000"/>
              </a:lnSpc>
            </a:pPr>
            <a:r>
              <a:rPr lang="en-US" sz="5400">
                <a:solidFill>
                  <a:srgbClr val="ffffff"/>
                </a:solidFill>
                <a:latin typeface="Open Sans"/>
                <a:ea typeface="Open Sans"/>
              </a:rPr>
              <a:t>We offer the API Model Canvas methodology in three forms:</a:t>
            </a:r>
            <a:endParaRPr/>
          </a:p>
          <a:p>
            <a:pPr algn="ctr">
              <a:lnSpc>
                <a:spcPct val="150000"/>
              </a:lnSpc>
            </a:pPr>
            <a:endParaRPr/>
          </a:p>
        </p:txBody>
      </p:sp>
      <p:sp>
        <p:nvSpPr>
          <p:cNvPr id="50" name="CustomShape 2"/>
          <p:cNvSpPr/>
          <p:nvPr/>
        </p:nvSpPr>
        <p:spPr>
          <a:xfrm>
            <a:off x="0" y="6273720"/>
            <a:ext cx="4638960" cy="58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Open Sans"/>
                <a:ea typeface="Open Sans"/>
              </a:rPr>
              <a:t>@ManfredBo</a:t>
            </a:r>
            <a:endParaRPr/>
          </a:p>
        </p:txBody>
      </p:sp>
      <p:sp>
        <p:nvSpPr>
          <p:cNvPr id="51" name="CustomShape 3"/>
          <p:cNvSpPr/>
          <p:nvPr/>
        </p:nvSpPr>
        <p:spPr>
          <a:xfrm>
            <a:off x="2830320" y="2729880"/>
            <a:ext cx="7600320" cy="2863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5400">
                <a:solidFill>
                  <a:srgbClr val="ffffff"/>
                </a:solidFill>
                <a:latin typeface="Open Sans"/>
                <a:ea typeface="Open Sans"/>
              </a:rPr>
              <a:t>Open-source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5400">
                <a:solidFill>
                  <a:srgbClr val="ffffff"/>
                </a:solidFill>
                <a:latin typeface="Open Sans"/>
                <a:ea typeface="Open Sans"/>
              </a:rPr>
              <a:t>Self-service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</a:rPr>
              <a:t>(Freemium)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5400">
                <a:solidFill>
                  <a:srgbClr val="ffffff"/>
                </a:solidFill>
                <a:latin typeface="Open Sans"/>
                <a:ea typeface="Open Sans"/>
              </a:rPr>
              <a:t>Dedicated consulting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2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0" y="2215800"/>
            <a:ext cx="12191760" cy="2751480"/>
          </a:xfrm>
          <a:prstGeom prst="rect">
            <a:avLst/>
          </a:prstGeom>
        </p:spPr>
        <p:txBody>
          <a:bodyPr lIns="274320" rIns="274320"/>
          <a:p>
            <a:pPr algn="ctr">
              <a:lnSpc>
                <a:spcPct val="150000"/>
              </a:lnSpc>
            </a:pPr>
            <a:r>
              <a:rPr lang="en-US" sz="8800" u="sng">
                <a:solidFill>
                  <a:srgbClr val="ffffff"/>
                </a:solidFill>
                <a:latin typeface="Open Sans"/>
                <a:ea typeface="Open Sans"/>
              </a:rPr>
              <a:t>apicanvas.io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0" y="6273720"/>
            <a:ext cx="4638960" cy="583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  <a:latin typeface="Open Sans"/>
                <a:ea typeface="Open Sans"/>
              </a:rPr>
              <a:t>@ManfredBo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52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