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13"/>
  </p:notesMasterIdLst>
  <p:handoutMasterIdLst>
    <p:handoutMasterId r:id="rId14"/>
  </p:handoutMasterIdLst>
  <p:sldIdLst>
    <p:sldId id="257" r:id="rId3"/>
    <p:sldId id="259" r:id="rId4"/>
    <p:sldId id="277" r:id="rId5"/>
    <p:sldId id="278" r:id="rId6"/>
    <p:sldId id="280" r:id="rId7"/>
    <p:sldId id="281" r:id="rId8"/>
    <p:sldId id="274" r:id="rId9"/>
    <p:sldId id="275" r:id="rId10"/>
    <p:sldId id="279" r:id="rId11"/>
    <p:sldId id="282" r:id="rId12"/>
  </p:sldIdLst>
  <p:sldSz cx="9144000" cy="6858000" type="screen4x3"/>
  <p:notesSz cx="6834188" cy="9979025"/>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43" userDrawn="1">
          <p15:clr>
            <a:srgbClr val="A4A3A4"/>
          </p15:clr>
        </p15:guide>
        <p15:guide id="2" pos="215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i" initials="S" lastIdx="10" clrIdx="0">
    <p:extLst>
      <p:ext uri="{19B8F6BF-5375-455C-9EA6-DF929625EA0E}">
        <p15:presenceInfo xmlns:p15="http://schemas.microsoft.com/office/powerpoint/2012/main" userId="Sini" providerId="None"/>
      </p:ext>
    </p:extLst>
  </p:cmAuthor>
  <p:cmAuthor id="2" name="deeman" initials="d"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98"/>
    <a:srgbClr val="A30068"/>
    <a:srgbClr val="0068AA"/>
    <a:srgbClr val="D64285"/>
    <a:srgbClr val="8D106A"/>
    <a:srgbClr val="D2327C"/>
    <a:srgbClr val="EEA621"/>
    <a:srgbClr val="DE6F9E"/>
    <a:srgbClr val="DA548F"/>
    <a:srgbClr val="7C3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452" autoAdjust="0"/>
  </p:normalViewPr>
  <p:slideViewPr>
    <p:cSldViewPr>
      <p:cViewPr varScale="1">
        <p:scale>
          <a:sx n="111" d="100"/>
          <a:sy n="111" d="100"/>
        </p:scale>
        <p:origin x="1398"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1596" y="-90"/>
      </p:cViewPr>
      <p:guideLst>
        <p:guide orient="horz" pos="3143"/>
        <p:guide pos="215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71125" y="0"/>
            <a:ext cx="2961481" cy="498951"/>
          </a:xfrm>
          <a:prstGeom prst="rect">
            <a:avLst/>
          </a:prstGeom>
        </p:spPr>
        <p:txBody>
          <a:bodyPr vert="horz" lIns="91440" tIns="45720" rIns="91440" bIns="45720" rtlCol="0"/>
          <a:lstStyle>
            <a:lvl1pPr algn="r">
              <a:defRPr sz="1200"/>
            </a:lvl1pPr>
          </a:lstStyle>
          <a:p>
            <a:fld id="{7E1F48CC-B117-4D2C-820A-D82D2E773407}" type="datetimeFigureOut">
              <a:rPr lang="fi-FI" smtClean="0"/>
              <a:t>16.5.2016</a:t>
            </a:fld>
            <a:endParaRPr lang="fi-FI"/>
          </a:p>
        </p:txBody>
      </p:sp>
      <p:sp>
        <p:nvSpPr>
          <p:cNvPr id="4" name="Alatunnisteen paikkamerkki 3"/>
          <p:cNvSpPr>
            <a:spLocks noGrp="1"/>
          </p:cNvSpPr>
          <p:nvPr>
            <p:ph type="ftr" sz="quarter" idx="2"/>
          </p:nvPr>
        </p:nvSpPr>
        <p:spPr>
          <a:xfrm>
            <a:off x="0" y="9478342"/>
            <a:ext cx="2961481" cy="498951"/>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71125" y="9478342"/>
            <a:ext cx="2961481" cy="498951"/>
          </a:xfrm>
          <a:prstGeom prst="rect">
            <a:avLst/>
          </a:prstGeom>
        </p:spPr>
        <p:txBody>
          <a:bodyPr vert="horz" lIns="91440" tIns="45720" rIns="91440" bIns="45720" rtlCol="0" anchor="b"/>
          <a:lstStyle>
            <a:lvl1pPr algn="r">
              <a:defRPr sz="1200"/>
            </a:lvl1pPr>
          </a:lstStyle>
          <a:p>
            <a:fld id="{36C84F63-F8DC-4AEC-B456-780DD6D1F945}" type="slidenum">
              <a:rPr lang="fi-FI" smtClean="0"/>
              <a:t>‹#›</a:t>
            </a:fld>
            <a:endParaRPr lang="fi-FI"/>
          </a:p>
        </p:txBody>
      </p:sp>
    </p:spTree>
    <p:extLst>
      <p:ext uri="{BB962C8B-B14F-4D97-AF65-F5344CB8AC3E}">
        <p14:creationId xmlns:p14="http://schemas.microsoft.com/office/powerpoint/2010/main" val="9791206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200"/>
            </a:lvl1pPr>
          </a:lstStyle>
          <a:p>
            <a:fld id="{49A5BF0C-9A10-43DB-9F56-7BA55FD4C0BC}" type="datetimeFigureOut">
              <a:rPr lang="fi-FI" smtClean="0"/>
              <a:t>16.5.2016</a:t>
            </a:fld>
            <a:endParaRPr lang="fi-FI"/>
          </a:p>
        </p:txBody>
      </p:sp>
      <p:sp>
        <p:nvSpPr>
          <p:cNvPr id="4" name="Dian kuvan paikkamerkki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6" name="Alatunnisteen paikkamerkki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200"/>
            </a:lvl1pPr>
          </a:lstStyle>
          <a:p>
            <a:fld id="{96CF2F10-62CF-400A-96D6-D1B7ACEC6BE1}" type="slidenum">
              <a:rPr lang="fi-FI" smtClean="0"/>
              <a:t>‹#›</a:t>
            </a:fld>
            <a:endParaRPr lang="fi-FI"/>
          </a:p>
        </p:txBody>
      </p:sp>
    </p:spTree>
    <p:extLst>
      <p:ext uri="{BB962C8B-B14F-4D97-AF65-F5344CB8AC3E}">
        <p14:creationId xmlns:p14="http://schemas.microsoft.com/office/powerpoint/2010/main" val="5837740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Dian numeron paikkamerkki 3"/>
          <p:cNvSpPr>
            <a:spLocks noGrp="1"/>
          </p:cNvSpPr>
          <p:nvPr>
            <p:ph type="sldNum" sz="quarter" idx="10"/>
          </p:nvPr>
        </p:nvSpPr>
        <p:spPr/>
        <p:txBody>
          <a:bodyPr/>
          <a:lstStyle/>
          <a:p>
            <a:fld id="{96CF2F10-62CF-400A-96D6-D1B7ACEC6BE1}" type="slidenum">
              <a:rPr lang="fi-FI" smtClean="0"/>
              <a:t>1</a:t>
            </a:fld>
            <a:endParaRPr lang="fi-FI"/>
          </a:p>
        </p:txBody>
      </p:sp>
    </p:spTree>
    <p:extLst>
      <p:ext uri="{BB962C8B-B14F-4D97-AF65-F5344CB8AC3E}">
        <p14:creationId xmlns:p14="http://schemas.microsoft.com/office/powerpoint/2010/main" val="2709395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415600"/>
            <a:ext cx="7772400" cy="1470025"/>
          </a:xfrm>
        </p:spPr>
        <p:txBody>
          <a:bodyPr/>
          <a:lstStyle>
            <a:lvl1pPr>
              <a:defRPr>
                <a:solidFill>
                  <a:srgbClr val="FFFFFF"/>
                </a:solidFill>
              </a:defRPr>
            </a:lvl1pPr>
          </a:lstStyle>
          <a:p>
            <a:r>
              <a:rPr lang="fi-FI" smtClean="0"/>
              <a:t>Muokkaa perustyyl. napsautt.</a:t>
            </a:r>
            <a:endParaRPr lang="fi-FI"/>
          </a:p>
        </p:txBody>
      </p:sp>
      <p:sp>
        <p:nvSpPr>
          <p:cNvPr id="3" name="Alaotsikko 2"/>
          <p:cNvSpPr>
            <a:spLocks noGrp="1"/>
          </p:cNvSpPr>
          <p:nvPr>
            <p:ph type="subTitle" idx="1"/>
          </p:nvPr>
        </p:nvSpPr>
        <p:spPr>
          <a:xfrm>
            <a:off x="1371600" y="38880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lvl1pPr>
              <a:defRPr>
                <a:solidFill>
                  <a:schemeClr val="accent1"/>
                </a:solidFill>
              </a:defRPr>
            </a:lvl1pPr>
          </a:lstStyle>
          <a:p>
            <a:fld id="{A9F0BB8B-D65F-464E-9B87-1DB00FEC4BEB}" type="datetime1">
              <a:rPr lang="fi-FI" smtClean="0"/>
              <a:t>16.5.2016</a:t>
            </a:fld>
            <a:endParaRPr lang="fi-FI"/>
          </a:p>
        </p:txBody>
      </p:sp>
      <p:sp>
        <p:nvSpPr>
          <p:cNvPr id="5" name="Alatunnisteen paikkamerkki 4"/>
          <p:cNvSpPr>
            <a:spLocks noGrp="1"/>
          </p:cNvSpPr>
          <p:nvPr>
            <p:ph type="ftr" sz="quarter" idx="11"/>
          </p:nvPr>
        </p:nvSpPr>
        <p:spPr/>
        <p:txBody>
          <a:bodyPr/>
          <a:lstStyle>
            <a:lvl1pPr>
              <a:defRPr>
                <a:solidFill>
                  <a:schemeClr val="accent1"/>
                </a:solidFill>
              </a:defRPr>
            </a:lvl1pPr>
          </a:lstStyle>
          <a:p>
            <a:r>
              <a:rPr lang="fi-FI" smtClean="0"/>
              <a:t>PRH  |  Yleisesittely</a:t>
            </a:r>
            <a:endParaRPr lang="fi-FI"/>
          </a:p>
        </p:txBody>
      </p:sp>
      <p:sp>
        <p:nvSpPr>
          <p:cNvPr id="6" name="Dian numeron paikkamerkki 5"/>
          <p:cNvSpPr>
            <a:spLocks noGrp="1"/>
          </p:cNvSpPr>
          <p:nvPr>
            <p:ph type="sldNum" sz="quarter" idx="12"/>
          </p:nvPr>
        </p:nvSpPr>
        <p:spPr/>
        <p:txBody>
          <a:bodyPr/>
          <a:lstStyle>
            <a:lvl1pPr>
              <a:defRPr>
                <a:solidFill>
                  <a:srgbClr val="4F81BD"/>
                </a:solidFill>
              </a:defRPr>
            </a:lvl1pPr>
          </a:lstStyle>
          <a:p>
            <a:fld id="{6976C156-0E45-4E9B-ACF8-285242035B86}" type="slidenum">
              <a:rPr lang="fi-FI" smtClean="0"/>
              <a:pPr/>
              <a:t>‹#›</a:t>
            </a:fld>
            <a:endParaRPr lang="fi-FI"/>
          </a:p>
        </p:txBody>
      </p:sp>
    </p:spTree>
    <p:extLst>
      <p:ext uri="{BB962C8B-B14F-4D97-AF65-F5344CB8AC3E}">
        <p14:creationId xmlns:p14="http://schemas.microsoft.com/office/powerpoint/2010/main" val="133825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Otsikkodia 7">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A54AFEF3-4473-144A-AD43-24FE880F1984}"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51715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Otsikkodia 8">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853EECC5-3EDD-7F49-A452-C4B3C3AF977A}"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56364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9">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D1063CD9-5BC9-CF4C-90EF-C52D887888AC}"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392690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2">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2743501B-12B1-524C-87AA-C66D74DEA220}"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4288407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Otsikko ja sisältö 3">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Päivämäärän paikkamerkki 3"/>
          <p:cNvSpPr>
            <a:spLocks noGrp="1"/>
          </p:cNvSpPr>
          <p:nvPr>
            <p:ph type="dt" sz="half" idx="10"/>
          </p:nvPr>
        </p:nvSpPr>
        <p:spPr/>
        <p:txBody>
          <a:bodyPr/>
          <a:lstStyle/>
          <a:p>
            <a:fld id="{1F46B24F-2541-7649-A85B-1ADB9178D464}"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430263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Otsikko ja sisältö 4">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Päivämäärän paikkamerkki 3"/>
          <p:cNvSpPr>
            <a:spLocks noGrp="1"/>
          </p:cNvSpPr>
          <p:nvPr>
            <p:ph type="dt" sz="half" idx="10"/>
          </p:nvPr>
        </p:nvSpPr>
        <p:spPr/>
        <p:txBody>
          <a:bodyPr/>
          <a:lstStyle/>
          <a:p>
            <a:fld id="{AA1E5A73-80C9-8C43-9B1C-276A9B0251CC}"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732069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Otsikko ja sisältö 5">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Päivämäärän paikkamerkki 3"/>
          <p:cNvSpPr>
            <a:spLocks noGrp="1"/>
          </p:cNvSpPr>
          <p:nvPr>
            <p:ph type="dt" sz="half" idx="10"/>
          </p:nvPr>
        </p:nvSpPr>
        <p:spPr/>
        <p:txBody>
          <a:bodyPr/>
          <a:lstStyle/>
          <a:p>
            <a:fld id="{64941A65-09C7-C545-B49E-EC9FE0E7D719}"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98956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Otsikko ja sisältö 6">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5A09B78A-9564-E348-B69C-A11013C6DA38}"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095951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771200"/>
            <a:ext cx="4038600" cy="4352400"/>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Sisällön paikkamerkki 3"/>
          <p:cNvSpPr>
            <a:spLocks noGrp="1"/>
          </p:cNvSpPr>
          <p:nvPr>
            <p:ph sz="half" idx="2"/>
          </p:nvPr>
        </p:nvSpPr>
        <p:spPr>
          <a:xfrm>
            <a:off x="4648200" y="1771200"/>
            <a:ext cx="4038600" cy="4352400"/>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5" name="Päivämäärän paikkamerkki 4"/>
          <p:cNvSpPr>
            <a:spLocks noGrp="1"/>
          </p:cNvSpPr>
          <p:nvPr>
            <p:ph type="dt" sz="half" idx="10"/>
          </p:nvPr>
        </p:nvSpPr>
        <p:spPr/>
        <p:txBody>
          <a:bodyPr/>
          <a:lstStyle/>
          <a:p>
            <a:fld id="{E201A068-950A-8C42-9D36-8BC8949F952D}" type="datetime1">
              <a:rPr lang="fi-FI" smtClean="0"/>
              <a:t>16.5.2016</a:t>
            </a:fld>
            <a:endParaRPr lang="fi-FI"/>
          </a:p>
        </p:txBody>
      </p:sp>
      <p:sp>
        <p:nvSpPr>
          <p:cNvPr id="6" name="Alatunnisteen paikkamerkki 5"/>
          <p:cNvSpPr>
            <a:spLocks noGrp="1"/>
          </p:cNvSpPr>
          <p:nvPr>
            <p:ph type="ftr" sz="quarter" idx="11"/>
          </p:nvPr>
        </p:nvSpPr>
        <p:spPr/>
        <p:txBody>
          <a:bodyPr/>
          <a:lstStyle/>
          <a:p>
            <a:r>
              <a:rPr lang="fi-FI" smtClean="0"/>
              <a:t>PRH  |  Yleisesittely</a:t>
            </a:r>
            <a:endParaRPr lang="fi-FI"/>
          </a:p>
        </p:txBody>
      </p:sp>
      <p:sp>
        <p:nvSpPr>
          <p:cNvPr id="7" name="Dian numeron paikkamerkki 6"/>
          <p:cNvSpPr>
            <a:spLocks noGrp="1"/>
          </p:cNvSpPr>
          <p:nvPr>
            <p:ph type="sldNum" sz="quarter" idx="12"/>
          </p:nvPr>
        </p:nvSpPr>
        <p:spPr/>
        <p:txBody>
          <a:bodyPr/>
          <a:lstStyle/>
          <a:p>
            <a:fld id="{1FB94767-10D7-49A8-BAD7-8BFD3B1F368A}" type="slidenum">
              <a:rPr lang="fi-FI" smtClean="0"/>
              <a:t>‹#›</a:t>
            </a:fld>
            <a:endParaRPr lang="fi-FI"/>
          </a:p>
        </p:txBody>
      </p:sp>
    </p:spTree>
    <p:extLst>
      <p:ext uri="{BB962C8B-B14F-4D97-AF65-F5344CB8AC3E}">
        <p14:creationId xmlns:p14="http://schemas.microsoft.com/office/powerpoint/2010/main" val="2430295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771200"/>
            <a:ext cx="4040188" cy="937720"/>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852936"/>
            <a:ext cx="4040188" cy="3270664"/>
          </a:xfr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5" name="Tekstin paikkamerkki 4"/>
          <p:cNvSpPr>
            <a:spLocks noGrp="1"/>
          </p:cNvSpPr>
          <p:nvPr>
            <p:ph type="body" sz="quarter" idx="3"/>
          </p:nvPr>
        </p:nvSpPr>
        <p:spPr>
          <a:xfrm>
            <a:off x="4645025" y="1771200"/>
            <a:ext cx="4041775" cy="937720"/>
          </a:xfrm>
        </p:spPr>
        <p:txBody>
          <a:bodyPr anchor="b">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852936"/>
            <a:ext cx="4041775" cy="3270664"/>
          </a:xfr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7" name="Päivämäärän paikkamerkki 6"/>
          <p:cNvSpPr>
            <a:spLocks noGrp="1"/>
          </p:cNvSpPr>
          <p:nvPr>
            <p:ph type="dt" sz="half" idx="10"/>
          </p:nvPr>
        </p:nvSpPr>
        <p:spPr/>
        <p:txBody>
          <a:bodyPr/>
          <a:lstStyle/>
          <a:p>
            <a:fld id="{C37CB6DC-CA6D-884B-9957-FB71D97F585B}" type="datetime1">
              <a:rPr lang="fi-FI" smtClean="0"/>
              <a:t>16.5.2016</a:t>
            </a:fld>
            <a:endParaRPr lang="fi-FI"/>
          </a:p>
        </p:txBody>
      </p:sp>
      <p:sp>
        <p:nvSpPr>
          <p:cNvPr id="8" name="Alatunnisteen paikkamerkki 7"/>
          <p:cNvSpPr>
            <a:spLocks noGrp="1"/>
          </p:cNvSpPr>
          <p:nvPr>
            <p:ph type="ftr" sz="quarter" idx="11"/>
          </p:nvPr>
        </p:nvSpPr>
        <p:spPr/>
        <p:txBody>
          <a:bodyPr/>
          <a:lstStyle/>
          <a:p>
            <a:r>
              <a:rPr lang="fi-FI" smtClean="0"/>
              <a:t>PRH  |  Yleisesittely</a:t>
            </a:r>
            <a:endParaRPr lang="fi-FI"/>
          </a:p>
        </p:txBody>
      </p:sp>
      <p:sp>
        <p:nvSpPr>
          <p:cNvPr id="9" name="Dian numeron paikkamerkki 8"/>
          <p:cNvSpPr>
            <a:spLocks noGrp="1"/>
          </p:cNvSpPr>
          <p:nvPr>
            <p:ph type="sldNum" sz="quarter" idx="12"/>
          </p:nvPr>
        </p:nvSpPr>
        <p:spPr/>
        <p:txBody>
          <a:bodyPr/>
          <a:lstStyle/>
          <a:p>
            <a:fld id="{1FB94767-10D7-49A8-BAD7-8BFD3B1F368A}" type="slidenum">
              <a:rPr lang="fi-FI" smtClean="0"/>
              <a:t>‹#›</a:t>
            </a:fld>
            <a:endParaRPr lang="fi-FI"/>
          </a:p>
        </p:txBody>
      </p:sp>
    </p:spTree>
    <p:extLst>
      <p:ext uri="{BB962C8B-B14F-4D97-AF65-F5344CB8AC3E}">
        <p14:creationId xmlns:p14="http://schemas.microsoft.com/office/powerpoint/2010/main" val="243066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7D5171C8-59C4-D64A-A642-A0D04BCD8F37}"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455779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Otsikko ja sisältö 7">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a:xfrm>
            <a:off x="4647600" y="1602000"/>
            <a:ext cx="4039200" cy="4525200"/>
          </a:xfrm>
        </p:spPr>
        <p:txBody>
          <a:bodyPr/>
          <a:lstStyle>
            <a:lvl1pPr>
              <a:defRPr sz="2400"/>
            </a:lvl1pPr>
            <a:lvl2pPr>
              <a:defRPr sz="2000"/>
            </a:lvl2pPr>
            <a:lvl3pPr>
              <a:defRPr sz="1800"/>
            </a:lvl3pPr>
            <a:lvl4pPr>
              <a:defRPr sz="1500"/>
            </a:lvl4pPr>
            <a:lvl5pPr>
              <a:defRPr sz="1300"/>
            </a:lvl5pPr>
            <a:lvl6pPr>
              <a:defRPr sz="1300"/>
            </a:lvl6pPr>
            <a:lvl7pPr>
              <a:defRPr sz="1300"/>
            </a:lvl7pPr>
            <a:lvl8pPr>
              <a:defRPr sz="1300"/>
            </a:lvl8pPr>
            <a:lvl9pPr>
              <a:defRPr sz="13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Päivämäärän paikkamerkki 3"/>
          <p:cNvSpPr>
            <a:spLocks noGrp="1"/>
          </p:cNvSpPr>
          <p:nvPr>
            <p:ph type="dt" sz="half" idx="10"/>
          </p:nvPr>
        </p:nvSpPr>
        <p:spPr/>
        <p:txBody>
          <a:bodyPr/>
          <a:lstStyle/>
          <a:p>
            <a:fld id="{9DD2C395-9876-5E42-B9E7-1F2F0FA2A5B5}"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753220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Otsikko ja sisältö 8">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a:xfrm>
            <a:off x="457200" y="1602000"/>
            <a:ext cx="4039200" cy="4525200"/>
          </a:xfrm>
        </p:spPr>
        <p:txBody>
          <a:bodyPr/>
          <a:lstStyle>
            <a:lvl1pPr>
              <a:defRPr sz="2400"/>
            </a:lvl1pPr>
            <a:lvl2pPr>
              <a:defRPr sz="2000"/>
            </a:lvl2pPr>
            <a:lvl3pPr>
              <a:defRPr sz="1800"/>
            </a:lvl3pPr>
            <a:lvl4pPr>
              <a:defRPr sz="1500"/>
            </a:lvl4pPr>
            <a:lvl5pPr>
              <a:defRPr sz="1300"/>
            </a:lvl5pPr>
            <a:lvl6pPr>
              <a:defRPr sz="1300"/>
            </a:lvl6pPr>
            <a:lvl7pPr>
              <a:defRPr sz="1300"/>
            </a:lvl7pPr>
            <a:lvl8pPr>
              <a:defRPr sz="1300"/>
            </a:lvl8pPr>
            <a:lvl9pPr>
              <a:defRPr sz="13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Päivämäärän paikkamerkki 3"/>
          <p:cNvSpPr>
            <a:spLocks noGrp="1"/>
          </p:cNvSpPr>
          <p:nvPr>
            <p:ph type="dt" sz="half" idx="10"/>
          </p:nvPr>
        </p:nvSpPr>
        <p:spPr/>
        <p:txBody>
          <a:bodyPr/>
          <a:lstStyle/>
          <a:p>
            <a:fld id="{421E384E-B73A-7E43-92C9-1FADD8A8B91D}"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052680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Otsikko ja sisältö 9">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a:xfrm>
            <a:off x="457200" y="1602000"/>
            <a:ext cx="5482800" cy="4525200"/>
          </a:xfrm>
        </p:spPr>
        <p:txBody>
          <a:bodyPr/>
          <a:lstStyle>
            <a:lvl1pPr>
              <a:defRPr sz="2400"/>
            </a:lvl1pPr>
            <a:lvl2pPr>
              <a:defRPr sz="2000"/>
            </a:lvl2pPr>
            <a:lvl3pPr>
              <a:defRPr sz="1800"/>
            </a:lvl3pPr>
            <a:lvl4pPr>
              <a:defRPr sz="1500"/>
            </a:lvl4pPr>
            <a:lvl5pPr>
              <a:defRPr sz="1300"/>
            </a:lvl5pPr>
            <a:lvl6pPr>
              <a:defRPr sz="1300"/>
            </a:lvl6pPr>
            <a:lvl7pPr>
              <a:defRPr sz="1300"/>
            </a:lvl7pPr>
            <a:lvl8pPr>
              <a:defRPr sz="1300"/>
            </a:lvl8pPr>
            <a:lvl9pPr>
              <a:defRPr sz="13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Päivämäärän paikkamerkki 3"/>
          <p:cNvSpPr>
            <a:spLocks noGrp="1"/>
          </p:cNvSpPr>
          <p:nvPr>
            <p:ph type="dt" sz="half" idx="10"/>
          </p:nvPr>
        </p:nvSpPr>
        <p:spPr/>
        <p:txBody>
          <a:bodyPr/>
          <a:lstStyle/>
          <a:p>
            <a:fld id="{C2DC09C4-8EF7-7445-BF41-A697DD442ABE}"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590588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Otsikko ja sisältö 10">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a:xfrm>
            <a:off x="4647600" y="1602000"/>
            <a:ext cx="4039200" cy="4525200"/>
          </a:xfrm>
        </p:spPr>
        <p:txBody>
          <a:bodyPr/>
          <a:lstStyle>
            <a:lvl1pPr>
              <a:defRPr sz="2400"/>
            </a:lvl1pPr>
            <a:lvl2pPr>
              <a:defRPr sz="2000"/>
            </a:lvl2pPr>
            <a:lvl3pPr>
              <a:defRPr sz="1800"/>
            </a:lvl3pPr>
            <a:lvl4pPr>
              <a:defRPr sz="1500"/>
            </a:lvl4pPr>
            <a:lvl5pPr>
              <a:defRPr sz="1300"/>
            </a:lvl5pPr>
            <a:lvl6pPr>
              <a:defRPr sz="1300"/>
            </a:lvl6pPr>
            <a:lvl7pPr>
              <a:defRPr sz="1300"/>
            </a:lvl7pPr>
            <a:lvl8pPr>
              <a:defRPr sz="1300"/>
            </a:lvl8pPr>
            <a:lvl9pPr>
              <a:defRPr sz="13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dirty="0"/>
          </a:p>
        </p:txBody>
      </p:sp>
      <p:sp>
        <p:nvSpPr>
          <p:cNvPr id="4" name="Päivämäärän paikkamerkki 3"/>
          <p:cNvSpPr>
            <a:spLocks noGrp="1"/>
          </p:cNvSpPr>
          <p:nvPr>
            <p:ph type="dt" sz="half" idx="10"/>
          </p:nvPr>
        </p:nvSpPr>
        <p:spPr/>
        <p:txBody>
          <a:bodyPr/>
          <a:lstStyle/>
          <a:p>
            <a:fld id="{7037BA9F-D1A6-3B4D-9D06-5C761360A3A9}"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943893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Otsikko ja sisältö 1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dirty="0"/>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91CBA010-3302-C944-8A52-331C9B1AF0AE}"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224452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D8B84E93-40D2-4E47-9F0E-1C467E72C485}" type="datetime1">
              <a:rPr lang="fi-FI" smtClean="0"/>
              <a:t>16.5.2016</a:t>
            </a:fld>
            <a:endParaRPr lang="fi-FI"/>
          </a:p>
        </p:txBody>
      </p:sp>
      <p:sp>
        <p:nvSpPr>
          <p:cNvPr id="4" name="Alatunnisteen paikkamerkki 3"/>
          <p:cNvSpPr>
            <a:spLocks noGrp="1"/>
          </p:cNvSpPr>
          <p:nvPr>
            <p:ph type="ftr" sz="quarter" idx="11"/>
          </p:nvPr>
        </p:nvSpPr>
        <p:spPr/>
        <p:txBody>
          <a:bodyPr/>
          <a:lstStyle/>
          <a:p>
            <a:r>
              <a:rPr lang="fi-FI" smtClean="0"/>
              <a:t>PRH  |  Yleisesittely</a:t>
            </a:r>
            <a:endParaRPr lang="fi-FI"/>
          </a:p>
        </p:txBody>
      </p:sp>
      <p:sp>
        <p:nvSpPr>
          <p:cNvPr id="5" name="Dian numeron paikkamerkki 4"/>
          <p:cNvSpPr>
            <a:spLocks noGrp="1"/>
          </p:cNvSpPr>
          <p:nvPr>
            <p:ph type="sldNum" sz="quarter" idx="12"/>
          </p:nvPr>
        </p:nvSpPr>
        <p:spPr/>
        <p:txBody>
          <a:bodyPr/>
          <a:lstStyle/>
          <a:p>
            <a:fld id="{BC2A5FDC-41E0-4EBC-87AB-3D15E8D47FC7}" type="slidenum">
              <a:rPr lang="fi-FI" smtClean="0"/>
              <a:t>‹#›</a:t>
            </a:fld>
            <a:endParaRPr lang="fi-FI"/>
          </a:p>
        </p:txBody>
      </p:sp>
    </p:spTree>
    <p:extLst>
      <p:ext uri="{BB962C8B-B14F-4D97-AF65-F5344CB8AC3E}">
        <p14:creationId xmlns:p14="http://schemas.microsoft.com/office/powerpoint/2010/main" val="1223335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8823346F-48FC-EA4C-AE46-EDC9E5C9D675}" type="datetime1">
              <a:rPr lang="fi-FI" smtClean="0"/>
              <a:t>16.5.2016</a:t>
            </a:fld>
            <a:endParaRPr lang="fi-FI"/>
          </a:p>
        </p:txBody>
      </p:sp>
      <p:sp>
        <p:nvSpPr>
          <p:cNvPr id="3" name="Alatunnisteen paikkamerkki 2"/>
          <p:cNvSpPr>
            <a:spLocks noGrp="1"/>
          </p:cNvSpPr>
          <p:nvPr>
            <p:ph type="ftr" sz="quarter" idx="11"/>
          </p:nvPr>
        </p:nvSpPr>
        <p:spPr/>
        <p:txBody>
          <a:bodyPr/>
          <a:lstStyle/>
          <a:p>
            <a:r>
              <a:rPr lang="fi-FI" smtClean="0"/>
              <a:t>PRH  |  Yleisesittely</a:t>
            </a:r>
            <a:endParaRPr lang="fi-FI"/>
          </a:p>
        </p:txBody>
      </p:sp>
      <p:sp>
        <p:nvSpPr>
          <p:cNvPr id="4" name="Dian numeron paikkamerkki 3"/>
          <p:cNvSpPr>
            <a:spLocks noGrp="1"/>
          </p:cNvSpPr>
          <p:nvPr>
            <p:ph type="sldNum" sz="quarter" idx="12"/>
          </p:nvPr>
        </p:nvSpPr>
        <p:spPr/>
        <p:txBody>
          <a:bodyPr/>
          <a:lstStyle/>
          <a:p>
            <a:fld id="{BC2A5FDC-41E0-4EBC-87AB-3D15E8D47FC7}" type="slidenum">
              <a:rPr lang="fi-FI" smtClean="0"/>
              <a:t>‹#›</a:t>
            </a:fld>
            <a:endParaRPr lang="fi-FI"/>
          </a:p>
        </p:txBody>
      </p:sp>
    </p:spTree>
    <p:extLst>
      <p:ext uri="{BB962C8B-B14F-4D97-AF65-F5344CB8AC3E}">
        <p14:creationId xmlns:p14="http://schemas.microsoft.com/office/powerpoint/2010/main" val="4209814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1492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descr="kaari_ylakulma cop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21552" y="0"/>
            <a:ext cx="2822448" cy="1908048"/>
          </a:xfrm>
          <a:prstGeom prst="rect">
            <a:avLst/>
          </a:prstGeom>
        </p:spPr>
      </p:pic>
      <p:pic>
        <p:nvPicPr>
          <p:cNvPr id="4" name="Kuva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80312" y="6165304"/>
            <a:ext cx="1584176" cy="565880"/>
          </a:xfrm>
          <a:prstGeom prst="rect">
            <a:avLst/>
          </a:prstGeom>
        </p:spPr>
      </p:pic>
    </p:spTree>
    <p:extLst>
      <p:ext uri="{BB962C8B-B14F-4D97-AF65-F5344CB8AC3E}">
        <p14:creationId xmlns:p14="http://schemas.microsoft.com/office/powerpoint/2010/main" val="3576434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descr="kaari_ylakulma cop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21552" y="0"/>
            <a:ext cx="2822448" cy="1908048"/>
          </a:xfrm>
          <a:prstGeom prst="rect">
            <a:avLst/>
          </a:prstGeom>
        </p:spPr>
      </p:pic>
    </p:spTree>
    <p:extLst>
      <p:ext uri="{BB962C8B-B14F-4D97-AF65-F5344CB8AC3E}">
        <p14:creationId xmlns:p14="http://schemas.microsoft.com/office/powerpoint/2010/main" val="277348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Otsikkodia Sinine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687600" y="3124800"/>
            <a:ext cx="7772400" cy="1033200"/>
          </a:xfrm>
        </p:spPr>
        <p:txBody>
          <a:bodyPr/>
          <a:lstStyle>
            <a:lvl1pPr algn="ctr">
              <a:defRPr>
                <a:solidFill>
                  <a:srgbClr val="FFFFFF"/>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1371600" y="4233600"/>
            <a:ext cx="6400800" cy="17532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E3683524-10E8-8A49-93ED-7A42AE35DCE0}"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03096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Otsikkodia 1">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7F564FA9-30B4-794E-B17F-336350B94C70}"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6471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Otsikkodia 2">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C1FFECD1-CD29-454D-8754-ED3F0BC507E4}"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835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tsikkodia 3">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AAD425F3-6D67-C746-A521-82594EA16850}"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0221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Otsikkodia 4">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74F1D02B-9F82-2E4E-AE38-17F93D614640}"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052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Otsikkodia 5">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43FDDB67-6E3A-4346-8090-E2023F2FB925}"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119277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Otsikkodia 6">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150000" y="2415600"/>
            <a:ext cx="5436000" cy="1470025"/>
          </a:xfrm>
        </p:spPr>
        <p:txBody>
          <a:bodyPr/>
          <a:lstStyle>
            <a:lvl1pPr algn="ctr">
              <a:defRPr>
                <a:solidFill>
                  <a:srgbClr val="494949"/>
                </a:solidFill>
              </a:defRPr>
            </a:lvl1pPr>
          </a:lstStyle>
          <a:p>
            <a:r>
              <a:rPr lang="fi-FI" smtClean="0"/>
              <a:t>Muokkaa perustyyl. napsautt.</a:t>
            </a:r>
            <a:endParaRPr lang="fi-FI" dirty="0"/>
          </a:p>
        </p:txBody>
      </p:sp>
      <p:sp>
        <p:nvSpPr>
          <p:cNvPr id="3" name="Alaotsikko 2"/>
          <p:cNvSpPr>
            <a:spLocks noGrp="1"/>
          </p:cNvSpPr>
          <p:nvPr>
            <p:ph type="subTitle" idx="1"/>
          </p:nvPr>
        </p:nvSpPr>
        <p:spPr>
          <a:xfrm>
            <a:off x="3150000" y="3888000"/>
            <a:ext cx="5436000" cy="1040400"/>
          </a:xfrm>
        </p:spPr>
        <p:txBody>
          <a:bodyPr/>
          <a:lstStyle>
            <a:lvl1pPr marL="0" indent="0" algn="ctr">
              <a:buNone/>
              <a:defRPr>
                <a:solidFill>
                  <a:srgbClr val="95959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dirty="0"/>
          </a:p>
        </p:txBody>
      </p:sp>
      <p:sp>
        <p:nvSpPr>
          <p:cNvPr id="4" name="Päivämäärän paikkamerkki 3"/>
          <p:cNvSpPr>
            <a:spLocks noGrp="1"/>
          </p:cNvSpPr>
          <p:nvPr>
            <p:ph type="dt" sz="half" idx="10"/>
          </p:nvPr>
        </p:nvSpPr>
        <p:spPr/>
        <p:txBody>
          <a:bodyPr/>
          <a:lstStyle/>
          <a:p>
            <a:fld id="{B3664D82-16F8-DE48-8EE1-EB8548451F79}" type="datetime1">
              <a:rPr lang="fi-FI" smtClean="0"/>
              <a:t>16.5.2016</a:t>
            </a:fld>
            <a:endParaRPr lang="fi-FI"/>
          </a:p>
        </p:txBody>
      </p:sp>
      <p:sp>
        <p:nvSpPr>
          <p:cNvPr id="5" name="Alatunnisteen paikkamerkki 4"/>
          <p:cNvSpPr>
            <a:spLocks noGrp="1"/>
          </p:cNvSpPr>
          <p:nvPr>
            <p:ph type="ftr" sz="quarter" idx="11"/>
          </p:nvPr>
        </p:nvSpPr>
        <p:spPr/>
        <p:txBody>
          <a:bodyPr/>
          <a:lstStyle/>
          <a:p>
            <a:r>
              <a:rPr lang="fi-FI" smtClean="0"/>
              <a:t>PRH  |  Yleisesittely</a:t>
            </a:r>
            <a:endParaRPr lang="fi-FI"/>
          </a:p>
        </p:txBody>
      </p:sp>
      <p:sp>
        <p:nvSpPr>
          <p:cNvPr id="6" name="Dian numeron paikkamerkki 5"/>
          <p:cNvSpPr>
            <a:spLocks noGrp="1"/>
          </p:cNvSpPr>
          <p:nvPr>
            <p:ph type="sldNum" sz="quarter" idx="12"/>
          </p:nvPr>
        </p:nvSpPr>
        <p:spPr/>
        <p:txBody>
          <a:bodyPr/>
          <a:lstStyle/>
          <a:p>
            <a:fld id="{6976C156-0E45-4E9B-ACF8-285242035B86}" type="slidenum">
              <a:rPr lang="fi-FI" smtClean="0"/>
              <a:t>‹#›</a:t>
            </a:fld>
            <a:endParaRPr lang="fi-FI"/>
          </a:p>
        </p:txBody>
      </p:sp>
    </p:spTree>
    <p:extLst>
      <p:ext uri="{BB962C8B-B14F-4D97-AF65-F5344CB8AC3E}">
        <p14:creationId xmlns:p14="http://schemas.microsoft.com/office/powerpoint/2010/main" val="331021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2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332656"/>
            <a:ext cx="8229600" cy="1224136"/>
          </a:xfrm>
          <a:prstGeom prst="rect">
            <a:avLst/>
          </a:prstGeom>
        </p:spPr>
        <p:txBody>
          <a:bodyPr vert="horz" lIns="91440" tIns="45720" rIns="91440" bIns="45720" rtlCol="0" anchor="ctr">
            <a:noAutofit/>
          </a:body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3" name="Tekstin paikkamerkki 2"/>
          <p:cNvSpPr>
            <a:spLocks noGrp="1"/>
          </p:cNvSpPr>
          <p:nvPr>
            <p:ph type="body" idx="1"/>
          </p:nvPr>
        </p:nvSpPr>
        <p:spPr>
          <a:xfrm>
            <a:off x="457200" y="1772816"/>
            <a:ext cx="8229600" cy="4353347"/>
          </a:xfrm>
          <a:prstGeom prst="rect">
            <a:avLst/>
          </a:prstGeom>
        </p:spPr>
        <p:txBody>
          <a:bodyPr vert="horz" lIns="91440" tIns="45720" rIns="91440" bIns="45720" rtlCol="0">
            <a:normAutofit/>
          </a:body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p>
        </p:txBody>
      </p:sp>
      <p:sp>
        <p:nvSpPr>
          <p:cNvPr id="4" name="Päivämäärän paikkamerkki 3"/>
          <p:cNvSpPr>
            <a:spLocks noGrp="1"/>
          </p:cNvSpPr>
          <p:nvPr>
            <p:ph type="dt" sz="half" idx="2"/>
          </p:nvPr>
        </p:nvSpPr>
        <p:spPr>
          <a:xfrm>
            <a:off x="457200" y="6356350"/>
            <a:ext cx="874440" cy="365125"/>
          </a:xfrm>
          <a:prstGeom prst="rect">
            <a:avLst/>
          </a:prstGeom>
        </p:spPr>
        <p:txBody>
          <a:bodyPr vert="horz" lIns="91440" tIns="45720" rIns="91440" bIns="45720" rtlCol="0" anchor="ctr"/>
          <a:lstStyle>
            <a:lvl1pPr algn="l">
              <a:defRPr sz="1200">
                <a:solidFill>
                  <a:srgbClr val="FFFFFF"/>
                </a:solidFill>
              </a:defRPr>
            </a:lvl1pPr>
          </a:lstStyle>
          <a:p>
            <a:fld id="{FD079414-FC66-5A47-A3F2-27E3294BDF97}" type="datetime1">
              <a:rPr lang="fi-FI" smtClean="0"/>
              <a:t>16.5.2016</a:t>
            </a:fld>
            <a:endParaRPr lang="fi-FI"/>
          </a:p>
        </p:txBody>
      </p:sp>
      <p:sp>
        <p:nvSpPr>
          <p:cNvPr id="5" name="Alatunnisteen paikkamerkki 4"/>
          <p:cNvSpPr>
            <a:spLocks noGrp="1"/>
          </p:cNvSpPr>
          <p:nvPr>
            <p:ph type="ftr" sz="quarter" idx="3"/>
          </p:nvPr>
        </p:nvSpPr>
        <p:spPr>
          <a:xfrm>
            <a:off x="1331640" y="6356350"/>
            <a:ext cx="2895600" cy="365125"/>
          </a:xfrm>
          <a:prstGeom prst="rect">
            <a:avLst/>
          </a:prstGeom>
        </p:spPr>
        <p:txBody>
          <a:bodyPr vert="horz" lIns="91440" tIns="45720" rIns="91440" bIns="45720" rtlCol="0" anchor="ctr"/>
          <a:lstStyle>
            <a:lvl1pPr algn="l">
              <a:defRPr sz="1200">
                <a:solidFill>
                  <a:srgbClr val="FFFFFF"/>
                </a:solidFill>
              </a:defRPr>
            </a:lvl1pPr>
          </a:lstStyle>
          <a:p>
            <a:r>
              <a:rPr lang="fi-FI" smtClean="0"/>
              <a:t>PRH  |  Yleisesittely</a:t>
            </a:r>
            <a:endParaRPr lang="fi-FI"/>
          </a:p>
        </p:txBody>
      </p:sp>
      <p:sp>
        <p:nvSpPr>
          <p:cNvPr id="6" name="Dian numeron paikkamerkki 5"/>
          <p:cNvSpPr>
            <a:spLocks noGrp="1"/>
          </p:cNvSpPr>
          <p:nvPr>
            <p:ph type="sldNum" sz="quarter" idx="4"/>
          </p:nvPr>
        </p:nvSpPr>
        <p:spPr>
          <a:xfrm>
            <a:off x="8028384" y="331200"/>
            <a:ext cx="658416" cy="365125"/>
          </a:xfrm>
          <a:prstGeom prst="rect">
            <a:avLst/>
          </a:prstGeom>
        </p:spPr>
        <p:txBody>
          <a:bodyPr vert="horz" lIns="91440" tIns="45720" rIns="91440" bIns="45720" rtlCol="0" anchor="ctr"/>
          <a:lstStyle>
            <a:lvl1pPr algn="r">
              <a:defRPr sz="1200">
                <a:solidFill>
                  <a:srgbClr val="FFFFFF"/>
                </a:solidFill>
              </a:defRPr>
            </a:lvl1pPr>
          </a:lstStyle>
          <a:p>
            <a:fld id="{6976C156-0E45-4E9B-ACF8-285242035B86}" type="slidenum">
              <a:rPr lang="fi-FI" smtClean="0"/>
              <a:pPr/>
              <a:t>‹#›</a:t>
            </a:fld>
            <a:endParaRPr lang="fi-FI"/>
          </a:p>
        </p:txBody>
      </p:sp>
    </p:spTree>
    <p:extLst>
      <p:ext uri="{BB962C8B-B14F-4D97-AF65-F5344CB8AC3E}">
        <p14:creationId xmlns:p14="http://schemas.microsoft.com/office/powerpoint/2010/main" val="3509458317"/>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95"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2" r:id="rId13"/>
    <p:sldLayoutId id="2147483673" r:id="rId14"/>
    <p:sldLayoutId id="2147483674" r:id="rId15"/>
    <p:sldLayoutId id="2147483675" r:id="rId16"/>
    <p:sldLayoutId id="2147483676" r:id="rId17"/>
    <p:sldLayoutId id="2147483692" r:id="rId18"/>
    <p:sldLayoutId id="2147483693" r:id="rId19"/>
    <p:sldLayoutId id="2147483677" r:id="rId20"/>
    <p:sldLayoutId id="2147483678" r:id="rId21"/>
    <p:sldLayoutId id="2147483679" r:id="rId22"/>
    <p:sldLayoutId id="2147483680" r:id="rId23"/>
    <p:sldLayoutId id="2147483694" r:id="rId24"/>
    <p:sldLayoutId id="2147483681" r:id="rId25"/>
    <p:sldLayoutId id="2147483682" r:id="rId26"/>
  </p:sldLayoutIdLst>
  <p:hf sldNum="0" hdr="0" ftr="0" dt="0"/>
  <p:txStyles>
    <p:titleStyle>
      <a:lvl1pPr algn="l" defTabSz="914400" rtl="0" eaLnBrk="1" latinLnBrk="0" hangingPunct="1">
        <a:spcBef>
          <a:spcPct val="0"/>
        </a:spcBef>
        <a:buNone/>
        <a:defRPr sz="4000" kern="1200">
          <a:solidFill>
            <a:srgbClr val="494949"/>
          </a:solidFill>
          <a:latin typeface="+mj-lt"/>
          <a:ea typeface="+mj-ea"/>
          <a:cs typeface="+mj-cs"/>
        </a:defRPr>
      </a:lvl1pPr>
    </p:titleStyle>
    <p:bodyStyle>
      <a:lvl1pPr marL="342900" indent="-342900" algn="l" defTabSz="914400" rtl="0" eaLnBrk="1" latinLnBrk="0" hangingPunct="1">
        <a:spcBef>
          <a:spcPct val="20000"/>
        </a:spcBef>
        <a:buSzPct val="80000"/>
        <a:buFontTx/>
        <a:buBlip>
          <a:blip r:embed="rId29"/>
        </a:buBlip>
        <a:defRPr sz="3200" kern="1200">
          <a:solidFill>
            <a:srgbClr val="494949"/>
          </a:solidFill>
          <a:latin typeface="+mn-lt"/>
          <a:ea typeface="+mn-ea"/>
          <a:cs typeface="+mn-cs"/>
        </a:defRPr>
      </a:lvl1pPr>
      <a:lvl2pPr marL="684000" indent="-342000" algn="l" defTabSz="914400" rtl="0" eaLnBrk="1" latinLnBrk="0" hangingPunct="1">
        <a:spcBef>
          <a:spcPts val="24"/>
        </a:spcBef>
        <a:buClr>
          <a:srgbClr val="1CB0DA"/>
        </a:buClr>
        <a:buFontTx/>
        <a:buBlip>
          <a:blip r:embed="rId30"/>
        </a:buBlip>
        <a:defRPr sz="2800" kern="1200">
          <a:solidFill>
            <a:srgbClr val="494949"/>
          </a:solidFill>
          <a:latin typeface="+mn-lt"/>
          <a:ea typeface="+mn-ea"/>
          <a:cs typeface="+mn-cs"/>
        </a:defRPr>
      </a:lvl2pPr>
      <a:lvl3pPr marL="1026000" indent="-342000" algn="l" defTabSz="914400" rtl="0" eaLnBrk="1" latinLnBrk="0" hangingPunct="1">
        <a:spcBef>
          <a:spcPts val="24"/>
        </a:spcBef>
        <a:buClr>
          <a:srgbClr val="1CB0DA"/>
        </a:buClr>
        <a:buFont typeface="Arial" pitchFamily="34" charset="0"/>
        <a:buChar char="•"/>
        <a:defRPr sz="2400" i="1" kern="1200">
          <a:solidFill>
            <a:srgbClr val="494949"/>
          </a:solidFill>
          <a:latin typeface="+mn-lt"/>
          <a:ea typeface="+mn-ea"/>
          <a:cs typeface="+mn-cs"/>
        </a:defRPr>
      </a:lvl3pPr>
      <a:lvl4pPr marL="1368000" indent="-342000" algn="l" defTabSz="914400" rtl="0" eaLnBrk="1" latinLnBrk="0" hangingPunct="1">
        <a:spcBef>
          <a:spcPts val="24"/>
        </a:spcBef>
        <a:buClr>
          <a:srgbClr val="1CB0DA"/>
        </a:buClr>
        <a:buFont typeface="Courier New" pitchFamily="49" charset="0"/>
        <a:buChar char="o"/>
        <a:defRPr sz="2000" i="1" kern="1200">
          <a:solidFill>
            <a:srgbClr val="494949"/>
          </a:solidFill>
          <a:latin typeface="+mn-lt"/>
          <a:ea typeface="+mn-ea"/>
          <a:cs typeface="+mn-cs"/>
        </a:defRPr>
      </a:lvl4pPr>
      <a:lvl5pPr marL="1710000" indent="-342000" algn="l" defTabSz="914400" rtl="0" eaLnBrk="1" latinLnBrk="0" hangingPunct="1">
        <a:spcBef>
          <a:spcPts val="24"/>
        </a:spcBef>
        <a:buClr>
          <a:srgbClr val="1CB0DA"/>
        </a:buClr>
        <a:buFont typeface="Arial" pitchFamily="34" charset="0"/>
        <a:buChar char="»"/>
        <a:defRPr sz="2000" i="1" kern="1200">
          <a:solidFill>
            <a:srgbClr val="494949"/>
          </a:solidFill>
          <a:latin typeface="+mn-lt"/>
          <a:ea typeface="+mn-ea"/>
          <a:cs typeface="+mn-cs"/>
        </a:defRPr>
      </a:lvl5pPr>
      <a:lvl6pPr marL="2052000" indent="-342000" algn="l" defTabSz="914400" rtl="0" eaLnBrk="1" latinLnBrk="0" hangingPunct="1">
        <a:spcBef>
          <a:spcPts val="24"/>
        </a:spcBef>
        <a:buClr>
          <a:srgbClr val="1CB0DA"/>
        </a:buClr>
        <a:buFont typeface="Arial" pitchFamily="34" charset="0"/>
        <a:buChar char="»"/>
        <a:defRPr sz="2000" i="1" kern="1200">
          <a:solidFill>
            <a:srgbClr val="494949"/>
          </a:solidFill>
          <a:latin typeface="+mn-lt"/>
          <a:ea typeface="+mn-ea"/>
          <a:cs typeface="+mn-cs"/>
        </a:defRPr>
      </a:lvl6pPr>
      <a:lvl7pPr marL="2394000" indent="-342000" algn="l" defTabSz="914400" rtl="0" eaLnBrk="1" latinLnBrk="0" hangingPunct="1">
        <a:spcBef>
          <a:spcPts val="24"/>
        </a:spcBef>
        <a:buClr>
          <a:srgbClr val="1CB0DA"/>
        </a:buClr>
        <a:buFont typeface="Arial" pitchFamily="34" charset="0"/>
        <a:buChar char="»"/>
        <a:defRPr sz="2000" i="1" kern="1200">
          <a:solidFill>
            <a:srgbClr val="494949"/>
          </a:solidFill>
          <a:latin typeface="+mn-lt"/>
          <a:ea typeface="+mn-ea"/>
          <a:cs typeface="+mn-cs"/>
        </a:defRPr>
      </a:lvl7pPr>
      <a:lvl8pPr marL="2736000" indent="-342000" algn="l" defTabSz="914400" rtl="0" eaLnBrk="1" latinLnBrk="0" hangingPunct="1">
        <a:spcBef>
          <a:spcPts val="24"/>
        </a:spcBef>
        <a:buClr>
          <a:srgbClr val="1CB0DA"/>
        </a:buClr>
        <a:buFont typeface="Arial" pitchFamily="34" charset="0"/>
        <a:buChar char="»"/>
        <a:defRPr sz="2000" i="1" kern="1200">
          <a:solidFill>
            <a:srgbClr val="494949"/>
          </a:solidFill>
          <a:latin typeface="+mn-lt"/>
          <a:ea typeface="+mn-ea"/>
          <a:cs typeface="+mn-cs"/>
        </a:defRPr>
      </a:lvl8pPr>
      <a:lvl9pPr marL="3078000" indent="-342000" algn="l" defTabSz="914400" rtl="0" eaLnBrk="1" latinLnBrk="0" hangingPunct="1">
        <a:spcBef>
          <a:spcPts val="24"/>
        </a:spcBef>
        <a:buClr>
          <a:srgbClr val="1CB0DA"/>
        </a:buClr>
        <a:buFont typeface="Arial" pitchFamily="34" charset="0"/>
        <a:buChar char="»"/>
        <a:defRPr sz="2000" i="1" kern="1200">
          <a:solidFill>
            <a:srgbClr val="494949"/>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6819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image" Target="../media/image2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ansi_uus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ounded Rectangle 17"/>
          <p:cNvSpPr/>
          <p:nvPr/>
        </p:nvSpPr>
        <p:spPr>
          <a:xfrm>
            <a:off x="804084" y="1628800"/>
            <a:ext cx="5424100" cy="1224136"/>
          </a:xfrm>
          <a:prstGeom prst="roundRect">
            <a:avLst/>
          </a:prstGeom>
          <a:solidFill>
            <a:srgbClr val="0070C0"/>
          </a:soli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nb-NO" sz="3600" b="1" dirty="0" smtClean="0">
                <a:solidFill>
                  <a:schemeClr val="bg1"/>
                </a:solidFill>
                <a:latin typeface="Arial"/>
                <a:cs typeface="Arial"/>
              </a:rPr>
              <a:t>Retrofitting APIs with X-Road</a:t>
            </a:r>
            <a:endParaRPr lang="nb-NO" sz="3600" b="1" dirty="0" smtClean="0">
              <a:solidFill>
                <a:schemeClr val="bg1"/>
              </a:solidFill>
              <a:latin typeface="Arial"/>
              <a:cs typeface="Arial"/>
            </a:endParaRPr>
          </a:p>
        </p:txBody>
      </p:sp>
      <p:pic>
        <p:nvPicPr>
          <p:cNvPr id="6" name="Kuva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790" y="287103"/>
            <a:ext cx="2952328" cy="1054594"/>
          </a:xfrm>
          <a:prstGeom prst="rect">
            <a:avLst/>
          </a:prstGeom>
        </p:spPr>
      </p:pic>
      <p:sp>
        <p:nvSpPr>
          <p:cNvPr id="7" name="Suorakulmio 6"/>
          <p:cNvSpPr/>
          <p:nvPr/>
        </p:nvSpPr>
        <p:spPr>
          <a:xfrm>
            <a:off x="822879" y="5877272"/>
            <a:ext cx="7213024" cy="830997"/>
          </a:xfrm>
          <a:prstGeom prst="rect">
            <a:avLst/>
          </a:prstGeom>
        </p:spPr>
        <p:txBody>
          <a:bodyPr wrap="square">
            <a:spAutoFit/>
          </a:bodyPr>
          <a:lstStyle/>
          <a:p>
            <a:pPr>
              <a:lnSpc>
                <a:spcPct val="120000"/>
              </a:lnSpc>
            </a:pPr>
            <a:r>
              <a:rPr lang="en-GB" sz="2000" dirty="0" smtClean="0">
                <a:solidFill>
                  <a:schemeClr val="tx2"/>
                </a:solidFill>
              </a:rPr>
              <a:t>Dr. Mikko Pitkänen - IT Architect at PRH </a:t>
            </a:r>
          </a:p>
          <a:p>
            <a:pPr>
              <a:lnSpc>
                <a:spcPct val="120000"/>
              </a:lnSpc>
            </a:pPr>
            <a:r>
              <a:rPr lang="en-GB" sz="2000" dirty="0" smtClean="0">
                <a:solidFill>
                  <a:schemeClr val="tx2"/>
                </a:solidFill>
              </a:rPr>
              <a:t>API days Tampere 18.5.2016</a:t>
            </a:r>
            <a:endParaRPr lang="en-GB" sz="2000" dirty="0">
              <a:solidFill>
                <a:schemeClr val="tx2"/>
              </a:solidFill>
            </a:endParaRPr>
          </a:p>
        </p:txBody>
      </p:sp>
    </p:spTree>
    <p:extLst>
      <p:ext uri="{BB962C8B-B14F-4D97-AF65-F5344CB8AC3E}">
        <p14:creationId xmlns:p14="http://schemas.microsoft.com/office/powerpoint/2010/main" val="163080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1043608" y="2995036"/>
            <a:ext cx="7213024" cy="643894"/>
          </a:xfrm>
          <a:prstGeom prst="rect">
            <a:avLst/>
          </a:prstGeom>
        </p:spPr>
        <p:txBody>
          <a:bodyPr wrap="square">
            <a:spAutoFit/>
          </a:bodyPr>
          <a:lstStyle/>
          <a:p>
            <a:pPr algn="ctr">
              <a:lnSpc>
                <a:spcPct val="120000"/>
              </a:lnSpc>
            </a:pPr>
            <a:r>
              <a:rPr lang="en-GB" sz="3200" dirty="0" smtClean="0">
                <a:solidFill>
                  <a:schemeClr val="tx2"/>
                </a:solidFill>
              </a:rPr>
              <a:t>Questions and Answers?</a:t>
            </a:r>
            <a:endParaRPr lang="en-GB" sz="3200" dirty="0">
              <a:solidFill>
                <a:schemeClr val="tx2"/>
              </a:solidFill>
            </a:endParaRPr>
          </a:p>
        </p:txBody>
      </p:sp>
    </p:spTree>
    <p:extLst>
      <p:ext uri="{BB962C8B-B14F-4D97-AF65-F5344CB8AC3E}">
        <p14:creationId xmlns:p14="http://schemas.microsoft.com/office/powerpoint/2010/main" val="731418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orakulmio 5"/>
          <p:cNvSpPr/>
          <p:nvPr/>
        </p:nvSpPr>
        <p:spPr>
          <a:xfrm>
            <a:off x="827584" y="1052736"/>
            <a:ext cx="7213024" cy="505972"/>
          </a:xfrm>
          <a:prstGeom prst="rect">
            <a:avLst/>
          </a:prstGeom>
        </p:spPr>
        <p:txBody>
          <a:bodyPr wrap="square">
            <a:spAutoFit/>
          </a:bodyPr>
          <a:lstStyle/>
          <a:p>
            <a:pPr>
              <a:lnSpc>
                <a:spcPct val="120000"/>
              </a:lnSpc>
            </a:pPr>
            <a:r>
              <a:rPr lang="en-GB" sz="2400" dirty="0" smtClean="0">
                <a:solidFill>
                  <a:schemeClr val="tx2"/>
                </a:solidFill>
              </a:rPr>
              <a:t>Finnish Patents and Registration Office (PRH)</a:t>
            </a:r>
            <a:endParaRPr lang="en-GB" sz="2400" dirty="0">
              <a:solidFill>
                <a:schemeClr val="tx2"/>
              </a:solidFill>
            </a:endParaRPr>
          </a:p>
        </p:txBody>
      </p:sp>
      <p:sp>
        <p:nvSpPr>
          <p:cNvPr id="3" name="Suorakulmio 2"/>
          <p:cNvSpPr/>
          <p:nvPr/>
        </p:nvSpPr>
        <p:spPr>
          <a:xfrm>
            <a:off x="971600" y="2132856"/>
            <a:ext cx="7704856" cy="757130"/>
          </a:xfrm>
          <a:prstGeom prst="rect">
            <a:avLst/>
          </a:prstGeom>
        </p:spPr>
        <p:txBody>
          <a:bodyPr wrap="square">
            <a:spAutoFit/>
          </a:bodyPr>
          <a:lstStyle/>
          <a:p>
            <a:pPr>
              <a:lnSpc>
                <a:spcPct val="120000"/>
              </a:lnSpc>
            </a:pPr>
            <a:r>
              <a:rPr lang="en-GB" dirty="0" smtClean="0">
                <a:solidFill>
                  <a:schemeClr val="tx1">
                    <a:lumMod val="50000"/>
                  </a:schemeClr>
                </a:solidFill>
              </a:rPr>
              <a:t>PRH is the main authority for business information in Finland</a:t>
            </a:r>
          </a:p>
          <a:p>
            <a:pPr marL="285750" indent="-285750">
              <a:lnSpc>
                <a:spcPct val="120000"/>
              </a:lnSpc>
              <a:buFont typeface="Arial" panose="020B0604020202020204" pitchFamily="34" charset="0"/>
              <a:buChar char="•"/>
            </a:pPr>
            <a:r>
              <a:rPr lang="en-GB" dirty="0" smtClean="0">
                <a:solidFill>
                  <a:schemeClr val="tx1">
                    <a:lumMod val="50000"/>
                  </a:schemeClr>
                </a:solidFill>
              </a:rPr>
              <a:t>central information provider in the Finnish digital services infrastructure</a:t>
            </a:r>
            <a:endParaRPr lang="en-GB" dirty="0" smtClean="0">
              <a:solidFill>
                <a:schemeClr val="tx1">
                  <a:lumMod val="50000"/>
                </a:schemeClr>
              </a:solidFill>
            </a:endParaRPr>
          </a:p>
        </p:txBody>
      </p:sp>
      <p:sp>
        <p:nvSpPr>
          <p:cNvPr id="4" name="Suorakulmio 3"/>
          <p:cNvSpPr/>
          <p:nvPr/>
        </p:nvSpPr>
        <p:spPr>
          <a:xfrm>
            <a:off x="946266" y="3464134"/>
            <a:ext cx="7704856" cy="757130"/>
          </a:xfrm>
          <a:prstGeom prst="rect">
            <a:avLst/>
          </a:prstGeom>
        </p:spPr>
        <p:txBody>
          <a:bodyPr wrap="square">
            <a:spAutoFit/>
          </a:bodyPr>
          <a:lstStyle/>
          <a:p>
            <a:pPr>
              <a:lnSpc>
                <a:spcPct val="120000"/>
              </a:lnSpc>
            </a:pPr>
            <a:r>
              <a:rPr lang="en-GB" dirty="0" smtClean="0">
                <a:solidFill>
                  <a:schemeClr val="tx1">
                    <a:lumMod val="50000"/>
                  </a:schemeClr>
                </a:solidFill>
              </a:rPr>
              <a:t>Wide variety of PRH services are used in digital society</a:t>
            </a:r>
          </a:p>
          <a:p>
            <a:pPr marL="285750" indent="-285750">
              <a:lnSpc>
                <a:spcPct val="120000"/>
              </a:lnSpc>
              <a:buFont typeface="Arial" panose="020B0604020202020204" pitchFamily="34" charset="0"/>
              <a:buChar char="•"/>
            </a:pPr>
            <a:r>
              <a:rPr lang="en-GB" dirty="0">
                <a:solidFill>
                  <a:schemeClr val="tx1">
                    <a:lumMod val="50000"/>
                  </a:schemeClr>
                </a:solidFill>
              </a:rPr>
              <a:t>o</a:t>
            </a:r>
            <a:r>
              <a:rPr lang="en-GB" dirty="0" smtClean="0">
                <a:solidFill>
                  <a:schemeClr val="tx1">
                    <a:lumMod val="50000"/>
                  </a:schemeClr>
                </a:solidFill>
              </a:rPr>
              <a:t>ffice’s records create and maintain </a:t>
            </a:r>
            <a:r>
              <a:rPr lang="en-GB" b="1" dirty="0" smtClean="0">
                <a:solidFill>
                  <a:schemeClr val="tx1">
                    <a:lumMod val="50000"/>
                  </a:schemeClr>
                </a:solidFill>
              </a:rPr>
              <a:t>trust </a:t>
            </a:r>
            <a:r>
              <a:rPr lang="en-GB" dirty="0" smtClean="0">
                <a:solidFill>
                  <a:schemeClr val="tx1">
                    <a:lumMod val="50000"/>
                  </a:schemeClr>
                </a:solidFill>
              </a:rPr>
              <a:t>related to legal entities</a:t>
            </a:r>
            <a:endParaRPr lang="en-GB" dirty="0" smtClean="0">
              <a:solidFill>
                <a:schemeClr val="tx1">
                  <a:lumMod val="50000"/>
                </a:schemeClr>
              </a:solidFill>
            </a:endParaRPr>
          </a:p>
        </p:txBody>
      </p:sp>
      <p:sp>
        <p:nvSpPr>
          <p:cNvPr id="5" name="Suorakulmio 4"/>
          <p:cNvSpPr/>
          <p:nvPr/>
        </p:nvSpPr>
        <p:spPr>
          <a:xfrm>
            <a:off x="971600" y="4829728"/>
            <a:ext cx="7704856" cy="757130"/>
          </a:xfrm>
          <a:prstGeom prst="rect">
            <a:avLst/>
          </a:prstGeom>
        </p:spPr>
        <p:txBody>
          <a:bodyPr wrap="square">
            <a:spAutoFit/>
          </a:bodyPr>
          <a:lstStyle/>
          <a:p>
            <a:pPr>
              <a:lnSpc>
                <a:spcPct val="120000"/>
              </a:lnSpc>
            </a:pPr>
            <a:r>
              <a:rPr lang="en-GB" dirty="0" smtClean="0">
                <a:solidFill>
                  <a:schemeClr val="tx1">
                    <a:lumMod val="50000"/>
                  </a:schemeClr>
                </a:solidFill>
              </a:rPr>
              <a:t>X-Road based digital service infrastructure in active use at PRH since 2014</a:t>
            </a:r>
          </a:p>
          <a:p>
            <a:pPr marL="285750" indent="-285750">
              <a:lnSpc>
                <a:spcPct val="120000"/>
              </a:lnSpc>
              <a:buFont typeface="Arial" panose="020B0604020202020204" pitchFamily="34" charset="0"/>
              <a:buChar char="•"/>
            </a:pPr>
            <a:r>
              <a:rPr lang="en-GB" dirty="0">
                <a:solidFill>
                  <a:schemeClr val="tx1">
                    <a:lumMod val="50000"/>
                  </a:schemeClr>
                </a:solidFill>
              </a:rPr>
              <a:t>a</a:t>
            </a:r>
            <a:r>
              <a:rPr lang="en-GB" dirty="0" smtClean="0">
                <a:solidFill>
                  <a:schemeClr val="tx1">
                    <a:lumMod val="50000"/>
                  </a:schemeClr>
                </a:solidFill>
              </a:rPr>
              <a:t>dapting the PRH’s information catalogue for national service infrastructure</a:t>
            </a:r>
          </a:p>
        </p:txBody>
      </p:sp>
    </p:spTree>
    <p:extLst>
      <p:ext uri="{BB962C8B-B14F-4D97-AF65-F5344CB8AC3E}">
        <p14:creationId xmlns:p14="http://schemas.microsoft.com/office/powerpoint/2010/main" val="2377708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orakulmio 5"/>
          <p:cNvSpPr/>
          <p:nvPr/>
        </p:nvSpPr>
        <p:spPr>
          <a:xfrm>
            <a:off x="827584" y="1052736"/>
            <a:ext cx="7213024" cy="505972"/>
          </a:xfrm>
          <a:prstGeom prst="rect">
            <a:avLst/>
          </a:prstGeom>
        </p:spPr>
        <p:txBody>
          <a:bodyPr wrap="square">
            <a:spAutoFit/>
          </a:bodyPr>
          <a:lstStyle/>
          <a:p>
            <a:pPr>
              <a:lnSpc>
                <a:spcPct val="120000"/>
              </a:lnSpc>
            </a:pPr>
            <a:r>
              <a:rPr lang="en-GB" sz="2400" dirty="0" smtClean="0">
                <a:solidFill>
                  <a:schemeClr val="tx2"/>
                </a:solidFill>
              </a:rPr>
              <a:t>Retrofit</a:t>
            </a:r>
            <a:endParaRPr lang="en-GB" sz="2400" dirty="0">
              <a:solidFill>
                <a:schemeClr val="tx2"/>
              </a:solidFill>
            </a:endParaRPr>
          </a:p>
        </p:txBody>
      </p:sp>
      <p:sp>
        <p:nvSpPr>
          <p:cNvPr id="3" name="Suorakulmio 2"/>
          <p:cNvSpPr/>
          <p:nvPr/>
        </p:nvSpPr>
        <p:spPr>
          <a:xfrm>
            <a:off x="971600" y="2132856"/>
            <a:ext cx="7213024" cy="949171"/>
          </a:xfrm>
          <a:prstGeom prst="rect">
            <a:avLst/>
          </a:prstGeom>
        </p:spPr>
        <p:txBody>
          <a:bodyPr wrap="square">
            <a:spAutoFit/>
          </a:bodyPr>
          <a:lstStyle/>
          <a:p>
            <a:pPr>
              <a:lnSpc>
                <a:spcPct val="120000"/>
              </a:lnSpc>
            </a:pPr>
            <a:r>
              <a:rPr lang="en-GB" sz="2400" dirty="0" smtClean="0"/>
              <a:t>Google says: </a:t>
            </a:r>
            <a:r>
              <a:rPr lang="en-GB" sz="2400" i="1" dirty="0" smtClean="0"/>
              <a:t>“</a:t>
            </a:r>
            <a:r>
              <a:rPr lang="en-US" sz="2400" i="1" dirty="0"/>
              <a:t>add (a component or accessory) to something that </a:t>
            </a:r>
            <a:r>
              <a:rPr lang="en-US" sz="2400" b="1" i="1" dirty="0"/>
              <a:t>did not </a:t>
            </a:r>
            <a:r>
              <a:rPr lang="en-US" sz="2400" i="1" dirty="0"/>
              <a:t>have it </a:t>
            </a:r>
            <a:r>
              <a:rPr lang="en-US" sz="2400" b="1" i="1" dirty="0"/>
              <a:t>when manufactured</a:t>
            </a:r>
            <a:r>
              <a:rPr lang="en-US" sz="2400" i="1" dirty="0"/>
              <a:t>.</a:t>
            </a:r>
            <a:r>
              <a:rPr lang="en-GB" sz="2400" i="1" dirty="0"/>
              <a:t>”</a:t>
            </a:r>
            <a:endParaRPr lang="en-GB" sz="2400" i="1" dirty="0"/>
          </a:p>
        </p:txBody>
      </p:sp>
      <p:sp>
        <p:nvSpPr>
          <p:cNvPr id="5" name="Suorakulmio 4"/>
          <p:cNvSpPr/>
          <p:nvPr/>
        </p:nvSpPr>
        <p:spPr>
          <a:xfrm>
            <a:off x="971600" y="4149080"/>
            <a:ext cx="7343362" cy="505972"/>
          </a:xfrm>
          <a:prstGeom prst="rect">
            <a:avLst/>
          </a:prstGeom>
        </p:spPr>
        <p:txBody>
          <a:bodyPr wrap="square">
            <a:spAutoFit/>
          </a:bodyPr>
          <a:lstStyle/>
          <a:p>
            <a:pPr>
              <a:lnSpc>
                <a:spcPct val="120000"/>
              </a:lnSpc>
            </a:pPr>
            <a:r>
              <a:rPr lang="fi-FI" sz="2400" dirty="0" smtClean="0"/>
              <a:t>Two </a:t>
            </a:r>
            <a:r>
              <a:rPr lang="fi-FI" sz="2400" i="1" dirty="0" smtClean="0"/>
              <a:t>quite different </a:t>
            </a:r>
            <a:r>
              <a:rPr lang="fi-FI" sz="2400" dirty="0" smtClean="0"/>
              <a:t>approaches discussed in this talk</a:t>
            </a:r>
            <a:endParaRPr lang="en-GB" sz="2400" i="1" dirty="0"/>
          </a:p>
        </p:txBody>
      </p:sp>
    </p:spTree>
    <p:extLst>
      <p:ext uri="{BB962C8B-B14F-4D97-AF65-F5344CB8AC3E}">
        <p14:creationId xmlns:p14="http://schemas.microsoft.com/office/powerpoint/2010/main" val="3283071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orakulmio 5"/>
          <p:cNvSpPr/>
          <p:nvPr/>
        </p:nvSpPr>
        <p:spPr>
          <a:xfrm>
            <a:off x="827584" y="1052736"/>
            <a:ext cx="7213024" cy="535531"/>
          </a:xfrm>
          <a:prstGeom prst="rect">
            <a:avLst/>
          </a:prstGeom>
        </p:spPr>
        <p:txBody>
          <a:bodyPr wrap="square">
            <a:spAutoFit/>
          </a:bodyPr>
          <a:lstStyle/>
          <a:p>
            <a:pPr>
              <a:lnSpc>
                <a:spcPct val="120000"/>
              </a:lnSpc>
            </a:pPr>
            <a:r>
              <a:rPr lang="en-GB" sz="2400" dirty="0" smtClean="0">
                <a:solidFill>
                  <a:schemeClr val="tx2"/>
                </a:solidFill>
              </a:rPr>
              <a:t>Why an </a:t>
            </a:r>
            <a:r>
              <a:rPr lang="en-GB" sz="2400" dirty="0" smtClean="0">
                <a:solidFill>
                  <a:schemeClr val="tx2"/>
                </a:solidFill>
              </a:rPr>
              <a:t>X-Road </a:t>
            </a:r>
            <a:r>
              <a:rPr lang="en-GB" sz="2400" dirty="0">
                <a:solidFill>
                  <a:schemeClr val="tx2"/>
                </a:solidFill>
              </a:rPr>
              <a:t>R</a:t>
            </a:r>
            <a:r>
              <a:rPr lang="en-GB" sz="2400" dirty="0" smtClean="0">
                <a:solidFill>
                  <a:schemeClr val="tx2"/>
                </a:solidFill>
              </a:rPr>
              <a:t>etrofit </a:t>
            </a:r>
            <a:r>
              <a:rPr lang="en-GB" sz="2400" dirty="0">
                <a:solidFill>
                  <a:schemeClr val="tx2"/>
                </a:solidFill>
              </a:rPr>
              <a:t>F</a:t>
            </a:r>
            <a:r>
              <a:rPr lang="en-GB" sz="2400" dirty="0" smtClean="0">
                <a:solidFill>
                  <a:schemeClr val="tx2"/>
                </a:solidFill>
              </a:rPr>
              <a:t>its </a:t>
            </a:r>
            <a:r>
              <a:rPr lang="en-GB" sz="2400" dirty="0">
                <a:solidFill>
                  <a:schemeClr val="tx2"/>
                </a:solidFill>
              </a:rPr>
              <a:t>W</a:t>
            </a:r>
            <a:r>
              <a:rPr lang="en-GB" sz="2400" dirty="0" smtClean="0">
                <a:solidFill>
                  <a:schemeClr val="tx2"/>
                </a:solidFill>
              </a:rPr>
              <a:t>ell for PRH</a:t>
            </a:r>
            <a:endParaRPr lang="en-GB" sz="2400" dirty="0">
              <a:solidFill>
                <a:schemeClr val="tx2"/>
              </a:solidFill>
            </a:endParaRPr>
          </a:p>
        </p:txBody>
      </p:sp>
      <p:sp>
        <p:nvSpPr>
          <p:cNvPr id="3" name="Suorakulmio 2"/>
          <p:cNvSpPr/>
          <p:nvPr/>
        </p:nvSpPr>
        <p:spPr>
          <a:xfrm>
            <a:off x="971600" y="2132856"/>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PRH has been web service provider for over a decade</a:t>
            </a:r>
          </a:p>
          <a:p>
            <a:pPr marL="285750" indent="-285750">
              <a:lnSpc>
                <a:spcPct val="120000"/>
              </a:lnSpc>
              <a:buFont typeface="Arial" panose="020B0604020202020204" pitchFamily="34" charset="0"/>
              <a:buChar char="•"/>
            </a:pPr>
            <a:r>
              <a:rPr lang="en-GB" dirty="0">
                <a:solidFill>
                  <a:schemeClr val="tx1">
                    <a:lumMod val="50000"/>
                  </a:schemeClr>
                </a:solidFill>
              </a:rPr>
              <a:t>a</a:t>
            </a:r>
            <a:r>
              <a:rPr lang="en-GB" dirty="0" smtClean="0">
                <a:solidFill>
                  <a:schemeClr val="tx1">
                    <a:lumMod val="50000"/>
                  </a:schemeClr>
                </a:solidFill>
              </a:rPr>
              <a:t> catalogue of web services with paying customer</a:t>
            </a:r>
          </a:p>
        </p:txBody>
      </p:sp>
      <p:sp>
        <p:nvSpPr>
          <p:cNvPr id="4" name="Suorakulmio 3"/>
          <p:cNvSpPr/>
          <p:nvPr/>
        </p:nvSpPr>
        <p:spPr>
          <a:xfrm>
            <a:off x="971346" y="3463958"/>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Resources (time, know-how, money) tied to serving paying customers</a:t>
            </a:r>
          </a:p>
          <a:p>
            <a:pPr marL="285750" indent="-285750">
              <a:lnSpc>
                <a:spcPct val="120000"/>
              </a:lnSpc>
              <a:buFont typeface="Arial" panose="020B0604020202020204" pitchFamily="34" charset="0"/>
              <a:buChar char="•"/>
            </a:pPr>
            <a:r>
              <a:rPr lang="en-GB" dirty="0">
                <a:solidFill>
                  <a:schemeClr val="tx1">
                    <a:lumMod val="50000"/>
                  </a:schemeClr>
                </a:solidFill>
              </a:rPr>
              <a:t>a</a:t>
            </a:r>
            <a:r>
              <a:rPr lang="en-GB" dirty="0" smtClean="0">
                <a:solidFill>
                  <a:schemeClr val="tx1">
                    <a:lumMod val="50000"/>
                  </a:schemeClr>
                </a:solidFill>
              </a:rPr>
              <a:t>n </a:t>
            </a:r>
            <a:r>
              <a:rPr lang="en-GB" dirty="0">
                <a:solidFill>
                  <a:schemeClr val="tx1">
                    <a:lumMod val="50000"/>
                  </a:schemeClr>
                </a:solidFill>
              </a:rPr>
              <a:t>X-Road</a:t>
            </a:r>
            <a:r>
              <a:rPr lang="en-GB" dirty="0" smtClean="0">
                <a:solidFill>
                  <a:schemeClr val="tx1">
                    <a:lumMod val="50000"/>
                  </a:schemeClr>
                </a:solidFill>
              </a:rPr>
              <a:t> retrofit the can built on top of this body of committed work</a:t>
            </a:r>
            <a:endParaRPr lang="en-GB" dirty="0">
              <a:solidFill>
                <a:schemeClr val="tx1">
                  <a:lumMod val="50000"/>
                </a:schemeClr>
              </a:solidFill>
            </a:endParaRPr>
          </a:p>
        </p:txBody>
      </p:sp>
      <p:sp>
        <p:nvSpPr>
          <p:cNvPr id="7" name="Suorakulmio 6"/>
          <p:cNvSpPr/>
          <p:nvPr/>
        </p:nvSpPr>
        <p:spPr>
          <a:xfrm>
            <a:off x="959376" y="4941168"/>
            <a:ext cx="7429048" cy="757130"/>
          </a:xfrm>
          <a:prstGeom prst="rect">
            <a:avLst/>
          </a:prstGeom>
        </p:spPr>
        <p:txBody>
          <a:bodyPr wrap="square">
            <a:spAutoFit/>
          </a:bodyPr>
          <a:lstStyle/>
          <a:p>
            <a:pPr>
              <a:lnSpc>
                <a:spcPct val="120000"/>
              </a:lnSpc>
            </a:pPr>
            <a:r>
              <a:rPr lang="en-GB" dirty="0" smtClean="0">
                <a:solidFill>
                  <a:schemeClr val="tx1">
                    <a:lumMod val="50000"/>
                  </a:schemeClr>
                </a:solidFill>
              </a:rPr>
              <a:t>We retrofitted both new REST APIs and enterprise SOAP APIs with X-Road</a:t>
            </a:r>
          </a:p>
          <a:p>
            <a:pPr marL="285750" indent="-285750">
              <a:lnSpc>
                <a:spcPct val="120000"/>
              </a:lnSpc>
              <a:buFont typeface="Arial" panose="020B0604020202020204" pitchFamily="34" charset="0"/>
              <a:buChar char="•"/>
            </a:pPr>
            <a:r>
              <a:rPr lang="en-GB" dirty="0">
                <a:solidFill>
                  <a:schemeClr val="tx1">
                    <a:lumMod val="50000"/>
                  </a:schemeClr>
                </a:solidFill>
              </a:rPr>
              <a:t>b</a:t>
            </a:r>
            <a:r>
              <a:rPr lang="en-GB" dirty="0" smtClean="0">
                <a:solidFill>
                  <a:schemeClr val="tx1">
                    <a:lumMod val="50000"/>
                  </a:schemeClr>
                </a:solidFill>
              </a:rPr>
              <a:t>oth were fitted with minimal hassle compared to building something new</a:t>
            </a:r>
            <a:endParaRPr lang="en-GB" dirty="0">
              <a:solidFill>
                <a:schemeClr val="tx1">
                  <a:lumMod val="50000"/>
                </a:schemeClr>
              </a:solidFill>
            </a:endParaRPr>
          </a:p>
        </p:txBody>
      </p:sp>
    </p:spTree>
    <p:extLst>
      <p:ext uri="{BB962C8B-B14F-4D97-AF65-F5344CB8AC3E}">
        <p14:creationId xmlns:p14="http://schemas.microsoft.com/office/powerpoint/2010/main" val="2820269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827584" y="1052736"/>
            <a:ext cx="7213024" cy="535531"/>
          </a:xfrm>
          <a:prstGeom prst="rect">
            <a:avLst/>
          </a:prstGeom>
        </p:spPr>
        <p:txBody>
          <a:bodyPr wrap="square">
            <a:spAutoFit/>
          </a:bodyPr>
          <a:lstStyle/>
          <a:p>
            <a:pPr>
              <a:lnSpc>
                <a:spcPct val="120000"/>
              </a:lnSpc>
            </a:pPr>
            <a:r>
              <a:rPr lang="en-GB" sz="2400" dirty="0" smtClean="0">
                <a:solidFill>
                  <a:schemeClr val="tx2"/>
                </a:solidFill>
              </a:rPr>
              <a:t>Case 1: REST based X-Road Retrofit on PRH Open Data</a:t>
            </a:r>
            <a:endParaRPr lang="en-GB" sz="2400" dirty="0">
              <a:solidFill>
                <a:schemeClr val="tx2"/>
              </a:solidFill>
            </a:endParaRPr>
          </a:p>
        </p:txBody>
      </p:sp>
      <p:sp>
        <p:nvSpPr>
          <p:cNvPr id="3" name="Suorakulmio 2"/>
          <p:cNvSpPr/>
          <p:nvPr/>
        </p:nvSpPr>
        <p:spPr>
          <a:xfrm>
            <a:off x="971600" y="1880860"/>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Having an open data API helped a LOT in bootstrapping X-Road work</a:t>
            </a:r>
          </a:p>
          <a:p>
            <a:pPr marL="285750" indent="-285750">
              <a:lnSpc>
                <a:spcPct val="120000"/>
              </a:lnSpc>
              <a:buFont typeface="Arial" panose="020B0604020202020204" pitchFamily="34" charset="0"/>
              <a:buChar char="•"/>
            </a:pPr>
            <a:r>
              <a:rPr lang="en-GB" dirty="0">
                <a:solidFill>
                  <a:schemeClr val="tx1">
                    <a:lumMod val="50000"/>
                  </a:schemeClr>
                </a:solidFill>
              </a:rPr>
              <a:t>n</a:t>
            </a:r>
            <a:r>
              <a:rPr lang="en-GB" dirty="0" smtClean="0">
                <a:solidFill>
                  <a:schemeClr val="tx1">
                    <a:lumMod val="50000"/>
                  </a:schemeClr>
                </a:solidFill>
              </a:rPr>
              <a:t>o need to discuss whether we have something suitable for X-Road use</a:t>
            </a:r>
          </a:p>
        </p:txBody>
      </p:sp>
      <p:sp>
        <p:nvSpPr>
          <p:cNvPr id="4" name="Suorakulmio 3"/>
          <p:cNvSpPr/>
          <p:nvPr/>
        </p:nvSpPr>
        <p:spPr>
          <a:xfrm>
            <a:off x="971600" y="2636912"/>
            <a:ext cx="7213024" cy="1421928"/>
          </a:xfrm>
          <a:prstGeom prst="rect">
            <a:avLst/>
          </a:prstGeom>
        </p:spPr>
        <p:txBody>
          <a:bodyPr wrap="square">
            <a:spAutoFit/>
          </a:bodyPr>
          <a:lstStyle/>
          <a:p>
            <a:pPr>
              <a:lnSpc>
                <a:spcPct val="120000"/>
              </a:lnSpc>
            </a:pPr>
            <a:r>
              <a:rPr lang="en-GB" dirty="0" smtClean="0">
                <a:solidFill>
                  <a:schemeClr val="tx1">
                    <a:lumMod val="50000"/>
                  </a:schemeClr>
                </a:solidFill>
              </a:rPr>
              <a:t>Before we started, Petteri Kivimäki at VRK already integrated our API as PoC</a:t>
            </a:r>
          </a:p>
          <a:p>
            <a:pPr marL="285750" indent="-285750">
              <a:lnSpc>
                <a:spcPct val="120000"/>
              </a:lnSpc>
              <a:buFont typeface="Arial" panose="020B0604020202020204" pitchFamily="34" charset="0"/>
              <a:buChar char="•"/>
            </a:pPr>
            <a:r>
              <a:rPr lang="en-GB" dirty="0" smtClean="0">
                <a:solidFill>
                  <a:schemeClr val="tx1">
                    <a:lumMod val="50000"/>
                  </a:schemeClr>
                </a:solidFill>
              </a:rPr>
              <a:t>For code, see: </a:t>
            </a:r>
            <a:r>
              <a:rPr lang="fi-FI" dirty="0" smtClean="0">
                <a:solidFill>
                  <a:schemeClr val="tx1">
                    <a:lumMod val="50000"/>
                  </a:schemeClr>
                </a:solidFill>
              </a:rPr>
              <a:t>https://github.com/educloudalliance/xroad-rest-gateway</a:t>
            </a:r>
            <a:endParaRPr lang="en-GB" dirty="0" smtClean="0">
              <a:solidFill>
                <a:schemeClr val="tx1">
                  <a:lumMod val="50000"/>
                </a:schemeClr>
              </a:solidFill>
            </a:endParaRPr>
          </a:p>
          <a:p>
            <a:pPr marL="285750" indent="-285750">
              <a:lnSpc>
                <a:spcPct val="120000"/>
              </a:lnSpc>
              <a:buFont typeface="Arial" panose="020B0604020202020204" pitchFamily="34" charset="0"/>
              <a:buChar char="•"/>
            </a:pPr>
            <a:r>
              <a:rPr lang="en-GB" dirty="0" smtClean="0">
                <a:solidFill>
                  <a:schemeClr val="tx1">
                    <a:lumMod val="50000"/>
                  </a:schemeClr>
                </a:solidFill>
              </a:rPr>
              <a:t>at PRH we had merely to think how to deploy this in our infrastructure</a:t>
            </a:r>
          </a:p>
          <a:p>
            <a:pPr marL="285750" indent="-285750">
              <a:lnSpc>
                <a:spcPct val="120000"/>
              </a:lnSpc>
              <a:buFont typeface="Arial" panose="020B0604020202020204" pitchFamily="34" charset="0"/>
              <a:buChar char="•"/>
            </a:pPr>
            <a:endParaRPr lang="en-GB" dirty="0" smtClean="0">
              <a:solidFill>
                <a:schemeClr val="tx1">
                  <a:lumMod val="50000"/>
                </a:schemeClr>
              </a:solidFill>
            </a:endParaRPr>
          </a:p>
        </p:txBody>
      </p:sp>
      <p:sp>
        <p:nvSpPr>
          <p:cNvPr id="5" name="Suorakulmio 4"/>
          <p:cNvSpPr/>
          <p:nvPr/>
        </p:nvSpPr>
        <p:spPr>
          <a:xfrm>
            <a:off x="971600" y="3751990"/>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REST/JSON adaptation is a nice fit for web developers</a:t>
            </a:r>
          </a:p>
          <a:p>
            <a:pPr marL="285750" indent="-285750">
              <a:lnSpc>
                <a:spcPct val="120000"/>
              </a:lnSpc>
              <a:buFont typeface="Arial" panose="020B0604020202020204" pitchFamily="34" charset="0"/>
              <a:buChar char="•"/>
            </a:pPr>
            <a:r>
              <a:rPr lang="en-GB" dirty="0" smtClean="0">
                <a:solidFill>
                  <a:schemeClr val="tx1">
                    <a:lumMod val="50000"/>
                  </a:schemeClr>
                </a:solidFill>
              </a:rPr>
              <a:t>JSON response in natively usable format for www</a:t>
            </a:r>
          </a:p>
        </p:txBody>
      </p:sp>
      <p:sp>
        <p:nvSpPr>
          <p:cNvPr id="6" name="Pyöristetty suorakulmio 5"/>
          <p:cNvSpPr/>
          <p:nvPr/>
        </p:nvSpPr>
        <p:spPr>
          <a:xfrm>
            <a:off x="6685008" y="4940544"/>
            <a:ext cx="1800200" cy="8733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PRH Open Data</a:t>
            </a:r>
          </a:p>
          <a:p>
            <a:pPr algn="ctr"/>
            <a:r>
              <a:rPr lang="fi-FI" dirty="0" smtClean="0"/>
              <a:t>REST API</a:t>
            </a:r>
            <a:endParaRPr lang="fi-FI" dirty="0"/>
          </a:p>
        </p:txBody>
      </p:sp>
      <p:sp>
        <p:nvSpPr>
          <p:cNvPr id="7" name="Pyöristetty suorakulmio 6"/>
          <p:cNvSpPr/>
          <p:nvPr/>
        </p:nvSpPr>
        <p:spPr>
          <a:xfrm>
            <a:off x="4039987" y="4929306"/>
            <a:ext cx="1814093" cy="89586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X-Road</a:t>
            </a:r>
          </a:p>
          <a:p>
            <a:pPr algn="ctr"/>
            <a:r>
              <a:rPr lang="fi-FI" dirty="0" smtClean="0"/>
              <a:t>REST </a:t>
            </a:r>
            <a:r>
              <a:rPr lang="fi-FI" dirty="0" err="1" smtClean="0"/>
              <a:t>Gateway</a:t>
            </a:r>
            <a:endParaRPr lang="fi-FI" dirty="0"/>
          </a:p>
        </p:txBody>
      </p:sp>
      <p:sp>
        <p:nvSpPr>
          <p:cNvPr id="8" name="Pyöristetty suorakulmio 7"/>
          <p:cNvSpPr/>
          <p:nvPr/>
        </p:nvSpPr>
        <p:spPr>
          <a:xfrm>
            <a:off x="1020057" y="4929306"/>
            <a:ext cx="1872208" cy="8958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i-FI" dirty="0" smtClean="0"/>
              <a:t>X-Road</a:t>
            </a:r>
          </a:p>
          <a:p>
            <a:pPr algn="ctr"/>
            <a:r>
              <a:rPr lang="fi-FI" dirty="0" smtClean="0"/>
              <a:t>Security </a:t>
            </a:r>
            <a:r>
              <a:rPr lang="fi-FI" dirty="0"/>
              <a:t>S</a:t>
            </a:r>
            <a:r>
              <a:rPr lang="fi-FI" dirty="0" smtClean="0"/>
              <a:t>erver</a:t>
            </a:r>
            <a:endParaRPr lang="fi-FI" dirty="0"/>
          </a:p>
        </p:txBody>
      </p:sp>
      <p:cxnSp>
        <p:nvCxnSpPr>
          <p:cNvPr id="10" name="Suora nuoliyhdysviiva 9"/>
          <p:cNvCxnSpPr/>
          <p:nvPr/>
        </p:nvCxnSpPr>
        <p:spPr>
          <a:xfrm>
            <a:off x="251520" y="5157192"/>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kstiruutu 10"/>
          <p:cNvSpPr txBox="1"/>
          <p:nvPr/>
        </p:nvSpPr>
        <p:spPr>
          <a:xfrm>
            <a:off x="92090" y="4795597"/>
            <a:ext cx="966931" cy="369332"/>
          </a:xfrm>
          <a:prstGeom prst="rect">
            <a:avLst/>
          </a:prstGeom>
          <a:noFill/>
        </p:spPr>
        <p:txBody>
          <a:bodyPr wrap="none" rtlCol="0">
            <a:spAutoFit/>
          </a:bodyPr>
          <a:lstStyle/>
          <a:p>
            <a:r>
              <a:rPr lang="fi-FI" dirty="0" smtClean="0">
                <a:latin typeface="Arial"/>
                <a:cs typeface="Arial"/>
              </a:rPr>
              <a:t>X-Road</a:t>
            </a:r>
            <a:endParaRPr lang="fi-FI" dirty="0" smtClean="0">
              <a:latin typeface="Arial"/>
              <a:cs typeface="Arial"/>
            </a:endParaRPr>
          </a:p>
        </p:txBody>
      </p:sp>
      <p:cxnSp>
        <p:nvCxnSpPr>
          <p:cNvPr id="12" name="Suora nuoliyhdysviiva 11"/>
          <p:cNvCxnSpPr/>
          <p:nvPr/>
        </p:nvCxnSpPr>
        <p:spPr>
          <a:xfrm flipH="1">
            <a:off x="251520" y="5837583"/>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Tekstiruutu 12"/>
          <p:cNvSpPr txBox="1"/>
          <p:nvPr/>
        </p:nvSpPr>
        <p:spPr>
          <a:xfrm>
            <a:off x="92090" y="5475988"/>
            <a:ext cx="966931" cy="369332"/>
          </a:xfrm>
          <a:prstGeom prst="rect">
            <a:avLst/>
          </a:prstGeom>
          <a:noFill/>
        </p:spPr>
        <p:txBody>
          <a:bodyPr wrap="none" rtlCol="0">
            <a:spAutoFit/>
          </a:bodyPr>
          <a:lstStyle/>
          <a:p>
            <a:r>
              <a:rPr lang="fi-FI" dirty="0" smtClean="0">
                <a:latin typeface="Arial"/>
                <a:cs typeface="Arial"/>
              </a:rPr>
              <a:t>X-Road</a:t>
            </a:r>
            <a:endParaRPr lang="fi-FI" dirty="0" smtClean="0">
              <a:latin typeface="Arial"/>
              <a:cs typeface="Arial"/>
            </a:endParaRPr>
          </a:p>
        </p:txBody>
      </p:sp>
      <p:cxnSp>
        <p:nvCxnSpPr>
          <p:cNvPr id="14" name="Suora nuoliyhdysviiva 13"/>
          <p:cNvCxnSpPr/>
          <p:nvPr/>
        </p:nvCxnSpPr>
        <p:spPr>
          <a:xfrm>
            <a:off x="3142089" y="5107565"/>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kstiruutu 14"/>
          <p:cNvSpPr txBox="1"/>
          <p:nvPr/>
        </p:nvSpPr>
        <p:spPr>
          <a:xfrm>
            <a:off x="2638958" y="4629744"/>
            <a:ext cx="1672253" cy="369332"/>
          </a:xfrm>
          <a:prstGeom prst="rect">
            <a:avLst/>
          </a:prstGeom>
          <a:noFill/>
        </p:spPr>
        <p:txBody>
          <a:bodyPr wrap="none" rtlCol="0">
            <a:spAutoFit/>
          </a:bodyPr>
          <a:lstStyle/>
          <a:p>
            <a:r>
              <a:rPr lang="fi-FI" dirty="0" smtClean="0">
                <a:latin typeface="Arial"/>
                <a:cs typeface="Arial"/>
              </a:rPr>
              <a:t>X-Road SOAP</a:t>
            </a:r>
            <a:endParaRPr lang="fi-FI" dirty="0" smtClean="0">
              <a:latin typeface="Arial"/>
              <a:cs typeface="Arial"/>
            </a:endParaRPr>
          </a:p>
        </p:txBody>
      </p:sp>
      <p:cxnSp>
        <p:nvCxnSpPr>
          <p:cNvPr id="16" name="Suora nuoliyhdysviiva 15"/>
          <p:cNvCxnSpPr/>
          <p:nvPr/>
        </p:nvCxnSpPr>
        <p:spPr>
          <a:xfrm flipH="1">
            <a:off x="3095779" y="5818565"/>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kstiruutu 16"/>
          <p:cNvSpPr txBox="1"/>
          <p:nvPr/>
        </p:nvSpPr>
        <p:spPr>
          <a:xfrm>
            <a:off x="2072153" y="5849418"/>
            <a:ext cx="2787944" cy="646331"/>
          </a:xfrm>
          <a:prstGeom prst="rect">
            <a:avLst/>
          </a:prstGeom>
          <a:noFill/>
        </p:spPr>
        <p:txBody>
          <a:bodyPr wrap="none" rtlCol="0">
            <a:spAutoFit/>
          </a:bodyPr>
          <a:lstStyle/>
          <a:p>
            <a:pPr algn="ctr"/>
            <a:r>
              <a:rPr lang="fi-FI" dirty="0" smtClean="0">
                <a:latin typeface="Arial"/>
                <a:cs typeface="Arial"/>
              </a:rPr>
              <a:t>X-Road SOAP</a:t>
            </a:r>
          </a:p>
          <a:p>
            <a:pPr algn="ctr"/>
            <a:r>
              <a:rPr lang="fi-FI" dirty="0" smtClean="0">
                <a:latin typeface="Arial"/>
                <a:cs typeface="Arial"/>
              </a:rPr>
              <a:t>with JSON as </a:t>
            </a:r>
            <a:r>
              <a:rPr lang="fi-FI" dirty="0" err="1" smtClean="0">
                <a:latin typeface="Arial"/>
                <a:cs typeface="Arial"/>
              </a:rPr>
              <a:t>attachment</a:t>
            </a:r>
            <a:endParaRPr lang="fi-FI" dirty="0" smtClean="0">
              <a:latin typeface="Arial"/>
              <a:cs typeface="Arial"/>
            </a:endParaRPr>
          </a:p>
        </p:txBody>
      </p:sp>
      <p:cxnSp>
        <p:nvCxnSpPr>
          <p:cNvPr id="19" name="Suora nuoliyhdysviiva 18"/>
          <p:cNvCxnSpPr/>
          <p:nvPr/>
        </p:nvCxnSpPr>
        <p:spPr>
          <a:xfrm>
            <a:off x="5936670" y="5107565"/>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kstiruutu 19"/>
          <p:cNvSpPr txBox="1"/>
          <p:nvPr/>
        </p:nvSpPr>
        <p:spPr>
          <a:xfrm>
            <a:off x="5860597" y="4738233"/>
            <a:ext cx="800219" cy="369332"/>
          </a:xfrm>
          <a:prstGeom prst="rect">
            <a:avLst/>
          </a:prstGeom>
          <a:noFill/>
        </p:spPr>
        <p:txBody>
          <a:bodyPr wrap="none" rtlCol="0">
            <a:spAutoFit/>
          </a:bodyPr>
          <a:lstStyle/>
          <a:p>
            <a:r>
              <a:rPr lang="fi-FI" dirty="0" smtClean="0">
                <a:latin typeface="Arial"/>
                <a:cs typeface="Arial"/>
              </a:rPr>
              <a:t>REST</a:t>
            </a:r>
            <a:endParaRPr lang="fi-FI" dirty="0" smtClean="0">
              <a:latin typeface="Arial"/>
              <a:cs typeface="Arial"/>
            </a:endParaRPr>
          </a:p>
        </p:txBody>
      </p:sp>
      <p:cxnSp>
        <p:nvCxnSpPr>
          <p:cNvPr id="21" name="Suora nuoliyhdysviiva 20"/>
          <p:cNvCxnSpPr/>
          <p:nvPr/>
        </p:nvCxnSpPr>
        <p:spPr>
          <a:xfrm flipH="1">
            <a:off x="5936670" y="5779912"/>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kstiruutu 21"/>
          <p:cNvSpPr txBox="1"/>
          <p:nvPr/>
        </p:nvSpPr>
        <p:spPr>
          <a:xfrm>
            <a:off x="5860597" y="5423594"/>
            <a:ext cx="800219" cy="369332"/>
          </a:xfrm>
          <a:prstGeom prst="rect">
            <a:avLst/>
          </a:prstGeom>
          <a:noFill/>
        </p:spPr>
        <p:txBody>
          <a:bodyPr wrap="none" rtlCol="0">
            <a:spAutoFit/>
          </a:bodyPr>
          <a:lstStyle/>
          <a:p>
            <a:r>
              <a:rPr lang="fi-FI" dirty="0" smtClean="0">
                <a:latin typeface="Arial"/>
                <a:cs typeface="Arial"/>
              </a:rPr>
              <a:t>JSON</a:t>
            </a:r>
            <a:endParaRPr lang="fi-FI" dirty="0" smtClean="0">
              <a:latin typeface="Arial"/>
              <a:cs typeface="Arial"/>
            </a:endParaRPr>
          </a:p>
        </p:txBody>
      </p:sp>
      <p:sp>
        <p:nvSpPr>
          <p:cNvPr id="24" name="Tekstiruutu 23"/>
          <p:cNvSpPr txBox="1"/>
          <p:nvPr/>
        </p:nvSpPr>
        <p:spPr>
          <a:xfrm>
            <a:off x="971600" y="6303337"/>
            <a:ext cx="184731" cy="338554"/>
          </a:xfrm>
          <a:prstGeom prst="rect">
            <a:avLst/>
          </a:prstGeom>
          <a:noFill/>
        </p:spPr>
        <p:txBody>
          <a:bodyPr wrap="none" rtlCol="0">
            <a:spAutoFit/>
          </a:bodyPr>
          <a:lstStyle/>
          <a:p>
            <a:endParaRPr lang="fi-FI" sz="1600" dirty="0" smtClean="0">
              <a:latin typeface="Arial"/>
              <a:cs typeface="Arial"/>
            </a:endParaRPr>
          </a:p>
        </p:txBody>
      </p:sp>
      <p:sp>
        <p:nvSpPr>
          <p:cNvPr id="25" name="Kuvaselitenuoli alas 24"/>
          <p:cNvSpPr/>
          <p:nvPr/>
        </p:nvSpPr>
        <p:spPr>
          <a:xfrm>
            <a:off x="6923481" y="4293096"/>
            <a:ext cx="1323254" cy="629603"/>
          </a:xfrm>
          <a:prstGeom prst="downArrowCallout">
            <a:avLst>
              <a:gd name="adj1" fmla="val 25000"/>
              <a:gd name="adj2" fmla="val 15513"/>
              <a:gd name="adj3" fmla="val 25000"/>
              <a:gd name="adj4" fmla="val 649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Swagger</a:t>
            </a:r>
            <a:endParaRPr lang="fi-FI" dirty="0"/>
          </a:p>
        </p:txBody>
      </p:sp>
    </p:spTree>
    <p:extLst>
      <p:ext uri="{BB962C8B-B14F-4D97-AF65-F5344CB8AC3E}">
        <p14:creationId xmlns:p14="http://schemas.microsoft.com/office/powerpoint/2010/main" val="365102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827584" y="1052736"/>
            <a:ext cx="7213024" cy="535531"/>
          </a:xfrm>
          <a:prstGeom prst="rect">
            <a:avLst/>
          </a:prstGeom>
        </p:spPr>
        <p:txBody>
          <a:bodyPr wrap="square">
            <a:spAutoFit/>
          </a:bodyPr>
          <a:lstStyle/>
          <a:p>
            <a:pPr>
              <a:lnSpc>
                <a:spcPct val="120000"/>
              </a:lnSpc>
            </a:pPr>
            <a:r>
              <a:rPr lang="en-GB" sz="2400" dirty="0" smtClean="0">
                <a:solidFill>
                  <a:schemeClr val="tx2"/>
                </a:solidFill>
              </a:rPr>
              <a:t>Case 2: Existing SOAP API for X-Road with Mule CE</a:t>
            </a:r>
            <a:endParaRPr lang="en-GB" sz="2400" dirty="0">
              <a:solidFill>
                <a:schemeClr val="tx2"/>
              </a:solidFill>
            </a:endParaRPr>
          </a:p>
        </p:txBody>
      </p:sp>
      <p:sp>
        <p:nvSpPr>
          <p:cNvPr id="3" name="Suorakulmio 2"/>
          <p:cNvSpPr/>
          <p:nvPr/>
        </p:nvSpPr>
        <p:spPr>
          <a:xfrm>
            <a:off x="971600" y="1965014"/>
            <a:ext cx="7213024" cy="1421928"/>
          </a:xfrm>
          <a:prstGeom prst="rect">
            <a:avLst/>
          </a:prstGeom>
        </p:spPr>
        <p:txBody>
          <a:bodyPr wrap="square">
            <a:spAutoFit/>
          </a:bodyPr>
          <a:lstStyle/>
          <a:p>
            <a:pPr>
              <a:lnSpc>
                <a:spcPct val="120000"/>
              </a:lnSpc>
            </a:pPr>
            <a:r>
              <a:rPr lang="en-GB" dirty="0" smtClean="0">
                <a:solidFill>
                  <a:schemeClr val="tx1">
                    <a:lumMod val="50000"/>
                  </a:schemeClr>
                </a:solidFill>
              </a:rPr>
              <a:t>A key service with SOAP interfaces was integrated in Mule CE</a:t>
            </a:r>
          </a:p>
          <a:p>
            <a:pPr marL="285750" indent="-285750">
              <a:lnSpc>
                <a:spcPct val="120000"/>
              </a:lnSpc>
              <a:buFont typeface="Arial" panose="020B0604020202020204" pitchFamily="34" charset="0"/>
              <a:buChar char="•"/>
            </a:pPr>
            <a:r>
              <a:rPr lang="en-GB" dirty="0" smtClean="0">
                <a:solidFill>
                  <a:schemeClr val="tx1">
                    <a:lumMod val="50000"/>
                  </a:schemeClr>
                </a:solidFill>
              </a:rPr>
              <a:t>client side authentication, JAXB-binding re-use and schema import</a:t>
            </a:r>
          </a:p>
          <a:p>
            <a:pPr marL="285750" indent="-285750">
              <a:lnSpc>
                <a:spcPct val="120000"/>
              </a:lnSpc>
              <a:buFont typeface="Arial" panose="020B0604020202020204" pitchFamily="34" charset="0"/>
              <a:buChar char="•"/>
            </a:pPr>
            <a:r>
              <a:rPr lang="en-GB" dirty="0" smtClean="0">
                <a:solidFill>
                  <a:schemeClr val="tx1">
                    <a:lumMod val="50000"/>
                  </a:schemeClr>
                </a:solidFill>
              </a:rPr>
              <a:t>X-Road service with 2000 row schema with tens of lines of mule and less than 20 lines of Java code (later on code added for fault handling etc.)</a:t>
            </a:r>
          </a:p>
        </p:txBody>
      </p:sp>
      <p:sp>
        <p:nvSpPr>
          <p:cNvPr id="4" name="Pyöristetty suorakulmio 3"/>
          <p:cNvSpPr/>
          <p:nvPr/>
        </p:nvSpPr>
        <p:spPr>
          <a:xfrm>
            <a:off x="6660232" y="4952406"/>
            <a:ext cx="1800200" cy="8733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PRH SOAP API</a:t>
            </a:r>
          </a:p>
        </p:txBody>
      </p:sp>
      <p:sp>
        <p:nvSpPr>
          <p:cNvPr id="5" name="Pyöristetty suorakulmio 4"/>
          <p:cNvSpPr/>
          <p:nvPr/>
        </p:nvSpPr>
        <p:spPr>
          <a:xfrm>
            <a:off x="4054051" y="4941168"/>
            <a:ext cx="1814093" cy="89586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X-Road </a:t>
            </a:r>
            <a:r>
              <a:rPr lang="fi-FI" dirty="0" err="1" smtClean="0"/>
              <a:t>Adapter</a:t>
            </a:r>
            <a:endParaRPr lang="fi-FI" dirty="0" smtClean="0"/>
          </a:p>
          <a:p>
            <a:pPr algn="ctr"/>
            <a:r>
              <a:rPr lang="fi-FI" dirty="0" smtClean="0"/>
              <a:t>in </a:t>
            </a:r>
            <a:r>
              <a:rPr lang="fi-FI" dirty="0" err="1" smtClean="0"/>
              <a:t>Mule</a:t>
            </a:r>
            <a:r>
              <a:rPr lang="fi-FI" dirty="0" smtClean="0"/>
              <a:t> CE</a:t>
            </a:r>
            <a:endParaRPr lang="fi-FI" dirty="0"/>
          </a:p>
        </p:txBody>
      </p:sp>
      <p:sp>
        <p:nvSpPr>
          <p:cNvPr id="6" name="Pyöristetty suorakulmio 5"/>
          <p:cNvSpPr/>
          <p:nvPr/>
        </p:nvSpPr>
        <p:spPr>
          <a:xfrm>
            <a:off x="1020057" y="4941168"/>
            <a:ext cx="1872208" cy="8958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i-FI" dirty="0" smtClean="0"/>
              <a:t>X-Road</a:t>
            </a:r>
          </a:p>
          <a:p>
            <a:pPr algn="ctr"/>
            <a:r>
              <a:rPr lang="fi-FI" dirty="0" smtClean="0"/>
              <a:t>Security </a:t>
            </a:r>
            <a:r>
              <a:rPr lang="fi-FI" dirty="0"/>
              <a:t>S</a:t>
            </a:r>
            <a:r>
              <a:rPr lang="fi-FI" dirty="0" smtClean="0"/>
              <a:t>erver</a:t>
            </a:r>
            <a:endParaRPr lang="fi-FI" dirty="0"/>
          </a:p>
        </p:txBody>
      </p:sp>
      <p:cxnSp>
        <p:nvCxnSpPr>
          <p:cNvPr id="7" name="Suora nuoliyhdysviiva 6"/>
          <p:cNvCxnSpPr/>
          <p:nvPr/>
        </p:nvCxnSpPr>
        <p:spPr>
          <a:xfrm>
            <a:off x="251520" y="5157192"/>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kstiruutu 7"/>
          <p:cNvSpPr txBox="1"/>
          <p:nvPr/>
        </p:nvSpPr>
        <p:spPr>
          <a:xfrm>
            <a:off x="92090" y="4795597"/>
            <a:ext cx="966931" cy="369332"/>
          </a:xfrm>
          <a:prstGeom prst="rect">
            <a:avLst/>
          </a:prstGeom>
          <a:noFill/>
        </p:spPr>
        <p:txBody>
          <a:bodyPr wrap="none" rtlCol="0">
            <a:spAutoFit/>
          </a:bodyPr>
          <a:lstStyle/>
          <a:p>
            <a:r>
              <a:rPr lang="fi-FI" dirty="0" smtClean="0">
                <a:latin typeface="Arial"/>
                <a:cs typeface="Arial"/>
              </a:rPr>
              <a:t>X-Road</a:t>
            </a:r>
            <a:endParaRPr lang="fi-FI" dirty="0" smtClean="0">
              <a:latin typeface="Arial"/>
              <a:cs typeface="Arial"/>
            </a:endParaRPr>
          </a:p>
        </p:txBody>
      </p:sp>
      <p:cxnSp>
        <p:nvCxnSpPr>
          <p:cNvPr id="9" name="Suora nuoliyhdysviiva 8"/>
          <p:cNvCxnSpPr/>
          <p:nvPr/>
        </p:nvCxnSpPr>
        <p:spPr>
          <a:xfrm flipH="1">
            <a:off x="251520" y="5837583"/>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kstiruutu 9"/>
          <p:cNvSpPr txBox="1"/>
          <p:nvPr/>
        </p:nvSpPr>
        <p:spPr>
          <a:xfrm>
            <a:off x="92090" y="5475988"/>
            <a:ext cx="966931" cy="369332"/>
          </a:xfrm>
          <a:prstGeom prst="rect">
            <a:avLst/>
          </a:prstGeom>
          <a:noFill/>
        </p:spPr>
        <p:txBody>
          <a:bodyPr wrap="none" rtlCol="0">
            <a:spAutoFit/>
          </a:bodyPr>
          <a:lstStyle/>
          <a:p>
            <a:r>
              <a:rPr lang="fi-FI" dirty="0" smtClean="0">
                <a:latin typeface="Arial"/>
                <a:cs typeface="Arial"/>
              </a:rPr>
              <a:t>X-Road</a:t>
            </a:r>
            <a:endParaRPr lang="fi-FI" dirty="0" smtClean="0">
              <a:latin typeface="Arial"/>
              <a:cs typeface="Arial"/>
            </a:endParaRPr>
          </a:p>
        </p:txBody>
      </p:sp>
      <p:cxnSp>
        <p:nvCxnSpPr>
          <p:cNvPr id="11" name="Suora nuoliyhdysviiva 10"/>
          <p:cNvCxnSpPr/>
          <p:nvPr/>
        </p:nvCxnSpPr>
        <p:spPr>
          <a:xfrm>
            <a:off x="3142089" y="5107565"/>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kstiruutu 11"/>
          <p:cNvSpPr txBox="1"/>
          <p:nvPr/>
        </p:nvSpPr>
        <p:spPr>
          <a:xfrm>
            <a:off x="2709953" y="4651115"/>
            <a:ext cx="1672253" cy="369332"/>
          </a:xfrm>
          <a:prstGeom prst="rect">
            <a:avLst/>
          </a:prstGeom>
          <a:noFill/>
        </p:spPr>
        <p:txBody>
          <a:bodyPr wrap="none" rtlCol="0">
            <a:spAutoFit/>
          </a:bodyPr>
          <a:lstStyle/>
          <a:p>
            <a:r>
              <a:rPr lang="fi-FI" dirty="0" smtClean="0">
                <a:latin typeface="Arial"/>
                <a:cs typeface="Arial"/>
              </a:rPr>
              <a:t>X-Road SOAP</a:t>
            </a:r>
            <a:endParaRPr lang="fi-FI" dirty="0" smtClean="0">
              <a:latin typeface="Arial"/>
              <a:cs typeface="Arial"/>
            </a:endParaRPr>
          </a:p>
        </p:txBody>
      </p:sp>
      <p:cxnSp>
        <p:nvCxnSpPr>
          <p:cNvPr id="13" name="Suora nuoliyhdysviiva 12"/>
          <p:cNvCxnSpPr/>
          <p:nvPr/>
        </p:nvCxnSpPr>
        <p:spPr>
          <a:xfrm flipH="1">
            <a:off x="3095779" y="5818565"/>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uora nuoliyhdysviiva 14"/>
          <p:cNvCxnSpPr/>
          <p:nvPr/>
        </p:nvCxnSpPr>
        <p:spPr>
          <a:xfrm>
            <a:off x="5936670" y="5107565"/>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kstiruutu 15"/>
          <p:cNvSpPr txBox="1"/>
          <p:nvPr/>
        </p:nvSpPr>
        <p:spPr>
          <a:xfrm>
            <a:off x="5292081" y="4333932"/>
            <a:ext cx="2095445" cy="646331"/>
          </a:xfrm>
          <a:prstGeom prst="rect">
            <a:avLst/>
          </a:prstGeom>
          <a:noFill/>
        </p:spPr>
        <p:txBody>
          <a:bodyPr wrap="none" rtlCol="0">
            <a:spAutoFit/>
          </a:bodyPr>
          <a:lstStyle/>
          <a:p>
            <a:pPr algn="ctr"/>
            <a:r>
              <a:rPr lang="fi-FI" dirty="0">
                <a:latin typeface="Arial"/>
                <a:cs typeface="Arial"/>
              </a:rPr>
              <a:t>SOAP</a:t>
            </a:r>
          </a:p>
          <a:p>
            <a:pPr algn="ctr"/>
            <a:r>
              <a:rPr lang="fi-FI" dirty="0">
                <a:latin typeface="Arial"/>
                <a:cs typeface="Arial"/>
              </a:rPr>
              <a:t>with authentication</a:t>
            </a:r>
          </a:p>
        </p:txBody>
      </p:sp>
      <p:cxnSp>
        <p:nvCxnSpPr>
          <p:cNvPr id="17" name="Suora nuoliyhdysviiva 16"/>
          <p:cNvCxnSpPr/>
          <p:nvPr/>
        </p:nvCxnSpPr>
        <p:spPr>
          <a:xfrm flipH="1">
            <a:off x="5936670" y="5779912"/>
            <a:ext cx="648072" cy="0"/>
          </a:xfrm>
          <a:prstGeom prst="straightConnector1">
            <a:avLst/>
          </a:prstGeom>
          <a:ln w="25400">
            <a:solidFill>
              <a:srgbClr val="04388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kstiruutu 18"/>
          <p:cNvSpPr txBox="1"/>
          <p:nvPr/>
        </p:nvSpPr>
        <p:spPr>
          <a:xfrm>
            <a:off x="5287315" y="5779912"/>
            <a:ext cx="2274983" cy="646331"/>
          </a:xfrm>
          <a:prstGeom prst="rect">
            <a:avLst/>
          </a:prstGeom>
          <a:noFill/>
        </p:spPr>
        <p:txBody>
          <a:bodyPr wrap="none" rtlCol="0">
            <a:spAutoFit/>
          </a:bodyPr>
          <a:lstStyle/>
          <a:p>
            <a:pPr algn="ctr"/>
            <a:r>
              <a:rPr lang="fi-FI" dirty="0">
                <a:latin typeface="Arial"/>
                <a:cs typeface="Arial"/>
              </a:rPr>
              <a:t>SOAP</a:t>
            </a:r>
          </a:p>
          <a:p>
            <a:pPr algn="ctr"/>
            <a:r>
              <a:rPr lang="fi-FI" dirty="0">
                <a:latin typeface="Arial"/>
                <a:cs typeface="Arial"/>
              </a:rPr>
              <a:t>with </a:t>
            </a:r>
            <a:r>
              <a:rPr lang="fi-FI" dirty="0" smtClean="0">
                <a:latin typeface="Arial"/>
                <a:cs typeface="Arial"/>
              </a:rPr>
              <a:t>original schema</a:t>
            </a:r>
            <a:endParaRPr lang="fi-FI" dirty="0">
              <a:latin typeface="Arial"/>
              <a:cs typeface="Arial"/>
            </a:endParaRPr>
          </a:p>
        </p:txBody>
      </p:sp>
      <p:sp>
        <p:nvSpPr>
          <p:cNvPr id="20" name="Tekstiruutu 19"/>
          <p:cNvSpPr txBox="1"/>
          <p:nvPr/>
        </p:nvSpPr>
        <p:spPr>
          <a:xfrm>
            <a:off x="2251689" y="5818565"/>
            <a:ext cx="2428871" cy="646331"/>
          </a:xfrm>
          <a:prstGeom prst="rect">
            <a:avLst/>
          </a:prstGeom>
          <a:noFill/>
        </p:spPr>
        <p:txBody>
          <a:bodyPr wrap="none" rtlCol="0">
            <a:spAutoFit/>
          </a:bodyPr>
          <a:lstStyle/>
          <a:p>
            <a:pPr algn="ctr"/>
            <a:r>
              <a:rPr lang="fi-FI" dirty="0" smtClean="0">
                <a:latin typeface="Arial"/>
                <a:cs typeface="Arial"/>
              </a:rPr>
              <a:t>X-Road SOAP</a:t>
            </a:r>
            <a:endParaRPr lang="fi-FI" dirty="0">
              <a:latin typeface="Arial"/>
              <a:cs typeface="Arial"/>
            </a:endParaRPr>
          </a:p>
          <a:p>
            <a:pPr algn="ctr"/>
            <a:r>
              <a:rPr lang="fi-FI" dirty="0">
                <a:latin typeface="Arial"/>
                <a:cs typeface="Arial"/>
              </a:rPr>
              <a:t>with </a:t>
            </a:r>
            <a:r>
              <a:rPr lang="fi-FI" dirty="0" smtClean="0">
                <a:latin typeface="Arial"/>
                <a:cs typeface="Arial"/>
              </a:rPr>
              <a:t>imported schema</a:t>
            </a:r>
            <a:endParaRPr lang="fi-FI" dirty="0">
              <a:latin typeface="Arial"/>
              <a:cs typeface="Arial"/>
            </a:endParaRPr>
          </a:p>
        </p:txBody>
      </p:sp>
      <p:sp>
        <p:nvSpPr>
          <p:cNvPr id="21" name="Kuvaselitenuoli alas 20"/>
          <p:cNvSpPr/>
          <p:nvPr/>
        </p:nvSpPr>
        <p:spPr>
          <a:xfrm>
            <a:off x="3563888" y="4083749"/>
            <a:ext cx="2283740" cy="857419"/>
          </a:xfrm>
          <a:prstGeom prst="downArrowCallout">
            <a:avLst>
              <a:gd name="adj1" fmla="val 25000"/>
              <a:gd name="adj2" fmla="val 15513"/>
              <a:gd name="adj3" fmla="val 25000"/>
              <a:gd name="adj4" fmla="val 6497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X-Road WSDL, original schema inlined by CXF</a:t>
            </a:r>
            <a:endParaRPr lang="fi-FI" dirty="0"/>
          </a:p>
        </p:txBody>
      </p:sp>
      <p:sp>
        <p:nvSpPr>
          <p:cNvPr id="22" name="Kuvaselitenuoli alas 21"/>
          <p:cNvSpPr/>
          <p:nvPr/>
        </p:nvSpPr>
        <p:spPr>
          <a:xfrm>
            <a:off x="6948264" y="4077072"/>
            <a:ext cx="1323254" cy="868464"/>
          </a:xfrm>
          <a:prstGeom prst="downArrowCallout">
            <a:avLst>
              <a:gd name="adj1" fmla="val 25000"/>
              <a:gd name="adj2" fmla="val 15513"/>
              <a:gd name="adj3" fmla="val 25000"/>
              <a:gd name="adj4" fmla="val 649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Original WSDL</a:t>
            </a:r>
            <a:endParaRPr lang="fi-FI" dirty="0"/>
          </a:p>
        </p:txBody>
      </p:sp>
    </p:spTree>
    <p:extLst>
      <p:ext uri="{BB962C8B-B14F-4D97-AF65-F5344CB8AC3E}">
        <p14:creationId xmlns:p14="http://schemas.microsoft.com/office/powerpoint/2010/main" val="42213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orakulmio 4"/>
          <p:cNvSpPr/>
          <p:nvPr/>
        </p:nvSpPr>
        <p:spPr>
          <a:xfrm>
            <a:off x="827584" y="1052736"/>
            <a:ext cx="7213024" cy="535531"/>
          </a:xfrm>
          <a:prstGeom prst="rect">
            <a:avLst/>
          </a:prstGeom>
        </p:spPr>
        <p:txBody>
          <a:bodyPr wrap="square">
            <a:spAutoFit/>
          </a:bodyPr>
          <a:lstStyle/>
          <a:p>
            <a:pPr>
              <a:lnSpc>
                <a:spcPct val="120000"/>
              </a:lnSpc>
            </a:pPr>
            <a:r>
              <a:rPr lang="en-GB" sz="2400" dirty="0" smtClean="0">
                <a:solidFill>
                  <a:schemeClr val="tx2"/>
                </a:solidFill>
              </a:rPr>
              <a:t>Real Life is </a:t>
            </a:r>
            <a:r>
              <a:rPr lang="en-GB" sz="2400" dirty="0">
                <a:solidFill>
                  <a:schemeClr val="tx2"/>
                </a:solidFill>
              </a:rPr>
              <a:t>M</a:t>
            </a:r>
            <a:r>
              <a:rPr lang="en-GB" sz="2400" dirty="0" smtClean="0">
                <a:solidFill>
                  <a:schemeClr val="tx2"/>
                </a:solidFill>
              </a:rPr>
              <a:t>ore </a:t>
            </a:r>
            <a:r>
              <a:rPr lang="en-GB" sz="2400" dirty="0">
                <a:solidFill>
                  <a:schemeClr val="tx2"/>
                </a:solidFill>
              </a:rPr>
              <a:t>C</a:t>
            </a:r>
            <a:r>
              <a:rPr lang="en-GB" sz="2400" dirty="0" smtClean="0">
                <a:solidFill>
                  <a:schemeClr val="tx2"/>
                </a:solidFill>
              </a:rPr>
              <a:t>omple</a:t>
            </a:r>
            <a:r>
              <a:rPr lang="en-GB" sz="2400" dirty="0" smtClean="0">
                <a:solidFill>
                  <a:schemeClr val="tx2"/>
                </a:solidFill>
              </a:rPr>
              <a:t>x than Tutorials</a:t>
            </a:r>
            <a:endParaRPr lang="en-GB" sz="2400" dirty="0">
              <a:solidFill>
                <a:schemeClr val="tx2"/>
              </a:solidFill>
            </a:endParaRPr>
          </a:p>
        </p:txBody>
      </p:sp>
      <p:sp>
        <p:nvSpPr>
          <p:cNvPr id="7" name="Suorakulmio 6"/>
          <p:cNvSpPr/>
          <p:nvPr/>
        </p:nvSpPr>
        <p:spPr>
          <a:xfrm>
            <a:off x="937546" y="1772816"/>
            <a:ext cx="7213024" cy="1421928"/>
          </a:xfrm>
          <a:prstGeom prst="rect">
            <a:avLst/>
          </a:prstGeom>
        </p:spPr>
        <p:txBody>
          <a:bodyPr wrap="square">
            <a:spAutoFit/>
          </a:bodyPr>
          <a:lstStyle/>
          <a:p>
            <a:pPr>
              <a:lnSpc>
                <a:spcPct val="120000"/>
              </a:lnSpc>
            </a:pPr>
            <a:r>
              <a:rPr lang="en-GB" dirty="0" smtClean="0">
                <a:solidFill>
                  <a:schemeClr val="tx1">
                    <a:lumMod val="50000"/>
                  </a:schemeClr>
                </a:solidFill>
              </a:rPr>
              <a:t>Some of our web services have schema longer than 4000 rows</a:t>
            </a:r>
          </a:p>
          <a:p>
            <a:pPr marL="285750" indent="-285750">
              <a:lnSpc>
                <a:spcPct val="120000"/>
              </a:lnSpc>
              <a:buFont typeface="Arial" panose="020B0604020202020204" pitchFamily="34" charset="0"/>
              <a:buChar char="•"/>
            </a:pPr>
            <a:r>
              <a:rPr lang="en-GB" dirty="0">
                <a:solidFill>
                  <a:schemeClr val="tx1">
                    <a:lumMod val="50000"/>
                  </a:schemeClr>
                </a:solidFill>
              </a:rPr>
              <a:t>t</a:t>
            </a:r>
            <a:r>
              <a:rPr lang="en-GB" dirty="0" smtClean="0">
                <a:solidFill>
                  <a:schemeClr val="tx1">
                    <a:lumMod val="50000"/>
                  </a:schemeClr>
                </a:solidFill>
              </a:rPr>
              <a:t>his long schema not friendly for hand editing, but works well for code</a:t>
            </a:r>
          </a:p>
          <a:p>
            <a:pPr marL="285750" indent="-285750">
              <a:lnSpc>
                <a:spcPct val="120000"/>
              </a:lnSpc>
              <a:buFont typeface="Arial" panose="020B0604020202020204" pitchFamily="34" charset="0"/>
              <a:buChar char="•"/>
            </a:pPr>
            <a:r>
              <a:rPr lang="en-GB" dirty="0" smtClean="0">
                <a:solidFill>
                  <a:schemeClr val="tx1">
                    <a:lumMod val="50000"/>
                  </a:schemeClr>
                </a:solidFill>
              </a:rPr>
              <a:t>re-using adapter’s client side JAXB bindings with schema import in the service side to avoid dealing manually with original schema</a:t>
            </a:r>
          </a:p>
        </p:txBody>
      </p:sp>
      <p:sp>
        <p:nvSpPr>
          <p:cNvPr id="8" name="Suorakulmio 7"/>
          <p:cNvSpPr/>
          <p:nvPr/>
        </p:nvSpPr>
        <p:spPr>
          <a:xfrm>
            <a:off x="937546" y="3342478"/>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X-Road has meta services for WSDL but not for schema XSD</a:t>
            </a:r>
          </a:p>
          <a:p>
            <a:pPr marL="285750" indent="-285750">
              <a:lnSpc>
                <a:spcPct val="120000"/>
              </a:lnSpc>
              <a:buFont typeface="Arial" panose="020B0604020202020204" pitchFamily="34" charset="0"/>
              <a:buChar char="•"/>
            </a:pPr>
            <a:r>
              <a:rPr lang="en-GB" dirty="0" smtClean="0">
                <a:solidFill>
                  <a:schemeClr val="tx1">
                    <a:lumMod val="50000"/>
                  </a:schemeClr>
                </a:solidFill>
              </a:rPr>
              <a:t>schema not in public =&gt; importing and in-lining schema to </a:t>
            </a:r>
            <a:r>
              <a:rPr lang="en-GB" dirty="0" err="1" smtClean="0">
                <a:solidFill>
                  <a:schemeClr val="tx1">
                    <a:lumMod val="50000"/>
                  </a:schemeClr>
                </a:solidFill>
              </a:rPr>
              <a:t>wsdl</a:t>
            </a:r>
            <a:endParaRPr lang="en-GB" dirty="0" smtClean="0">
              <a:solidFill>
                <a:schemeClr val="tx1">
                  <a:lumMod val="50000"/>
                </a:schemeClr>
              </a:solidFill>
            </a:endParaRPr>
          </a:p>
        </p:txBody>
      </p:sp>
      <p:sp>
        <p:nvSpPr>
          <p:cNvPr id="10" name="Suorakulmio 9"/>
          <p:cNvSpPr/>
          <p:nvPr/>
        </p:nvSpPr>
        <p:spPr>
          <a:xfrm>
            <a:off x="937546" y="4227594"/>
            <a:ext cx="7213024" cy="1089529"/>
          </a:xfrm>
          <a:prstGeom prst="rect">
            <a:avLst/>
          </a:prstGeom>
        </p:spPr>
        <p:txBody>
          <a:bodyPr wrap="square">
            <a:spAutoFit/>
          </a:bodyPr>
          <a:lstStyle/>
          <a:p>
            <a:pPr>
              <a:lnSpc>
                <a:spcPct val="120000"/>
              </a:lnSpc>
            </a:pPr>
            <a:r>
              <a:rPr lang="en-GB" dirty="0" smtClean="0">
                <a:solidFill>
                  <a:schemeClr val="tx1">
                    <a:lumMod val="50000"/>
                  </a:schemeClr>
                </a:solidFill>
              </a:rPr>
              <a:t>Many services were and are built using SOAP</a:t>
            </a:r>
            <a:endParaRPr lang="en-GB" dirty="0">
              <a:solidFill>
                <a:schemeClr val="tx1">
                  <a:lumMod val="50000"/>
                </a:schemeClr>
              </a:solidFill>
            </a:endParaRPr>
          </a:p>
          <a:p>
            <a:pPr marL="285750" indent="-285750">
              <a:lnSpc>
                <a:spcPct val="120000"/>
              </a:lnSpc>
              <a:buFont typeface="Arial" panose="020B0604020202020204" pitchFamily="34" charset="0"/>
              <a:buChar char="•"/>
            </a:pPr>
            <a:r>
              <a:rPr lang="en-GB" dirty="0">
                <a:solidFill>
                  <a:schemeClr val="tx1">
                    <a:lumMod val="50000"/>
                  </a:schemeClr>
                </a:solidFill>
              </a:rPr>
              <a:t>a</a:t>
            </a:r>
            <a:r>
              <a:rPr lang="en-GB" dirty="0" smtClean="0">
                <a:solidFill>
                  <a:schemeClr val="tx1">
                    <a:lumMod val="50000"/>
                  </a:schemeClr>
                </a:solidFill>
              </a:rPr>
              <a:t>lmost native fit to X-Road with good tooling support, just need to know how to use properly, lack of X-Road best practices and shared know-how</a:t>
            </a:r>
          </a:p>
        </p:txBody>
      </p:sp>
      <p:sp>
        <p:nvSpPr>
          <p:cNvPr id="11" name="Suorakulmio 10"/>
          <p:cNvSpPr/>
          <p:nvPr/>
        </p:nvSpPr>
        <p:spPr>
          <a:xfrm>
            <a:off x="937546" y="5949280"/>
            <a:ext cx="7213024" cy="402546"/>
          </a:xfrm>
          <a:prstGeom prst="rect">
            <a:avLst/>
          </a:prstGeom>
        </p:spPr>
        <p:txBody>
          <a:bodyPr wrap="square">
            <a:spAutoFit/>
          </a:bodyPr>
          <a:lstStyle/>
          <a:p>
            <a:pPr>
              <a:lnSpc>
                <a:spcPct val="120000"/>
              </a:lnSpc>
            </a:pPr>
            <a:r>
              <a:rPr lang="en-GB" dirty="0" smtClean="0">
                <a:solidFill>
                  <a:schemeClr val="tx1">
                    <a:lumMod val="50000"/>
                  </a:schemeClr>
                </a:solidFill>
              </a:rPr>
              <a:t>Error processing and fault codes require attention in retrofits</a:t>
            </a:r>
          </a:p>
        </p:txBody>
      </p:sp>
      <p:sp>
        <p:nvSpPr>
          <p:cNvPr id="12" name="Suorakulmio 11"/>
          <p:cNvSpPr/>
          <p:nvPr/>
        </p:nvSpPr>
        <p:spPr>
          <a:xfrm>
            <a:off x="937546" y="5392047"/>
            <a:ext cx="7213024" cy="402546"/>
          </a:xfrm>
          <a:prstGeom prst="rect">
            <a:avLst/>
          </a:prstGeom>
        </p:spPr>
        <p:txBody>
          <a:bodyPr wrap="square">
            <a:spAutoFit/>
          </a:bodyPr>
          <a:lstStyle/>
          <a:p>
            <a:pPr>
              <a:lnSpc>
                <a:spcPct val="120000"/>
              </a:lnSpc>
            </a:pPr>
            <a:r>
              <a:rPr lang="en-GB" dirty="0" smtClean="0">
                <a:solidFill>
                  <a:schemeClr val="tx1">
                    <a:lumMod val="50000"/>
                  </a:schemeClr>
                </a:solidFill>
              </a:rPr>
              <a:t>Out of the box components incomplete, e.g. non configurable </a:t>
            </a:r>
            <a:r>
              <a:rPr lang="en-GB" dirty="0" err="1" smtClean="0">
                <a:solidFill>
                  <a:schemeClr val="tx1">
                    <a:lumMod val="50000"/>
                  </a:schemeClr>
                </a:solidFill>
              </a:rPr>
              <a:t>soap:address</a:t>
            </a:r>
            <a:endParaRPr lang="en-GB" dirty="0" smtClean="0">
              <a:solidFill>
                <a:schemeClr val="tx1">
                  <a:lumMod val="50000"/>
                </a:schemeClr>
              </a:solidFill>
            </a:endParaRPr>
          </a:p>
        </p:txBody>
      </p:sp>
    </p:spTree>
    <p:extLst>
      <p:ext uri="{BB962C8B-B14F-4D97-AF65-F5344CB8AC3E}">
        <p14:creationId xmlns:p14="http://schemas.microsoft.com/office/powerpoint/2010/main" val="1589325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827584" y="1052736"/>
            <a:ext cx="7213024" cy="505972"/>
          </a:xfrm>
          <a:prstGeom prst="rect">
            <a:avLst/>
          </a:prstGeom>
        </p:spPr>
        <p:txBody>
          <a:bodyPr wrap="square">
            <a:spAutoFit/>
          </a:bodyPr>
          <a:lstStyle/>
          <a:p>
            <a:pPr>
              <a:lnSpc>
                <a:spcPct val="120000"/>
              </a:lnSpc>
            </a:pPr>
            <a:r>
              <a:rPr lang="en-GB" sz="2400" dirty="0" smtClean="0">
                <a:solidFill>
                  <a:schemeClr val="tx2"/>
                </a:solidFill>
              </a:rPr>
              <a:t>SOAP, REST/JSON and Hybrid</a:t>
            </a:r>
            <a:endParaRPr lang="en-GB" sz="2400" dirty="0">
              <a:solidFill>
                <a:schemeClr val="tx2"/>
              </a:solidFill>
            </a:endParaRPr>
          </a:p>
        </p:txBody>
      </p:sp>
      <p:sp>
        <p:nvSpPr>
          <p:cNvPr id="3" name="Suorakulmio 2"/>
          <p:cNvSpPr/>
          <p:nvPr/>
        </p:nvSpPr>
        <p:spPr>
          <a:xfrm>
            <a:off x="971600" y="2132856"/>
            <a:ext cx="7213024" cy="1089529"/>
          </a:xfrm>
          <a:prstGeom prst="rect">
            <a:avLst/>
          </a:prstGeom>
        </p:spPr>
        <p:txBody>
          <a:bodyPr wrap="square">
            <a:spAutoFit/>
          </a:bodyPr>
          <a:lstStyle/>
          <a:p>
            <a:pPr>
              <a:lnSpc>
                <a:spcPct val="120000"/>
              </a:lnSpc>
            </a:pPr>
            <a:r>
              <a:rPr lang="en-GB" dirty="0" smtClean="0">
                <a:solidFill>
                  <a:schemeClr val="tx1">
                    <a:lumMod val="50000"/>
                  </a:schemeClr>
                </a:solidFill>
              </a:rPr>
              <a:t>SOAP provides most natural fit for X-Road in Java</a:t>
            </a:r>
            <a:endParaRPr lang="en-GB" dirty="0">
              <a:solidFill>
                <a:schemeClr val="tx1">
                  <a:lumMod val="50000"/>
                </a:schemeClr>
              </a:solidFill>
            </a:endParaRPr>
          </a:p>
          <a:p>
            <a:pPr marL="285750" indent="-285750">
              <a:lnSpc>
                <a:spcPct val="120000"/>
              </a:lnSpc>
              <a:buFont typeface="Arial" panose="020B0604020202020204" pitchFamily="34" charset="0"/>
              <a:buChar char="•"/>
            </a:pPr>
            <a:r>
              <a:rPr lang="en-GB" dirty="0" smtClean="0">
                <a:solidFill>
                  <a:schemeClr val="tx1">
                    <a:lumMod val="50000"/>
                  </a:schemeClr>
                </a:solidFill>
              </a:rPr>
              <a:t>CXF well supported and highly capable but very much tied to Java and related Mule implementations have their limits, too</a:t>
            </a:r>
          </a:p>
        </p:txBody>
      </p:sp>
      <p:sp>
        <p:nvSpPr>
          <p:cNvPr id="4" name="Suorakulmio 3"/>
          <p:cNvSpPr/>
          <p:nvPr/>
        </p:nvSpPr>
        <p:spPr>
          <a:xfrm>
            <a:off x="944452" y="3463958"/>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REST/JSON increasingly used (but not yet dominant) in enterprises</a:t>
            </a:r>
          </a:p>
          <a:p>
            <a:pPr marL="285750" indent="-285750">
              <a:lnSpc>
                <a:spcPct val="120000"/>
              </a:lnSpc>
              <a:buFont typeface="Arial" panose="020B0604020202020204" pitchFamily="34" charset="0"/>
              <a:buChar char="•"/>
            </a:pPr>
            <a:r>
              <a:rPr lang="en-GB" dirty="0" smtClean="0">
                <a:solidFill>
                  <a:schemeClr val="tx1">
                    <a:lumMod val="50000"/>
                  </a:schemeClr>
                </a:solidFill>
              </a:rPr>
              <a:t>X-Road REST Gateway, a simplistic out </a:t>
            </a:r>
            <a:r>
              <a:rPr lang="en-GB" dirty="0">
                <a:solidFill>
                  <a:schemeClr val="tx1">
                    <a:lumMod val="50000"/>
                  </a:schemeClr>
                </a:solidFill>
              </a:rPr>
              <a:t>of the </a:t>
            </a:r>
            <a:r>
              <a:rPr lang="en-GB" dirty="0" smtClean="0">
                <a:solidFill>
                  <a:schemeClr val="tx1">
                    <a:lumMod val="50000"/>
                  </a:schemeClr>
                </a:solidFill>
              </a:rPr>
              <a:t>box adapter for </a:t>
            </a:r>
            <a:r>
              <a:rPr lang="en-GB" dirty="0">
                <a:solidFill>
                  <a:schemeClr val="tx1">
                    <a:lumMod val="50000"/>
                  </a:schemeClr>
                </a:solidFill>
              </a:rPr>
              <a:t>REST/JSON</a:t>
            </a:r>
            <a:endParaRPr lang="en-GB" dirty="0" smtClean="0">
              <a:solidFill>
                <a:schemeClr val="tx1">
                  <a:lumMod val="50000"/>
                </a:schemeClr>
              </a:solidFill>
            </a:endParaRPr>
          </a:p>
        </p:txBody>
      </p:sp>
      <p:sp>
        <p:nvSpPr>
          <p:cNvPr id="6" name="Suorakulmio 5"/>
          <p:cNvSpPr/>
          <p:nvPr/>
        </p:nvSpPr>
        <p:spPr>
          <a:xfrm>
            <a:off x="944452" y="4684343"/>
            <a:ext cx="7213024" cy="1754326"/>
          </a:xfrm>
          <a:prstGeom prst="rect">
            <a:avLst/>
          </a:prstGeom>
        </p:spPr>
        <p:txBody>
          <a:bodyPr wrap="square">
            <a:spAutoFit/>
          </a:bodyPr>
          <a:lstStyle/>
          <a:p>
            <a:pPr>
              <a:lnSpc>
                <a:spcPct val="120000"/>
              </a:lnSpc>
            </a:pPr>
            <a:r>
              <a:rPr lang="en-GB" dirty="0" smtClean="0">
                <a:solidFill>
                  <a:schemeClr val="tx1">
                    <a:lumMod val="50000"/>
                  </a:schemeClr>
                </a:solidFill>
              </a:rPr>
              <a:t>Hybrid approach: serialize SOAP response to JSON as SOAP attachment</a:t>
            </a:r>
          </a:p>
          <a:p>
            <a:pPr marL="285750" indent="-285750">
              <a:lnSpc>
                <a:spcPct val="120000"/>
              </a:lnSpc>
              <a:buFont typeface="Arial" panose="020B0604020202020204" pitchFamily="34" charset="0"/>
              <a:buChar char="•"/>
            </a:pPr>
            <a:r>
              <a:rPr lang="en-GB" dirty="0">
                <a:solidFill>
                  <a:schemeClr val="tx1">
                    <a:lumMod val="50000"/>
                  </a:schemeClr>
                </a:solidFill>
              </a:rPr>
              <a:t>u</a:t>
            </a:r>
            <a:r>
              <a:rPr lang="en-GB" dirty="0" smtClean="0">
                <a:solidFill>
                  <a:schemeClr val="tx1">
                    <a:lumMod val="50000"/>
                  </a:schemeClr>
                </a:solidFill>
              </a:rPr>
              <a:t>sual case: simple parameters (XML) and complex response (JSON)</a:t>
            </a:r>
          </a:p>
          <a:p>
            <a:pPr marL="285750" indent="-285750">
              <a:lnSpc>
                <a:spcPct val="120000"/>
              </a:lnSpc>
              <a:buFont typeface="Arial" panose="020B0604020202020204" pitchFamily="34" charset="0"/>
              <a:buChar char="•"/>
            </a:pPr>
            <a:r>
              <a:rPr lang="en-GB" dirty="0" smtClean="0">
                <a:solidFill>
                  <a:schemeClr val="tx1">
                    <a:lumMod val="50000"/>
                  </a:schemeClr>
                </a:solidFill>
              </a:rPr>
              <a:t>can help to avoid dealing with XML complexities in the client, seems suitable e.g. for JavaScript clients, XML transformation to JSON is not always straightforward, safer to do by the XML’s owner</a:t>
            </a:r>
            <a:endParaRPr lang="en-GB" dirty="0">
              <a:solidFill>
                <a:schemeClr val="tx1">
                  <a:lumMod val="50000"/>
                </a:schemeClr>
              </a:solidFill>
            </a:endParaRPr>
          </a:p>
        </p:txBody>
      </p:sp>
    </p:spTree>
    <p:extLst>
      <p:ext uri="{BB962C8B-B14F-4D97-AF65-F5344CB8AC3E}">
        <p14:creationId xmlns:p14="http://schemas.microsoft.com/office/powerpoint/2010/main" val="1648687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827584" y="1052736"/>
            <a:ext cx="7213024" cy="505972"/>
          </a:xfrm>
          <a:prstGeom prst="rect">
            <a:avLst/>
          </a:prstGeom>
        </p:spPr>
        <p:txBody>
          <a:bodyPr wrap="square">
            <a:spAutoFit/>
          </a:bodyPr>
          <a:lstStyle/>
          <a:p>
            <a:pPr>
              <a:lnSpc>
                <a:spcPct val="120000"/>
              </a:lnSpc>
            </a:pPr>
            <a:r>
              <a:rPr lang="en-GB" sz="2400" dirty="0" smtClean="0">
                <a:solidFill>
                  <a:schemeClr val="tx2"/>
                </a:solidFill>
              </a:rPr>
              <a:t>Key Learnings</a:t>
            </a:r>
            <a:endParaRPr lang="en-GB" sz="2400" dirty="0">
              <a:solidFill>
                <a:schemeClr val="tx2"/>
              </a:solidFill>
            </a:endParaRPr>
          </a:p>
        </p:txBody>
      </p:sp>
      <p:sp>
        <p:nvSpPr>
          <p:cNvPr id="3" name="Suorakulmio 2"/>
          <p:cNvSpPr/>
          <p:nvPr/>
        </p:nvSpPr>
        <p:spPr>
          <a:xfrm>
            <a:off x="971600" y="2132856"/>
            <a:ext cx="7213024" cy="1089529"/>
          </a:xfrm>
          <a:prstGeom prst="rect">
            <a:avLst/>
          </a:prstGeom>
        </p:spPr>
        <p:txBody>
          <a:bodyPr wrap="square">
            <a:spAutoFit/>
          </a:bodyPr>
          <a:lstStyle/>
          <a:p>
            <a:pPr>
              <a:lnSpc>
                <a:spcPct val="120000"/>
              </a:lnSpc>
            </a:pPr>
            <a:r>
              <a:rPr lang="en-GB" dirty="0" smtClean="0">
                <a:solidFill>
                  <a:schemeClr val="tx1">
                    <a:lumMod val="50000"/>
                  </a:schemeClr>
                </a:solidFill>
              </a:rPr>
              <a:t>Need for X-Road integrations faster paced than usual API creation cycle</a:t>
            </a:r>
          </a:p>
          <a:p>
            <a:pPr marL="285750" indent="-285750">
              <a:lnSpc>
                <a:spcPct val="120000"/>
              </a:lnSpc>
              <a:buFont typeface="Arial" panose="020B0604020202020204" pitchFamily="34" charset="0"/>
              <a:buChar char="•"/>
            </a:pPr>
            <a:r>
              <a:rPr lang="en-GB" dirty="0">
                <a:solidFill>
                  <a:schemeClr val="tx1">
                    <a:lumMod val="50000"/>
                  </a:schemeClr>
                </a:solidFill>
              </a:rPr>
              <a:t>d</a:t>
            </a:r>
            <a:r>
              <a:rPr lang="en-GB" dirty="0" smtClean="0">
                <a:solidFill>
                  <a:schemeClr val="tx1">
                    <a:lumMod val="50000"/>
                  </a:schemeClr>
                </a:solidFill>
              </a:rPr>
              <a:t>evelop adaptations from existing services, e.g. retrofits, to gain early experience on X-Road usage, interoperability and service compositions</a:t>
            </a:r>
            <a:endParaRPr lang="en-GB" dirty="0">
              <a:solidFill>
                <a:schemeClr val="tx1">
                  <a:lumMod val="50000"/>
                </a:schemeClr>
              </a:solidFill>
            </a:endParaRPr>
          </a:p>
        </p:txBody>
      </p:sp>
      <p:sp>
        <p:nvSpPr>
          <p:cNvPr id="4" name="Suorakulmio 3"/>
          <p:cNvSpPr/>
          <p:nvPr/>
        </p:nvSpPr>
        <p:spPr>
          <a:xfrm>
            <a:off x="944452" y="3535966"/>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X-Road brings lot more than just technical integration</a:t>
            </a:r>
          </a:p>
          <a:p>
            <a:pPr marL="285750" indent="-285750">
              <a:lnSpc>
                <a:spcPct val="120000"/>
              </a:lnSpc>
              <a:buFont typeface="Arial" panose="020B0604020202020204" pitchFamily="34" charset="0"/>
              <a:buChar char="•"/>
            </a:pPr>
            <a:r>
              <a:rPr lang="en-GB" dirty="0">
                <a:solidFill>
                  <a:schemeClr val="tx1">
                    <a:lumMod val="50000"/>
                  </a:schemeClr>
                </a:solidFill>
              </a:rPr>
              <a:t>c</a:t>
            </a:r>
            <a:r>
              <a:rPr lang="en-GB" dirty="0" smtClean="0">
                <a:solidFill>
                  <a:schemeClr val="tx1">
                    <a:lumMod val="50000"/>
                  </a:schemeClr>
                </a:solidFill>
              </a:rPr>
              <a:t>ustomer management technicalities change, can be a burden too</a:t>
            </a:r>
          </a:p>
        </p:txBody>
      </p:sp>
      <p:sp>
        <p:nvSpPr>
          <p:cNvPr id="6" name="Suorakulmio 5"/>
          <p:cNvSpPr/>
          <p:nvPr/>
        </p:nvSpPr>
        <p:spPr>
          <a:xfrm>
            <a:off x="940387" y="4795060"/>
            <a:ext cx="7213024" cy="757130"/>
          </a:xfrm>
          <a:prstGeom prst="rect">
            <a:avLst/>
          </a:prstGeom>
        </p:spPr>
        <p:txBody>
          <a:bodyPr wrap="square">
            <a:spAutoFit/>
          </a:bodyPr>
          <a:lstStyle/>
          <a:p>
            <a:pPr>
              <a:lnSpc>
                <a:spcPct val="120000"/>
              </a:lnSpc>
            </a:pPr>
            <a:r>
              <a:rPr lang="en-GB" dirty="0" smtClean="0">
                <a:solidFill>
                  <a:schemeClr val="tx1">
                    <a:lumMod val="50000"/>
                  </a:schemeClr>
                </a:solidFill>
              </a:rPr>
              <a:t>Tried and true SOAP services provide robust basis for X-Road use</a:t>
            </a:r>
          </a:p>
          <a:p>
            <a:pPr marL="285750" indent="-285750">
              <a:lnSpc>
                <a:spcPct val="120000"/>
              </a:lnSpc>
              <a:buFont typeface="Arial" panose="020B0604020202020204" pitchFamily="34" charset="0"/>
              <a:buChar char="•"/>
            </a:pPr>
            <a:r>
              <a:rPr lang="en-GB" dirty="0">
                <a:solidFill>
                  <a:schemeClr val="tx1">
                    <a:lumMod val="50000"/>
                  </a:schemeClr>
                </a:solidFill>
              </a:rPr>
              <a:t>r</a:t>
            </a:r>
            <a:r>
              <a:rPr lang="en-GB" dirty="0" smtClean="0">
                <a:solidFill>
                  <a:schemeClr val="tx1">
                    <a:lumMod val="50000"/>
                  </a:schemeClr>
                </a:solidFill>
              </a:rPr>
              <a:t>etrofitting at its simplest is just a matter of adding couple of headers</a:t>
            </a:r>
            <a:endParaRPr lang="en-GB" dirty="0">
              <a:solidFill>
                <a:schemeClr val="tx1">
                  <a:lumMod val="50000"/>
                </a:schemeClr>
              </a:solidFill>
            </a:endParaRPr>
          </a:p>
        </p:txBody>
      </p:sp>
    </p:spTree>
    <p:extLst>
      <p:ext uri="{BB962C8B-B14F-4D97-AF65-F5344CB8AC3E}">
        <p14:creationId xmlns:p14="http://schemas.microsoft.com/office/powerpoint/2010/main" val="1530157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H esitysmalli">
  <a:themeElements>
    <a:clrScheme name="Patentti- ja rekisterihallitus">
      <a:dk1>
        <a:sysClr val="windowText" lastClr="000000"/>
      </a:dk1>
      <a:lt1>
        <a:sysClr val="window" lastClr="FFFFFF"/>
      </a:lt1>
      <a:dk2>
        <a:srgbClr val="5A5A5B"/>
      </a:dk2>
      <a:lt2>
        <a:srgbClr val="BFBFBF"/>
      </a:lt2>
      <a:accent1>
        <a:srgbClr val="154FA4"/>
      </a:accent1>
      <a:accent2>
        <a:srgbClr val="D151A9"/>
      </a:accent2>
      <a:accent3>
        <a:srgbClr val="1CB0DA"/>
      </a:accent3>
      <a:accent4>
        <a:srgbClr val="1F3383"/>
      </a:accent4>
      <a:accent5>
        <a:srgbClr val="7F0AAA"/>
      </a:accent5>
      <a:accent6>
        <a:srgbClr val="0071B6"/>
      </a:accent6>
      <a:hlink>
        <a:srgbClr val="00987F"/>
      </a:hlink>
      <a:folHlink>
        <a:srgbClr val="00B8D0"/>
      </a:folHlink>
    </a:clrScheme>
    <a:fontScheme name="Patenttti- ja rekisterihallitu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8">
      <a:dk1>
        <a:sysClr val="windowText" lastClr="000000"/>
      </a:dk1>
      <a:lt1>
        <a:sysClr val="window" lastClr="FFFFFF"/>
      </a:lt1>
      <a:dk2>
        <a:srgbClr val="024D9A"/>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a:solidFill>
            <a:srgbClr val="04388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latin typeface="Arial"/>
            <a:cs typeface="Arial"/>
          </a:defRPr>
        </a:defPPr>
      </a:lstStyle>
    </a:txDef>
  </a:objectDefaults>
  <a:extraClrSchemeLst/>
</a:theme>
</file>

<file path=ppt/theme/theme3.xml><?xml version="1.0" encoding="utf-8"?>
<a:theme xmlns:a="http://schemas.openxmlformats.org/drawingml/2006/main" name="Office-teema">
  <a:themeElements>
    <a:clrScheme name="Patentti- ja rekisterihallitus">
      <a:dk1>
        <a:sysClr val="windowText" lastClr="000000"/>
      </a:dk1>
      <a:lt1>
        <a:sysClr val="window" lastClr="FFFFFF"/>
      </a:lt1>
      <a:dk2>
        <a:srgbClr val="5A5A5B"/>
      </a:dk2>
      <a:lt2>
        <a:srgbClr val="BFBFBF"/>
      </a:lt2>
      <a:accent1>
        <a:srgbClr val="154FA4"/>
      </a:accent1>
      <a:accent2>
        <a:srgbClr val="D151A9"/>
      </a:accent2>
      <a:accent3>
        <a:srgbClr val="1CB0DA"/>
      </a:accent3>
      <a:accent4>
        <a:srgbClr val="1F3383"/>
      </a:accent4>
      <a:accent5>
        <a:srgbClr val="7F0AAA"/>
      </a:accent5>
      <a:accent6>
        <a:srgbClr val="0071B6"/>
      </a:accent6>
      <a:hlink>
        <a:srgbClr val="00987F"/>
      </a:hlink>
      <a:folHlink>
        <a:srgbClr val="00B8D0"/>
      </a:folHlink>
    </a:clrScheme>
    <a:fontScheme name="Patenttti- ja rekisterihallitu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Patentti- ja rekisterihallitus">
      <a:dk1>
        <a:sysClr val="windowText" lastClr="000000"/>
      </a:dk1>
      <a:lt1>
        <a:sysClr val="window" lastClr="FFFFFF"/>
      </a:lt1>
      <a:dk2>
        <a:srgbClr val="5A5A5B"/>
      </a:dk2>
      <a:lt2>
        <a:srgbClr val="BFBFBF"/>
      </a:lt2>
      <a:accent1>
        <a:srgbClr val="154FA4"/>
      </a:accent1>
      <a:accent2>
        <a:srgbClr val="D151A9"/>
      </a:accent2>
      <a:accent3>
        <a:srgbClr val="1CB0DA"/>
      </a:accent3>
      <a:accent4>
        <a:srgbClr val="1F3383"/>
      </a:accent4>
      <a:accent5>
        <a:srgbClr val="7F0AAA"/>
      </a:accent5>
      <a:accent6>
        <a:srgbClr val="0071B6"/>
      </a:accent6>
      <a:hlink>
        <a:srgbClr val="00987F"/>
      </a:hlink>
      <a:folHlink>
        <a:srgbClr val="00B8D0"/>
      </a:folHlink>
    </a:clrScheme>
    <a:fontScheme name="Patenttti- ja rekisterihallitu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PRH esitysmalli</Template>
  <TotalTime>3545</TotalTime>
  <Words>734</Words>
  <Application>Microsoft Office PowerPoint</Application>
  <PresentationFormat>Näytössä katseltava diaesitys (4:3)</PresentationFormat>
  <Paragraphs>89</Paragraphs>
  <Slides>10</Slides>
  <Notes>1</Notes>
  <HiddenSlides>0</HiddenSlides>
  <MMClips>0</MMClips>
  <ScaleCrop>false</ScaleCrop>
  <HeadingPairs>
    <vt:vector size="6" baseType="variant">
      <vt:variant>
        <vt:lpstr>Käytetyt fontit</vt:lpstr>
      </vt:variant>
      <vt:variant>
        <vt:i4>3</vt:i4>
      </vt:variant>
      <vt:variant>
        <vt:lpstr>Teema</vt:lpstr>
      </vt:variant>
      <vt:variant>
        <vt:i4>2</vt:i4>
      </vt:variant>
      <vt:variant>
        <vt:lpstr>Dian otsikot</vt:lpstr>
      </vt:variant>
      <vt:variant>
        <vt:i4>10</vt:i4>
      </vt:variant>
    </vt:vector>
  </HeadingPairs>
  <TitlesOfParts>
    <vt:vector size="15" baseType="lpstr">
      <vt:lpstr>Arial</vt:lpstr>
      <vt:lpstr>Calibri</vt:lpstr>
      <vt:lpstr>Courier New</vt:lpstr>
      <vt:lpstr>PRH esitysmalli</vt:lpstr>
      <vt:lpstr>Custom Design</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vector>
  </TitlesOfParts>
  <Company>PRH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Patentti- ja rekisterihallitus</dc:title>
  <dc:creator>Anna Lauttamus-Kauppila</dc:creator>
  <cp:lastModifiedBy>Mikko Pitkänen</cp:lastModifiedBy>
  <cp:revision>328</cp:revision>
  <cp:lastPrinted>2015-10-27T09:27:52Z</cp:lastPrinted>
  <dcterms:created xsi:type="dcterms:W3CDTF">2014-10-15T11:42:20Z</dcterms:created>
  <dcterms:modified xsi:type="dcterms:W3CDTF">2016-05-17T19:28:42Z</dcterms:modified>
</cp:coreProperties>
</file>