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318" r:id="rId2"/>
    <p:sldId id="324" r:id="rId3"/>
    <p:sldId id="331" r:id="rId4"/>
    <p:sldId id="334" r:id="rId5"/>
    <p:sldId id="303" r:id="rId6"/>
    <p:sldId id="340" r:id="rId7"/>
    <p:sldId id="339" r:id="rId8"/>
    <p:sldId id="332" r:id="rId9"/>
    <p:sldId id="304" r:id="rId10"/>
    <p:sldId id="306" r:id="rId11"/>
    <p:sldId id="310" r:id="rId12"/>
    <p:sldId id="312" r:id="rId13"/>
    <p:sldId id="338" r:id="rId14"/>
    <p:sldId id="336" r:id="rId15"/>
    <p:sldId id="326" r:id="rId16"/>
    <p:sldId id="316" r:id="rId17"/>
    <p:sldId id="314" r:id="rId1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87" autoAdjust="0"/>
    <p:restoredTop sz="59084" autoAdjust="0"/>
  </p:normalViewPr>
  <p:slideViewPr>
    <p:cSldViewPr snapToGrid="0">
      <p:cViewPr varScale="1">
        <p:scale>
          <a:sx n="39" d="100"/>
          <a:sy n="39" d="100"/>
        </p:scale>
        <p:origin x="17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2B09E-4078-4F5A-AF79-90BEF357690C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8EC7F4E-517A-46DC-9D7E-F8F12B918FF3}">
      <dgm:prSet phldrT="[Text]"/>
      <dgm:spPr/>
      <dgm:t>
        <a:bodyPr/>
        <a:lstStyle/>
        <a:p>
          <a:r>
            <a:rPr lang="fi-FI" dirty="0" smtClean="0"/>
            <a:t>Observe</a:t>
          </a:r>
          <a:endParaRPr lang="en-US" dirty="0"/>
        </a:p>
      </dgm:t>
    </dgm:pt>
    <dgm:pt modelId="{66FD7F9B-C4D7-4A57-9A20-4D603A8B57DE}" type="parTrans" cxnId="{975B61F8-7C3D-41A9-AE31-2E2B58DE072F}">
      <dgm:prSet/>
      <dgm:spPr/>
      <dgm:t>
        <a:bodyPr/>
        <a:lstStyle/>
        <a:p>
          <a:endParaRPr lang="en-US"/>
        </a:p>
      </dgm:t>
    </dgm:pt>
    <dgm:pt modelId="{544C00CB-ED7C-4A30-AB16-2D6FFEA717E5}" type="sibTrans" cxnId="{975B61F8-7C3D-41A9-AE31-2E2B58DE072F}">
      <dgm:prSet/>
      <dgm:spPr/>
      <dgm:t>
        <a:bodyPr/>
        <a:lstStyle/>
        <a:p>
          <a:endParaRPr lang="en-US"/>
        </a:p>
      </dgm:t>
    </dgm:pt>
    <dgm:pt modelId="{B3218FC5-E9DE-4164-BFD8-F5931FD365B1}">
      <dgm:prSet phldrT="[Text]"/>
      <dgm:spPr/>
      <dgm:t>
        <a:bodyPr/>
        <a:lstStyle/>
        <a:p>
          <a:r>
            <a:rPr lang="fi-FI" dirty="0" smtClean="0"/>
            <a:t>Interpretet</a:t>
          </a:r>
          <a:endParaRPr lang="en-US" dirty="0"/>
        </a:p>
      </dgm:t>
    </dgm:pt>
    <dgm:pt modelId="{08571974-1513-4746-AD3E-30058452D8D2}" type="parTrans" cxnId="{E753BADA-503F-45CB-860C-440EC0168495}">
      <dgm:prSet/>
      <dgm:spPr/>
      <dgm:t>
        <a:bodyPr/>
        <a:lstStyle/>
        <a:p>
          <a:endParaRPr lang="en-US"/>
        </a:p>
      </dgm:t>
    </dgm:pt>
    <dgm:pt modelId="{E66EDFD5-35EB-424C-BAF7-654D824B78F5}" type="sibTrans" cxnId="{E753BADA-503F-45CB-860C-440EC0168495}">
      <dgm:prSet/>
      <dgm:spPr/>
      <dgm:t>
        <a:bodyPr/>
        <a:lstStyle/>
        <a:p>
          <a:endParaRPr lang="en-US"/>
        </a:p>
      </dgm:t>
    </dgm:pt>
    <dgm:pt modelId="{5A03D09E-2F7A-408A-9BB4-FD2291289725}">
      <dgm:prSet phldrT="[Text]"/>
      <dgm:spPr/>
      <dgm:t>
        <a:bodyPr/>
        <a:lstStyle/>
        <a:p>
          <a:r>
            <a:rPr lang="fi-FI" dirty="0" smtClean="0"/>
            <a:t>Evaluate</a:t>
          </a:r>
          <a:endParaRPr lang="en-US" dirty="0"/>
        </a:p>
      </dgm:t>
    </dgm:pt>
    <dgm:pt modelId="{4A9D6D01-D2E3-4369-87E2-F47FAD3FFD90}" type="parTrans" cxnId="{6185A2E3-3AE6-433F-A0A9-28F80BF74A29}">
      <dgm:prSet/>
      <dgm:spPr/>
      <dgm:t>
        <a:bodyPr/>
        <a:lstStyle/>
        <a:p>
          <a:endParaRPr lang="en-US"/>
        </a:p>
      </dgm:t>
    </dgm:pt>
    <dgm:pt modelId="{682654C9-0899-485C-9FCA-9A67E6EE6B46}" type="sibTrans" cxnId="{6185A2E3-3AE6-433F-A0A9-28F80BF74A29}">
      <dgm:prSet/>
      <dgm:spPr/>
      <dgm:t>
        <a:bodyPr/>
        <a:lstStyle/>
        <a:p>
          <a:endParaRPr lang="en-US"/>
        </a:p>
      </dgm:t>
    </dgm:pt>
    <dgm:pt modelId="{FFEC2298-B60F-4CF2-94C0-F7C8842E2054}">
      <dgm:prSet phldrT="[Text]"/>
      <dgm:spPr/>
      <dgm:t>
        <a:bodyPr/>
        <a:lstStyle/>
        <a:p>
          <a:r>
            <a:rPr lang="fi-FI" dirty="0" smtClean="0"/>
            <a:t>Decide</a:t>
          </a:r>
          <a:endParaRPr lang="en-US" dirty="0"/>
        </a:p>
      </dgm:t>
    </dgm:pt>
    <dgm:pt modelId="{25AA9171-60B5-46D7-9332-13DEECD1213A}" type="parTrans" cxnId="{E83C0E7E-B9DB-40F8-9D97-3E28427A085C}">
      <dgm:prSet/>
      <dgm:spPr/>
      <dgm:t>
        <a:bodyPr/>
        <a:lstStyle/>
        <a:p>
          <a:endParaRPr lang="en-US"/>
        </a:p>
      </dgm:t>
    </dgm:pt>
    <dgm:pt modelId="{253B56B5-B29F-469A-ACAC-BD9C5C8C1DD1}" type="sibTrans" cxnId="{E83C0E7E-B9DB-40F8-9D97-3E28427A085C}">
      <dgm:prSet/>
      <dgm:spPr/>
      <dgm:t>
        <a:bodyPr/>
        <a:lstStyle/>
        <a:p>
          <a:endParaRPr lang="en-US"/>
        </a:p>
      </dgm:t>
    </dgm:pt>
    <dgm:pt modelId="{03495D00-9F28-429B-9816-549F3E737224}" type="pres">
      <dgm:prSet presAssocID="{A492B09E-4078-4F5A-AF79-90BEF357690C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B01EAB0-2E1C-4528-B629-EA5435A5A801}" type="pres">
      <dgm:prSet presAssocID="{88EC7F4E-517A-46DC-9D7E-F8F12B918FF3}" presName="Accent1" presStyleCnt="0"/>
      <dgm:spPr/>
    </dgm:pt>
    <dgm:pt modelId="{368F8DBD-A5CF-46C0-A8D1-67F420063349}" type="pres">
      <dgm:prSet presAssocID="{88EC7F4E-517A-46DC-9D7E-F8F12B918FF3}" presName="Accent" presStyleLbl="node1" presStyleIdx="0" presStyleCnt="4"/>
      <dgm:spPr/>
    </dgm:pt>
    <dgm:pt modelId="{C4A5A884-9CD8-42BC-A9DA-F93766B4661B}" type="pres">
      <dgm:prSet presAssocID="{88EC7F4E-517A-46DC-9D7E-F8F12B918FF3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55FDAE-91A7-4BA3-8CA8-A9409188BFBC}" type="pres">
      <dgm:prSet presAssocID="{B3218FC5-E9DE-4164-BFD8-F5931FD365B1}" presName="Accent2" presStyleCnt="0"/>
      <dgm:spPr/>
    </dgm:pt>
    <dgm:pt modelId="{89263E78-E3E8-4B05-9D59-9ED053241C15}" type="pres">
      <dgm:prSet presAssocID="{B3218FC5-E9DE-4164-BFD8-F5931FD365B1}" presName="Accent" presStyleLbl="node1" presStyleIdx="1" presStyleCnt="4"/>
      <dgm:spPr/>
    </dgm:pt>
    <dgm:pt modelId="{B19CD4C5-4278-4937-B6BD-4E7C43C54B54}" type="pres">
      <dgm:prSet presAssocID="{B3218FC5-E9DE-4164-BFD8-F5931FD365B1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2AC469-50AE-469E-99EF-49039FA2DD97}" type="pres">
      <dgm:prSet presAssocID="{5A03D09E-2F7A-408A-9BB4-FD2291289725}" presName="Accent3" presStyleCnt="0"/>
      <dgm:spPr/>
    </dgm:pt>
    <dgm:pt modelId="{7C66C279-E3E6-49AD-B9C1-FDB8676B9788}" type="pres">
      <dgm:prSet presAssocID="{5A03D09E-2F7A-408A-9BB4-FD2291289725}" presName="Accent" presStyleLbl="node1" presStyleIdx="2" presStyleCnt="4"/>
      <dgm:spPr/>
    </dgm:pt>
    <dgm:pt modelId="{34C97B56-95CB-436E-A50B-039C215159AA}" type="pres">
      <dgm:prSet presAssocID="{5A03D09E-2F7A-408A-9BB4-FD2291289725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ADE559-9927-4CF2-8406-72CD14C463F1}" type="pres">
      <dgm:prSet presAssocID="{FFEC2298-B60F-4CF2-94C0-F7C8842E2054}" presName="Accent4" presStyleCnt="0"/>
      <dgm:spPr/>
    </dgm:pt>
    <dgm:pt modelId="{BE3B936B-0FD4-4F66-97F7-DF9AF0FE982B}" type="pres">
      <dgm:prSet presAssocID="{FFEC2298-B60F-4CF2-94C0-F7C8842E2054}" presName="Accent" presStyleLbl="node1" presStyleIdx="3" presStyleCnt="4"/>
      <dgm:spPr/>
    </dgm:pt>
    <dgm:pt modelId="{6A345FE4-BA2B-4038-AC83-CE0F8DA72F68}" type="pres">
      <dgm:prSet presAssocID="{FFEC2298-B60F-4CF2-94C0-F7C8842E2054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90AD78-BC14-4D1C-83A2-2F5D72D40CC8}" type="presOf" srcId="{FFEC2298-B60F-4CF2-94C0-F7C8842E2054}" destId="{6A345FE4-BA2B-4038-AC83-CE0F8DA72F68}" srcOrd="0" destOrd="0" presId="urn:microsoft.com/office/officeart/2009/layout/CircleArrowProcess"/>
    <dgm:cxn modelId="{40D263EB-4813-4B03-9298-1704F08B654B}" type="presOf" srcId="{88EC7F4E-517A-46DC-9D7E-F8F12B918FF3}" destId="{C4A5A884-9CD8-42BC-A9DA-F93766B4661B}" srcOrd="0" destOrd="0" presId="urn:microsoft.com/office/officeart/2009/layout/CircleArrowProcess"/>
    <dgm:cxn modelId="{65578A44-6402-4E67-966B-60899636CC42}" type="presOf" srcId="{5A03D09E-2F7A-408A-9BB4-FD2291289725}" destId="{34C97B56-95CB-436E-A50B-039C215159AA}" srcOrd="0" destOrd="0" presId="urn:microsoft.com/office/officeart/2009/layout/CircleArrowProcess"/>
    <dgm:cxn modelId="{E753BADA-503F-45CB-860C-440EC0168495}" srcId="{A492B09E-4078-4F5A-AF79-90BEF357690C}" destId="{B3218FC5-E9DE-4164-BFD8-F5931FD365B1}" srcOrd="1" destOrd="0" parTransId="{08571974-1513-4746-AD3E-30058452D8D2}" sibTransId="{E66EDFD5-35EB-424C-BAF7-654D824B78F5}"/>
    <dgm:cxn modelId="{975B61F8-7C3D-41A9-AE31-2E2B58DE072F}" srcId="{A492B09E-4078-4F5A-AF79-90BEF357690C}" destId="{88EC7F4E-517A-46DC-9D7E-F8F12B918FF3}" srcOrd="0" destOrd="0" parTransId="{66FD7F9B-C4D7-4A57-9A20-4D603A8B57DE}" sibTransId="{544C00CB-ED7C-4A30-AB16-2D6FFEA717E5}"/>
    <dgm:cxn modelId="{4D07B7C7-F81D-4418-993B-337A762A12D3}" type="presOf" srcId="{A492B09E-4078-4F5A-AF79-90BEF357690C}" destId="{03495D00-9F28-429B-9816-549F3E737224}" srcOrd="0" destOrd="0" presId="urn:microsoft.com/office/officeart/2009/layout/CircleArrowProcess"/>
    <dgm:cxn modelId="{6185A2E3-3AE6-433F-A0A9-28F80BF74A29}" srcId="{A492B09E-4078-4F5A-AF79-90BEF357690C}" destId="{5A03D09E-2F7A-408A-9BB4-FD2291289725}" srcOrd="2" destOrd="0" parTransId="{4A9D6D01-D2E3-4369-87E2-F47FAD3FFD90}" sibTransId="{682654C9-0899-485C-9FCA-9A67E6EE6B46}"/>
    <dgm:cxn modelId="{E83C0E7E-B9DB-40F8-9D97-3E28427A085C}" srcId="{A492B09E-4078-4F5A-AF79-90BEF357690C}" destId="{FFEC2298-B60F-4CF2-94C0-F7C8842E2054}" srcOrd="3" destOrd="0" parTransId="{25AA9171-60B5-46D7-9332-13DEECD1213A}" sibTransId="{253B56B5-B29F-469A-ACAC-BD9C5C8C1DD1}"/>
    <dgm:cxn modelId="{C6C91B9F-78C1-484A-BE0B-F0621C7E1BC2}" type="presOf" srcId="{B3218FC5-E9DE-4164-BFD8-F5931FD365B1}" destId="{B19CD4C5-4278-4937-B6BD-4E7C43C54B54}" srcOrd="0" destOrd="0" presId="urn:microsoft.com/office/officeart/2009/layout/CircleArrowProcess"/>
    <dgm:cxn modelId="{D62C3E0C-DA9D-4AA1-8B1C-76323FB26C8A}" type="presParOf" srcId="{03495D00-9F28-429B-9816-549F3E737224}" destId="{3B01EAB0-2E1C-4528-B629-EA5435A5A801}" srcOrd="0" destOrd="0" presId="urn:microsoft.com/office/officeart/2009/layout/CircleArrowProcess"/>
    <dgm:cxn modelId="{76E9E1DC-5589-49A6-BF83-8E9DE83F2D68}" type="presParOf" srcId="{3B01EAB0-2E1C-4528-B629-EA5435A5A801}" destId="{368F8DBD-A5CF-46C0-A8D1-67F420063349}" srcOrd="0" destOrd="0" presId="urn:microsoft.com/office/officeart/2009/layout/CircleArrowProcess"/>
    <dgm:cxn modelId="{F463358B-F32B-409D-AED5-6EFD4E737097}" type="presParOf" srcId="{03495D00-9F28-429B-9816-549F3E737224}" destId="{C4A5A884-9CD8-42BC-A9DA-F93766B4661B}" srcOrd="1" destOrd="0" presId="urn:microsoft.com/office/officeart/2009/layout/CircleArrowProcess"/>
    <dgm:cxn modelId="{306D285B-933A-42DF-9B45-A3B21DC8FD35}" type="presParOf" srcId="{03495D00-9F28-429B-9816-549F3E737224}" destId="{0755FDAE-91A7-4BA3-8CA8-A9409188BFBC}" srcOrd="2" destOrd="0" presId="urn:microsoft.com/office/officeart/2009/layout/CircleArrowProcess"/>
    <dgm:cxn modelId="{22F5B1F9-9A85-4C91-A8DC-BAEC3D3BC5E5}" type="presParOf" srcId="{0755FDAE-91A7-4BA3-8CA8-A9409188BFBC}" destId="{89263E78-E3E8-4B05-9D59-9ED053241C15}" srcOrd="0" destOrd="0" presId="urn:microsoft.com/office/officeart/2009/layout/CircleArrowProcess"/>
    <dgm:cxn modelId="{1C88F000-5D0E-47F9-996F-FE2C259ABE1E}" type="presParOf" srcId="{03495D00-9F28-429B-9816-549F3E737224}" destId="{B19CD4C5-4278-4937-B6BD-4E7C43C54B54}" srcOrd="3" destOrd="0" presId="urn:microsoft.com/office/officeart/2009/layout/CircleArrowProcess"/>
    <dgm:cxn modelId="{3C7B3FC2-0176-4549-BFD7-CFFD5BDFDBC5}" type="presParOf" srcId="{03495D00-9F28-429B-9816-549F3E737224}" destId="{A42AC469-50AE-469E-99EF-49039FA2DD97}" srcOrd="4" destOrd="0" presId="urn:microsoft.com/office/officeart/2009/layout/CircleArrowProcess"/>
    <dgm:cxn modelId="{9CB2762E-071A-4E01-A4D6-E5DF15325094}" type="presParOf" srcId="{A42AC469-50AE-469E-99EF-49039FA2DD97}" destId="{7C66C279-E3E6-49AD-B9C1-FDB8676B9788}" srcOrd="0" destOrd="0" presId="urn:microsoft.com/office/officeart/2009/layout/CircleArrowProcess"/>
    <dgm:cxn modelId="{BA2A4536-4474-43F0-816C-6F8A53ACCDA2}" type="presParOf" srcId="{03495D00-9F28-429B-9816-549F3E737224}" destId="{34C97B56-95CB-436E-A50B-039C215159AA}" srcOrd="5" destOrd="0" presId="urn:microsoft.com/office/officeart/2009/layout/CircleArrowProcess"/>
    <dgm:cxn modelId="{03A4E7EC-1DB4-4F8E-A302-48A951DA1207}" type="presParOf" srcId="{03495D00-9F28-429B-9816-549F3E737224}" destId="{90ADE559-9927-4CF2-8406-72CD14C463F1}" srcOrd="6" destOrd="0" presId="urn:microsoft.com/office/officeart/2009/layout/CircleArrowProcess"/>
    <dgm:cxn modelId="{536788FE-40FD-4F86-9CF5-CAAE0F9FCC07}" type="presParOf" srcId="{90ADE559-9927-4CF2-8406-72CD14C463F1}" destId="{BE3B936B-0FD4-4F66-97F7-DF9AF0FE982B}" srcOrd="0" destOrd="0" presId="urn:microsoft.com/office/officeart/2009/layout/CircleArrowProcess"/>
    <dgm:cxn modelId="{6FD76E59-CB2A-455E-B86C-9D7D2160691E}" type="presParOf" srcId="{03495D00-9F28-429B-9816-549F3E737224}" destId="{6A345FE4-BA2B-4038-AC83-CE0F8DA72F68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030750-A4CB-4E12-A362-7BE65EED2573}" type="doc">
      <dgm:prSet loTypeId="urn:microsoft.com/office/officeart/2005/8/layout/radial2" loCatId="relationship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FE8A8DD-1FF9-41C2-95B3-935B22CAE812}">
      <dgm:prSet phldrT="[Text]" custT="1"/>
      <dgm:spPr/>
      <dgm:t>
        <a:bodyPr/>
        <a:lstStyle/>
        <a:p>
          <a:r>
            <a:rPr lang="fi-FI" sz="3200" b="1" dirty="0" smtClean="0"/>
            <a:t>Design</a:t>
          </a:r>
          <a:endParaRPr lang="en-US" sz="3200" b="1" dirty="0"/>
        </a:p>
      </dgm:t>
    </dgm:pt>
    <dgm:pt modelId="{07FB0BE5-DC8D-4841-8D1A-2626A736A5B1}" type="parTrans" cxnId="{FB03DBA5-E142-431D-A7E8-37686A76851F}">
      <dgm:prSet/>
      <dgm:spPr/>
      <dgm:t>
        <a:bodyPr/>
        <a:lstStyle/>
        <a:p>
          <a:endParaRPr lang="en-US"/>
        </a:p>
      </dgm:t>
    </dgm:pt>
    <dgm:pt modelId="{624E9F73-03F9-47F9-B2D6-89CBE8AC7C74}" type="sibTrans" cxnId="{FB03DBA5-E142-431D-A7E8-37686A76851F}">
      <dgm:prSet/>
      <dgm:spPr/>
      <dgm:t>
        <a:bodyPr/>
        <a:lstStyle/>
        <a:p>
          <a:endParaRPr lang="en-US"/>
        </a:p>
      </dgm:t>
    </dgm:pt>
    <dgm:pt modelId="{946CE834-167B-435C-8621-74AE58A38BEB}">
      <dgm:prSet phldrT="[Text]" custT="1"/>
      <dgm:spPr/>
      <dgm:t>
        <a:bodyPr/>
        <a:lstStyle/>
        <a:p>
          <a:r>
            <a:rPr lang="fi-FI" sz="3200" b="1" dirty="0" smtClean="0"/>
            <a:t>Scale</a:t>
          </a:r>
          <a:endParaRPr lang="en-US" sz="3200" b="1" dirty="0"/>
        </a:p>
      </dgm:t>
    </dgm:pt>
    <dgm:pt modelId="{0847BC83-0C76-4799-BAC0-DED33CF01C25}" type="parTrans" cxnId="{C31A7140-A2E4-4F4D-8E80-1623EB19E5B6}">
      <dgm:prSet/>
      <dgm:spPr/>
      <dgm:t>
        <a:bodyPr/>
        <a:lstStyle/>
        <a:p>
          <a:endParaRPr lang="en-US"/>
        </a:p>
      </dgm:t>
    </dgm:pt>
    <dgm:pt modelId="{AC743FCE-7897-4C36-A7F4-EE13793C3A80}" type="sibTrans" cxnId="{C31A7140-A2E4-4F4D-8E80-1623EB19E5B6}">
      <dgm:prSet/>
      <dgm:spPr/>
      <dgm:t>
        <a:bodyPr/>
        <a:lstStyle/>
        <a:p>
          <a:endParaRPr lang="en-US"/>
        </a:p>
      </dgm:t>
    </dgm:pt>
    <dgm:pt modelId="{770365DE-D142-4805-B4C4-B8CD44249915}">
      <dgm:prSet phldrT="[Text]" custT="1"/>
      <dgm:spPr/>
      <dgm:t>
        <a:bodyPr/>
        <a:lstStyle/>
        <a:p>
          <a:r>
            <a:rPr lang="fi-FI" sz="3200" b="1" dirty="0" smtClean="0"/>
            <a:t>Train</a:t>
          </a:r>
          <a:endParaRPr lang="en-US" sz="3200" b="1" dirty="0"/>
        </a:p>
      </dgm:t>
    </dgm:pt>
    <dgm:pt modelId="{A74FA3CB-C09F-46FF-B90A-C8EF59AC889F}" type="parTrans" cxnId="{891CA828-EF9B-443E-8DC4-988B01DDA1F6}">
      <dgm:prSet/>
      <dgm:spPr/>
      <dgm:t>
        <a:bodyPr/>
        <a:lstStyle/>
        <a:p>
          <a:endParaRPr lang="en-US"/>
        </a:p>
      </dgm:t>
    </dgm:pt>
    <dgm:pt modelId="{EE550CF1-7BF5-4879-BEB8-126687F354F3}" type="sibTrans" cxnId="{891CA828-EF9B-443E-8DC4-988B01DDA1F6}">
      <dgm:prSet/>
      <dgm:spPr/>
      <dgm:t>
        <a:bodyPr/>
        <a:lstStyle/>
        <a:p>
          <a:endParaRPr lang="en-US"/>
        </a:p>
      </dgm:t>
    </dgm:pt>
    <dgm:pt modelId="{F980D6A6-A3C8-4B87-BD73-3F3F17E41D57}" type="pres">
      <dgm:prSet presAssocID="{56030750-A4CB-4E12-A362-7BE65EED2573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274C5A-4C9C-4049-9D57-1555A0EB726D}" type="pres">
      <dgm:prSet presAssocID="{56030750-A4CB-4E12-A362-7BE65EED2573}" presName="cycle" presStyleCnt="0"/>
      <dgm:spPr/>
    </dgm:pt>
    <dgm:pt modelId="{1725AF13-77CB-4E65-ADEB-EFDDF8F4B033}" type="pres">
      <dgm:prSet presAssocID="{56030750-A4CB-4E12-A362-7BE65EED2573}" presName="centerShape" presStyleCnt="0"/>
      <dgm:spPr/>
    </dgm:pt>
    <dgm:pt modelId="{D17A34A1-9DB8-4BB0-B28E-9F8FF0B9E187}" type="pres">
      <dgm:prSet presAssocID="{56030750-A4CB-4E12-A362-7BE65EED2573}" presName="connSite" presStyleLbl="node1" presStyleIdx="0" presStyleCnt="4"/>
      <dgm:spPr/>
    </dgm:pt>
    <dgm:pt modelId="{167D6AD0-E323-4B51-B15F-C4307A23307B}" type="pres">
      <dgm:prSet presAssocID="{56030750-A4CB-4E12-A362-7BE65EED2573}" presName="visible" presStyleLbl="node1" presStyleIdx="0" presStyleCnt="4" custScaleX="113912" custScaleY="120688" custLinFactNeighborX="-7228" custLinFactNeighborY="-321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5362EBAE-6F4C-4A2E-83C9-E5EC1A285FF9}" type="pres">
      <dgm:prSet presAssocID="{07FB0BE5-DC8D-4841-8D1A-2626A736A5B1}" presName="Name25" presStyleLbl="parChTrans1D1" presStyleIdx="0" presStyleCnt="3"/>
      <dgm:spPr/>
      <dgm:t>
        <a:bodyPr/>
        <a:lstStyle/>
        <a:p>
          <a:endParaRPr lang="en-US"/>
        </a:p>
      </dgm:t>
    </dgm:pt>
    <dgm:pt modelId="{FBC7D052-0FD8-4FF4-A1D9-B109C7FADC97}" type="pres">
      <dgm:prSet presAssocID="{4FE8A8DD-1FF9-41C2-95B3-935B22CAE812}" presName="node" presStyleCnt="0"/>
      <dgm:spPr/>
    </dgm:pt>
    <dgm:pt modelId="{B50C27EC-18A9-452E-AF74-13445989F20B}" type="pres">
      <dgm:prSet presAssocID="{4FE8A8DD-1FF9-41C2-95B3-935B22CAE812}" presName="parentNode" presStyleLbl="node1" presStyleIdx="1" presStyleCnt="4" custScaleX="113080" custScaleY="111414" custLinFactNeighborX="-1704" custLinFactNeighborY="1623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02EBF9-02C9-4103-8CA2-3B8820BBC77E}" type="pres">
      <dgm:prSet presAssocID="{4FE8A8DD-1FF9-41C2-95B3-935B22CAE812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C4378C-F23E-43D6-9ADE-6F9AF58F038C}" type="pres">
      <dgm:prSet presAssocID="{0847BC83-0C76-4799-BAC0-DED33CF01C25}" presName="Name25" presStyleLbl="parChTrans1D1" presStyleIdx="1" presStyleCnt="3"/>
      <dgm:spPr/>
      <dgm:t>
        <a:bodyPr/>
        <a:lstStyle/>
        <a:p>
          <a:endParaRPr lang="en-US"/>
        </a:p>
      </dgm:t>
    </dgm:pt>
    <dgm:pt modelId="{AC90002A-042B-4F4B-8CB3-626E5A13B48E}" type="pres">
      <dgm:prSet presAssocID="{946CE834-167B-435C-8621-74AE58A38BEB}" presName="node" presStyleCnt="0"/>
      <dgm:spPr/>
    </dgm:pt>
    <dgm:pt modelId="{914B0E1A-8027-4884-A758-0018F78069A7}" type="pres">
      <dgm:prSet presAssocID="{946CE834-167B-435C-8621-74AE58A38BEB}" presName="parentNode" presStyleLbl="node1" presStyleIdx="2" presStyleCnt="4" custScaleX="116047" custScaleY="118419" custLinFactNeighborX="16912" custLinFactNeighborY="1193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4B6C49-338C-458A-A79B-6E76064253AA}" type="pres">
      <dgm:prSet presAssocID="{946CE834-167B-435C-8621-74AE58A38BEB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5AF5E9-8F47-43AB-9BEE-A047ED7CD4BB}" type="pres">
      <dgm:prSet presAssocID="{A74FA3CB-C09F-46FF-B90A-C8EF59AC889F}" presName="Name25" presStyleLbl="parChTrans1D1" presStyleIdx="2" presStyleCnt="3"/>
      <dgm:spPr/>
      <dgm:t>
        <a:bodyPr/>
        <a:lstStyle/>
        <a:p>
          <a:endParaRPr lang="en-US"/>
        </a:p>
      </dgm:t>
    </dgm:pt>
    <dgm:pt modelId="{24684827-945B-4AF2-8A93-4F9BFE77BE2D}" type="pres">
      <dgm:prSet presAssocID="{770365DE-D142-4805-B4C4-B8CD44249915}" presName="node" presStyleCnt="0"/>
      <dgm:spPr/>
    </dgm:pt>
    <dgm:pt modelId="{F4770D04-A1B9-4C78-80D4-EDA414B51B0A}" type="pres">
      <dgm:prSet presAssocID="{770365DE-D142-4805-B4C4-B8CD44249915}" presName="parentNode" presStyleLbl="node1" presStyleIdx="3" presStyleCnt="4" custScaleX="121494" custScaleY="111870" custLinFactNeighborX="-12287" custLinFactNeighborY="1689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03F6EE-F045-4B1E-99CC-D2C7702B76E2}" type="pres">
      <dgm:prSet presAssocID="{770365DE-D142-4805-B4C4-B8CD44249915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9DC0E2-EBF1-46A0-A5EA-C3810BDD5611}" type="presOf" srcId="{770365DE-D142-4805-B4C4-B8CD44249915}" destId="{F4770D04-A1B9-4C78-80D4-EDA414B51B0A}" srcOrd="0" destOrd="0" presId="urn:microsoft.com/office/officeart/2005/8/layout/radial2"/>
    <dgm:cxn modelId="{3CC0869F-BD57-4C34-9337-C920DC531E0B}" type="presOf" srcId="{0847BC83-0C76-4799-BAC0-DED33CF01C25}" destId="{66C4378C-F23E-43D6-9ADE-6F9AF58F038C}" srcOrd="0" destOrd="0" presId="urn:microsoft.com/office/officeart/2005/8/layout/radial2"/>
    <dgm:cxn modelId="{2DEAD6A2-2EE9-4095-A0F2-534FC0CC7E97}" type="presOf" srcId="{946CE834-167B-435C-8621-74AE58A38BEB}" destId="{914B0E1A-8027-4884-A758-0018F78069A7}" srcOrd="0" destOrd="0" presId="urn:microsoft.com/office/officeart/2005/8/layout/radial2"/>
    <dgm:cxn modelId="{891CA828-EF9B-443E-8DC4-988B01DDA1F6}" srcId="{56030750-A4CB-4E12-A362-7BE65EED2573}" destId="{770365DE-D142-4805-B4C4-B8CD44249915}" srcOrd="2" destOrd="0" parTransId="{A74FA3CB-C09F-46FF-B90A-C8EF59AC889F}" sibTransId="{EE550CF1-7BF5-4879-BEB8-126687F354F3}"/>
    <dgm:cxn modelId="{FB03DBA5-E142-431D-A7E8-37686A76851F}" srcId="{56030750-A4CB-4E12-A362-7BE65EED2573}" destId="{4FE8A8DD-1FF9-41C2-95B3-935B22CAE812}" srcOrd="0" destOrd="0" parTransId="{07FB0BE5-DC8D-4841-8D1A-2626A736A5B1}" sibTransId="{624E9F73-03F9-47F9-B2D6-89CBE8AC7C74}"/>
    <dgm:cxn modelId="{C31A7140-A2E4-4F4D-8E80-1623EB19E5B6}" srcId="{56030750-A4CB-4E12-A362-7BE65EED2573}" destId="{946CE834-167B-435C-8621-74AE58A38BEB}" srcOrd="1" destOrd="0" parTransId="{0847BC83-0C76-4799-BAC0-DED33CF01C25}" sibTransId="{AC743FCE-7897-4C36-A7F4-EE13793C3A80}"/>
    <dgm:cxn modelId="{4609BF97-F317-4F94-B451-40D6A74DCD02}" type="presOf" srcId="{A74FA3CB-C09F-46FF-B90A-C8EF59AC889F}" destId="{3F5AF5E9-8F47-43AB-9BEE-A047ED7CD4BB}" srcOrd="0" destOrd="0" presId="urn:microsoft.com/office/officeart/2005/8/layout/radial2"/>
    <dgm:cxn modelId="{60DBE74C-12AB-41F7-9E99-3B09C2DB5E6F}" type="presOf" srcId="{4FE8A8DD-1FF9-41C2-95B3-935B22CAE812}" destId="{B50C27EC-18A9-452E-AF74-13445989F20B}" srcOrd="0" destOrd="0" presId="urn:microsoft.com/office/officeart/2005/8/layout/radial2"/>
    <dgm:cxn modelId="{20489BAF-9714-4AAF-B627-83D95623348F}" type="presOf" srcId="{07FB0BE5-DC8D-4841-8D1A-2626A736A5B1}" destId="{5362EBAE-6F4C-4A2E-83C9-E5EC1A285FF9}" srcOrd="0" destOrd="0" presId="urn:microsoft.com/office/officeart/2005/8/layout/radial2"/>
    <dgm:cxn modelId="{352163BA-373F-4C9D-BEEF-A590060123E7}" type="presOf" srcId="{56030750-A4CB-4E12-A362-7BE65EED2573}" destId="{F980D6A6-A3C8-4B87-BD73-3F3F17E41D57}" srcOrd="0" destOrd="0" presId="urn:microsoft.com/office/officeart/2005/8/layout/radial2"/>
    <dgm:cxn modelId="{05BF6425-589B-4A90-B7CE-376B8E61B96B}" type="presParOf" srcId="{F980D6A6-A3C8-4B87-BD73-3F3F17E41D57}" destId="{75274C5A-4C9C-4049-9D57-1555A0EB726D}" srcOrd="0" destOrd="0" presId="urn:microsoft.com/office/officeart/2005/8/layout/radial2"/>
    <dgm:cxn modelId="{745BDED9-EB8C-4D61-94FB-EE98742937A3}" type="presParOf" srcId="{75274C5A-4C9C-4049-9D57-1555A0EB726D}" destId="{1725AF13-77CB-4E65-ADEB-EFDDF8F4B033}" srcOrd="0" destOrd="0" presId="urn:microsoft.com/office/officeart/2005/8/layout/radial2"/>
    <dgm:cxn modelId="{5C1A402C-4CFE-46A5-B82D-EB9F95040ED1}" type="presParOf" srcId="{1725AF13-77CB-4E65-ADEB-EFDDF8F4B033}" destId="{D17A34A1-9DB8-4BB0-B28E-9F8FF0B9E187}" srcOrd="0" destOrd="0" presId="urn:microsoft.com/office/officeart/2005/8/layout/radial2"/>
    <dgm:cxn modelId="{16EDDC64-7688-4BA2-A9A9-9F72DDF305C0}" type="presParOf" srcId="{1725AF13-77CB-4E65-ADEB-EFDDF8F4B033}" destId="{167D6AD0-E323-4B51-B15F-C4307A23307B}" srcOrd="1" destOrd="0" presId="urn:microsoft.com/office/officeart/2005/8/layout/radial2"/>
    <dgm:cxn modelId="{5DFC6BA7-1028-4FAC-B869-F2F5E7B08617}" type="presParOf" srcId="{75274C5A-4C9C-4049-9D57-1555A0EB726D}" destId="{5362EBAE-6F4C-4A2E-83C9-E5EC1A285FF9}" srcOrd="1" destOrd="0" presId="urn:microsoft.com/office/officeart/2005/8/layout/radial2"/>
    <dgm:cxn modelId="{88136DE4-003F-4085-AE5B-88322A9CA242}" type="presParOf" srcId="{75274C5A-4C9C-4049-9D57-1555A0EB726D}" destId="{FBC7D052-0FD8-4FF4-A1D9-B109C7FADC97}" srcOrd="2" destOrd="0" presId="urn:microsoft.com/office/officeart/2005/8/layout/radial2"/>
    <dgm:cxn modelId="{2BB530A7-F84D-4EE4-A521-9512A3A7D25E}" type="presParOf" srcId="{FBC7D052-0FD8-4FF4-A1D9-B109C7FADC97}" destId="{B50C27EC-18A9-452E-AF74-13445989F20B}" srcOrd="0" destOrd="0" presId="urn:microsoft.com/office/officeart/2005/8/layout/radial2"/>
    <dgm:cxn modelId="{A8D4150B-4785-48F4-B224-6B0898359727}" type="presParOf" srcId="{FBC7D052-0FD8-4FF4-A1D9-B109C7FADC97}" destId="{B502EBF9-02C9-4103-8CA2-3B8820BBC77E}" srcOrd="1" destOrd="0" presId="urn:microsoft.com/office/officeart/2005/8/layout/radial2"/>
    <dgm:cxn modelId="{377AEB8D-7554-45DE-B9CC-539E9BA4E8CF}" type="presParOf" srcId="{75274C5A-4C9C-4049-9D57-1555A0EB726D}" destId="{66C4378C-F23E-43D6-9ADE-6F9AF58F038C}" srcOrd="3" destOrd="0" presId="urn:microsoft.com/office/officeart/2005/8/layout/radial2"/>
    <dgm:cxn modelId="{ACE15831-FAD2-4339-B348-6EA6672E9CC1}" type="presParOf" srcId="{75274C5A-4C9C-4049-9D57-1555A0EB726D}" destId="{AC90002A-042B-4F4B-8CB3-626E5A13B48E}" srcOrd="4" destOrd="0" presId="urn:microsoft.com/office/officeart/2005/8/layout/radial2"/>
    <dgm:cxn modelId="{0E51E765-DF88-4C1C-BEFA-D1E1FFEAFE70}" type="presParOf" srcId="{AC90002A-042B-4F4B-8CB3-626E5A13B48E}" destId="{914B0E1A-8027-4884-A758-0018F78069A7}" srcOrd="0" destOrd="0" presId="urn:microsoft.com/office/officeart/2005/8/layout/radial2"/>
    <dgm:cxn modelId="{012867DB-0320-4CCD-A591-06001574E3D1}" type="presParOf" srcId="{AC90002A-042B-4F4B-8CB3-626E5A13B48E}" destId="{8C4B6C49-338C-458A-A79B-6E76064253AA}" srcOrd="1" destOrd="0" presId="urn:microsoft.com/office/officeart/2005/8/layout/radial2"/>
    <dgm:cxn modelId="{BE4C50DF-1056-48EB-871B-B9BCF9F2A634}" type="presParOf" srcId="{75274C5A-4C9C-4049-9D57-1555A0EB726D}" destId="{3F5AF5E9-8F47-43AB-9BEE-A047ED7CD4BB}" srcOrd="5" destOrd="0" presId="urn:microsoft.com/office/officeart/2005/8/layout/radial2"/>
    <dgm:cxn modelId="{AF57CE25-D371-44CD-BCEA-5D3CEE5A7289}" type="presParOf" srcId="{75274C5A-4C9C-4049-9D57-1555A0EB726D}" destId="{24684827-945B-4AF2-8A93-4F9BFE77BE2D}" srcOrd="6" destOrd="0" presId="urn:microsoft.com/office/officeart/2005/8/layout/radial2"/>
    <dgm:cxn modelId="{D1584780-B81A-437A-8D86-38B53358DF96}" type="presParOf" srcId="{24684827-945B-4AF2-8A93-4F9BFE77BE2D}" destId="{F4770D04-A1B9-4C78-80D4-EDA414B51B0A}" srcOrd="0" destOrd="0" presId="urn:microsoft.com/office/officeart/2005/8/layout/radial2"/>
    <dgm:cxn modelId="{2CEDB47F-2C0B-4FD4-8E24-99D198C01C42}" type="presParOf" srcId="{24684827-945B-4AF2-8A93-4F9BFE77BE2D}" destId="{6203F6EE-F045-4B1E-99CC-D2C7702B76E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F8DBD-A5CF-46C0-A8D1-67F420063349}">
      <dsp:nvSpPr>
        <dsp:cNvPr id="0" name=""/>
        <dsp:cNvSpPr/>
      </dsp:nvSpPr>
      <dsp:spPr>
        <a:xfrm>
          <a:off x="3206490" y="0"/>
          <a:ext cx="2997053" cy="299735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5A884-9CD8-42BC-A9DA-F93766B4661B}">
      <dsp:nvSpPr>
        <dsp:cNvPr id="0" name=""/>
        <dsp:cNvSpPr/>
      </dsp:nvSpPr>
      <dsp:spPr>
        <a:xfrm>
          <a:off x="3868191" y="1084962"/>
          <a:ext cx="1672525" cy="836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800" kern="1200" dirty="0" smtClean="0"/>
            <a:t>Observe</a:t>
          </a:r>
          <a:endParaRPr lang="en-US" sz="2800" kern="1200" dirty="0"/>
        </a:p>
      </dsp:txBody>
      <dsp:txXfrm>
        <a:off x="3868191" y="1084962"/>
        <a:ext cx="1672525" cy="836176"/>
      </dsp:txXfrm>
    </dsp:sp>
    <dsp:sp modelId="{89263E78-E3E8-4B05-9D59-9ED053241C15}">
      <dsp:nvSpPr>
        <dsp:cNvPr id="0" name=""/>
        <dsp:cNvSpPr/>
      </dsp:nvSpPr>
      <dsp:spPr>
        <a:xfrm>
          <a:off x="2373881" y="1722427"/>
          <a:ext cx="2997053" cy="299735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5338630"/>
            <a:satOff val="-17326"/>
            <a:lumOff val="7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CD4C5-4278-4937-B6BD-4E7C43C54B54}">
      <dsp:nvSpPr>
        <dsp:cNvPr id="0" name=""/>
        <dsp:cNvSpPr/>
      </dsp:nvSpPr>
      <dsp:spPr>
        <a:xfrm>
          <a:off x="3032210" y="2810569"/>
          <a:ext cx="1672525" cy="836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800" kern="1200" dirty="0" smtClean="0"/>
            <a:t>Interpretet</a:t>
          </a:r>
          <a:endParaRPr lang="en-US" sz="2800" kern="1200" dirty="0"/>
        </a:p>
      </dsp:txBody>
      <dsp:txXfrm>
        <a:off x="3032210" y="2810569"/>
        <a:ext cx="1672525" cy="836176"/>
      </dsp:txXfrm>
    </dsp:sp>
    <dsp:sp modelId="{7C66C279-E3E6-49AD-B9C1-FDB8676B9788}">
      <dsp:nvSpPr>
        <dsp:cNvPr id="0" name=""/>
        <dsp:cNvSpPr/>
      </dsp:nvSpPr>
      <dsp:spPr>
        <a:xfrm>
          <a:off x="3206490" y="3451214"/>
          <a:ext cx="2997053" cy="2997358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5">
            <a:hueOff val="10677260"/>
            <a:satOff val="-34652"/>
            <a:lumOff val="15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97B56-95CB-436E-A50B-039C215159AA}">
      <dsp:nvSpPr>
        <dsp:cNvPr id="0" name=""/>
        <dsp:cNvSpPr/>
      </dsp:nvSpPr>
      <dsp:spPr>
        <a:xfrm>
          <a:off x="3868191" y="4536176"/>
          <a:ext cx="1672525" cy="836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800" kern="1200" dirty="0" smtClean="0"/>
            <a:t>Evaluate</a:t>
          </a:r>
          <a:endParaRPr lang="en-US" sz="2800" kern="1200" dirty="0"/>
        </a:p>
      </dsp:txBody>
      <dsp:txXfrm>
        <a:off x="3868191" y="4536176"/>
        <a:ext cx="1672525" cy="836176"/>
      </dsp:txXfrm>
    </dsp:sp>
    <dsp:sp modelId="{BE3B936B-0FD4-4F66-97F7-DF9AF0FE982B}">
      <dsp:nvSpPr>
        <dsp:cNvPr id="0" name=""/>
        <dsp:cNvSpPr/>
      </dsp:nvSpPr>
      <dsp:spPr>
        <a:xfrm>
          <a:off x="2587515" y="5372353"/>
          <a:ext cx="2574845" cy="2576090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16015889"/>
            <a:satOff val="-51978"/>
            <a:lumOff val="23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45FE4-BA2B-4038-AC83-CE0F8DA72F68}">
      <dsp:nvSpPr>
        <dsp:cNvPr id="0" name=""/>
        <dsp:cNvSpPr/>
      </dsp:nvSpPr>
      <dsp:spPr>
        <a:xfrm>
          <a:off x="3032210" y="6261784"/>
          <a:ext cx="1672525" cy="836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800" kern="1200" dirty="0" smtClean="0"/>
            <a:t>Decide</a:t>
          </a:r>
          <a:endParaRPr lang="en-US" sz="2800" kern="1200" dirty="0"/>
        </a:p>
      </dsp:txBody>
      <dsp:txXfrm>
        <a:off x="3032210" y="6261784"/>
        <a:ext cx="1672525" cy="836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AF5E9-8F47-43AB-9BEE-A047ED7CD4BB}">
      <dsp:nvSpPr>
        <dsp:cNvPr id="0" name=""/>
        <dsp:cNvSpPr/>
      </dsp:nvSpPr>
      <dsp:spPr>
        <a:xfrm rot="2765304">
          <a:off x="3889092" y="5293976"/>
          <a:ext cx="706005" cy="55019"/>
        </a:xfrm>
        <a:custGeom>
          <a:avLst/>
          <a:gdLst/>
          <a:ahLst/>
          <a:cxnLst/>
          <a:rect l="0" t="0" r="0" b="0"/>
          <a:pathLst>
            <a:path>
              <a:moveTo>
                <a:pt x="0" y="27509"/>
              </a:moveTo>
              <a:lnTo>
                <a:pt x="706005" y="27509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C4378C-F23E-43D6-9ADE-6F9AF58F038C}">
      <dsp:nvSpPr>
        <dsp:cNvPr id="0" name=""/>
        <dsp:cNvSpPr/>
      </dsp:nvSpPr>
      <dsp:spPr>
        <a:xfrm rot="225339">
          <a:off x="4043295" y="3894817"/>
          <a:ext cx="1436894" cy="55019"/>
        </a:xfrm>
        <a:custGeom>
          <a:avLst/>
          <a:gdLst/>
          <a:ahLst/>
          <a:cxnLst/>
          <a:rect l="0" t="0" r="0" b="0"/>
          <a:pathLst>
            <a:path>
              <a:moveTo>
                <a:pt x="0" y="27509"/>
              </a:moveTo>
              <a:lnTo>
                <a:pt x="1436894" y="27509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2EBAE-6F4C-4A2E-83C9-E5EC1A285FF9}">
      <dsp:nvSpPr>
        <dsp:cNvPr id="0" name=""/>
        <dsp:cNvSpPr/>
      </dsp:nvSpPr>
      <dsp:spPr>
        <a:xfrm rot="19235497">
          <a:off x="3952418" y="2457818"/>
          <a:ext cx="812992" cy="55019"/>
        </a:xfrm>
        <a:custGeom>
          <a:avLst/>
          <a:gdLst/>
          <a:ahLst/>
          <a:cxnLst/>
          <a:rect l="0" t="0" r="0" b="0"/>
          <a:pathLst>
            <a:path>
              <a:moveTo>
                <a:pt x="0" y="27509"/>
              </a:moveTo>
              <a:lnTo>
                <a:pt x="812992" y="27509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7D6AD0-E323-4B51-B15F-C4307A23307B}">
      <dsp:nvSpPr>
        <dsp:cNvPr id="0" name=""/>
        <dsp:cNvSpPr/>
      </dsp:nvSpPr>
      <dsp:spPr>
        <a:xfrm>
          <a:off x="429871" y="1475101"/>
          <a:ext cx="4151759" cy="439872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C27EC-18A9-452E-AF74-13445989F20B}">
      <dsp:nvSpPr>
        <dsp:cNvPr id="0" name=""/>
        <dsp:cNvSpPr/>
      </dsp:nvSpPr>
      <dsp:spPr>
        <a:xfrm>
          <a:off x="4386127" y="228835"/>
          <a:ext cx="2472861" cy="24364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3200" b="1" kern="1200" dirty="0" smtClean="0"/>
            <a:t>Design</a:t>
          </a:r>
          <a:endParaRPr lang="en-US" sz="3200" b="1" kern="1200" dirty="0"/>
        </a:p>
      </dsp:txBody>
      <dsp:txXfrm>
        <a:off x="4748269" y="585642"/>
        <a:ext cx="1748577" cy="1722814"/>
      </dsp:txXfrm>
    </dsp:sp>
    <dsp:sp modelId="{914B0E1A-8027-4884-A758-0018F78069A7}">
      <dsp:nvSpPr>
        <dsp:cNvPr id="0" name=""/>
        <dsp:cNvSpPr/>
      </dsp:nvSpPr>
      <dsp:spPr>
        <a:xfrm>
          <a:off x="5476030" y="2757699"/>
          <a:ext cx="2537744" cy="25896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3200" b="1" kern="1200" dirty="0" smtClean="0"/>
            <a:t>Scale</a:t>
          </a:r>
          <a:endParaRPr lang="en-US" sz="3200" b="1" kern="1200" dirty="0"/>
        </a:p>
      </dsp:txBody>
      <dsp:txXfrm>
        <a:off x="5847674" y="3136939"/>
        <a:ext cx="1794456" cy="1831135"/>
      </dsp:txXfrm>
    </dsp:sp>
    <dsp:sp modelId="{F4770D04-A1B9-4C78-80D4-EDA414B51B0A}">
      <dsp:nvSpPr>
        <dsp:cNvPr id="0" name=""/>
        <dsp:cNvSpPr/>
      </dsp:nvSpPr>
      <dsp:spPr>
        <a:xfrm>
          <a:off x="4039696" y="5267931"/>
          <a:ext cx="2656860" cy="24464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3200" b="1" kern="1200" dirty="0" smtClean="0"/>
            <a:t>Train</a:t>
          </a:r>
          <a:endParaRPr lang="en-US" sz="3200" b="1" kern="1200" dirty="0"/>
        </a:p>
      </dsp:txBody>
      <dsp:txXfrm>
        <a:off x="4428784" y="5626198"/>
        <a:ext cx="1878684" cy="1729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89" name="Shape 8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4785080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25000"/>
              </a:lnSpc>
              <a:defRPr sz="1800"/>
            </a:pPr>
            <a:endParaRPr sz="1400" dirty="0"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322065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25000"/>
              </a:lnSpc>
              <a:defRPr sz="1800"/>
            </a:pPr>
            <a:endParaRPr sz="1400" dirty="0"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454518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25000"/>
              </a:lnSpc>
              <a:defRPr sz="1800"/>
            </a:pPr>
            <a:endParaRPr sz="1400" dirty="0"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632401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25000"/>
              </a:lnSpc>
              <a:defRPr sz="1800"/>
            </a:pPr>
            <a:endParaRPr sz="1400" dirty="0"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682697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sz="1400" smtClean="0"/>
          </a:p>
          <a:p>
            <a:r>
              <a:rPr lang="en-US" sz="1400" smtClean="0"/>
              <a:t>We help our clients, small and large, to quickly transform their business to take full advantage of the Cloud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400" smtClean="0">
                <a:sym typeface="Helvetica"/>
              </a:rPr>
              <a:t>we rapidly identify, design, prove, and build the right innovative, scalable applications for the client’s target market on IBM Bluemix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400" smtClean="0">
                <a:sym typeface="Helvetica"/>
              </a:rPr>
              <a:t>we build modern Hybrid Cloud platforms to scale with client’s needs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400" smtClean="0">
                <a:sym typeface="Helvetica"/>
              </a:rPr>
              <a:t>we enable and train client’s teams to rapidly adopt Cloud solutions</a:t>
            </a:r>
          </a:p>
          <a:p>
            <a:pPr lvl="0">
              <a:lnSpc>
                <a:spcPct val="125000"/>
              </a:lnSpc>
              <a:defRPr sz="1800"/>
            </a:pPr>
            <a:endParaRPr lang="fi-FI" sz="1400" smtClean="0">
              <a:latin typeface="Avenir Book"/>
              <a:ea typeface="Avenir Book"/>
              <a:cs typeface="Avenir Book"/>
              <a:sym typeface="Avenir Book"/>
            </a:endParaRPr>
          </a:p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lang="en-US" sz="1400" smtClean="0">
                <a:solidFill>
                  <a:schemeClr val="bg1"/>
                </a:solidFill>
                <a:latin typeface="HelvNeue Medium for IBM"/>
                <a:cs typeface="HelvNeue Medium for IBM"/>
              </a:rPr>
              <a:t>We take a Lean and User Centered Design approach to help you rapidly </a:t>
            </a:r>
            <a:r>
              <a:rPr lang="en-US" sz="1400" smtClean="0">
                <a:solidFill>
                  <a:schemeClr val="tx1"/>
                </a:solidFill>
                <a:latin typeface="HelvNeue Medium for IBM"/>
                <a:cs typeface="HelvNeue Medium for IBM"/>
              </a:rPr>
              <a:t>Identify, Prove, Design, Build</a:t>
            </a:r>
            <a:r>
              <a:rPr lang="en-US" sz="1400" smtClean="0">
                <a:latin typeface="HelvNeue Medium for IBM"/>
                <a:cs typeface="HelvNeue Medium for IBM"/>
              </a:rPr>
              <a:t> </a:t>
            </a:r>
            <a:r>
              <a:rPr lang="en-US" sz="1400" smtClean="0">
                <a:solidFill>
                  <a:schemeClr val="bg1"/>
                </a:solidFill>
                <a:latin typeface="HelvNeue Medium for IBM"/>
                <a:cs typeface="HelvNeue Medium for IBM"/>
              </a:rPr>
              <a:t>and </a:t>
            </a:r>
            <a:r>
              <a:rPr lang="en-US" sz="1400" smtClean="0">
                <a:solidFill>
                  <a:schemeClr val="tx1"/>
                </a:solidFill>
                <a:latin typeface="HelvNeue Medium for IBM"/>
                <a:cs typeface="HelvNeue Medium for IBM"/>
              </a:rPr>
              <a:t>Deploy</a:t>
            </a:r>
            <a:r>
              <a:rPr lang="en-US" sz="1400" smtClean="0">
                <a:latin typeface="HelvNeue Medium for IBM"/>
                <a:cs typeface="HelvNeue Medium for IBM"/>
              </a:rPr>
              <a:t> </a:t>
            </a:r>
            <a:r>
              <a:rPr lang="en-US" sz="1400" smtClean="0">
                <a:solidFill>
                  <a:schemeClr val="bg1"/>
                </a:solidFill>
                <a:latin typeface="HelvNeue Medium for IBM"/>
                <a:cs typeface="HelvNeue Medium for IBM"/>
              </a:rPr>
              <a:t>the right app for the target market.</a:t>
            </a:r>
            <a:br>
              <a:rPr lang="en-US" sz="1400" smtClean="0">
                <a:solidFill>
                  <a:schemeClr val="bg1"/>
                </a:solidFill>
                <a:latin typeface="HelvNeue Medium for IBM"/>
                <a:cs typeface="HelvNeue Medium for IBM"/>
              </a:rPr>
            </a:br>
            <a:r>
              <a:rPr lang="en-US" sz="1400" smtClean="0">
                <a:solidFill>
                  <a:schemeClr val="bg1"/>
                </a:solidFill>
                <a:latin typeface="HelvNeue Medium for IBM"/>
                <a:cs typeface="HelvNeue Medium for IBM"/>
              </a:rPr>
              <a:t/>
            </a:r>
            <a:br>
              <a:rPr lang="en-US" sz="1400" smtClean="0">
                <a:solidFill>
                  <a:schemeClr val="bg1"/>
                </a:solidFill>
                <a:latin typeface="HelvNeue Medium for IBM"/>
                <a:cs typeface="HelvNeue Medium for IBM"/>
              </a:rPr>
            </a:br>
            <a:r>
              <a:rPr lang="en-US" sz="1400" smtClean="0">
                <a:solidFill>
                  <a:schemeClr val="bg1"/>
                </a:solidFill>
                <a:latin typeface="HelvNeue Medium for IBM"/>
                <a:cs typeface="HelvNeue Medium for IBM"/>
              </a:rPr>
              <a:t>With IBM Design Thinking we </a:t>
            </a:r>
            <a:r>
              <a:rPr lang="en-US" sz="1400" smtClean="0">
                <a:solidFill>
                  <a:schemeClr val="tx1"/>
                </a:solidFill>
                <a:latin typeface="HelvNeue Medium for IBM"/>
                <a:cs typeface="HelvNeue Medium for IBM"/>
              </a:rPr>
              <a:t>Define The Right Product with the right Experience.</a:t>
            </a:r>
          </a:p>
          <a:p>
            <a:pPr lvl="0">
              <a:lnSpc>
                <a:spcPct val="125000"/>
              </a:lnSpc>
              <a:defRPr sz="1800"/>
            </a:pPr>
            <a:endParaRPr sz="1400" dirty="0"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00786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rtl="0" latinLnBrk="1" hangingPunct="0"/>
            <a:endParaRPr lang="en-US" sz="1400" smtClean="0">
              <a:latin typeface="Arial"/>
              <a:cs typeface="Arial"/>
            </a:endParaRPr>
          </a:p>
          <a:p>
            <a:r>
              <a:rPr lang="en-US" sz="2200" smtClean="0">
                <a:effectLst/>
                <a:latin typeface="Lucida Grande"/>
                <a:ea typeface="Lucida Grande"/>
                <a:cs typeface="Lucida Grande"/>
                <a:sym typeface="Lucida Grande"/>
              </a:rPr>
              <a:t>Think: Conceptualization, refinement, and prioritization of capabilities</a:t>
            </a:r>
          </a:p>
          <a:p>
            <a:r>
              <a:rPr lang="en-US" sz="2200" smtClean="0">
                <a:effectLst/>
                <a:latin typeface="Lucida Grande"/>
                <a:ea typeface="Lucida Grande"/>
                <a:cs typeface="Lucida Grande"/>
                <a:sym typeface="Lucida Grande"/>
              </a:rPr>
              <a:t>Code:  Generation, enhancement, optimization and testing of features</a:t>
            </a:r>
          </a:p>
          <a:p>
            <a:r>
              <a:rPr lang="en-US" sz="2200" smtClean="0">
                <a:effectLst/>
                <a:latin typeface="Lucida Grande"/>
                <a:ea typeface="Lucida Grande"/>
                <a:cs typeface="Lucida Grande"/>
                <a:sym typeface="Lucida Grande"/>
              </a:rPr>
              <a:t>Deliver: Automated production and delivery of offerings</a:t>
            </a:r>
          </a:p>
          <a:p>
            <a:r>
              <a:rPr lang="en-US" sz="2200" smtClean="0">
                <a:effectLst/>
                <a:latin typeface="Lucida Grande"/>
                <a:ea typeface="Lucida Grande"/>
                <a:cs typeface="Lucida Grande"/>
                <a:sym typeface="Lucida Grande"/>
              </a:rPr>
              <a:t>Run: Services, options, and capabilities required to run In the Cloud</a:t>
            </a:r>
          </a:p>
          <a:p>
            <a:r>
              <a:rPr lang="en-US" sz="2200" smtClean="0">
                <a:effectLst/>
                <a:latin typeface="Lucida Grande"/>
                <a:ea typeface="Lucida Grande"/>
                <a:cs typeface="Lucida Grande"/>
                <a:sym typeface="Lucida Grande"/>
              </a:rPr>
              <a:t>Manage: Ongoing Monitoring, Support, and Recovery of  offerings</a:t>
            </a:r>
          </a:p>
          <a:p>
            <a:r>
              <a:rPr lang="en-US" sz="2200" smtClean="0">
                <a:effectLst/>
                <a:latin typeface="Lucida Grande"/>
                <a:ea typeface="Lucida Grande"/>
                <a:cs typeface="Lucida Grande"/>
                <a:sym typeface="Lucida Grande"/>
              </a:rPr>
              <a:t>Learn: Continuously learn based on outcomes from experiments</a:t>
            </a:r>
          </a:p>
          <a:p>
            <a:r>
              <a:rPr lang="fi-FI" sz="2200" smtClean="0">
                <a:effectLst/>
                <a:latin typeface="Lucida Grande"/>
                <a:ea typeface="Lucida Grande"/>
                <a:cs typeface="Lucida Grande"/>
                <a:sym typeface="Lucida Grande"/>
              </a:rPr>
              <a:t>Culture: </a:t>
            </a:r>
            <a:r>
              <a:rPr lang="en-US" sz="2200" smtClean="0">
                <a:effectLst/>
                <a:latin typeface="Lucida Grande"/>
                <a:ea typeface="Lucida Grande"/>
                <a:cs typeface="Lucida Grande"/>
                <a:sym typeface="Lucida Grande"/>
              </a:rPr>
              <a:t>Foundational values and principles</a:t>
            </a:r>
          </a:p>
          <a:p>
            <a:pPr lvl="0">
              <a:lnSpc>
                <a:spcPct val="125000"/>
              </a:lnSpc>
              <a:defRPr sz="1800"/>
            </a:pPr>
            <a:endParaRPr lang="fi-FI" sz="1400" smtClean="0">
              <a:latin typeface="Avenir Book"/>
              <a:ea typeface="Avenir Book"/>
              <a:cs typeface="Avenir Book"/>
              <a:sym typeface="Avenir Book"/>
            </a:endParaRPr>
          </a:p>
          <a:p>
            <a:pPr eaLnBrk="1" fontAlgn="auto" latinLnBrk="0" hangingPunct="1"/>
            <a:r>
              <a:rPr lang="en-US" sz="2200" b="0" i="0" u="none" strike="noStrike" baseline="0" smtClean="0">
                <a:effectLst/>
                <a:latin typeface="Lucida Grande"/>
                <a:ea typeface="Lucida Grande"/>
                <a:cs typeface="Lucida Grande"/>
                <a:sym typeface="Lucida Grande"/>
              </a:rPr>
              <a:t>Applied by our global team of:</a:t>
            </a:r>
            <a:endParaRPr lang="en-US" sz="2200" b="0" i="0" u="none" strike="noStrike" smtClean="0">
              <a:effectLst/>
              <a:latin typeface="Lucida Grande"/>
              <a:ea typeface="Lucida Grande"/>
              <a:cs typeface="Lucida Grande"/>
              <a:sym typeface="Lucida Grande"/>
            </a:endParaRPr>
          </a:p>
          <a:p>
            <a:pPr fontAlgn="ctr" latinLnBrk="0"/>
            <a:r>
              <a:rPr lang="en-US" sz="2200" b="0" i="0" u="none" strike="noStrike" baseline="0" smtClean="0">
                <a:effectLst/>
                <a:latin typeface="Lucida Grande"/>
                <a:ea typeface="Lucida Grande"/>
                <a:cs typeface="Lucida Grande"/>
                <a:sym typeface="Lucida Grande"/>
              </a:rPr>
              <a:t>Visual and UX Designers</a:t>
            </a:r>
            <a:endParaRPr lang="en-US" sz="2200" b="0" i="0" u="none" strike="noStrike" smtClean="0">
              <a:effectLst/>
              <a:latin typeface="Lucida Grande"/>
              <a:ea typeface="Lucida Grande"/>
              <a:cs typeface="Lucida Grande"/>
              <a:sym typeface="Lucida Grande"/>
            </a:endParaRPr>
          </a:p>
          <a:p>
            <a:pPr fontAlgn="ctr" latinLnBrk="0"/>
            <a:r>
              <a:rPr lang="en-US" sz="2200" b="0" i="0" u="none" strike="noStrike" baseline="0" smtClean="0">
                <a:effectLst/>
                <a:latin typeface="Lucida Grande"/>
                <a:ea typeface="Lucida Grande"/>
                <a:cs typeface="Lucida Grande"/>
                <a:sym typeface="Lucida Grande"/>
              </a:rPr>
              <a:t>Solution Architects</a:t>
            </a:r>
            <a:endParaRPr lang="en-US" sz="2200" b="0" i="0" u="none" strike="noStrike" smtClean="0">
              <a:effectLst/>
              <a:latin typeface="Lucida Grande"/>
              <a:ea typeface="Lucida Grande"/>
              <a:cs typeface="Lucida Grande"/>
              <a:sym typeface="Lucida Grande"/>
            </a:endParaRPr>
          </a:p>
          <a:p>
            <a:pPr fontAlgn="ctr" latinLnBrk="0"/>
            <a:r>
              <a:rPr lang="en-US" sz="2200" b="0" i="0" u="none" strike="noStrike" baseline="0" smtClean="0">
                <a:effectLst/>
                <a:latin typeface="Lucida Grande"/>
                <a:ea typeface="Lucida Grande"/>
                <a:cs typeface="Lucida Grande"/>
                <a:sym typeface="Lucida Grande"/>
              </a:rPr>
              <a:t>Developers</a:t>
            </a:r>
            <a:endParaRPr lang="en-US" sz="2200" b="0" i="0" u="none" strike="noStrike" smtClean="0">
              <a:effectLst/>
              <a:latin typeface="Lucida Grande"/>
              <a:ea typeface="Lucida Grande"/>
              <a:cs typeface="Lucida Grande"/>
              <a:sym typeface="Lucida Grande"/>
            </a:endParaRPr>
          </a:p>
          <a:p>
            <a:pPr fontAlgn="ctr" latinLnBrk="0"/>
            <a:r>
              <a:rPr lang="en-US" sz="2200" b="0" i="0" u="none" strike="noStrike" baseline="0" smtClean="0">
                <a:effectLst/>
                <a:latin typeface="Lucida Grande"/>
                <a:ea typeface="Lucida Grande"/>
                <a:cs typeface="Lucida Grande"/>
                <a:sym typeface="Lucida Grande"/>
              </a:rPr>
              <a:t>Mobile SMEs</a:t>
            </a:r>
            <a:endParaRPr lang="en-US" sz="2200" b="0" i="0" u="none" strike="noStrike" smtClean="0">
              <a:effectLst/>
              <a:latin typeface="Lucida Grande"/>
              <a:ea typeface="Lucida Grande"/>
              <a:cs typeface="Lucida Grande"/>
              <a:sym typeface="Lucida Grande"/>
            </a:endParaRPr>
          </a:p>
          <a:p>
            <a:pPr fontAlgn="ctr" latinLnBrk="0"/>
            <a:r>
              <a:rPr lang="en-US" sz="2200" b="0" i="0" u="none" strike="noStrike" baseline="0" smtClean="0">
                <a:effectLst/>
                <a:latin typeface="Lucida Grande"/>
                <a:ea typeface="Lucida Grande"/>
                <a:cs typeface="Lucida Grande"/>
                <a:sym typeface="Lucida Grande"/>
              </a:rPr>
              <a:t>DevOps SMEs</a:t>
            </a:r>
            <a:endParaRPr lang="en-US" sz="2200" b="0" i="0" u="none" strike="noStrike" smtClean="0">
              <a:effectLst/>
              <a:latin typeface="Lucida Grande"/>
              <a:ea typeface="Lucida Grande"/>
              <a:cs typeface="Lucida Grande"/>
              <a:sym typeface="Lucida Grande"/>
            </a:endParaRPr>
          </a:p>
          <a:p>
            <a:pPr fontAlgn="ctr" latinLnBrk="0"/>
            <a:r>
              <a:rPr lang="en-US" sz="2200" b="0" i="0" u="none" strike="noStrike" baseline="0" smtClean="0">
                <a:effectLst/>
                <a:latin typeface="Lucida Grande"/>
                <a:ea typeface="Lucida Grande"/>
                <a:cs typeface="Lucida Grande"/>
                <a:sym typeface="Lucida Grande"/>
              </a:rPr>
              <a:t>Integration Experts</a:t>
            </a:r>
            <a:endParaRPr lang="en-US" sz="2200" b="0" i="0" u="none" strike="noStrike" smtClean="0">
              <a:effectLst/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>
              <a:lnSpc>
                <a:spcPct val="125000"/>
              </a:lnSpc>
              <a:defRPr sz="1800"/>
            </a:pPr>
            <a:endParaRPr lang="fi-FI" sz="1400" smtClean="0">
              <a:latin typeface="Avenir Book"/>
              <a:ea typeface="Avenir Book"/>
              <a:cs typeface="Avenir Book"/>
              <a:sym typeface="Avenir Book"/>
            </a:endParaRPr>
          </a:p>
          <a:p>
            <a:pPr lvl="0">
              <a:lnSpc>
                <a:spcPct val="125000"/>
              </a:lnSpc>
              <a:defRPr sz="1800"/>
            </a:pPr>
            <a:r>
              <a:rPr lang="fi-FI" sz="1400" smtClean="0">
                <a:latin typeface="Avenir Book"/>
                <a:ea typeface="Avenir Book"/>
                <a:cs typeface="Avenir Book"/>
                <a:sym typeface="Avenir Book"/>
              </a:rPr>
              <a:t>’</a:t>
            </a:r>
            <a:endParaRPr sz="1400" dirty="0"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500588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25000"/>
              </a:lnSpc>
              <a:defRPr sz="1800"/>
            </a:pPr>
            <a:endParaRPr sz="1400" dirty="0"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506068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25000"/>
              </a:lnSpc>
              <a:defRPr sz="1800"/>
            </a:pPr>
            <a:endParaRPr sz="1400" dirty="0"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861404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25000"/>
              </a:lnSpc>
              <a:defRPr sz="1800"/>
            </a:pPr>
            <a:endParaRPr sz="1400" dirty="0"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81933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endParaRPr sz="1400" dirty="0"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80385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endParaRPr sz="1400" dirty="0"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8041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endParaRPr sz="1400" dirty="0"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880992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457200">
              <a:defRPr sz="1800"/>
            </a:pPr>
            <a:endParaRPr sz="1400" dirty="0"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25685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25000"/>
              </a:lnSpc>
              <a:defRPr sz="1800"/>
            </a:pPr>
            <a:endParaRPr sz="1400" dirty="0"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720224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lnSpc>
                <a:spcPct val="125000"/>
              </a:lnSpc>
              <a:buFont typeface="Arial" panose="020B0604020202020204" pitchFamily="34" charset="0"/>
              <a:buNone/>
              <a:defRPr sz="1800"/>
            </a:pPr>
            <a:endParaRPr sz="1400" dirty="0"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405720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endParaRPr sz="1400" dirty="0"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933074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25000"/>
              </a:lnSpc>
              <a:defRPr sz="1800"/>
            </a:pPr>
            <a:endParaRPr sz="1400" dirty="0"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56745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 defTabSz="584200">
              <a:lnSpc>
                <a:spcPct val="100000"/>
              </a:lnSpc>
              <a:defRPr sz="8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1269999" y="1638300"/>
            <a:ext cx="10464801" cy="33020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defTabSz="584200">
              <a:lnSpc>
                <a:spcPct val="100000"/>
              </a:lnSpc>
              <a:defRPr sz="38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/>
            </a:pPr>
            <a:r>
              <a:rPr sz="3800" b="1"/>
              <a:t>Title Text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1269999" y="5029200"/>
            <a:ext cx="10464801" cy="11303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457200">
              <a:spcBef>
                <a:spcPts val="2400"/>
              </a:spcBef>
              <a:buSzTx/>
              <a:buNone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indent="228600" defTabSz="457200">
              <a:spcBef>
                <a:spcPts val="2400"/>
              </a:spcBef>
              <a:buSzTx/>
              <a:buNone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indent="457200" defTabSz="457200">
              <a:spcBef>
                <a:spcPts val="2400"/>
              </a:spcBef>
              <a:buSzTx/>
              <a:buNone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indent="685800" defTabSz="457200">
              <a:spcBef>
                <a:spcPts val="2400"/>
              </a:spcBef>
              <a:buSzTx/>
              <a:buNone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indent="914400" defTabSz="457200">
              <a:spcBef>
                <a:spcPts val="2400"/>
              </a:spcBef>
              <a:buSzTx/>
              <a:buNone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xfrm>
            <a:off x="116675" y="9321551"/>
            <a:ext cx="340259" cy="342901"/>
          </a:xfrm>
          <a:prstGeom prst="rect">
            <a:avLst/>
          </a:prstGeom>
        </p:spPr>
        <p:txBody>
          <a:bodyPr wrap="none" lIns="0" tIns="0" rIns="0" bIns="0"/>
          <a:lstStyle>
            <a:lvl1pPr algn="ctr" defTabSz="584200">
              <a:defRPr sz="1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390595" y="782997"/>
            <a:ext cx="12223610" cy="1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49" name="Shape 49"/>
          <p:cNvSpPr/>
          <p:nvPr/>
        </p:nvSpPr>
        <p:spPr>
          <a:xfrm>
            <a:off x="10794435" y="9297528"/>
            <a:ext cx="1950721" cy="296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476" tIns="65476" rIns="65476" bIns="65476">
            <a:spAutoFit/>
          </a:bodyPr>
          <a:lstStyle>
            <a:lvl1pPr algn="r" defTabSz="457200">
              <a:defRPr sz="11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1100" dirty="0"/>
              <a:t>© 2015 IBM Corporation</a:t>
            </a:r>
          </a:p>
        </p:txBody>
      </p:sp>
      <p:pic>
        <p:nvPicPr>
          <p:cNvPr id="50" name="R120_G137_B251-200.png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76568" y="322862"/>
            <a:ext cx="837637" cy="336409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/>
        </p:nvSpPr>
        <p:spPr>
          <a:xfrm>
            <a:off x="295768" y="381564"/>
            <a:ext cx="5091290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lvl="0" algn="l" defTabSz="457200">
              <a:lnSpc>
                <a:spcPct val="90000"/>
              </a:lnSpc>
              <a:defRPr sz="1800"/>
            </a:pPr>
            <a:r>
              <a:rPr sz="1600" dirty="0">
                <a:latin typeface="Helvetica"/>
                <a:ea typeface="Helvetica"/>
                <a:cs typeface="Helvetica"/>
                <a:sym typeface="Helvetica"/>
              </a:rPr>
              <a:t>IBM Cloud Platform Services | </a:t>
            </a:r>
            <a:r>
              <a:rPr sz="1600" b="1" dirty="0">
                <a:latin typeface="Helvetica"/>
                <a:ea typeface="Helvetica"/>
                <a:cs typeface="Helvetica"/>
                <a:sym typeface="Helvetica"/>
              </a:rPr>
              <a:t>Bluemix</a:t>
            </a:r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000"/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Char char="–"/>
            </a:lvl2pPr>
            <a:lvl3pPr>
              <a:buChar char="•"/>
            </a:lvl3pPr>
            <a:lvl4pPr>
              <a:buChar char="–"/>
            </a:lvl4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390596" y="782997"/>
            <a:ext cx="12223610" cy="1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57" name="Shape 57"/>
          <p:cNvSpPr/>
          <p:nvPr/>
        </p:nvSpPr>
        <p:spPr>
          <a:xfrm>
            <a:off x="11093949" y="9307182"/>
            <a:ext cx="1651208" cy="29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5023" tIns="65023" rIns="65023" bIns="65023" anchor="b">
            <a:spAutoFit/>
          </a:bodyPr>
          <a:lstStyle>
            <a:lvl1pPr algn="r" defTabSz="914400">
              <a:defRPr sz="11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1100" dirty="0"/>
              <a:t>© 2014 IBM Corporation</a:t>
            </a:r>
          </a:p>
        </p:txBody>
      </p:sp>
      <p:sp>
        <p:nvSpPr>
          <p:cNvPr id="58" name="Shape 58"/>
          <p:cNvSpPr/>
          <p:nvPr/>
        </p:nvSpPr>
        <p:spPr>
          <a:xfrm>
            <a:off x="715716" y="499816"/>
            <a:ext cx="61118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 defTabSz="914400">
              <a:spcBef>
                <a:spcPts val="9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1400" dirty="0"/>
              <a:t>IBM Security</a:t>
            </a:r>
          </a:p>
        </p:txBody>
      </p:sp>
      <p:pic>
        <p:nvPicPr>
          <p:cNvPr id="59" name="image1.png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213" y="286738"/>
            <a:ext cx="433494" cy="431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image2.png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69797" y="309316"/>
            <a:ext cx="833120" cy="338667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295684" y="9307182"/>
            <a:ext cx="352299" cy="295149"/>
          </a:xfrm>
          <a:prstGeom prst="rect">
            <a:avLst/>
          </a:prstGeom>
          <a:ln w="12700">
            <a:miter lim="400000"/>
          </a:ln>
          <a:effectLst>
            <a:outerShdw blurRad="12700" dist="25400" dir="2700000" rotWithShape="0">
              <a:srgbClr val="4F7D93">
                <a:alpha val="74998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5023" tIns="65023" rIns="65023" bIns="65023" anchor="b">
            <a:spAutoFit/>
          </a:bodyPr>
          <a:lstStyle>
            <a:lvl1pPr algn="r" defTabSz="914400">
              <a:defRPr sz="11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1100" dirty="0"/>
              <a:t>‹#› </a:t>
            </a:r>
          </a:p>
        </p:txBody>
      </p:sp>
      <p:pic>
        <p:nvPicPr>
          <p:cNvPr id="62" name="image2.tif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69797" y="309316"/>
            <a:ext cx="833120" cy="338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image1.png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213" y="286738"/>
            <a:ext cx="433494" cy="431236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259645" y="844408"/>
            <a:ext cx="12352301" cy="1431432"/>
          </a:xfrm>
          <a:prstGeom prst="rect">
            <a:avLst/>
          </a:prstGeom>
        </p:spPr>
        <p:txBody>
          <a:bodyPr/>
          <a:lstStyle>
            <a:lvl1pPr>
              <a:defRPr spc="-40">
                <a:solidFill>
                  <a:srgbClr val="00649D"/>
                </a:solidFill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000" spc="-40">
                <a:solidFill>
                  <a:srgbClr val="00649D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defTabSz="584200">
              <a:lnSpc>
                <a:spcPct val="100000"/>
              </a:lnSpc>
              <a:defRPr sz="4000" b="1">
                <a:solidFill>
                  <a:srgbClr val="000000"/>
                </a:solidFill>
              </a:defRPr>
            </a:lvl1pPr>
          </a:lstStyle>
          <a:p>
            <a:pPr lvl="0">
              <a:defRPr sz="1800" b="0"/>
            </a:pPr>
            <a:r>
              <a:rPr sz="4000" b="1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390595" y="782997"/>
            <a:ext cx="12223610" cy="1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10794435" y="9297528"/>
            <a:ext cx="1950721" cy="296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476" tIns="65476" rIns="65476" bIns="65476">
            <a:spAutoFit/>
          </a:bodyPr>
          <a:lstStyle>
            <a:lvl1pPr algn="r" defTabSz="457200">
              <a:defRPr sz="11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1100" dirty="0"/>
              <a:t>© 2015 IBM Corporation</a:t>
            </a:r>
          </a:p>
        </p:txBody>
      </p:sp>
      <p:pic>
        <p:nvPicPr>
          <p:cNvPr id="85" name="R120_G137_B251-200.png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76568" y="322862"/>
            <a:ext cx="837637" cy="336409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295768" y="381564"/>
            <a:ext cx="5091290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lvl="0" algn="l" defTabSz="457200">
              <a:lnSpc>
                <a:spcPct val="90000"/>
              </a:lnSpc>
              <a:defRPr sz="1800"/>
            </a:pPr>
            <a:r>
              <a:rPr sz="1600" dirty="0">
                <a:latin typeface="Helvetica"/>
                <a:ea typeface="Helvetica"/>
                <a:cs typeface="Helvetica"/>
                <a:sym typeface="Helvetica"/>
              </a:rPr>
              <a:t>IBM Cloud Platform Services | </a:t>
            </a:r>
            <a:r>
              <a:rPr sz="1600" b="1" dirty="0">
                <a:latin typeface="Helvetica"/>
                <a:ea typeface="Helvetica"/>
                <a:cs typeface="Helvetica"/>
                <a:sym typeface="Helvetica"/>
              </a:rPr>
              <a:t>Bluemix</a:t>
            </a: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 defTabSz="584200">
              <a:lnSpc>
                <a:spcPct val="100000"/>
              </a:lnSpc>
              <a:defRPr sz="6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 defTabSz="584200">
              <a:lnSpc>
                <a:spcPct val="100000"/>
              </a:lnSpc>
              <a:defRPr sz="8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 defTabSz="584200">
              <a:lnSpc>
                <a:spcPct val="100000"/>
              </a:lnSpc>
              <a:defRPr sz="8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342900" indent="-342900" defTabSz="584200">
              <a:spcBef>
                <a:spcPts val="3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1pPr>
            <a:lvl2pPr marL="685800" indent="-342900" defTabSz="584200">
              <a:spcBef>
                <a:spcPts val="3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2pPr>
            <a:lvl3pPr marL="1028700" indent="-342900" defTabSz="584200">
              <a:spcBef>
                <a:spcPts val="3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-342900" defTabSz="584200">
              <a:spcBef>
                <a:spcPts val="3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4pPr>
            <a:lvl5pPr marL="1714500" indent="-342900" defTabSz="584200">
              <a:spcBef>
                <a:spcPts val="3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444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2pPr>
            <a:lvl3pPr marL="1333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90595" y="782997"/>
            <a:ext cx="12223610" cy="1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" name="Shape 3"/>
          <p:cNvSpPr/>
          <p:nvPr/>
        </p:nvSpPr>
        <p:spPr>
          <a:xfrm>
            <a:off x="10794435" y="9297528"/>
            <a:ext cx="1950721" cy="296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476" tIns="65476" rIns="65476" bIns="65476">
            <a:spAutoFit/>
          </a:bodyPr>
          <a:lstStyle>
            <a:lvl1pPr algn="r" defTabSz="457200">
              <a:defRPr sz="11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1100" dirty="0"/>
              <a:t>© 2014 IBM Corporation</a:t>
            </a:r>
          </a:p>
        </p:txBody>
      </p:sp>
      <p:pic>
        <p:nvPicPr>
          <p:cNvPr id="4" name="R120_G137_B251-200.png"/>
          <p:cNvPicPr/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76568" y="322862"/>
            <a:ext cx="837637" cy="33640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/>
        </p:nvSpPr>
        <p:spPr>
          <a:xfrm>
            <a:off x="295768" y="205457"/>
            <a:ext cx="4005299" cy="588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lvl="0" algn="l" defTabSz="457200">
              <a:lnSpc>
                <a:spcPct val="90000"/>
              </a:lnSpc>
              <a:defRPr sz="1800"/>
            </a:pPr>
            <a:r>
              <a:rPr sz="1600" dirty="0">
                <a:solidFill>
                  <a:srgbClr val="1E3AF8"/>
                </a:solidFill>
                <a:latin typeface="Times"/>
                <a:ea typeface="Times"/>
                <a:cs typeface="Times"/>
                <a:sym typeface="Times"/>
              </a:rPr>
              <a:t>Software Analyst Insights 2014</a:t>
            </a:r>
          </a:p>
          <a:p>
            <a:pPr lvl="0" algn="l" defTabSz="457200">
              <a:lnSpc>
                <a:spcPct val="90000"/>
              </a:lnSpc>
              <a:defRPr sz="1800"/>
            </a:pPr>
            <a:r>
              <a:rPr sz="1600" i="1" dirty="0">
                <a:solidFill>
                  <a:srgbClr val="1E3AF8"/>
                </a:solidFill>
                <a:latin typeface="Times"/>
                <a:ea typeface="Times"/>
                <a:cs typeface="Times"/>
                <a:sym typeface="Times"/>
              </a:rPr>
              <a:t>Redefining Client Value</a:t>
            </a:r>
          </a:p>
        </p:txBody>
      </p:sp>
      <p:sp>
        <p:nvSpPr>
          <p:cNvPr id="6" name="Shape 6"/>
          <p:cNvSpPr/>
          <p:nvPr/>
        </p:nvSpPr>
        <p:spPr>
          <a:xfrm>
            <a:off x="5651217" y="9274950"/>
            <a:ext cx="2104250" cy="345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457200">
              <a:lnSpc>
                <a:spcPct val="90000"/>
              </a:lnSpc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1400" dirty="0"/>
              <a:t>#SWGAI</a:t>
            </a:r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259644" y="844408"/>
            <a:ext cx="12354561" cy="1822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889FB"/>
                </a:solid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259644" y="2666435"/>
            <a:ext cx="12354561" cy="7087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/>
          <a:lstStyle>
            <a:lvl2pPr>
              <a:buChar char="–"/>
            </a:lvl2pPr>
            <a:lvl3pPr>
              <a:buChar char="•"/>
            </a:lvl3pPr>
            <a:lvl4pPr>
              <a:buChar char="–"/>
            </a:lvl4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259644" y="9297528"/>
            <a:ext cx="521548" cy="296054"/>
          </a:xfrm>
          <a:prstGeom prst="rect">
            <a:avLst/>
          </a:prstGeom>
          <a:ln w="12700">
            <a:miter lim="400000"/>
          </a:ln>
        </p:spPr>
        <p:txBody>
          <a:bodyPr lIns="65476" tIns="65476" rIns="65476" bIns="65476">
            <a:spAutoFit/>
          </a:bodyPr>
          <a:lstStyle>
            <a:lvl1pPr algn="l" defTabSz="457200">
              <a:defRPr sz="11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4" r:id="rId11"/>
    <p:sldLayoutId id="2147483665" r:id="rId12"/>
    <p:sldLayoutId id="2147483670" r:id="rId13"/>
    <p:sldLayoutId id="2147483671" r:id="rId14"/>
  </p:sldLayoutIdLst>
  <p:transition spd="med"/>
  <p:txStyles>
    <p:titleStyle>
      <a:lvl1pPr>
        <a:lnSpc>
          <a:spcPct val="90000"/>
        </a:lnSpc>
        <a:defRPr sz="3000">
          <a:solidFill>
            <a:srgbClr val="7889FB"/>
          </a:solidFill>
          <a:latin typeface="Helvetica"/>
          <a:ea typeface="Helvetica"/>
          <a:cs typeface="Helvetica"/>
          <a:sym typeface="Helvetica"/>
        </a:defRPr>
      </a:lvl1pPr>
      <a:lvl2pPr indent="228600">
        <a:lnSpc>
          <a:spcPct val="90000"/>
        </a:lnSpc>
        <a:defRPr sz="3000">
          <a:solidFill>
            <a:srgbClr val="7889FB"/>
          </a:solidFill>
          <a:latin typeface="Helvetica"/>
          <a:ea typeface="Helvetica"/>
          <a:cs typeface="Helvetica"/>
          <a:sym typeface="Helvetica"/>
        </a:defRPr>
      </a:lvl2pPr>
      <a:lvl3pPr indent="457200">
        <a:lnSpc>
          <a:spcPct val="90000"/>
        </a:lnSpc>
        <a:defRPr sz="3000">
          <a:solidFill>
            <a:srgbClr val="7889FB"/>
          </a:solidFill>
          <a:latin typeface="Helvetica"/>
          <a:ea typeface="Helvetica"/>
          <a:cs typeface="Helvetica"/>
          <a:sym typeface="Helvetica"/>
        </a:defRPr>
      </a:lvl3pPr>
      <a:lvl4pPr indent="685800">
        <a:lnSpc>
          <a:spcPct val="90000"/>
        </a:lnSpc>
        <a:defRPr sz="3000">
          <a:solidFill>
            <a:srgbClr val="7889FB"/>
          </a:solidFill>
          <a:latin typeface="Helvetica"/>
          <a:ea typeface="Helvetica"/>
          <a:cs typeface="Helvetica"/>
          <a:sym typeface="Helvetica"/>
        </a:defRPr>
      </a:lvl4pPr>
      <a:lvl5pPr indent="914400">
        <a:lnSpc>
          <a:spcPct val="90000"/>
        </a:lnSpc>
        <a:defRPr sz="3000">
          <a:solidFill>
            <a:srgbClr val="7889FB"/>
          </a:solidFill>
          <a:latin typeface="Helvetica"/>
          <a:ea typeface="Helvetica"/>
          <a:cs typeface="Helvetica"/>
          <a:sym typeface="Helvetica"/>
        </a:defRPr>
      </a:lvl5pPr>
      <a:lvl6pPr indent="1143000">
        <a:lnSpc>
          <a:spcPct val="90000"/>
        </a:lnSpc>
        <a:defRPr sz="3000">
          <a:solidFill>
            <a:srgbClr val="7889FB"/>
          </a:solidFill>
          <a:latin typeface="Helvetica"/>
          <a:ea typeface="Helvetica"/>
          <a:cs typeface="Helvetica"/>
          <a:sym typeface="Helvetica"/>
        </a:defRPr>
      </a:lvl6pPr>
      <a:lvl7pPr indent="1371600">
        <a:lnSpc>
          <a:spcPct val="90000"/>
        </a:lnSpc>
        <a:defRPr sz="3000">
          <a:solidFill>
            <a:srgbClr val="7889FB"/>
          </a:solidFill>
          <a:latin typeface="Helvetica"/>
          <a:ea typeface="Helvetica"/>
          <a:cs typeface="Helvetica"/>
          <a:sym typeface="Helvetica"/>
        </a:defRPr>
      </a:lvl7pPr>
      <a:lvl8pPr indent="1600200">
        <a:lnSpc>
          <a:spcPct val="90000"/>
        </a:lnSpc>
        <a:defRPr sz="3000">
          <a:solidFill>
            <a:srgbClr val="7889FB"/>
          </a:solidFill>
          <a:latin typeface="Helvetica"/>
          <a:ea typeface="Helvetica"/>
          <a:cs typeface="Helvetica"/>
          <a:sym typeface="Helvetica"/>
        </a:defRPr>
      </a:lvl8pPr>
      <a:lvl9pPr indent="1828800">
        <a:lnSpc>
          <a:spcPct val="90000"/>
        </a:lnSpc>
        <a:defRPr sz="3000">
          <a:solidFill>
            <a:srgbClr val="7889FB"/>
          </a:solidFill>
          <a:latin typeface="Helvetica"/>
          <a:ea typeface="Helvetica"/>
          <a:cs typeface="Helvetica"/>
          <a:sym typeface="Helvetica"/>
        </a:defRPr>
      </a:lvl9pPr>
    </p:titleStyle>
    <p:bodyStyle>
      <a:lvl1pPr marL="237926" indent="-237926">
        <a:spcBef>
          <a:spcPts val="900"/>
        </a:spcBef>
        <a:buSzPct val="100000"/>
        <a:buChar char="»"/>
        <a:defRPr sz="2200">
          <a:latin typeface="Helvetica"/>
          <a:ea typeface="Helvetica"/>
          <a:cs typeface="Helvetica"/>
          <a:sym typeface="Helvetica"/>
        </a:defRPr>
      </a:lvl1pPr>
      <a:lvl2pPr marL="545923" indent="-199848">
        <a:spcBef>
          <a:spcPts val="900"/>
        </a:spcBef>
        <a:buSzPct val="100000"/>
        <a:buChar char="»"/>
        <a:defRPr sz="2200">
          <a:latin typeface="Helvetica"/>
          <a:ea typeface="Helvetica"/>
          <a:cs typeface="Helvetica"/>
          <a:sym typeface="Helvetica"/>
        </a:defRPr>
      </a:lvl2pPr>
      <a:lvl3pPr marL="894115" indent="-211490">
        <a:spcBef>
          <a:spcPts val="900"/>
        </a:spcBef>
        <a:buSzPct val="100000"/>
        <a:buChar char="»"/>
        <a:defRPr sz="2200">
          <a:latin typeface="Helvetica"/>
          <a:ea typeface="Helvetica"/>
          <a:cs typeface="Helvetica"/>
          <a:sym typeface="Helvetica"/>
        </a:defRPr>
      </a:lvl3pPr>
      <a:lvl4pPr marL="1241777" indent="-211490">
        <a:spcBef>
          <a:spcPts val="900"/>
        </a:spcBef>
        <a:buSzPct val="100000"/>
        <a:buChar char="»"/>
        <a:defRPr sz="2200">
          <a:latin typeface="Helvetica"/>
          <a:ea typeface="Helvetica"/>
          <a:cs typeface="Helvetica"/>
          <a:sym typeface="Helvetica"/>
        </a:defRPr>
      </a:lvl4pPr>
      <a:lvl5pPr marL="1576211" indent="-199848">
        <a:spcBef>
          <a:spcPts val="900"/>
        </a:spcBef>
        <a:buSzPct val="100000"/>
        <a:buChar char="»"/>
        <a:defRPr sz="2200">
          <a:latin typeface="Helvetica"/>
          <a:ea typeface="Helvetica"/>
          <a:cs typeface="Helvetica"/>
          <a:sym typeface="Helvetica"/>
        </a:defRPr>
      </a:lvl5pPr>
      <a:lvl6pPr marL="2033411" indent="-199848">
        <a:spcBef>
          <a:spcPts val="900"/>
        </a:spcBef>
        <a:buSzPct val="100000"/>
        <a:buChar char="»"/>
        <a:defRPr sz="2200">
          <a:latin typeface="Helvetica"/>
          <a:ea typeface="Helvetica"/>
          <a:cs typeface="Helvetica"/>
          <a:sym typeface="Helvetica"/>
        </a:defRPr>
      </a:lvl6pPr>
      <a:lvl7pPr marL="2490611" indent="-199848">
        <a:spcBef>
          <a:spcPts val="900"/>
        </a:spcBef>
        <a:buSzPct val="100000"/>
        <a:buChar char="»"/>
        <a:defRPr sz="2200">
          <a:latin typeface="Helvetica"/>
          <a:ea typeface="Helvetica"/>
          <a:cs typeface="Helvetica"/>
          <a:sym typeface="Helvetica"/>
        </a:defRPr>
      </a:lvl7pPr>
      <a:lvl8pPr marL="2947811" indent="-199848">
        <a:spcBef>
          <a:spcPts val="900"/>
        </a:spcBef>
        <a:buSzPct val="100000"/>
        <a:buChar char="»"/>
        <a:defRPr sz="2200">
          <a:latin typeface="Helvetica"/>
          <a:ea typeface="Helvetica"/>
          <a:cs typeface="Helvetica"/>
          <a:sym typeface="Helvetica"/>
        </a:defRPr>
      </a:lvl8pPr>
      <a:lvl9pPr marL="3405011" indent="-199848">
        <a:spcBef>
          <a:spcPts val="900"/>
        </a:spcBef>
        <a:buSzPct val="100000"/>
        <a:buChar char="»"/>
        <a:defRPr sz="2200">
          <a:latin typeface="Helvetica"/>
          <a:ea typeface="Helvetica"/>
          <a:cs typeface="Helvetica"/>
          <a:sym typeface="Helvetica"/>
        </a:defRPr>
      </a:lvl9pPr>
    </p:bodyStyle>
    <p:otherStyle>
      <a:lvl1pPr defTabSz="457200">
        <a:defRPr sz="1100"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indent="228600" defTabSz="457200">
        <a:defRPr sz="1100"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indent="457200" defTabSz="457200">
        <a:defRPr sz="1100"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indent="685800" defTabSz="457200">
        <a:defRPr sz="1100"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indent="914400" defTabSz="457200">
        <a:defRPr sz="1100"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indent="1143000" defTabSz="457200">
        <a:defRPr sz="1100"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indent="1371600" defTabSz="457200">
        <a:defRPr sz="1100"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indent="1600200" defTabSz="457200">
        <a:defRPr sz="1100"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indent="1828800" defTabSz="457200">
        <a:defRPr sz="1100"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26" Type="http://schemas.openxmlformats.org/officeDocument/2006/relationships/image" Target="../media/image108.png"/><Relationship Id="rId39" Type="http://schemas.openxmlformats.org/officeDocument/2006/relationships/image" Target="../media/image121.tif"/><Relationship Id="rId3" Type="http://schemas.openxmlformats.org/officeDocument/2006/relationships/image" Target="../media/image5.png"/><Relationship Id="rId21" Type="http://schemas.openxmlformats.org/officeDocument/2006/relationships/image" Target="../media/image103.png"/><Relationship Id="rId34" Type="http://schemas.openxmlformats.org/officeDocument/2006/relationships/image" Target="../media/image116.png"/><Relationship Id="rId42" Type="http://schemas.openxmlformats.org/officeDocument/2006/relationships/image" Target="../media/image124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33" Type="http://schemas.openxmlformats.org/officeDocument/2006/relationships/image" Target="../media/image115.tif"/><Relationship Id="rId38" Type="http://schemas.openxmlformats.org/officeDocument/2006/relationships/image" Target="../media/image12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29" Type="http://schemas.openxmlformats.org/officeDocument/2006/relationships/image" Target="../media/image111.tif"/><Relationship Id="rId41" Type="http://schemas.openxmlformats.org/officeDocument/2006/relationships/image" Target="../media/image12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24" Type="http://schemas.openxmlformats.org/officeDocument/2006/relationships/image" Target="../media/image106.png"/><Relationship Id="rId32" Type="http://schemas.openxmlformats.org/officeDocument/2006/relationships/image" Target="../media/image114.tif"/><Relationship Id="rId37" Type="http://schemas.openxmlformats.org/officeDocument/2006/relationships/image" Target="../media/image119.png"/><Relationship Id="rId40" Type="http://schemas.openxmlformats.org/officeDocument/2006/relationships/image" Target="../media/image122.png"/><Relationship Id="rId5" Type="http://schemas.openxmlformats.org/officeDocument/2006/relationships/image" Target="../media/image87.tif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28" Type="http://schemas.openxmlformats.org/officeDocument/2006/relationships/image" Target="../media/image110.jpeg"/><Relationship Id="rId36" Type="http://schemas.openxmlformats.org/officeDocument/2006/relationships/image" Target="../media/image118.tif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31" Type="http://schemas.openxmlformats.org/officeDocument/2006/relationships/image" Target="../media/image113.tif"/><Relationship Id="rId44" Type="http://schemas.openxmlformats.org/officeDocument/2006/relationships/image" Target="../media/image126.png"/><Relationship Id="rId4" Type="http://schemas.openxmlformats.org/officeDocument/2006/relationships/image" Target="../media/image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Relationship Id="rId27" Type="http://schemas.openxmlformats.org/officeDocument/2006/relationships/image" Target="../media/image109.png"/><Relationship Id="rId30" Type="http://schemas.openxmlformats.org/officeDocument/2006/relationships/image" Target="../media/image112.tif"/><Relationship Id="rId35" Type="http://schemas.openxmlformats.org/officeDocument/2006/relationships/image" Target="../media/image117.tif"/><Relationship Id="rId43" Type="http://schemas.openxmlformats.org/officeDocument/2006/relationships/image" Target="../media/image1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6.png"/><Relationship Id="rId9" Type="http://schemas.microsoft.com/office/2007/relationships/diagramDrawing" Target="../diagrams/drawin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5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11" Type="http://schemas.microsoft.com/office/2007/relationships/diagramDrawing" Target="../diagrams/drawing1.xml"/><Relationship Id="rId5" Type="http://schemas.openxmlformats.org/officeDocument/2006/relationships/image" Target="../media/image25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7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6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13" Type="http://schemas.openxmlformats.org/officeDocument/2006/relationships/image" Target="../media/image49.jpe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6.png"/><Relationship Id="rId21" Type="http://schemas.openxmlformats.org/officeDocument/2006/relationships/image" Target="../media/image57.tiff"/><Relationship Id="rId7" Type="http://schemas.openxmlformats.org/officeDocument/2006/relationships/image" Target="../media/image43.jpe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2.jpeg"/><Relationship Id="rId20" Type="http://schemas.openxmlformats.org/officeDocument/2006/relationships/image" Target="../media/image56.tiff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0.tiff"/><Relationship Id="rId32" Type="http://schemas.openxmlformats.org/officeDocument/2006/relationships/image" Target="../media/image68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23" Type="http://schemas.openxmlformats.org/officeDocument/2006/relationships/image" Target="../media/image59.tiff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jpeg"/><Relationship Id="rId31" Type="http://schemas.openxmlformats.org/officeDocument/2006/relationships/image" Target="../media/image67.png"/><Relationship Id="rId4" Type="http://schemas.openxmlformats.org/officeDocument/2006/relationships/image" Target="../media/image40.png"/><Relationship Id="rId9" Type="http://schemas.openxmlformats.org/officeDocument/2006/relationships/image" Target="../media/image45.jpeg"/><Relationship Id="rId14" Type="http://schemas.openxmlformats.org/officeDocument/2006/relationships/image" Target="../media/image50.png"/><Relationship Id="rId22" Type="http://schemas.openxmlformats.org/officeDocument/2006/relationships/image" Target="../media/image58.tiff"/><Relationship Id="rId27" Type="http://schemas.openxmlformats.org/officeDocument/2006/relationships/image" Target="../media/image63.png"/><Relationship Id="rId30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5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5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6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-16485" y="-18944"/>
            <a:ext cx="13037770" cy="9791488"/>
          </a:xfrm>
          <a:prstGeom prst="rect">
            <a:avLst/>
          </a:prstGeom>
          <a:gradFill>
            <a:gsLst>
              <a:gs pos="0">
                <a:srgbClr val="263845">
                  <a:alpha val="99000"/>
                </a:srgbClr>
              </a:gs>
              <a:gs pos="100000">
                <a:srgbClr val="374F5F">
                  <a:alpha val="83000"/>
                </a:srgbClr>
              </a:gs>
            </a:gsLst>
            <a:lin ang="19830082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92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04963" y="9096931"/>
            <a:ext cx="875705" cy="34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/>
        </p:nvSpPr>
        <p:spPr>
          <a:xfrm>
            <a:off x="792363" y="2525586"/>
            <a:ext cx="12056381" cy="114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fi-FI" sz="6800" dirty="0" smtClean="0">
                <a:solidFill>
                  <a:srgbClr val="FFFFFF"/>
                </a:solidFill>
                <a:latin typeface="Helvetica Neue Thin"/>
                <a:ea typeface="Helvetica Neue"/>
                <a:cs typeface="Helvetica Neue"/>
                <a:sym typeface="Helvetica Neue Thin"/>
              </a:rPr>
              <a:t>The power of API aggregation</a:t>
            </a:r>
            <a:endParaRPr sz="6800" b="1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4" name="Primary-DarkBackground-450.png"/>
          <p:cNvPicPr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3459" y="6111326"/>
            <a:ext cx="2338941" cy="2338941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1007031" y="3898684"/>
            <a:ext cx="11997769" cy="874146"/>
          </a:xfrm>
          <a:prstGeom prst="rect">
            <a:avLst/>
          </a:prstGeom>
        </p:spPr>
        <p:txBody>
          <a:bodyPr anchor="t"/>
          <a:lstStyle>
            <a:lvl1pPr>
              <a:defRPr sz="3700" b="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fi-FI" sz="3700" dirty="0" smtClean="0">
                <a:solidFill>
                  <a:srgbClr val="FFFFFF"/>
                </a:solidFill>
              </a:rPr>
              <a:t>Build your applications with cognitive APIs</a:t>
            </a:r>
            <a:endParaRPr sz="3700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90697" y="6460462"/>
            <a:ext cx="3052118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Sandra Calvo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i-FI" dirty="0" smtClean="0">
                <a:solidFill>
                  <a:schemeClr val="bg1"/>
                </a:solidFill>
              </a:rPr>
              <a:t>Hybrid Cloud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</a:rPr>
              <a:t>IBM Finland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631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-16485" y="-18944"/>
            <a:ext cx="13037770" cy="9791488"/>
          </a:xfrm>
          <a:prstGeom prst="rect">
            <a:avLst/>
          </a:prstGeom>
          <a:gradFill>
            <a:gsLst>
              <a:gs pos="0">
                <a:srgbClr val="263845">
                  <a:alpha val="99000"/>
                </a:srgbClr>
              </a:gs>
              <a:gs pos="100000">
                <a:srgbClr val="374F5F">
                  <a:alpha val="83000"/>
                </a:srgbClr>
              </a:gs>
            </a:gsLst>
            <a:lin ang="19830082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92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04963" y="9096931"/>
            <a:ext cx="875705" cy="34402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le 4"/>
          <p:cNvSpPr/>
          <p:nvPr/>
        </p:nvSpPr>
        <p:spPr>
          <a:xfrm>
            <a:off x="-16485" y="1296289"/>
            <a:ext cx="13037769" cy="76903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Shape 145"/>
          <p:cNvSpPr txBox="1">
            <a:spLocks/>
          </p:cNvSpPr>
          <p:nvPr/>
        </p:nvSpPr>
        <p:spPr>
          <a:xfrm>
            <a:off x="342901" y="215901"/>
            <a:ext cx="11763375" cy="726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 fontScale="97500" lnSpcReduction="10000"/>
          </a:bodyPr>
          <a:lstStyle>
            <a:lvl1pPr>
              <a:lnSpc>
                <a:spcPct val="100000"/>
              </a:lnSpc>
              <a:defRPr sz="5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  <a:lvl6pPr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6pPr>
            <a:lvl7pPr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7pPr>
            <a:lvl8pPr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8pPr>
            <a:lvl9pPr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algn="l"/>
            <a:r>
              <a:rPr lang="sv-SE" dirty="0"/>
              <a:t>Pizza as a Service</a:t>
            </a:r>
          </a:p>
        </p:txBody>
      </p:sp>
      <p:sp>
        <p:nvSpPr>
          <p:cNvPr id="8" name="Shape 147"/>
          <p:cNvSpPr/>
          <p:nvPr/>
        </p:nvSpPr>
        <p:spPr>
          <a:xfrm flipH="1">
            <a:off x="3532328" y="2278600"/>
            <a:ext cx="1" cy="5962820"/>
          </a:xfrm>
          <a:prstGeom prst="line">
            <a:avLst/>
          </a:prstGeom>
          <a:ln w="25400">
            <a:solidFill>
              <a:srgbClr val="043E68"/>
            </a:solidFill>
            <a:miter lim="400000"/>
          </a:ln>
        </p:spPr>
        <p:txBody>
          <a:bodyPr lIns="0" tIns="0" rIns="0" bIns="0"/>
          <a:lstStyle/>
          <a:p>
            <a:pPr defTabSz="457176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707" dirty="0">
              <a:latin typeface="Arial"/>
              <a:ea typeface="Arial"/>
              <a:cs typeface="Arial"/>
            </a:endParaRPr>
          </a:p>
        </p:txBody>
      </p:sp>
      <p:sp>
        <p:nvSpPr>
          <p:cNvPr id="10" name="Shape 150"/>
          <p:cNvSpPr/>
          <p:nvPr/>
        </p:nvSpPr>
        <p:spPr>
          <a:xfrm flipH="1">
            <a:off x="381360" y="8321772"/>
            <a:ext cx="12197867" cy="1"/>
          </a:xfrm>
          <a:prstGeom prst="line">
            <a:avLst/>
          </a:prstGeom>
          <a:ln w="25400">
            <a:solidFill/>
            <a:miter lim="400000"/>
            <a:headEnd type="arrow"/>
            <a:tailEnd type="arrow"/>
          </a:ln>
        </p:spPr>
        <p:txBody>
          <a:bodyPr lIns="0" tIns="0" rIns="0" bIns="0"/>
          <a:lstStyle/>
          <a:p>
            <a:pPr defTabSz="457176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707" dirty="0">
              <a:latin typeface="Arial"/>
              <a:ea typeface="Arial"/>
              <a:cs typeface="Arial"/>
            </a:endParaRPr>
          </a:p>
        </p:txBody>
      </p:sp>
      <p:sp>
        <p:nvSpPr>
          <p:cNvPr id="11" name="Shape 152"/>
          <p:cNvSpPr/>
          <p:nvPr/>
        </p:nvSpPr>
        <p:spPr>
          <a:xfrm>
            <a:off x="3381620" y="8128291"/>
            <a:ext cx="324235" cy="324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43E6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413" dirty="0"/>
          </a:p>
        </p:txBody>
      </p:sp>
      <p:sp>
        <p:nvSpPr>
          <p:cNvPr id="12" name="Shape 174"/>
          <p:cNvSpPr/>
          <p:nvPr/>
        </p:nvSpPr>
        <p:spPr>
          <a:xfrm flipH="1">
            <a:off x="6308287" y="2313120"/>
            <a:ext cx="1" cy="5962820"/>
          </a:xfrm>
          <a:prstGeom prst="line">
            <a:avLst/>
          </a:prstGeom>
          <a:ln w="25400">
            <a:solidFill>
              <a:srgbClr val="B3163A"/>
            </a:solidFill>
            <a:miter lim="400000"/>
          </a:ln>
        </p:spPr>
        <p:txBody>
          <a:bodyPr lIns="0" tIns="0" rIns="0" bIns="0"/>
          <a:lstStyle/>
          <a:p>
            <a:pPr defTabSz="457176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707" dirty="0">
              <a:latin typeface="Arial"/>
              <a:ea typeface="Arial"/>
              <a:cs typeface="Arial"/>
            </a:endParaRPr>
          </a:p>
        </p:txBody>
      </p:sp>
      <p:sp>
        <p:nvSpPr>
          <p:cNvPr id="13" name="Shape 176"/>
          <p:cNvSpPr/>
          <p:nvPr/>
        </p:nvSpPr>
        <p:spPr>
          <a:xfrm>
            <a:off x="6142179" y="8134700"/>
            <a:ext cx="324235" cy="324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B3163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413" dirty="0"/>
          </a:p>
        </p:txBody>
      </p:sp>
      <p:sp>
        <p:nvSpPr>
          <p:cNvPr id="14" name="Shape 211"/>
          <p:cNvSpPr/>
          <p:nvPr/>
        </p:nvSpPr>
        <p:spPr>
          <a:xfrm flipH="1">
            <a:off x="9034512" y="2358952"/>
            <a:ext cx="1" cy="5962820"/>
          </a:xfrm>
          <a:prstGeom prst="line">
            <a:avLst/>
          </a:prstGeom>
          <a:ln w="25400">
            <a:solidFill>
              <a:srgbClr val="0365C0"/>
            </a:solidFill>
            <a:miter lim="400000"/>
          </a:ln>
        </p:spPr>
        <p:txBody>
          <a:bodyPr lIns="0" tIns="0" rIns="0" bIns="0"/>
          <a:lstStyle/>
          <a:p>
            <a:pPr defTabSz="457176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707" dirty="0">
              <a:latin typeface="Arial"/>
              <a:ea typeface="Arial"/>
              <a:cs typeface="Arial"/>
            </a:endParaRPr>
          </a:p>
        </p:txBody>
      </p:sp>
      <p:sp>
        <p:nvSpPr>
          <p:cNvPr id="15" name="Shape 222"/>
          <p:cNvSpPr/>
          <p:nvPr/>
        </p:nvSpPr>
        <p:spPr>
          <a:xfrm>
            <a:off x="8878370" y="8174122"/>
            <a:ext cx="324235" cy="324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365C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413" dirty="0"/>
          </a:p>
        </p:txBody>
      </p:sp>
      <p:grpSp>
        <p:nvGrpSpPr>
          <p:cNvPr id="16" name="Group 239"/>
          <p:cNvGrpSpPr/>
          <p:nvPr/>
        </p:nvGrpSpPr>
        <p:grpSpPr>
          <a:xfrm>
            <a:off x="6622601" y="3263234"/>
            <a:ext cx="2090312" cy="4339006"/>
            <a:chOff x="0" y="0"/>
            <a:chExt cx="2090310" cy="4339005"/>
          </a:xfrm>
        </p:grpSpPr>
        <p:sp>
          <p:nvSpPr>
            <p:cNvPr id="17" name="Shape 230"/>
            <p:cNvSpPr/>
            <p:nvPr/>
          </p:nvSpPr>
          <p:spPr>
            <a:xfrm>
              <a:off x="3823" y="0"/>
              <a:ext cx="2082665" cy="414538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fi-FI" sz="1900" dirty="0" smtClean="0">
                  <a:solidFill>
                    <a:srgbClr val="FFFFFF"/>
                  </a:solidFill>
                </a:rPr>
                <a:t>Dining table</a:t>
              </a:r>
              <a:endParaRPr sz="1900" dirty="0">
                <a:solidFill>
                  <a:srgbClr val="FFFFFF"/>
                </a:solidFill>
              </a:endParaRPr>
            </a:p>
          </p:txBody>
        </p:sp>
        <p:sp>
          <p:nvSpPr>
            <p:cNvPr id="18" name="Shape 231"/>
            <p:cNvSpPr/>
            <p:nvPr/>
          </p:nvSpPr>
          <p:spPr>
            <a:xfrm>
              <a:off x="6120" y="490558"/>
              <a:ext cx="2078071" cy="414538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fi-FI" sz="1900" dirty="0" smtClean="0">
                  <a:solidFill>
                    <a:srgbClr val="FFFFFF"/>
                  </a:solidFill>
                </a:rPr>
                <a:t>Bake in oven</a:t>
              </a:r>
              <a:endParaRPr sz="1900" dirty="0">
                <a:solidFill>
                  <a:srgbClr val="FFFFFF"/>
                </a:solidFill>
              </a:endParaRPr>
            </a:p>
          </p:txBody>
        </p:sp>
        <p:sp>
          <p:nvSpPr>
            <p:cNvPr id="19" name="Shape 232"/>
            <p:cNvSpPr/>
            <p:nvPr/>
          </p:nvSpPr>
          <p:spPr>
            <a:xfrm>
              <a:off x="7066" y="981116"/>
              <a:ext cx="2076179" cy="414538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fi-FI" sz="1900" dirty="0" smtClean="0">
                  <a:solidFill>
                    <a:srgbClr val="FFFFFF"/>
                  </a:solidFill>
                </a:rPr>
                <a:t>Bake Pizza</a:t>
              </a:r>
              <a:endParaRPr sz="1900" dirty="0">
                <a:solidFill>
                  <a:srgbClr val="FFFFFF"/>
                </a:solidFill>
              </a:endParaRPr>
            </a:p>
          </p:txBody>
        </p:sp>
        <p:sp>
          <p:nvSpPr>
            <p:cNvPr id="20" name="Shape 233"/>
            <p:cNvSpPr/>
            <p:nvPr/>
          </p:nvSpPr>
          <p:spPr>
            <a:xfrm>
              <a:off x="6526" y="1471675"/>
              <a:ext cx="2077259" cy="41453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r>
                <a:rPr lang="fi-FI" sz="1900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</a:rPr>
                <a:t>Ingredients</a:t>
              </a:r>
              <a:endParaRPr sz="19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</a:endParaRPr>
            </a:p>
          </p:txBody>
        </p:sp>
        <p:sp>
          <p:nvSpPr>
            <p:cNvPr id="21" name="Shape 234"/>
            <p:cNvSpPr/>
            <p:nvPr/>
          </p:nvSpPr>
          <p:spPr>
            <a:xfrm>
              <a:off x="1003" y="1962233"/>
              <a:ext cx="2088305" cy="414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r>
                <a:rPr lang="fi-FI" sz="1900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</a:rPr>
                <a:t>Dough</a:t>
              </a:r>
              <a:endParaRPr sz="19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</a:endParaRPr>
            </a:p>
          </p:txBody>
        </p:sp>
        <p:sp>
          <p:nvSpPr>
            <p:cNvPr id="22" name="Shape 235"/>
            <p:cNvSpPr/>
            <p:nvPr/>
          </p:nvSpPr>
          <p:spPr>
            <a:xfrm>
              <a:off x="6720" y="2452792"/>
              <a:ext cx="2076872" cy="41453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r>
                <a:rPr lang="fi-FI" sz="1900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</a:rPr>
                <a:t>Gas</a:t>
              </a:r>
              <a:endParaRPr sz="19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</a:endParaRPr>
            </a:p>
          </p:txBody>
        </p:sp>
        <p:sp>
          <p:nvSpPr>
            <p:cNvPr id="23" name="Shape 236"/>
            <p:cNvSpPr/>
            <p:nvPr/>
          </p:nvSpPr>
          <p:spPr>
            <a:xfrm>
              <a:off x="0" y="2943350"/>
              <a:ext cx="2090311" cy="414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r>
                <a:rPr lang="fi-FI" sz="1900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</a:rPr>
                <a:t>Electricity</a:t>
              </a:r>
              <a:endParaRPr sz="19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</a:endParaRPr>
            </a:p>
          </p:txBody>
        </p:sp>
        <p:sp>
          <p:nvSpPr>
            <p:cNvPr id="24" name="Shape 237"/>
            <p:cNvSpPr/>
            <p:nvPr/>
          </p:nvSpPr>
          <p:spPr>
            <a:xfrm>
              <a:off x="6551" y="3433909"/>
              <a:ext cx="2077209" cy="41453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r>
                <a:rPr lang="fi-FI" sz="1900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</a:rPr>
                <a:t>Baking Dishes</a:t>
              </a:r>
              <a:endParaRPr sz="19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4763" y="3924468"/>
              <a:ext cx="2080785" cy="41453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r>
                <a:rPr lang="fi-FI" sz="1900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</a:rPr>
                <a:t>Oven</a:t>
              </a:r>
              <a:endParaRPr sz="19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</a:endParaRPr>
            </a:p>
          </p:txBody>
        </p:sp>
      </p:grpSp>
      <p:sp>
        <p:nvSpPr>
          <p:cNvPr id="26" name="Shape 229"/>
          <p:cNvSpPr/>
          <p:nvPr/>
        </p:nvSpPr>
        <p:spPr>
          <a:xfrm>
            <a:off x="4120859" y="2162165"/>
            <a:ext cx="1786342" cy="65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spcBef>
                <a:spcPts val="2400"/>
              </a:spcBef>
              <a:defRPr sz="1700" b="1">
                <a:solidFill>
                  <a:srgbClr val="06B9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700" b="1" dirty="0">
                <a:solidFill>
                  <a:schemeClr val="tx1"/>
                </a:solidFill>
              </a:rPr>
              <a:t>Infrastructure as a Service</a:t>
            </a:r>
          </a:p>
        </p:txBody>
      </p:sp>
      <p:sp>
        <p:nvSpPr>
          <p:cNvPr id="27" name="Shape 250"/>
          <p:cNvSpPr/>
          <p:nvPr/>
        </p:nvSpPr>
        <p:spPr>
          <a:xfrm>
            <a:off x="6792629" y="2142384"/>
            <a:ext cx="1786341" cy="65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spcBef>
                <a:spcPts val="2400"/>
              </a:spcBef>
              <a:defRPr sz="1800" b="1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 dirty="0">
                <a:solidFill>
                  <a:schemeClr val="tx1"/>
                </a:solidFill>
              </a:rPr>
              <a:t>Platform         as a Service</a:t>
            </a:r>
          </a:p>
        </p:txBody>
      </p:sp>
      <p:grpSp>
        <p:nvGrpSpPr>
          <p:cNvPr id="28" name="Group 239"/>
          <p:cNvGrpSpPr/>
          <p:nvPr/>
        </p:nvGrpSpPr>
        <p:grpSpPr>
          <a:xfrm>
            <a:off x="3896376" y="3263233"/>
            <a:ext cx="2090312" cy="4339006"/>
            <a:chOff x="0" y="0"/>
            <a:chExt cx="2090310" cy="4339005"/>
          </a:xfrm>
        </p:grpSpPr>
        <p:sp>
          <p:nvSpPr>
            <p:cNvPr id="29" name="Shape 230"/>
            <p:cNvSpPr/>
            <p:nvPr/>
          </p:nvSpPr>
          <p:spPr>
            <a:xfrm>
              <a:off x="3823" y="0"/>
              <a:ext cx="2082665" cy="414538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fi-FI" sz="1900" dirty="0" smtClean="0">
                  <a:solidFill>
                    <a:srgbClr val="FFFFFF"/>
                  </a:solidFill>
                </a:rPr>
                <a:t>Dining table</a:t>
              </a:r>
              <a:endParaRPr sz="1900" dirty="0">
                <a:solidFill>
                  <a:srgbClr val="FFFFFF"/>
                </a:solidFill>
              </a:endParaRPr>
            </a:p>
          </p:txBody>
        </p:sp>
        <p:sp>
          <p:nvSpPr>
            <p:cNvPr id="30" name="Shape 231"/>
            <p:cNvSpPr/>
            <p:nvPr/>
          </p:nvSpPr>
          <p:spPr>
            <a:xfrm>
              <a:off x="6120" y="490558"/>
              <a:ext cx="2078071" cy="414538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fi-FI" sz="1900" dirty="0" smtClean="0">
                  <a:solidFill>
                    <a:srgbClr val="FFFFFF"/>
                  </a:solidFill>
                </a:rPr>
                <a:t>Bake in oven</a:t>
              </a:r>
              <a:endParaRPr sz="1900" dirty="0">
                <a:solidFill>
                  <a:srgbClr val="FFFFFF"/>
                </a:solidFill>
              </a:endParaRPr>
            </a:p>
          </p:txBody>
        </p:sp>
        <p:sp>
          <p:nvSpPr>
            <p:cNvPr id="31" name="Shape 232"/>
            <p:cNvSpPr/>
            <p:nvPr/>
          </p:nvSpPr>
          <p:spPr>
            <a:xfrm>
              <a:off x="7066" y="981116"/>
              <a:ext cx="2076179" cy="414538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fi-FI" sz="1900" dirty="0" smtClean="0">
                  <a:solidFill>
                    <a:srgbClr val="FFFFFF"/>
                  </a:solidFill>
                </a:rPr>
                <a:t>Bake Pizza</a:t>
              </a:r>
              <a:endParaRPr sz="1900" dirty="0">
                <a:solidFill>
                  <a:srgbClr val="FFFFFF"/>
                </a:solidFill>
              </a:endParaRPr>
            </a:p>
          </p:txBody>
        </p:sp>
        <p:sp>
          <p:nvSpPr>
            <p:cNvPr id="32" name="Shape 233"/>
            <p:cNvSpPr/>
            <p:nvPr/>
          </p:nvSpPr>
          <p:spPr>
            <a:xfrm>
              <a:off x="6526" y="1471675"/>
              <a:ext cx="2077259" cy="414538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fi-FI" sz="1900" dirty="0" smtClean="0">
                  <a:solidFill>
                    <a:srgbClr val="FFFFFF"/>
                  </a:solidFill>
                </a:rPr>
                <a:t>Ingredients</a:t>
              </a:r>
              <a:endParaRPr sz="1900" dirty="0">
                <a:solidFill>
                  <a:srgbClr val="FFFFFF"/>
                </a:solidFill>
              </a:endParaRPr>
            </a:p>
          </p:txBody>
        </p:sp>
        <p:sp>
          <p:nvSpPr>
            <p:cNvPr id="33" name="Shape 234"/>
            <p:cNvSpPr/>
            <p:nvPr/>
          </p:nvSpPr>
          <p:spPr>
            <a:xfrm>
              <a:off x="1003" y="1962233"/>
              <a:ext cx="2088305" cy="414539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fi-FI" sz="1900" dirty="0" smtClean="0">
                  <a:solidFill>
                    <a:srgbClr val="FFFFFF"/>
                  </a:solidFill>
                </a:rPr>
                <a:t>Dough</a:t>
              </a:r>
              <a:endParaRPr sz="1900" dirty="0">
                <a:solidFill>
                  <a:srgbClr val="FFFFFF"/>
                </a:solidFill>
              </a:endParaRPr>
            </a:p>
          </p:txBody>
        </p:sp>
        <p:sp>
          <p:nvSpPr>
            <p:cNvPr id="34" name="Shape 235"/>
            <p:cNvSpPr/>
            <p:nvPr/>
          </p:nvSpPr>
          <p:spPr>
            <a:xfrm>
              <a:off x="6720" y="2452792"/>
              <a:ext cx="2076872" cy="41453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r>
                <a:rPr lang="fi-FI" sz="1900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</a:rPr>
                <a:t>Gas</a:t>
              </a:r>
              <a:endParaRPr sz="19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</a:endParaRPr>
            </a:p>
          </p:txBody>
        </p:sp>
        <p:sp>
          <p:nvSpPr>
            <p:cNvPr id="35" name="Shape 236"/>
            <p:cNvSpPr/>
            <p:nvPr/>
          </p:nvSpPr>
          <p:spPr>
            <a:xfrm>
              <a:off x="0" y="2943350"/>
              <a:ext cx="2090311" cy="414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r>
                <a:rPr lang="fi-FI" sz="1900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</a:rPr>
                <a:t>Electricity</a:t>
              </a:r>
              <a:endParaRPr sz="19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</a:endParaRPr>
            </a:p>
          </p:txBody>
        </p:sp>
        <p:sp>
          <p:nvSpPr>
            <p:cNvPr id="36" name="Shape 237"/>
            <p:cNvSpPr/>
            <p:nvPr/>
          </p:nvSpPr>
          <p:spPr>
            <a:xfrm>
              <a:off x="6551" y="3433909"/>
              <a:ext cx="2077209" cy="41453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r>
                <a:rPr lang="fi-FI" sz="1900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</a:rPr>
                <a:t>Baking Dishes</a:t>
              </a:r>
              <a:endParaRPr sz="19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</a:endParaRPr>
            </a:p>
          </p:txBody>
        </p:sp>
        <p:sp>
          <p:nvSpPr>
            <p:cNvPr id="37" name="Shape 238"/>
            <p:cNvSpPr/>
            <p:nvPr/>
          </p:nvSpPr>
          <p:spPr>
            <a:xfrm>
              <a:off x="4763" y="3924468"/>
              <a:ext cx="2080785" cy="41453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r>
                <a:rPr lang="fi-FI" sz="1900" dirty="0" smtClean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</a:rPr>
                <a:t>Oven</a:t>
              </a:r>
              <a:endParaRPr sz="19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</a:endParaRPr>
            </a:p>
          </p:txBody>
        </p:sp>
      </p:grpSp>
      <p:grpSp>
        <p:nvGrpSpPr>
          <p:cNvPr id="38" name="Group 239"/>
          <p:cNvGrpSpPr/>
          <p:nvPr/>
        </p:nvGrpSpPr>
        <p:grpSpPr>
          <a:xfrm>
            <a:off x="1094401" y="3263234"/>
            <a:ext cx="2090312" cy="4339006"/>
            <a:chOff x="0" y="0"/>
            <a:chExt cx="2090310" cy="4339005"/>
          </a:xfrm>
        </p:grpSpPr>
        <p:sp>
          <p:nvSpPr>
            <p:cNvPr id="39" name="Shape 230"/>
            <p:cNvSpPr/>
            <p:nvPr/>
          </p:nvSpPr>
          <p:spPr>
            <a:xfrm>
              <a:off x="3823" y="0"/>
              <a:ext cx="2082665" cy="414538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fi-FI" sz="1900" dirty="0" smtClean="0">
                  <a:solidFill>
                    <a:srgbClr val="FFFFFF"/>
                  </a:solidFill>
                </a:rPr>
                <a:t>Dining table</a:t>
              </a:r>
              <a:endParaRPr sz="1900" dirty="0">
                <a:solidFill>
                  <a:srgbClr val="FFFFFF"/>
                </a:solidFill>
              </a:endParaRPr>
            </a:p>
          </p:txBody>
        </p:sp>
        <p:sp>
          <p:nvSpPr>
            <p:cNvPr id="40" name="Shape 231"/>
            <p:cNvSpPr/>
            <p:nvPr/>
          </p:nvSpPr>
          <p:spPr>
            <a:xfrm>
              <a:off x="6120" y="490558"/>
              <a:ext cx="2078071" cy="414538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fi-FI" sz="1900" dirty="0" smtClean="0">
                  <a:solidFill>
                    <a:srgbClr val="FFFFFF"/>
                  </a:solidFill>
                </a:rPr>
                <a:t>Bake in oven</a:t>
              </a:r>
              <a:endParaRPr sz="1900" dirty="0">
                <a:solidFill>
                  <a:srgbClr val="FFFFFF"/>
                </a:solidFill>
              </a:endParaRPr>
            </a:p>
          </p:txBody>
        </p:sp>
        <p:sp>
          <p:nvSpPr>
            <p:cNvPr id="41" name="Shape 232"/>
            <p:cNvSpPr/>
            <p:nvPr/>
          </p:nvSpPr>
          <p:spPr>
            <a:xfrm>
              <a:off x="7066" y="981116"/>
              <a:ext cx="2076179" cy="414538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fi-FI" sz="1900" dirty="0" smtClean="0">
                  <a:solidFill>
                    <a:srgbClr val="FFFFFF"/>
                  </a:solidFill>
                </a:rPr>
                <a:t>Bake Pizza</a:t>
              </a:r>
              <a:endParaRPr sz="1900" dirty="0">
                <a:solidFill>
                  <a:srgbClr val="FFFFFF"/>
                </a:solidFill>
              </a:endParaRPr>
            </a:p>
          </p:txBody>
        </p:sp>
        <p:sp>
          <p:nvSpPr>
            <p:cNvPr id="42" name="Shape 233"/>
            <p:cNvSpPr/>
            <p:nvPr/>
          </p:nvSpPr>
          <p:spPr>
            <a:xfrm>
              <a:off x="6526" y="1471675"/>
              <a:ext cx="2077259" cy="414538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fi-FI" sz="1900" dirty="0" smtClean="0">
                  <a:solidFill>
                    <a:srgbClr val="FFFFFF"/>
                  </a:solidFill>
                </a:rPr>
                <a:t>Ingredients</a:t>
              </a:r>
              <a:endParaRPr sz="1900" dirty="0">
                <a:solidFill>
                  <a:srgbClr val="FFFFFF"/>
                </a:solidFill>
              </a:endParaRPr>
            </a:p>
          </p:txBody>
        </p:sp>
        <p:sp>
          <p:nvSpPr>
            <p:cNvPr id="43" name="Shape 234"/>
            <p:cNvSpPr/>
            <p:nvPr/>
          </p:nvSpPr>
          <p:spPr>
            <a:xfrm>
              <a:off x="1003" y="1962233"/>
              <a:ext cx="2088305" cy="414539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fi-FI" sz="1900" dirty="0" smtClean="0">
                  <a:solidFill>
                    <a:srgbClr val="FFFFFF"/>
                  </a:solidFill>
                </a:rPr>
                <a:t>Dough</a:t>
              </a:r>
              <a:endParaRPr sz="1900" dirty="0">
                <a:solidFill>
                  <a:srgbClr val="FFFFFF"/>
                </a:solidFill>
              </a:endParaRPr>
            </a:p>
          </p:txBody>
        </p:sp>
        <p:sp>
          <p:nvSpPr>
            <p:cNvPr id="44" name="Shape 235"/>
            <p:cNvSpPr/>
            <p:nvPr/>
          </p:nvSpPr>
          <p:spPr>
            <a:xfrm>
              <a:off x="6720" y="2452792"/>
              <a:ext cx="2076872" cy="414538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r>
                <a:rPr lang="fi-FI" sz="1900" dirty="0" smtClean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</a:rPr>
                <a:t>Gas</a:t>
              </a:r>
              <a:endParaRPr sz="19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</a:endParaRPr>
            </a:p>
          </p:txBody>
        </p:sp>
        <p:sp>
          <p:nvSpPr>
            <p:cNvPr id="45" name="Shape 236"/>
            <p:cNvSpPr/>
            <p:nvPr/>
          </p:nvSpPr>
          <p:spPr>
            <a:xfrm>
              <a:off x="0" y="2943350"/>
              <a:ext cx="2090311" cy="414539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r>
                <a:rPr lang="fi-FI" sz="1900" dirty="0" smtClean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</a:rPr>
                <a:t>Electricity</a:t>
              </a:r>
              <a:endParaRPr sz="19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</a:endParaRPr>
            </a:p>
          </p:txBody>
        </p:sp>
        <p:sp>
          <p:nvSpPr>
            <p:cNvPr id="46" name="Shape 237"/>
            <p:cNvSpPr/>
            <p:nvPr/>
          </p:nvSpPr>
          <p:spPr>
            <a:xfrm>
              <a:off x="6551" y="3433909"/>
              <a:ext cx="2077209" cy="414538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r>
                <a:rPr lang="fi-FI" sz="1900" dirty="0" smtClean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</a:rPr>
                <a:t>Baking Dishes</a:t>
              </a:r>
              <a:endParaRPr sz="19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</a:endParaRPr>
            </a:p>
          </p:txBody>
        </p:sp>
        <p:sp>
          <p:nvSpPr>
            <p:cNvPr id="47" name="Shape 238"/>
            <p:cNvSpPr/>
            <p:nvPr/>
          </p:nvSpPr>
          <p:spPr>
            <a:xfrm>
              <a:off x="4763" y="3924468"/>
              <a:ext cx="2080785" cy="414538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r>
                <a:rPr lang="fi-FI" sz="1900" dirty="0" smtClean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</a:rPr>
                <a:t>Oven</a:t>
              </a:r>
              <a:endParaRPr sz="19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</a:endParaRPr>
            </a:p>
          </p:txBody>
        </p:sp>
      </p:grpSp>
      <p:grpSp>
        <p:nvGrpSpPr>
          <p:cNvPr id="48" name="Group 239"/>
          <p:cNvGrpSpPr/>
          <p:nvPr/>
        </p:nvGrpSpPr>
        <p:grpSpPr>
          <a:xfrm>
            <a:off x="9349046" y="3299738"/>
            <a:ext cx="2090312" cy="4339006"/>
            <a:chOff x="0" y="0"/>
            <a:chExt cx="2090310" cy="4339005"/>
          </a:xfrm>
        </p:grpSpPr>
        <p:sp>
          <p:nvSpPr>
            <p:cNvPr id="49" name="Shape 230"/>
            <p:cNvSpPr/>
            <p:nvPr/>
          </p:nvSpPr>
          <p:spPr>
            <a:xfrm>
              <a:off x="3823" y="0"/>
              <a:ext cx="2082665" cy="41453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r>
                <a:rPr lang="fi-FI" sz="1900" dirty="0" smtClean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</a:rPr>
                <a:t>Dining table</a:t>
              </a:r>
              <a:endParaRPr sz="19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</a:endParaRPr>
            </a:p>
          </p:txBody>
        </p:sp>
        <p:sp>
          <p:nvSpPr>
            <p:cNvPr id="50" name="Shape 231"/>
            <p:cNvSpPr/>
            <p:nvPr/>
          </p:nvSpPr>
          <p:spPr>
            <a:xfrm>
              <a:off x="6120" y="490558"/>
              <a:ext cx="2078071" cy="41453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r>
                <a:rPr lang="fi-FI" sz="1900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</a:rPr>
                <a:t>Bake in oven</a:t>
              </a:r>
              <a:endParaRPr sz="19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</a:endParaRPr>
            </a:p>
          </p:txBody>
        </p:sp>
        <p:sp>
          <p:nvSpPr>
            <p:cNvPr id="51" name="Shape 232"/>
            <p:cNvSpPr/>
            <p:nvPr/>
          </p:nvSpPr>
          <p:spPr>
            <a:xfrm>
              <a:off x="7066" y="981116"/>
              <a:ext cx="2076179" cy="41453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r>
                <a:rPr lang="fi-FI" sz="1900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</a:rPr>
                <a:t>Bake Pizza</a:t>
              </a:r>
              <a:endParaRPr sz="19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</a:endParaRPr>
            </a:p>
          </p:txBody>
        </p:sp>
        <p:sp>
          <p:nvSpPr>
            <p:cNvPr id="52" name="Shape 233"/>
            <p:cNvSpPr/>
            <p:nvPr/>
          </p:nvSpPr>
          <p:spPr>
            <a:xfrm>
              <a:off x="6526" y="1471675"/>
              <a:ext cx="2077259" cy="41453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r>
                <a:rPr lang="fi-FI" sz="1900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</a:rPr>
                <a:t>Ingredients</a:t>
              </a:r>
              <a:endParaRPr sz="19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</a:endParaRPr>
            </a:p>
          </p:txBody>
        </p:sp>
        <p:sp>
          <p:nvSpPr>
            <p:cNvPr id="53" name="Shape 234"/>
            <p:cNvSpPr/>
            <p:nvPr/>
          </p:nvSpPr>
          <p:spPr>
            <a:xfrm>
              <a:off x="1003" y="1962233"/>
              <a:ext cx="2088305" cy="414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r>
                <a:rPr lang="fi-FI" sz="1900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</a:rPr>
                <a:t>Dough</a:t>
              </a:r>
              <a:endParaRPr sz="19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</a:endParaRPr>
            </a:p>
          </p:txBody>
        </p:sp>
        <p:sp>
          <p:nvSpPr>
            <p:cNvPr id="54" name="Shape 235"/>
            <p:cNvSpPr/>
            <p:nvPr/>
          </p:nvSpPr>
          <p:spPr>
            <a:xfrm>
              <a:off x="6720" y="2452792"/>
              <a:ext cx="2076872" cy="41453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r>
                <a:rPr lang="fi-FI" sz="1900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</a:rPr>
                <a:t>Gas</a:t>
              </a:r>
              <a:endParaRPr sz="19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</a:endParaRPr>
            </a:p>
          </p:txBody>
        </p:sp>
        <p:sp>
          <p:nvSpPr>
            <p:cNvPr id="55" name="Shape 236"/>
            <p:cNvSpPr/>
            <p:nvPr/>
          </p:nvSpPr>
          <p:spPr>
            <a:xfrm>
              <a:off x="0" y="2943350"/>
              <a:ext cx="2090311" cy="414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r>
                <a:rPr lang="fi-FI" sz="1900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</a:rPr>
                <a:t>Electricity</a:t>
              </a:r>
              <a:endParaRPr sz="19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</a:endParaRPr>
            </a:p>
          </p:txBody>
        </p:sp>
        <p:sp>
          <p:nvSpPr>
            <p:cNvPr id="56" name="Shape 237"/>
            <p:cNvSpPr/>
            <p:nvPr/>
          </p:nvSpPr>
          <p:spPr>
            <a:xfrm>
              <a:off x="6551" y="3433909"/>
              <a:ext cx="2077209" cy="41453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r>
                <a:rPr lang="fi-FI" sz="1900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</a:rPr>
                <a:t>Baking Dishes</a:t>
              </a:r>
              <a:endParaRPr sz="19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</a:endParaRPr>
            </a:p>
          </p:txBody>
        </p:sp>
        <p:sp>
          <p:nvSpPr>
            <p:cNvPr id="57" name="Shape 238"/>
            <p:cNvSpPr/>
            <p:nvPr/>
          </p:nvSpPr>
          <p:spPr>
            <a:xfrm>
              <a:off x="4763" y="3924468"/>
              <a:ext cx="2080785" cy="41453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r>
                <a:rPr lang="fi-FI" sz="1900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</a:rPr>
                <a:t>Oven</a:t>
              </a:r>
              <a:endParaRPr sz="19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</a:endParaRPr>
            </a:p>
          </p:txBody>
        </p:sp>
      </p:grpSp>
      <p:sp>
        <p:nvSpPr>
          <p:cNvPr id="58" name="Shape 250"/>
          <p:cNvSpPr/>
          <p:nvPr/>
        </p:nvSpPr>
        <p:spPr>
          <a:xfrm>
            <a:off x="9382128" y="2207123"/>
            <a:ext cx="1786341" cy="65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spcBef>
                <a:spcPts val="2400"/>
              </a:spcBef>
              <a:defRPr sz="1800" b="1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lang="fi-FI" b="1" dirty="0" smtClean="0">
                <a:solidFill>
                  <a:schemeClr val="tx1"/>
                </a:solidFill>
              </a:rPr>
              <a:t>Software</a:t>
            </a:r>
            <a:r>
              <a:rPr b="1" dirty="0" smtClean="0">
                <a:solidFill>
                  <a:schemeClr val="tx1"/>
                </a:solidFill>
              </a:rPr>
              <a:t>         </a:t>
            </a:r>
            <a:r>
              <a:rPr b="1" dirty="0">
                <a:solidFill>
                  <a:schemeClr val="tx1"/>
                </a:solidFill>
              </a:rPr>
              <a:t>as a Service</a:t>
            </a:r>
          </a:p>
        </p:txBody>
      </p:sp>
      <p:sp>
        <p:nvSpPr>
          <p:cNvPr id="60" name="Shape 229"/>
          <p:cNvSpPr/>
          <p:nvPr/>
        </p:nvSpPr>
        <p:spPr>
          <a:xfrm>
            <a:off x="1227335" y="2142384"/>
            <a:ext cx="1786342" cy="65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457200">
              <a:spcBef>
                <a:spcPts val="2400"/>
              </a:spcBef>
            </a:pPr>
            <a:r>
              <a:rPr lang="fi-FI" sz="1800"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</a:rPr>
              <a:t>Traditional IT</a:t>
            </a:r>
            <a:endParaRPr sz="1800" b="1" dirty="0">
              <a:solidFill>
                <a:schemeClr val="tx1"/>
              </a:solidFill>
              <a:latin typeface="Helvetica Neue"/>
              <a:ea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229956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-16485" y="-18944"/>
            <a:ext cx="13037770" cy="9791488"/>
          </a:xfrm>
          <a:prstGeom prst="rect">
            <a:avLst/>
          </a:prstGeom>
          <a:gradFill>
            <a:gsLst>
              <a:gs pos="0">
                <a:srgbClr val="263845">
                  <a:alpha val="99000"/>
                </a:srgbClr>
              </a:gs>
              <a:gs pos="100000">
                <a:srgbClr val="374F5F">
                  <a:alpha val="83000"/>
                </a:srgbClr>
              </a:gs>
            </a:gsLst>
            <a:lin ang="19830082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92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04963" y="9096931"/>
            <a:ext cx="875705" cy="34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00"/>
          <p:cNvSpPr>
            <a:spLocks noGrp="1"/>
          </p:cNvSpPr>
          <p:nvPr>
            <p:ph type="title"/>
          </p:nvPr>
        </p:nvSpPr>
        <p:spPr>
          <a:xfrm>
            <a:off x="503516" y="492175"/>
            <a:ext cx="11997768" cy="87414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t">
            <a:normAutofit fontScale="90000"/>
          </a:bodyPr>
          <a:lstStyle/>
          <a:p>
            <a:pPr algn="l"/>
            <a:r>
              <a:rPr lang="fi-FI" sz="5100" dirty="0">
                <a:solidFill>
                  <a:srgbClr val="FFFFFF"/>
                </a:solidFill>
              </a:rPr>
              <a:t>What are customers doing with Bluemix?</a:t>
            </a:r>
            <a:endParaRPr sz="5100" dirty="0">
              <a:solidFill>
                <a:srgbClr val="FFFFF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7480" y="3620560"/>
            <a:ext cx="6247355" cy="4625168"/>
            <a:chOff x="227063" y="3838148"/>
            <a:chExt cx="6247355" cy="4625168"/>
          </a:xfrm>
        </p:grpSpPr>
        <p:pic>
          <p:nvPicPr>
            <p:cNvPr id="5" name="image15.ti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697816" y="7028753"/>
              <a:ext cx="619127" cy="412752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" name="image25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839031" y="5995062"/>
              <a:ext cx="1042803" cy="22859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7" name="image26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61484" y="3945134"/>
              <a:ext cx="1022775" cy="36353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8" name="image27.png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490054" y="4516937"/>
              <a:ext cx="1040636" cy="56112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0" name="image28.png"/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856297" y="5968956"/>
              <a:ext cx="937609" cy="534632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1" name="image29.png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38262" y="4599919"/>
              <a:ext cx="1245777" cy="24750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2" name="image30.png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876121" y="7946404"/>
              <a:ext cx="1478369" cy="516912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" name="image31.png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4648446" y="6490041"/>
              <a:ext cx="1626889" cy="33659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4" name="image32.png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2710218" y="7152428"/>
              <a:ext cx="674583" cy="67458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5" name="image33.png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393720" y="7769340"/>
              <a:ext cx="852430" cy="352246"/>
            </a:xfrm>
            <a:prstGeom prst="rect">
              <a:avLst/>
            </a:prstGeom>
            <a:ln w="12700">
              <a:solidFill>
                <a:srgbClr val="F3F7F5"/>
              </a:solidFill>
              <a:miter lim="400000"/>
            </a:ln>
            <a:effectLst>
              <a:outerShdw blurRad="38100" dist="12700" dir="3600000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6" name="image34.png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5560748" y="4150808"/>
              <a:ext cx="654121" cy="24750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7" name="image35.png"/>
            <p:cNvPicPr/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686753" y="7587998"/>
              <a:ext cx="674625" cy="67462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8" name="image36.png"/>
            <p:cNvPicPr/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5410378" y="5931962"/>
              <a:ext cx="954849" cy="38301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9" name="image37.png"/>
            <p:cNvPicPr/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227063" y="6185506"/>
              <a:ext cx="1204150" cy="32512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0" name="image38.png"/>
            <p:cNvPicPr/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5662293" y="5123574"/>
              <a:ext cx="657889" cy="516912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1" name="image39.png"/>
            <p:cNvPicPr/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2261251" y="4399045"/>
              <a:ext cx="1159824" cy="21918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2" name="image40.png"/>
            <p:cNvPicPr/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2614002" y="4848586"/>
              <a:ext cx="1371537" cy="22859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3" name="image41.png"/>
            <p:cNvPicPr/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3956658" y="3838148"/>
              <a:ext cx="961535" cy="45329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4" name="image42.png"/>
            <p:cNvPicPr/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4527776" y="7078921"/>
              <a:ext cx="1946642" cy="38011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5" name="image43.png"/>
            <p:cNvPicPr/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3481912" y="5302239"/>
              <a:ext cx="1200324" cy="38301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6" name="image44.png"/>
            <p:cNvPicPr/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682733" y="5168967"/>
              <a:ext cx="613251" cy="61325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7" name="image45.png"/>
            <p:cNvPicPr/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99433" y="6833735"/>
              <a:ext cx="931780" cy="32495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8" name="image46.png"/>
            <p:cNvPicPr/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3047510" y="6185504"/>
              <a:ext cx="674584" cy="724322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9" name="image5.jpeg"/>
            <p:cNvPicPr/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584037" y="7367009"/>
              <a:ext cx="745068" cy="29152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0" name="image17.tif"/>
            <p:cNvPicPr/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3839028" y="7887979"/>
              <a:ext cx="1472575" cy="38721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1" name="image18.tif"/>
            <p:cNvPicPr/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685821" y="5257615"/>
              <a:ext cx="1419455" cy="4398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32" name="Shape 211"/>
          <p:cNvSpPr/>
          <p:nvPr/>
        </p:nvSpPr>
        <p:spPr>
          <a:xfrm flipV="1">
            <a:off x="6556675" y="3135856"/>
            <a:ext cx="1" cy="6192302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0" tIns="0" rIns="0" bIns="0"/>
          <a:lstStyle/>
          <a:p>
            <a:pPr defTabSz="406374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sz="1707"/>
          </a:p>
        </p:txBody>
      </p:sp>
      <p:grpSp>
        <p:nvGrpSpPr>
          <p:cNvPr id="3" name="Group 2"/>
          <p:cNvGrpSpPr/>
          <p:nvPr/>
        </p:nvGrpSpPr>
        <p:grpSpPr>
          <a:xfrm>
            <a:off x="6866505" y="4029955"/>
            <a:ext cx="5901573" cy="4587161"/>
            <a:chOff x="6770999" y="3696233"/>
            <a:chExt cx="5901573" cy="4587161"/>
          </a:xfrm>
        </p:grpSpPr>
        <p:pic>
          <p:nvPicPr>
            <p:cNvPr id="33" name="image2.tif"/>
            <p:cNvPicPr/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8497308" y="7010054"/>
              <a:ext cx="1229818" cy="122167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4" name="image3.tif"/>
            <p:cNvPicPr/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10292415" y="7261765"/>
              <a:ext cx="650241" cy="65024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5" name="image5.tif"/>
            <p:cNvPicPr/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11540885" y="4742893"/>
              <a:ext cx="993663" cy="81887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6" name="image16.png"/>
            <p:cNvPicPr/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6771000" y="5803624"/>
              <a:ext cx="766659" cy="63591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7" name="image9.tif"/>
            <p:cNvPicPr/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9727129" y="4788953"/>
              <a:ext cx="1022775" cy="73829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8" name="image10.tif"/>
            <p:cNvPicPr/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8096268" y="5665129"/>
              <a:ext cx="1478245" cy="33596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9" name="image21.png"/>
            <p:cNvPicPr/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912665" y="3899798"/>
              <a:ext cx="1628925" cy="55290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0" name="image23.png"/>
            <p:cNvPicPr/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11383677" y="7208448"/>
              <a:ext cx="967906" cy="43238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1" name="image16.tif"/>
            <p:cNvPicPr/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11219377" y="3765347"/>
              <a:ext cx="1453195" cy="46119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8096267" y="6374883"/>
              <a:ext cx="1751130" cy="54054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6770999" y="6917049"/>
              <a:ext cx="1366345" cy="1366345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10292414" y="5638733"/>
              <a:ext cx="1767691" cy="117846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7214286" y="3696233"/>
              <a:ext cx="646743" cy="646743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6935833" y="4799568"/>
              <a:ext cx="2208367" cy="414069"/>
            </a:xfrm>
            <a:prstGeom prst="rect">
              <a:avLst/>
            </a:prstGeom>
          </p:spPr>
        </p:pic>
      </p:grpSp>
      <p:sp>
        <p:nvSpPr>
          <p:cNvPr id="49" name="Rectangle 48"/>
          <p:cNvSpPr/>
          <p:nvPr/>
        </p:nvSpPr>
        <p:spPr>
          <a:xfrm>
            <a:off x="-25722" y="1575670"/>
            <a:ext cx="13037770" cy="1428704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3617" y="1991427"/>
            <a:ext cx="5606399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i-FI" sz="36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Startups</a:t>
            </a:r>
          </a:p>
          <a:p>
            <a:pPr marL="571500" marR="0" indent="-57150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39703" y="1987078"/>
            <a:ext cx="5606399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i-FI" sz="36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Enterprises</a:t>
            </a:r>
          </a:p>
          <a:p>
            <a:pPr marL="571500" marR="0" indent="-57150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38219" y="1991461"/>
            <a:ext cx="130148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i-FI" sz="3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&amp;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401194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-16485" y="-18944"/>
            <a:ext cx="13037770" cy="9791488"/>
          </a:xfrm>
          <a:prstGeom prst="rect">
            <a:avLst/>
          </a:prstGeom>
          <a:gradFill>
            <a:gsLst>
              <a:gs pos="0">
                <a:srgbClr val="263845">
                  <a:alpha val="99000"/>
                </a:srgbClr>
              </a:gs>
              <a:gs pos="100000">
                <a:srgbClr val="374F5F">
                  <a:alpha val="83000"/>
                </a:srgbClr>
              </a:gs>
            </a:gsLst>
            <a:lin ang="19830082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92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04963" y="9096931"/>
            <a:ext cx="875705" cy="34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00"/>
          <p:cNvSpPr>
            <a:spLocks noGrp="1"/>
          </p:cNvSpPr>
          <p:nvPr>
            <p:ph type="title"/>
          </p:nvPr>
        </p:nvSpPr>
        <p:spPr>
          <a:xfrm>
            <a:off x="503516" y="492175"/>
            <a:ext cx="11997768" cy="874146"/>
          </a:xfrm>
          <a:prstGeom prst="rect">
            <a:avLst/>
          </a:prstGeom>
        </p:spPr>
        <p:txBody>
          <a:bodyPr anchor="t"/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i-FI" sz="5100" b="1" dirty="0" smtClean="0">
                <a:solidFill>
                  <a:srgbClr val="FFFFFF"/>
                </a:solidFill>
              </a:rPr>
              <a:t>What can YOU do with Bluemix?</a:t>
            </a:r>
            <a:endParaRPr sz="5100" b="1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6485" y="1296289"/>
            <a:ext cx="13037769" cy="76903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8068" y="2108878"/>
            <a:ext cx="9701065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sz="4400" b="1" dirty="0">
                <a:solidFill>
                  <a:srgbClr val="000000"/>
                </a:solidFill>
              </a:rPr>
              <a:t>https</a:t>
            </a:r>
            <a:r>
              <a:rPr lang="en-US" sz="4400" b="1" dirty="0" smtClean="0">
                <a:solidFill>
                  <a:srgbClr val="000000"/>
                </a:solidFill>
              </a:rPr>
              <a:t>://bluemix.net</a:t>
            </a:r>
            <a:r>
              <a:rPr lang="en-US" sz="4400" dirty="0">
                <a:solidFill>
                  <a:srgbClr val="000000"/>
                </a:solidFill>
              </a:rPr>
              <a:t>/</a:t>
            </a:r>
            <a:endParaRPr kumimoji="0" lang="en-US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485" y="3719317"/>
            <a:ext cx="13110173" cy="404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981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-16485" y="-18944"/>
            <a:ext cx="13037770" cy="9791488"/>
          </a:xfrm>
          <a:prstGeom prst="rect">
            <a:avLst/>
          </a:prstGeom>
          <a:gradFill>
            <a:gsLst>
              <a:gs pos="0">
                <a:srgbClr val="263845">
                  <a:alpha val="99000"/>
                </a:srgbClr>
              </a:gs>
              <a:gs pos="100000">
                <a:srgbClr val="374F5F">
                  <a:alpha val="83000"/>
                </a:srgbClr>
              </a:gs>
            </a:gsLst>
            <a:lin ang="19830082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92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04963" y="9096931"/>
            <a:ext cx="875705" cy="34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00"/>
          <p:cNvSpPr>
            <a:spLocks noGrp="1"/>
          </p:cNvSpPr>
          <p:nvPr>
            <p:ph type="title"/>
          </p:nvPr>
        </p:nvSpPr>
        <p:spPr>
          <a:xfrm>
            <a:off x="503516" y="492175"/>
            <a:ext cx="11997768" cy="874146"/>
          </a:xfrm>
          <a:prstGeom prst="rect">
            <a:avLst/>
          </a:prstGeom>
        </p:spPr>
        <p:txBody>
          <a:bodyPr anchor="t"/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i-FI" sz="5100" b="1" dirty="0" smtClean="0">
                <a:solidFill>
                  <a:srgbClr val="FFFFFF"/>
                </a:solidFill>
              </a:rPr>
              <a:t>Bluemix Garage</a:t>
            </a:r>
            <a:endParaRPr sz="5100" b="1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38690" y="1327588"/>
            <a:ext cx="120904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i-FI" dirty="0" smtClean="0">
                <a:solidFill>
                  <a:schemeClr val="bg1"/>
                </a:solidFill>
              </a:rPr>
              <a:t>”We co-design and develop amazing things with you.”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40273936"/>
              </p:ext>
            </p:extLst>
          </p:nvPr>
        </p:nvGraphicFramePr>
        <p:xfrm>
          <a:off x="1739591" y="1905548"/>
          <a:ext cx="11923900" cy="7588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163430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-16485" y="-18944"/>
            <a:ext cx="13037770" cy="9791488"/>
          </a:xfrm>
          <a:prstGeom prst="rect">
            <a:avLst/>
          </a:prstGeom>
          <a:gradFill>
            <a:gsLst>
              <a:gs pos="0">
                <a:srgbClr val="263845">
                  <a:alpha val="99000"/>
                </a:srgbClr>
              </a:gs>
              <a:gs pos="100000">
                <a:srgbClr val="374F5F">
                  <a:alpha val="83000"/>
                </a:srgbClr>
              </a:gs>
            </a:gsLst>
            <a:lin ang="19830082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92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04963" y="9096931"/>
            <a:ext cx="875705" cy="34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00"/>
          <p:cNvSpPr>
            <a:spLocks noGrp="1"/>
          </p:cNvSpPr>
          <p:nvPr>
            <p:ph type="title"/>
          </p:nvPr>
        </p:nvSpPr>
        <p:spPr>
          <a:xfrm>
            <a:off x="503516" y="492175"/>
            <a:ext cx="11997768" cy="874146"/>
          </a:xfrm>
          <a:prstGeom prst="rect">
            <a:avLst/>
          </a:prstGeom>
        </p:spPr>
        <p:txBody>
          <a:bodyPr anchor="t"/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i-FI" sz="5100" b="1" dirty="0" smtClean="0">
                <a:solidFill>
                  <a:srgbClr val="FFFFFF"/>
                </a:solidFill>
              </a:rPr>
              <a:t>Bluemix Garage culture</a:t>
            </a:r>
            <a:endParaRPr sz="5100" b="1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6485" y="1296289"/>
            <a:ext cx="13037769" cy="76903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Circular Arrow 6"/>
          <p:cNvSpPr>
            <a:spLocks noChangeAspect="1"/>
          </p:cNvSpPr>
          <p:nvPr/>
        </p:nvSpPr>
        <p:spPr>
          <a:xfrm rot="1205174">
            <a:off x="2888665" y="1527744"/>
            <a:ext cx="7227468" cy="7227468"/>
          </a:xfrm>
          <a:prstGeom prst="circularArrow">
            <a:avLst>
              <a:gd name="adj1" fmla="val 1497"/>
              <a:gd name="adj2" fmla="val 259476"/>
              <a:gd name="adj3" fmla="val 13364111"/>
              <a:gd name="adj4" fmla="val 16454307"/>
              <a:gd name="adj5" fmla="val 1612"/>
            </a:avLst>
          </a:prstGeom>
          <a:ln w="38100" cmpd="sng"/>
          <a:effectLst/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Hexagon 7"/>
          <p:cNvSpPr>
            <a:spLocks noChangeAspect="1"/>
          </p:cNvSpPr>
          <p:nvPr/>
        </p:nvSpPr>
        <p:spPr>
          <a:xfrm>
            <a:off x="5030859" y="1359062"/>
            <a:ext cx="2743571" cy="2365149"/>
          </a:xfrm>
          <a:prstGeom prst="hexagon">
            <a:avLst/>
          </a:prstGeom>
          <a:solidFill>
            <a:schemeClr val="bg1"/>
          </a:solidFill>
          <a:ln w="76200" cap="flat" cmpd="sng">
            <a:solidFill>
              <a:srgbClr val="F8BF0A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 dirty="0" smtClean="0">
              <a:ln>
                <a:noFill/>
              </a:ln>
              <a:solidFill>
                <a:srgbClr val="F8BF0A"/>
              </a:solidFill>
              <a:effectLst/>
              <a:uFillTx/>
              <a:latin typeface="Arial"/>
              <a:cs typeface="Arial"/>
              <a:sym typeface="Helvetica Light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F8BF0A"/>
                </a:solidFill>
                <a:effectLst/>
                <a:uFillTx/>
                <a:latin typeface="Arial"/>
                <a:cs typeface="Arial"/>
                <a:sym typeface="Helvetica Light"/>
              </a:rPr>
              <a:t>Think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F8BF0A"/>
              </a:solidFill>
              <a:effectLst/>
              <a:uFillTx/>
              <a:latin typeface="Arial"/>
              <a:cs typeface="Arial"/>
              <a:sym typeface="Helvetica Light"/>
            </a:endParaRPr>
          </a:p>
          <a:p>
            <a:pPr rtl="0" latinLnBrk="1" hangingPunct="0"/>
            <a:endParaRPr lang="en-US" sz="1600" dirty="0">
              <a:latin typeface="Arial"/>
              <a:cs typeface="Arial"/>
            </a:endParaRPr>
          </a:p>
        </p:txBody>
      </p:sp>
      <p:sp>
        <p:nvSpPr>
          <p:cNvPr id="10" name="Hexagon 9"/>
          <p:cNvSpPr>
            <a:spLocks noChangeAspect="1"/>
          </p:cNvSpPr>
          <p:nvPr/>
        </p:nvSpPr>
        <p:spPr>
          <a:xfrm>
            <a:off x="8145608" y="2846804"/>
            <a:ext cx="2820969" cy="2431871"/>
          </a:xfrm>
          <a:prstGeom prst="hexagon">
            <a:avLst/>
          </a:prstGeom>
          <a:solidFill>
            <a:schemeClr val="bg1"/>
          </a:solidFill>
          <a:ln w="76200" cap="flat" cmpd="sng">
            <a:solidFill>
              <a:srgbClr val="35CCCC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 dirty="0" smtClean="0">
              <a:ln>
                <a:noFill/>
              </a:ln>
              <a:solidFill>
                <a:srgbClr val="35CCCC"/>
              </a:solidFill>
              <a:effectLst/>
              <a:uFillTx/>
              <a:latin typeface="Arial"/>
              <a:cs typeface="Arial"/>
              <a:sym typeface="Helvetica Light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35CCCC"/>
                </a:solidFill>
                <a:effectLst/>
                <a:uFillTx/>
                <a:latin typeface="Arial"/>
                <a:cs typeface="Arial"/>
                <a:sym typeface="Helvetica Light"/>
              </a:rPr>
              <a:t>Code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35CCCC"/>
              </a:solidFill>
              <a:effectLst/>
              <a:uFillTx/>
              <a:latin typeface="Arial"/>
              <a:cs typeface="Arial"/>
              <a:sym typeface="Helvetica Light"/>
            </a:endParaRPr>
          </a:p>
          <a:p>
            <a:pPr rtl="0" latinLnBrk="1" hangingPunct="0"/>
            <a:endParaRPr lang="en-US" sz="1600" dirty="0">
              <a:latin typeface="Arial"/>
              <a:cs typeface="Arial"/>
            </a:endParaRPr>
          </a:p>
        </p:txBody>
      </p:sp>
      <p:sp>
        <p:nvSpPr>
          <p:cNvPr id="11" name="Hexagon 10"/>
          <p:cNvSpPr>
            <a:spLocks noChangeAspect="1"/>
          </p:cNvSpPr>
          <p:nvPr/>
        </p:nvSpPr>
        <p:spPr>
          <a:xfrm>
            <a:off x="8141027" y="5725876"/>
            <a:ext cx="2825550" cy="2435820"/>
          </a:xfrm>
          <a:prstGeom prst="hexagon">
            <a:avLst/>
          </a:prstGeom>
          <a:solidFill>
            <a:schemeClr val="bg1"/>
          </a:solidFill>
          <a:ln w="76200" cap="flat" cmpd="sng">
            <a:solidFill>
              <a:srgbClr val="7639A4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 dirty="0" smtClean="0">
              <a:ln>
                <a:noFill/>
              </a:ln>
              <a:solidFill>
                <a:srgbClr val="7639A4"/>
              </a:solidFill>
              <a:effectLst/>
              <a:uFillTx/>
              <a:latin typeface="Arial"/>
              <a:cs typeface="Arial"/>
              <a:sym typeface="Helvetica Light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7639A4"/>
                </a:solidFill>
                <a:effectLst/>
                <a:uFillTx/>
                <a:latin typeface="Arial"/>
                <a:cs typeface="Arial"/>
                <a:sym typeface="Helvetica Light"/>
              </a:rPr>
              <a:t>Deliver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7639A4"/>
              </a:solidFill>
              <a:effectLst/>
              <a:uFillTx/>
              <a:latin typeface="Arial"/>
              <a:cs typeface="Arial"/>
              <a:sym typeface="Helvetica Light"/>
            </a:endParaRPr>
          </a:p>
          <a:p>
            <a:pPr rtl="0" latinLnBrk="1" hangingPunct="0"/>
            <a:endParaRPr lang="en-US" sz="1600" dirty="0">
              <a:latin typeface="Arial"/>
              <a:cs typeface="Arial"/>
            </a:endParaRPr>
          </a:p>
        </p:txBody>
      </p:sp>
      <p:sp>
        <p:nvSpPr>
          <p:cNvPr id="12" name="Hexagon 11"/>
          <p:cNvSpPr>
            <a:spLocks noChangeAspect="1"/>
          </p:cNvSpPr>
          <p:nvPr/>
        </p:nvSpPr>
        <p:spPr>
          <a:xfrm>
            <a:off x="5083686" y="7006478"/>
            <a:ext cx="2837425" cy="2446057"/>
          </a:xfrm>
          <a:prstGeom prst="hexagon">
            <a:avLst/>
          </a:prstGeom>
          <a:solidFill>
            <a:schemeClr val="bg1"/>
          </a:solidFill>
          <a:ln w="76200" cap="flat" cmpd="sng">
            <a:solidFill>
              <a:srgbClr val="DA288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 dirty="0" smtClean="0">
              <a:ln>
                <a:noFill/>
              </a:ln>
              <a:solidFill>
                <a:srgbClr val="DA2881"/>
              </a:solidFill>
              <a:effectLst/>
              <a:uFillTx/>
              <a:latin typeface="Arial"/>
              <a:cs typeface="Arial"/>
              <a:sym typeface="Helvetica Light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DA2881"/>
                </a:solidFill>
                <a:effectLst/>
                <a:uFillTx/>
                <a:latin typeface="Arial"/>
                <a:cs typeface="Arial"/>
                <a:sym typeface="Helvetica Light"/>
              </a:rPr>
              <a:t>Run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DA2881"/>
              </a:solidFill>
              <a:effectLst/>
              <a:uFillTx/>
              <a:latin typeface="Arial"/>
              <a:cs typeface="Arial"/>
              <a:sym typeface="Helvetica Light"/>
            </a:endParaRPr>
          </a:p>
          <a:p>
            <a:pPr rtl="0" latinLnBrk="1" hangingPunct="0"/>
            <a:endParaRPr lang="en-US" sz="1600" dirty="0">
              <a:latin typeface="Arial"/>
              <a:cs typeface="Arial"/>
            </a:endParaRPr>
          </a:p>
        </p:txBody>
      </p:sp>
      <p:sp>
        <p:nvSpPr>
          <p:cNvPr id="13" name="Hexagon 12"/>
          <p:cNvSpPr>
            <a:spLocks noChangeAspect="1"/>
          </p:cNvSpPr>
          <p:nvPr/>
        </p:nvSpPr>
        <p:spPr>
          <a:xfrm>
            <a:off x="2034056" y="5788568"/>
            <a:ext cx="2825550" cy="2435820"/>
          </a:xfrm>
          <a:prstGeom prst="hexagon">
            <a:avLst/>
          </a:prstGeom>
          <a:solidFill>
            <a:schemeClr val="bg1"/>
          </a:solidFill>
          <a:ln w="76200" cap="flat" cmpd="sng">
            <a:solidFill>
              <a:srgbClr val="339934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 dirty="0" smtClean="0">
              <a:ln>
                <a:noFill/>
              </a:ln>
              <a:solidFill>
                <a:srgbClr val="339934"/>
              </a:solidFill>
              <a:effectLst/>
              <a:uFillTx/>
              <a:latin typeface="Arial"/>
              <a:cs typeface="Arial"/>
              <a:sym typeface="Helvetica Light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339934"/>
                </a:solidFill>
                <a:effectLst/>
                <a:uFillTx/>
                <a:latin typeface="Arial"/>
                <a:cs typeface="Arial"/>
                <a:sym typeface="Helvetica Light"/>
              </a:rPr>
              <a:t>Manage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339934"/>
              </a:solidFill>
              <a:effectLst/>
              <a:uFillTx/>
              <a:latin typeface="Arial"/>
              <a:cs typeface="Arial"/>
              <a:sym typeface="Helvetica Light"/>
            </a:endParaRPr>
          </a:p>
          <a:p>
            <a:pPr rtl="0" latinLnBrk="1" hangingPunct="0"/>
            <a:endParaRPr lang="en-US" sz="1600" dirty="0">
              <a:latin typeface="Arial"/>
              <a:cs typeface="Arial"/>
            </a:endParaRPr>
          </a:p>
        </p:txBody>
      </p:sp>
      <p:sp>
        <p:nvSpPr>
          <p:cNvPr id="14" name="Hexagon 13"/>
          <p:cNvSpPr>
            <a:spLocks noChangeAspect="1"/>
          </p:cNvSpPr>
          <p:nvPr/>
        </p:nvSpPr>
        <p:spPr>
          <a:xfrm>
            <a:off x="2038637" y="2846804"/>
            <a:ext cx="2820969" cy="2431871"/>
          </a:xfrm>
          <a:prstGeom prst="hexagon">
            <a:avLst/>
          </a:prstGeom>
          <a:solidFill>
            <a:schemeClr val="bg1"/>
          </a:solidFill>
          <a:ln w="76200" cap="flat" cmpd="sng">
            <a:solidFill>
              <a:srgbClr val="F6525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 dirty="0" smtClean="0">
              <a:ln>
                <a:noFill/>
              </a:ln>
              <a:solidFill>
                <a:srgbClr val="F65253"/>
              </a:solidFill>
              <a:effectLst/>
              <a:uFillTx/>
              <a:latin typeface="Arial"/>
              <a:cs typeface="Arial"/>
              <a:sym typeface="Helvetica Light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F65253"/>
                </a:solidFill>
                <a:effectLst/>
                <a:uFillTx/>
                <a:latin typeface="Arial"/>
                <a:cs typeface="Arial"/>
                <a:sym typeface="Helvetica Light"/>
              </a:rPr>
              <a:t>Learn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F65253"/>
              </a:solidFill>
              <a:effectLst/>
              <a:uFillTx/>
              <a:latin typeface="Arial"/>
              <a:cs typeface="Arial"/>
              <a:sym typeface="Helvetica Light"/>
            </a:endParaRPr>
          </a:p>
          <a:p>
            <a:pPr rtl="0" latinLnBrk="1" hangingPunct="0"/>
            <a:endParaRPr lang="en-US" sz="1600" dirty="0">
              <a:latin typeface="Arial"/>
              <a:cs typeface="Arial"/>
            </a:endParaRPr>
          </a:p>
        </p:txBody>
      </p:sp>
      <p:sp>
        <p:nvSpPr>
          <p:cNvPr id="15" name="Hexagon 14"/>
          <p:cNvSpPr>
            <a:spLocks noChangeAspect="1"/>
          </p:cNvSpPr>
          <p:nvPr/>
        </p:nvSpPr>
        <p:spPr>
          <a:xfrm>
            <a:off x="4743509" y="3958973"/>
            <a:ext cx="3365863" cy="2901607"/>
          </a:xfrm>
          <a:prstGeom prst="hexagon">
            <a:avLst/>
          </a:prstGeom>
          <a:solidFill>
            <a:schemeClr val="bg1"/>
          </a:solidFill>
          <a:ln w="76200" cap="flat" cmpd="sng">
            <a:solidFill>
              <a:srgbClr val="2370C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2370C0"/>
                </a:solidFill>
                <a:effectLst/>
                <a:uFillTx/>
                <a:latin typeface="Arial"/>
                <a:cs typeface="Arial"/>
                <a:sym typeface="Helvetica Light"/>
              </a:rPr>
              <a:t>Culture</a:t>
            </a:r>
          </a:p>
          <a:p>
            <a:pPr rtl="0" latinLnBrk="1" hangingPunct="0"/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3040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-16485" y="-18944"/>
            <a:ext cx="13037770" cy="9791488"/>
          </a:xfrm>
          <a:prstGeom prst="rect">
            <a:avLst/>
          </a:prstGeom>
          <a:gradFill>
            <a:gsLst>
              <a:gs pos="0">
                <a:srgbClr val="263845">
                  <a:alpha val="99000"/>
                </a:srgbClr>
              </a:gs>
              <a:gs pos="100000">
                <a:srgbClr val="374F5F">
                  <a:alpha val="83000"/>
                </a:srgbClr>
              </a:gs>
            </a:gsLst>
            <a:lin ang="19830082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92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04963" y="9096931"/>
            <a:ext cx="875705" cy="34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00"/>
          <p:cNvSpPr>
            <a:spLocks noGrp="1"/>
          </p:cNvSpPr>
          <p:nvPr>
            <p:ph type="title"/>
          </p:nvPr>
        </p:nvSpPr>
        <p:spPr>
          <a:xfrm>
            <a:off x="503516" y="492175"/>
            <a:ext cx="11997768" cy="874146"/>
          </a:xfrm>
          <a:prstGeom prst="rect">
            <a:avLst/>
          </a:prstGeom>
        </p:spPr>
        <p:txBody>
          <a:bodyPr anchor="t"/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i-FI" sz="5100" b="1" dirty="0" smtClean="0">
                <a:solidFill>
                  <a:srgbClr val="FFFFFF"/>
                </a:solidFill>
              </a:rPr>
              <a:t>Let’s take </a:t>
            </a:r>
            <a:r>
              <a:rPr lang="fi-FI" sz="5100" b="1" smtClean="0">
                <a:solidFill>
                  <a:srgbClr val="FFFFFF"/>
                </a:solidFill>
              </a:rPr>
              <a:t>a quick look </a:t>
            </a:r>
            <a:r>
              <a:rPr lang="fi-FI" sz="5100" b="1" dirty="0" smtClean="0">
                <a:solidFill>
                  <a:srgbClr val="FFFFFF"/>
                </a:solidFill>
              </a:rPr>
              <a:t>at Bluemix</a:t>
            </a:r>
            <a:endParaRPr sz="5100" b="1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6485" y="1296289"/>
            <a:ext cx="13037769" cy="76903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486" y="2058477"/>
            <a:ext cx="13037770" cy="61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61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-16485" y="-18944"/>
            <a:ext cx="13037770" cy="9791488"/>
          </a:xfrm>
          <a:prstGeom prst="rect">
            <a:avLst/>
          </a:prstGeom>
          <a:gradFill>
            <a:gsLst>
              <a:gs pos="0">
                <a:srgbClr val="263845">
                  <a:alpha val="99000"/>
                </a:srgbClr>
              </a:gs>
              <a:gs pos="100000">
                <a:srgbClr val="374F5F">
                  <a:alpha val="83000"/>
                </a:srgbClr>
              </a:gs>
            </a:gsLst>
            <a:lin ang="19830082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92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04963" y="9096931"/>
            <a:ext cx="875705" cy="3440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1334974" y="1993605"/>
            <a:ext cx="10334847" cy="20108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i-FI" sz="8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Thank you</a:t>
            </a:r>
            <a:endParaRPr kumimoji="0" lang="fi-FI" sz="88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6" name="Primary-DarkBackground-450.png"/>
          <p:cNvPicPr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2928" y="4496373"/>
            <a:ext cx="2338941" cy="23389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47326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-16485" y="-18944"/>
            <a:ext cx="13037770" cy="9791488"/>
          </a:xfrm>
          <a:prstGeom prst="rect">
            <a:avLst/>
          </a:prstGeom>
          <a:gradFill>
            <a:gsLst>
              <a:gs pos="0">
                <a:srgbClr val="263845">
                  <a:alpha val="99000"/>
                </a:srgbClr>
              </a:gs>
              <a:gs pos="100000">
                <a:srgbClr val="374F5F">
                  <a:alpha val="83000"/>
                </a:srgbClr>
              </a:gs>
            </a:gsLst>
            <a:lin ang="19830082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dirty="0">
              <a:solidFill>
                <a:schemeClr val="tx1"/>
              </a:solidFill>
            </a:endParaRPr>
          </a:p>
        </p:txBody>
      </p:sp>
      <p:pic>
        <p:nvPicPr>
          <p:cNvPr id="92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04963" y="9096931"/>
            <a:ext cx="875705" cy="34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00"/>
          <p:cNvSpPr>
            <a:spLocks noGrp="1"/>
          </p:cNvSpPr>
          <p:nvPr>
            <p:ph type="title"/>
          </p:nvPr>
        </p:nvSpPr>
        <p:spPr>
          <a:xfrm>
            <a:off x="503516" y="492175"/>
            <a:ext cx="11997768" cy="874146"/>
          </a:xfrm>
          <a:prstGeom prst="rect">
            <a:avLst/>
          </a:prstGeom>
        </p:spPr>
        <p:txBody>
          <a:bodyPr anchor="t"/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i-FI" sz="5100" b="1" dirty="0" smtClean="0">
                <a:solidFill>
                  <a:srgbClr val="FFFFFF"/>
                </a:solidFill>
              </a:rPr>
              <a:t>Bluemix is built on IBM Softlayer</a:t>
            </a:r>
            <a:endParaRPr sz="5100" b="1" dirty="0">
              <a:solidFill>
                <a:srgbClr val="FFFFFF"/>
              </a:solidFill>
            </a:endParaRPr>
          </a:p>
        </p:txBody>
      </p:sp>
      <p:grpSp>
        <p:nvGrpSpPr>
          <p:cNvPr id="6" name="Group 678"/>
          <p:cNvGrpSpPr/>
          <p:nvPr/>
        </p:nvGrpSpPr>
        <p:grpSpPr>
          <a:xfrm>
            <a:off x="6479586" y="1760579"/>
            <a:ext cx="6092860" cy="3348043"/>
            <a:chOff x="22910" y="-51791"/>
            <a:chExt cx="6092859" cy="3348041"/>
          </a:xfrm>
        </p:grpSpPr>
        <p:sp>
          <p:nvSpPr>
            <p:cNvPr id="7" name="Shape 647"/>
            <p:cNvSpPr/>
            <p:nvPr/>
          </p:nvSpPr>
          <p:spPr>
            <a:xfrm>
              <a:off x="2654062" y="0"/>
              <a:ext cx="3461707" cy="311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81" y="12766"/>
                  </a:moveTo>
                  <a:lnTo>
                    <a:pt x="13939" y="12750"/>
                  </a:lnTo>
                  <a:lnTo>
                    <a:pt x="13911" y="12766"/>
                  </a:lnTo>
                  <a:lnTo>
                    <a:pt x="13840" y="12844"/>
                  </a:lnTo>
                  <a:lnTo>
                    <a:pt x="13826" y="12875"/>
                  </a:lnTo>
                  <a:lnTo>
                    <a:pt x="13840" y="12922"/>
                  </a:lnTo>
                  <a:lnTo>
                    <a:pt x="13869" y="12938"/>
                  </a:lnTo>
                  <a:lnTo>
                    <a:pt x="13911" y="12922"/>
                  </a:lnTo>
                  <a:lnTo>
                    <a:pt x="13981" y="12844"/>
                  </a:lnTo>
                  <a:lnTo>
                    <a:pt x="13996" y="12797"/>
                  </a:lnTo>
                  <a:lnTo>
                    <a:pt x="13981" y="12766"/>
                  </a:lnTo>
                  <a:close/>
                  <a:moveTo>
                    <a:pt x="14898" y="15523"/>
                  </a:moveTo>
                  <a:lnTo>
                    <a:pt x="14927" y="15617"/>
                  </a:lnTo>
                  <a:lnTo>
                    <a:pt x="14955" y="15664"/>
                  </a:lnTo>
                  <a:lnTo>
                    <a:pt x="14969" y="15711"/>
                  </a:lnTo>
                  <a:lnTo>
                    <a:pt x="14969" y="15804"/>
                  </a:lnTo>
                  <a:lnTo>
                    <a:pt x="14983" y="15836"/>
                  </a:lnTo>
                  <a:lnTo>
                    <a:pt x="15011" y="15867"/>
                  </a:lnTo>
                  <a:lnTo>
                    <a:pt x="15054" y="15867"/>
                  </a:lnTo>
                  <a:lnTo>
                    <a:pt x="15096" y="15851"/>
                  </a:lnTo>
                  <a:lnTo>
                    <a:pt x="15110" y="15836"/>
                  </a:lnTo>
                  <a:lnTo>
                    <a:pt x="15110" y="15632"/>
                  </a:lnTo>
                  <a:lnTo>
                    <a:pt x="15124" y="15601"/>
                  </a:lnTo>
                  <a:lnTo>
                    <a:pt x="15138" y="15617"/>
                  </a:lnTo>
                  <a:lnTo>
                    <a:pt x="15152" y="15664"/>
                  </a:lnTo>
                  <a:lnTo>
                    <a:pt x="15223" y="15758"/>
                  </a:lnTo>
                  <a:lnTo>
                    <a:pt x="15279" y="15820"/>
                  </a:lnTo>
                  <a:lnTo>
                    <a:pt x="15322" y="15851"/>
                  </a:lnTo>
                  <a:lnTo>
                    <a:pt x="15378" y="15867"/>
                  </a:lnTo>
                  <a:lnTo>
                    <a:pt x="15421" y="15867"/>
                  </a:lnTo>
                  <a:lnTo>
                    <a:pt x="15449" y="15836"/>
                  </a:lnTo>
                  <a:lnTo>
                    <a:pt x="15435" y="15820"/>
                  </a:lnTo>
                  <a:lnTo>
                    <a:pt x="15421" y="15773"/>
                  </a:lnTo>
                  <a:lnTo>
                    <a:pt x="15350" y="15679"/>
                  </a:lnTo>
                  <a:lnTo>
                    <a:pt x="15294" y="15601"/>
                  </a:lnTo>
                  <a:lnTo>
                    <a:pt x="15279" y="15570"/>
                  </a:lnTo>
                  <a:lnTo>
                    <a:pt x="15279" y="15538"/>
                  </a:lnTo>
                  <a:lnTo>
                    <a:pt x="15364" y="15444"/>
                  </a:lnTo>
                  <a:lnTo>
                    <a:pt x="15378" y="15413"/>
                  </a:lnTo>
                  <a:lnTo>
                    <a:pt x="15392" y="15366"/>
                  </a:lnTo>
                  <a:lnTo>
                    <a:pt x="15378" y="15350"/>
                  </a:lnTo>
                  <a:lnTo>
                    <a:pt x="15336" y="15335"/>
                  </a:lnTo>
                  <a:lnTo>
                    <a:pt x="15152" y="15335"/>
                  </a:lnTo>
                  <a:lnTo>
                    <a:pt x="15138" y="15319"/>
                  </a:lnTo>
                  <a:lnTo>
                    <a:pt x="15138" y="15272"/>
                  </a:lnTo>
                  <a:lnTo>
                    <a:pt x="15152" y="15241"/>
                  </a:lnTo>
                  <a:lnTo>
                    <a:pt x="15223" y="15147"/>
                  </a:lnTo>
                  <a:lnTo>
                    <a:pt x="15223" y="15115"/>
                  </a:lnTo>
                  <a:lnTo>
                    <a:pt x="15195" y="15100"/>
                  </a:lnTo>
                  <a:lnTo>
                    <a:pt x="15167" y="15100"/>
                  </a:lnTo>
                  <a:lnTo>
                    <a:pt x="15124" y="15115"/>
                  </a:lnTo>
                  <a:lnTo>
                    <a:pt x="15082" y="15147"/>
                  </a:lnTo>
                  <a:lnTo>
                    <a:pt x="15025" y="15241"/>
                  </a:lnTo>
                  <a:lnTo>
                    <a:pt x="14927" y="15429"/>
                  </a:lnTo>
                  <a:lnTo>
                    <a:pt x="14898" y="15523"/>
                  </a:lnTo>
                  <a:close/>
                  <a:moveTo>
                    <a:pt x="13869" y="15194"/>
                  </a:moveTo>
                  <a:lnTo>
                    <a:pt x="13883" y="15256"/>
                  </a:lnTo>
                  <a:lnTo>
                    <a:pt x="13911" y="15350"/>
                  </a:lnTo>
                  <a:lnTo>
                    <a:pt x="13967" y="15460"/>
                  </a:lnTo>
                  <a:lnTo>
                    <a:pt x="13981" y="15507"/>
                  </a:lnTo>
                  <a:lnTo>
                    <a:pt x="14024" y="15538"/>
                  </a:lnTo>
                  <a:lnTo>
                    <a:pt x="14066" y="15554"/>
                  </a:lnTo>
                  <a:lnTo>
                    <a:pt x="14235" y="15554"/>
                  </a:lnTo>
                  <a:lnTo>
                    <a:pt x="14278" y="15570"/>
                  </a:lnTo>
                  <a:lnTo>
                    <a:pt x="14334" y="15585"/>
                  </a:lnTo>
                  <a:lnTo>
                    <a:pt x="14376" y="15601"/>
                  </a:lnTo>
                  <a:lnTo>
                    <a:pt x="14419" y="15632"/>
                  </a:lnTo>
                  <a:lnTo>
                    <a:pt x="14503" y="15632"/>
                  </a:lnTo>
                  <a:lnTo>
                    <a:pt x="14546" y="15617"/>
                  </a:lnTo>
                  <a:lnTo>
                    <a:pt x="14574" y="15570"/>
                  </a:lnTo>
                  <a:lnTo>
                    <a:pt x="14616" y="15460"/>
                  </a:lnTo>
                  <a:lnTo>
                    <a:pt x="14630" y="15413"/>
                  </a:lnTo>
                  <a:lnTo>
                    <a:pt x="14659" y="15366"/>
                  </a:lnTo>
                  <a:lnTo>
                    <a:pt x="14729" y="15272"/>
                  </a:lnTo>
                  <a:lnTo>
                    <a:pt x="14772" y="15131"/>
                  </a:lnTo>
                  <a:lnTo>
                    <a:pt x="14786" y="15100"/>
                  </a:lnTo>
                  <a:lnTo>
                    <a:pt x="14814" y="15068"/>
                  </a:lnTo>
                  <a:lnTo>
                    <a:pt x="14856" y="15053"/>
                  </a:lnTo>
                  <a:lnTo>
                    <a:pt x="14870" y="15037"/>
                  </a:lnTo>
                  <a:lnTo>
                    <a:pt x="14870" y="15006"/>
                  </a:lnTo>
                  <a:lnTo>
                    <a:pt x="14856" y="14990"/>
                  </a:lnTo>
                  <a:lnTo>
                    <a:pt x="14814" y="14974"/>
                  </a:lnTo>
                  <a:lnTo>
                    <a:pt x="14786" y="14943"/>
                  </a:lnTo>
                  <a:lnTo>
                    <a:pt x="14772" y="14880"/>
                  </a:lnTo>
                  <a:lnTo>
                    <a:pt x="14772" y="14708"/>
                  </a:lnTo>
                  <a:lnTo>
                    <a:pt x="14786" y="14645"/>
                  </a:lnTo>
                  <a:lnTo>
                    <a:pt x="14814" y="14614"/>
                  </a:lnTo>
                  <a:lnTo>
                    <a:pt x="14856" y="14598"/>
                  </a:lnTo>
                  <a:lnTo>
                    <a:pt x="14870" y="14583"/>
                  </a:lnTo>
                  <a:lnTo>
                    <a:pt x="14884" y="14551"/>
                  </a:lnTo>
                  <a:lnTo>
                    <a:pt x="14884" y="14504"/>
                  </a:lnTo>
                  <a:lnTo>
                    <a:pt x="14856" y="14473"/>
                  </a:lnTo>
                  <a:lnTo>
                    <a:pt x="14828" y="14426"/>
                  </a:lnTo>
                  <a:lnTo>
                    <a:pt x="14786" y="14379"/>
                  </a:lnTo>
                  <a:lnTo>
                    <a:pt x="14701" y="14348"/>
                  </a:lnTo>
                  <a:lnTo>
                    <a:pt x="14645" y="14363"/>
                  </a:lnTo>
                  <a:lnTo>
                    <a:pt x="14475" y="14457"/>
                  </a:lnTo>
                  <a:lnTo>
                    <a:pt x="14433" y="14489"/>
                  </a:lnTo>
                  <a:lnTo>
                    <a:pt x="14391" y="14536"/>
                  </a:lnTo>
                  <a:lnTo>
                    <a:pt x="14250" y="14739"/>
                  </a:lnTo>
                  <a:lnTo>
                    <a:pt x="14207" y="14786"/>
                  </a:lnTo>
                  <a:lnTo>
                    <a:pt x="14165" y="14818"/>
                  </a:lnTo>
                  <a:lnTo>
                    <a:pt x="14137" y="14849"/>
                  </a:lnTo>
                  <a:lnTo>
                    <a:pt x="14024" y="14896"/>
                  </a:lnTo>
                  <a:lnTo>
                    <a:pt x="13996" y="14912"/>
                  </a:lnTo>
                  <a:lnTo>
                    <a:pt x="13911" y="14990"/>
                  </a:lnTo>
                  <a:lnTo>
                    <a:pt x="13883" y="15037"/>
                  </a:lnTo>
                  <a:lnTo>
                    <a:pt x="13869" y="15084"/>
                  </a:lnTo>
                  <a:lnTo>
                    <a:pt x="13869" y="15194"/>
                  </a:lnTo>
                  <a:close/>
                  <a:moveTo>
                    <a:pt x="15378" y="14175"/>
                  </a:moveTo>
                  <a:lnTo>
                    <a:pt x="15336" y="14207"/>
                  </a:lnTo>
                  <a:lnTo>
                    <a:pt x="15308" y="14238"/>
                  </a:lnTo>
                  <a:lnTo>
                    <a:pt x="15265" y="14348"/>
                  </a:lnTo>
                  <a:lnTo>
                    <a:pt x="15265" y="14379"/>
                  </a:lnTo>
                  <a:lnTo>
                    <a:pt x="15279" y="14395"/>
                  </a:lnTo>
                  <a:lnTo>
                    <a:pt x="15294" y="14379"/>
                  </a:lnTo>
                  <a:lnTo>
                    <a:pt x="15378" y="14348"/>
                  </a:lnTo>
                  <a:lnTo>
                    <a:pt x="15421" y="14363"/>
                  </a:lnTo>
                  <a:lnTo>
                    <a:pt x="15463" y="14395"/>
                  </a:lnTo>
                  <a:lnTo>
                    <a:pt x="15519" y="14410"/>
                  </a:lnTo>
                  <a:lnTo>
                    <a:pt x="15590" y="14410"/>
                  </a:lnTo>
                  <a:lnTo>
                    <a:pt x="15646" y="14442"/>
                  </a:lnTo>
                  <a:lnTo>
                    <a:pt x="15689" y="14457"/>
                  </a:lnTo>
                  <a:lnTo>
                    <a:pt x="15717" y="14457"/>
                  </a:lnTo>
                  <a:lnTo>
                    <a:pt x="15731" y="14442"/>
                  </a:lnTo>
                  <a:lnTo>
                    <a:pt x="15731" y="14191"/>
                  </a:lnTo>
                  <a:lnTo>
                    <a:pt x="15703" y="14144"/>
                  </a:lnTo>
                  <a:lnTo>
                    <a:pt x="15632" y="14082"/>
                  </a:lnTo>
                  <a:lnTo>
                    <a:pt x="15604" y="14050"/>
                  </a:lnTo>
                  <a:lnTo>
                    <a:pt x="15576" y="14066"/>
                  </a:lnTo>
                  <a:lnTo>
                    <a:pt x="15505" y="14144"/>
                  </a:lnTo>
                  <a:lnTo>
                    <a:pt x="15449" y="14175"/>
                  </a:lnTo>
                  <a:lnTo>
                    <a:pt x="15378" y="14175"/>
                  </a:lnTo>
                  <a:close/>
                  <a:moveTo>
                    <a:pt x="15181" y="12092"/>
                  </a:moveTo>
                  <a:lnTo>
                    <a:pt x="15181" y="12061"/>
                  </a:lnTo>
                  <a:lnTo>
                    <a:pt x="15167" y="12061"/>
                  </a:lnTo>
                  <a:lnTo>
                    <a:pt x="15152" y="12077"/>
                  </a:lnTo>
                  <a:lnTo>
                    <a:pt x="15082" y="12139"/>
                  </a:lnTo>
                  <a:lnTo>
                    <a:pt x="15054" y="12202"/>
                  </a:lnTo>
                  <a:lnTo>
                    <a:pt x="15040" y="12249"/>
                  </a:lnTo>
                  <a:lnTo>
                    <a:pt x="15040" y="12280"/>
                  </a:lnTo>
                  <a:lnTo>
                    <a:pt x="15068" y="12406"/>
                  </a:lnTo>
                  <a:lnTo>
                    <a:pt x="15096" y="12437"/>
                  </a:lnTo>
                  <a:lnTo>
                    <a:pt x="15096" y="12453"/>
                  </a:lnTo>
                  <a:lnTo>
                    <a:pt x="15110" y="12468"/>
                  </a:lnTo>
                  <a:lnTo>
                    <a:pt x="15124" y="12453"/>
                  </a:lnTo>
                  <a:lnTo>
                    <a:pt x="15124" y="12437"/>
                  </a:lnTo>
                  <a:lnTo>
                    <a:pt x="15167" y="12249"/>
                  </a:lnTo>
                  <a:lnTo>
                    <a:pt x="15181" y="12124"/>
                  </a:lnTo>
                  <a:lnTo>
                    <a:pt x="15181" y="12092"/>
                  </a:lnTo>
                  <a:close/>
                  <a:moveTo>
                    <a:pt x="14574" y="16306"/>
                  </a:moveTo>
                  <a:lnTo>
                    <a:pt x="14602" y="16306"/>
                  </a:lnTo>
                  <a:lnTo>
                    <a:pt x="14616" y="16290"/>
                  </a:lnTo>
                  <a:lnTo>
                    <a:pt x="14602" y="16274"/>
                  </a:lnTo>
                  <a:lnTo>
                    <a:pt x="14588" y="16227"/>
                  </a:lnTo>
                  <a:lnTo>
                    <a:pt x="14546" y="16180"/>
                  </a:lnTo>
                  <a:lnTo>
                    <a:pt x="14503" y="16149"/>
                  </a:lnTo>
                  <a:lnTo>
                    <a:pt x="14334" y="16118"/>
                  </a:lnTo>
                  <a:lnTo>
                    <a:pt x="14235" y="16071"/>
                  </a:lnTo>
                  <a:lnTo>
                    <a:pt x="14193" y="16039"/>
                  </a:lnTo>
                  <a:lnTo>
                    <a:pt x="14151" y="16024"/>
                  </a:lnTo>
                  <a:lnTo>
                    <a:pt x="13488" y="16024"/>
                  </a:lnTo>
                  <a:lnTo>
                    <a:pt x="13516" y="16039"/>
                  </a:lnTo>
                  <a:lnTo>
                    <a:pt x="13685" y="16149"/>
                  </a:lnTo>
                  <a:lnTo>
                    <a:pt x="13784" y="16180"/>
                  </a:lnTo>
                  <a:lnTo>
                    <a:pt x="14094" y="16243"/>
                  </a:lnTo>
                  <a:lnTo>
                    <a:pt x="14292" y="16243"/>
                  </a:lnTo>
                  <a:lnTo>
                    <a:pt x="14405" y="16259"/>
                  </a:lnTo>
                  <a:lnTo>
                    <a:pt x="14574" y="16306"/>
                  </a:lnTo>
                  <a:close/>
                  <a:moveTo>
                    <a:pt x="14997" y="13126"/>
                  </a:moveTo>
                  <a:lnTo>
                    <a:pt x="14983" y="13189"/>
                  </a:lnTo>
                  <a:lnTo>
                    <a:pt x="14997" y="13251"/>
                  </a:lnTo>
                  <a:lnTo>
                    <a:pt x="15025" y="13361"/>
                  </a:lnTo>
                  <a:lnTo>
                    <a:pt x="15082" y="13455"/>
                  </a:lnTo>
                  <a:lnTo>
                    <a:pt x="15110" y="13486"/>
                  </a:lnTo>
                  <a:lnTo>
                    <a:pt x="15152" y="13486"/>
                  </a:lnTo>
                  <a:lnTo>
                    <a:pt x="15181" y="13502"/>
                  </a:lnTo>
                  <a:lnTo>
                    <a:pt x="15223" y="13533"/>
                  </a:lnTo>
                  <a:lnTo>
                    <a:pt x="15336" y="13612"/>
                  </a:lnTo>
                  <a:lnTo>
                    <a:pt x="15421" y="13706"/>
                  </a:lnTo>
                  <a:lnTo>
                    <a:pt x="15435" y="13737"/>
                  </a:lnTo>
                  <a:lnTo>
                    <a:pt x="15463" y="13784"/>
                  </a:lnTo>
                  <a:lnTo>
                    <a:pt x="15505" y="13831"/>
                  </a:lnTo>
                  <a:lnTo>
                    <a:pt x="15547" y="13847"/>
                  </a:lnTo>
                  <a:lnTo>
                    <a:pt x="15576" y="13847"/>
                  </a:lnTo>
                  <a:lnTo>
                    <a:pt x="15590" y="13831"/>
                  </a:lnTo>
                  <a:lnTo>
                    <a:pt x="15590" y="13721"/>
                  </a:lnTo>
                  <a:lnTo>
                    <a:pt x="15562" y="13674"/>
                  </a:lnTo>
                  <a:lnTo>
                    <a:pt x="15491" y="13549"/>
                  </a:lnTo>
                  <a:lnTo>
                    <a:pt x="15406" y="13455"/>
                  </a:lnTo>
                  <a:lnTo>
                    <a:pt x="15294" y="13377"/>
                  </a:lnTo>
                  <a:lnTo>
                    <a:pt x="15265" y="13345"/>
                  </a:lnTo>
                  <a:lnTo>
                    <a:pt x="15251" y="13298"/>
                  </a:lnTo>
                  <a:lnTo>
                    <a:pt x="15265" y="13204"/>
                  </a:lnTo>
                  <a:lnTo>
                    <a:pt x="15308" y="13095"/>
                  </a:lnTo>
                  <a:lnTo>
                    <a:pt x="15294" y="13048"/>
                  </a:lnTo>
                  <a:lnTo>
                    <a:pt x="15265" y="13001"/>
                  </a:lnTo>
                  <a:lnTo>
                    <a:pt x="15237" y="12985"/>
                  </a:lnTo>
                  <a:lnTo>
                    <a:pt x="15181" y="12969"/>
                  </a:lnTo>
                  <a:lnTo>
                    <a:pt x="15096" y="13001"/>
                  </a:lnTo>
                  <a:lnTo>
                    <a:pt x="15054" y="13048"/>
                  </a:lnTo>
                  <a:lnTo>
                    <a:pt x="15025" y="13095"/>
                  </a:lnTo>
                  <a:lnTo>
                    <a:pt x="14997" y="13126"/>
                  </a:lnTo>
                  <a:close/>
                  <a:moveTo>
                    <a:pt x="21487" y="4856"/>
                  </a:moveTo>
                  <a:lnTo>
                    <a:pt x="21529" y="4824"/>
                  </a:lnTo>
                  <a:lnTo>
                    <a:pt x="21544" y="4777"/>
                  </a:lnTo>
                  <a:lnTo>
                    <a:pt x="21600" y="3744"/>
                  </a:lnTo>
                  <a:lnTo>
                    <a:pt x="21586" y="3697"/>
                  </a:lnTo>
                  <a:lnTo>
                    <a:pt x="21558" y="3650"/>
                  </a:lnTo>
                  <a:lnTo>
                    <a:pt x="21431" y="3603"/>
                  </a:lnTo>
                  <a:lnTo>
                    <a:pt x="21402" y="3587"/>
                  </a:lnTo>
                  <a:lnTo>
                    <a:pt x="21360" y="3556"/>
                  </a:lnTo>
                  <a:lnTo>
                    <a:pt x="21304" y="3493"/>
                  </a:lnTo>
                  <a:lnTo>
                    <a:pt x="21205" y="3430"/>
                  </a:lnTo>
                  <a:lnTo>
                    <a:pt x="21177" y="3399"/>
                  </a:lnTo>
                  <a:lnTo>
                    <a:pt x="21120" y="3383"/>
                  </a:lnTo>
                  <a:lnTo>
                    <a:pt x="20965" y="3383"/>
                  </a:lnTo>
                  <a:lnTo>
                    <a:pt x="20923" y="3368"/>
                  </a:lnTo>
                  <a:lnTo>
                    <a:pt x="20866" y="3352"/>
                  </a:lnTo>
                  <a:lnTo>
                    <a:pt x="20824" y="3321"/>
                  </a:lnTo>
                  <a:lnTo>
                    <a:pt x="20782" y="3305"/>
                  </a:lnTo>
                  <a:lnTo>
                    <a:pt x="20598" y="3305"/>
                  </a:lnTo>
                  <a:lnTo>
                    <a:pt x="20584" y="3321"/>
                  </a:lnTo>
                  <a:lnTo>
                    <a:pt x="20584" y="3368"/>
                  </a:lnTo>
                  <a:lnTo>
                    <a:pt x="20627" y="3540"/>
                  </a:lnTo>
                  <a:lnTo>
                    <a:pt x="20612" y="3603"/>
                  </a:lnTo>
                  <a:lnTo>
                    <a:pt x="20584" y="3634"/>
                  </a:lnTo>
                  <a:lnTo>
                    <a:pt x="20556" y="3650"/>
                  </a:lnTo>
                  <a:lnTo>
                    <a:pt x="20500" y="3665"/>
                  </a:lnTo>
                  <a:lnTo>
                    <a:pt x="20415" y="3634"/>
                  </a:lnTo>
                  <a:lnTo>
                    <a:pt x="20373" y="3603"/>
                  </a:lnTo>
                  <a:lnTo>
                    <a:pt x="20330" y="3556"/>
                  </a:lnTo>
                  <a:lnTo>
                    <a:pt x="20288" y="3415"/>
                  </a:lnTo>
                  <a:lnTo>
                    <a:pt x="20274" y="3383"/>
                  </a:lnTo>
                  <a:lnTo>
                    <a:pt x="20090" y="3383"/>
                  </a:lnTo>
                  <a:lnTo>
                    <a:pt x="20048" y="3415"/>
                  </a:lnTo>
                  <a:lnTo>
                    <a:pt x="20006" y="3430"/>
                  </a:lnTo>
                  <a:lnTo>
                    <a:pt x="19963" y="3430"/>
                  </a:lnTo>
                  <a:lnTo>
                    <a:pt x="19865" y="3399"/>
                  </a:lnTo>
                  <a:lnTo>
                    <a:pt x="19752" y="3383"/>
                  </a:lnTo>
                  <a:lnTo>
                    <a:pt x="19611" y="3383"/>
                  </a:lnTo>
                  <a:lnTo>
                    <a:pt x="19568" y="3415"/>
                  </a:lnTo>
                  <a:lnTo>
                    <a:pt x="19554" y="3430"/>
                  </a:lnTo>
                  <a:lnTo>
                    <a:pt x="19526" y="3430"/>
                  </a:lnTo>
                  <a:lnTo>
                    <a:pt x="19498" y="3415"/>
                  </a:lnTo>
                  <a:lnTo>
                    <a:pt x="19441" y="3336"/>
                  </a:lnTo>
                  <a:lnTo>
                    <a:pt x="19413" y="3289"/>
                  </a:lnTo>
                  <a:lnTo>
                    <a:pt x="19399" y="3242"/>
                  </a:lnTo>
                  <a:lnTo>
                    <a:pt x="19399" y="3133"/>
                  </a:lnTo>
                  <a:lnTo>
                    <a:pt x="19385" y="3086"/>
                  </a:lnTo>
                  <a:lnTo>
                    <a:pt x="19343" y="3039"/>
                  </a:lnTo>
                  <a:lnTo>
                    <a:pt x="19230" y="2945"/>
                  </a:lnTo>
                  <a:lnTo>
                    <a:pt x="19187" y="2929"/>
                  </a:lnTo>
                  <a:lnTo>
                    <a:pt x="19131" y="2913"/>
                  </a:lnTo>
                  <a:lnTo>
                    <a:pt x="18553" y="2913"/>
                  </a:lnTo>
                  <a:lnTo>
                    <a:pt x="18510" y="2898"/>
                  </a:lnTo>
                  <a:lnTo>
                    <a:pt x="18496" y="2882"/>
                  </a:lnTo>
                  <a:lnTo>
                    <a:pt x="18482" y="2835"/>
                  </a:lnTo>
                  <a:lnTo>
                    <a:pt x="18468" y="2804"/>
                  </a:lnTo>
                  <a:lnTo>
                    <a:pt x="18383" y="2725"/>
                  </a:lnTo>
                  <a:lnTo>
                    <a:pt x="18270" y="2647"/>
                  </a:lnTo>
                  <a:lnTo>
                    <a:pt x="18242" y="2600"/>
                  </a:lnTo>
                  <a:lnTo>
                    <a:pt x="18228" y="2553"/>
                  </a:lnTo>
                  <a:lnTo>
                    <a:pt x="18228" y="2522"/>
                  </a:lnTo>
                  <a:lnTo>
                    <a:pt x="18200" y="2475"/>
                  </a:lnTo>
                  <a:lnTo>
                    <a:pt x="18172" y="2444"/>
                  </a:lnTo>
                  <a:lnTo>
                    <a:pt x="17452" y="2240"/>
                  </a:lnTo>
                  <a:lnTo>
                    <a:pt x="17410" y="2240"/>
                  </a:lnTo>
                  <a:lnTo>
                    <a:pt x="17396" y="2256"/>
                  </a:lnTo>
                  <a:lnTo>
                    <a:pt x="17396" y="2271"/>
                  </a:lnTo>
                  <a:lnTo>
                    <a:pt x="17382" y="2303"/>
                  </a:lnTo>
                  <a:lnTo>
                    <a:pt x="17339" y="2334"/>
                  </a:lnTo>
                  <a:lnTo>
                    <a:pt x="17226" y="2428"/>
                  </a:lnTo>
                  <a:lnTo>
                    <a:pt x="17198" y="2459"/>
                  </a:lnTo>
                  <a:lnTo>
                    <a:pt x="17198" y="2522"/>
                  </a:lnTo>
                  <a:lnTo>
                    <a:pt x="17240" y="2631"/>
                  </a:lnTo>
                  <a:lnTo>
                    <a:pt x="17240" y="2678"/>
                  </a:lnTo>
                  <a:lnTo>
                    <a:pt x="17226" y="2694"/>
                  </a:lnTo>
                  <a:lnTo>
                    <a:pt x="17198" y="2710"/>
                  </a:lnTo>
                  <a:lnTo>
                    <a:pt x="17099" y="2741"/>
                  </a:lnTo>
                  <a:lnTo>
                    <a:pt x="16987" y="2757"/>
                  </a:lnTo>
                  <a:lnTo>
                    <a:pt x="16972" y="2757"/>
                  </a:lnTo>
                  <a:lnTo>
                    <a:pt x="16860" y="2741"/>
                  </a:lnTo>
                  <a:lnTo>
                    <a:pt x="16761" y="2710"/>
                  </a:lnTo>
                  <a:lnTo>
                    <a:pt x="16704" y="2710"/>
                  </a:lnTo>
                  <a:lnTo>
                    <a:pt x="16662" y="2725"/>
                  </a:lnTo>
                  <a:lnTo>
                    <a:pt x="16634" y="2741"/>
                  </a:lnTo>
                  <a:lnTo>
                    <a:pt x="16577" y="2741"/>
                  </a:lnTo>
                  <a:lnTo>
                    <a:pt x="16549" y="2710"/>
                  </a:lnTo>
                  <a:lnTo>
                    <a:pt x="16450" y="2663"/>
                  </a:lnTo>
                  <a:lnTo>
                    <a:pt x="16408" y="2631"/>
                  </a:lnTo>
                  <a:lnTo>
                    <a:pt x="16380" y="2631"/>
                  </a:lnTo>
                  <a:lnTo>
                    <a:pt x="16366" y="2647"/>
                  </a:lnTo>
                  <a:lnTo>
                    <a:pt x="16352" y="2678"/>
                  </a:lnTo>
                  <a:lnTo>
                    <a:pt x="16352" y="2835"/>
                  </a:lnTo>
                  <a:lnTo>
                    <a:pt x="16323" y="2882"/>
                  </a:lnTo>
                  <a:lnTo>
                    <a:pt x="16253" y="2945"/>
                  </a:lnTo>
                  <a:lnTo>
                    <a:pt x="16239" y="2960"/>
                  </a:lnTo>
                  <a:lnTo>
                    <a:pt x="16211" y="2960"/>
                  </a:lnTo>
                  <a:lnTo>
                    <a:pt x="16182" y="2945"/>
                  </a:lnTo>
                  <a:lnTo>
                    <a:pt x="16112" y="2819"/>
                  </a:lnTo>
                  <a:lnTo>
                    <a:pt x="16055" y="2710"/>
                  </a:lnTo>
                  <a:lnTo>
                    <a:pt x="15971" y="2584"/>
                  </a:lnTo>
                  <a:lnTo>
                    <a:pt x="15957" y="2537"/>
                  </a:lnTo>
                  <a:lnTo>
                    <a:pt x="15971" y="2475"/>
                  </a:lnTo>
                  <a:lnTo>
                    <a:pt x="16055" y="2350"/>
                  </a:lnTo>
                  <a:lnTo>
                    <a:pt x="16069" y="2303"/>
                  </a:lnTo>
                  <a:lnTo>
                    <a:pt x="16084" y="2240"/>
                  </a:lnTo>
                  <a:lnTo>
                    <a:pt x="16084" y="2209"/>
                  </a:lnTo>
                  <a:lnTo>
                    <a:pt x="16069" y="2162"/>
                  </a:lnTo>
                  <a:lnTo>
                    <a:pt x="16041" y="2099"/>
                  </a:lnTo>
                  <a:lnTo>
                    <a:pt x="15985" y="2036"/>
                  </a:lnTo>
                  <a:lnTo>
                    <a:pt x="15886" y="1974"/>
                  </a:lnTo>
                  <a:lnTo>
                    <a:pt x="15858" y="1942"/>
                  </a:lnTo>
                  <a:lnTo>
                    <a:pt x="15801" y="1927"/>
                  </a:lnTo>
                  <a:lnTo>
                    <a:pt x="15731" y="1927"/>
                  </a:lnTo>
                  <a:lnTo>
                    <a:pt x="15674" y="1911"/>
                  </a:lnTo>
                  <a:lnTo>
                    <a:pt x="15547" y="1817"/>
                  </a:lnTo>
                  <a:lnTo>
                    <a:pt x="15505" y="1801"/>
                  </a:lnTo>
                  <a:lnTo>
                    <a:pt x="15491" y="1786"/>
                  </a:lnTo>
                  <a:lnTo>
                    <a:pt x="15463" y="1786"/>
                  </a:lnTo>
                  <a:lnTo>
                    <a:pt x="15435" y="1817"/>
                  </a:lnTo>
                  <a:lnTo>
                    <a:pt x="15421" y="1864"/>
                  </a:lnTo>
                  <a:lnTo>
                    <a:pt x="15364" y="1974"/>
                  </a:lnTo>
                  <a:lnTo>
                    <a:pt x="15350" y="2021"/>
                  </a:lnTo>
                  <a:lnTo>
                    <a:pt x="15308" y="2052"/>
                  </a:lnTo>
                  <a:lnTo>
                    <a:pt x="15265" y="2068"/>
                  </a:lnTo>
                  <a:lnTo>
                    <a:pt x="14983" y="2068"/>
                  </a:lnTo>
                  <a:lnTo>
                    <a:pt x="14927" y="2052"/>
                  </a:lnTo>
                  <a:lnTo>
                    <a:pt x="14842" y="1989"/>
                  </a:lnTo>
                  <a:lnTo>
                    <a:pt x="14814" y="1942"/>
                  </a:lnTo>
                  <a:lnTo>
                    <a:pt x="14800" y="1895"/>
                  </a:lnTo>
                  <a:lnTo>
                    <a:pt x="14757" y="1864"/>
                  </a:lnTo>
                  <a:lnTo>
                    <a:pt x="14715" y="1848"/>
                  </a:lnTo>
                  <a:lnTo>
                    <a:pt x="14489" y="1848"/>
                  </a:lnTo>
                  <a:lnTo>
                    <a:pt x="14447" y="1880"/>
                  </a:lnTo>
                  <a:lnTo>
                    <a:pt x="14334" y="1958"/>
                  </a:lnTo>
                  <a:lnTo>
                    <a:pt x="14320" y="1974"/>
                  </a:lnTo>
                  <a:lnTo>
                    <a:pt x="14306" y="1974"/>
                  </a:lnTo>
                  <a:lnTo>
                    <a:pt x="14292" y="1958"/>
                  </a:lnTo>
                  <a:lnTo>
                    <a:pt x="14292" y="1911"/>
                  </a:lnTo>
                  <a:lnTo>
                    <a:pt x="14278" y="1848"/>
                  </a:lnTo>
                  <a:lnTo>
                    <a:pt x="14250" y="1801"/>
                  </a:lnTo>
                  <a:lnTo>
                    <a:pt x="14193" y="1739"/>
                  </a:lnTo>
                  <a:lnTo>
                    <a:pt x="14137" y="1707"/>
                  </a:lnTo>
                  <a:lnTo>
                    <a:pt x="14094" y="1692"/>
                  </a:lnTo>
                  <a:lnTo>
                    <a:pt x="14066" y="1692"/>
                  </a:lnTo>
                  <a:lnTo>
                    <a:pt x="14010" y="1707"/>
                  </a:lnTo>
                  <a:lnTo>
                    <a:pt x="13967" y="1739"/>
                  </a:lnTo>
                  <a:lnTo>
                    <a:pt x="13911" y="1801"/>
                  </a:lnTo>
                  <a:lnTo>
                    <a:pt x="13826" y="1880"/>
                  </a:lnTo>
                  <a:lnTo>
                    <a:pt x="13713" y="1958"/>
                  </a:lnTo>
                  <a:lnTo>
                    <a:pt x="13615" y="2036"/>
                  </a:lnTo>
                  <a:lnTo>
                    <a:pt x="13502" y="2115"/>
                  </a:lnTo>
                  <a:lnTo>
                    <a:pt x="13474" y="2130"/>
                  </a:lnTo>
                  <a:lnTo>
                    <a:pt x="13488" y="2099"/>
                  </a:lnTo>
                  <a:lnTo>
                    <a:pt x="13558" y="1974"/>
                  </a:lnTo>
                  <a:lnTo>
                    <a:pt x="13601" y="1927"/>
                  </a:lnTo>
                  <a:lnTo>
                    <a:pt x="13727" y="1833"/>
                  </a:lnTo>
                  <a:lnTo>
                    <a:pt x="13770" y="1786"/>
                  </a:lnTo>
                  <a:lnTo>
                    <a:pt x="13911" y="1519"/>
                  </a:lnTo>
                  <a:lnTo>
                    <a:pt x="13981" y="1410"/>
                  </a:lnTo>
                  <a:lnTo>
                    <a:pt x="14038" y="1347"/>
                  </a:lnTo>
                  <a:lnTo>
                    <a:pt x="14108" y="1253"/>
                  </a:lnTo>
                  <a:lnTo>
                    <a:pt x="14179" y="1128"/>
                  </a:lnTo>
                  <a:lnTo>
                    <a:pt x="14207" y="1081"/>
                  </a:lnTo>
                  <a:lnTo>
                    <a:pt x="14207" y="1018"/>
                  </a:lnTo>
                  <a:lnTo>
                    <a:pt x="14165" y="752"/>
                  </a:lnTo>
                  <a:lnTo>
                    <a:pt x="14108" y="658"/>
                  </a:lnTo>
                  <a:lnTo>
                    <a:pt x="13911" y="501"/>
                  </a:lnTo>
                  <a:lnTo>
                    <a:pt x="13812" y="439"/>
                  </a:lnTo>
                  <a:lnTo>
                    <a:pt x="13713" y="407"/>
                  </a:lnTo>
                  <a:lnTo>
                    <a:pt x="13685" y="376"/>
                  </a:lnTo>
                  <a:lnTo>
                    <a:pt x="13671" y="345"/>
                  </a:lnTo>
                  <a:lnTo>
                    <a:pt x="13643" y="251"/>
                  </a:lnTo>
                  <a:lnTo>
                    <a:pt x="13558" y="63"/>
                  </a:lnTo>
                  <a:lnTo>
                    <a:pt x="13516" y="16"/>
                  </a:lnTo>
                  <a:lnTo>
                    <a:pt x="13474" y="0"/>
                  </a:lnTo>
                  <a:lnTo>
                    <a:pt x="13304" y="0"/>
                  </a:lnTo>
                  <a:lnTo>
                    <a:pt x="13262" y="16"/>
                  </a:lnTo>
                  <a:lnTo>
                    <a:pt x="13205" y="47"/>
                  </a:lnTo>
                  <a:lnTo>
                    <a:pt x="13008" y="266"/>
                  </a:lnTo>
                  <a:lnTo>
                    <a:pt x="12980" y="313"/>
                  </a:lnTo>
                  <a:lnTo>
                    <a:pt x="12966" y="376"/>
                  </a:lnTo>
                  <a:lnTo>
                    <a:pt x="12923" y="548"/>
                  </a:lnTo>
                  <a:lnTo>
                    <a:pt x="12895" y="611"/>
                  </a:lnTo>
                  <a:lnTo>
                    <a:pt x="12853" y="642"/>
                  </a:lnTo>
                  <a:lnTo>
                    <a:pt x="12613" y="815"/>
                  </a:lnTo>
                  <a:lnTo>
                    <a:pt x="12556" y="830"/>
                  </a:lnTo>
                  <a:lnTo>
                    <a:pt x="12514" y="815"/>
                  </a:lnTo>
                  <a:lnTo>
                    <a:pt x="12401" y="721"/>
                  </a:lnTo>
                  <a:lnTo>
                    <a:pt x="12345" y="705"/>
                  </a:lnTo>
                  <a:lnTo>
                    <a:pt x="12303" y="721"/>
                  </a:lnTo>
                  <a:lnTo>
                    <a:pt x="12063" y="830"/>
                  </a:lnTo>
                  <a:lnTo>
                    <a:pt x="11964" y="877"/>
                  </a:lnTo>
                  <a:lnTo>
                    <a:pt x="11710" y="1049"/>
                  </a:lnTo>
                  <a:lnTo>
                    <a:pt x="11625" y="1128"/>
                  </a:lnTo>
                  <a:lnTo>
                    <a:pt x="11498" y="1269"/>
                  </a:lnTo>
                  <a:lnTo>
                    <a:pt x="11442" y="1363"/>
                  </a:lnTo>
                  <a:lnTo>
                    <a:pt x="11400" y="1707"/>
                  </a:lnTo>
                  <a:lnTo>
                    <a:pt x="11371" y="1754"/>
                  </a:lnTo>
                  <a:lnTo>
                    <a:pt x="11329" y="1786"/>
                  </a:lnTo>
                  <a:lnTo>
                    <a:pt x="10892" y="1911"/>
                  </a:lnTo>
                  <a:lnTo>
                    <a:pt x="10835" y="1927"/>
                  </a:lnTo>
                  <a:lnTo>
                    <a:pt x="10807" y="1974"/>
                  </a:lnTo>
                  <a:lnTo>
                    <a:pt x="10779" y="2068"/>
                  </a:lnTo>
                  <a:lnTo>
                    <a:pt x="10765" y="2130"/>
                  </a:lnTo>
                  <a:lnTo>
                    <a:pt x="10765" y="2397"/>
                  </a:lnTo>
                  <a:lnTo>
                    <a:pt x="10751" y="2428"/>
                  </a:lnTo>
                  <a:lnTo>
                    <a:pt x="10737" y="2412"/>
                  </a:lnTo>
                  <a:lnTo>
                    <a:pt x="10694" y="2381"/>
                  </a:lnTo>
                  <a:lnTo>
                    <a:pt x="10638" y="2365"/>
                  </a:lnTo>
                  <a:lnTo>
                    <a:pt x="10539" y="2318"/>
                  </a:lnTo>
                  <a:lnTo>
                    <a:pt x="10497" y="2318"/>
                  </a:lnTo>
                  <a:lnTo>
                    <a:pt x="10454" y="2350"/>
                  </a:lnTo>
                  <a:lnTo>
                    <a:pt x="10384" y="2475"/>
                  </a:lnTo>
                  <a:lnTo>
                    <a:pt x="10356" y="2506"/>
                  </a:lnTo>
                  <a:lnTo>
                    <a:pt x="10327" y="2506"/>
                  </a:lnTo>
                  <a:lnTo>
                    <a:pt x="10285" y="2459"/>
                  </a:lnTo>
                  <a:lnTo>
                    <a:pt x="10285" y="2412"/>
                  </a:lnTo>
                  <a:lnTo>
                    <a:pt x="10271" y="2381"/>
                  </a:lnTo>
                  <a:lnTo>
                    <a:pt x="10243" y="2334"/>
                  </a:lnTo>
                  <a:lnTo>
                    <a:pt x="10186" y="2271"/>
                  </a:lnTo>
                  <a:lnTo>
                    <a:pt x="10144" y="2240"/>
                  </a:lnTo>
                  <a:lnTo>
                    <a:pt x="10116" y="2224"/>
                  </a:lnTo>
                  <a:lnTo>
                    <a:pt x="10073" y="2240"/>
                  </a:lnTo>
                  <a:lnTo>
                    <a:pt x="10059" y="2287"/>
                  </a:lnTo>
                  <a:lnTo>
                    <a:pt x="10017" y="2397"/>
                  </a:lnTo>
                  <a:lnTo>
                    <a:pt x="10003" y="2522"/>
                  </a:lnTo>
                  <a:lnTo>
                    <a:pt x="10003" y="2929"/>
                  </a:lnTo>
                  <a:lnTo>
                    <a:pt x="9989" y="2992"/>
                  </a:lnTo>
                  <a:lnTo>
                    <a:pt x="9975" y="3039"/>
                  </a:lnTo>
                  <a:lnTo>
                    <a:pt x="9932" y="3039"/>
                  </a:lnTo>
                  <a:lnTo>
                    <a:pt x="9904" y="3007"/>
                  </a:lnTo>
                  <a:lnTo>
                    <a:pt x="9890" y="2976"/>
                  </a:lnTo>
                  <a:lnTo>
                    <a:pt x="9876" y="2913"/>
                  </a:lnTo>
                  <a:lnTo>
                    <a:pt x="9876" y="2851"/>
                  </a:lnTo>
                  <a:lnTo>
                    <a:pt x="9918" y="2663"/>
                  </a:lnTo>
                  <a:lnTo>
                    <a:pt x="9932" y="2616"/>
                  </a:lnTo>
                  <a:lnTo>
                    <a:pt x="9918" y="2553"/>
                  </a:lnTo>
                  <a:lnTo>
                    <a:pt x="9890" y="2444"/>
                  </a:lnTo>
                  <a:lnTo>
                    <a:pt x="9862" y="2318"/>
                  </a:lnTo>
                  <a:lnTo>
                    <a:pt x="9862" y="2287"/>
                  </a:lnTo>
                  <a:lnTo>
                    <a:pt x="9848" y="2240"/>
                  </a:lnTo>
                  <a:lnTo>
                    <a:pt x="9819" y="2209"/>
                  </a:lnTo>
                  <a:lnTo>
                    <a:pt x="9707" y="2177"/>
                  </a:lnTo>
                  <a:lnTo>
                    <a:pt x="9608" y="2146"/>
                  </a:lnTo>
                  <a:lnTo>
                    <a:pt x="9509" y="2146"/>
                  </a:lnTo>
                  <a:lnTo>
                    <a:pt x="9467" y="2162"/>
                  </a:lnTo>
                  <a:lnTo>
                    <a:pt x="9439" y="2209"/>
                  </a:lnTo>
                  <a:lnTo>
                    <a:pt x="9326" y="2631"/>
                  </a:lnTo>
                  <a:lnTo>
                    <a:pt x="9312" y="2678"/>
                  </a:lnTo>
                  <a:lnTo>
                    <a:pt x="9199" y="2866"/>
                  </a:lnTo>
                  <a:lnTo>
                    <a:pt x="9199" y="2976"/>
                  </a:lnTo>
                  <a:lnTo>
                    <a:pt x="9227" y="3007"/>
                  </a:lnTo>
                  <a:lnTo>
                    <a:pt x="9241" y="3070"/>
                  </a:lnTo>
                  <a:lnTo>
                    <a:pt x="9241" y="3336"/>
                  </a:lnTo>
                  <a:lnTo>
                    <a:pt x="9255" y="3383"/>
                  </a:lnTo>
                  <a:lnTo>
                    <a:pt x="9410" y="3556"/>
                  </a:lnTo>
                  <a:lnTo>
                    <a:pt x="9439" y="3603"/>
                  </a:lnTo>
                  <a:lnTo>
                    <a:pt x="9424" y="3665"/>
                  </a:lnTo>
                  <a:lnTo>
                    <a:pt x="9340" y="3791"/>
                  </a:lnTo>
                  <a:lnTo>
                    <a:pt x="9326" y="3806"/>
                  </a:lnTo>
                  <a:lnTo>
                    <a:pt x="9297" y="3806"/>
                  </a:lnTo>
                  <a:lnTo>
                    <a:pt x="9269" y="3791"/>
                  </a:lnTo>
                  <a:lnTo>
                    <a:pt x="9142" y="3650"/>
                  </a:lnTo>
                  <a:lnTo>
                    <a:pt x="9058" y="3571"/>
                  </a:lnTo>
                  <a:lnTo>
                    <a:pt x="8874" y="3415"/>
                  </a:lnTo>
                  <a:lnTo>
                    <a:pt x="8832" y="3383"/>
                  </a:lnTo>
                  <a:lnTo>
                    <a:pt x="8521" y="3383"/>
                  </a:lnTo>
                  <a:lnTo>
                    <a:pt x="8493" y="3415"/>
                  </a:lnTo>
                  <a:lnTo>
                    <a:pt x="8493" y="3540"/>
                  </a:lnTo>
                  <a:lnTo>
                    <a:pt x="8479" y="3603"/>
                  </a:lnTo>
                  <a:lnTo>
                    <a:pt x="8451" y="3650"/>
                  </a:lnTo>
                  <a:lnTo>
                    <a:pt x="8409" y="3665"/>
                  </a:lnTo>
                  <a:lnTo>
                    <a:pt x="8282" y="3618"/>
                  </a:lnTo>
                  <a:lnTo>
                    <a:pt x="8225" y="3634"/>
                  </a:lnTo>
                  <a:lnTo>
                    <a:pt x="8056" y="3728"/>
                  </a:lnTo>
                  <a:lnTo>
                    <a:pt x="7943" y="3759"/>
                  </a:lnTo>
                  <a:lnTo>
                    <a:pt x="7929" y="3759"/>
                  </a:lnTo>
                  <a:lnTo>
                    <a:pt x="7873" y="3744"/>
                  </a:lnTo>
                  <a:lnTo>
                    <a:pt x="7830" y="3728"/>
                  </a:lnTo>
                  <a:lnTo>
                    <a:pt x="7788" y="3697"/>
                  </a:lnTo>
                  <a:lnTo>
                    <a:pt x="7703" y="3728"/>
                  </a:lnTo>
                  <a:lnTo>
                    <a:pt x="7604" y="3791"/>
                  </a:lnTo>
                  <a:lnTo>
                    <a:pt x="7492" y="3885"/>
                  </a:lnTo>
                  <a:lnTo>
                    <a:pt x="7407" y="3947"/>
                  </a:lnTo>
                  <a:lnTo>
                    <a:pt x="7224" y="4041"/>
                  </a:lnTo>
                  <a:lnTo>
                    <a:pt x="7139" y="4073"/>
                  </a:lnTo>
                  <a:lnTo>
                    <a:pt x="7111" y="4088"/>
                  </a:lnTo>
                  <a:lnTo>
                    <a:pt x="7082" y="4120"/>
                  </a:lnTo>
                  <a:lnTo>
                    <a:pt x="7054" y="4229"/>
                  </a:lnTo>
                  <a:lnTo>
                    <a:pt x="7026" y="4276"/>
                  </a:lnTo>
                  <a:lnTo>
                    <a:pt x="6998" y="4292"/>
                  </a:lnTo>
                  <a:lnTo>
                    <a:pt x="6970" y="4276"/>
                  </a:lnTo>
                  <a:lnTo>
                    <a:pt x="6927" y="4245"/>
                  </a:lnTo>
                  <a:lnTo>
                    <a:pt x="6871" y="4182"/>
                  </a:lnTo>
                  <a:lnTo>
                    <a:pt x="6857" y="4151"/>
                  </a:lnTo>
                  <a:lnTo>
                    <a:pt x="6857" y="4120"/>
                  </a:lnTo>
                  <a:lnTo>
                    <a:pt x="6871" y="4104"/>
                  </a:lnTo>
                  <a:lnTo>
                    <a:pt x="6927" y="4026"/>
                  </a:lnTo>
                  <a:lnTo>
                    <a:pt x="6955" y="3979"/>
                  </a:lnTo>
                  <a:lnTo>
                    <a:pt x="6970" y="3932"/>
                  </a:lnTo>
                  <a:lnTo>
                    <a:pt x="6970" y="3900"/>
                  </a:lnTo>
                  <a:lnTo>
                    <a:pt x="6955" y="3853"/>
                  </a:lnTo>
                  <a:lnTo>
                    <a:pt x="6913" y="3806"/>
                  </a:lnTo>
                  <a:lnTo>
                    <a:pt x="6885" y="3791"/>
                  </a:lnTo>
                  <a:lnTo>
                    <a:pt x="6800" y="3759"/>
                  </a:lnTo>
                  <a:lnTo>
                    <a:pt x="6659" y="3759"/>
                  </a:lnTo>
                  <a:lnTo>
                    <a:pt x="6645" y="3775"/>
                  </a:lnTo>
                  <a:lnTo>
                    <a:pt x="6645" y="3822"/>
                  </a:lnTo>
                  <a:lnTo>
                    <a:pt x="6687" y="3916"/>
                  </a:lnTo>
                  <a:lnTo>
                    <a:pt x="6687" y="4073"/>
                  </a:lnTo>
                  <a:lnTo>
                    <a:pt x="6716" y="4198"/>
                  </a:lnTo>
                  <a:lnTo>
                    <a:pt x="6744" y="4292"/>
                  </a:lnTo>
                  <a:lnTo>
                    <a:pt x="6744" y="4354"/>
                  </a:lnTo>
                  <a:lnTo>
                    <a:pt x="6716" y="4464"/>
                  </a:lnTo>
                  <a:lnTo>
                    <a:pt x="6687" y="4495"/>
                  </a:lnTo>
                  <a:lnTo>
                    <a:pt x="6673" y="4495"/>
                  </a:lnTo>
                  <a:lnTo>
                    <a:pt x="6659" y="4480"/>
                  </a:lnTo>
                  <a:lnTo>
                    <a:pt x="6617" y="4464"/>
                  </a:lnTo>
                  <a:lnTo>
                    <a:pt x="6560" y="4448"/>
                  </a:lnTo>
                  <a:lnTo>
                    <a:pt x="6546" y="4448"/>
                  </a:lnTo>
                  <a:lnTo>
                    <a:pt x="6490" y="4464"/>
                  </a:lnTo>
                  <a:lnTo>
                    <a:pt x="6448" y="4480"/>
                  </a:lnTo>
                  <a:lnTo>
                    <a:pt x="6363" y="4558"/>
                  </a:lnTo>
                  <a:lnTo>
                    <a:pt x="6321" y="4574"/>
                  </a:lnTo>
                  <a:lnTo>
                    <a:pt x="6236" y="4636"/>
                  </a:lnTo>
                  <a:lnTo>
                    <a:pt x="6222" y="4683"/>
                  </a:lnTo>
                  <a:lnTo>
                    <a:pt x="6236" y="4730"/>
                  </a:lnTo>
                  <a:lnTo>
                    <a:pt x="6321" y="4934"/>
                  </a:lnTo>
                  <a:lnTo>
                    <a:pt x="6335" y="4965"/>
                  </a:lnTo>
                  <a:lnTo>
                    <a:pt x="6306" y="4950"/>
                  </a:lnTo>
                  <a:lnTo>
                    <a:pt x="6264" y="4918"/>
                  </a:lnTo>
                  <a:lnTo>
                    <a:pt x="6222" y="4903"/>
                  </a:lnTo>
                  <a:lnTo>
                    <a:pt x="6067" y="4903"/>
                  </a:lnTo>
                  <a:lnTo>
                    <a:pt x="6024" y="4887"/>
                  </a:lnTo>
                  <a:lnTo>
                    <a:pt x="5982" y="4856"/>
                  </a:lnTo>
                  <a:lnTo>
                    <a:pt x="5940" y="4856"/>
                  </a:lnTo>
                  <a:lnTo>
                    <a:pt x="5926" y="4871"/>
                  </a:lnTo>
                  <a:lnTo>
                    <a:pt x="5940" y="4934"/>
                  </a:lnTo>
                  <a:lnTo>
                    <a:pt x="5940" y="4950"/>
                  </a:lnTo>
                  <a:lnTo>
                    <a:pt x="5728" y="4871"/>
                  </a:lnTo>
                  <a:lnTo>
                    <a:pt x="5700" y="4824"/>
                  </a:lnTo>
                  <a:lnTo>
                    <a:pt x="5672" y="4730"/>
                  </a:lnTo>
                  <a:lnTo>
                    <a:pt x="5672" y="4683"/>
                  </a:lnTo>
                  <a:lnTo>
                    <a:pt x="5686" y="4636"/>
                  </a:lnTo>
                  <a:lnTo>
                    <a:pt x="5714" y="4605"/>
                  </a:lnTo>
                  <a:lnTo>
                    <a:pt x="5728" y="4558"/>
                  </a:lnTo>
                  <a:lnTo>
                    <a:pt x="5714" y="4527"/>
                  </a:lnTo>
                  <a:lnTo>
                    <a:pt x="5672" y="4495"/>
                  </a:lnTo>
                  <a:lnTo>
                    <a:pt x="5643" y="4480"/>
                  </a:lnTo>
                  <a:lnTo>
                    <a:pt x="5545" y="4401"/>
                  </a:lnTo>
                  <a:lnTo>
                    <a:pt x="5418" y="4260"/>
                  </a:lnTo>
                  <a:lnTo>
                    <a:pt x="5404" y="4229"/>
                  </a:lnTo>
                  <a:lnTo>
                    <a:pt x="5418" y="4213"/>
                  </a:lnTo>
                  <a:lnTo>
                    <a:pt x="5446" y="4229"/>
                  </a:lnTo>
                  <a:lnTo>
                    <a:pt x="5488" y="4260"/>
                  </a:lnTo>
                  <a:lnTo>
                    <a:pt x="5573" y="4292"/>
                  </a:lnTo>
                  <a:lnTo>
                    <a:pt x="5601" y="4292"/>
                  </a:lnTo>
                  <a:lnTo>
                    <a:pt x="5643" y="4307"/>
                  </a:lnTo>
                  <a:lnTo>
                    <a:pt x="5686" y="4354"/>
                  </a:lnTo>
                  <a:lnTo>
                    <a:pt x="5700" y="4386"/>
                  </a:lnTo>
                  <a:lnTo>
                    <a:pt x="5728" y="4433"/>
                  </a:lnTo>
                  <a:lnTo>
                    <a:pt x="5784" y="4464"/>
                  </a:lnTo>
                  <a:lnTo>
                    <a:pt x="5940" y="4511"/>
                  </a:lnTo>
                  <a:lnTo>
                    <a:pt x="6053" y="4511"/>
                  </a:lnTo>
                  <a:lnTo>
                    <a:pt x="6151" y="4464"/>
                  </a:lnTo>
                  <a:lnTo>
                    <a:pt x="6264" y="4417"/>
                  </a:lnTo>
                  <a:lnTo>
                    <a:pt x="6292" y="4401"/>
                  </a:lnTo>
                  <a:lnTo>
                    <a:pt x="6335" y="4370"/>
                  </a:lnTo>
                  <a:lnTo>
                    <a:pt x="6363" y="4307"/>
                  </a:lnTo>
                  <a:lnTo>
                    <a:pt x="6391" y="4198"/>
                  </a:lnTo>
                  <a:lnTo>
                    <a:pt x="6391" y="4151"/>
                  </a:lnTo>
                  <a:lnTo>
                    <a:pt x="6377" y="4104"/>
                  </a:lnTo>
                  <a:lnTo>
                    <a:pt x="6179" y="3885"/>
                  </a:lnTo>
                  <a:lnTo>
                    <a:pt x="6095" y="3806"/>
                  </a:lnTo>
                  <a:lnTo>
                    <a:pt x="5982" y="3712"/>
                  </a:lnTo>
                  <a:lnTo>
                    <a:pt x="5897" y="3634"/>
                  </a:lnTo>
                  <a:lnTo>
                    <a:pt x="5827" y="3571"/>
                  </a:lnTo>
                  <a:lnTo>
                    <a:pt x="5742" y="3509"/>
                  </a:lnTo>
                  <a:lnTo>
                    <a:pt x="5643" y="3477"/>
                  </a:lnTo>
                  <a:lnTo>
                    <a:pt x="5559" y="3446"/>
                  </a:lnTo>
                  <a:lnTo>
                    <a:pt x="5531" y="3430"/>
                  </a:lnTo>
                  <a:lnTo>
                    <a:pt x="5516" y="3383"/>
                  </a:lnTo>
                  <a:lnTo>
                    <a:pt x="5516" y="3336"/>
                  </a:lnTo>
                  <a:lnTo>
                    <a:pt x="5488" y="3305"/>
                  </a:lnTo>
                  <a:lnTo>
                    <a:pt x="5234" y="3305"/>
                  </a:lnTo>
                  <a:lnTo>
                    <a:pt x="5206" y="3258"/>
                  </a:lnTo>
                  <a:lnTo>
                    <a:pt x="5178" y="3227"/>
                  </a:lnTo>
                  <a:lnTo>
                    <a:pt x="5178" y="3180"/>
                  </a:lnTo>
                  <a:lnTo>
                    <a:pt x="5192" y="3086"/>
                  </a:lnTo>
                  <a:lnTo>
                    <a:pt x="5220" y="3054"/>
                  </a:lnTo>
                  <a:lnTo>
                    <a:pt x="5220" y="3007"/>
                  </a:lnTo>
                  <a:lnTo>
                    <a:pt x="5206" y="2960"/>
                  </a:lnTo>
                  <a:lnTo>
                    <a:pt x="5135" y="2882"/>
                  </a:lnTo>
                  <a:lnTo>
                    <a:pt x="5079" y="2804"/>
                  </a:lnTo>
                  <a:lnTo>
                    <a:pt x="5051" y="2804"/>
                  </a:lnTo>
                  <a:lnTo>
                    <a:pt x="5037" y="2788"/>
                  </a:lnTo>
                  <a:lnTo>
                    <a:pt x="5008" y="2804"/>
                  </a:lnTo>
                  <a:lnTo>
                    <a:pt x="4994" y="2804"/>
                  </a:lnTo>
                  <a:lnTo>
                    <a:pt x="4938" y="2882"/>
                  </a:lnTo>
                  <a:lnTo>
                    <a:pt x="4896" y="2898"/>
                  </a:lnTo>
                  <a:lnTo>
                    <a:pt x="4839" y="2898"/>
                  </a:lnTo>
                  <a:lnTo>
                    <a:pt x="4811" y="2866"/>
                  </a:lnTo>
                  <a:lnTo>
                    <a:pt x="4726" y="2835"/>
                  </a:lnTo>
                  <a:lnTo>
                    <a:pt x="4613" y="2835"/>
                  </a:lnTo>
                  <a:lnTo>
                    <a:pt x="4557" y="2851"/>
                  </a:lnTo>
                  <a:lnTo>
                    <a:pt x="4515" y="2882"/>
                  </a:lnTo>
                  <a:lnTo>
                    <a:pt x="4458" y="2945"/>
                  </a:lnTo>
                  <a:lnTo>
                    <a:pt x="4416" y="2976"/>
                  </a:lnTo>
                  <a:lnTo>
                    <a:pt x="4374" y="2992"/>
                  </a:lnTo>
                  <a:lnTo>
                    <a:pt x="4303" y="2992"/>
                  </a:lnTo>
                  <a:lnTo>
                    <a:pt x="4275" y="3007"/>
                  </a:lnTo>
                  <a:lnTo>
                    <a:pt x="4233" y="3039"/>
                  </a:lnTo>
                  <a:lnTo>
                    <a:pt x="4176" y="3070"/>
                  </a:lnTo>
                  <a:lnTo>
                    <a:pt x="4134" y="3086"/>
                  </a:lnTo>
                  <a:lnTo>
                    <a:pt x="4120" y="3133"/>
                  </a:lnTo>
                  <a:lnTo>
                    <a:pt x="4077" y="3242"/>
                  </a:lnTo>
                  <a:lnTo>
                    <a:pt x="4049" y="3289"/>
                  </a:lnTo>
                  <a:lnTo>
                    <a:pt x="4007" y="3305"/>
                  </a:lnTo>
                  <a:lnTo>
                    <a:pt x="3922" y="3305"/>
                  </a:lnTo>
                  <a:lnTo>
                    <a:pt x="3866" y="3321"/>
                  </a:lnTo>
                  <a:lnTo>
                    <a:pt x="3837" y="3368"/>
                  </a:lnTo>
                  <a:lnTo>
                    <a:pt x="3809" y="3477"/>
                  </a:lnTo>
                  <a:lnTo>
                    <a:pt x="3795" y="3571"/>
                  </a:lnTo>
                  <a:lnTo>
                    <a:pt x="3767" y="3603"/>
                  </a:lnTo>
                  <a:lnTo>
                    <a:pt x="3711" y="3603"/>
                  </a:lnTo>
                  <a:lnTo>
                    <a:pt x="3654" y="3618"/>
                  </a:lnTo>
                  <a:lnTo>
                    <a:pt x="3626" y="3665"/>
                  </a:lnTo>
                  <a:lnTo>
                    <a:pt x="3541" y="3791"/>
                  </a:lnTo>
                  <a:lnTo>
                    <a:pt x="3527" y="3838"/>
                  </a:lnTo>
                  <a:lnTo>
                    <a:pt x="3513" y="3900"/>
                  </a:lnTo>
                  <a:lnTo>
                    <a:pt x="3513" y="3932"/>
                  </a:lnTo>
                  <a:lnTo>
                    <a:pt x="3499" y="3994"/>
                  </a:lnTo>
                  <a:lnTo>
                    <a:pt x="3485" y="4041"/>
                  </a:lnTo>
                  <a:lnTo>
                    <a:pt x="3400" y="4166"/>
                  </a:lnTo>
                  <a:lnTo>
                    <a:pt x="3344" y="4276"/>
                  </a:lnTo>
                  <a:lnTo>
                    <a:pt x="3330" y="4323"/>
                  </a:lnTo>
                  <a:lnTo>
                    <a:pt x="3287" y="4433"/>
                  </a:lnTo>
                  <a:lnTo>
                    <a:pt x="3259" y="4464"/>
                  </a:lnTo>
                  <a:lnTo>
                    <a:pt x="3217" y="4589"/>
                  </a:lnTo>
                  <a:lnTo>
                    <a:pt x="3189" y="4621"/>
                  </a:lnTo>
                  <a:lnTo>
                    <a:pt x="3132" y="4730"/>
                  </a:lnTo>
                  <a:lnTo>
                    <a:pt x="2991" y="5012"/>
                  </a:lnTo>
                  <a:lnTo>
                    <a:pt x="2920" y="5106"/>
                  </a:lnTo>
                  <a:lnTo>
                    <a:pt x="2864" y="5169"/>
                  </a:lnTo>
                  <a:lnTo>
                    <a:pt x="2765" y="5247"/>
                  </a:lnTo>
                  <a:lnTo>
                    <a:pt x="2737" y="5263"/>
                  </a:lnTo>
                  <a:lnTo>
                    <a:pt x="2695" y="5294"/>
                  </a:lnTo>
                  <a:lnTo>
                    <a:pt x="2652" y="5341"/>
                  </a:lnTo>
                  <a:lnTo>
                    <a:pt x="2638" y="5388"/>
                  </a:lnTo>
                  <a:lnTo>
                    <a:pt x="2582" y="5482"/>
                  </a:lnTo>
                  <a:lnTo>
                    <a:pt x="2483" y="5592"/>
                  </a:lnTo>
                  <a:lnTo>
                    <a:pt x="2441" y="5733"/>
                  </a:lnTo>
                  <a:lnTo>
                    <a:pt x="2427" y="5764"/>
                  </a:lnTo>
                  <a:lnTo>
                    <a:pt x="2398" y="5889"/>
                  </a:lnTo>
                  <a:lnTo>
                    <a:pt x="2398" y="5921"/>
                  </a:lnTo>
                  <a:lnTo>
                    <a:pt x="2413" y="5983"/>
                  </a:lnTo>
                  <a:lnTo>
                    <a:pt x="2441" y="6077"/>
                  </a:lnTo>
                  <a:lnTo>
                    <a:pt x="2469" y="6203"/>
                  </a:lnTo>
                  <a:lnTo>
                    <a:pt x="2469" y="6375"/>
                  </a:lnTo>
                  <a:lnTo>
                    <a:pt x="2483" y="6422"/>
                  </a:lnTo>
                  <a:lnTo>
                    <a:pt x="2511" y="6469"/>
                  </a:lnTo>
                  <a:lnTo>
                    <a:pt x="2568" y="6485"/>
                  </a:lnTo>
                  <a:lnTo>
                    <a:pt x="2610" y="6500"/>
                  </a:lnTo>
                  <a:lnTo>
                    <a:pt x="2666" y="6516"/>
                  </a:lnTo>
                  <a:lnTo>
                    <a:pt x="2695" y="6516"/>
                  </a:lnTo>
                  <a:lnTo>
                    <a:pt x="2751" y="6500"/>
                  </a:lnTo>
                  <a:lnTo>
                    <a:pt x="2793" y="6485"/>
                  </a:lnTo>
                  <a:lnTo>
                    <a:pt x="2906" y="6391"/>
                  </a:lnTo>
                  <a:lnTo>
                    <a:pt x="3033" y="6297"/>
                  </a:lnTo>
                  <a:lnTo>
                    <a:pt x="3090" y="6265"/>
                  </a:lnTo>
                  <a:lnTo>
                    <a:pt x="3118" y="6234"/>
                  </a:lnTo>
                  <a:lnTo>
                    <a:pt x="3203" y="6093"/>
                  </a:lnTo>
                  <a:lnTo>
                    <a:pt x="3231" y="6062"/>
                  </a:lnTo>
                  <a:lnTo>
                    <a:pt x="3203" y="6093"/>
                  </a:lnTo>
                  <a:lnTo>
                    <a:pt x="3118" y="6234"/>
                  </a:lnTo>
                  <a:lnTo>
                    <a:pt x="3104" y="6328"/>
                  </a:lnTo>
                  <a:lnTo>
                    <a:pt x="3118" y="6422"/>
                  </a:lnTo>
                  <a:lnTo>
                    <a:pt x="3146" y="6469"/>
                  </a:lnTo>
                  <a:lnTo>
                    <a:pt x="3160" y="6516"/>
                  </a:lnTo>
                  <a:lnTo>
                    <a:pt x="3160" y="6610"/>
                  </a:lnTo>
                  <a:lnTo>
                    <a:pt x="3189" y="6735"/>
                  </a:lnTo>
                  <a:lnTo>
                    <a:pt x="3217" y="6845"/>
                  </a:lnTo>
                  <a:lnTo>
                    <a:pt x="3231" y="6939"/>
                  </a:lnTo>
                  <a:lnTo>
                    <a:pt x="3245" y="6986"/>
                  </a:lnTo>
                  <a:lnTo>
                    <a:pt x="3273" y="7017"/>
                  </a:lnTo>
                  <a:lnTo>
                    <a:pt x="3287" y="7064"/>
                  </a:lnTo>
                  <a:lnTo>
                    <a:pt x="3315" y="7127"/>
                  </a:lnTo>
                  <a:lnTo>
                    <a:pt x="3428" y="7127"/>
                  </a:lnTo>
                  <a:lnTo>
                    <a:pt x="3457" y="7064"/>
                  </a:lnTo>
                  <a:lnTo>
                    <a:pt x="3471" y="7017"/>
                  </a:lnTo>
                  <a:lnTo>
                    <a:pt x="3513" y="6986"/>
                  </a:lnTo>
                  <a:lnTo>
                    <a:pt x="3598" y="6986"/>
                  </a:lnTo>
                  <a:lnTo>
                    <a:pt x="3640" y="6970"/>
                  </a:lnTo>
                  <a:lnTo>
                    <a:pt x="3696" y="6876"/>
                  </a:lnTo>
                  <a:lnTo>
                    <a:pt x="3711" y="6829"/>
                  </a:lnTo>
                  <a:lnTo>
                    <a:pt x="3725" y="6767"/>
                  </a:lnTo>
                  <a:lnTo>
                    <a:pt x="3725" y="6391"/>
                  </a:lnTo>
                  <a:lnTo>
                    <a:pt x="3753" y="6375"/>
                  </a:lnTo>
                  <a:lnTo>
                    <a:pt x="3837" y="6344"/>
                  </a:lnTo>
                  <a:lnTo>
                    <a:pt x="3880" y="6312"/>
                  </a:lnTo>
                  <a:lnTo>
                    <a:pt x="3908" y="6281"/>
                  </a:lnTo>
                  <a:lnTo>
                    <a:pt x="3922" y="6234"/>
                  </a:lnTo>
                  <a:lnTo>
                    <a:pt x="3922" y="6140"/>
                  </a:lnTo>
                  <a:lnTo>
                    <a:pt x="3908" y="6077"/>
                  </a:lnTo>
                  <a:lnTo>
                    <a:pt x="3880" y="6046"/>
                  </a:lnTo>
                  <a:lnTo>
                    <a:pt x="3795" y="5905"/>
                  </a:lnTo>
                  <a:lnTo>
                    <a:pt x="3781" y="5842"/>
                  </a:lnTo>
                  <a:lnTo>
                    <a:pt x="3781" y="5514"/>
                  </a:lnTo>
                  <a:lnTo>
                    <a:pt x="3795" y="5451"/>
                  </a:lnTo>
                  <a:lnTo>
                    <a:pt x="3823" y="5404"/>
                  </a:lnTo>
                  <a:lnTo>
                    <a:pt x="3880" y="5341"/>
                  </a:lnTo>
                  <a:lnTo>
                    <a:pt x="3964" y="5263"/>
                  </a:lnTo>
                  <a:lnTo>
                    <a:pt x="4035" y="5185"/>
                  </a:lnTo>
                  <a:lnTo>
                    <a:pt x="4162" y="5106"/>
                  </a:lnTo>
                  <a:lnTo>
                    <a:pt x="4190" y="5059"/>
                  </a:lnTo>
                  <a:lnTo>
                    <a:pt x="4233" y="5012"/>
                  </a:lnTo>
                  <a:lnTo>
                    <a:pt x="4261" y="4918"/>
                  </a:lnTo>
                  <a:lnTo>
                    <a:pt x="4233" y="4871"/>
                  </a:lnTo>
                  <a:lnTo>
                    <a:pt x="4218" y="4824"/>
                  </a:lnTo>
                  <a:lnTo>
                    <a:pt x="4247" y="4730"/>
                  </a:lnTo>
                  <a:lnTo>
                    <a:pt x="4317" y="4636"/>
                  </a:lnTo>
                  <a:lnTo>
                    <a:pt x="4402" y="4542"/>
                  </a:lnTo>
                  <a:lnTo>
                    <a:pt x="4444" y="4511"/>
                  </a:lnTo>
                  <a:lnTo>
                    <a:pt x="4472" y="4527"/>
                  </a:lnTo>
                  <a:lnTo>
                    <a:pt x="4515" y="4558"/>
                  </a:lnTo>
                  <a:lnTo>
                    <a:pt x="4599" y="4699"/>
                  </a:lnTo>
                  <a:lnTo>
                    <a:pt x="4599" y="4809"/>
                  </a:lnTo>
                  <a:lnTo>
                    <a:pt x="4501" y="5012"/>
                  </a:lnTo>
                  <a:lnTo>
                    <a:pt x="4472" y="5059"/>
                  </a:lnTo>
                  <a:lnTo>
                    <a:pt x="4430" y="5091"/>
                  </a:lnTo>
                  <a:lnTo>
                    <a:pt x="4317" y="5185"/>
                  </a:lnTo>
                  <a:lnTo>
                    <a:pt x="4275" y="5216"/>
                  </a:lnTo>
                  <a:lnTo>
                    <a:pt x="4261" y="5279"/>
                  </a:lnTo>
                  <a:lnTo>
                    <a:pt x="4218" y="5388"/>
                  </a:lnTo>
                  <a:lnTo>
                    <a:pt x="4204" y="5514"/>
                  </a:lnTo>
                  <a:lnTo>
                    <a:pt x="4204" y="5749"/>
                  </a:lnTo>
                  <a:lnTo>
                    <a:pt x="4233" y="5811"/>
                  </a:lnTo>
                  <a:lnTo>
                    <a:pt x="4247" y="5858"/>
                  </a:lnTo>
                  <a:lnTo>
                    <a:pt x="4303" y="5952"/>
                  </a:lnTo>
                  <a:lnTo>
                    <a:pt x="4374" y="6030"/>
                  </a:lnTo>
                  <a:lnTo>
                    <a:pt x="4416" y="6046"/>
                  </a:lnTo>
                  <a:lnTo>
                    <a:pt x="4472" y="6062"/>
                  </a:lnTo>
                  <a:lnTo>
                    <a:pt x="4486" y="6062"/>
                  </a:lnTo>
                  <a:lnTo>
                    <a:pt x="4599" y="6046"/>
                  </a:lnTo>
                  <a:lnTo>
                    <a:pt x="4769" y="5999"/>
                  </a:lnTo>
                  <a:lnTo>
                    <a:pt x="4867" y="5983"/>
                  </a:lnTo>
                  <a:lnTo>
                    <a:pt x="4938" y="5983"/>
                  </a:lnTo>
                  <a:lnTo>
                    <a:pt x="4994" y="6015"/>
                  </a:lnTo>
                  <a:lnTo>
                    <a:pt x="5023" y="6062"/>
                  </a:lnTo>
                  <a:lnTo>
                    <a:pt x="5037" y="6124"/>
                  </a:lnTo>
                  <a:lnTo>
                    <a:pt x="5037" y="6156"/>
                  </a:lnTo>
                  <a:lnTo>
                    <a:pt x="5023" y="6187"/>
                  </a:lnTo>
                  <a:lnTo>
                    <a:pt x="4994" y="6218"/>
                  </a:lnTo>
                  <a:lnTo>
                    <a:pt x="4966" y="6218"/>
                  </a:lnTo>
                  <a:lnTo>
                    <a:pt x="4938" y="6203"/>
                  </a:lnTo>
                  <a:lnTo>
                    <a:pt x="4740" y="6203"/>
                  </a:lnTo>
                  <a:lnTo>
                    <a:pt x="4642" y="6234"/>
                  </a:lnTo>
                  <a:lnTo>
                    <a:pt x="4529" y="6265"/>
                  </a:lnTo>
                  <a:lnTo>
                    <a:pt x="4472" y="6328"/>
                  </a:lnTo>
                  <a:lnTo>
                    <a:pt x="4472" y="6406"/>
                  </a:lnTo>
                  <a:lnTo>
                    <a:pt x="4486" y="6438"/>
                  </a:lnTo>
                  <a:lnTo>
                    <a:pt x="4515" y="6485"/>
                  </a:lnTo>
                  <a:lnTo>
                    <a:pt x="4543" y="6516"/>
                  </a:lnTo>
                  <a:lnTo>
                    <a:pt x="4543" y="6594"/>
                  </a:lnTo>
                  <a:lnTo>
                    <a:pt x="4529" y="6657"/>
                  </a:lnTo>
                  <a:lnTo>
                    <a:pt x="4472" y="6720"/>
                  </a:lnTo>
                  <a:lnTo>
                    <a:pt x="4430" y="6720"/>
                  </a:lnTo>
                  <a:lnTo>
                    <a:pt x="4303" y="6673"/>
                  </a:lnTo>
                  <a:lnTo>
                    <a:pt x="4275" y="6688"/>
                  </a:lnTo>
                  <a:lnTo>
                    <a:pt x="4247" y="6720"/>
                  </a:lnTo>
                  <a:lnTo>
                    <a:pt x="4233" y="6767"/>
                  </a:lnTo>
                  <a:lnTo>
                    <a:pt x="4204" y="6892"/>
                  </a:lnTo>
                  <a:lnTo>
                    <a:pt x="4204" y="7127"/>
                  </a:lnTo>
                  <a:lnTo>
                    <a:pt x="4176" y="7127"/>
                  </a:lnTo>
                  <a:lnTo>
                    <a:pt x="4134" y="7143"/>
                  </a:lnTo>
                  <a:lnTo>
                    <a:pt x="4077" y="7205"/>
                  </a:lnTo>
                  <a:lnTo>
                    <a:pt x="4063" y="7252"/>
                  </a:lnTo>
                  <a:lnTo>
                    <a:pt x="4049" y="7268"/>
                  </a:lnTo>
                  <a:lnTo>
                    <a:pt x="4007" y="7284"/>
                  </a:lnTo>
                  <a:lnTo>
                    <a:pt x="3894" y="7284"/>
                  </a:lnTo>
                  <a:lnTo>
                    <a:pt x="3809" y="7299"/>
                  </a:lnTo>
                  <a:lnTo>
                    <a:pt x="3640" y="7346"/>
                  </a:lnTo>
                  <a:lnTo>
                    <a:pt x="3527" y="7393"/>
                  </a:lnTo>
                  <a:lnTo>
                    <a:pt x="3442" y="7440"/>
                  </a:lnTo>
                  <a:lnTo>
                    <a:pt x="3400" y="7409"/>
                  </a:lnTo>
                  <a:lnTo>
                    <a:pt x="3358" y="7393"/>
                  </a:lnTo>
                  <a:lnTo>
                    <a:pt x="3301" y="7378"/>
                  </a:lnTo>
                  <a:lnTo>
                    <a:pt x="3217" y="7409"/>
                  </a:lnTo>
                  <a:lnTo>
                    <a:pt x="3174" y="7409"/>
                  </a:lnTo>
                  <a:lnTo>
                    <a:pt x="3132" y="7393"/>
                  </a:lnTo>
                  <a:lnTo>
                    <a:pt x="3104" y="7362"/>
                  </a:lnTo>
                  <a:lnTo>
                    <a:pt x="3104" y="7315"/>
                  </a:lnTo>
                  <a:lnTo>
                    <a:pt x="3047" y="7284"/>
                  </a:lnTo>
                  <a:lnTo>
                    <a:pt x="2991" y="7284"/>
                  </a:lnTo>
                  <a:lnTo>
                    <a:pt x="2977" y="7268"/>
                  </a:lnTo>
                  <a:lnTo>
                    <a:pt x="2963" y="7237"/>
                  </a:lnTo>
                  <a:lnTo>
                    <a:pt x="2963" y="7033"/>
                  </a:lnTo>
                  <a:lnTo>
                    <a:pt x="2991" y="6970"/>
                  </a:lnTo>
                  <a:lnTo>
                    <a:pt x="3033" y="6970"/>
                  </a:lnTo>
                  <a:lnTo>
                    <a:pt x="3062" y="6939"/>
                  </a:lnTo>
                  <a:lnTo>
                    <a:pt x="3076" y="6908"/>
                  </a:lnTo>
                  <a:lnTo>
                    <a:pt x="3062" y="6908"/>
                  </a:lnTo>
                  <a:lnTo>
                    <a:pt x="3033" y="6892"/>
                  </a:lnTo>
                  <a:lnTo>
                    <a:pt x="3033" y="6735"/>
                  </a:lnTo>
                  <a:lnTo>
                    <a:pt x="3019" y="6720"/>
                  </a:lnTo>
                  <a:lnTo>
                    <a:pt x="3019" y="6704"/>
                  </a:lnTo>
                  <a:lnTo>
                    <a:pt x="3005" y="6688"/>
                  </a:lnTo>
                  <a:lnTo>
                    <a:pt x="2949" y="6720"/>
                  </a:lnTo>
                  <a:lnTo>
                    <a:pt x="2822" y="6767"/>
                  </a:lnTo>
                  <a:lnTo>
                    <a:pt x="2808" y="6798"/>
                  </a:lnTo>
                  <a:lnTo>
                    <a:pt x="2779" y="6845"/>
                  </a:lnTo>
                  <a:lnTo>
                    <a:pt x="2765" y="6908"/>
                  </a:lnTo>
                  <a:lnTo>
                    <a:pt x="2765" y="7049"/>
                  </a:lnTo>
                  <a:lnTo>
                    <a:pt x="2850" y="7190"/>
                  </a:lnTo>
                  <a:lnTo>
                    <a:pt x="2892" y="7284"/>
                  </a:lnTo>
                  <a:lnTo>
                    <a:pt x="2864" y="7331"/>
                  </a:lnTo>
                  <a:lnTo>
                    <a:pt x="2822" y="7472"/>
                  </a:lnTo>
                  <a:lnTo>
                    <a:pt x="2808" y="7503"/>
                  </a:lnTo>
                  <a:lnTo>
                    <a:pt x="2723" y="7503"/>
                  </a:lnTo>
                  <a:lnTo>
                    <a:pt x="2681" y="7518"/>
                  </a:lnTo>
                  <a:lnTo>
                    <a:pt x="2652" y="7518"/>
                  </a:lnTo>
                  <a:lnTo>
                    <a:pt x="2525" y="7565"/>
                  </a:lnTo>
                  <a:lnTo>
                    <a:pt x="2483" y="7597"/>
                  </a:lnTo>
                  <a:lnTo>
                    <a:pt x="2441" y="7644"/>
                  </a:lnTo>
                  <a:lnTo>
                    <a:pt x="2370" y="7769"/>
                  </a:lnTo>
                  <a:lnTo>
                    <a:pt x="2300" y="7863"/>
                  </a:lnTo>
                  <a:lnTo>
                    <a:pt x="2257" y="7894"/>
                  </a:lnTo>
                  <a:lnTo>
                    <a:pt x="2229" y="7926"/>
                  </a:lnTo>
                  <a:lnTo>
                    <a:pt x="2201" y="7973"/>
                  </a:lnTo>
                  <a:lnTo>
                    <a:pt x="2159" y="8020"/>
                  </a:lnTo>
                  <a:lnTo>
                    <a:pt x="2102" y="8098"/>
                  </a:lnTo>
                  <a:lnTo>
                    <a:pt x="2088" y="8145"/>
                  </a:lnTo>
                  <a:lnTo>
                    <a:pt x="2060" y="8192"/>
                  </a:lnTo>
                  <a:lnTo>
                    <a:pt x="2032" y="8208"/>
                  </a:lnTo>
                  <a:lnTo>
                    <a:pt x="1989" y="8223"/>
                  </a:lnTo>
                  <a:lnTo>
                    <a:pt x="1961" y="8255"/>
                  </a:lnTo>
                  <a:lnTo>
                    <a:pt x="1947" y="8302"/>
                  </a:lnTo>
                  <a:lnTo>
                    <a:pt x="1919" y="8333"/>
                  </a:lnTo>
                  <a:lnTo>
                    <a:pt x="1862" y="8349"/>
                  </a:lnTo>
                  <a:lnTo>
                    <a:pt x="1806" y="8349"/>
                  </a:lnTo>
                  <a:lnTo>
                    <a:pt x="1778" y="8317"/>
                  </a:lnTo>
                  <a:lnTo>
                    <a:pt x="1778" y="8286"/>
                  </a:lnTo>
                  <a:lnTo>
                    <a:pt x="1721" y="8286"/>
                  </a:lnTo>
                  <a:lnTo>
                    <a:pt x="1707" y="8317"/>
                  </a:lnTo>
                  <a:lnTo>
                    <a:pt x="1707" y="8427"/>
                  </a:lnTo>
                  <a:lnTo>
                    <a:pt x="1538" y="8427"/>
                  </a:lnTo>
                  <a:lnTo>
                    <a:pt x="1453" y="8458"/>
                  </a:lnTo>
                  <a:lnTo>
                    <a:pt x="1425" y="8474"/>
                  </a:lnTo>
                  <a:lnTo>
                    <a:pt x="1383" y="8505"/>
                  </a:lnTo>
                  <a:lnTo>
                    <a:pt x="1369" y="8552"/>
                  </a:lnTo>
                  <a:lnTo>
                    <a:pt x="1383" y="8584"/>
                  </a:lnTo>
                  <a:lnTo>
                    <a:pt x="1425" y="8615"/>
                  </a:lnTo>
                  <a:lnTo>
                    <a:pt x="1510" y="8662"/>
                  </a:lnTo>
                  <a:lnTo>
                    <a:pt x="1594" y="8662"/>
                  </a:lnTo>
                  <a:lnTo>
                    <a:pt x="1651" y="8693"/>
                  </a:lnTo>
                  <a:lnTo>
                    <a:pt x="1651" y="8740"/>
                  </a:lnTo>
                  <a:lnTo>
                    <a:pt x="1679" y="8772"/>
                  </a:lnTo>
                  <a:lnTo>
                    <a:pt x="1707" y="8819"/>
                  </a:lnTo>
                  <a:lnTo>
                    <a:pt x="1707" y="8913"/>
                  </a:lnTo>
                  <a:lnTo>
                    <a:pt x="1721" y="8944"/>
                  </a:lnTo>
                  <a:lnTo>
                    <a:pt x="1749" y="8975"/>
                  </a:lnTo>
                  <a:lnTo>
                    <a:pt x="1778" y="8991"/>
                  </a:lnTo>
                  <a:lnTo>
                    <a:pt x="1778" y="9054"/>
                  </a:lnTo>
                  <a:lnTo>
                    <a:pt x="1764" y="9179"/>
                  </a:lnTo>
                  <a:lnTo>
                    <a:pt x="1707" y="9429"/>
                  </a:lnTo>
                  <a:lnTo>
                    <a:pt x="1651" y="9414"/>
                  </a:lnTo>
                  <a:lnTo>
                    <a:pt x="1354" y="9351"/>
                  </a:lnTo>
                  <a:lnTo>
                    <a:pt x="988" y="9351"/>
                  </a:lnTo>
                  <a:lnTo>
                    <a:pt x="945" y="9367"/>
                  </a:lnTo>
                  <a:lnTo>
                    <a:pt x="917" y="9382"/>
                  </a:lnTo>
                  <a:lnTo>
                    <a:pt x="903" y="9429"/>
                  </a:lnTo>
                  <a:lnTo>
                    <a:pt x="903" y="9492"/>
                  </a:lnTo>
                  <a:lnTo>
                    <a:pt x="931" y="9602"/>
                  </a:lnTo>
                  <a:lnTo>
                    <a:pt x="945" y="9664"/>
                  </a:lnTo>
                  <a:lnTo>
                    <a:pt x="903" y="9664"/>
                  </a:lnTo>
                  <a:lnTo>
                    <a:pt x="903" y="9711"/>
                  </a:lnTo>
                  <a:lnTo>
                    <a:pt x="931" y="9758"/>
                  </a:lnTo>
                  <a:lnTo>
                    <a:pt x="945" y="9821"/>
                  </a:lnTo>
                  <a:lnTo>
                    <a:pt x="945" y="9962"/>
                  </a:lnTo>
                  <a:lnTo>
                    <a:pt x="931" y="10025"/>
                  </a:lnTo>
                  <a:lnTo>
                    <a:pt x="903" y="10072"/>
                  </a:lnTo>
                  <a:lnTo>
                    <a:pt x="903" y="10119"/>
                  </a:lnTo>
                  <a:lnTo>
                    <a:pt x="917" y="10166"/>
                  </a:lnTo>
                  <a:lnTo>
                    <a:pt x="945" y="10213"/>
                  </a:lnTo>
                  <a:lnTo>
                    <a:pt x="945" y="10291"/>
                  </a:lnTo>
                  <a:lnTo>
                    <a:pt x="959" y="10307"/>
                  </a:lnTo>
                  <a:lnTo>
                    <a:pt x="973" y="10338"/>
                  </a:lnTo>
                  <a:lnTo>
                    <a:pt x="988" y="10354"/>
                  </a:lnTo>
                  <a:lnTo>
                    <a:pt x="1157" y="10354"/>
                  </a:lnTo>
                  <a:lnTo>
                    <a:pt x="1199" y="10385"/>
                  </a:lnTo>
                  <a:lnTo>
                    <a:pt x="1256" y="10448"/>
                  </a:lnTo>
                  <a:lnTo>
                    <a:pt x="1298" y="10479"/>
                  </a:lnTo>
                  <a:lnTo>
                    <a:pt x="1354" y="10479"/>
                  </a:lnTo>
                  <a:lnTo>
                    <a:pt x="1453" y="10448"/>
                  </a:lnTo>
                  <a:lnTo>
                    <a:pt x="1552" y="10401"/>
                  </a:lnTo>
                  <a:lnTo>
                    <a:pt x="1651" y="10369"/>
                  </a:lnTo>
                  <a:lnTo>
                    <a:pt x="1707" y="10338"/>
                  </a:lnTo>
                  <a:lnTo>
                    <a:pt x="1735" y="10291"/>
                  </a:lnTo>
                  <a:lnTo>
                    <a:pt x="1749" y="10244"/>
                  </a:lnTo>
                  <a:lnTo>
                    <a:pt x="1820" y="10150"/>
                  </a:lnTo>
                  <a:lnTo>
                    <a:pt x="1876" y="10087"/>
                  </a:lnTo>
                  <a:lnTo>
                    <a:pt x="1905" y="10040"/>
                  </a:lnTo>
                  <a:lnTo>
                    <a:pt x="1919" y="9993"/>
                  </a:lnTo>
                  <a:lnTo>
                    <a:pt x="1933" y="9899"/>
                  </a:lnTo>
                  <a:lnTo>
                    <a:pt x="1975" y="9790"/>
                  </a:lnTo>
                  <a:lnTo>
                    <a:pt x="1989" y="9743"/>
                  </a:lnTo>
                  <a:lnTo>
                    <a:pt x="2032" y="9696"/>
                  </a:lnTo>
                  <a:lnTo>
                    <a:pt x="2144" y="9617"/>
                  </a:lnTo>
                  <a:lnTo>
                    <a:pt x="2187" y="9586"/>
                  </a:lnTo>
                  <a:lnTo>
                    <a:pt x="2229" y="9523"/>
                  </a:lnTo>
                  <a:lnTo>
                    <a:pt x="2243" y="9492"/>
                  </a:lnTo>
                  <a:lnTo>
                    <a:pt x="2271" y="9445"/>
                  </a:lnTo>
                  <a:lnTo>
                    <a:pt x="2300" y="9429"/>
                  </a:lnTo>
                  <a:lnTo>
                    <a:pt x="2413" y="9429"/>
                  </a:lnTo>
                  <a:lnTo>
                    <a:pt x="2525" y="9398"/>
                  </a:lnTo>
                  <a:lnTo>
                    <a:pt x="2638" y="9304"/>
                  </a:lnTo>
                  <a:lnTo>
                    <a:pt x="2723" y="9273"/>
                  </a:lnTo>
                  <a:lnTo>
                    <a:pt x="2751" y="9257"/>
                  </a:lnTo>
                  <a:lnTo>
                    <a:pt x="2836" y="9226"/>
                  </a:lnTo>
                  <a:lnTo>
                    <a:pt x="2878" y="9226"/>
                  </a:lnTo>
                  <a:lnTo>
                    <a:pt x="2906" y="9241"/>
                  </a:lnTo>
                  <a:lnTo>
                    <a:pt x="2963" y="9288"/>
                  </a:lnTo>
                  <a:lnTo>
                    <a:pt x="2991" y="9335"/>
                  </a:lnTo>
                  <a:lnTo>
                    <a:pt x="3076" y="9461"/>
                  </a:lnTo>
                  <a:lnTo>
                    <a:pt x="3132" y="9555"/>
                  </a:lnTo>
                  <a:lnTo>
                    <a:pt x="3146" y="9602"/>
                  </a:lnTo>
                  <a:lnTo>
                    <a:pt x="3174" y="9649"/>
                  </a:lnTo>
                  <a:lnTo>
                    <a:pt x="3217" y="9680"/>
                  </a:lnTo>
                  <a:lnTo>
                    <a:pt x="3400" y="9790"/>
                  </a:lnTo>
                  <a:lnTo>
                    <a:pt x="3442" y="9821"/>
                  </a:lnTo>
                  <a:lnTo>
                    <a:pt x="3471" y="9868"/>
                  </a:lnTo>
                  <a:lnTo>
                    <a:pt x="3541" y="9978"/>
                  </a:lnTo>
                  <a:lnTo>
                    <a:pt x="3569" y="10040"/>
                  </a:lnTo>
                  <a:lnTo>
                    <a:pt x="3569" y="10275"/>
                  </a:lnTo>
                  <a:lnTo>
                    <a:pt x="3584" y="10307"/>
                  </a:lnTo>
                  <a:lnTo>
                    <a:pt x="3612" y="10307"/>
                  </a:lnTo>
                  <a:lnTo>
                    <a:pt x="3626" y="10275"/>
                  </a:lnTo>
                  <a:lnTo>
                    <a:pt x="3654" y="10197"/>
                  </a:lnTo>
                  <a:lnTo>
                    <a:pt x="3682" y="10134"/>
                  </a:lnTo>
                  <a:lnTo>
                    <a:pt x="3711" y="10040"/>
                  </a:lnTo>
                  <a:lnTo>
                    <a:pt x="3725" y="9978"/>
                  </a:lnTo>
                  <a:lnTo>
                    <a:pt x="3725" y="9931"/>
                  </a:lnTo>
                  <a:lnTo>
                    <a:pt x="3739" y="9915"/>
                  </a:lnTo>
                  <a:lnTo>
                    <a:pt x="3767" y="9915"/>
                  </a:lnTo>
                  <a:lnTo>
                    <a:pt x="3894" y="9962"/>
                  </a:lnTo>
                  <a:lnTo>
                    <a:pt x="3908" y="9962"/>
                  </a:lnTo>
                  <a:lnTo>
                    <a:pt x="3908" y="9946"/>
                  </a:lnTo>
                  <a:lnTo>
                    <a:pt x="3894" y="9915"/>
                  </a:lnTo>
                  <a:lnTo>
                    <a:pt x="3767" y="9774"/>
                  </a:lnTo>
                  <a:lnTo>
                    <a:pt x="3668" y="9711"/>
                  </a:lnTo>
                  <a:lnTo>
                    <a:pt x="3640" y="9680"/>
                  </a:lnTo>
                  <a:lnTo>
                    <a:pt x="3555" y="9617"/>
                  </a:lnTo>
                  <a:lnTo>
                    <a:pt x="3485" y="9523"/>
                  </a:lnTo>
                  <a:lnTo>
                    <a:pt x="3414" y="9398"/>
                  </a:lnTo>
                  <a:lnTo>
                    <a:pt x="3330" y="9257"/>
                  </a:lnTo>
                  <a:lnTo>
                    <a:pt x="3301" y="9132"/>
                  </a:lnTo>
                  <a:lnTo>
                    <a:pt x="3301" y="9116"/>
                  </a:lnTo>
                  <a:lnTo>
                    <a:pt x="3315" y="9069"/>
                  </a:lnTo>
                  <a:lnTo>
                    <a:pt x="3372" y="9038"/>
                  </a:lnTo>
                  <a:lnTo>
                    <a:pt x="3400" y="9054"/>
                  </a:lnTo>
                  <a:lnTo>
                    <a:pt x="3442" y="9054"/>
                  </a:lnTo>
                  <a:lnTo>
                    <a:pt x="3499" y="9101"/>
                  </a:lnTo>
                  <a:lnTo>
                    <a:pt x="3541" y="9147"/>
                  </a:lnTo>
                  <a:lnTo>
                    <a:pt x="3584" y="9210"/>
                  </a:lnTo>
                  <a:lnTo>
                    <a:pt x="3598" y="9257"/>
                  </a:lnTo>
                  <a:lnTo>
                    <a:pt x="3640" y="9367"/>
                  </a:lnTo>
                  <a:lnTo>
                    <a:pt x="3668" y="9429"/>
                  </a:lnTo>
                  <a:lnTo>
                    <a:pt x="3696" y="9461"/>
                  </a:lnTo>
                  <a:lnTo>
                    <a:pt x="3809" y="9555"/>
                  </a:lnTo>
                  <a:lnTo>
                    <a:pt x="3866" y="9586"/>
                  </a:lnTo>
                  <a:lnTo>
                    <a:pt x="3894" y="9633"/>
                  </a:lnTo>
                  <a:lnTo>
                    <a:pt x="3950" y="9696"/>
                  </a:lnTo>
                  <a:lnTo>
                    <a:pt x="3979" y="9743"/>
                  </a:lnTo>
                  <a:lnTo>
                    <a:pt x="3993" y="9774"/>
                  </a:lnTo>
                  <a:lnTo>
                    <a:pt x="4035" y="9915"/>
                  </a:lnTo>
                  <a:lnTo>
                    <a:pt x="4063" y="9962"/>
                  </a:lnTo>
                  <a:lnTo>
                    <a:pt x="4091" y="10025"/>
                  </a:lnTo>
                  <a:lnTo>
                    <a:pt x="4120" y="10072"/>
                  </a:lnTo>
                  <a:lnTo>
                    <a:pt x="4148" y="10103"/>
                  </a:lnTo>
                  <a:lnTo>
                    <a:pt x="4190" y="10119"/>
                  </a:lnTo>
                  <a:lnTo>
                    <a:pt x="4218" y="10119"/>
                  </a:lnTo>
                  <a:lnTo>
                    <a:pt x="4247" y="10134"/>
                  </a:lnTo>
                  <a:lnTo>
                    <a:pt x="4247" y="10166"/>
                  </a:lnTo>
                  <a:lnTo>
                    <a:pt x="4218" y="10213"/>
                  </a:lnTo>
                  <a:lnTo>
                    <a:pt x="4204" y="10260"/>
                  </a:lnTo>
                  <a:lnTo>
                    <a:pt x="4204" y="10291"/>
                  </a:lnTo>
                  <a:lnTo>
                    <a:pt x="4218" y="10338"/>
                  </a:lnTo>
                  <a:lnTo>
                    <a:pt x="4261" y="10385"/>
                  </a:lnTo>
                  <a:lnTo>
                    <a:pt x="4289" y="10401"/>
                  </a:lnTo>
                  <a:lnTo>
                    <a:pt x="4345" y="10416"/>
                  </a:lnTo>
                  <a:lnTo>
                    <a:pt x="4402" y="10354"/>
                  </a:lnTo>
                  <a:lnTo>
                    <a:pt x="4416" y="10307"/>
                  </a:lnTo>
                  <a:lnTo>
                    <a:pt x="4430" y="10275"/>
                  </a:lnTo>
                  <a:lnTo>
                    <a:pt x="4458" y="10244"/>
                  </a:lnTo>
                  <a:lnTo>
                    <a:pt x="4501" y="10228"/>
                  </a:lnTo>
                  <a:lnTo>
                    <a:pt x="4529" y="10197"/>
                  </a:lnTo>
                  <a:lnTo>
                    <a:pt x="4515" y="10181"/>
                  </a:lnTo>
                  <a:lnTo>
                    <a:pt x="4515" y="10150"/>
                  </a:lnTo>
                  <a:lnTo>
                    <a:pt x="4458" y="10087"/>
                  </a:lnTo>
                  <a:lnTo>
                    <a:pt x="4430" y="10040"/>
                  </a:lnTo>
                  <a:lnTo>
                    <a:pt x="4416" y="10009"/>
                  </a:lnTo>
                  <a:lnTo>
                    <a:pt x="4402" y="9962"/>
                  </a:lnTo>
                  <a:lnTo>
                    <a:pt x="4374" y="9931"/>
                  </a:lnTo>
                  <a:lnTo>
                    <a:pt x="4374" y="9899"/>
                  </a:lnTo>
                  <a:lnTo>
                    <a:pt x="4402" y="9868"/>
                  </a:lnTo>
                  <a:lnTo>
                    <a:pt x="4501" y="9837"/>
                  </a:lnTo>
                  <a:lnTo>
                    <a:pt x="4599" y="9821"/>
                  </a:lnTo>
                  <a:lnTo>
                    <a:pt x="4684" y="9821"/>
                  </a:lnTo>
                  <a:lnTo>
                    <a:pt x="4712" y="9868"/>
                  </a:lnTo>
                  <a:lnTo>
                    <a:pt x="4726" y="9915"/>
                  </a:lnTo>
                  <a:lnTo>
                    <a:pt x="4755" y="9962"/>
                  </a:lnTo>
                  <a:lnTo>
                    <a:pt x="4867" y="10213"/>
                  </a:lnTo>
                  <a:lnTo>
                    <a:pt x="4924" y="10322"/>
                  </a:lnTo>
                  <a:lnTo>
                    <a:pt x="4938" y="10369"/>
                  </a:lnTo>
                  <a:lnTo>
                    <a:pt x="4966" y="10401"/>
                  </a:lnTo>
                  <a:lnTo>
                    <a:pt x="5023" y="10416"/>
                  </a:lnTo>
                  <a:lnTo>
                    <a:pt x="5277" y="10416"/>
                  </a:lnTo>
                  <a:lnTo>
                    <a:pt x="5361" y="10448"/>
                  </a:lnTo>
                  <a:lnTo>
                    <a:pt x="5460" y="10479"/>
                  </a:lnTo>
                  <a:lnTo>
                    <a:pt x="5559" y="10479"/>
                  </a:lnTo>
                  <a:lnTo>
                    <a:pt x="5601" y="10448"/>
                  </a:lnTo>
                  <a:lnTo>
                    <a:pt x="5657" y="10432"/>
                  </a:lnTo>
                  <a:lnTo>
                    <a:pt x="5700" y="10448"/>
                  </a:lnTo>
                  <a:lnTo>
                    <a:pt x="5742" y="10479"/>
                  </a:lnTo>
                  <a:lnTo>
                    <a:pt x="5784" y="10495"/>
                  </a:lnTo>
                  <a:lnTo>
                    <a:pt x="5813" y="10557"/>
                  </a:lnTo>
                  <a:lnTo>
                    <a:pt x="5841" y="10651"/>
                  </a:lnTo>
                  <a:lnTo>
                    <a:pt x="5841" y="10714"/>
                  </a:lnTo>
                  <a:lnTo>
                    <a:pt x="5742" y="10980"/>
                  </a:lnTo>
                  <a:lnTo>
                    <a:pt x="5714" y="11027"/>
                  </a:lnTo>
                  <a:lnTo>
                    <a:pt x="5657" y="11058"/>
                  </a:lnTo>
                  <a:lnTo>
                    <a:pt x="5629" y="11090"/>
                  </a:lnTo>
                  <a:lnTo>
                    <a:pt x="5615" y="11137"/>
                  </a:lnTo>
                  <a:lnTo>
                    <a:pt x="5587" y="11184"/>
                  </a:lnTo>
                  <a:lnTo>
                    <a:pt x="5545" y="11231"/>
                  </a:lnTo>
                  <a:lnTo>
                    <a:pt x="5502" y="11262"/>
                  </a:lnTo>
                  <a:lnTo>
                    <a:pt x="5319" y="11262"/>
                  </a:lnTo>
                  <a:lnTo>
                    <a:pt x="5234" y="11199"/>
                  </a:lnTo>
                  <a:lnTo>
                    <a:pt x="5178" y="11199"/>
                  </a:lnTo>
                  <a:lnTo>
                    <a:pt x="5023" y="11246"/>
                  </a:lnTo>
                  <a:lnTo>
                    <a:pt x="4966" y="11262"/>
                  </a:lnTo>
                  <a:lnTo>
                    <a:pt x="4910" y="11246"/>
                  </a:lnTo>
                  <a:lnTo>
                    <a:pt x="4811" y="11215"/>
                  </a:lnTo>
                  <a:lnTo>
                    <a:pt x="4698" y="11184"/>
                  </a:lnTo>
                  <a:lnTo>
                    <a:pt x="4628" y="11184"/>
                  </a:lnTo>
                  <a:lnTo>
                    <a:pt x="4458" y="11058"/>
                  </a:lnTo>
                  <a:lnTo>
                    <a:pt x="4416" y="11043"/>
                  </a:lnTo>
                  <a:lnTo>
                    <a:pt x="4331" y="11043"/>
                  </a:lnTo>
                  <a:lnTo>
                    <a:pt x="4218" y="11058"/>
                  </a:lnTo>
                  <a:lnTo>
                    <a:pt x="4120" y="11090"/>
                  </a:lnTo>
                  <a:lnTo>
                    <a:pt x="4077" y="11121"/>
                  </a:lnTo>
                  <a:lnTo>
                    <a:pt x="4063" y="11184"/>
                  </a:lnTo>
                  <a:lnTo>
                    <a:pt x="4063" y="11199"/>
                  </a:lnTo>
                  <a:lnTo>
                    <a:pt x="4049" y="11262"/>
                  </a:lnTo>
                  <a:lnTo>
                    <a:pt x="4021" y="11293"/>
                  </a:lnTo>
                  <a:lnTo>
                    <a:pt x="3908" y="11325"/>
                  </a:lnTo>
                  <a:lnTo>
                    <a:pt x="3866" y="11325"/>
                  </a:lnTo>
                  <a:lnTo>
                    <a:pt x="3823" y="11293"/>
                  </a:lnTo>
                  <a:lnTo>
                    <a:pt x="3767" y="11231"/>
                  </a:lnTo>
                  <a:lnTo>
                    <a:pt x="3682" y="11152"/>
                  </a:lnTo>
                  <a:lnTo>
                    <a:pt x="3584" y="11043"/>
                  </a:lnTo>
                  <a:lnTo>
                    <a:pt x="3358" y="11043"/>
                  </a:lnTo>
                  <a:lnTo>
                    <a:pt x="3315" y="11027"/>
                  </a:lnTo>
                  <a:lnTo>
                    <a:pt x="3259" y="11011"/>
                  </a:lnTo>
                  <a:lnTo>
                    <a:pt x="3217" y="10996"/>
                  </a:lnTo>
                  <a:lnTo>
                    <a:pt x="3118" y="10933"/>
                  </a:lnTo>
                  <a:lnTo>
                    <a:pt x="3076" y="10917"/>
                  </a:lnTo>
                  <a:lnTo>
                    <a:pt x="2991" y="10855"/>
                  </a:lnTo>
                  <a:lnTo>
                    <a:pt x="2977" y="10808"/>
                  </a:lnTo>
                  <a:lnTo>
                    <a:pt x="2991" y="10761"/>
                  </a:lnTo>
                  <a:lnTo>
                    <a:pt x="3062" y="10636"/>
                  </a:lnTo>
                  <a:lnTo>
                    <a:pt x="3076" y="10573"/>
                  </a:lnTo>
                  <a:lnTo>
                    <a:pt x="3076" y="10526"/>
                  </a:lnTo>
                  <a:lnTo>
                    <a:pt x="3062" y="10479"/>
                  </a:lnTo>
                  <a:lnTo>
                    <a:pt x="3019" y="10432"/>
                  </a:lnTo>
                  <a:lnTo>
                    <a:pt x="2977" y="10401"/>
                  </a:lnTo>
                  <a:lnTo>
                    <a:pt x="2949" y="10385"/>
                  </a:lnTo>
                  <a:lnTo>
                    <a:pt x="2864" y="10354"/>
                  </a:lnTo>
                  <a:lnTo>
                    <a:pt x="2836" y="10354"/>
                  </a:lnTo>
                  <a:lnTo>
                    <a:pt x="2822" y="10369"/>
                  </a:lnTo>
                  <a:lnTo>
                    <a:pt x="2822" y="10401"/>
                  </a:lnTo>
                  <a:lnTo>
                    <a:pt x="2822" y="10369"/>
                  </a:lnTo>
                  <a:lnTo>
                    <a:pt x="2808" y="10369"/>
                  </a:lnTo>
                  <a:lnTo>
                    <a:pt x="2793" y="10385"/>
                  </a:lnTo>
                  <a:lnTo>
                    <a:pt x="2751" y="10416"/>
                  </a:lnTo>
                  <a:lnTo>
                    <a:pt x="2695" y="10432"/>
                  </a:lnTo>
                  <a:lnTo>
                    <a:pt x="2201" y="10432"/>
                  </a:lnTo>
                  <a:lnTo>
                    <a:pt x="2144" y="10448"/>
                  </a:lnTo>
                  <a:lnTo>
                    <a:pt x="1905" y="10557"/>
                  </a:lnTo>
                  <a:lnTo>
                    <a:pt x="1792" y="10604"/>
                  </a:lnTo>
                  <a:lnTo>
                    <a:pt x="1764" y="10636"/>
                  </a:lnTo>
                  <a:lnTo>
                    <a:pt x="1721" y="10651"/>
                  </a:lnTo>
                  <a:lnTo>
                    <a:pt x="1707" y="10667"/>
                  </a:lnTo>
                  <a:lnTo>
                    <a:pt x="1707" y="10683"/>
                  </a:lnTo>
                  <a:lnTo>
                    <a:pt x="1707" y="10667"/>
                  </a:lnTo>
                  <a:lnTo>
                    <a:pt x="1693" y="10667"/>
                  </a:lnTo>
                  <a:lnTo>
                    <a:pt x="1679" y="10651"/>
                  </a:lnTo>
                  <a:lnTo>
                    <a:pt x="1467" y="10651"/>
                  </a:lnTo>
                  <a:lnTo>
                    <a:pt x="1340" y="10604"/>
                  </a:lnTo>
                  <a:lnTo>
                    <a:pt x="1298" y="10604"/>
                  </a:lnTo>
                  <a:lnTo>
                    <a:pt x="1270" y="10636"/>
                  </a:lnTo>
                  <a:lnTo>
                    <a:pt x="1185" y="10761"/>
                  </a:lnTo>
                  <a:lnTo>
                    <a:pt x="1115" y="10855"/>
                  </a:lnTo>
                  <a:lnTo>
                    <a:pt x="1058" y="10917"/>
                  </a:lnTo>
                  <a:lnTo>
                    <a:pt x="988" y="11011"/>
                  </a:lnTo>
                  <a:lnTo>
                    <a:pt x="917" y="11137"/>
                  </a:lnTo>
                  <a:lnTo>
                    <a:pt x="861" y="11246"/>
                  </a:lnTo>
                  <a:lnTo>
                    <a:pt x="818" y="11434"/>
                  </a:lnTo>
                  <a:lnTo>
                    <a:pt x="804" y="11481"/>
                  </a:lnTo>
                  <a:lnTo>
                    <a:pt x="762" y="11528"/>
                  </a:lnTo>
                  <a:lnTo>
                    <a:pt x="578" y="11622"/>
                  </a:lnTo>
                  <a:lnTo>
                    <a:pt x="494" y="11685"/>
                  </a:lnTo>
                  <a:lnTo>
                    <a:pt x="466" y="11732"/>
                  </a:lnTo>
                  <a:lnTo>
                    <a:pt x="437" y="11763"/>
                  </a:lnTo>
                  <a:lnTo>
                    <a:pt x="367" y="11857"/>
                  </a:lnTo>
                  <a:lnTo>
                    <a:pt x="226" y="12139"/>
                  </a:lnTo>
                  <a:lnTo>
                    <a:pt x="169" y="12249"/>
                  </a:lnTo>
                  <a:lnTo>
                    <a:pt x="85" y="12515"/>
                  </a:lnTo>
                  <a:lnTo>
                    <a:pt x="56" y="12578"/>
                  </a:lnTo>
                  <a:lnTo>
                    <a:pt x="71" y="12640"/>
                  </a:lnTo>
                  <a:lnTo>
                    <a:pt x="113" y="12734"/>
                  </a:lnTo>
                  <a:lnTo>
                    <a:pt x="127" y="12860"/>
                  </a:lnTo>
                  <a:lnTo>
                    <a:pt x="127" y="13048"/>
                  </a:lnTo>
                  <a:lnTo>
                    <a:pt x="113" y="13095"/>
                  </a:lnTo>
                  <a:lnTo>
                    <a:pt x="56" y="13189"/>
                  </a:lnTo>
                  <a:lnTo>
                    <a:pt x="42" y="13251"/>
                  </a:lnTo>
                  <a:lnTo>
                    <a:pt x="0" y="13361"/>
                  </a:lnTo>
                  <a:lnTo>
                    <a:pt x="0" y="13471"/>
                  </a:lnTo>
                  <a:lnTo>
                    <a:pt x="42" y="13659"/>
                  </a:lnTo>
                  <a:lnTo>
                    <a:pt x="56" y="13706"/>
                  </a:lnTo>
                  <a:lnTo>
                    <a:pt x="85" y="13721"/>
                  </a:lnTo>
                  <a:lnTo>
                    <a:pt x="127" y="13721"/>
                  </a:lnTo>
                  <a:lnTo>
                    <a:pt x="141" y="13784"/>
                  </a:lnTo>
                  <a:lnTo>
                    <a:pt x="169" y="13815"/>
                  </a:lnTo>
                  <a:lnTo>
                    <a:pt x="183" y="13847"/>
                  </a:lnTo>
                  <a:lnTo>
                    <a:pt x="212" y="13862"/>
                  </a:lnTo>
                  <a:lnTo>
                    <a:pt x="226" y="13847"/>
                  </a:lnTo>
                  <a:lnTo>
                    <a:pt x="212" y="13862"/>
                  </a:lnTo>
                  <a:lnTo>
                    <a:pt x="212" y="13878"/>
                  </a:lnTo>
                  <a:lnTo>
                    <a:pt x="226" y="13878"/>
                  </a:lnTo>
                  <a:lnTo>
                    <a:pt x="254" y="13894"/>
                  </a:lnTo>
                  <a:lnTo>
                    <a:pt x="282" y="13925"/>
                  </a:lnTo>
                  <a:lnTo>
                    <a:pt x="367" y="14128"/>
                  </a:lnTo>
                  <a:lnTo>
                    <a:pt x="423" y="14222"/>
                  </a:lnTo>
                  <a:lnTo>
                    <a:pt x="593" y="14348"/>
                  </a:lnTo>
                  <a:lnTo>
                    <a:pt x="663" y="14395"/>
                  </a:lnTo>
                  <a:lnTo>
                    <a:pt x="720" y="14442"/>
                  </a:lnTo>
                  <a:lnTo>
                    <a:pt x="903" y="14598"/>
                  </a:lnTo>
                  <a:lnTo>
                    <a:pt x="959" y="14630"/>
                  </a:lnTo>
                  <a:lnTo>
                    <a:pt x="1002" y="14645"/>
                  </a:lnTo>
                  <a:lnTo>
                    <a:pt x="1030" y="14645"/>
                  </a:lnTo>
                  <a:lnTo>
                    <a:pt x="1072" y="14630"/>
                  </a:lnTo>
                  <a:lnTo>
                    <a:pt x="1086" y="14630"/>
                  </a:lnTo>
                  <a:lnTo>
                    <a:pt x="1086" y="14614"/>
                  </a:lnTo>
                  <a:lnTo>
                    <a:pt x="1086" y="14630"/>
                  </a:lnTo>
                  <a:lnTo>
                    <a:pt x="1115" y="14630"/>
                  </a:lnTo>
                  <a:lnTo>
                    <a:pt x="1143" y="14645"/>
                  </a:lnTo>
                  <a:lnTo>
                    <a:pt x="1171" y="14645"/>
                  </a:lnTo>
                  <a:lnTo>
                    <a:pt x="1284" y="14630"/>
                  </a:lnTo>
                  <a:lnTo>
                    <a:pt x="1453" y="14583"/>
                  </a:lnTo>
                  <a:lnTo>
                    <a:pt x="1538" y="14567"/>
                  </a:lnTo>
                  <a:lnTo>
                    <a:pt x="1721" y="14567"/>
                  </a:lnTo>
                  <a:lnTo>
                    <a:pt x="1834" y="14536"/>
                  </a:lnTo>
                  <a:lnTo>
                    <a:pt x="1933" y="14504"/>
                  </a:lnTo>
                  <a:lnTo>
                    <a:pt x="1989" y="14489"/>
                  </a:lnTo>
                  <a:lnTo>
                    <a:pt x="2032" y="14442"/>
                  </a:lnTo>
                  <a:lnTo>
                    <a:pt x="2074" y="14426"/>
                  </a:lnTo>
                  <a:lnTo>
                    <a:pt x="2116" y="14395"/>
                  </a:lnTo>
                  <a:lnTo>
                    <a:pt x="2159" y="14395"/>
                  </a:lnTo>
                  <a:lnTo>
                    <a:pt x="2201" y="14410"/>
                  </a:lnTo>
                  <a:lnTo>
                    <a:pt x="2271" y="14410"/>
                  </a:lnTo>
                  <a:lnTo>
                    <a:pt x="2328" y="14426"/>
                  </a:lnTo>
                  <a:lnTo>
                    <a:pt x="2356" y="14457"/>
                  </a:lnTo>
                  <a:lnTo>
                    <a:pt x="2441" y="14583"/>
                  </a:lnTo>
                  <a:lnTo>
                    <a:pt x="2483" y="14630"/>
                  </a:lnTo>
                  <a:lnTo>
                    <a:pt x="2525" y="14645"/>
                  </a:lnTo>
                  <a:lnTo>
                    <a:pt x="2610" y="14645"/>
                  </a:lnTo>
                  <a:lnTo>
                    <a:pt x="2666" y="14677"/>
                  </a:lnTo>
                  <a:lnTo>
                    <a:pt x="2709" y="14692"/>
                  </a:lnTo>
                  <a:lnTo>
                    <a:pt x="2737" y="14708"/>
                  </a:lnTo>
                  <a:lnTo>
                    <a:pt x="2765" y="14708"/>
                  </a:lnTo>
                  <a:lnTo>
                    <a:pt x="2765" y="14692"/>
                  </a:lnTo>
                  <a:lnTo>
                    <a:pt x="2765" y="14708"/>
                  </a:lnTo>
                  <a:lnTo>
                    <a:pt x="2808" y="14708"/>
                  </a:lnTo>
                  <a:lnTo>
                    <a:pt x="2850" y="14724"/>
                  </a:lnTo>
                  <a:lnTo>
                    <a:pt x="2878" y="14755"/>
                  </a:lnTo>
                  <a:lnTo>
                    <a:pt x="2892" y="14802"/>
                  </a:lnTo>
                  <a:lnTo>
                    <a:pt x="2892" y="15272"/>
                  </a:lnTo>
                  <a:lnTo>
                    <a:pt x="2906" y="15319"/>
                  </a:lnTo>
                  <a:lnTo>
                    <a:pt x="2920" y="15382"/>
                  </a:lnTo>
                  <a:lnTo>
                    <a:pt x="3062" y="15585"/>
                  </a:lnTo>
                  <a:lnTo>
                    <a:pt x="3090" y="15617"/>
                  </a:lnTo>
                  <a:lnTo>
                    <a:pt x="3118" y="15617"/>
                  </a:lnTo>
                  <a:lnTo>
                    <a:pt x="3104" y="15632"/>
                  </a:lnTo>
                  <a:lnTo>
                    <a:pt x="3104" y="15648"/>
                  </a:lnTo>
                  <a:lnTo>
                    <a:pt x="3132" y="15679"/>
                  </a:lnTo>
                  <a:lnTo>
                    <a:pt x="3217" y="15820"/>
                  </a:lnTo>
                  <a:lnTo>
                    <a:pt x="3231" y="15867"/>
                  </a:lnTo>
                  <a:lnTo>
                    <a:pt x="3231" y="16024"/>
                  </a:lnTo>
                  <a:lnTo>
                    <a:pt x="3245" y="16086"/>
                  </a:lnTo>
                  <a:lnTo>
                    <a:pt x="3301" y="16415"/>
                  </a:lnTo>
                  <a:lnTo>
                    <a:pt x="3330" y="16541"/>
                  </a:lnTo>
                  <a:lnTo>
                    <a:pt x="3358" y="16635"/>
                  </a:lnTo>
                  <a:lnTo>
                    <a:pt x="3372" y="16713"/>
                  </a:lnTo>
                  <a:lnTo>
                    <a:pt x="3330" y="16791"/>
                  </a:lnTo>
                  <a:lnTo>
                    <a:pt x="3259" y="16964"/>
                  </a:lnTo>
                  <a:lnTo>
                    <a:pt x="3245" y="17011"/>
                  </a:lnTo>
                  <a:lnTo>
                    <a:pt x="3231" y="17073"/>
                  </a:lnTo>
                  <a:lnTo>
                    <a:pt x="3231" y="17261"/>
                  </a:lnTo>
                  <a:lnTo>
                    <a:pt x="3245" y="17324"/>
                  </a:lnTo>
                  <a:lnTo>
                    <a:pt x="3245" y="17308"/>
                  </a:lnTo>
                  <a:lnTo>
                    <a:pt x="3245" y="17324"/>
                  </a:lnTo>
                  <a:lnTo>
                    <a:pt x="3217" y="17387"/>
                  </a:lnTo>
                  <a:lnTo>
                    <a:pt x="3189" y="17496"/>
                  </a:lnTo>
                  <a:lnTo>
                    <a:pt x="3174" y="17559"/>
                  </a:lnTo>
                  <a:lnTo>
                    <a:pt x="3189" y="17606"/>
                  </a:lnTo>
                  <a:lnTo>
                    <a:pt x="3414" y="18029"/>
                  </a:lnTo>
                  <a:lnTo>
                    <a:pt x="3442" y="18076"/>
                  </a:lnTo>
                  <a:lnTo>
                    <a:pt x="3442" y="18123"/>
                  </a:lnTo>
                  <a:lnTo>
                    <a:pt x="3457" y="18232"/>
                  </a:lnTo>
                  <a:lnTo>
                    <a:pt x="3499" y="18640"/>
                  </a:lnTo>
                  <a:lnTo>
                    <a:pt x="3555" y="18734"/>
                  </a:lnTo>
                  <a:lnTo>
                    <a:pt x="3668" y="18812"/>
                  </a:lnTo>
                  <a:lnTo>
                    <a:pt x="3725" y="18843"/>
                  </a:lnTo>
                  <a:lnTo>
                    <a:pt x="3725" y="18828"/>
                  </a:lnTo>
                  <a:lnTo>
                    <a:pt x="3725" y="18843"/>
                  </a:lnTo>
                  <a:lnTo>
                    <a:pt x="3753" y="18906"/>
                  </a:lnTo>
                  <a:lnTo>
                    <a:pt x="3767" y="18953"/>
                  </a:lnTo>
                  <a:lnTo>
                    <a:pt x="3809" y="19063"/>
                  </a:lnTo>
                  <a:lnTo>
                    <a:pt x="3852" y="19250"/>
                  </a:lnTo>
                  <a:lnTo>
                    <a:pt x="3866" y="19376"/>
                  </a:lnTo>
                  <a:lnTo>
                    <a:pt x="3866" y="19470"/>
                  </a:lnTo>
                  <a:lnTo>
                    <a:pt x="3894" y="19517"/>
                  </a:lnTo>
                  <a:lnTo>
                    <a:pt x="3964" y="19642"/>
                  </a:lnTo>
                  <a:lnTo>
                    <a:pt x="4007" y="19673"/>
                  </a:lnTo>
                  <a:lnTo>
                    <a:pt x="4049" y="19689"/>
                  </a:lnTo>
                  <a:lnTo>
                    <a:pt x="4501" y="19564"/>
                  </a:lnTo>
                  <a:lnTo>
                    <a:pt x="4613" y="19548"/>
                  </a:lnTo>
                  <a:lnTo>
                    <a:pt x="4769" y="19548"/>
                  </a:lnTo>
                  <a:lnTo>
                    <a:pt x="4825" y="19532"/>
                  </a:lnTo>
                  <a:lnTo>
                    <a:pt x="4867" y="19501"/>
                  </a:lnTo>
                  <a:lnTo>
                    <a:pt x="5277" y="18984"/>
                  </a:lnTo>
                  <a:lnTo>
                    <a:pt x="5333" y="18875"/>
                  </a:lnTo>
                  <a:lnTo>
                    <a:pt x="5432" y="18608"/>
                  </a:lnTo>
                  <a:lnTo>
                    <a:pt x="5432" y="18546"/>
                  </a:lnTo>
                  <a:lnTo>
                    <a:pt x="5418" y="18546"/>
                  </a:lnTo>
                  <a:lnTo>
                    <a:pt x="5432" y="18546"/>
                  </a:lnTo>
                  <a:lnTo>
                    <a:pt x="5446" y="18530"/>
                  </a:lnTo>
                  <a:lnTo>
                    <a:pt x="5446" y="18514"/>
                  </a:lnTo>
                  <a:lnTo>
                    <a:pt x="5460" y="18467"/>
                  </a:lnTo>
                  <a:lnTo>
                    <a:pt x="5488" y="18436"/>
                  </a:lnTo>
                  <a:lnTo>
                    <a:pt x="5686" y="18279"/>
                  </a:lnTo>
                  <a:lnTo>
                    <a:pt x="5742" y="18185"/>
                  </a:lnTo>
                  <a:lnTo>
                    <a:pt x="5770" y="18076"/>
                  </a:lnTo>
                  <a:lnTo>
                    <a:pt x="5784" y="18013"/>
                  </a:lnTo>
                  <a:lnTo>
                    <a:pt x="5784" y="17950"/>
                  </a:lnTo>
                  <a:lnTo>
                    <a:pt x="5742" y="17762"/>
                  </a:lnTo>
                  <a:lnTo>
                    <a:pt x="5742" y="17700"/>
                  </a:lnTo>
                  <a:lnTo>
                    <a:pt x="5756" y="17653"/>
                  </a:lnTo>
                  <a:lnTo>
                    <a:pt x="5827" y="17527"/>
                  </a:lnTo>
                  <a:lnTo>
                    <a:pt x="5869" y="17480"/>
                  </a:lnTo>
                  <a:lnTo>
                    <a:pt x="5911" y="17449"/>
                  </a:lnTo>
                  <a:lnTo>
                    <a:pt x="6165" y="17277"/>
                  </a:lnTo>
                  <a:lnTo>
                    <a:pt x="6208" y="17246"/>
                  </a:lnTo>
                  <a:lnTo>
                    <a:pt x="6250" y="17152"/>
                  </a:lnTo>
                  <a:lnTo>
                    <a:pt x="6306" y="17042"/>
                  </a:lnTo>
                  <a:lnTo>
                    <a:pt x="6321" y="16995"/>
                  </a:lnTo>
                  <a:lnTo>
                    <a:pt x="6335" y="16932"/>
                  </a:lnTo>
                  <a:lnTo>
                    <a:pt x="6335" y="16885"/>
                  </a:lnTo>
                  <a:lnTo>
                    <a:pt x="6292" y="16697"/>
                  </a:lnTo>
                  <a:lnTo>
                    <a:pt x="6278" y="16572"/>
                  </a:lnTo>
                  <a:lnTo>
                    <a:pt x="6278" y="16509"/>
                  </a:lnTo>
                  <a:lnTo>
                    <a:pt x="6264" y="16494"/>
                  </a:lnTo>
                  <a:lnTo>
                    <a:pt x="6250" y="16509"/>
                  </a:lnTo>
                  <a:lnTo>
                    <a:pt x="6264" y="16494"/>
                  </a:lnTo>
                  <a:lnTo>
                    <a:pt x="6264" y="16462"/>
                  </a:lnTo>
                  <a:lnTo>
                    <a:pt x="6250" y="16431"/>
                  </a:lnTo>
                  <a:lnTo>
                    <a:pt x="6222" y="16400"/>
                  </a:lnTo>
                  <a:lnTo>
                    <a:pt x="6208" y="16337"/>
                  </a:lnTo>
                  <a:lnTo>
                    <a:pt x="6208" y="16024"/>
                  </a:lnTo>
                  <a:lnTo>
                    <a:pt x="6179" y="15961"/>
                  </a:lnTo>
                  <a:lnTo>
                    <a:pt x="6151" y="15867"/>
                  </a:lnTo>
                  <a:lnTo>
                    <a:pt x="6179" y="15820"/>
                  </a:lnTo>
                  <a:lnTo>
                    <a:pt x="6208" y="15789"/>
                  </a:lnTo>
                  <a:lnTo>
                    <a:pt x="6208" y="15758"/>
                  </a:lnTo>
                  <a:lnTo>
                    <a:pt x="6236" y="15664"/>
                  </a:lnTo>
                  <a:lnTo>
                    <a:pt x="6306" y="15538"/>
                  </a:lnTo>
                  <a:lnTo>
                    <a:pt x="6349" y="15491"/>
                  </a:lnTo>
                  <a:lnTo>
                    <a:pt x="6433" y="15429"/>
                  </a:lnTo>
                  <a:lnTo>
                    <a:pt x="6476" y="15413"/>
                  </a:lnTo>
                  <a:lnTo>
                    <a:pt x="6589" y="15162"/>
                  </a:lnTo>
                  <a:lnTo>
                    <a:pt x="6673" y="15068"/>
                  </a:lnTo>
                  <a:lnTo>
                    <a:pt x="6843" y="14974"/>
                  </a:lnTo>
                  <a:lnTo>
                    <a:pt x="6941" y="14896"/>
                  </a:lnTo>
                  <a:lnTo>
                    <a:pt x="7139" y="14677"/>
                  </a:lnTo>
                  <a:lnTo>
                    <a:pt x="7195" y="14583"/>
                  </a:lnTo>
                  <a:lnTo>
                    <a:pt x="7365" y="14160"/>
                  </a:lnTo>
                  <a:lnTo>
                    <a:pt x="7393" y="14035"/>
                  </a:lnTo>
                  <a:lnTo>
                    <a:pt x="7435" y="13862"/>
                  </a:lnTo>
                  <a:lnTo>
                    <a:pt x="7435" y="13815"/>
                  </a:lnTo>
                  <a:lnTo>
                    <a:pt x="7393" y="13815"/>
                  </a:lnTo>
                  <a:lnTo>
                    <a:pt x="6885" y="13941"/>
                  </a:lnTo>
                  <a:lnTo>
                    <a:pt x="6828" y="13941"/>
                  </a:lnTo>
                  <a:lnTo>
                    <a:pt x="6772" y="13925"/>
                  </a:lnTo>
                  <a:lnTo>
                    <a:pt x="6744" y="13894"/>
                  </a:lnTo>
                  <a:lnTo>
                    <a:pt x="6659" y="13831"/>
                  </a:lnTo>
                  <a:lnTo>
                    <a:pt x="6589" y="13737"/>
                  </a:lnTo>
                  <a:lnTo>
                    <a:pt x="6377" y="13392"/>
                  </a:lnTo>
                  <a:lnTo>
                    <a:pt x="6335" y="13345"/>
                  </a:lnTo>
                  <a:lnTo>
                    <a:pt x="6208" y="13251"/>
                  </a:lnTo>
                  <a:lnTo>
                    <a:pt x="6179" y="13204"/>
                  </a:lnTo>
                  <a:lnTo>
                    <a:pt x="6095" y="13079"/>
                  </a:lnTo>
                  <a:lnTo>
                    <a:pt x="6067" y="13032"/>
                  </a:lnTo>
                  <a:lnTo>
                    <a:pt x="6053" y="12969"/>
                  </a:lnTo>
                  <a:lnTo>
                    <a:pt x="6010" y="12860"/>
                  </a:lnTo>
                  <a:lnTo>
                    <a:pt x="5940" y="12546"/>
                  </a:lnTo>
                  <a:lnTo>
                    <a:pt x="5926" y="12499"/>
                  </a:lnTo>
                  <a:lnTo>
                    <a:pt x="5827" y="12390"/>
                  </a:lnTo>
                  <a:lnTo>
                    <a:pt x="5799" y="12327"/>
                  </a:lnTo>
                  <a:lnTo>
                    <a:pt x="5770" y="12280"/>
                  </a:lnTo>
                  <a:lnTo>
                    <a:pt x="5742" y="12092"/>
                  </a:lnTo>
                  <a:lnTo>
                    <a:pt x="5700" y="11983"/>
                  </a:lnTo>
                  <a:lnTo>
                    <a:pt x="5615" y="11779"/>
                  </a:lnTo>
                  <a:lnTo>
                    <a:pt x="5545" y="11685"/>
                  </a:lnTo>
                  <a:lnTo>
                    <a:pt x="5418" y="11544"/>
                  </a:lnTo>
                  <a:lnTo>
                    <a:pt x="5404" y="11513"/>
                  </a:lnTo>
                  <a:lnTo>
                    <a:pt x="5601" y="11622"/>
                  </a:lnTo>
                  <a:lnTo>
                    <a:pt x="5643" y="11622"/>
                  </a:lnTo>
                  <a:lnTo>
                    <a:pt x="5672" y="11607"/>
                  </a:lnTo>
                  <a:lnTo>
                    <a:pt x="5672" y="11591"/>
                  </a:lnTo>
                  <a:lnTo>
                    <a:pt x="5714" y="11544"/>
                  </a:lnTo>
                  <a:lnTo>
                    <a:pt x="5714" y="11528"/>
                  </a:lnTo>
                  <a:lnTo>
                    <a:pt x="5770" y="11591"/>
                  </a:lnTo>
                  <a:lnTo>
                    <a:pt x="5813" y="11701"/>
                  </a:lnTo>
                  <a:lnTo>
                    <a:pt x="6038" y="12139"/>
                  </a:lnTo>
                  <a:lnTo>
                    <a:pt x="6109" y="12233"/>
                  </a:lnTo>
                  <a:lnTo>
                    <a:pt x="6165" y="12296"/>
                  </a:lnTo>
                  <a:lnTo>
                    <a:pt x="6194" y="12343"/>
                  </a:lnTo>
                  <a:lnTo>
                    <a:pt x="6222" y="12406"/>
                  </a:lnTo>
                  <a:lnTo>
                    <a:pt x="6250" y="12515"/>
                  </a:lnTo>
                  <a:lnTo>
                    <a:pt x="6292" y="12640"/>
                  </a:lnTo>
                  <a:lnTo>
                    <a:pt x="6335" y="12813"/>
                  </a:lnTo>
                  <a:lnTo>
                    <a:pt x="6349" y="12875"/>
                  </a:lnTo>
                  <a:lnTo>
                    <a:pt x="6377" y="12922"/>
                  </a:lnTo>
                  <a:lnTo>
                    <a:pt x="6518" y="13063"/>
                  </a:lnTo>
                  <a:lnTo>
                    <a:pt x="6546" y="13110"/>
                  </a:lnTo>
                  <a:lnTo>
                    <a:pt x="6546" y="13189"/>
                  </a:lnTo>
                  <a:lnTo>
                    <a:pt x="6603" y="13283"/>
                  </a:lnTo>
                  <a:lnTo>
                    <a:pt x="6645" y="13392"/>
                  </a:lnTo>
                  <a:lnTo>
                    <a:pt x="6730" y="13596"/>
                  </a:lnTo>
                  <a:lnTo>
                    <a:pt x="6772" y="13627"/>
                  </a:lnTo>
                  <a:lnTo>
                    <a:pt x="6814" y="13627"/>
                  </a:lnTo>
                  <a:lnTo>
                    <a:pt x="6913" y="13596"/>
                  </a:lnTo>
                  <a:lnTo>
                    <a:pt x="7026" y="13565"/>
                  </a:lnTo>
                  <a:lnTo>
                    <a:pt x="7097" y="13565"/>
                  </a:lnTo>
                  <a:lnTo>
                    <a:pt x="7139" y="13533"/>
                  </a:lnTo>
                  <a:lnTo>
                    <a:pt x="7195" y="13455"/>
                  </a:lnTo>
                  <a:lnTo>
                    <a:pt x="7252" y="13424"/>
                  </a:lnTo>
                  <a:lnTo>
                    <a:pt x="7294" y="13392"/>
                  </a:lnTo>
                  <a:lnTo>
                    <a:pt x="7393" y="13361"/>
                  </a:lnTo>
                  <a:lnTo>
                    <a:pt x="7506" y="13314"/>
                  </a:lnTo>
                  <a:lnTo>
                    <a:pt x="7731" y="13189"/>
                  </a:lnTo>
                  <a:lnTo>
                    <a:pt x="7774" y="13157"/>
                  </a:lnTo>
                  <a:lnTo>
                    <a:pt x="7957" y="13063"/>
                  </a:lnTo>
                  <a:lnTo>
                    <a:pt x="7999" y="13032"/>
                  </a:lnTo>
                  <a:lnTo>
                    <a:pt x="8042" y="12985"/>
                  </a:lnTo>
                  <a:lnTo>
                    <a:pt x="8169" y="12781"/>
                  </a:lnTo>
                  <a:lnTo>
                    <a:pt x="8239" y="12672"/>
                  </a:lnTo>
                  <a:lnTo>
                    <a:pt x="8253" y="12625"/>
                  </a:lnTo>
                  <a:lnTo>
                    <a:pt x="8324" y="12531"/>
                  </a:lnTo>
                  <a:lnTo>
                    <a:pt x="8380" y="12468"/>
                  </a:lnTo>
                  <a:lnTo>
                    <a:pt x="8380" y="12437"/>
                  </a:lnTo>
                  <a:lnTo>
                    <a:pt x="8395" y="12421"/>
                  </a:lnTo>
                  <a:lnTo>
                    <a:pt x="8366" y="12390"/>
                  </a:lnTo>
                  <a:lnTo>
                    <a:pt x="8183" y="12233"/>
                  </a:lnTo>
                  <a:lnTo>
                    <a:pt x="8141" y="12202"/>
                  </a:lnTo>
                  <a:lnTo>
                    <a:pt x="8098" y="12186"/>
                  </a:lnTo>
                  <a:lnTo>
                    <a:pt x="8070" y="12171"/>
                  </a:lnTo>
                  <a:lnTo>
                    <a:pt x="8042" y="12124"/>
                  </a:lnTo>
                  <a:lnTo>
                    <a:pt x="8028" y="12092"/>
                  </a:lnTo>
                  <a:lnTo>
                    <a:pt x="7985" y="12061"/>
                  </a:lnTo>
                  <a:lnTo>
                    <a:pt x="7943" y="12045"/>
                  </a:lnTo>
                  <a:lnTo>
                    <a:pt x="7774" y="12092"/>
                  </a:lnTo>
                  <a:lnTo>
                    <a:pt x="7731" y="12092"/>
                  </a:lnTo>
                  <a:lnTo>
                    <a:pt x="7675" y="12077"/>
                  </a:lnTo>
                  <a:lnTo>
                    <a:pt x="7633" y="12061"/>
                  </a:lnTo>
                  <a:lnTo>
                    <a:pt x="7590" y="12030"/>
                  </a:lnTo>
                  <a:lnTo>
                    <a:pt x="7548" y="12030"/>
                  </a:lnTo>
                  <a:lnTo>
                    <a:pt x="7463" y="12014"/>
                  </a:lnTo>
                  <a:lnTo>
                    <a:pt x="7435" y="11983"/>
                  </a:lnTo>
                  <a:lnTo>
                    <a:pt x="7393" y="11951"/>
                  </a:lnTo>
                  <a:lnTo>
                    <a:pt x="7365" y="11904"/>
                  </a:lnTo>
                  <a:lnTo>
                    <a:pt x="7336" y="11795"/>
                  </a:lnTo>
                  <a:lnTo>
                    <a:pt x="7308" y="11732"/>
                  </a:lnTo>
                  <a:lnTo>
                    <a:pt x="7280" y="11685"/>
                  </a:lnTo>
                  <a:lnTo>
                    <a:pt x="7209" y="11622"/>
                  </a:lnTo>
                  <a:lnTo>
                    <a:pt x="7181" y="11575"/>
                  </a:lnTo>
                  <a:lnTo>
                    <a:pt x="7181" y="11497"/>
                  </a:lnTo>
                  <a:lnTo>
                    <a:pt x="7209" y="11450"/>
                  </a:lnTo>
                  <a:lnTo>
                    <a:pt x="7238" y="11419"/>
                  </a:lnTo>
                  <a:lnTo>
                    <a:pt x="7238" y="11372"/>
                  </a:lnTo>
                  <a:lnTo>
                    <a:pt x="7252" y="11372"/>
                  </a:lnTo>
                  <a:lnTo>
                    <a:pt x="7280" y="11387"/>
                  </a:lnTo>
                  <a:lnTo>
                    <a:pt x="7477" y="11607"/>
                  </a:lnTo>
                  <a:lnTo>
                    <a:pt x="7562" y="11685"/>
                  </a:lnTo>
                  <a:lnTo>
                    <a:pt x="7675" y="11779"/>
                  </a:lnTo>
                  <a:lnTo>
                    <a:pt x="7774" y="11826"/>
                  </a:lnTo>
                  <a:lnTo>
                    <a:pt x="7873" y="11857"/>
                  </a:lnTo>
                  <a:lnTo>
                    <a:pt x="7929" y="11873"/>
                  </a:lnTo>
                  <a:lnTo>
                    <a:pt x="7985" y="11857"/>
                  </a:lnTo>
                  <a:lnTo>
                    <a:pt x="8014" y="11826"/>
                  </a:lnTo>
                  <a:lnTo>
                    <a:pt x="8070" y="11826"/>
                  </a:lnTo>
                  <a:lnTo>
                    <a:pt x="8112" y="11857"/>
                  </a:lnTo>
                  <a:lnTo>
                    <a:pt x="8169" y="11920"/>
                  </a:lnTo>
                  <a:lnTo>
                    <a:pt x="8211" y="11951"/>
                  </a:lnTo>
                  <a:lnTo>
                    <a:pt x="8268" y="11983"/>
                  </a:lnTo>
                  <a:lnTo>
                    <a:pt x="8507" y="12092"/>
                  </a:lnTo>
                  <a:lnTo>
                    <a:pt x="8592" y="12108"/>
                  </a:lnTo>
                  <a:lnTo>
                    <a:pt x="8620" y="12108"/>
                  </a:lnTo>
                  <a:lnTo>
                    <a:pt x="8677" y="12092"/>
                  </a:lnTo>
                  <a:lnTo>
                    <a:pt x="8775" y="12045"/>
                  </a:lnTo>
                  <a:lnTo>
                    <a:pt x="8888" y="12030"/>
                  </a:lnTo>
                  <a:lnTo>
                    <a:pt x="9114" y="12030"/>
                  </a:lnTo>
                  <a:lnTo>
                    <a:pt x="9170" y="12045"/>
                  </a:lnTo>
                  <a:lnTo>
                    <a:pt x="9213" y="12092"/>
                  </a:lnTo>
                  <a:lnTo>
                    <a:pt x="9283" y="12202"/>
                  </a:lnTo>
                  <a:lnTo>
                    <a:pt x="9312" y="12265"/>
                  </a:lnTo>
                  <a:lnTo>
                    <a:pt x="9354" y="12312"/>
                  </a:lnTo>
                  <a:lnTo>
                    <a:pt x="9424" y="12437"/>
                  </a:lnTo>
                  <a:lnTo>
                    <a:pt x="9495" y="12546"/>
                  </a:lnTo>
                  <a:lnTo>
                    <a:pt x="9551" y="12609"/>
                  </a:lnTo>
                  <a:lnTo>
                    <a:pt x="9594" y="12625"/>
                  </a:lnTo>
                  <a:lnTo>
                    <a:pt x="9636" y="12609"/>
                  </a:lnTo>
                  <a:lnTo>
                    <a:pt x="9749" y="12531"/>
                  </a:lnTo>
                  <a:lnTo>
                    <a:pt x="9777" y="12515"/>
                  </a:lnTo>
                  <a:lnTo>
                    <a:pt x="9791" y="12531"/>
                  </a:lnTo>
                  <a:lnTo>
                    <a:pt x="9805" y="12531"/>
                  </a:lnTo>
                  <a:lnTo>
                    <a:pt x="9805" y="12562"/>
                  </a:lnTo>
                  <a:lnTo>
                    <a:pt x="9862" y="13126"/>
                  </a:lnTo>
                  <a:lnTo>
                    <a:pt x="9890" y="13251"/>
                  </a:lnTo>
                  <a:lnTo>
                    <a:pt x="9932" y="13424"/>
                  </a:lnTo>
                  <a:lnTo>
                    <a:pt x="9975" y="13549"/>
                  </a:lnTo>
                  <a:lnTo>
                    <a:pt x="10116" y="13815"/>
                  </a:lnTo>
                  <a:lnTo>
                    <a:pt x="10172" y="13925"/>
                  </a:lnTo>
                  <a:lnTo>
                    <a:pt x="10186" y="13972"/>
                  </a:lnTo>
                  <a:lnTo>
                    <a:pt x="10243" y="14082"/>
                  </a:lnTo>
                  <a:lnTo>
                    <a:pt x="10327" y="14207"/>
                  </a:lnTo>
                  <a:lnTo>
                    <a:pt x="10341" y="14222"/>
                  </a:lnTo>
                  <a:lnTo>
                    <a:pt x="10370" y="14222"/>
                  </a:lnTo>
                  <a:lnTo>
                    <a:pt x="10384" y="14207"/>
                  </a:lnTo>
                  <a:lnTo>
                    <a:pt x="10398" y="14160"/>
                  </a:lnTo>
                  <a:lnTo>
                    <a:pt x="10468" y="14066"/>
                  </a:lnTo>
                  <a:lnTo>
                    <a:pt x="10525" y="13988"/>
                  </a:lnTo>
                  <a:lnTo>
                    <a:pt x="10610" y="13847"/>
                  </a:lnTo>
                  <a:lnTo>
                    <a:pt x="10624" y="13800"/>
                  </a:lnTo>
                  <a:lnTo>
                    <a:pt x="10624" y="13549"/>
                  </a:lnTo>
                  <a:lnTo>
                    <a:pt x="10652" y="13439"/>
                  </a:lnTo>
                  <a:lnTo>
                    <a:pt x="10680" y="13314"/>
                  </a:lnTo>
                  <a:lnTo>
                    <a:pt x="10737" y="13220"/>
                  </a:lnTo>
                  <a:lnTo>
                    <a:pt x="10863" y="13079"/>
                  </a:lnTo>
                  <a:lnTo>
                    <a:pt x="10962" y="13001"/>
                  </a:lnTo>
                  <a:lnTo>
                    <a:pt x="11132" y="12907"/>
                  </a:lnTo>
                  <a:lnTo>
                    <a:pt x="11216" y="12828"/>
                  </a:lnTo>
                  <a:lnTo>
                    <a:pt x="11315" y="12719"/>
                  </a:lnTo>
                  <a:lnTo>
                    <a:pt x="11343" y="12672"/>
                  </a:lnTo>
                  <a:lnTo>
                    <a:pt x="11371" y="12562"/>
                  </a:lnTo>
                  <a:lnTo>
                    <a:pt x="11400" y="12515"/>
                  </a:lnTo>
                  <a:lnTo>
                    <a:pt x="11442" y="12499"/>
                  </a:lnTo>
                  <a:lnTo>
                    <a:pt x="11597" y="12499"/>
                  </a:lnTo>
                  <a:lnTo>
                    <a:pt x="11654" y="12468"/>
                  </a:lnTo>
                  <a:lnTo>
                    <a:pt x="11752" y="12437"/>
                  </a:lnTo>
                  <a:lnTo>
                    <a:pt x="11823" y="12421"/>
                  </a:lnTo>
                  <a:lnTo>
                    <a:pt x="11893" y="12437"/>
                  </a:lnTo>
                  <a:lnTo>
                    <a:pt x="11908" y="12453"/>
                  </a:lnTo>
                  <a:lnTo>
                    <a:pt x="11992" y="12515"/>
                  </a:lnTo>
                  <a:lnTo>
                    <a:pt x="12006" y="12562"/>
                  </a:lnTo>
                  <a:lnTo>
                    <a:pt x="12034" y="12625"/>
                  </a:lnTo>
                  <a:lnTo>
                    <a:pt x="12049" y="12672"/>
                  </a:lnTo>
                  <a:lnTo>
                    <a:pt x="12091" y="12781"/>
                  </a:lnTo>
                  <a:lnTo>
                    <a:pt x="12190" y="13126"/>
                  </a:lnTo>
                  <a:lnTo>
                    <a:pt x="12218" y="13173"/>
                  </a:lnTo>
                  <a:lnTo>
                    <a:pt x="12260" y="13220"/>
                  </a:lnTo>
                  <a:lnTo>
                    <a:pt x="12345" y="13251"/>
                  </a:lnTo>
                  <a:lnTo>
                    <a:pt x="12401" y="13236"/>
                  </a:lnTo>
                  <a:lnTo>
                    <a:pt x="12486" y="13204"/>
                  </a:lnTo>
                  <a:lnTo>
                    <a:pt x="12528" y="13220"/>
                  </a:lnTo>
                  <a:lnTo>
                    <a:pt x="12556" y="13267"/>
                  </a:lnTo>
                  <a:lnTo>
                    <a:pt x="12571" y="13314"/>
                  </a:lnTo>
                  <a:lnTo>
                    <a:pt x="12613" y="13439"/>
                  </a:lnTo>
                  <a:lnTo>
                    <a:pt x="12627" y="13549"/>
                  </a:lnTo>
                  <a:lnTo>
                    <a:pt x="12627" y="14113"/>
                  </a:lnTo>
                  <a:lnTo>
                    <a:pt x="12641" y="14175"/>
                  </a:lnTo>
                  <a:lnTo>
                    <a:pt x="12669" y="14222"/>
                  </a:lnTo>
                  <a:lnTo>
                    <a:pt x="12726" y="14285"/>
                  </a:lnTo>
                  <a:lnTo>
                    <a:pt x="12796" y="14395"/>
                  </a:lnTo>
                  <a:lnTo>
                    <a:pt x="12810" y="14426"/>
                  </a:lnTo>
                  <a:lnTo>
                    <a:pt x="12853" y="14551"/>
                  </a:lnTo>
                  <a:lnTo>
                    <a:pt x="12881" y="14583"/>
                  </a:lnTo>
                  <a:lnTo>
                    <a:pt x="12937" y="14692"/>
                  </a:lnTo>
                  <a:lnTo>
                    <a:pt x="12994" y="14755"/>
                  </a:lnTo>
                  <a:lnTo>
                    <a:pt x="13079" y="14833"/>
                  </a:lnTo>
                  <a:lnTo>
                    <a:pt x="13205" y="14974"/>
                  </a:lnTo>
                  <a:lnTo>
                    <a:pt x="13248" y="15006"/>
                  </a:lnTo>
                  <a:lnTo>
                    <a:pt x="13262" y="14990"/>
                  </a:lnTo>
                  <a:lnTo>
                    <a:pt x="13290" y="14990"/>
                  </a:lnTo>
                  <a:lnTo>
                    <a:pt x="13304" y="14943"/>
                  </a:lnTo>
                  <a:lnTo>
                    <a:pt x="13304" y="14880"/>
                  </a:lnTo>
                  <a:lnTo>
                    <a:pt x="13220" y="14661"/>
                  </a:lnTo>
                  <a:lnTo>
                    <a:pt x="13205" y="14614"/>
                  </a:lnTo>
                  <a:lnTo>
                    <a:pt x="13135" y="14520"/>
                  </a:lnTo>
                  <a:lnTo>
                    <a:pt x="13079" y="14457"/>
                  </a:lnTo>
                  <a:lnTo>
                    <a:pt x="12994" y="14379"/>
                  </a:lnTo>
                  <a:lnTo>
                    <a:pt x="12952" y="14363"/>
                  </a:lnTo>
                  <a:lnTo>
                    <a:pt x="12867" y="14301"/>
                  </a:lnTo>
                  <a:lnTo>
                    <a:pt x="12839" y="14254"/>
                  </a:lnTo>
                  <a:lnTo>
                    <a:pt x="12825" y="14191"/>
                  </a:lnTo>
                  <a:lnTo>
                    <a:pt x="12782" y="14019"/>
                  </a:lnTo>
                  <a:lnTo>
                    <a:pt x="12768" y="13894"/>
                  </a:lnTo>
                  <a:lnTo>
                    <a:pt x="12768" y="13862"/>
                  </a:lnTo>
                  <a:lnTo>
                    <a:pt x="12782" y="13737"/>
                  </a:lnTo>
                  <a:lnTo>
                    <a:pt x="12810" y="13627"/>
                  </a:lnTo>
                  <a:lnTo>
                    <a:pt x="12825" y="13596"/>
                  </a:lnTo>
                  <a:lnTo>
                    <a:pt x="12839" y="13580"/>
                  </a:lnTo>
                  <a:lnTo>
                    <a:pt x="12881" y="13580"/>
                  </a:lnTo>
                  <a:lnTo>
                    <a:pt x="12994" y="13627"/>
                  </a:lnTo>
                  <a:lnTo>
                    <a:pt x="13036" y="13643"/>
                  </a:lnTo>
                  <a:lnTo>
                    <a:pt x="13079" y="13674"/>
                  </a:lnTo>
                  <a:lnTo>
                    <a:pt x="13107" y="13721"/>
                  </a:lnTo>
                  <a:lnTo>
                    <a:pt x="13205" y="13831"/>
                  </a:lnTo>
                  <a:lnTo>
                    <a:pt x="13290" y="13909"/>
                  </a:lnTo>
                  <a:lnTo>
                    <a:pt x="13318" y="13956"/>
                  </a:lnTo>
                  <a:lnTo>
                    <a:pt x="13361" y="13941"/>
                  </a:lnTo>
                  <a:lnTo>
                    <a:pt x="13389" y="13956"/>
                  </a:lnTo>
                  <a:lnTo>
                    <a:pt x="13417" y="14003"/>
                  </a:lnTo>
                  <a:lnTo>
                    <a:pt x="13431" y="14050"/>
                  </a:lnTo>
                  <a:lnTo>
                    <a:pt x="13459" y="14082"/>
                  </a:lnTo>
                  <a:lnTo>
                    <a:pt x="13488" y="14082"/>
                  </a:lnTo>
                  <a:lnTo>
                    <a:pt x="13502" y="14066"/>
                  </a:lnTo>
                  <a:lnTo>
                    <a:pt x="13685" y="13909"/>
                  </a:lnTo>
                  <a:lnTo>
                    <a:pt x="13770" y="13831"/>
                  </a:lnTo>
                  <a:lnTo>
                    <a:pt x="13840" y="13768"/>
                  </a:lnTo>
                  <a:lnTo>
                    <a:pt x="13854" y="13721"/>
                  </a:lnTo>
                  <a:lnTo>
                    <a:pt x="13854" y="13659"/>
                  </a:lnTo>
                  <a:lnTo>
                    <a:pt x="13756" y="13236"/>
                  </a:lnTo>
                  <a:lnTo>
                    <a:pt x="13699" y="13142"/>
                  </a:lnTo>
                  <a:lnTo>
                    <a:pt x="13629" y="13048"/>
                  </a:lnTo>
                  <a:lnTo>
                    <a:pt x="13558" y="12922"/>
                  </a:lnTo>
                  <a:lnTo>
                    <a:pt x="13502" y="12813"/>
                  </a:lnTo>
                  <a:lnTo>
                    <a:pt x="13488" y="12781"/>
                  </a:lnTo>
                  <a:lnTo>
                    <a:pt x="13474" y="12734"/>
                  </a:lnTo>
                  <a:lnTo>
                    <a:pt x="13488" y="12687"/>
                  </a:lnTo>
                  <a:lnTo>
                    <a:pt x="13615" y="12593"/>
                  </a:lnTo>
                  <a:lnTo>
                    <a:pt x="13699" y="12578"/>
                  </a:lnTo>
                  <a:lnTo>
                    <a:pt x="13742" y="12578"/>
                  </a:lnTo>
                  <a:lnTo>
                    <a:pt x="13784" y="12609"/>
                  </a:lnTo>
                  <a:lnTo>
                    <a:pt x="13897" y="12687"/>
                  </a:lnTo>
                  <a:lnTo>
                    <a:pt x="13911" y="12703"/>
                  </a:lnTo>
                  <a:lnTo>
                    <a:pt x="13925" y="12687"/>
                  </a:lnTo>
                  <a:lnTo>
                    <a:pt x="13939" y="12687"/>
                  </a:lnTo>
                  <a:lnTo>
                    <a:pt x="13939" y="12640"/>
                  </a:lnTo>
                  <a:lnTo>
                    <a:pt x="13953" y="12578"/>
                  </a:lnTo>
                  <a:lnTo>
                    <a:pt x="13996" y="12562"/>
                  </a:lnTo>
                  <a:lnTo>
                    <a:pt x="14165" y="12515"/>
                  </a:lnTo>
                  <a:lnTo>
                    <a:pt x="14250" y="12453"/>
                  </a:lnTo>
                  <a:lnTo>
                    <a:pt x="14278" y="12421"/>
                  </a:lnTo>
                  <a:lnTo>
                    <a:pt x="14391" y="12421"/>
                  </a:lnTo>
                  <a:lnTo>
                    <a:pt x="14475" y="12390"/>
                  </a:lnTo>
                  <a:lnTo>
                    <a:pt x="14645" y="12296"/>
                  </a:lnTo>
                  <a:lnTo>
                    <a:pt x="14743" y="12233"/>
                  </a:lnTo>
                  <a:lnTo>
                    <a:pt x="14856" y="12139"/>
                  </a:lnTo>
                  <a:lnTo>
                    <a:pt x="14898" y="12108"/>
                  </a:lnTo>
                  <a:lnTo>
                    <a:pt x="14955" y="12014"/>
                  </a:lnTo>
                  <a:lnTo>
                    <a:pt x="14997" y="11904"/>
                  </a:lnTo>
                  <a:lnTo>
                    <a:pt x="15025" y="11857"/>
                  </a:lnTo>
                  <a:lnTo>
                    <a:pt x="15082" y="11748"/>
                  </a:lnTo>
                  <a:lnTo>
                    <a:pt x="15152" y="11622"/>
                  </a:lnTo>
                  <a:lnTo>
                    <a:pt x="15167" y="11575"/>
                  </a:lnTo>
                  <a:lnTo>
                    <a:pt x="15181" y="11513"/>
                  </a:lnTo>
                  <a:lnTo>
                    <a:pt x="15181" y="11481"/>
                  </a:lnTo>
                  <a:lnTo>
                    <a:pt x="15138" y="11340"/>
                  </a:lnTo>
                  <a:lnTo>
                    <a:pt x="15152" y="11309"/>
                  </a:lnTo>
                  <a:lnTo>
                    <a:pt x="15167" y="11262"/>
                  </a:lnTo>
                  <a:lnTo>
                    <a:pt x="15138" y="11168"/>
                  </a:lnTo>
                  <a:lnTo>
                    <a:pt x="15096" y="11058"/>
                  </a:lnTo>
                  <a:lnTo>
                    <a:pt x="14997" y="10792"/>
                  </a:lnTo>
                  <a:lnTo>
                    <a:pt x="14969" y="10698"/>
                  </a:lnTo>
                  <a:lnTo>
                    <a:pt x="14983" y="10651"/>
                  </a:lnTo>
                  <a:lnTo>
                    <a:pt x="15011" y="10604"/>
                  </a:lnTo>
                  <a:lnTo>
                    <a:pt x="15068" y="10542"/>
                  </a:lnTo>
                  <a:lnTo>
                    <a:pt x="15167" y="10479"/>
                  </a:lnTo>
                  <a:lnTo>
                    <a:pt x="15195" y="10448"/>
                  </a:lnTo>
                  <a:lnTo>
                    <a:pt x="15237" y="10416"/>
                  </a:lnTo>
                  <a:lnTo>
                    <a:pt x="15251" y="10385"/>
                  </a:lnTo>
                  <a:lnTo>
                    <a:pt x="15237" y="10354"/>
                  </a:lnTo>
                  <a:lnTo>
                    <a:pt x="14941" y="10354"/>
                  </a:lnTo>
                  <a:lnTo>
                    <a:pt x="14913" y="10338"/>
                  </a:lnTo>
                  <a:lnTo>
                    <a:pt x="14800" y="10150"/>
                  </a:lnTo>
                  <a:lnTo>
                    <a:pt x="14786" y="10134"/>
                  </a:lnTo>
                  <a:lnTo>
                    <a:pt x="14786" y="10119"/>
                  </a:lnTo>
                  <a:lnTo>
                    <a:pt x="14814" y="10087"/>
                  </a:lnTo>
                  <a:lnTo>
                    <a:pt x="14856" y="10072"/>
                  </a:lnTo>
                  <a:lnTo>
                    <a:pt x="14955" y="10009"/>
                  </a:lnTo>
                  <a:lnTo>
                    <a:pt x="14997" y="9993"/>
                  </a:lnTo>
                  <a:lnTo>
                    <a:pt x="15082" y="9915"/>
                  </a:lnTo>
                  <a:lnTo>
                    <a:pt x="15138" y="9852"/>
                  </a:lnTo>
                  <a:lnTo>
                    <a:pt x="15181" y="9821"/>
                  </a:lnTo>
                  <a:lnTo>
                    <a:pt x="15223" y="9805"/>
                  </a:lnTo>
                  <a:lnTo>
                    <a:pt x="15223" y="9821"/>
                  </a:lnTo>
                  <a:lnTo>
                    <a:pt x="15237" y="9821"/>
                  </a:lnTo>
                  <a:lnTo>
                    <a:pt x="15195" y="9962"/>
                  </a:lnTo>
                  <a:lnTo>
                    <a:pt x="15223" y="10009"/>
                  </a:lnTo>
                  <a:lnTo>
                    <a:pt x="15279" y="10040"/>
                  </a:lnTo>
                  <a:lnTo>
                    <a:pt x="15378" y="10025"/>
                  </a:lnTo>
                  <a:lnTo>
                    <a:pt x="15477" y="9978"/>
                  </a:lnTo>
                  <a:lnTo>
                    <a:pt x="15533" y="9978"/>
                  </a:lnTo>
                  <a:lnTo>
                    <a:pt x="15618" y="10009"/>
                  </a:lnTo>
                  <a:lnTo>
                    <a:pt x="15660" y="10056"/>
                  </a:lnTo>
                  <a:lnTo>
                    <a:pt x="15689" y="10103"/>
                  </a:lnTo>
                  <a:lnTo>
                    <a:pt x="15717" y="10134"/>
                  </a:lnTo>
                  <a:lnTo>
                    <a:pt x="15731" y="10228"/>
                  </a:lnTo>
                  <a:lnTo>
                    <a:pt x="15731" y="10432"/>
                  </a:lnTo>
                  <a:lnTo>
                    <a:pt x="15717" y="10557"/>
                  </a:lnTo>
                  <a:lnTo>
                    <a:pt x="15689" y="10667"/>
                  </a:lnTo>
                  <a:lnTo>
                    <a:pt x="15674" y="10698"/>
                  </a:lnTo>
                  <a:lnTo>
                    <a:pt x="15703" y="10730"/>
                  </a:lnTo>
                  <a:lnTo>
                    <a:pt x="15801" y="10730"/>
                  </a:lnTo>
                  <a:lnTo>
                    <a:pt x="15886" y="10683"/>
                  </a:lnTo>
                  <a:lnTo>
                    <a:pt x="15971" y="10620"/>
                  </a:lnTo>
                  <a:lnTo>
                    <a:pt x="16041" y="10542"/>
                  </a:lnTo>
                  <a:lnTo>
                    <a:pt x="16069" y="10495"/>
                  </a:lnTo>
                  <a:lnTo>
                    <a:pt x="16055" y="10448"/>
                  </a:lnTo>
                  <a:lnTo>
                    <a:pt x="15971" y="10244"/>
                  </a:lnTo>
                  <a:lnTo>
                    <a:pt x="15943" y="10150"/>
                  </a:lnTo>
                  <a:lnTo>
                    <a:pt x="15943" y="9931"/>
                  </a:lnTo>
                  <a:lnTo>
                    <a:pt x="15886" y="9743"/>
                  </a:lnTo>
                  <a:lnTo>
                    <a:pt x="15914" y="9696"/>
                  </a:lnTo>
                  <a:lnTo>
                    <a:pt x="16041" y="9555"/>
                  </a:lnTo>
                  <a:lnTo>
                    <a:pt x="16084" y="9523"/>
                  </a:lnTo>
                  <a:lnTo>
                    <a:pt x="16126" y="9508"/>
                  </a:lnTo>
                  <a:lnTo>
                    <a:pt x="16154" y="9523"/>
                  </a:lnTo>
                  <a:lnTo>
                    <a:pt x="16168" y="9539"/>
                  </a:lnTo>
                  <a:lnTo>
                    <a:pt x="16168" y="9570"/>
                  </a:lnTo>
                  <a:lnTo>
                    <a:pt x="16182" y="9586"/>
                  </a:lnTo>
                  <a:lnTo>
                    <a:pt x="16253" y="9586"/>
                  </a:lnTo>
                  <a:lnTo>
                    <a:pt x="16295" y="9570"/>
                  </a:lnTo>
                  <a:lnTo>
                    <a:pt x="16323" y="9539"/>
                  </a:lnTo>
                  <a:lnTo>
                    <a:pt x="16366" y="9523"/>
                  </a:lnTo>
                  <a:lnTo>
                    <a:pt x="16493" y="9570"/>
                  </a:lnTo>
                  <a:lnTo>
                    <a:pt x="16535" y="9539"/>
                  </a:lnTo>
                  <a:lnTo>
                    <a:pt x="16803" y="9241"/>
                  </a:lnTo>
                  <a:lnTo>
                    <a:pt x="17085" y="8866"/>
                  </a:lnTo>
                  <a:lnTo>
                    <a:pt x="17142" y="8756"/>
                  </a:lnTo>
                  <a:lnTo>
                    <a:pt x="17255" y="8505"/>
                  </a:lnTo>
                  <a:lnTo>
                    <a:pt x="17255" y="8270"/>
                  </a:lnTo>
                  <a:lnTo>
                    <a:pt x="17269" y="8145"/>
                  </a:lnTo>
                  <a:lnTo>
                    <a:pt x="17311" y="7800"/>
                  </a:lnTo>
                  <a:lnTo>
                    <a:pt x="17325" y="7675"/>
                  </a:lnTo>
                  <a:lnTo>
                    <a:pt x="17325" y="7659"/>
                  </a:lnTo>
                  <a:lnTo>
                    <a:pt x="17311" y="7597"/>
                  </a:lnTo>
                  <a:lnTo>
                    <a:pt x="17283" y="7550"/>
                  </a:lnTo>
                  <a:lnTo>
                    <a:pt x="17226" y="7487"/>
                  </a:lnTo>
                  <a:lnTo>
                    <a:pt x="17184" y="7456"/>
                  </a:lnTo>
                  <a:lnTo>
                    <a:pt x="17142" y="7472"/>
                  </a:lnTo>
                  <a:lnTo>
                    <a:pt x="17029" y="7550"/>
                  </a:lnTo>
                  <a:lnTo>
                    <a:pt x="16972" y="7581"/>
                  </a:lnTo>
                  <a:lnTo>
                    <a:pt x="16888" y="7550"/>
                  </a:lnTo>
                  <a:lnTo>
                    <a:pt x="16845" y="7503"/>
                  </a:lnTo>
                  <a:lnTo>
                    <a:pt x="16817" y="7456"/>
                  </a:lnTo>
                  <a:lnTo>
                    <a:pt x="16803" y="7425"/>
                  </a:lnTo>
                  <a:lnTo>
                    <a:pt x="16775" y="7378"/>
                  </a:lnTo>
                  <a:lnTo>
                    <a:pt x="16733" y="7362"/>
                  </a:lnTo>
                  <a:lnTo>
                    <a:pt x="16718" y="7346"/>
                  </a:lnTo>
                  <a:lnTo>
                    <a:pt x="17071" y="6955"/>
                  </a:lnTo>
                  <a:lnTo>
                    <a:pt x="17099" y="6908"/>
                  </a:lnTo>
                  <a:lnTo>
                    <a:pt x="17114" y="6861"/>
                  </a:lnTo>
                  <a:lnTo>
                    <a:pt x="17128" y="6829"/>
                  </a:lnTo>
                  <a:lnTo>
                    <a:pt x="17156" y="6782"/>
                  </a:lnTo>
                  <a:lnTo>
                    <a:pt x="17565" y="6328"/>
                  </a:lnTo>
                  <a:lnTo>
                    <a:pt x="17607" y="6297"/>
                  </a:lnTo>
                  <a:lnTo>
                    <a:pt x="17664" y="6281"/>
                  </a:lnTo>
                  <a:lnTo>
                    <a:pt x="18087" y="6281"/>
                  </a:lnTo>
                  <a:lnTo>
                    <a:pt x="18129" y="6265"/>
                  </a:lnTo>
                  <a:lnTo>
                    <a:pt x="18172" y="6234"/>
                  </a:lnTo>
                  <a:lnTo>
                    <a:pt x="18228" y="6218"/>
                  </a:lnTo>
                  <a:lnTo>
                    <a:pt x="18270" y="6234"/>
                  </a:lnTo>
                  <a:lnTo>
                    <a:pt x="18369" y="6265"/>
                  </a:lnTo>
                  <a:lnTo>
                    <a:pt x="18411" y="6297"/>
                  </a:lnTo>
                  <a:lnTo>
                    <a:pt x="18426" y="6344"/>
                  </a:lnTo>
                  <a:lnTo>
                    <a:pt x="18426" y="6375"/>
                  </a:lnTo>
                  <a:lnTo>
                    <a:pt x="18440" y="6406"/>
                  </a:lnTo>
                  <a:lnTo>
                    <a:pt x="18440" y="6422"/>
                  </a:lnTo>
                  <a:lnTo>
                    <a:pt x="18468" y="6422"/>
                  </a:lnTo>
                  <a:lnTo>
                    <a:pt x="18482" y="6438"/>
                  </a:lnTo>
                  <a:lnTo>
                    <a:pt x="18722" y="6375"/>
                  </a:lnTo>
                  <a:lnTo>
                    <a:pt x="18807" y="6359"/>
                  </a:lnTo>
                  <a:lnTo>
                    <a:pt x="18821" y="6359"/>
                  </a:lnTo>
                  <a:lnTo>
                    <a:pt x="18807" y="6328"/>
                  </a:lnTo>
                  <a:lnTo>
                    <a:pt x="18792" y="6281"/>
                  </a:lnTo>
                  <a:lnTo>
                    <a:pt x="18792" y="6234"/>
                  </a:lnTo>
                  <a:lnTo>
                    <a:pt x="18821" y="6124"/>
                  </a:lnTo>
                  <a:lnTo>
                    <a:pt x="18863" y="5999"/>
                  </a:lnTo>
                  <a:lnTo>
                    <a:pt x="18891" y="5889"/>
                  </a:lnTo>
                  <a:lnTo>
                    <a:pt x="18919" y="5842"/>
                  </a:lnTo>
                  <a:lnTo>
                    <a:pt x="18962" y="5796"/>
                  </a:lnTo>
                  <a:lnTo>
                    <a:pt x="19075" y="5717"/>
                  </a:lnTo>
                  <a:lnTo>
                    <a:pt x="19117" y="5686"/>
                  </a:lnTo>
                  <a:lnTo>
                    <a:pt x="19173" y="5686"/>
                  </a:lnTo>
                  <a:lnTo>
                    <a:pt x="19343" y="5733"/>
                  </a:lnTo>
                  <a:lnTo>
                    <a:pt x="19385" y="5764"/>
                  </a:lnTo>
                  <a:lnTo>
                    <a:pt x="19427" y="5811"/>
                  </a:lnTo>
                  <a:lnTo>
                    <a:pt x="19456" y="5874"/>
                  </a:lnTo>
                  <a:lnTo>
                    <a:pt x="19484" y="5874"/>
                  </a:lnTo>
                  <a:lnTo>
                    <a:pt x="19498" y="5858"/>
                  </a:lnTo>
                  <a:lnTo>
                    <a:pt x="19568" y="5796"/>
                  </a:lnTo>
                  <a:lnTo>
                    <a:pt x="19653" y="5717"/>
                  </a:lnTo>
                  <a:lnTo>
                    <a:pt x="19836" y="5561"/>
                  </a:lnTo>
                  <a:lnTo>
                    <a:pt x="19851" y="5545"/>
                  </a:lnTo>
                  <a:lnTo>
                    <a:pt x="19865" y="5545"/>
                  </a:lnTo>
                  <a:lnTo>
                    <a:pt x="19879" y="5561"/>
                  </a:lnTo>
                  <a:lnTo>
                    <a:pt x="19879" y="5764"/>
                  </a:lnTo>
                  <a:lnTo>
                    <a:pt x="19865" y="5827"/>
                  </a:lnTo>
                  <a:lnTo>
                    <a:pt x="19836" y="5874"/>
                  </a:lnTo>
                  <a:lnTo>
                    <a:pt x="19709" y="6015"/>
                  </a:lnTo>
                  <a:lnTo>
                    <a:pt x="19625" y="6093"/>
                  </a:lnTo>
                  <a:lnTo>
                    <a:pt x="19582" y="6109"/>
                  </a:lnTo>
                  <a:lnTo>
                    <a:pt x="19540" y="6140"/>
                  </a:lnTo>
                  <a:lnTo>
                    <a:pt x="19498" y="6187"/>
                  </a:lnTo>
                  <a:lnTo>
                    <a:pt x="19427" y="6312"/>
                  </a:lnTo>
                  <a:lnTo>
                    <a:pt x="19357" y="6406"/>
                  </a:lnTo>
                  <a:lnTo>
                    <a:pt x="19159" y="6626"/>
                  </a:lnTo>
                  <a:lnTo>
                    <a:pt x="19117" y="6657"/>
                  </a:lnTo>
                  <a:lnTo>
                    <a:pt x="19060" y="6688"/>
                  </a:lnTo>
                  <a:lnTo>
                    <a:pt x="19032" y="6735"/>
                  </a:lnTo>
                  <a:lnTo>
                    <a:pt x="18934" y="7080"/>
                  </a:lnTo>
                  <a:lnTo>
                    <a:pt x="18919" y="7127"/>
                  </a:lnTo>
                  <a:lnTo>
                    <a:pt x="18919" y="7190"/>
                  </a:lnTo>
                  <a:lnTo>
                    <a:pt x="19046" y="7988"/>
                  </a:lnTo>
                  <a:lnTo>
                    <a:pt x="19046" y="8004"/>
                  </a:lnTo>
                  <a:lnTo>
                    <a:pt x="19060" y="8020"/>
                  </a:lnTo>
                  <a:lnTo>
                    <a:pt x="19075" y="8020"/>
                  </a:lnTo>
                  <a:lnTo>
                    <a:pt x="19089" y="8004"/>
                  </a:lnTo>
                  <a:lnTo>
                    <a:pt x="19230" y="7800"/>
                  </a:lnTo>
                  <a:lnTo>
                    <a:pt x="19286" y="7706"/>
                  </a:lnTo>
                  <a:lnTo>
                    <a:pt x="19357" y="7612"/>
                  </a:lnTo>
                  <a:lnTo>
                    <a:pt x="19371" y="7565"/>
                  </a:lnTo>
                  <a:lnTo>
                    <a:pt x="19427" y="7456"/>
                  </a:lnTo>
                  <a:lnTo>
                    <a:pt x="19470" y="7362"/>
                  </a:lnTo>
                  <a:lnTo>
                    <a:pt x="19512" y="7331"/>
                  </a:lnTo>
                  <a:lnTo>
                    <a:pt x="19554" y="7315"/>
                  </a:lnTo>
                  <a:lnTo>
                    <a:pt x="19582" y="7268"/>
                  </a:lnTo>
                  <a:lnTo>
                    <a:pt x="19597" y="7221"/>
                  </a:lnTo>
                  <a:lnTo>
                    <a:pt x="19597" y="7190"/>
                  </a:lnTo>
                  <a:lnTo>
                    <a:pt x="19611" y="7143"/>
                  </a:lnTo>
                  <a:lnTo>
                    <a:pt x="19667" y="7049"/>
                  </a:lnTo>
                  <a:lnTo>
                    <a:pt x="19681" y="7002"/>
                  </a:lnTo>
                  <a:lnTo>
                    <a:pt x="19724" y="6814"/>
                  </a:lnTo>
                  <a:lnTo>
                    <a:pt x="19738" y="6704"/>
                  </a:lnTo>
                  <a:lnTo>
                    <a:pt x="19724" y="6688"/>
                  </a:lnTo>
                  <a:lnTo>
                    <a:pt x="19681" y="6673"/>
                  </a:lnTo>
                  <a:lnTo>
                    <a:pt x="19639" y="6673"/>
                  </a:lnTo>
                  <a:lnTo>
                    <a:pt x="19625" y="6657"/>
                  </a:lnTo>
                  <a:lnTo>
                    <a:pt x="19625" y="6610"/>
                  </a:lnTo>
                  <a:lnTo>
                    <a:pt x="19724" y="6344"/>
                  </a:lnTo>
                  <a:lnTo>
                    <a:pt x="19738" y="6297"/>
                  </a:lnTo>
                  <a:lnTo>
                    <a:pt x="19780" y="6250"/>
                  </a:lnTo>
                  <a:lnTo>
                    <a:pt x="19865" y="6187"/>
                  </a:lnTo>
                  <a:lnTo>
                    <a:pt x="19893" y="6156"/>
                  </a:lnTo>
                  <a:lnTo>
                    <a:pt x="19978" y="6140"/>
                  </a:lnTo>
                  <a:lnTo>
                    <a:pt x="20020" y="6140"/>
                  </a:lnTo>
                  <a:lnTo>
                    <a:pt x="20062" y="6187"/>
                  </a:lnTo>
                  <a:lnTo>
                    <a:pt x="20090" y="6187"/>
                  </a:lnTo>
                  <a:lnTo>
                    <a:pt x="20133" y="6171"/>
                  </a:lnTo>
                  <a:lnTo>
                    <a:pt x="20246" y="6030"/>
                  </a:lnTo>
                  <a:lnTo>
                    <a:pt x="20274" y="6015"/>
                  </a:lnTo>
                  <a:lnTo>
                    <a:pt x="20316" y="6015"/>
                  </a:lnTo>
                  <a:lnTo>
                    <a:pt x="20471" y="6187"/>
                  </a:lnTo>
                  <a:lnTo>
                    <a:pt x="20500" y="6187"/>
                  </a:lnTo>
                  <a:lnTo>
                    <a:pt x="20514" y="6171"/>
                  </a:lnTo>
                  <a:lnTo>
                    <a:pt x="20514" y="6156"/>
                  </a:lnTo>
                  <a:lnTo>
                    <a:pt x="20556" y="6046"/>
                  </a:lnTo>
                  <a:lnTo>
                    <a:pt x="20584" y="5999"/>
                  </a:lnTo>
                  <a:lnTo>
                    <a:pt x="20627" y="5983"/>
                  </a:lnTo>
                  <a:lnTo>
                    <a:pt x="20655" y="5983"/>
                  </a:lnTo>
                  <a:lnTo>
                    <a:pt x="20697" y="5968"/>
                  </a:lnTo>
                  <a:lnTo>
                    <a:pt x="20739" y="5936"/>
                  </a:lnTo>
                  <a:lnTo>
                    <a:pt x="20880" y="5733"/>
                  </a:lnTo>
                  <a:lnTo>
                    <a:pt x="20923" y="5686"/>
                  </a:lnTo>
                  <a:lnTo>
                    <a:pt x="20965" y="5655"/>
                  </a:lnTo>
                  <a:lnTo>
                    <a:pt x="21134" y="5545"/>
                  </a:lnTo>
                  <a:lnTo>
                    <a:pt x="21191" y="5529"/>
                  </a:lnTo>
                  <a:lnTo>
                    <a:pt x="21332" y="5529"/>
                  </a:lnTo>
                  <a:lnTo>
                    <a:pt x="21374" y="5545"/>
                  </a:lnTo>
                  <a:lnTo>
                    <a:pt x="21417" y="5576"/>
                  </a:lnTo>
                  <a:lnTo>
                    <a:pt x="21459" y="5576"/>
                  </a:lnTo>
                  <a:lnTo>
                    <a:pt x="21473" y="5561"/>
                  </a:lnTo>
                  <a:lnTo>
                    <a:pt x="21473" y="5435"/>
                  </a:lnTo>
                  <a:lnTo>
                    <a:pt x="21445" y="5310"/>
                  </a:lnTo>
                  <a:lnTo>
                    <a:pt x="21417" y="5200"/>
                  </a:lnTo>
                  <a:lnTo>
                    <a:pt x="21388" y="5138"/>
                  </a:lnTo>
                  <a:lnTo>
                    <a:pt x="21360" y="5091"/>
                  </a:lnTo>
                  <a:lnTo>
                    <a:pt x="21290" y="5012"/>
                  </a:lnTo>
                  <a:lnTo>
                    <a:pt x="21290" y="4965"/>
                  </a:lnTo>
                  <a:lnTo>
                    <a:pt x="21318" y="4965"/>
                  </a:lnTo>
                  <a:lnTo>
                    <a:pt x="21346" y="4934"/>
                  </a:lnTo>
                  <a:lnTo>
                    <a:pt x="21445" y="4887"/>
                  </a:lnTo>
                  <a:lnTo>
                    <a:pt x="21487" y="4856"/>
                  </a:lnTo>
                  <a:close/>
                  <a:moveTo>
                    <a:pt x="2963" y="7284"/>
                  </a:moveTo>
                  <a:lnTo>
                    <a:pt x="2920" y="7237"/>
                  </a:lnTo>
                  <a:lnTo>
                    <a:pt x="2963" y="7284"/>
                  </a:lnTo>
                  <a:close/>
                  <a:moveTo>
                    <a:pt x="6617" y="9743"/>
                  </a:moveTo>
                  <a:lnTo>
                    <a:pt x="6589" y="9696"/>
                  </a:lnTo>
                  <a:lnTo>
                    <a:pt x="6546" y="9680"/>
                  </a:lnTo>
                  <a:lnTo>
                    <a:pt x="6518" y="9664"/>
                  </a:lnTo>
                  <a:lnTo>
                    <a:pt x="6448" y="9664"/>
                  </a:lnTo>
                  <a:lnTo>
                    <a:pt x="6278" y="9727"/>
                  </a:lnTo>
                  <a:lnTo>
                    <a:pt x="6222" y="9743"/>
                  </a:lnTo>
                  <a:lnTo>
                    <a:pt x="6095" y="9743"/>
                  </a:lnTo>
                  <a:lnTo>
                    <a:pt x="6010" y="9711"/>
                  </a:lnTo>
                  <a:lnTo>
                    <a:pt x="5982" y="9696"/>
                  </a:lnTo>
                  <a:lnTo>
                    <a:pt x="5897" y="9664"/>
                  </a:lnTo>
                  <a:lnTo>
                    <a:pt x="5432" y="9664"/>
                  </a:lnTo>
                  <a:lnTo>
                    <a:pt x="5347" y="9696"/>
                  </a:lnTo>
                  <a:lnTo>
                    <a:pt x="5262" y="9774"/>
                  </a:lnTo>
                  <a:lnTo>
                    <a:pt x="5220" y="9790"/>
                  </a:lnTo>
                  <a:lnTo>
                    <a:pt x="5178" y="9790"/>
                  </a:lnTo>
                  <a:lnTo>
                    <a:pt x="5135" y="9774"/>
                  </a:lnTo>
                  <a:lnTo>
                    <a:pt x="5051" y="9711"/>
                  </a:lnTo>
                  <a:lnTo>
                    <a:pt x="4952" y="9680"/>
                  </a:lnTo>
                  <a:lnTo>
                    <a:pt x="4910" y="9649"/>
                  </a:lnTo>
                  <a:lnTo>
                    <a:pt x="4896" y="9602"/>
                  </a:lnTo>
                  <a:lnTo>
                    <a:pt x="4896" y="9570"/>
                  </a:lnTo>
                  <a:lnTo>
                    <a:pt x="4910" y="9508"/>
                  </a:lnTo>
                  <a:lnTo>
                    <a:pt x="4938" y="9461"/>
                  </a:lnTo>
                  <a:lnTo>
                    <a:pt x="5037" y="9351"/>
                  </a:lnTo>
                  <a:lnTo>
                    <a:pt x="5037" y="9132"/>
                  </a:lnTo>
                  <a:lnTo>
                    <a:pt x="5065" y="9085"/>
                  </a:lnTo>
                  <a:lnTo>
                    <a:pt x="5107" y="9054"/>
                  </a:lnTo>
                  <a:lnTo>
                    <a:pt x="5135" y="9007"/>
                  </a:lnTo>
                  <a:lnTo>
                    <a:pt x="5220" y="8944"/>
                  </a:lnTo>
                  <a:lnTo>
                    <a:pt x="5262" y="8928"/>
                  </a:lnTo>
                  <a:lnTo>
                    <a:pt x="5319" y="8897"/>
                  </a:lnTo>
                  <a:lnTo>
                    <a:pt x="5389" y="8897"/>
                  </a:lnTo>
                  <a:lnTo>
                    <a:pt x="5446" y="8913"/>
                  </a:lnTo>
                  <a:lnTo>
                    <a:pt x="5488" y="8928"/>
                  </a:lnTo>
                  <a:lnTo>
                    <a:pt x="5502" y="8975"/>
                  </a:lnTo>
                  <a:lnTo>
                    <a:pt x="5488" y="9007"/>
                  </a:lnTo>
                  <a:lnTo>
                    <a:pt x="5474" y="9022"/>
                  </a:lnTo>
                  <a:lnTo>
                    <a:pt x="5474" y="9054"/>
                  </a:lnTo>
                  <a:lnTo>
                    <a:pt x="5488" y="9085"/>
                  </a:lnTo>
                  <a:lnTo>
                    <a:pt x="5545" y="9163"/>
                  </a:lnTo>
                  <a:lnTo>
                    <a:pt x="5587" y="9179"/>
                  </a:lnTo>
                  <a:lnTo>
                    <a:pt x="5643" y="9179"/>
                  </a:lnTo>
                  <a:lnTo>
                    <a:pt x="5813" y="9069"/>
                  </a:lnTo>
                  <a:lnTo>
                    <a:pt x="5869" y="9054"/>
                  </a:lnTo>
                  <a:lnTo>
                    <a:pt x="5911" y="9069"/>
                  </a:lnTo>
                  <a:lnTo>
                    <a:pt x="6137" y="9132"/>
                  </a:lnTo>
                  <a:lnTo>
                    <a:pt x="6165" y="9179"/>
                  </a:lnTo>
                  <a:lnTo>
                    <a:pt x="6250" y="9304"/>
                  </a:lnTo>
                  <a:lnTo>
                    <a:pt x="6278" y="9398"/>
                  </a:lnTo>
                  <a:lnTo>
                    <a:pt x="6292" y="9429"/>
                  </a:lnTo>
                  <a:lnTo>
                    <a:pt x="6306" y="9476"/>
                  </a:lnTo>
                  <a:lnTo>
                    <a:pt x="6349" y="9492"/>
                  </a:lnTo>
                  <a:lnTo>
                    <a:pt x="6405" y="9508"/>
                  </a:lnTo>
                  <a:lnTo>
                    <a:pt x="6433" y="9508"/>
                  </a:lnTo>
                  <a:lnTo>
                    <a:pt x="6518" y="9539"/>
                  </a:lnTo>
                  <a:lnTo>
                    <a:pt x="6575" y="9649"/>
                  </a:lnTo>
                  <a:lnTo>
                    <a:pt x="6603" y="9680"/>
                  </a:lnTo>
                  <a:lnTo>
                    <a:pt x="6617" y="9743"/>
                  </a:lnTo>
                  <a:close/>
                  <a:moveTo>
                    <a:pt x="7717" y="9054"/>
                  </a:moveTo>
                  <a:lnTo>
                    <a:pt x="7534" y="9054"/>
                  </a:lnTo>
                  <a:lnTo>
                    <a:pt x="7492" y="9085"/>
                  </a:lnTo>
                  <a:lnTo>
                    <a:pt x="7463" y="9132"/>
                  </a:lnTo>
                  <a:lnTo>
                    <a:pt x="7463" y="9179"/>
                  </a:lnTo>
                  <a:lnTo>
                    <a:pt x="7506" y="9367"/>
                  </a:lnTo>
                  <a:lnTo>
                    <a:pt x="7534" y="9429"/>
                  </a:lnTo>
                  <a:lnTo>
                    <a:pt x="7562" y="9476"/>
                  </a:lnTo>
                  <a:lnTo>
                    <a:pt x="7619" y="9539"/>
                  </a:lnTo>
                  <a:lnTo>
                    <a:pt x="7647" y="9586"/>
                  </a:lnTo>
                  <a:lnTo>
                    <a:pt x="7661" y="9649"/>
                  </a:lnTo>
                  <a:lnTo>
                    <a:pt x="7661" y="9899"/>
                  </a:lnTo>
                  <a:lnTo>
                    <a:pt x="7619" y="9915"/>
                  </a:lnTo>
                  <a:lnTo>
                    <a:pt x="7195" y="10009"/>
                  </a:lnTo>
                  <a:lnTo>
                    <a:pt x="7153" y="10009"/>
                  </a:lnTo>
                  <a:lnTo>
                    <a:pt x="7097" y="9978"/>
                  </a:lnTo>
                  <a:lnTo>
                    <a:pt x="7068" y="10009"/>
                  </a:lnTo>
                  <a:lnTo>
                    <a:pt x="7040" y="10025"/>
                  </a:lnTo>
                  <a:lnTo>
                    <a:pt x="6927" y="10056"/>
                  </a:lnTo>
                  <a:lnTo>
                    <a:pt x="6857" y="10056"/>
                  </a:lnTo>
                  <a:lnTo>
                    <a:pt x="6786" y="10009"/>
                  </a:lnTo>
                  <a:lnTo>
                    <a:pt x="6758" y="9962"/>
                  </a:lnTo>
                  <a:lnTo>
                    <a:pt x="6730" y="9931"/>
                  </a:lnTo>
                  <a:lnTo>
                    <a:pt x="6730" y="9899"/>
                  </a:lnTo>
                  <a:lnTo>
                    <a:pt x="6772" y="9899"/>
                  </a:lnTo>
                  <a:lnTo>
                    <a:pt x="6885" y="9868"/>
                  </a:lnTo>
                  <a:lnTo>
                    <a:pt x="6913" y="9837"/>
                  </a:lnTo>
                  <a:lnTo>
                    <a:pt x="6955" y="9837"/>
                  </a:lnTo>
                  <a:lnTo>
                    <a:pt x="6998" y="9852"/>
                  </a:lnTo>
                  <a:lnTo>
                    <a:pt x="7026" y="9899"/>
                  </a:lnTo>
                  <a:lnTo>
                    <a:pt x="7040" y="9931"/>
                  </a:lnTo>
                  <a:lnTo>
                    <a:pt x="7040" y="9946"/>
                  </a:lnTo>
                  <a:lnTo>
                    <a:pt x="7068" y="9915"/>
                  </a:lnTo>
                  <a:lnTo>
                    <a:pt x="7082" y="9868"/>
                  </a:lnTo>
                  <a:lnTo>
                    <a:pt x="7139" y="9774"/>
                  </a:lnTo>
                  <a:lnTo>
                    <a:pt x="7209" y="9711"/>
                  </a:lnTo>
                  <a:lnTo>
                    <a:pt x="7224" y="9664"/>
                  </a:lnTo>
                  <a:lnTo>
                    <a:pt x="7224" y="9602"/>
                  </a:lnTo>
                  <a:lnTo>
                    <a:pt x="7125" y="9414"/>
                  </a:lnTo>
                  <a:lnTo>
                    <a:pt x="7068" y="9304"/>
                  </a:lnTo>
                  <a:lnTo>
                    <a:pt x="6871" y="9022"/>
                  </a:lnTo>
                  <a:lnTo>
                    <a:pt x="6843" y="8975"/>
                  </a:lnTo>
                  <a:lnTo>
                    <a:pt x="6857" y="8913"/>
                  </a:lnTo>
                  <a:lnTo>
                    <a:pt x="6941" y="8787"/>
                  </a:lnTo>
                  <a:lnTo>
                    <a:pt x="7012" y="8709"/>
                  </a:lnTo>
                  <a:lnTo>
                    <a:pt x="7097" y="8678"/>
                  </a:lnTo>
                  <a:lnTo>
                    <a:pt x="7139" y="8709"/>
                  </a:lnTo>
                  <a:lnTo>
                    <a:pt x="7181" y="8725"/>
                  </a:lnTo>
                  <a:lnTo>
                    <a:pt x="7238" y="8740"/>
                  </a:lnTo>
                  <a:lnTo>
                    <a:pt x="7604" y="8740"/>
                  </a:lnTo>
                  <a:lnTo>
                    <a:pt x="7647" y="8756"/>
                  </a:lnTo>
                  <a:lnTo>
                    <a:pt x="7689" y="8787"/>
                  </a:lnTo>
                  <a:lnTo>
                    <a:pt x="7830" y="8991"/>
                  </a:lnTo>
                  <a:lnTo>
                    <a:pt x="7844" y="9022"/>
                  </a:lnTo>
                  <a:lnTo>
                    <a:pt x="7844" y="9038"/>
                  </a:lnTo>
                  <a:lnTo>
                    <a:pt x="7830" y="9038"/>
                  </a:lnTo>
                  <a:lnTo>
                    <a:pt x="7816" y="9054"/>
                  </a:lnTo>
                  <a:lnTo>
                    <a:pt x="7717" y="9054"/>
                  </a:lnTo>
                  <a:close/>
                  <a:moveTo>
                    <a:pt x="7746" y="2741"/>
                  </a:moveTo>
                  <a:lnTo>
                    <a:pt x="7802" y="2804"/>
                  </a:lnTo>
                  <a:lnTo>
                    <a:pt x="7816" y="2835"/>
                  </a:lnTo>
                  <a:lnTo>
                    <a:pt x="7844" y="2866"/>
                  </a:lnTo>
                  <a:lnTo>
                    <a:pt x="7887" y="2882"/>
                  </a:lnTo>
                  <a:lnTo>
                    <a:pt x="7929" y="2913"/>
                  </a:lnTo>
                  <a:lnTo>
                    <a:pt x="8169" y="2913"/>
                  </a:lnTo>
                  <a:lnTo>
                    <a:pt x="8183" y="2898"/>
                  </a:lnTo>
                  <a:lnTo>
                    <a:pt x="8183" y="2882"/>
                  </a:lnTo>
                  <a:lnTo>
                    <a:pt x="8112" y="2804"/>
                  </a:lnTo>
                  <a:lnTo>
                    <a:pt x="8056" y="2710"/>
                  </a:lnTo>
                  <a:lnTo>
                    <a:pt x="7957" y="2365"/>
                  </a:lnTo>
                  <a:lnTo>
                    <a:pt x="7943" y="2303"/>
                  </a:lnTo>
                  <a:lnTo>
                    <a:pt x="7957" y="2240"/>
                  </a:lnTo>
                  <a:lnTo>
                    <a:pt x="8042" y="2052"/>
                  </a:lnTo>
                  <a:lnTo>
                    <a:pt x="8098" y="1942"/>
                  </a:lnTo>
                  <a:lnTo>
                    <a:pt x="8324" y="1441"/>
                  </a:lnTo>
                  <a:lnTo>
                    <a:pt x="8352" y="1394"/>
                  </a:lnTo>
                  <a:lnTo>
                    <a:pt x="8395" y="1347"/>
                  </a:lnTo>
                  <a:lnTo>
                    <a:pt x="8578" y="1190"/>
                  </a:lnTo>
                  <a:lnTo>
                    <a:pt x="8648" y="1096"/>
                  </a:lnTo>
                  <a:lnTo>
                    <a:pt x="8733" y="971"/>
                  </a:lnTo>
                  <a:lnTo>
                    <a:pt x="8818" y="908"/>
                  </a:lnTo>
                  <a:lnTo>
                    <a:pt x="9015" y="815"/>
                  </a:lnTo>
                  <a:lnTo>
                    <a:pt x="9128" y="736"/>
                  </a:lnTo>
                  <a:lnTo>
                    <a:pt x="9213" y="658"/>
                  </a:lnTo>
                  <a:lnTo>
                    <a:pt x="9410" y="439"/>
                  </a:lnTo>
                  <a:lnTo>
                    <a:pt x="9439" y="392"/>
                  </a:lnTo>
                  <a:lnTo>
                    <a:pt x="9424" y="329"/>
                  </a:lnTo>
                  <a:lnTo>
                    <a:pt x="9410" y="298"/>
                  </a:lnTo>
                  <a:lnTo>
                    <a:pt x="9368" y="251"/>
                  </a:lnTo>
                  <a:lnTo>
                    <a:pt x="9326" y="235"/>
                  </a:lnTo>
                  <a:lnTo>
                    <a:pt x="9227" y="235"/>
                  </a:lnTo>
                  <a:lnTo>
                    <a:pt x="9185" y="251"/>
                  </a:lnTo>
                  <a:lnTo>
                    <a:pt x="9142" y="282"/>
                  </a:lnTo>
                  <a:lnTo>
                    <a:pt x="9072" y="345"/>
                  </a:lnTo>
                  <a:lnTo>
                    <a:pt x="9001" y="423"/>
                  </a:lnTo>
                  <a:lnTo>
                    <a:pt x="8917" y="486"/>
                  </a:lnTo>
                  <a:lnTo>
                    <a:pt x="8818" y="517"/>
                  </a:lnTo>
                  <a:lnTo>
                    <a:pt x="8705" y="548"/>
                  </a:lnTo>
                  <a:lnTo>
                    <a:pt x="8564" y="548"/>
                  </a:lnTo>
                  <a:lnTo>
                    <a:pt x="8521" y="580"/>
                  </a:lnTo>
                  <a:lnTo>
                    <a:pt x="8183" y="955"/>
                  </a:lnTo>
                  <a:lnTo>
                    <a:pt x="8084" y="1034"/>
                  </a:lnTo>
                  <a:lnTo>
                    <a:pt x="8056" y="1049"/>
                  </a:lnTo>
                  <a:lnTo>
                    <a:pt x="8014" y="1096"/>
                  </a:lnTo>
                  <a:lnTo>
                    <a:pt x="7999" y="1143"/>
                  </a:lnTo>
                  <a:lnTo>
                    <a:pt x="7999" y="1253"/>
                  </a:lnTo>
                  <a:lnTo>
                    <a:pt x="7985" y="1300"/>
                  </a:lnTo>
                  <a:lnTo>
                    <a:pt x="7957" y="1331"/>
                  </a:lnTo>
                  <a:lnTo>
                    <a:pt x="7873" y="1394"/>
                  </a:lnTo>
                  <a:lnTo>
                    <a:pt x="7830" y="1441"/>
                  </a:lnTo>
                  <a:lnTo>
                    <a:pt x="7760" y="1566"/>
                  </a:lnTo>
                  <a:lnTo>
                    <a:pt x="7731" y="1613"/>
                  </a:lnTo>
                  <a:lnTo>
                    <a:pt x="7731" y="1707"/>
                  </a:lnTo>
                  <a:lnTo>
                    <a:pt x="7717" y="1770"/>
                  </a:lnTo>
                  <a:lnTo>
                    <a:pt x="7689" y="1864"/>
                  </a:lnTo>
                  <a:lnTo>
                    <a:pt x="7633" y="1974"/>
                  </a:lnTo>
                  <a:lnTo>
                    <a:pt x="7619" y="2021"/>
                  </a:lnTo>
                  <a:lnTo>
                    <a:pt x="7590" y="2083"/>
                  </a:lnTo>
                  <a:lnTo>
                    <a:pt x="7590" y="2240"/>
                  </a:lnTo>
                  <a:lnTo>
                    <a:pt x="7562" y="2365"/>
                  </a:lnTo>
                  <a:lnTo>
                    <a:pt x="7548" y="2397"/>
                  </a:lnTo>
                  <a:lnTo>
                    <a:pt x="7534" y="2459"/>
                  </a:lnTo>
                  <a:lnTo>
                    <a:pt x="7534" y="2522"/>
                  </a:lnTo>
                  <a:lnTo>
                    <a:pt x="7576" y="2631"/>
                  </a:lnTo>
                  <a:lnTo>
                    <a:pt x="7604" y="2678"/>
                  </a:lnTo>
                  <a:lnTo>
                    <a:pt x="7647" y="2710"/>
                  </a:lnTo>
                  <a:lnTo>
                    <a:pt x="7746" y="2741"/>
                  </a:lnTo>
                  <a:close/>
                  <a:moveTo>
                    <a:pt x="1044" y="7847"/>
                  </a:moveTo>
                  <a:lnTo>
                    <a:pt x="1143" y="7785"/>
                  </a:lnTo>
                  <a:lnTo>
                    <a:pt x="1185" y="7769"/>
                  </a:lnTo>
                  <a:lnTo>
                    <a:pt x="1213" y="7738"/>
                  </a:lnTo>
                  <a:lnTo>
                    <a:pt x="1227" y="7675"/>
                  </a:lnTo>
                  <a:lnTo>
                    <a:pt x="1227" y="7503"/>
                  </a:lnTo>
                  <a:lnTo>
                    <a:pt x="1242" y="7440"/>
                  </a:lnTo>
                  <a:lnTo>
                    <a:pt x="1270" y="7393"/>
                  </a:lnTo>
                  <a:lnTo>
                    <a:pt x="1284" y="7362"/>
                  </a:lnTo>
                  <a:lnTo>
                    <a:pt x="1270" y="7331"/>
                  </a:lnTo>
                  <a:lnTo>
                    <a:pt x="1242" y="7284"/>
                  </a:lnTo>
                  <a:lnTo>
                    <a:pt x="1213" y="7221"/>
                  </a:lnTo>
                  <a:lnTo>
                    <a:pt x="1199" y="7205"/>
                  </a:lnTo>
                  <a:lnTo>
                    <a:pt x="1157" y="7205"/>
                  </a:lnTo>
                  <a:lnTo>
                    <a:pt x="1115" y="7158"/>
                  </a:lnTo>
                  <a:lnTo>
                    <a:pt x="1086" y="7158"/>
                  </a:lnTo>
                  <a:lnTo>
                    <a:pt x="1044" y="7174"/>
                  </a:lnTo>
                  <a:lnTo>
                    <a:pt x="988" y="7237"/>
                  </a:lnTo>
                  <a:lnTo>
                    <a:pt x="959" y="7284"/>
                  </a:lnTo>
                  <a:lnTo>
                    <a:pt x="945" y="7331"/>
                  </a:lnTo>
                  <a:lnTo>
                    <a:pt x="931" y="7346"/>
                  </a:lnTo>
                  <a:lnTo>
                    <a:pt x="889" y="7362"/>
                  </a:lnTo>
                  <a:lnTo>
                    <a:pt x="847" y="7362"/>
                  </a:lnTo>
                  <a:lnTo>
                    <a:pt x="832" y="7378"/>
                  </a:lnTo>
                  <a:lnTo>
                    <a:pt x="832" y="7425"/>
                  </a:lnTo>
                  <a:lnTo>
                    <a:pt x="861" y="7456"/>
                  </a:lnTo>
                  <a:lnTo>
                    <a:pt x="861" y="7503"/>
                  </a:lnTo>
                  <a:lnTo>
                    <a:pt x="847" y="7518"/>
                  </a:lnTo>
                  <a:lnTo>
                    <a:pt x="832" y="7518"/>
                  </a:lnTo>
                  <a:lnTo>
                    <a:pt x="847" y="7550"/>
                  </a:lnTo>
                  <a:lnTo>
                    <a:pt x="875" y="7597"/>
                  </a:lnTo>
                  <a:lnTo>
                    <a:pt x="875" y="7659"/>
                  </a:lnTo>
                  <a:lnTo>
                    <a:pt x="847" y="7706"/>
                  </a:lnTo>
                  <a:lnTo>
                    <a:pt x="818" y="7738"/>
                  </a:lnTo>
                  <a:lnTo>
                    <a:pt x="818" y="7894"/>
                  </a:lnTo>
                  <a:lnTo>
                    <a:pt x="847" y="7926"/>
                  </a:lnTo>
                  <a:lnTo>
                    <a:pt x="889" y="7957"/>
                  </a:lnTo>
                  <a:lnTo>
                    <a:pt x="931" y="7941"/>
                  </a:lnTo>
                  <a:lnTo>
                    <a:pt x="1044" y="7847"/>
                  </a:lnTo>
                  <a:close/>
                  <a:moveTo>
                    <a:pt x="10624" y="14191"/>
                  </a:moveTo>
                  <a:lnTo>
                    <a:pt x="10624" y="14348"/>
                  </a:lnTo>
                  <a:lnTo>
                    <a:pt x="10638" y="14379"/>
                  </a:lnTo>
                  <a:lnTo>
                    <a:pt x="10666" y="14410"/>
                  </a:lnTo>
                  <a:lnTo>
                    <a:pt x="10708" y="14410"/>
                  </a:lnTo>
                  <a:lnTo>
                    <a:pt x="10751" y="14395"/>
                  </a:lnTo>
                  <a:lnTo>
                    <a:pt x="10793" y="14363"/>
                  </a:lnTo>
                  <a:lnTo>
                    <a:pt x="10807" y="14316"/>
                  </a:lnTo>
                  <a:lnTo>
                    <a:pt x="10807" y="14269"/>
                  </a:lnTo>
                  <a:lnTo>
                    <a:pt x="10793" y="14222"/>
                  </a:lnTo>
                  <a:lnTo>
                    <a:pt x="10680" y="14144"/>
                  </a:lnTo>
                  <a:lnTo>
                    <a:pt x="10652" y="14128"/>
                  </a:lnTo>
                  <a:lnTo>
                    <a:pt x="10638" y="14128"/>
                  </a:lnTo>
                  <a:lnTo>
                    <a:pt x="10638" y="14144"/>
                  </a:lnTo>
                  <a:lnTo>
                    <a:pt x="10624" y="14160"/>
                  </a:lnTo>
                  <a:lnTo>
                    <a:pt x="10624" y="14191"/>
                  </a:lnTo>
                  <a:close/>
                  <a:moveTo>
                    <a:pt x="13474" y="15617"/>
                  </a:moveTo>
                  <a:lnTo>
                    <a:pt x="13431" y="15507"/>
                  </a:lnTo>
                  <a:lnTo>
                    <a:pt x="13347" y="15382"/>
                  </a:lnTo>
                  <a:lnTo>
                    <a:pt x="13290" y="15288"/>
                  </a:lnTo>
                  <a:lnTo>
                    <a:pt x="13205" y="15209"/>
                  </a:lnTo>
                  <a:lnTo>
                    <a:pt x="13022" y="14990"/>
                  </a:lnTo>
                  <a:lnTo>
                    <a:pt x="12923" y="14912"/>
                  </a:lnTo>
                  <a:lnTo>
                    <a:pt x="12881" y="14896"/>
                  </a:lnTo>
                  <a:lnTo>
                    <a:pt x="12782" y="14849"/>
                  </a:lnTo>
                  <a:lnTo>
                    <a:pt x="12754" y="14818"/>
                  </a:lnTo>
                  <a:lnTo>
                    <a:pt x="12698" y="14786"/>
                  </a:lnTo>
                  <a:lnTo>
                    <a:pt x="12669" y="14739"/>
                  </a:lnTo>
                  <a:lnTo>
                    <a:pt x="12585" y="14614"/>
                  </a:lnTo>
                  <a:lnTo>
                    <a:pt x="12556" y="14583"/>
                  </a:lnTo>
                  <a:lnTo>
                    <a:pt x="12500" y="14567"/>
                  </a:lnTo>
                  <a:lnTo>
                    <a:pt x="12458" y="14567"/>
                  </a:lnTo>
                  <a:lnTo>
                    <a:pt x="12430" y="14598"/>
                  </a:lnTo>
                  <a:lnTo>
                    <a:pt x="12430" y="14630"/>
                  </a:lnTo>
                  <a:lnTo>
                    <a:pt x="12472" y="14802"/>
                  </a:lnTo>
                  <a:lnTo>
                    <a:pt x="12500" y="14865"/>
                  </a:lnTo>
                  <a:lnTo>
                    <a:pt x="12528" y="14912"/>
                  </a:lnTo>
                  <a:lnTo>
                    <a:pt x="12796" y="15209"/>
                  </a:lnTo>
                  <a:lnTo>
                    <a:pt x="12867" y="15319"/>
                  </a:lnTo>
                  <a:lnTo>
                    <a:pt x="12952" y="15507"/>
                  </a:lnTo>
                  <a:lnTo>
                    <a:pt x="12980" y="15554"/>
                  </a:lnTo>
                  <a:lnTo>
                    <a:pt x="13022" y="15601"/>
                  </a:lnTo>
                  <a:lnTo>
                    <a:pt x="13135" y="15679"/>
                  </a:lnTo>
                  <a:lnTo>
                    <a:pt x="13234" y="15758"/>
                  </a:lnTo>
                  <a:lnTo>
                    <a:pt x="13347" y="15836"/>
                  </a:lnTo>
                  <a:lnTo>
                    <a:pt x="13389" y="15851"/>
                  </a:lnTo>
                  <a:lnTo>
                    <a:pt x="13445" y="15836"/>
                  </a:lnTo>
                  <a:lnTo>
                    <a:pt x="13474" y="15820"/>
                  </a:lnTo>
                  <a:lnTo>
                    <a:pt x="13516" y="15789"/>
                  </a:lnTo>
                  <a:lnTo>
                    <a:pt x="13516" y="15726"/>
                  </a:lnTo>
                  <a:lnTo>
                    <a:pt x="13474" y="15617"/>
                  </a:lnTo>
                  <a:close/>
                  <a:moveTo>
                    <a:pt x="7082" y="16823"/>
                  </a:moveTo>
                  <a:lnTo>
                    <a:pt x="7040" y="16870"/>
                  </a:lnTo>
                  <a:lnTo>
                    <a:pt x="7012" y="16917"/>
                  </a:lnTo>
                  <a:lnTo>
                    <a:pt x="6927" y="17042"/>
                  </a:lnTo>
                  <a:lnTo>
                    <a:pt x="6899" y="17089"/>
                  </a:lnTo>
                  <a:lnTo>
                    <a:pt x="6814" y="17136"/>
                  </a:lnTo>
                  <a:lnTo>
                    <a:pt x="6730" y="17214"/>
                  </a:lnTo>
                  <a:lnTo>
                    <a:pt x="6702" y="17246"/>
                  </a:lnTo>
                  <a:lnTo>
                    <a:pt x="6702" y="17308"/>
                  </a:lnTo>
                  <a:lnTo>
                    <a:pt x="6758" y="17559"/>
                  </a:lnTo>
                  <a:lnTo>
                    <a:pt x="6744" y="17606"/>
                  </a:lnTo>
                  <a:lnTo>
                    <a:pt x="6716" y="17731"/>
                  </a:lnTo>
                  <a:lnTo>
                    <a:pt x="6673" y="17841"/>
                  </a:lnTo>
                  <a:lnTo>
                    <a:pt x="6645" y="17888"/>
                  </a:lnTo>
                  <a:lnTo>
                    <a:pt x="6631" y="17935"/>
                  </a:lnTo>
                  <a:lnTo>
                    <a:pt x="6617" y="17997"/>
                  </a:lnTo>
                  <a:lnTo>
                    <a:pt x="6617" y="18185"/>
                  </a:lnTo>
                  <a:lnTo>
                    <a:pt x="6631" y="18232"/>
                  </a:lnTo>
                  <a:lnTo>
                    <a:pt x="6659" y="18295"/>
                  </a:lnTo>
                  <a:lnTo>
                    <a:pt x="6716" y="18358"/>
                  </a:lnTo>
                  <a:lnTo>
                    <a:pt x="6758" y="18373"/>
                  </a:lnTo>
                  <a:lnTo>
                    <a:pt x="6814" y="18373"/>
                  </a:lnTo>
                  <a:lnTo>
                    <a:pt x="6843" y="18342"/>
                  </a:lnTo>
                  <a:lnTo>
                    <a:pt x="6899" y="18326"/>
                  </a:lnTo>
                  <a:lnTo>
                    <a:pt x="6984" y="18326"/>
                  </a:lnTo>
                  <a:lnTo>
                    <a:pt x="7026" y="18311"/>
                  </a:lnTo>
                  <a:lnTo>
                    <a:pt x="7054" y="18264"/>
                  </a:lnTo>
                  <a:lnTo>
                    <a:pt x="7294" y="17308"/>
                  </a:lnTo>
                  <a:lnTo>
                    <a:pt x="7308" y="17183"/>
                  </a:lnTo>
                  <a:lnTo>
                    <a:pt x="7308" y="16870"/>
                  </a:lnTo>
                  <a:lnTo>
                    <a:pt x="7294" y="16807"/>
                  </a:lnTo>
                  <a:lnTo>
                    <a:pt x="7266" y="16760"/>
                  </a:lnTo>
                  <a:lnTo>
                    <a:pt x="7238" y="16729"/>
                  </a:lnTo>
                  <a:lnTo>
                    <a:pt x="7224" y="16729"/>
                  </a:lnTo>
                  <a:lnTo>
                    <a:pt x="7195" y="16744"/>
                  </a:lnTo>
                  <a:lnTo>
                    <a:pt x="7082" y="16823"/>
                  </a:lnTo>
                  <a:close/>
                  <a:moveTo>
                    <a:pt x="1298" y="7096"/>
                  </a:moveTo>
                  <a:lnTo>
                    <a:pt x="1312" y="7064"/>
                  </a:lnTo>
                  <a:lnTo>
                    <a:pt x="1326" y="7049"/>
                  </a:lnTo>
                  <a:lnTo>
                    <a:pt x="1354" y="7064"/>
                  </a:lnTo>
                  <a:lnTo>
                    <a:pt x="1369" y="7111"/>
                  </a:lnTo>
                  <a:lnTo>
                    <a:pt x="1369" y="7268"/>
                  </a:lnTo>
                  <a:lnTo>
                    <a:pt x="1397" y="7284"/>
                  </a:lnTo>
                  <a:lnTo>
                    <a:pt x="1467" y="7284"/>
                  </a:lnTo>
                  <a:lnTo>
                    <a:pt x="1495" y="7299"/>
                  </a:lnTo>
                  <a:lnTo>
                    <a:pt x="1538" y="7315"/>
                  </a:lnTo>
                  <a:lnTo>
                    <a:pt x="1566" y="7362"/>
                  </a:lnTo>
                  <a:lnTo>
                    <a:pt x="1566" y="7472"/>
                  </a:lnTo>
                  <a:lnTo>
                    <a:pt x="1552" y="7518"/>
                  </a:lnTo>
                  <a:lnTo>
                    <a:pt x="1524" y="7550"/>
                  </a:lnTo>
                  <a:lnTo>
                    <a:pt x="1481" y="7565"/>
                  </a:lnTo>
                  <a:lnTo>
                    <a:pt x="1397" y="7628"/>
                  </a:lnTo>
                  <a:lnTo>
                    <a:pt x="1383" y="7659"/>
                  </a:lnTo>
                  <a:lnTo>
                    <a:pt x="1397" y="7675"/>
                  </a:lnTo>
                  <a:lnTo>
                    <a:pt x="1425" y="7675"/>
                  </a:lnTo>
                  <a:lnTo>
                    <a:pt x="1439" y="7706"/>
                  </a:lnTo>
                  <a:lnTo>
                    <a:pt x="1425" y="7738"/>
                  </a:lnTo>
                  <a:lnTo>
                    <a:pt x="1397" y="7785"/>
                  </a:lnTo>
                  <a:lnTo>
                    <a:pt x="1369" y="7816"/>
                  </a:lnTo>
                  <a:lnTo>
                    <a:pt x="1369" y="7894"/>
                  </a:lnTo>
                  <a:lnTo>
                    <a:pt x="1467" y="7894"/>
                  </a:lnTo>
                  <a:lnTo>
                    <a:pt x="1481" y="7910"/>
                  </a:lnTo>
                  <a:lnTo>
                    <a:pt x="1481" y="7957"/>
                  </a:lnTo>
                  <a:lnTo>
                    <a:pt x="1453" y="7988"/>
                  </a:lnTo>
                  <a:lnTo>
                    <a:pt x="1425" y="8051"/>
                  </a:lnTo>
                  <a:lnTo>
                    <a:pt x="1383" y="8082"/>
                  </a:lnTo>
                  <a:lnTo>
                    <a:pt x="1340" y="8098"/>
                  </a:lnTo>
                  <a:lnTo>
                    <a:pt x="1312" y="8129"/>
                  </a:lnTo>
                  <a:lnTo>
                    <a:pt x="1298" y="8161"/>
                  </a:lnTo>
                  <a:lnTo>
                    <a:pt x="1312" y="8192"/>
                  </a:lnTo>
                  <a:lnTo>
                    <a:pt x="1326" y="8208"/>
                  </a:lnTo>
                  <a:lnTo>
                    <a:pt x="1354" y="8192"/>
                  </a:lnTo>
                  <a:lnTo>
                    <a:pt x="1369" y="8161"/>
                  </a:lnTo>
                  <a:lnTo>
                    <a:pt x="1369" y="8145"/>
                  </a:lnTo>
                  <a:lnTo>
                    <a:pt x="1397" y="8129"/>
                  </a:lnTo>
                  <a:lnTo>
                    <a:pt x="1467" y="8129"/>
                  </a:lnTo>
                  <a:lnTo>
                    <a:pt x="1495" y="8114"/>
                  </a:lnTo>
                  <a:lnTo>
                    <a:pt x="1538" y="8098"/>
                  </a:lnTo>
                  <a:lnTo>
                    <a:pt x="1566" y="8082"/>
                  </a:lnTo>
                  <a:lnTo>
                    <a:pt x="1608" y="8098"/>
                  </a:lnTo>
                  <a:lnTo>
                    <a:pt x="1637" y="8114"/>
                  </a:lnTo>
                  <a:lnTo>
                    <a:pt x="1679" y="8098"/>
                  </a:lnTo>
                  <a:lnTo>
                    <a:pt x="1721" y="8067"/>
                  </a:lnTo>
                  <a:lnTo>
                    <a:pt x="1764" y="8051"/>
                  </a:lnTo>
                  <a:lnTo>
                    <a:pt x="1848" y="8051"/>
                  </a:lnTo>
                  <a:lnTo>
                    <a:pt x="1891" y="8020"/>
                  </a:lnTo>
                  <a:lnTo>
                    <a:pt x="1933" y="8004"/>
                  </a:lnTo>
                  <a:lnTo>
                    <a:pt x="1975" y="7973"/>
                  </a:lnTo>
                  <a:lnTo>
                    <a:pt x="1989" y="7941"/>
                  </a:lnTo>
                  <a:lnTo>
                    <a:pt x="1989" y="7894"/>
                  </a:lnTo>
                  <a:lnTo>
                    <a:pt x="2018" y="7863"/>
                  </a:lnTo>
                  <a:lnTo>
                    <a:pt x="2046" y="7816"/>
                  </a:lnTo>
                  <a:lnTo>
                    <a:pt x="2046" y="7691"/>
                  </a:lnTo>
                  <a:lnTo>
                    <a:pt x="2018" y="7675"/>
                  </a:lnTo>
                  <a:lnTo>
                    <a:pt x="1947" y="7675"/>
                  </a:lnTo>
                  <a:lnTo>
                    <a:pt x="1919" y="7659"/>
                  </a:lnTo>
                  <a:lnTo>
                    <a:pt x="1919" y="7550"/>
                  </a:lnTo>
                  <a:lnTo>
                    <a:pt x="1876" y="7409"/>
                  </a:lnTo>
                  <a:lnTo>
                    <a:pt x="1806" y="7315"/>
                  </a:lnTo>
                  <a:lnTo>
                    <a:pt x="1778" y="7284"/>
                  </a:lnTo>
                  <a:lnTo>
                    <a:pt x="1764" y="7221"/>
                  </a:lnTo>
                  <a:lnTo>
                    <a:pt x="1721" y="7111"/>
                  </a:lnTo>
                  <a:lnTo>
                    <a:pt x="1707" y="7064"/>
                  </a:lnTo>
                  <a:lnTo>
                    <a:pt x="1679" y="7049"/>
                  </a:lnTo>
                  <a:lnTo>
                    <a:pt x="1637" y="7049"/>
                  </a:lnTo>
                  <a:lnTo>
                    <a:pt x="1608" y="7017"/>
                  </a:lnTo>
                  <a:lnTo>
                    <a:pt x="1594" y="6970"/>
                  </a:lnTo>
                  <a:lnTo>
                    <a:pt x="1594" y="6923"/>
                  </a:lnTo>
                  <a:lnTo>
                    <a:pt x="1637" y="6782"/>
                  </a:lnTo>
                  <a:lnTo>
                    <a:pt x="1651" y="6751"/>
                  </a:lnTo>
                  <a:lnTo>
                    <a:pt x="1679" y="6704"/>
                  </a:lnTo>
                  <a:lnTo>
                    <a:pt x="1679" y="6673"/>
                  </a:lnTo>
                  <a:lnTo>
                    <a:pt x="1665" y="6641"/>
                  </a:lnTo>
                  <a:lnTo>
                    <a:pt x="1580" y="6610"/>
                  </a:lnTo>
                  <a:lnTo>
                    <a:pt x="1495" y="6641"/>
                  </a:lnTo>
                  <a:lnTo>
                    <a:pt x="1467" y="6626"/>
                  </a:lnTo>
                  <a:lnTo>
                    <a:pt x="1453" y="6579"/>
                  </a:lnTo>
                  <a:lnTo>
                    <a:pt x="1453" y="6532"/>
                  </a:lnTo>
                  <a:lnTo>
                    <a:pt x="1481" y="6500"/>
                  </a:lnTo>
                  <a:lnTo>
                    <a:pt x="1481" y="6438"/>
                  </a:lnTo>
                  <a:lnTo>
                    <a:pt x="1397" y="6438"/>
                  </a:lnTo>
                  <a:lnTo>
                    <a:pt x="1369" y="6453"/>
                  </a:lnTo>
                  <a:lnTo>
                    <a:pt x="1340" y="6500"/>
                  </a:lnTo>
                  <a:lnTo>
                    <a:pt x="1326" y="6532"/>
                  </a:lnTo>
                  <a:lnTo>
                    <a:pt x="1256" y="6626"/>
                  </a:lnTo>
                  <a:lnTo>
                    <a:pt x="1242" y="6673"/>
                  </a:lnTo>
                  <a:lnTo>
                    <a:pt x="1227" y="6704"/>
                  </a:lnTo>
                  <a:lnTo>
                    <a:pt x="1227" y="6986"/>
                  </a:lnTo>
                  <a:lnTo>
                    <a:pt x="1242" y="7049"/>
                  </a:lnTo>
                  <a:lnTo>
                    <a:pt x="1256" y="7096"/>
                  </a:lnTo>
                  <a:lnTo>
                    <a:pt x="1284" y="7111"/>
                  </a:lnTo>
                  <a:lnTo>
                    <a:pt x="1298" y="7096"/>
                  </a:lnTo>
                  <a:close/>
                  <a:moveTo>
                    <a:pt x="21247" y="20128"/>
                  </a:moveTo>
                  <a:lnTo>
                    <a:pt x="21191" y="20143"/>
                  </a:lnTo>
                  <a:lnTo>
                    <a:pt x="21134" y="20128"/>
                  </a:lnTo>
                  <a:lnTo>
                    <a:pt x="21106" y="20112"/>
                  </a:lnTo>
                  <a:lnTo>
                    <a:pt x="21022" y="20018"/>
                  </a:lnTo>
                  <a:lnTo>
                    <a:pt x="21007" y="19987"/>
                  </a:lnTo>
                  <a:lnTo>
                    <a:pt x="20979" y="19861"/>
                  </a:lnTo>
                  <a:lnTo>
                    <a:pt x="20979" y="19830"/>
                  </a:lnTo>
                  <a:lnTo>
                    <a:pt x="20965" y="19783"/>
                  </a:lnTo>
                  <a:lnTo>
                    <a:pt x="20937" y="19752"/>
                  </a:lnTo>
                  <a:lnTo>
                    <a:pt x="20895" y="19720"/>
                  </a:lnTo>
                  <a:lnTo>
                    <a:pt x="20866" y="19720"/>
                  </a:lnTo>
                  <a:lnTo>
                    <a:pt x="20866" y="19752"/>
                  </a:lnTo>
                  <a:lnTo>
                    <a:pt x="20951" y="19955"/>
                  </a:lnTo>
                  <a:lnTo>
                    <a:pt x="20979" y="20002"/>
                  </a:lnTo>
                  <a:lnTo>
                    <a:pt x="20979" y="20159"/>
                  </a:lnTo>
                  <a:lnTo>
                    <a:pt x="20951" y="20206"/>
                  </a:lnTo>
                  <a:lnTo>
                    <a:pt x="20880" y="20331"/>
                  </a:lnTo>
                  <a:lnTo>
                    <a:pt x="20866" y="20363"/>
                  </a:lnTo>
                  <a:lnTo>
                    <a:pt x="20866" y="20378"/>
                  </a:lnTo>
                  <a:lnTo>
                    <a:pt x="20895" y="20410"/>
                  </a:lnTo>
                  <a:lnTo>
                    <a:pt x="20937" y="20441"/>
                  </a:lnTo>
                  <a:lnTo>
                    <a:pt x="20965" y="20472"/>
                  </a:lnTo>
                  <a:lnTo>
                    <a:pt x="20979" y="20519"/>
                  </a:lnTo>
                  <a:lnTo>
                    <a:pt x="20979" y="20551"/>
                  </a:lnTo>
                  <a:lnTo>
                    <a:pt x="20993" y="20613"/>
                  </a:lnTo>
                  <a:lnTo>
                    <a:pt x="21022" y="20660"/>
                  </a:lnTo>
                  <a:lnTo>
                    <a:pt x="21050" y="20660"/>
                  </a:lnTo>
                  <a:lnTo>
                    <a:pt x="21092" y="20645"/>
                  </a:lnTo>
                  <a:lnTo>
                    <a:pt x="21149" y="20582"/>
                  </a:lnTo>
                  <a:lnTo>
                    <a:pt x="21177" y="20535"/>
                  </a:lnTo>
                  <a:lnTo>
                    <a:pt x="21191" y="20472"/>
                  </a:lnTo>
                  <a:lnTo>
                    <a:pt x="21191" y="20441"/>
                  </a:lnTo>
                  <a:lnTo>
                    <a:pt x="21219" y="20347"/>
                  </a:lnTo>
                  <a:lnTo>
                    <a:pt x="21360" y="20190"/>
                  </a:lnTo>
                  <a:lnTo>
                    <a:pt x="21374" y="20159"/>
                  </a:lnTo>
                  <a:lnTo>
                    <a:pt x="21360" y="20112"/>
                  </a:lnTo>
                  <a:lnTo>
                    <a:pt x="21332" y="20096"/>
                  </a:lnTo>
                  <a:lnTo>
                    <a:pt x="21276" y="20112"/>
                  </a:lnTo>
                  <a:lnTo>
                    <a:pt x="21247" y="20128"/>
                  </a:lnTo>
                  <a:close/>
                  <a:moveTo>
                    <a:pt x="3457" y="10401"/>
                  </a:moveTo>
                  <a:lnTo>
                    <a:pt x="3499" y="10401"/>
                  </a:lnTo>
                  <a:lnTo>
                    <a:pt x="3513" y="10385"/>
                  </a:lnTo>
                  <a:lnTo>
                    <a:pt x="3513" y="10228"/>
                  </a:lnTo>
                  <a:lnTo>
                    <a:pt x="3499" y="10213"/>
                  </a:lnTo>
                  <a:lnTo>
                    <a:pt x="3457" y="10197"/>
                  </a:lnTo>
                  <a:lnTo>
                    <a:pt x="3428" y="10197"/>
                  </a:lnTo>
                  <a:lnTo>
                    <a:pt x="3315" y="10213"/>
                  </a:lnTo>
                  <a:lnTo>
                    <a:pt x="3217" y="10260"/>
                  </a:lnTo>
                  <a:lnTo>
                    <a:pt x="3203" y="10275"/>
                  </a:lnTo>
                  <a:lnTo>
                    <a:pt x="3217" y="10291"/>
                  </a:lnTo>
                  <a:lnTo>
                    <a:pt x="3315" y="10338"/>
                  </a:lnTo>
                  <a:lnTo>
                    <a:pt x="3428" y="10385"/>
                  </a:lnTo>
                  <a:lnTo>
                    <a:pt x="3457" y="10401"/>
                  </a:lnTo>
                  <a:close/>
                  <a:moveTo>
                    <a:pt x="20739" y="20645"/>
                  </a:moveTo>
                  <a:lnTo>
                    <a:pt x="20711" y="20645"/>
                  </a:lnTo>
                  <a:lnTo>
                    <a:pt x="20655" y="20707"/>
                  </a:lnTo>
                  <a:lnTo>
                    <a:pt x="20612" y="20817"/>
                  </a:lnTo>
                  <a:lnTo>
                    <a:pt x="20598" y="20864"/>
                  </a:lnTo>
                  <a:lnTo>
                    <a:pt x="20528" y="20958"/>
                  </a:lnTo>
                  <a:lnTo>
                    <a:pt x="20500" y="20989"/>
                  </a:lnTo>
                  <a:lnTo>
                    <a:pt x="20443" y="21020"/>
                  </a:lnTo>
                  <a:lnTo>
                    <a:pt x="20344" y="21052"/>
                  </a:lnTo>
                  <a:lnTo>
                    <a:pt x="20302" y="21083"/>
                  </a:lnTo>
                  <a:lnTo>
                    <a:pt x="20260" y="21130"/>
                  </a:lnTo>
                  <a:lnTo>
                    <a:pt x="20246" y="21177"/>
                  </a:lnTo>
                  <a:lnTo>
                    <a:pt x="20203" y="21287"/>
                  </a:lnTo>
                  <a:lnTo>
                    <a:pt x="20175" y="21396"/>
                  </a:lnTo>
                  <a:lnTo>
                    <a:pt x="20161" y="21459"/>
                  </a:lnTo>
                  <a:lnTo>
                    <a:pt x="20189" y="21506"/>
                  </a:lnTo>
                  <a:lnTo>
                    <a:pt x="20274" y="21569"/>
                  </a:lnTo>
                  <a:lnTo>
                    <a:pt x="20358" y="21600"/>
                  </a:lnTo>
                  <a:lnTo>
                    <a:pt x="20415" y="21584"/>
                  </a:lnTo>
                  <a:lnTo>
                    <a:pt x="20443" y="21569"/>
                  </a:lnTo>
                  <a:lnTo>
                    <a:pt x="20485" y="21537"/>
                  </a:lnTo>
                  <a:lnTo>
                    <a:pt x="20514" y="21475"/>
                  </a:lnTo>
                  <a:lnTo>
                    <a:pt x="20556" y="21365"/>
                  </a:lnTo>
                  <a:lnTo>
                    <a:pt x="20570" y="21240"/>
                  </a:lnTo>
                  <a:lnTo>
                    <a:pt x="20570" y="21208"/>
                  </a:lnTo>
                  <a:lnTo>
                    <a:pt x="20584" y="21161"/>
                  </a:lnTo>
                  <a:lnTo>
                    <a:pt x="20612" y="21114"/>
                  </a:lnTo>
                  <a:lnTo>
                    <a:pt x="20669" y="21036"/>
                  </a:lnTo>
                  <a:lnTo>
                    <a:pt x="20739" y="20958"/>
                  </a:lnTo>
                  <a:lnTo>
                    <a:pt x="20824" y="20895"/>
                  </a:lnTo>
                  <a:lnTo>
                    <a:pt x="20866" y="20879"/>
                  </a:lnTo>
                  <a:lnTo>
                    <a:pt x="20895" y="20832"/>
                  </a:lnTo>
                  <a:lnTo>
                    <a:pt x="20909" y="20785"/>
                  </a:lnTo>
                  <a:lnTo>
                    <a:pt x="20909" y="20723"/>
                  </a:lnTo>
                  <a:lnTo>
                    <a:pt x="20880" y="20692"/>
                  </a:lnTo>
                  <a:lnTo>
                    <a:pt x="20838" y="20692"/>
                  </a:lnTo>
                  <a:lnTo>
                    <a:pt x="20782" y="20676"/>
                  </a:lnTo>
                  <a:lnTo>
                    <a:pt x="20739" y="20645"/>
                  </a:lnTo>
                  <a:close/>
                  <a:moveTo>
                    <a:pt x="2864" y="9774"/>
                  </a:moveTo>
                  <a:lnTo>
                    <a:pt x="2836" y="9821"/>
                  </a:lnTo>
                  <a:lnTo>
                    <a:pt x="2822" y="9868"/>
                  </a:lnTo>
                  <a:lnTo>
                    <a:pt x="2822" y="10009"/>
                  </a:lnTo>
                  <a:lnTo>
                    <a:pt x="2850" y="10040"/>
                  </a:lnTo>
                  <a:lnTo>
                    <a:pt x="2935" y="10040"/>
                  </a:lnTo>
                  <a:lnTo>
                    <a:pt x="2963" y="10009"/>
                  </a:lnTo>
                  <a:lnTo>
                    <a:pt x="2963" y="9946"/>
                  </a:lnTo>
                  <a:lnTo>
                    <a:pt x="2949" y="9884"/>
                  </a:lnTo>
                  <a:lnTo>
                    <a:pt x="2920" y="9790"/>
                  </a:lnTo>
                  <a:lnTo>
                    <a:pt x="2892" y="9758"/>
                  </a:lnTo>
                  <a:lnTo>
                    <a:pt x="2878" y="9758"/>
                  </a:lnTo>
                  <a:lnTo>
                    <a:pt x="2864" y="9774"/>
                  </a:lnTo>
                  <a:close/>
                  <a:moveTo>
                    <a:pt x="16126" y="11058"/>
                  </a:moveTo>
                  <a:lnTo>
                    <a:pt x="16154" y="11152"/>
                  </a:lnTo>
                  <a:lnTo>
                    <a:pt x="16154" y="11168"/>
                  </a:lnTo>
                  <a:lnTo>
                    <a:pt x="16196" y="11168"/>
                  </a:lnTo>
                  <a:lnTo>
                    <a:pt x="16239" y="11137"/>
                  </a:lnTo>
                  <a:lnTo>
                    <a:pt x="16267" y="11105"/>
                  </a:lnTo>
                  <a:lnTo>
                    <a:pt x="16281" y="11043"/>
                  </a:lnTo>
                  <a:lnTo>
                    <a:pt x="16281" y="10902"/>
                  </a:lnTo>
                  <a:lnTo>
                    <a:pt x="16239" y="10902"/>
                  </a:lnTo>
                  <a:lnTo>
                    <a:pt x="16140" y="10933"/>
                  </a:lnTo>
                  <a:lnTo>
                    <a:pt x="16112" y="10949"/>
                  </a:lnTo>
                  <a:lnTo>
                    <a:pt x="16112" y="10964"/>
                  </a:lnTo>
                  <a:lnTo>
                    <a:pt x="16098" y="10996"/>
                  </a:lnTo>
                  <a:lnTo>
                    <a:pt x="16112" y="11011"/>
                  </a:lnTo>
                  <a:lnTo>
                    <a:pt x="16126" y="11058"/>
                  </a:lnTo>
                  <a:close/>
                  <a:moveTo>
                    <a:pt x="2920" y="9476"/>
                  </a:moveTo>
                  <a:lnTo>
                    <a:pt x="2892" y="9445"/>
                  </a:lnTo>
                  <a:lnTo>
                    <a:pt x="2864" y="9445"/>
                  </a:lnTo>
                  <a:lnTo>
                    <a:pt x="2850" y="9461"/>
                  </a:lnTo>
                  <a:lnTo>
                    <a:pt x="2808" y="9476"/>
                  </a:lnTo>
                  <a:lnTo>
                    <a:pt x="2779" y="9508"/>
                  </a:lnTo>
                  <a:lnTo>
                    <a:pt x="2779" y="9523"/>
                  </a:lnTo>
                  <a:lnTo>
                    <a:pt x="2793" y="9555"/>
                  </a:lnTo>
                  <a:lnTo>
                    <a:pt x="2850" y="9617"/>
                  </a:lnTo>
                  <a:lnTo>
                    <a:pt x="2892" y="9633"/>
                  </a:lnTo>
                  <a:lnTo>
                    <a:pt x="2906" y="9633"/>
                  </a:lnTo>
                  <a:lnTo>
                    <a:pt x="2935" y="9617"/>
                  </a:lnTo>
                  <a:lnTo>
                    <a:pt x="2949" y="9586"/>
                  </a:lnTo>
                  <a:lnTo>
                    <a:pt x="2935" y="9523"/>
                  </a:lnTo>
                  <a:lnTo>
                    <a:pt x="2920" y="9476"/>
                  </a:lnTo>
                  <a:close/>
                  <a:moveTo>
                    <a:pt x="16239" y="15350"/>
                  </a:moveTo>
                  <a:lnTo>
                    <a:pt x="16239" y="15397"/>
                  </a:lnTo>
                  <a:lnTo>
                    <a:pt x="16267" y="15429"/>
                  </a:lnTo>
                  <a:lnTo>
                    <a:pt x="16394" y="15523"/>
                  </a:lnTo>
                  <a:lnTo>
                    <a:pt x="16422" y="15617"/>
                  </a:lnTo>
                  <a:lnTo>
                    <a:pt x="16422" y="15679"/>
                  </a:lnTo>
                  <a:lnTo>
                    <a:pt x="16436" y="15695"/>
                  </a:lnTo>
                  <a:lnTo>
                    <a:pt x="16465" y="15711"/>
                  </a:lnTo>
                  <a:lnTo>
                    <a:pt x="16592" y="15711"/>
                  </a:lnTo>
                  <a:lnTo>
                    <a:pt x="16676" y="15742"/>
                  </a:lnTo>
                  <a:lnTo>
                    <a:pt x="16789" y="15836"/>
                  </a:lnTo>
                  <a:lnTo>
                    <a:pt x="16888" y="15898"/>
                  </a:lnTo>
                  <a:lnTo>
                    <a:pt x="17071" y="15992"/>
                  </a:lnTo>
                  <a:lnTo>
                    <a:pt x="17099" y="16024"/>
                  </a:lnTo>
                  <a:lnTo>
                    <a:pt x="17114" y="16055"/>
                  </a:lnTo>
                  <a:lnTo>
                    <a:pt x="17099" y="16086"/>
                  </a:lnTo>
                  <a:lnTo>
                    <a:pt x="17071" y="16118"/>
                  </a:lnTo>
                  <a:lnTo>
                    <a:pt x="17029" y="16149"/>
                  </a:lnTo>
                  <a:lnTo>
                    <a:pt x="17001" y="16165"/>
                  </a:lnTo>
                  <a:lnTo>
                    <a:pt x="17029" y="16180"/>
                  </a:lnTo>
                  <a:lnTo>
                    <a:pt x="17114" y="16180"/>
                  </a:lnTo>
                  <a:lnTo>
                    <a:pt x="17170" y="16196"/>
                  </a:lnTo>
                  <a:lnTo>
                    <a:pt x="17198" y="16227"/>
                  </a:lnTo>
                  <a:lnTo>
                    <a:pt x="17297" y="16274"/>
                  </a:lnTo>
                  <a:lnTo>
                    <a:pt x="17339" y="16306"/>
                  </a:lnTo>
                  <a:lnTo>
                    <a:pt x="17424" y="16321"/>
                  </a:lnTo>
                  <a:lnTo>
                    <a:pt x="17466" y="16321"/>
                  </a:lnTo>
                  <a:lnTo>
                    <a:pt x="17494" y="16290"/>
                  </a:lnTo>
                  <a:lnTo>
                    <a:pt x="17551" y="16212"/>
                  </a:lnTo>
                  <a:lnTo>
                    <a:pt x="17650" y="16149"/>
                  </a:lnTo>
                  <a:lnTo>
                    <a:pt x="17692" y="16118"/>
                  </a:lnTo>
                  <a:lnTo>
                    <a:pt x="17791" y="16118"/>
                  </a:lnTo>
                  <a:lnTo>
                    <a:pt x="17819" y="16149"/>
                  </a:lnTo>
                  <a:lnTo>
                    <a:pt x="17918" y="16212"/>
                  </a:lnTo>
                  <a:lnTo>
                    <a:pt x="18045" y="16353"/>
                  </a:lnTo>
                  <a:lnTo>
                    <a:pt x="18129" y="16431"/>
                  </a:lnTo>
                  <a:lnTo>
                    <a:pt x="18172" y="16447"/>
                  </a:lnTo>
                  <a:lnTo>
                    <a:pt x="18186" y="16462"/>
                  </a:lnTo>
                  <a:lnTo>
                    <a:pt x="18200" y="16447"/>
                  </a:lnTo>
                  <a:lnTo>
                    <a:pt x="18214" y="16447"/>
                  </a:lnTo>
                  <a:lnTo>
                    <a:pt x="18214" y="16306"/>
                  </a:lnTo>
                  <a:lnTo>
                    <a:pt x="18200" y="16259"/>
                  </a:lnTo>
                  <a:lnTo>
                    <a:pt x="18172" y="16227"/>
                  </a:lnTo>
                  <a:lnTo>
                    <a:pt x="18059" y="16196"/>
                  </a:lnTo>
                  <a:lnTo>
                    <a:pt x="18031" y="16165"/>
                  </a:lnTo>
                  <a:lnTo>
                    <a:pt x="18016" y="16118"/>
                  </a:lnTo>
                  <a:lnTo>
                    <a:pt x="18016" y="16024"/>
                  </a:lnTo>
                  <a:lnTo>
                    <a:pt x="18045" y="15977"/>
                  </a:lnTo>
                  <a:lnTo>
                    <a:pt x="18059" y="15961"/>
                  </a:lnTo>
                  <a:lnTo>
                    <a:pt x="18059" y="15945"/>
                  </a:lnTo>
                  <a:lnTo>
                    <a:pt x="18031" y="15930"/>
                  </a:lnTo>
                  <a:lnTo>
                    <a:pt x="17932" y="15883"/>
                  </a:lnTo>
                  <a:lnTo>
                    <a:pt x="17875" y="15851"/>
                  </a:lnTo>
                  <a:lnTo>
                    <a:pt x="17847" y="15804"/>
                  </a:lnTo>
                  <a:lnTo>
                    <a:pt x="17805" y="15711"/>
                  </a:lnTo>
                  <a:lnTo>
                    <a:pt x="17763" y="15679"/>
                  </a:lnTo>
                  <a:lnTo>
                    <a:pt x="17650" y="15601"/>
                  </a:lnTo>
                  <a:lnTo>
                    <a:pt x="17537" y="15538"/>
                  </a:lnTo>
                  <a:lnTo>
                    <a:pt x="17099" y="15413"/>
                  </a:lnTo>
                  <a:lnTo>
                    <a:pt x="17043" y="15413"/>
                  </a:lnTo>
                  <a:lnTo>
                    <a:pt x="17001" y="15444"/>
                  </a:lnTo>
                  <a:lnTo>
                    <a:pt x="16888" y="15523"/>
                  </a:lnTo>
                  <a:lnTo>
                    <a:pt x="16831" y="15554"/>
                  </a:lnTo>
                  <a:lnTo>
                    <a:pt x="16704" y="15554"/>
                  </a:lnTo>
                  <a:lnTo>
                    <a:pt x="16662" y="15523"/>
                  </a:lnTo>
                  <a:lnTo>
                    <a:pt x="16606" y="15444"/>
                  </a:lnTo>
                  <a:lnTo>
                    <a:pt x="16521" y="15366"/>
                  </a:lnTo>
                  <a:lnTo>
                    <a:pt x="16465" y="15303"/>
                  </a:lnTo>
                  <a:lnTo>
                    <a:pt x="16422" y="15272"/>
                  </a:lnTo>
                  <a:lnTo>
                    <a:pt x="16366" y="15256"/>
                  </a:lnTo>
                  <a:lnTo>
                    <a:pt x="16338" y="15256"/>
                  </a:lnTo>
                  <a:lnTo>
                    <a:pt x="16295" y="15272"/>
                  </a:lnTo>
                  <a:lnTo>
                    <a:pt x="16267" y="15303"/>
                  </a:lnTo>
                  <a:lnTo>
                    <a:pt x="16239" y="15350"/>
                  </a:lnTo>
                  <a:close/>
                  <a:moveTo>
                    <a:pt x="18383" y="17997"/>
                  </a:moveTo>
                  <a:lnTo>
                    <a:pt x="18355" y="17935"/>
                  </a:lnTo>
                  <a:lnTo>
                    <a:pt x="18327" y="17888"/>
                  </a:lnTo>
                  <a:lnTo>
                    <a:pt x="18299" y="17856"/>
                  </a:lnTo>
                  <a:lnTo>
                    <a:pt x="18270" y="17794"/>
                  </a:lnTo>
                  <a:lnTo>
                    <a:pt x="18242" y="17684"/>
                  </a:lnTo>
                  <a:lnTo>
                    <a:pt x="18214" y="17637"/>
                  </a:lnTo>
                  <a:lnTo>
                    <a:pt x="18172" y="17606"/>
                  </a:lnTo>
                  <a:lnTo>
                    <a:pt x="18073" y="17574"/>
                  </a:lnTo>
                  <a:lnTo>
                    <a:pt x="17974" y="17512"/>
                  </a:lnTo>
                  <a:lnTo>
                    <a:pt x="17861" y="17434"/>
                  </a:lnTo>
                  <a:lnTo>
                    <a:pt x="17819" y="17387"/>
                  </a:lnTo>
                  <a:lnTo>
                    <a:pt x="17791" y="17340"/>
                  </a:lnTo>
                  <a:lnTo>
                    <a:pt x="17748" y="17073"/>
                  </a:lnTo>
                  <a:lnTo>
                    <a:pt x="17734" y="17026"/>
                  </a:lnTo>
                  <a:lnTo>
                    <a:pt x="17706" y="16979"/>
                  </a:lnTo>
                  <a:lnTo>
                    <a:pt x="17636" y="16901"/>
                  </a:lnTo>
                  <a:lnTo>
                    <a:pt x="17579" y="16807"/>
                  </a:lnTo>
                  <a:lnTo>
                    <a:pt x="17551" y="16682"/>
                  </a:lnTo>
                  <a:lnTo>
                    <a:pt x="17537" y="16666"/>
                  </a:lnTo>
                  <a:lnTo>
                    <a:pt x="17494" y="16666"/>
                  </a:lnTo>
                  <a:lnTo>
                    <a:pt x="17438" y="16744"/>
                  </a:lnTo>
                  <a:lnTo>
                    <a:pt x="17410" y="16791"/>
                  </a:lnTo>
                  <a:lnTo>
                    <a:pt x="17396" y="16838"/>
                  </a:lnTo>
                  <a:lnTo>
                    <a:pt x="17396" y="17105"/>
                  </a:lnTo>
                  <a:lnTo>
                    <a:pt x="17382" y="17167"/>
                  </a:lnTo>
                  <a:lnTo>
                    <a:pt x="17353" y="17214"/>
                  </a:lnTo>
                  <a:lnTo>
                    <a:pt x="17297" y="17277"/>
                  </a:lnTo>
                  <a:lnTo>
                    <a:pt x="17255" y="17308"/>
                  </a:lnTo>
                  <a:lnTo>
                    <a:pt x="17198" y="17324"/>
                  </a:lnTo>
                  <a:lnTo>
                    <a:pt x="17170" y="17324"/>
                  </a:lnTo>
                  <a:lnTo>
                    <a:pt x="17128" y="17308"/>
                  </a:lnTo>
                  <a:lnTo>
                    <a:pt x="17085" y="17261"/>
                  </a:lnTo>
                  <a:lnTo>
                    <a:pt x="17015" y="17136"/>
                  </a:lnTo>
                  <a:lnTo>
                    <a:pt x="16972" y="17105"/>
                  </a:lnTo>
                  <a:lnTo>
                    <a:pt x="16916" y="17089"/>
                  </a:lnTo>
                  <a:lnTo>
                    <a:pt x="16902" y="17089"/>
                  </a:lnTo>
                  <a:lnTo>
                    <a:pt x="16789" y="17058"/>
                  </a:lnTo>
                  <a:lnTo>
                    <a:pt x="16747" y="17042"/>
                  </a:lnTo>
                  <a:lnTo>
                    <a:pt x="16718" y="17011"/>
                  </a:lnTo>
                  <a:lnTo>
                    <a:pt x="16718" y="16979"/>
                  </a:lnTo>
                  <a:lnTo>
                    <a:pt x="16747" y="16917"/>
                  </a:lnTo>
                  <a:lnTo>
                    <a:pt x="16803" y="16807"/>
                  </a:lnTo>
                  <a:lnTo>
                    <a:pt x="16817" y="16760"/>
                  </a:lnTo>
                  <a:lnTo>
                    <a:pt x="16817" y="16713"/>
                  </a:lnTo>
                  <a:lnTo>
                    <a:pt x="16803" y="16697"/>
                  </a:lnTo>
                  <a:lnTo>
                    <a:pt x="16789" y="16697"/>
                  </a:lnTo>
                  <a:lnTo>
                    <a:pt x="16620" y="16650"/>
                  </a:lnTo>
                  <a:lnTo>
                    <a:pt x="16507" y="16635"/>
                  </a:lnTo>
                  <a:lnTo>
                    <a:pt x="16436" y="16635"/>
                  </a:lnTo>
                  <a:lnTo>
                    <a:pt x="16267" y="16760"/>
                  </a:lnTo>
                  <a:lnTo>
                    <a:pt x="16168" y="16807"/>
                  </a:lnTo>
                  <a:lnTo>
                    <a:pt x="16084" y="16870"/>
                  </a:lnTo>
                  <a:lnTo>
                    <a:pt x="16055" y="16917"/>
                  </a:lnTo>
                  <a:lnTo>
                    <a:pt x="16041" y="16948"/>
                  </a:lnTo>
                  <a:lnTo>
                    <a:pt x="16013" y="16995"/>
                  </a:lnTo>
                  <a:lnTo>
                    <a:pt x="15971" y="17011"/>
                  </a:lnTo>
                  <a:lnTo>
                    <a:pt x="15886" y="16979"/>
                  </a:lnTo>
                  <a:lnTo>
                    <a:pt x="15858" y="16964"/>
                  </a:lnTo>
                  <a:lnTo>
                    <a:pt x="15801" y="16948"/>
                  </a:lnTo>
                  <a:lnTo>
                    <a:pt x="15717" y="16979"/>
                  </a:lnTo>
                  <a:lnTo>
                    <a:pt x="15618" y="17042"/>
                  </a:lnTo>
                  <a:lnTo>
                    <a:pt x="15505" y="17136"/>
                  </a:lnTo>
                  <a:lnTo>
                    <a:pt x="15406" y="17199"/>
                  </a:lnTo>
                  <a:lnTo>
                    <a:pt x="15364" y="17214"/>
                  </a:lnTo>
                  <a:lnTo>
                    <a:pt x="15265" y="17277"/>
                  </a:lnTo>
                  <a:lnTo>
                    <a:pt x="15237" y="17293"/>
                  </a:lnTo>
                  <a:lnTo>
                    <a:pt x="15195" y="17324"/>
                  </a:lnTo>
                  <a:lnTo>
                    <a:pt x="15167" y="17387"/>
                  </a:lnTo>
                  <a:lnTo>
                    <a:pt x="15124" y="17496"/>
                  </a:lnTo>
                  <a:lnTo>
                    <a:pt x="15096" y="17527"/>
                  </a:lnTo>
                  <a:lnTo>
                    <a:pt x="15054" y="17543"/>
                  </a:lnTo>
                  <a:lnTo>
                    <a:pt x="15025" y="17543"/>
                  </a:lnTo>
                  <a:lnTo>
                    <a:pt x="14983" y="17559"/>
                  </a:lnTo>
                  <a:lnTo>
                    <a:pt x="14927" y="17590"/>
                  </a:lnTo>
                  <a:lnTo>
                    <a:pt x="14814" y="17668"/>
                  </a:lnTo>
                  <a:lnTo>
                    <a:pt x="14715" y="17731"/>
                  </a:lnTo>
                  <a:lnTo>
                    <a:pt x="14546" y="17825"/>
                  </a:lnTo>
                  <a:lnTo>
                    <a:pt x="14447" y="17903"/>
                  </a:lnTo>
                  <a:lnTo>
                    <a:pt x="14391" y="17966"/>
                  </a:lnTo>
                  <a:lnTo>
                    <a:pt x="14320" y="18060"/>
                  </a:lnTo>
                  <a:lnTo>
                    <a:pt x="14306" y="18107"/>
                  </a:lnTo>
                  <a:lnTo>
                    <a:pt x="14292" y="18170"/>
                  </a:lnTo>
                  <a:lnTo>
                    <a:pt x="14306" y="18217"/>
                  </a:lnTo>
                  <a:lnTo>
                    <a:pt x="14334" y="18326"/>
                  </a:lnTo>
                  <a:lnTo>
                    <a:pt x="14348" y="18452"/>
                  </a:lnTo>
                  <a:lnTo>
                    <a:pt x="14348" y="18483"/>
                  </a:lnTo>
                  <a:lnTo>
                    <a:pt x="14362" y="18608"/>
                  </a:lnTo>
                  <a:lnTo>
                    <a:pt x="14475" y="19016"/>
                  </a:lnTo>
                  <a:lnTo>
                    <a:pt x="14489" y="19141"/>
                  </a:lnTo>
                  <a:lnTo>
                    <a:pt x="14489" y="19485"/>
                  </a:lnTo>
                  <a:lnTo>
                    <a:pt x="14503" y="19532"/>
                  </a:lnTo>
                  <a:lnTo>
                    <a:pt x="14532" y="19579"/>
                  </a:lnTo>
                  <a:lnTo>
                    <a:pt x="14588" y="19658"/>
                  </a:lnTo>
                  <a:lnTo>
                    <a:pt x="14630" y="19689"/>
                  </a:lnTo>
                  <a:lnTo>
                    <a:pt x="14715" y="19689"/>
                  </a:lnTo>
                  <a:lnTo>
                    <a:pt x="14814" y="19673"/>
                  </a:lnTo>
                  <a:lnTo>
                    <a:pt x="14927" y="19642"/>
                  </a:lnTo>
                  <a:lnTo>
                    <a:pt x="15025" y="19595"/>
                  </a:lnTo>
                  <a:lnTo>
                    <a:pt x="15068" y="19564"/>
                  </a:lnTo>
                  <a:lnTo>
                    <a:pt x="15110" y="19548"/>
                  </a:lnTo>
                  <a:lnTo>
                    <a:pt x="15195" y="19548"/>
                  </a:lnTo>
                  <a:lnTo>
                    <a:pt x="15308" y="19517"/>
                  </a:lnTo>
                  <a:lnTo>
                    <a:pt x="15406" y="19485"/>
                  </a:lnTo>
                  <a:lnTo>
                    <a:pt x="15449" y="19454"/>
                  </a:lnTo>
                  <a:lnTo>
                    <a:pt x="15477" y="19391"/>
                  </a:lnTo>
                  <a:lnTo>
                    <a:pt x="15505" y="19360"/>
                  </a:lnTo>
                  <a:lnTo>
                    <a:pt x="15745" y="19266"/>
                  </a:lnTo>
                  <a:lnTo>
                    <a:pt x="15858" y="19235"/>
                  </a:lnTo>
                  <a:lnTo>
                    <a:pt x="16027" y="19235"/>
                  </a:lnTo>
                  <a:lnTo>
                    <a:pt x="16140" y="19250"/>
                  </a:lnTo>
                  <a:lnTo>
                    <a:pt x="16436" y="19297"/>
                  </a:lnTo>
                  <a:lnTo>
                    <a:pt x="16493" y="19329"/>
                  </a:lnTo>
                  <a:lnTo>
                    <a:pt x="16535" y="19360"/>
                  </a:lnTo>
                  <a:lnTo>
                    <a:pt x="16662" y="19501"/>
                  </a:lnTo>
                  <a:lnTo>
                    <a:pt x="16747" y="19579"/>
                  </a:lnTo>
                  <a:lnTo>
                    <a:pt x="16803" y="19658"/>
                  </a:lnTo>
                  <a:lnTo>
                    <a:pt x="16845" y="19689"/>
                  </a:lnTo>
                  <a:lnTo>
                    <a:pt x="16916" y="19689"/>
                  </a:lnTo>
                  <a:lnTo>
                    <a:pt x="16972" y="19705"/>
                  </a:lnTo>
                  <a:lnTo>
                    <a:pt x="17085" y="19893"/>
                  </a:lnTo>
                  <a:lnTo>
                    <a:pt x="17142" y="19955"/>
                  </a:lnTo>
                  <a:lnTo>
                    <a:pt x="17226" y="20034"/>
                  </a:lnTo>
                  <a:lnTo>
                    <a:pt x="17339" y="20128"/>
                  </a:lnTo>
                  <a:lnTo>
                    <a:pt x="17452" y="20175"/>
                  </a:lnTo>
                  <a:lnTo>
                    <a:pt x="17551" y="20206"/>
                  </a:lnTo>
                  <a:lnTo>
                    <a:pt x="17593" y="20222"/>
                  </a:lnTo>
                  <a:lnTo>
                    <a:pt x="17650" y="20206"/>
                  </a:lnTo>
                  <a:lnTo>
                    <a:pt x="17734" y="20175"/>
                  </a:lnTo>
                  <a:lnTo>
                    <a:pt x="17777" y="20206"/>
                  </a:lnTo>
                  <a:lnTo>
                    <a:pt x="17833" y="20269"/>
                  </a:lnTo>
                  <a:lnTo>
                    <a:pt x="17875" y="20300"/>
                  </a:lnTo>
                  <a:lnTo>
                    <a:pt x="17904" y="20316"/>
                  </a:lnTo>
                  <a:lnTo>
                    <a:pt x="17946" y="20300"/>
                  </a:lnTo>
                  <a:lnTo>
                    <a:pt x="17988" y="20269"/>
                  </a:lnTo>
                  <a:lnTo>
                    <a:pt x="18045" y="20206"/>
                  </a:lnTo>
                  <a:lnTo>
                    <a:pt x="18129" y="20128"/>
                  </a:lnTo>
                  <a:lnTo>
                    <a:pt x="18256" y="20081"/>
                  </a:lnTo>
                  <a:lnTo>
                    <a:pt x="18285" y="20065"/>
                  </a:lnTo>
                  <a:lnTo>
                    <a:pt x="18285" y="19987"/>
                  </a:lnTo>
                  <a:lnTo>
                    <a:pt x="18299" y="19924"/>
                  </a:lnTo>
                  <a:lnTo>
                    <a:pt x="18313" y="19877"/>
                  </a:lnTo>
                  <a:lnTo>
                    <a:pt x="18397" y="19673"/>
                  </a:lnTo>
                  <a:lnTo>
                    <a:pt x="18454" y="19564"/>
                  </a:lnTo>
                  <a:lnTo>
                    <a:pt x="18609" y="19063"/>
                  </a:lnTo>
                  <a:lnTo>
                    <a:pt x="18637" y="18937"/>
                  </a:lnTo>
                  <a:lnTo>
                    <a:pt x="18637" y="18373"/>
                  </a:lnTo>
                  <a:lnTo>
                    <a:pt x="18623" y="18326"/>
                  </a:lnTo>
                  <a:lnTo>
                    <a:pt x="18595" y="18279"/>
                  </a:lnTo>
                  <a:lnTo>
                    <a:pt x="18482" y="18201"/>
                  </a:lnTo>
                  <a:lnTo>
                    <a:pt x="18440" y="18154"/>
                  </a:lnTo>
                  <a:lnTo>
                    <a:pt x="18411" y="18107"/>
                  </a:lnTo>
                  <a:lnTo>
                    <a:pt x="18383" y="17997"/>
                  </a:lnTo>
                  <a:close/>
                  <a:moveTo>
                    <a:pt x="17791" y="20613"/>
                  </a:moveTo>
                  <a:lnTo>
                    <a:pt x="17777" y="20629"/>
                  </a:lnTo>
                  <a:lnTo>
                    <a:pt x="17763" y="20629"/>
                  </a:lnTo>
                  <a:lnTo>
                    <a:pt x="17748" y="20660"/>
                  </a:lnTo>
                  <a:lnTo>
                    <a:pt x="17763" y="20676"/>
                  </a:lnTo>
                  <a:lnTo>
                    <a:pt x="17791" y="20785"/>
                  </a:lnTo>
                  <a:lnTo>
                    <a:pt x="17805" y="20911"/>
                  </a:lnTo>
                  <a:lnTo>
                    <a:pt x="17805" y="20942"/>
                  </a:lnTo>
                  <a:lnTo>
                    <a:pt x="17819" y="20989"/>
                  </a:lnTo>
                  <a:lnTo>
                    <a:pt x="17904" y="21052"/>
                  </a:lnTo>
                  <a:lnTo>
                    <a:pt x="17946" y="21052"/>
                  </a:lnTo>
                  <a:lnTo>
                    <a:pt x="17974" y="21020"/>
                  </a:lnTo>
                  <a:lnTo>
                    <a:pt x="17988" y="20973"/>
                  </a:lnTo>
                  <a:lnTo>
                    <a:pt x="18073" y="20754"/>
                  </a:lnTo>
                  <a:lnTo>
                    <a:pt x="18087" y="20629"/>
                  </a:lnTo>
                  <a:lnTo>
                    <a:pt x="18087" y="20582"/>
                  </a:lnTo>
                  <a:lnTo>
                    <a:pt x="18073" y="20566"/>
                  </a:lnTo>
                  <a:lnTo>
                    <a:pt x="18031" y="20566"/>
                  </a:lnTo>
                  <a:lnTo>
                    <a:pt x="18002" y="20598"/>
                  </a:lnTo>
                  <a:lnTo>
                    <a:pt x="17946" y="20613"/>
                  </a:lnTo>
                  <a:lnTo>
                    <a:pt x="17791" y="20613"/>
                  </a:lnTo>
                  <a:close/>
                  <a:moveTo>
                    <a:pt x="17480" y="7503"/>
                  </a:moveTo>
                  <a:lnTo>
                    <a:pt x="17466" y="7472"/>
                  </a:lnTo>
                  <a:lnTo>
                    <a:pt x="17466" y="7534"/>
                  </a:lnTo>
                  <a:lnTo>
                    <a:pt x="17452" y="7644"/>
                  </a:lnTo>
                  <a:lnTo>
                    <a:pt x="17410" y="7769"/>
                  </a:lnTo>
                  <a:lnTo>
                    <a:pt x="17410" y="7816"/>
                  </a:lnTo>
                  <a:lnTo>
                    <a:pt x="17424" y="7879"/>
                  </a:lnTo>
                  <a:lnTo>
                    <a:pt x="17452" y="7973"/>
                  </a:lnTo>
                  <a:lnTo>
                    <a:pt x="17466" y="8035"/>
                  </a:lnTo>
                  <a:lnTo>
                    <a:pt x="17466" y="8756"/>
                  </a:lnTo>
                  <a:lnTo>
                    <a:pt x="17480" y="8803"/>
                  </a:lnTo>
                  <a:lnTo>
                    <a:pt x="17523" y="8834"/>
                  </a:lnTo>
                  <a:lnTo>
                    <a:pt x="17621" y="8881"/>
                  </a:lnTo>
                  <a:lnTo>
                    <a:pt x="17650" y="8881"/>
                  </a:lnTo>
                  <a:lnTo>
                    <a:pt x="17636" y="8850"/>
                  </a:lnTo>
                  <a:lnTo>
                    <a:pt x="17565" y="8725"/>
                  </a:lnTo>
                  <a:lnTo>
                    <a:pt x="17537" y="8662"/>
                  </a:lnTo>
                  <a:lnTo>
                    <a:pt x="17537" y="8521"/>
                  </a:lnTo>
                  <a:lnTo>
                    <a:pt x="17551" y="8458"/>
                  </a:lnTo>
                  <a:lnTo>
                    <a:pt x="17579" y="8411"/>
                  </a:lnTo>
                  <a:lnTo>
                    <a:pt x="17607" y="8380"/>
                  </a:lnTo>
                  <a:lnTo>
                    <a:pt x="17621" y="8380"/>
                  </a:lnTo>
                  <a:lnTo>
                    <a:pt x="17650" y="8411"/>
                  </a:lnTo>
                  <a:lnTo>
                    <a:pt x="17650" y="8380"/>
                  </a:lnTo>
                  <a:lnTo>
                    <a:pt x="17551" y="7879"/>
                  </a:lnTo>
                  <a:lnTo>
                    <a:pt x="17537" y="7753"/>
                  </a:lnTo>
                  <a:lnTo>
                    <a:pt x="17537" y="7738"/>
                  </a:lnTo>
                  <a:lnTo>
                    <a:pt x="17509" y="7612"/>
                  </a:lnTo>
                  <a:lnTo>
                    <a:pt x="17480" y="7503"/>
                  </a:lnTo>
                  <a:close/>
                  <a:moveTo>
                    <a:pt x="17353" y="9163"/>
                  </a:moveTo>
                  <a:lnTo>
                    <a:pt x="17325" y="9257"/>
                  </a:lnTo>
                  <a:lnTo>
                    <a:pt x="17325" y="9367"/>
                  </a:lnTo>
                  <a:lnTo>
                    <a:pt x="17297" y="9492"/>
                  </a:lnTo>
                  <a:lnTo>
                    <a:pt x="17255" y="9586"/>
                  </a:lnTo>
                  <a:lnTo>
                    <a:pt x="17255" y="9680"/>
                  </a:lnTo>
                  <a:lnTo>
                    <a:pt x="17269" y="9696"/>
                  </a:lnTo>
                  <a:lnTo>
                    <a:pt x="17283" y="9680"/>
                  </a:lnTo>
                  <a:lnTo>
                    <a:pt x="17353" y="9555"/>
                  </a:lnTo>
                  <a:lnTo>
                    <a:pt x="17382" y="9539"/>
                  </a:lnTo>
                  <a:lnTo>
                    <a:pt x="17410" y="9539"/>
                  </a:lnTo>
                  <a:lnTo>
                    <a:pt x="17438" y="9555"/>
                  </a:lnTo>
                  <a:lnTo>
                    <a:pt x="17509" y="9633"/>
                  </a:lnTo>
                  <a:lnTo>
                    <a:pt x="17523" y="9633"/>
                  </a:lnTo>
                  <a:lnTo>
                    <a:pt x="17551" y="9602"/>
                  </a:lnTo>
                  <a:lnTo>
                    <a:pt x="17607" y="9508"/>
                  </a:lnTo>
                  <a:lnTo>
                    <a:pt x="17650" y="9476"/>
                  </a:lnTo>
                  <a:lnTo>
                    <a:pt x="17692" y="9461"/>
                  </a:lnTo>
                  <a:lnTo>
                    <a:pt x="17777" y="9382"/>
                  </a:lnTo>
                  <a:lnTo>
                    <a:pt x="17847" y="9304"/>
                  </a:lnTo>
                  <a:lnTo>
                    <a:pt x="17847" y="9288"/>
                  </a:lnTo>
                  <a:lnTo>
                    <a:pt x="17833" y="9273"/>
                  </a:lnTo>
                  <a:lnTo>
                    <a:pt x="17791" y="9273"/>
                  </a:lnTo>
                  <a:lnTo>
                    <a:pt x="17678" y="9257"/>
                  </a:lnTo>
                  <a:lnTo>
                    <a:pt x="17579" y="9226"/>
                  </a:lnTo>
                  <a:lnTo>
                    <a:pt x="17480" y="9163"/>
                  </a:lnTo>
                  <a:lnTo>
                    <a:pt x="17438" y="9147"/>
                  </a:lnTo>
                  <a:lnTo>
                    <a:pt x="17396" y="9147"/>
                  </a:lnTo>
                  <a:lnTo>
                    <a:pt x="17353" y="9163"/>
                  </a:lnTo>
                  <a:close/>
                  <a:moveTo>
                    <a:pt x="17198" y="10056"/>
                  </a:moveTo>
                  <a:lnTo>
                    <a:pt x="17156" y="10181"/>
                  </a:lnTo>
                  <a:lnTo>
                    <a:pt x="17142" y="10213"/>
                  </a:lnTo>
                  <a:lnTo>
                    <a:pt x="17114" y="10260"/>
                  </a:lnTo>
                  <a:lnTo>
                    <a:pt x="17071" y="10307"/>
                  </a:lnTo>
                  <a:lnTo>
                    <a:pt x="17029" y="10322"/>
                  </a:lnTo>
                  <a:lnTo>
                    <a:pt x="16930" y="10385"/>
                  </a:lnTo>
                  <a:lnTo>
                    <a:pt x="16747" y="10542"/>
                  </a:lnTo>
                  <a:lnTo>
                    <a:pt x="16704" y="10573"/>
                  </a:lnTo>
                  <a:lnTo>
                    <a:pt x="16620" y="10573"/>
                  </a:lnTo>
                  <a:lnTo>
                    <a:pt x="16507" y="10604"/>
                  </a:lnTo>
                  <a:lnTo>
                    <a:pt x="16408" y="10636"/>
                  </a:lnTo>
                  <a:lnTo>
                    <a:pt x="16366" y="10667"/>
                  </a:lnTo>
                  <a:lnTo>
                    <a:pt x="16352" y="10698"/>
                  </a:lnTo>
                  <a:lnTo>
                    <a:pt x="16380" y="10792"/>
                  </a:lnTo>
                  <a:lnTo>
                    <a:pt x="16408" y="10902"/>
                  </a:lnTo>
                  <a:lnTo>
                    <a:pt x="16436" y="10933"/>
                  </a:lnTo>
                  <a:lnTo>
                    <a:pt x="16450" y="10933"/>
                  </a:lnTo>
                  <a:lnTo>
                    <a:pt x="16521" y="10855"/>
                  </a:lnTo>
                  <a:lnTo>
                    <a:pt x="16563" y="10823"/>
                  </a:lnTo>
                  <a:lnTo>
                    <a:pt x="16606" y="10808"/>
                  </a:lnTo>
                  <a:lnTo>
                    <a:pt x="16690" y="10761"/>
                  </a:lnTo>
                  <a:lnTo>
                    <a:pt x="16704" y="10777"/>
                  </a:lnTo>
                  <a:lnTo>
                    <a:pt x="16718" y="10777"/>
                  </a:lnTo>
                  <a:lnTo>
                    <a:pt x="16747" y="10761"/>
                  </a:lnTo>
                  <a:lnTo>
                    <a:pt x="16803" y="10698"/>
                  </a:lnTo>
                  <a:lnTo>
                    <a:pt x="16845" y="10667"/>
                  </a:lnTo>
                  <a:lnTo>
                    <a:pt x="16874" y="10651"/>
                  </a:lnTo>
                  <a:lnTo>
                    <a:pt x="17184" y="10651"/>
                  </a:lnTo>
                  <a:lnTo>
                    <a:pt x="17212" y="10620"/>
                  </a:lnTo>
                  <a:lnTo>
                    <a:pt x="17240" y="10573"/>
                  </a:lnTo>
                  <a:lnTo>
                    <a:pt x="17255" y="10510"/>
                  </a:lnTo>
                  <a:lnTo>
                    <a:pt x="17255" y="10354"/>
                  </a:lnTo>
                  <a:lnTo>
                    <a:pt x="17283" y="10291"/>
                  </a:lnTo>
                  <a:lnTo>
                    <a:pt x="17297" y="10244"/>
                  </a:lnTo>
                  <a:lnTo>
                    <a:pt x="17339" y="10134"/>
                  </a:lnTo>
                  <a:lnTo>
                    <a:pt x="17367" y="10025"/>
                  </a:lnTo>
                  <a:lnTo>
                    <a:pt x="17382" y="9962"/>
                  </a:lnTo>
                  <a:lnTo>
                    <a:pt x="17353" y="9915"/>
                  </a:lnTo>
                  <a:lnTo>
                    <a:pt x="17283" y="9790"/>
                  </a:lnTo>
                  <a:lnTo>
                    <a:pt x="17269" y="9758"/>
                  </a:lnTo>
                  <a:lnTo>
                    <a:pt x="17255" y="9758"/>
                  </a:lnTo>
                  <a:lnTo>
                    <a:pt x="17255" y="9774"/>
                  </a:lnTo>
                  <a:lnTo>
                    <a:pt x="17240" y="9868"/>
                  </a:lnTo>
                  <a:lnTo>
                    <a:pt x="17198" y="10056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t">
              <a:noAutofit/>
            </a:bodyPr>
            <a:lstStyle/>
            <a:p>
              <a:pPr lvl="0" algn="l" defTabSz="904130"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" name="Shape 648"/>
            <p:cNvSpPr/>
            <p:nvPr/>
          </p:nvSpPr>
          <p:spPr>
            <a:xfrm>
              <a:off x="22910" y="32441"/>
              <a:ext cx="2391076" cy="3263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83" y="2111"/>
                  </a:moveTo>
                  <a:lnTo>
                    <a:pt x="16012" y="2147"/>
                  </a:lnTo>
                  <a:lnTo>
                    <a:pt x="16012" y="2204"/>
                  </a:lnTo>
                  <a:lnTo>
                    <a:pt x="15983" y="2219"/>
                  </a:lnTo>
                  <a:lnTo>
                    <a:pt x="15983" y="2240"/>
                  </a:lnTo>
                  <a:lnTo>
                    <a:pt x="15963" y="2254"/>
                  </a:lnTo>
                  <a:lnTo>
                    <a:pt x="15983" y="2290"/>
                  </a:lnTo>
                  <a:lnTo>
                    <a:pt x="15983" y="2312"/>
                  </a:lnTo>
                  <a:lnTo>
                    <a:pt x="16031" y="2348"/>
                  </a:lnTo>
                  <a:lnTo>
                    <a:pt x="16061" y="2383"/>
                  </a:lnTo>
                  <a:lnTo>
                    <a:pt x="16110" y="2398"/>
                  </a:lnTo>
                  <a:lnTo>
                    <a:pt x="16129" y="2419"/>
                  </a:lnTo>
                  <a:lnTo>
                    <a:pt x="16178" y="2433"/>
                  </a:lnTo>
                  <a:lnTo>
                    <a:pt x="16403" y="2433"/>
                  </a:lnTo>
                  <a:lnTo>
                    <a:pt x="16481" y="2419"/>
                  </a:lnTo>
                  <a:lnTo>
                    <a:pt x="16725" y="2419"/>
                  </a:lnTo>
                  <a:lnTo>
                    <a:pt x="16793" y="2433"/>
                  </a:lnTo>
                  <a:lnTo>
                    <a:pt x="16842" y="2455"/>
                  </a:lnTo>
                  <a:lnTo>
                    <a:pt x="16891" y="2491"/>
                  </a:lnTo>
                  <a:lnTo>
                    <a:pt x="16920" y="2548"/>
                  </a:lnTo>
                  <a:lnTo>
                    <a:pt x="16969" y="2598"/>
                  </a:lnTo>
                  <a:lnTo>
                    <a:pt x="16999" y="2634"/>
                  </a:lnTo>
                  <a:lnTo>
                    <a:pt x="17096" y="2705"/>
                  </a:lnTo>
                  <a:lnTo>
                    <a:pt x="17116" y="2763"/>
                  </a:lnTo>
                  <a:lnTo>
                    <a:pt x="17165" y="2798"/>
                  </a:lnTo>
                  <a:lnTo>
                    <a:pt x="17194" y="2870"/>
                  </a:lnTo>
                  <a:lnTo>
                    <a:pt x="17194" y="3035"/>
                  </a:lnTo>
                  <a:lnTo>
                    <a:pt x="17165" y="3085"/>
                  </a:lnTo>
                  <a:lnTo>
                    <a:pt x="17165" y="3228"/>
                  </a:lnTo>
                  <a:lnTo>
                    <a:pt x="17194" y="3228"/>
                  </a:lnTo>
                  <a:lnTo>
                    <a:pt x="17243" y="3249"/>
                  </a:lnTo>
                  <a:lnTo>
                    <a:pt x="17341" y="3249"/>
                  </a:lnTo>
                  <a:lnTo>
                    <a:pt x="17360" y="3264"/>
                  </a:lnTo>
                  <a:lnTo>
                    <a:pt x="17409" y="3264"/>
                  </a:lnTo>
                  <a:lnTo>
                    <a:pt x="17409" y="3299"/>
                  </a:lnTo>
                  <a:lnTo>
                    <a:pt x="17389" y="3321"/>
                  </a:lnTo>
                  <a:lnTo>
                    <a:pt x="17311" y="3321"/>
                  </a:lnTo>
                  <a:lnTo>
                    <a:pt x="17262" y="3335"/>
                  </a:lnTo>
                  <a:lnTo>
                    <a:pt x="17243" y="3357"/>
                  </a:lnTo>
                  <a:lnTo>
                    <a:pt x="17243" y="3371"/>
                  </a:lnTo>
                  <a:lnTo>
                    <a:pt x="17262" y="3371"/>
                  </a:lnTo>
                  <a:lnTo>
                    <a:pt x="17292" y="3392"/>
                  </a:lnTo>
                  <a:lnTo>
                    <a:pt x="17341" y="3414"/>
                  </a:lnTo>
                  <a:lnTo>
                    <a:pt x="17360" y="3414"/>
                  </a:lnTo>
                  <a:lnTo>
                    <a:pt x="17292" y="3414"/>
                  </a:lnTo>
                  <a:lnTo>
                    <a:pt x="17243" y="3428"/>
                  </a:lnTo>
                  <a:lnTo>
                    <a:pt x="17214" y="3450"/>
                  </a:lnTo>
                  <a:lnTo>
                    <a:pt x="17165" y="3464"/>
                  </a:lnTo>
                  <a:lnTo>
                    <a:pt x="17145" y="3485"/>
                  </a:lnTo>
                  <a:lnTo>
                    <a:pt x="17145" y="3500"/>
                  </a:lnTo>
                  <a:lnTo>
                    <a:pt x="17165" y="3536"/>
                  </a:lnTo>
                  <a:lnTo>
                    <a:pt x="17214" y="3557"/>
                  </a:lnTo>
                  <a:lnTo>
                    <a:pt x="17262" y="3571"/>
                  </a:lnTo>
                  <a:lnTo>
                    <a:pt x="17311" y="3593"/>
                  </a:lnTo>
                  <a:lnTo>
                    <a:pt x="17438" y="3593"/>
                  </a:lnTo>
                  <a:lnTo>
                    <a:pt x="17487" y="3571"/>
                  </a:lnTo>
                  <a:lnTo>
                    <a:pt x="17536" y="3536"/>
                  </a:lnTo>
                  <a:lnTo>
                    <a:pt x="17565" y="3521"/>
                  </a:lnTo>
                  <a:lnTo>
                    <a:pt x="17585" y="3500"/>
                  </a:lnTo>
                  <a:lnTo>
                    <a:pt x="17585" y="3485"/>
                  </a:lnTo>
                  <a:lnTo>
                    <a:pt x="17614" y="3464"/>
                  </a:lnTo>
                  <a:lnTo>
                    <a:pt x="17663" y="3464"/>
                  </a:lnTo>
                  <a:lnTo>
                    <a:pt x="17682" y="3450"/>
                  </a:lnTo>
                  <a:lnTo>
                    <a:pt x="17731" y="3485"/>
                  </a:lnTo>
                  <a:lnTo>
                    <a:pt x="17731" y="3607"/>
                  </a:lnTo>
                  <a:lnTo>
                    <a:pt x="17712" y="3664"/>
                  </a:lnTo>
                  <a:lnTo>
                    <a:pt x="17682" y="3679"/>
                  </a:lnTo>
                  <a:lnTo>
                    <a:pt x="17634" y="3679"/>
                  </a:lnTo>
                  <a:lnTo>
                    <a:pt x="17614" y="3700"/>
                  </a:lnTo>
                  <a:lnTo>
                    <a:pt x="17565" y="3715"/>
                  </a:lnTo>
                  <a:lnTo>
                    <a:pt x="17507" y="3736"/>
                  </a:lnTo>
                  <a:lnTo>
                    <a:pt x="17438" y="3786"/>
                  </a:lnTo>
                  <a:lnTo>
                    <a:pt x="17389" y="3808"/>
                  </a:lnTo>
                  <a:lnTo>
                    <a:pt x="17360" y="3843"/>
                  </a:lnTo>
                  <a:lnTo>
                    <a:pt x="17360" y="3901"/>
                  </a:lnTo>
                  <a:lnTo>
                    <a:pt x="17341" y="3972"/>
                  </a:lnTo>
                  <a:lnTo>
                    <a:pt x="17311" y="4044"/>
                  </a:lnTo>
                  <a:lnTo>
                    <a:pt x="17311" y="4165"/>
                  </a:lnTo>
                  <a:lnTo>
                    <a:pt x="17341" y="4201"/>
                  </a:lnTo>
                  <a:lnTo>
                    <a:pt x="17341" y="4244"/>
                  </a:lnTo>
                  <a:lnTo>
                    <a:pt x="17360" y="4280"/>
                  </a:lnTo>
                  <a:lnTo>
                    <a:pt x="17409" y="4294"/>
                  </a:lnTo>
                  <a:lnTo>
                    <a:pt x="17458" y="4330"/>
                  </a:lnTo>
                  <a:lnTo>
                    <a:pt x="17507" y="4351"/>
                  </a:lnTo>
                  <a:lnTo>
                    <a:pt x="17536" y="4387"/>
                  </a:lnTo>
                  <a:lnTo>
                    <a:pt x="17585" y="4423"/>
                  </a:lnTo>
                  <a:lnTo>
                    <a:pt x="17614" y="4473"/>
                  </a:lnTo>
                  <a:lnTo>
                    <a:pt x="17614" y="4566"/>
                  </a:lnTo>
                  <a:lnTo>
                    <a:pt x="17634" y="4602"/>
                  </a:lnTo>
                  <a:lnTo>
                    <a:pt x="17780" y="4709"/>
                  </a:lnTo>
                  <a:lnTo>
                    <a:pt x="17829" y="4731"/>
                  </a:lnTo>
                  <a:lnTo>
                    <a:pt x="17907" y="4767"/>
                  </a:lnTo>
                  <a:lnTo>
                    <a:pt x="17956" y="4802"/>
                  </a:lnTo>
                  <a:lnTo>
                    <a:pt x="18005" y="4817"/>
                  </a:lnTo>
                  <a:lnTo>
                    <a:pt x="18054" y="4852"/>
                  </a:lnTo>
                  <a:lnTo>
                    <a:pt x="18132" y="4888"/>
                  </a:lnTo>
                  <a:lnTo>
                    <a:pt x="18200" y="4946"/>
                  </a:lnTo>
                  <a:lnTo>
                    <a:pt x="18278" y="4960"/>
                  </a:lnTo>
                  <a:lnTo>
                    <a:pt x="18376" y="4996"/>
                  </a:lnTo>
                  <a:lnTo>
                    <a:pt x="18523" y="4996"/>
                  </a:lnTo>
                  <a:lnTo>
                    <a:pt x="18591" y="4981"/>
                  </a:lnTo>
                  <a:lnTo>
                    <a:pt x="18747" y="4981"/>
                  </a:lnTo>
                  <a:lnTo>
                    <a:pt x="18796" y="4996"/>
                  </a:lnTo>
                  <a:lnTo>
                    <a:pt x="18816" y="5017"/>
                  </a:lnTo>
                  <a:lnTo>
                    <a:pt x="18845" y="5031"/>
                  </a:lnTo>
                  <a:lnTo>
                    <a:pt x="18865" y="5053"/>
                  </a:lnTo>
                  <a:lnTo>
                    <a:pt x="18865" y="5067"/>
                  </a:lnTo>
                  <a:lnTo>
                    <a:pt x="18894" y="5067"/>
                  </a:lnTo>
                  <a:lnTo>
                    <a:pt x="18913" y="5089"/>
                  </a:lnTo>
                  <a:lnTo>
                    <a:pt x="19109" y="5089"/>
                  </a:lnTo>
                  <a:lnTo>
                    <a:pt x="19187" y="5067"/>
                  </a:lnTo>
                  <a:lnTo>
                    <a:pt x="19207" y="5067"/>
                  </a:lnTo>
                  <a:lnTo>
                    <a:pt x="19255" y="5053"/>
                  </a:lnTo>
                  <a:lnTo>
                    <a:pt x="19314" y="5031"/>
                  </a:lnTo>
                  <a:lnTo>
                    <a:pt x="19363" y="4996"/>
                  </a:lnTo>
                  <a:lnTo>
                    <a:pt x="19382" y="4960"/>
                  </a:lnTo>
                  <a:lnTo>
                    <a:pt x="19382" y="4731"/>
                  </a:lnTo>
                  <a:lnTo>
                    <a:pt x="19461" y="4674"/>
                  </a:lnTo>
                  <a:lnTo>
                    <a:pt x="19480" y="4638"/>
                  </a:lnTo>
                  <a:lnTo>
                    <a:pt x="19461" y="4581"/>
                  </a:lnTo>
                  <a:lnTo>
                    <a:pt x="19431" y="4530"/>
                  </a:lnTo>
                  <a:lnTo>
                    <a:pt x="19431" y="4495"/>
                  </a:lnTo>
                  <a:lnTo>
                    <a:pt x="19461" y="4473"/>
                  </a:lnTo>
                  <a:lnTo>
                    <a:pt x="19480" y="4437"/>
                  </a:lnTo>
                  <a:lnTo>
                    <a:pt x="19529" y="4402"/>
                  </a:lnTo>
                  <a:lnTo>
                    <a:pt x="19578" y="4351"/>
                  </a:lnTo>
                  <a:lnTo>
                    <a:pt x="19607" y="4294"/>
                  </a:lnTo>
                  <a:lnTo>
                    <a:pt x="19627" y="4244"/>
                  </a:lnTo>
                  <a:lnTo>
                    <a:pt x="19656" y="4187"/>
                  </a:lnTo>
                  <a:lnTo>
                    <a:pt x="19627" y="4151"/>
                  </a:lnTo>
                  <a:lnTo>
                    <a:pt x="19627" y="4094"/>
                  </a:lnTo>
                  <a:lnTo>
                    <a:pt x="19656" y="4044"/>
                  </a:lnTo>
                  <a:lnTo>
                    <a:pt x="19675" y="4008"/>
                  </a:lnTo>
                  <a:lnTo>
                    <a:pt x="19754" y="3951"/>
                  </a:lnTo>
                  <a:lnTo>
                    <a:pt x="19802" y="3901"/>
                  </a:lnTo>
                  <a:lnTo>
                    <a:pt x="19881" y="3865"/>
                  </a:lnTo>
                  <a:lnTo>
                    <a:pt x="19949" y="3829"/>
                  </a:lnTo>
                  <a:lnTo>
                    <a:pt x="20047" y="3786"/>
                  </a:lnTo>
                  <a:lnTo>
                    <a:pt x="20096" y="3772"/>
                  </a:lnTo>
                  <a:lnTo>
                    <a:pt x="20174" y="3750"/>
                  </a:lnTo>
                  <a:lnTo>
                    <a:pt x="20242" y="3700"/>
                  </a:lnTo>
                  <a:lnTo>
                    <a:pt x="20320" y="3664"/>
                  </a:lnTo>
                  <a:lnTo>
                    <a:pt x="20389" y="3593"/>
                  </a:lnTo>
                  <a:lnTo>
                    <a:pt x="20447" y="3536"/>
                  </a:lnTo>
                  <a:lnTo>
                    <a:pt x="20496" y="3464"/>
                  </a:lnTo>
                  <a:lnTo>
                    <a:pt x="20516" y="3392"/>
                  </a:lnTo>
                  <a:lnTo>
                    <a:pt x="20564" y="3335"/>
                  </a:lnTo>
                  <a:lnTo>
                    <a:pt x="20594" y="3299"/>
                  </a:lnTo>
                  <a:lnTo>
                    <a:pt x="20594" y="3264"/>
                  </a:lnTo>
                  <a:lnTo>
                    <a:pt x="20643" y="3249"/>
                  </a:lnTo>
                  <a:lnTo>
                    <a:pt x="20691" y="3228"/>
                  </a:lnTo>
                  <a:lnTo>
                    <a:pt x="20740" y="3214"/>
                  </a:lnTo>
                  <a:lnTo>
                    <a:pt x="20760" y="3192"/>
                  </a:lnTo>
                  <a:lnTo>
                    <a:pt x="20809" y="3178"/>
                  </a:lnTo>
                  <a:lnTo>
                    <a:pt x="20906" y="3106"/>
                  </a:lnTo>
                  <a:lnTo>
                    <a:pt x="21063" y="3035"/>
                  </a:lnTo>
                  <a:lnTo>
                    <a:pt x="21131" y="2977"/>
                  </a:lnTo>
                  <a:lnTo>
                    <a:pt x="21209" y="2942"/>
                  </a:lnTo>
                  <a:lnTo>
                    <a:pt x="21258" y="2884"/>
                  </a:lnTo>
                  <a:lnTo>
                    <a:pt x="21326" y="2834"/>
                  </a:lnTo>
                  <a:lnTo>
                    <a:pt x="21405" y="2798"/>
                  </a:lnTo>
                  <a:lnTo>
                    <a:pt x="21453" y="2763"/>
                  </a:lnTo>
                  <a:lnTo>
                    <a:pt x="21473" y="2705"/>
                  </a:lnTo>
                  <a:lnTo>
                    <a:pt x="21522" y="2691"/>
                  </a:lnTo>
                  <a:lnTo>
                    <a:pt x="21522" y="2655"/>
                  </a:lnTo>
                  <a:lnTo>
                    <a:pt x="21551" y="2634"/>
                  </a:lnTo>
                  <a:lnTo>
                    <a:pt x="21522" y="2619"/>
                  </a:lnTo>
                  <a:lnTo>
                    <a:pt x="21453" y="2598"/>
                  </a:lnTo>
                  <a:lnTo>
                    <a:pt x="21375" y="2598"/>
                  </a:lnTo>
                  <a:lnTo>
                    <a:pt x="21278" y="2619"/>
                  </a:lnTo>
                  <a:lnTo>
                    <a:pt x="21180" y="2634"/>
                  </a:lnTo>
                  <a:lnTo>
                    <a:pt x="21112" y="2655"/>
                  </a:lnTo>
                  <a:lnTo>
                    <a:pt x="21004" y="2691"/>
                  </a:lnTo>
                  <a:lnTo>
                    <a:pt x="20936" y="2727"/>
                  </a:lnTo>
                  <a:lnTo>
                    <a:pt x="20906" y="2741"/>
                  </a:lnTo>
                  <a:lnTo>
                    <a:pt x="20906" y="2727"/>
                  </a:lnTo>
                  <a:lnTo>
                    <a:pt x="20955" y="2691"/>
                  </a:lnTo>
                  <a:lnTo>
                    <a:pt x="20955" y="2655"/>
                  </a:lnTo>
                  <a:lnTo>
                    <a:pt x="20936" y="2619"/>
                  </a:lnTo>
                  <a:lnTo>
                    <a:pt x="20789" y="2619"/>
                  </a:lnTo>
                  <a:lnTo>
                    <a:pt x="20760" y="2634"/>
                  </a:lnTo>
                  <a:lnTo>
                    <a:pt x="20760" y="2619"/>
                  </a:lnTo>
                  <a:lnTo>
                    <a:pt x="20809" y="2598"/>
                  </a:lnTo>
                  <a:lnTo>
                    <a:pt x="20906" y="2562"/>
                  </a:lnTo>
                  <a:lnTo>
                    <a:pt x="21004" y="2548"/>
                  </a:lnTo>
                  <a:lnTo>
                    <a:pt x="21160" y="2505"/>
                  </a:lnTo>
                  <a:lnTo>
                    <a:pt x="21209" y="2526"/>
                  </a:lnTo>
                  <a:lnTo>
                    <a:pt x="21229" y="2526"/>
                  </a:lnTo>
                  <a:lnTo>
                    <a:pt x="21278" y="2548"/>
                  </a:lnTo>
                  <a:lnTo>
                    <a:pt x="21326" y="2526"/>
                  </a:lnTo>
                  <a:lnTo>
                    <a:pt x="21375" y="2526"/>
                  </a:lnTo>
                  <a:lnTo>
                    <a:pt x="21424" y="2505"/>
                  </a:lnTo>
                  <a:lnTo>
                    <a:pt x="21473" y="2469"/>
                  </a:lnTo>
                  <a:lnTo>
                    <a:pt x="21502" y="2455"/>
                  </a:lnTo>
                  <a:lnTo>
                    <a:pt x="21502" y="2419"/>
                  </a:lnTo>
                  <a:lnTo>
                    <a:pt x="21473" y="2383"/>
                  </a:lnTo>
                  <a:lnTo>
                    <a:pt x="21453" y="2362"/>
                  </a:lnTo>
                  <a:lnTo>
                    <a:pt x="21424" y="2348"/>
                  </a:lnTo>
                  <a:lnTo>
                    <a:pt x="21375" y="2326"/>
                  </a:lnTo>
                  <a:lnTo>
                    <a:pt x="21326" y="2326"/>
                  </a:lnTo>
                  <a:lnTo>
                    <a:pt x="21258" y="2312"/>
                  </a:lnTo>
                  <a:lnTo>
                    <a:pt x="20906" y="2312"/>
                  </a:lnTo>
                  <a:lnTo>
                    <a:pt x="20887" y="2326"/>
                  </a:lnTo>
                  <a:lnTo>
                    <a:pt x="20858" y="2326"/>
                  </a:lnTo>
                  <a:lnTo>
                    <a:pt x="20858" y="2312"/>
                  </a:lnTo>
                  <a:lnTo>
                    <a:pt x="20887" y="2290"/>
                  </a:lnTo>
                  <a:lnTo>
                    <a:pt x="20936" y="2276"/>
                  </a:lnTo>
                  <a:lnTo>
                    <a:pt x="21082" y="2276"/>
                  </a:lnTo>
                  <a:lnTo>
                    <a:pt x="21112" y="2254"/>
                  </a:lnTo>
                  <a:lnTo>
                    <a:pt x="21112" y="2240"/>
                  </a:lnTo>
                  <a:lnTo>
                    <a:pt x="21063" y="2219"/>
                  </a:lnTo>
                  <a:lnTo>
                    <a:pt x="21004" y="2204"/>
                  </a:lnTo>
                  <a:lnTo>
                    <a:pt x="20955" y="2183"/>
                  </a:lnTo>
                  <a:lnTo>
                    <a:pt x="20906" y="2169"/>
                  </a:lnTo>
                  <a:lnTo>
                    <a:pt x="20858" y="2169"/>
                  </a:lnTo>
                  <a:lnTo>
                    <a:pt x="20838" y="2147"/>
                  </a:lnTo>
                  <a:lnTo>
                    <a:pt x="20838" y="2133"/>
                  </a:lnTo>
                  <a:lnTo>
                    <a:pt x="20936" y="2090"/>
                  </a:lnTo>
                  <a:lnTo>
                    <a:pt x="20985" y="2076"/>
                  </a:lnTo>
                  <a:lnTo>
                    <a:pt x="21004" y="2040"/>
                  </a:lnTo>
                  <a:lnTo>
                    <a:pt x="21033" y="2018"/>
                  </a:lnTo>
                  <a:lnTo>
                    <a:pt x="21063" y="1983"/>
                  </a:lnTo>
                  <a:lnTo>
                    <a:pt x="21063" y="1968"/>
                  </a:lnTo>
                  <a:lnTo>
                    <a:pt x="21033" y="1947"/>
                  </a:lnTo>
                  <a:lnTo>
                    <a:pt x="21033" y="1932"/>
                  </a:lnTo>
                  <a:lnTo>
                    <a:pt x="21004" y="1911"/>
                  </a:lnTo>
                  <a:lnTo>
                    <a:pt x="21004" y="1861"/>
                  </a:lnTo>
                  <a:lnTo>
                    <a:pt x="21033" y="1839"/>
                  </a:lnTo>
                  <a:lnTo>
                    <a:pt x="21033" y="1804"/>
                  </a:lnTo>
                  <a:lnTo>
                    <a:pt x="21004" y="1789"/>
                  </a:lnTo>
                  <a:lnTo>
                    <a:pt x="20985" y="1789"/>
                  </a:lnTo>
                  <a:lnTo>
                    <a:pt x="20936" y="1768"/>
                  </a:lnTo>
                  <a:lnTo>
                    <a:pt x="20906" y="1753"/>
                  </a:lnTo>
                  <a:lnTo>
                    <a:pt x="20906" y="1696"/>
                  </a:lnTo>
                  <a:lnTo>
                    <a:pt x="20887" y="1675"/>
                  </a:lnTo>
                  <a:lnTo>
                    <a:pt x="20838" y="1675"/>
                  </a:lnTo>
                  <a:lnTo>
                    <a:pt x="20789" y="1660"/>
                  </a:lnTo>
                  <a:lnTo>
                    <a:pt x="20711" y="1660"/>
                  </a:lnTo>
                  <a:lnTo>
                    <a:pt x="20643" y="1639"/>
                  </a:lnTo>
                  <a:lnTo>
                    <a:pt x="20564" y="1639"/>
                  </a:lnTo>
                  <a:lnTo>
                    <a:pt x="20516" y="1625"/>
                  </a:lnTo>
                  <a:lnTo>
                    <a:pt x="20467" y="1603"/>
                  </a:lnTo>
                  <a:lnTo>
                    <a:pt x="20467" y="1567"/>
                  </a:lnTo>
                  <a:lnTo>
                    <a:pt x="20516" y="1553"/>
                  </a:lnTo>
                  <a:lnTo>
                    <a:pt x="20564" y="1517"/>
                  </a:lnTo>
                  <a:lnTo>
                    <a:pt x="20594" y="1482"/>
                  </a:lnTo>
                  <a:lnTo>
                    <a:pt x="20613" y="1460"/>
                  </a:lnTo>
                  <a:lnTo>
                    <a:pt x="20594" y="1446"/>
                  </a:lnTo>
                  <a:lnTo>
                    <a:pt x="20564" y="1446"/>
                  </a:lnTo>
                  <a:lnTo>
                    <a:pt x="20545" y="1424"/>
                  </a:lnTo>
                  <a:lnTo>
                    <a:pt x="20496" y="1446"/>
                  </a:lnTo>
                  <a:lnTo>
                    <a:pt x="20369" y="1446"/>
                  </a:lnTo>
                  <a:lnTo>
                    <a:pt x="20340" y="1424"/>
                  </a:lnTo>
                  <a:lnTo>
                    <a:pt x="20340" y="1410"/>
                  </a:lnTo>
                  <a:lnTo>
                    <a:pt x="20320" y="1410"/>
                  </a:lnTo>
                  <a:lnTo>
                    <a:pt x="20291" y="1388"/>
                  </a:lnTo>
                  <a:lnTo>
                    <a:pt x="20144" y="1388"/>
                  </a:lnTo>
                  <a:lnTo>
                    <a:pt x="20076" y="1317"/>
                  </a:lnTo>
                  <a:lnTo>
                    <a:pt x="20047" y="1245"/>
                  </a:lnTo>
                  <a:lnTo>
                    <a:pt x="20027" y="1152"/>
                  </a:lnTo>
                  <a:lnTo>
                    <a:pt x="20027" y="1009"/>
                  </a:lnTo>
                  <a:lnTo>
                    <a:pt x="19998" y="959"/>
                  </a:lnTo>
                  <a:lnTo>
                    <a:pt x="19978" y="923"/>
                  </a:lnTo>
                  <a:lnTo>
                    <a:pt x="19978" y="866"/>
                  </a:lnTo>
                  <a:lnTo>
                    <a:pt x="19998" y="794"/>
                  </a:lnTo>
                  <a:lnTo>
                    <a:pt x="19998" y="723"/>
                  </a:lnTo>
                  <a:lnTo>
                    <a:pt x="19978" y="701"/>
                  </a:lnTo>
                  <a:lnTo>
                    <a:pt x="19949" y="701"/>
                  </a:lnTo>
                  <a:lnTo>
                    <a:pt x="19929" y="687"/>
                  </a:lnTo>
                  <a:lnTo>
                    <a:pt x="19881" y="687"/>
                  </a:lnTo>
                  <a:lnTo>
                    <a:pt x="19851" y="701"/>
                  </a:lnTo>
                  <a:lnTo>
                    <a:pt x="19802" y="701"/>
                  </a:lnTo>
                  <a:lnTo>
                    <a:pt x="19754" y="723"/>
                  </a:lnTo>
                  <a:lnTo>
                    <a:pt x="19705" y="737"/>
                  </a:lnTo>
                  <a:lnTo>
                    <a:pt x="19675" y="759"/>
                  </a:lnTo>
                  <a:lnTo>
                    <a:pt x="19656" y="794"/>
                  </a:lnTo>
                  <a:lnTo>
                    <a:pt x="19627" y="809"/>
                  </a:lnTo>
                  <a:lnTo>
                    <a:pt x="19607" y="830"/>
                  </a:lnTo>
                  <a:lnTo>
                    <a:pt x="19578" y="866"/>
                  </a:lnTo>
                  <a:lnTo>
                    <a:pt x="19578" y="887"/>
                  </a:lnTo>
                  <a:lnTo>
                    <a:pt x="19558" y="923"/>
                  </a:lnTo>
                  <a:lnTo>
                    <a:pt x="19529" y="938"/>
                  </a:lnTo>
                  <a:lnTo>
                    <a:pt x="19480" y="938"/>
                  </a:lnTo>
                  <a:lnTo>
                    <a:pt x="19461" y="959"/>
                  </a:lnTo>
                  <a:lnTo>
                    <a:pt x="19461" y="938"/>
                  </a:lnTo>
                  <a:lnTo>
                    <a:pt x="19431" y="938"/>
                  </a:lnTo>
                  <a:lnTo>
                    <a:pt x="19382" y="902"/>
                  </a:lnTo>
                  <a:lnTo>
                    <a:pt x="19334" y="902"/>
                  </a:lnTo>
                  <a:lnTo>
                    <a:pt x="19314" y="923"/>
                  </a:lnTo>
                  <a:lnTo>
                    <a:pt x="19285" y="938"/>
                  </a:lnTo>
                  <a:lnTo>
                    <a:pt x="19187" y="1009"/>
                  </a:lnTo>
                  <a:lnTo>
                    <a:pt x="19187" y="959"/>
                  </a:lnTo>
                  <a:lnTo>
                    <a:pt x="19158" y="938"/>
                  </a:lnTo>
                  <a:lnTo>
                    <a:pt x="19089" y="938"/>
                  </a:lnTo>
                  <a:lnTo>
                    <a:pt x="19011" y="959"/>
                  </a:lnTo>
                  <a:lnTo>
                    <a:pt x="19011" y="938"/>
                  </a:lnTo>
                  <a:lnTo>
                    <a:pt x="19060" y="923"/>
                  </a:lnTo>
                  <a:lnTo>
                    <a:pt x="19089" y="887"/>
                  </a:lnTo>
                  <a:lnTo>
                    <a:pt x="19138" y="852"/>
                  </a:lnTo>
                  <a:lnTo>
                    <a:pt x="19158" y="830"/>
                  </a:lnTo>
                  <a:lnTo>
                    <a:pt x="19187" y="794"/>
                  </a:lnTo>
                  <a:lnTo>
                    <a:pt x="19158" y="773"/>
                  </a:lnTo>
                  <a:lnTo>
                    <a:pt x="19089" y="773"/>
                  </a:lnTo>
                  <a:lnTo>
                    <a:pt x="19040" y="794"/>
                  </a:lnTo>
                  <a:lnTo>
                    <a:pt x="18943" y="794"/>
                  </a:lnTo>
                  <a:lnTo>
                    <a:pt x="18894" y="773"/>
                  </a:lnTo>
                  <a:lnTo>
                    <a:pt x="18718" y="773"/>
                  </a:lnTo>
                  <a:lnTo>
                    <a:pt x="18699" y="794"/>
                  </a:lnTo>
                  <a:lnTo>
                    <a:pt x="18620" y="794"/>
                  </a:lnTo>
                  <a:lnTo>
                    <a:pt x="18542" y="830"/>
                  </a:lnTo>
                  <a:lnTo>
                    <a:pt x="18445" y="866"/>
                  </a:lnTo>
                  <a:lnTo>
                    <a:pt x="18327" y="902"/>
                  </a:lnTo>
                  <a:lnTo>
                    <a:pt x="18230" y="923"/>
                  </a:lnTo>
                  <a:lnTo>
                    <a:pt x="18103" y="959"/>
                  </a:lnTo>
                  <a:lnTo>
                    <a:pt x="18024" y="995"/>
                  </a:lnTo>
                  <a:lnTo>
                    <a:pt x="17956" y="1031"/>
                  </a:lnTo>
                  <a:lnTo>
                    <a:pt x="17927" y="1066"/>
                  </a:lnTo>
                  <a:lnTo>
                    <a:pt x="17907" y="1081"/>
                  </a:lnTo>
                  <a:lnTo>
                    <a:pt x="17878" y="1117"/>
                  </a:lnTo>
                  <a:lnTo>
                    <a:pt x="17878" y="1138"/>
                  </a:lnTo>
                  <a:lnTo>
                    <a:pt x="17829" y="1174"/>
                  </a:lnTo>
                  <a:lnTo>
                    <a:pt x="17780" y="1188"/>
                  </a:lnTo>
                  <a:lnTo>
                    <a:pt x="17663" y="1188"/>
                  </a:lnTo>
                  <a:lnTo>
                    <a:pt x="17585" y="1210"/>
                  </a:lnTo>
                  <a:lnTo>
                    <a:pt x="17507" y="1210"/>
                  </a:lnTo>
                  <a:lnTo>
                    <a:pt x="17409" y="1245"/>
                  </a:lnTo>
                  <a:lnTo>
                    <a:pt x="17341" y="1260"/>
                  </a:lnTo>
                  <a:lnTo>
                    <a:pt x="17262" y="1303"/>
                  </a:lnTo>
                  <a:lnTo>
                    <a:pt x="17194" y="1317"/>
                  </a:lnTo>
                  <a:lnTo>
                    <a:pt x="17116" y="1374"/>
                  </a:lnTo>
                  <a:lnTo>
                    <a:pt x="17096" y="1410"/>
                  </a:lnTo>
                  <a:lnTo>
                    <a:pt x="17047" y="1446"/>
                  </a:lnTo>
                  <a:lnTo>
                    <a:pt x="16969" y="1482"/>
                  </a:lnTo>
                  <a:lnTo>
                    <a:pt x="16872" y="1517"/>
                  </a:lnTo>
                  <a:lnTo>
                    <a:pt x="16793" y="1553"/>
                  </a:lnTo>
                  <a:lnTo>
                    <a:pt x="16725" y="1589"/>
                  </a:lnTo>
                  <a:lnTo>
                    <a:pt x="16676" y="1639"/>
                  </a:lnTo>
                  <a:lnTo>
                    <a:pt x="16647" y="1675"/>
                  </a:lnTo>
                  <a:lnTo>
                    <a:pt x="16647" y="1718"/>
                  </a:lnTo>
                  <a:lnTo>
                    <a:pt x="16627" y="1768"/>
                  </a:lnTo>
                  <a:lnTo>
                    <a:pt x="16579" y="1804"/>
                  </a:lnTo>
                  <a:lnTo>
                    <a:pt x="16530" y="1825"/>
                  </a:lnTo>
                  <a:lnTo>
                    <a:pt x="16452" y="1861"/>
                  </a:lnTo>
                  <a:lnTo>
                    <a:pt x="16383" y="1875"/>
                  </a:lnTo>
                  <a:lnTo>
                    <a:pt x="16305" y="1897"/>
                  </a:lnTo>
                  <a:lnTo>
                    <a:pt x="16207" y="1911"/>
                  </a:lnTo>
                  <a:lnTo>
                    <a:pt x="16129" y="1932"/>
                  </a:lnTo>
                  <a:lnTo>
                    <a:pt x="16080" y="1947"/>
                  </a:lnTo>
                  <a:lnTo>
                    <a:pt x="16012" y="1983"/>
                  </a:lnTo>
                  <a:lnTo>
                    <a:pt x="15963" y="2018"/>
                  </a:lnTo>
                  <a:lnTo>
                    <a:pt x="15963" y="2076"/>
                  </a:lnTo>
                  <a:lnTo>
                    <a:pt x="15983" y="2111"/>
                  </a:lnTo>
                  <a:close/>
                  <a:moveTo>
                    <a:pt x="12290" y="1138"/>
                  </a:moveTo>
                  <a:lnTo>
                    <a:pt x="12319" y="1138"/>
                  </a:lnTo>
                  <a:lnTo>
                    <a:pt x="12339" y="1174"/>
                  </a:lnTo>
                  <a:lnTo>
                    <a:pt x="12417" y="1188"/>
                  </a:lnTo>
                  <a:lnTo>
                    <a:pt x="12485" y="1188"/>
                  </a:lnTo>
                  <a:lnTo>
                    <a:pt x="12534" y="1152"/>
                  </a:lnTo>
                  <a:lnTo>
                    <a:pt x="12583" y="1138"/>
                  </a:lnTo>
                  <a:lnTo>
                    <a:pt x="12632" y="1102"/>
                  </a:lnTo>
                  <a:lnTo>
                    <a:pt x="12661" y="1117"/>
                  </a:lnTo>
                  <a:lnTo>
                    <a:pt x="12710" y="1138"/>
                  </a:lnTo>
                  <a:lnTo>
                    <a:pt x="12856" y="1245"/>
                  </a:lnTo>
                  <a:lnTo>
                    <a:pt x="12856" y="1260"/>
                  </a:lnTo>
                  <a:lnTo>
                    <a:pt x="12808" y="1245"/>
                  </a:lnTo>
                  <a:lnTo>
                    <a:pt x="12759" y="1224"/>
                  </a:lnTo>
                  <a:lnTo>
                    <a:pt x="12681" y="1210"/>
                  </a:lnTo>
                  <a:lnTo>
                    <a:pt x="12661" y="1224"/>
                  </a:lnTo>
                  <a:lnTo>
                    <a:pt x="12661" y="1303"/>
                  </a:lnTo>
                  <a:lnTo>
                    <a:pt x="12710" y="1317"/>
                  </a:lnTo>
                  <a:lnTo>
                    <a:pt x="12729" y="1353"/>
                  </a:lnTo>
                  <a:lnTo>
                    <a:pt x="12729" y="1388"/>
                  </a:lnTo>
                  <a:lnTo>
                    <a:pt x="12710" y="1410"/>
                  </a:lnTo>
                  <a:lnTo>
                    <a:pt x="12661" y="1424"/>
                  </a:lnTo>
                  <a:lnTo>
                    <a:pt x="12612" y="1460"/>
                  </a:lnTo>
                  <a:lnTo>
                    <a:pt x="12632" y="1496"/>
                  </a:lnTo>
                  <a:lnTo>
                    <a:pt x="12661" y="1532"/>
                  </a:lnTo>
                  <a:lnTo>
                    <a:pt x="12954" y="1532"/>
                  </a:lnTo>
                  <a:lnTo>
                    <a:pt x="13003" y="1517"/>
                  </a:lnTo>
                  <a:lnTo>
                    <a:pt x="13052" y="1496"/>
                  </a:lnTo>
                  <a:lnTo>
                    <a:pt x="13101" y="1482"/>
                  </a:lnTo>
                  <a:lnTo>
                    <a:pt x="13150" y="1460"/>
                  </a:lnTo>
                  <a:lnTo>
                    <a:pt x="13198" y="1460"/>
                  </a:lnTo>
                  <a:lnTo>
                    <a:pt x="13247" y="1482"/>
                  </a:lnTo>
                  <a:lnTo>
                    <a:pt x="13325" y="1482"/>
                  </a:lnTo>
                  <a:lnTo>
                    <a:pt x="13345" y="1460"/>
                  </a:lnTo>
                  <a:lnTo>
                    <a:pt x="13394" y="1424"/>
                  </a:lnTo>
                  <a:lnTo>
                    <a:pt x="13423" y="1410"/>
                  </a:lnTo>
                  <a:lnTo>
                    <a:pt x="13452" y="1388"/>
                  </a:lnTo>
                  <a:lnTo>
                    <a:pt x="13423" y="1353"/>
                  </a:lnTo>
                  <a:lnTo>
                    <a:pt x="13374" y="1338"/>
                  </a:lnTo>
                  <a:lnTo>
                    <a:pt x="13296" y="1317"/>
                  </a:lnTo>
                  <a:lnTo>
                    <a:pt x="13247" y="1281"/>
                  </a:lnTo>
                  <a:lnTo>
                    <a:pt x="13277" y="1260"/>
                  </a:lnTo>
                  <a:lnTo>
                    <a:pt x="13325" y="1245"/>
                  </a:lnTo>
                  <a:lnTo>
                    <a:pt x="13325" y="1224"/>
                  </a:lnTo>
                  <a:lnTo>
                    <a:pt x="13345" y="1188"/>
                  </a:lnTo>
                  <a:lnTo>
                    <a:pt x="13325" y="1152"/>
                  </a:lnTo>
                  <a:lnTo>
                    <a:pt x="13325" y="1102"/>
                  </a:lnTo>
                  <a:lnTo>
                    <a:pt x="13345" y="1081"/>
                  </a:lnTo>
                  <a:lnTo>
                    <a:pt x="13394" y="1031"/>
                  </a:lnTo>
                  <a:lnTo>
                    <a:pt x="13452" y="973"/>
                  </a:lnTo>
                  <a:lnTo>
                    <a:pt x="13423" y="923"/>
                  </a:lnTo>
                  <a:lnTo>
                    <a:pt x="13345" y="887"/>
                  </a:lnTo>
                  <a:lnTo>
                    <a:pt x="13277" y="852"/>
                  </a:lnTo>
                  <a:lnTo>
                    <a:pt x="13228" y="830"/>
                  </a:lnTo>
                  <a:lnTo>
                    <a:pt x="13228" y="794"/>
                  </a:lnTo>
                  <a:lnTo>
                    <a:pt x="13277" y="773"/>
                  </a:lnTo>
                  <a:lnTo>
                    <a:pt x="13345" y="737"/>
                  </a:lnTo>
                  <a:lnTo>
                    <a:pt x="13394" y="701"/>
                  </a:lnTo>
                  <a:lnTo>
                    <a:pt x="13423" y="651"/>
                  </a:lnTo>
                  <a:lnTo>
                    <a:pt x="13423" y="472"/>
                  </a:lnTo>
                  <a:lnTo>
                    <a:pt x="13452" y="394"/>
                  </a:lnTo>
                  <a:lnTo>
                    <a:pt x="13452" y="344"/>
                  </a:lnTo>
                  <a:lnTo>
                    <a:pt x="13472" y="286"/>
                  </a:lnTo>
                  <a:lnTo>
                    <a:pt x="13423" y="250"/>
                  </a:lnTo>
                  <a:lnTo>
                    <a:pt x="13374" y="272"/>
                  </a:lnTo>
                  <a:lnTo>
                    <a:pt x="13345" y="250"/>
                  </a:lnTo>
                  <a:lnTo>
                    <a:pt x="13374" y="215"/>
                  </a:lnTo>
                  <a:lnTo>
                    <a:pt x="13423" y="165"/>
                  </a:lnTo>
                  <a:lnTo>
                    <a:pt x="13452" y="129"/>
                  </a:lnTo>
                  <a:lnTo>
                    <a:pt x="13452" y="36"/>
                  </a:lnTo>
                  <a:lnTo>
                    <a:pt x="13345" y="36"/>
                  </a:lnTo>
                  <a:lnTo>
                    <a:pt x="13296" y="21"/>
                  </a:lnTo>
                  <a:lnTo>
                    <a:pt x="13247" y="21"/>
                  </a:lnTo>
                  <a:lnTo>
                    <a:pt x="13228" y="0"/>
                  </a:lnTo>
                  <a:lnTo>
                    <a:pt x="13198" y="0"/>
                  </a:lnTo>
                  <a:lnTo>
                    <a:pt x="13179" y="21"/>
                  </a:lnTo>
                  <a:lnTo>
                    <a:pt x="13150" y="36"/>
                  </a:lnTo>
                  <a:lnTo>
                    <a:pt x="13032" y="36"/>
                  </a:lnTo>
                  <a:lnTo>
                    <a:pt x="12983" y="57"/>
                  </a:lnTo>
                  <a:lnTo>
                    <a:pt x="12935" y="57"/>
                  </a:lnTo>
                  <a:lnTo>
                    <a:pt x="12935" y="72"/>
                  </a:lnTo>
                  <a:lnTo>
                    <a:pt x="12905" y="93"/>
                  </a:lnTo>
                  <a:lnTo>
                    <a:pt x="12856" y="93"/>
                  </a:lnTo>
                  <a:lnTo>
                    <a:pt x="12808" y="107"/>
                  </a:lnTo>
                  <a:lnTo>
                    <a:pt x="12729" y="129"/>
                  </a:lnTo>
                  <a:lnTo>
                    <a:pt x="12661" y="179"/>
                  </a:lnTo>
                  <a:lnTo>
                    <a:pt x="12632" y="215"/>
                  </a:lnTo>
                  <a:lnTo>
                    <a:pt x="12632" y="286"/>
                  </a:lnTo>
                  <a:lnTo>
                    <a:pt x="12612" y="286"/>
                  </a:lnTo>
                  <a:lnTo>
                    <a:pt x="12563" y="308"/>
                  </a:lnTo>
                  <a:lnTo>
                    <a:pt x="12515" y="308"/>
                  </a:lnTo>
                  <a:lnTo>
                    <a:pt x="12485" y="322"/>
                  </a:lnTo>
                  <a:lnTo>
                    <a:pt x="12466" y="344"/>
                  </a:lnTo>
                  <a:lnTo>
                    <a:pt x="12436" y="358"/>
                  </a:lnTo>
                  <a:lnTo>
                    <a:pt x="12417" y="379"/>
                  </a:lnTo>
                  <a:lnTo>
                    <a:pt x="12388" y="394"/>
                  </a:lnTo>
                  <a:lnTo>
                    <a:pt x="12368" y="415"/>
                  </a:lnTo>
                  <a:lnTo>
                    <a:pt x="12339" y="437"/>
                  </a:lnTo>
                  <a:lnTo>
                    <a:pt x="12319" y="472"/>
                  </a:lnTo>
                  <a:lnTo>
                    <a:pt x="12319" y="508"/>
                  </a:lnTo>
                  <a:lnTo>
                    <a:pt x="12368" y="544"/>
                  </a:lnTo>
                  <a:lnTo>
                    <a:pt x="12388" y="580"/>
                  </a:lnTo>
                  <a:lnTo>
                    <a:pt x="12417" y="616"/>
                  </a:lnTo>
                  <a:lnTo>
                    <a:pt x="12417" y="630"/>
                  </a:lnTo>
                  <a:lnTo>
                    <a:pt x="12388" y="651"/>
                  </a:lnTo>
                  <a:lnTo>
                    <a:pt x="12388" y="687"/>
                  </a:lnTo>
                  <a:lnTo>
                    <a:pt x="12368" y="687"/>
                  </a:lnTo>
                  <a:lnTo>
                    <a:pt x="12339" y="666"/>
                  </a:lnTo>
                  <a:lnTo>
                    <a:pt x="12319" y="630"/>
                  </a:lnTo>
                  <a:lnTo>
                    <a:pt x="12290" y="594"/>
                  </a:lnTo>
                  <a:lnTo>
                    <a:pt x="12270" y="558"/>
                  </a:lnTo>
                  <a:lnTo>
                    <a:pt x="12241" y="544"/>
                  </a:lnTo>
                  <a:lnTo>
                    <a:pt x="12212" y="558"/>
                  </a:lnTo>
                  <a:lnTo>
                    <a:pt x="12192" y="580"/>
                  </a:lnTo>
                  <a:lnTo>
                    <a:pt x="12163" y="616"/>
                  </a:lnTo>
                  <a:lnTo>
                    <a:pt x="12143" y="630"/>
                  </a:lnTo>
                  <a:lnTo>
                    <a:pt x="12114" y="666"/>
                  </a:lnTo>
                  <a:lnTo>
                    <a:pt x="12114" y="701"/>
                  </a:lnTo>
                  <a:lnTo>
                    <a:pt x="12094" y="773"/>
                  </a:lnTo>
                  <a:lnTo>
                    <a:pt x="12065" y="830"/>
                  </a:lnTo>
                  <a:lnTo>
                    <a:pt x="12065" y="902"/>
                  </a:lnTo>
                  <a:lnTo>
                    <a:pt x="12094" y="938"/>
                  </a:lnTo>
                  <a:lnTo>
                    <a:pt x="12143" y="959"/>
                  </a:lnTo>
                  <a:lnTo>
                    <a:pt x="12212" y="959"/>
                  </a:lnTo>
                  <a:lnTo>
                    <a:pt x="12241" y="973"/>
                  </a:lnTo>
                  <a:lnTo>
                    <a:pt x="12270" y="959"/>
                  </a:lnTo>
                  <a:lnTo>
                    <a:pt x="12290" y="959"/>
                  </a:lnTo>
                  <a:lnTo>
                    <a:pt x="12290" y="973"/>
                  </a:lnTo>
                  <a:lnTo>
                    <a:pt x="12270" y="1009"/>
                  </a:lnTo>
                  <a:lnTo>
                    <a:pt x="12241" y="1031"/>
                  </a:lnTo>
                  <a:lnTo>
                    <a:pt x="12241" y="1045"/>
                  </a:lnTo>
                  <a:lnTo>
                    <a:pt x="12290" y="1138"/>
                  </a:lnTo>
                  <a:close/>
                  <a:moveTo>
                    <a:pt x="18230" y="7179"/>
                  </a:moveTo>
                  <a:lnTo>
                    <a:pt x="17976" y="7329"/>
                  </a:lnTo>
                  <a:lnTo>
                    <a:pt x="17712" y="7637"/>
                  </a:lnTo>
                  <a:lnTo>
                    <a:pt x="17663" y="7744"/>
                  </a:lnTo>
                  <a:lnTo>
                    <a:pt x="17663" y="7887"/>
                  </a:lnTo>
                  <a:lnTo>
                    <a:pt x="17809" y="7851"/>
                  </a:lnTo>
                  <a:lnTo>
                    <a:pt x="18073" y="7887"/>
                  </a:lnTo>
                  <a:lnTo>
                    <a:pt x="18230" y="7959"/>
                  </a:lnTo>
                  <a:lnTo>
                    <a:pt x="18376" y="7923"/>
                  </a:lnTo>
                  <a:lnTo>
                    <a:pt x="18493" y="8030"/>
                  </a:lnTo>
                  <a:lnTo>
                    <a:pt x="18699" y="7994"/>
                  </a:lnTo>
                  <a:lnTo>
                    <a:pt x="18699" y="7851"/>
                  </a:lnTo>
                  <a:lnTo>
                    <a:pt x="18591" y="7672"/>
                  </a:lnTo>
                  <a:lnTo>
                    <a:pt x="18181" y="7522"/>
                  </a:lnTo>
                  <a:lnTo>
                    <a:pt x="18132" y="7450"/>
                  </a:lnTo>
                  <a:lnTo>
                    <a:pt x="18230" y="7293"/>
                  </a:lnTo>
                  <a:lnTo>
                    <a:pt x="18230" y="7179"/>
                  </a:lnTo>
                  <a:close/>
                  <a:moveTo>
                    <a:pt x="12290" y="1768"/>
                  </a:moveTo>
                  <a:lnTo>
                    <a:pt x="12290" y="1753"/>
                  </a:lnTo>
                  <a:lnTo>
                    <a:pt x="12270" y="1753"/>
                  </a:lnTo>
                  <a:lnTo>
                    <a:pt x="12241" y="1768"/>
                  </a:lnTo>
                  <a:lnTo>
                    <a:pt x="12290" y="1768"/>
                  </a:lnTo>
                  <a:close/>
                  <a:moveTo>
                    <a:pt x="12094" y="1567"/>
                  </a:moveTo>
                  <a:lnTo>
                    <a:pt x="12143" y="1567"/>
                  </a:lnTo>
                  <a:lnTo>
                    <a:pt x="12212" y="1603"/>
                  </a:lnTo>
                  <a:lnTo>
                    <a:pt x="12241" y="1625"/>
                  </a:lnTo>
                  <a:lnTo>
                    <a:pt x="12270" y="1625"/>
                  </a:lnTo>
                  <a:lnTo>
                    <a:pt x="12319" y="1603"/>
                  </a:lnTo>
                  <a:lnTo>
                    <a:pt x="12368" y="1603"/>
                  </a:lnTo>
                  <a:lnTo>
                    <a:pt x="12388" y="1625"/>
                  </a:lnTo>
                  <a:lnTo>
                    <a:pt x="12417" y="1639"/>
                  </a:lnTo>
                  <a:lnTo>
                    <a:pt x="12417" y="1675"/>
                  </a:lnTo>
                  <a:lnTo>
                    <a:pt x="12436" y="1696"/>
                  </a:lnTo>
                  <a:lnTo>
                    <a:pt x="12436" y="1839"/>
                  </a:lnTo>
                  <a:lnTo>
                    <a:pt x="12466" y="1875"/>
                  </a:lnTo>
                  <a:lnTo>
                    <a:pt x="12515" y="1897"/>
                  </a:lnTo>
                  <a:lnTo>
                    <a:pt x="12534" y="1911"/>
                  </a:lnTo>
                  <a:lnTo>
                    <a:pt x="12583" y="1932"/>
                  </a:lnTo>
                  <a:lnTo>
                    <a:pt x="12661" y="1932"/>
                  </a:lnTo>
                  <a:lnTo>
                    <a:pt x="12710" y="1947"/>
                  </a:lnTo>
                  <a:lnTo>
                    <a:pt x="12759" y="1947"/>
                  </a:lnTo>
                  <a:lnTo>
                    <a:pt x="12808" y="1932"/>
                  </a:lnTo>
                  <a:lnTo>
                    <a:pt x="12886" y="1932"/>
                  </a:lnTo>
                  <a:lnTo>
                    <a:pt x="12905" y="1911"/>
                  </a:lnTo>
                  <a:lnTo>
                    <a:pt x="13052" y="1911"/>
                  </a:lnTo>
                  <a:lnTo>
                    <a:pt x="13101" y="1897"/>
                  </a:lnTo>
                  <a:lnTo>
                    <a:pt x="13150" y="1897"/>
                  </a:lnTo>
                  <a:lnTo>
                    <a:pt x="13179" y="1861"/>
                  </a:lnTo>
                  <a:lnTo>
                    <a:pt x="13228" y="1861"/>
                  </a:lnTo>
                  <a:lnTo>
                    <a:pt x="13277" y="1875"/>
                  </a:lnTo>
                  <a:lnTo>
                    <a:pt x="13325" y="1875"/>
                  </a:lnTo>
                  <a:lnTo>
                    <a:pt x="13345" y="1861"/>
                  </a:lnTo>
                  <a:lnTo>
                    <a:pt x="13394" y="1861"/>
                  </a:lnTo>
                  <a:lnTo>
                    <a:pt x="13423" y="1825"/>
                  </a:lnTo>
                  <a:lnTo>
                    <a:pt x="13472" y="1804"/>
                  </a:lnTo>
                  <a:lnTo>
                    <a:pt x="13472" y="1718"/>
                  </a:lnTo>
                  <a:lnTo>
                    <a:pt x="13452" y="1675"/>
                  </a:lnTo>
                  <a:lnTo>
                    <a:pt x="13423" y="1660"/>
                  </a:lnTo>
                  <a:lnTo>
                    <a:pt x="13394" y="1639"/>
                  </a:lnTo>
                  <a:lnTo>
                    <a:pt x="13345" y="1625"/>
                  </a:lnTo>
                  <a:lnTo>
                    <a:pt x="13296" y="1603"/>
                  </a:lnTo>
                  <a:lnTo>
                    <a:pt x="13247" y="1603"/>
                  </a:lnTo>
                  <a:lnTo>
                    <a:pt x="13228" y="1589"/>
                  </a:lnTo>
                  <a:lnTo>
                    <a:pt x="13130" y="1603"/>
                  </a:lnTo>
                  <a:lnTo>
                    <a:pt x="13101" y="1603"/>
                  </a:lnTo>
                  <a:lnTo>
                    <a:pt x="13052" y="1639"/>
                  </a:lnTo>
                  <a:lnTo>
                    <a:pt x="13032" y="1660"/>
                  </a:lnTo>
                  <a:lnTo>
                    <a:pt x="13003" y="1675"/>
                  </a:lnTo>
                  <a:lnTo>
                    <a:pt x="12954" y="1718"/>
                  </a:lnTo>
                  <a:lnTo>
                    <a:pt x="12710" y="1718"/>
                  </a:lnTo>
                  <a:lnTo>
                    <a:pt x="12681" y="1696"/>
                  </a:lnTo>
                  <a:lnTo>
                    <a:pt x="12661" y="1660"/>
                  </a:lnTo>
                  <a:lnTo>
                    <a:pt x="12632" y="1625"/>
                  </a:lnTo>
                  <a:lnTo>
                    <a:pt x="12583" y="1603"/>
                  </a:lnTo>
                  <a:lnTo>
                    <a:pt x="12563" y="1553"/>
                  </a:lnTo>
                  <a:lnTo>
                    <a:pt x="12534" y="1532"/>
                  </a:lnTo>
                  <a:lnTo>
                    <a:pt x="12534" y="1517"/>
                  </a:lnTo>
                  <a:lnTo>
                    <a:pt x="12515" y="1517"/>
                  </a:lnTo>
                  <a:lnTo>
                    <a:pt x="12094" y="1567"/>
                  </a:lnTo>
                  <a:close/>
                  <a:moveTo>
                    <a:pt x="12417" y="1553"/>
                  </a:moveTo>
                  <a:lnTo>
                    <a:pt x="12388" y="1553"/>
                  </a:lnTo>
                  <a:lnTo>
                    <a:pt x="12417" y="1553"/>
                  </a:lnTo>
                  <a:close/>
                  <a:moveTo>
                    <a:pt x="13716" y="12954"/>
                  </a:moveTo>
                  <a:lnTo>
                    <a:pt x="13716" y="12904"/>
                  </a:lnTo>
                  <a:lnTo>
                    <a:pt x="13697" y="12868"/>
                  </a:lnTo>
                  <a:lnTo>
                    <a:pt x="13667" y="12847"/>
                  </a:lnTo>
                  <a:lnTo>
                    <a:pt x="13716" y="12432"/>
                  </a:lnTo>
                  <a:lnTo>
                    <a:pt x="13452" y="12396"/>
                  </a:lnTo>
                  <a:lnTo>
                    <a:pt x="13150" y="12360"/>
                  </a:lnTo>
                  <a:lnTo>
                    <a:pt x="13081" y="12346"/>
                  </a:lnTo>
                  <a:lnTo>
                    <a:pt x="13003" y="12324"/>
                  </a:lnTo>
                  <a:lnTo>
                    <a:pt x="12983" y="12324"/>
                  </a:lnTo>
                  <a:lnTo>
                    <a:pt x="12856" y="12310"/>
                  </a:lnTo>
                  <a:lnTo>
                    <a:pt x="12778" y="12289"/>
                  </a:lnTo>
                  <a:lnTo>
                    <a:pt x="12778" y="12124"/>
                  </a:lnTo>
                  <a:lnTo>
                    <a:pt x="12729" y="12088"/>
                  </a:lnTo>
                  <a:lnTo>
                    <a:pt x="12905" y="12017"/>
                  </a:lnTo>
                  <a:lnTo>
                    <a:pt x="13052" y="11945"/>
                  </a:lnTo>
                  <a:lnTo>
                    <a:pt x="13150" y="11659"/>
                  </a:lnTo>
                  <a:lnTo>
                    <a:pt x="12534" y="11730"/>
                  </a:lnTo>
                  <a:lnTo>
                    <a:pt x="12290" y="11981"/>
                  </a:lnTo>
                  <a:lnTo>
                    <a:pt x="11870" y="12017"/>
                  </a:lnTo>
                  <a:lnTo>
                    <a:pt x="11450" y="11659"/>
                  </a:lnTo>
                  <a:lnTo>
                    <a:pt x="11401" y="11172"/>
                  </a:lnTo>
                  <a:lnTo>
                    <a:pt x="11528" y="11065"/>
                  </a:lnTo>
                  <a:lnTo>
                    <a:pt x="11499" y="11065"/>
                  </a:lnTo>
                  <a:lnTo>
                    <a:pt x="11499" y="10807"/>
                  </a:lnTo>
                  <a:lnTo>
                    <a:pt x="11723" y="10664"/>
                  </a:lnTo>
                  <a:lnTo>
                    <a:pt x="11870" y="10535"/>
                  </a:lnTo>
                  <a:lnTo>
                    <a:pt x="12388" y="10571"/>
                  </a:lnTo>
                  <a:lnTo>
                    <a:pt x="12681" y="10571"/>
                  </a:lnTo>
                  <a:lnTo>
                    <a:pt x="13101" y="10499"/>
                  </a:lnTo>
                  <a:lnTo>
                    <a:pt x="13345" y="10499"/>
                  </a:lnTo>
                  <a:lnTo>
                    <a:pt x="13599" y="10464"/>
                  </a:lnTo>
                  <a:lnTo>
                    <a:pt x="13667" y="10664"/>
                  </a:lnTo>
                  <a:lnTo>
                    <a:pt x="13765" y="10915"/>
                  </a:lnTo>
                  <a:lnTo>
                    <a:pt x="14087" y="11136"/>
                  </a:lnTo>
                  <a:lnTo>
                    <a:pt x="14234" y="11172"/>
                  </a:lnTo>
                  <a:lnTo>
                    <a:pt x="14185" y="10807"/>
                  </a:lnTo>
                  <a:lnTo>
                    <a:pt x="13960" y="10392"/>
                  </a:lnTo>
                  <a:lnTo>
                    <a:pt x="14234" y="10177"/>
                  </a:lnTo>
                  <a:lnTo>
                    <a:pt x="14478" y="10106"/>
                  </a:lnTo>
                  <a:lnTo>
                    <a:pt x="14947" y="9784"/>
                  </a:lnTo>
                  <a:lnTo>
                    <a:pt x="14898" y="9548"/>
                  </a:lnTo>
                  <a:lnTo>
                    <a:pt x="14849" y="9333"/>
                  </a:lnTo>
                  <a:lnTo>
                    <a:pt x="14996" y="9404"/>
                  </a:lnTo>
                  <a:lnTo>
                    <a:pt x="15045" y="9369"/>
                  </a:lnTo>
                  <a:lnTo>
                    <a:pt x="14996" y="9218"/>
                  </a:lnTo>
                  <a:lnTo>
                    <a:pt x="15094" y="9218"/>
                  </a:lnTo>
                  <a:lnTo>
                    <a:pt x="15250" y="9183"/>
                  </a:lnTo>
                  <a:lnTo>
                    <a:pt x="15348" y="9004"/>
                  </a:lnTo>
                  <a:lnTo>
                    <a:pt x="15563" y="8968"/>
                  </a:lnTo>
                  <a:lnTo>
                    <a:pt x="15865" y="8839"/>
                  </a:lnTo>
                  <a:lnTo>
                    <a:pt x="15865" y="8553"/>
                  </a:lnTo>
                  <a:lnTo>
                    <a:pt x="16383" y="8374"/>
                  </a:lnTo>
                  <a:lnTo>
                    <a:pt x="16276" y="7994"/>
                  </a:lnTo>
                  <a:lnTo>
                    <a:pt x="16383" y="8374"/>
                  </a:lnTo>
                  <a:lnTo>
                    <a:pt x="16598" y="8266"/>
                  </a:lnTo>
                  <a:lnTo>
                    <a:pt x="16745" y="8302"/>
                  </a:lnTo>
                  <a:lnTo>
                    <a:pt x="16647" y="8410"/>
                  </a:lnTo>
                  <a:lnTo>
                    <a:pt x="16745" y="8553"/>
                  </a:lnTo>
                  <a:lnTo>
                    <a:pt x="17194" y="8302"/>
                  </a:lnTo>
                  <a:lnTo>
                    <a:pt x="17360" y="8138"/>
                  </a:lnTo>
                  <a:lnTo>
                    <a:pt x="16891" y="8102"/>
                  </a:lnTo>
                  <a:lnTo>
                    <a:pt x="16696" y="7887"/>
                  </a:lnTo>
                  <a:lnTo>
                    <a:pt x="16842" y="7780"/>
                  </a:lnTo>
                  <a:lnTo>
                    <a:pt x="16891" y="7637"/>
                  </a:lnTo>
                  <a:lnTo>
                    <a:pt x="16178" y="7744"/>
                  </a:lnTo>
                  <a:lnTo>
                    <a:pt x="15817" y="7959"/>
                  </a:lnTo>
                  <a:lnTo>
                    <a:pt x="15983" y="7708"/>
                  </a:lnTo>
                  <a:lnTo>
                    <a:pt x="16325" y="7558"/>
                  </a:lnTo>
                  <a:lnTo>
                    <a:pt x="16530" y="7400"/>
                  </a:lnTo>
                  <a:lnTo>
                    <a:pt x="17145" y="7436"/>
                  </a:lnTo>
                  <a:lnTo>
                    <a:pt x="17614" y="7400"/>
                  </a:lnTo>
                  <a:lnTo>
                    <a:pt x="17976" y="7221"/>
                  </a:lnTo>
                  <a:lnTo>
                    <a:pt x="18230" y="7071"/>
                  </a:lnTo>
                  <a:lnTo>
                    <a:pt x="18024" y="6713"/>
                  </a:lnTo>
                  <a:lnTo>
                    <a:pt x="17976" y="6513"/>
                  </a:lnTo>
                  <a:lnTo>
                    <a:pt x="17311" y="6262"/>
                  </a:lnTo>
                  <a:lnTo>
                    <a:pt x="17311" y="6119"/>
                  </a:lnTo>
                  <a:lnTo>
                    <a:pt x="16745" y="5339"/>
                  </a:lnTo>
                  <a:lnTo>
                    <a:pt x="16598" y="5668"/>
                  </a:lnTo>
                  <a:lnTo>
                    <a:pt x="16227" y="5740"/>
                  </a:lnTo>
                  <a:lnTo>
                    <a:pt x="16129" y="5668"/>
                  </a:lnTo>
                  <a:lnTo>
                    <a:pt x="15983" y="5668"/>
                  </a:lnTo>
                  <a:lnTo>
                    <a:pt x="15983" y="5146"/>
                  </a:lnTo>
                  <a:lnTo>
                    <a:pt x="15660" y="5110"/>
                  </a:lnTo>
                  <a:lnTo>
                    <a:pt x="15416" y="4852"/>
                  </a:lnTo>
                  <a:lnTo>
                    <a:pt x="15142" y="4888"/>
                  </a:lnTo>
                  <a:lnTo>
                    <a:pt x="14849" y="4817"/>
                  </a:lnTo>
                  <a:lnTo>
                    <a:pt x="14654" y="4852"/>
                  </a:lnTo>
                  <a:lnTo>
                    <a:pt x="14654" y="5232"/>
                  </a:lnTo>
                  <a:lnTo>
                    <a:pt x="14605" y="5633"/>
                  </a:lnTo>
                  <a:lnTo>
                    <a:pt x="14527" y="5776"/>
                  </a:lnTo>
                  <a:lnTo>
                    <a:pt x="14849" y="6227"/>
                  </a:lnTo>
                  <a:lnTo>
                    <a:pt x="14332" y="6549"/>
                  </a:lnTo>
                  <a:lnTo>
                    <a:pt x="14429" y="7107"/>
                  </a:lnTo>
                  <a:lnTo>
                    <a:pt x="14234" y="7221"/>
                  </a:lnTo>
                  <a:lnTo>
                    <a:pt x="14039" y="7143"/>
                  </a:lnTo>
                  <a:lnTo>
                    <a:pt x="13912" y="6477"/>
                  </a:lnTo>
                  <a:lnTo>
                    <a:pt x="13394" y="6441"/>
                  </a:lnTo>
                  <a:lnTo>
                    <a:pt x="12436" y="6048"/>
                  </a:lnTo>
                  <a:lnTo>
                    <a:pt x="12241" y="6048"/>
                  </a:lnTo>
                  <a:lnTo>
                    <a:pt x="12065" y="5704"/>
                  </a:lnTo>
                  <a:lnTo>
                    <a:pt x="11919" y="5597"/>
                  </a:lnTo>
                  <a:lnTo>
                    <a:pt x="12339" y="4709"/>
                  </a:lnTo>
                  <a:lnTo>
                    <a:pt x="12583" y="4509"/>
                  </a:lnTo>
                  <a:lnTo>
                    <a:pt x="12856" y="4402"/>
                  </a:lnTo>
                  <a:lnTo>
                    <a:pt x="13003" y="4402"/>
                  </a:lnTo>
                  <a:lnTo>
                    <a:pt x="13150" y="4044"/>
                  </a:lnTo>
                  <a:lnTo>
                    <a:pt x="13247" y="3750"/>
                  </a:lnTo>
                  <a:lnTo>
                    <a:pt x="13765" y="3664"/>
                  </a:lnTo>
                  <a:lnTo>
                    <a:pt x="14039" y="3521"/>
                  </a:lnTo>
                  <a:lnTo>
                    <a:pt x="13863" y="3192"/>
                  </a:lnTo>
                  <a:lnTo>
                    <a:pt x="13990" y="2977"/>
                  </a:lnTo>
                  <a:lnTo>
                    <a:pt x="13794" y="2813"/>
                  </a:lnTo>
                  <a:lnTo>
                    <a:pt x="13814" y="2813"/>
                  </a:lnTo>
                  <a:lnTo>
                    <a:pt x="13843" y="2798"/>
                  </a:lnTo>
                  <a:lnTo>
                    <a:pt x="13863" y="2777"/>
                  </a:lnTo>
                  <a:lnTo>
                    <a:pt x="14068" y="2777"/>
                  </a:lnTo>
                  <a:lnTo>
                    <a:pt x="14087" y="2763"/>
                  </a:lnTo>
                  <a:lnTo>
                    <a:pt x="14087" y="2741"/>
                  </a:lnTo>
                  <a:lnTo>
                    <a:pt x="14039" y="2691"/>
                  </a:lnTo>
                  <a:lnTo>
                    <a:pt x="14039" y="2670"/>
                  </a:lnTo>
                  <a:lnTo>
                    <a:pt x="14068" y="2670"/>
                  </a:lnTo>
                  <a:lnTo>
                    <a:pt x="14117" y="2691"/>
                  </a:lnTo>
                  <a:lnTo>
                    <a:pt x="14185" y="2705"/>
                  </a:lnTo>
                  <a:lnTo>
                    <a:pt x="14234" y="2741"/>
                  </a:lnTo>
                  <a:lnTo>
                    <a:pt x="14283" y="2763"/>
                  </a:lnTo>
                  <a:lnTo>
                    <a:pt x="14332" y="2777"/>
                  </a:lnTo>
                  <a:lnTo>
                    <a:pt x="14380" y="2813"/>
                  </a:lnTo>
                  <a:lnTo>
                    <a:pt x="14429" y="2834"/>
                  </a:lnTo>
                  <a:lnTo>
                    <a:pt x="14507" y="2849"/>
                  </a:lnTo>
                  <a:lnTo>
                    <a:pt x="14556" y="2870"/>
                  </a:lnTo>
                  <a:lnTo>
                    <a:pt x="14605" y="2884"/>
                  </a:lnTo>
                  <a:lnTo>
                    <a:pt x="14654" y="2906"/>
                  </a:lnTo>
                  <a:lnTo>
                    <a:pt x="14703" y="2906"/>
                  </a:lnTo>
                  <a:lnTo>
                    <a:pt x="14752" y="2942"/>
                  </a:lnTo>
                  <a:lnTo>
                    <a:pt x="14801" y="2956"/>
                  </a:lnTo>
                  <a:lnTo>
                    <a:pt x="14879" y="2999"/>
                  </a:lnTo>
                  <a:lnTo>
                    <a:pt x="14996" y="3085"/>
                  </a:lnTo>
                  <a:lnTo>
                    <a:pt x="15074" y="3156"/>
                  </a:lnTo>
                  <a:lnTo>
                    <a:pt x="15094" y="3214"/>
                  </a:lnTo>
                  <a:lnTo>
                    <a:pt x="15025" y="3264"/>
                  </a:lnTo>
                  <a:lnTo>
                    <a:pt x="14947" y="3335"/>
                  </a:lnTo>
                  <a:lnTo>
                    <a:pt x="14928" y="3414"/>
                  </a:lnTo>
                  <a:lnTo>
                    <a:pt x="14947" y="3428"/>
                  </a:lnTo>
                  <a:lnTo>
                    <a:pt x="15025" y="3450"/>
                  </a:lnTo>
                  <a:lnTo>
                    <a:pt x="15094" y="3500"/>
                  </a:lnTo>
                  <a:lnTo>
                    <a:pt x="15074" y="3536"/>
                  </a:lnTo>
                  <a:lnTo>
                    <a:pt x="14996" y="3571"/>
                  </a:lnTo>
                  <a:lnTo>
                    <a:pt x="14928" y="3607"/>
                  </a:lnTo>
                  <a:lnTo>
                    <a:pt x="14898" y="3643"/>
                  </a:lnTo>
                  <a:lnTo>
                    <a:pt x="14781" y="3643"/>
                  </a:lnTo>
                  <a:lnTo>
                    <a:pt x="14732" y="3664"/>
                  </a:lnTo>
                  <a:lnTo>
                    <a:pt x="14654" y="3679"/>
                  </a:lnTo>
                  <a:lnTo>
                    <a:pt x="14576" y="3736"/>
                  </a:lnTo>
                  <a:lnTo>
                    <a:pt x="14576" y="3750"/>
                  </a:lnTo>
                  <a:lnTo>
                    <a:pt x="14605" y="3772"/>
                  </a:lnTo>
                  <a:lnTo>
                    <a:pt x="14634" y="3786"/>
                  </a:lnTo>
                  <a:lnTo>
                    <a:pt x="14654" y="3808"/>
                  </a:lnTo>
                  <a:lnTo>
                    <a:pt x="14683" y="3829"/>
                  </a:lnTo>
                  <a:lnTo>
                    <a:pt x="14732" y="3843"/>
                  </a:lnTo>
                  <a:lnTo>
                    <a:pt x="14781" y="3865"/>
                  </a:lnTo>
                  <a:lnTo>
                    <a:pt x="14830" y="3865"/>
                  </a:lnTo>
                  <a:lnTo>
                    <a:pt x="14879" y="3843"/>
                  </a:lnTo>
                  <a:lnTo>
                    <a:pt x="14928" y="3808"/>
                  </a:lnTo>
                  <a:lnTo>
                    <a:pt x="14947" y="3786"/>
                  </a:lnTo>
                  <a:lnTo>
                    <a:pt x="14996" y="3772"/>
                  </a:lnTo>
                  <a:lnTo>
                    <a:pt x="15045" y="3772"/>
                  </a:lnTo>
                  <a:lnTo>
                    <a:pt x="15123" y="3750"/>
                  </a:lnTo>
                  <a:lnTo>
                    <a:pt x="15201" y="3715"/>
                  </a:lnTo>
                  <a:lnTo>
                    <a:pt x="15269" y="3715"/>
                  </a:lnTo>
                  <a:lnTo>
                    <a:pt x="15318" y="3750"/>
                  </a:lnTo>
                  <a:lnTo>
                    <a:pt x="15348" y="3750"/>
                  </a:lnTo>
                  <a:lnTo>
                    <a:pt x="15367" y="3772"/>
                  </a:lnTo>
                  <a:lnTo>
                    <a:pt x="15396" y="3786"/>
                  </a:lnTo>
                  <a:lnTo>
                    <a:pt x="15416" y="3786"/>
                  </a:lnTo>
                  <a:lnTo>
                    <a:pt x="15465" y="3808"/>
                  </a:lnTo>
                  <a:lnTo>
                    <a:pt x="15514" y="3808"/>
                  </a:lnTo>
                  <a:lnTo>
                    <a:pt x="15563" y="3829"/>
                  </a:lnTo>
                  <a:lnTo>
                    <a:pt x="15660" y="3829"/>
                  </a:lnTo>
                  <a:lnTo>
                    <a:pt x="15690" y="3865"/>
                  </a:lnTo>
                  <a:lnTo>
                    <a:pt x="15690" y="3879"/>
                  </a:lnTo>
                  <a:lnTo>
                    <a:pt x="15709" y="3915"/>
                  </a:lnTo>
                  <a:lnTo>
                    <a:pt x="15738" y="3915"/>
                  </a:lnTo>
                  <a:lnTo>
                    <a:pt x="15787" y="3936"/>
                  </a:lnTo>
                  <a:lnTo>
                    <a:pt x="15836" y="3936"/>
                  </a:lnTo>
                  <a:lnTo>
                    <a:pt x="15865" y="3915"/>
                  </a:lnTo>
                  <a:lnTo>
                    <a:pt x="16031" y="3915"/>
                  </a:lnTo>
                  <a:lnTo>
                    <a:pt x="16061" y="3936"/>
                  </a:lnTo>
                  <a:lnTo>
                    <a:pt x="16129" y="3936"/>
                  </a:lnTo>
                  <a:lnTo>
                    <a:pt x="16158" y="3915"/>
                  </a:lnTo>
                  <a:lnTo>
                    <a:pt x="16256" y="3915"/>
                  </a:lnTo>
                  <a:lnTo>
                    <a:pt x="16305" y="3901"/>
                  </a:lnTo>
                  <a:lnTo>
                    <a:pt x="16579" y="3901"/>
                  </a:lnTo>
                  <a:lnTo>
                    <a:pt x="16598" y="3879"/>
                  </a:lnTo>
                  <a:lnTo>
                    <a:pt x="16579" y="3865"/>
                  </a:lnTo>
                  <a:lnTo>
                    <a:pt x="16579" y="3843"/>
                  </a:lnTo>
                  <a:lnTo>
                    <a:pt x="16530" y="3829"/>
                  </a:lnTo>
                  <a:lnTo>
                    <a:pt x="16481" y="3808"/>
                  </a:lnTo>
                  <a:lnTo>
                    <a:pt x="16403" y="3786"/>
                  </a:lnTo>
                  <a:lnTo>
                    <a:pt x="16383" y="3786"/>
                  </a:lnTo>
                  <a:lnTo>
                    <a:pt x="16354" y="3772"/>
                  </a:lnTo>
                  <a:lnTo>
                    <a:pt x="16325" y="3750"/>
                  </a:lnTo>
                  <a:lnTo>
                    <a:pt x="16227" y="3750"/>
                  </a:lnTo>
                  <a:lnTo>
                    <a:pt x="16178" y="3736"/>
                  </a:lnTo>
                  <a:lnTo>
                    <a:pt x="16129" y="3715"/>
                  </a:lnTo>
                  <a:lnTo>
                    <a:pt x="16031" y="3700"/>
                  </a:lnTo>
                  <a:lnTo>
                    <a:pt x="15983" y="3679"/>
                  </a:lnTo>
                  <a:lnTo>
                    <a:pt x="15963" y="3664"/>
                  </a:lnTo>
                  <a:lnTo>
                    <a:pt x="15963" y="3643"/>
                  </a:lnTo>
                  <a:lnTo>
                    <a:pt x="16061" y="3643"/>
                  </a:lnTo>
                  <a:lnTo>
                    <a:pt x="16110" y="3664"/>
                  </a:lnTo>
                  <a:lnTo>
                    <a:pt x="16129" y="3664"/>
                  </a:lnTo>
                  <a:lnTo>
                    <a:pt x="16178" y="3679"/>
                  </a:lnTo>
                  <a:lnTo>
                    <a:pt x="16256" y="3679"/>
                  </a:lnTo>
                  <a:lnTo>
                    <a:pt x="16276" y="3715"/>
                  </a:lnTo>
                  <a:lnTo>
                    <a:pt x="16325" y="3715"/>
                  </a:lnTo>
                  <a:lnTo>
                    <a:pt x="16383" y="3700"/>
                  </a:lnTo>
                  <a:lnTo>
                    <a:pt x="16481" y="3679"/>
                  </a:lnTo>
                  <a:lnTo>
                    <a:pt x="16549" y="3679"/>
                  </a:lnTo>
                  <a:lnTo>
                    <a:pt x="16579" y="3715"/>
                  </a:lnTo>
                  <a:lnTo>
                    <a:pt x="16598" y="3715"/>
                  </a:lnTo>
                  <a:lnTo>
                    <a:pt x="16647" y="3736"/>
                  </a:lnTo>
                  <a:lnTo>
                    <a:pt x="16676" y="3750"/>
                  </a:lnTo>
                  <a:lnTo>
                    <a:pt x="16676" y="3736"/>
                  </a:lnTo>
                  <a:lnTo>
                    <a:pt x="16647" y="3715"/>
                  </a:lnTo>
                  <a:lnTo>
                    <a:pt x="16627" y="3679"/>
                  </a:lnTo>
                  <a:lnTo>
                    <a:pt x="16598" y="3679"/>
                  </a:lnTo>
                  <a:lnTo>
                    <a:pt x="16598" y="3643"/>
                  </a:lnTo>
                  <a:lnTo>
                    <a:pt x="16579" y="3629"/>
                  </a:lnTo>
                  <a:lnTo>
                    <a:pt x="16549" y="3593"/>
                  </a:lnTo>
                  <a:lnTo>
                    <a:pt x="16530" y="3536"/>
                  </a:lnTo>
                  <a:lnTo>
                    <a:pt x="16530" y="3485"/>
                  </a:lnTo>
                  <a:lnTo>
                    <a:pt x="16500" y="3450"/>
                  </a:lnTo>
                  <a:lnTo>
                    <a:pt x="16432" y="3428"/>
                  </a:lnTo>
                  <a:lnTo>
                    <a:pt x="16383" y="3428"/>
                  </a:lnTo>
                  <a:lnTo>
                    <a:pt x="16325" y="3414"/>
                  </a:lnTo>
                  <a:lnTo>
                    <a:pt x="16305" y="3371"/>
                  </a:lnTo>
                  <a:lnTo>
                    <a:pt x="16256" y="3357"/>
                  </a:lnTo>
                  <a:lnTo>
                    <a:pt x="16207" y="3357"/>
                  </a:lnTo>
                  <a:lnTo>
                    <a:pt x="16129" y="3335"/>
                  </a:lnTo>
                  <a:lnTo>
                    <a:pt x="16061" y="3335"/>
                  </a:lnTo>
                  <a:lnTo>
                    <a:pt x="16012" y="3321"/>
                  </a:lnTo>
                  <a:lnTo>
                    <a:pt x="15963" y="3299"/>
                  </a:lnTo>
                  <a:lnTo>
                    <a:pt x="15934" y="3285"/>
                  </a:lnTo>
                  <a:lnTo>
                    <a:pt x="15885" y="3285"/>
                  </a:lnTo>
                  <a:lnTo>
                    <a:pt x="15865" y="3249"/>
                  </a:lnTo>
                  <a:lnTo>
                    <a:pt x="15787" y="3192"/>
                  </a:lnTo>
                  <a:lnTo>
                    <a:pt x="15768" y="3156"/>
                  </a:lnTo>
                  <a:lnTo>
                    <a:pt x="15738" y="3142"/>
                  </a:lnTo>
                  <a:lnTo>
                    <a:pt x="15738" y="3106"/>
                  </a:lnTo>
                  <a:lnTo>
                    <a:pt x="15768" y="3085"/>
                  </a:lnTo>
                  <a:lnTo>
                    <a:pt x="15865" y="3085"/>
                  </a:lnTo>
                  <a:lnTo>
                    <a:pt x="15934" y="3106"/>
                  </a:lnTo>
                  <a:lnTo>
                    <a:pt x="15983" y="3120"/>
                  </a:lnTo>
                  <a:lnTo>
                    <a:pt x="16012" y="3120"/>
                  </a:lnTo>
                  <a:lnTo>
                    <a:pt x="16061" y="3142"/>
                  </a:lnTo>
                  <a:lnTo>
                    <a:pt x="16110" y="3156"/>
                  </a:lnTo>
                  <a:lnTo>
                    <a:pt x="16158" y="3178"/>
                  </a:lnTo>
                  <a:lnTo>
                    <a:pt x="16207" y="3192"/>
                  </a:lnTo>
                  <a:lnTo>
                    <a:pt x="16256" y="3214"/>
                  </a:lnTo>
                  <a:lnTo>
                    <a:pt x="16305" y="3228"/>
                  </a:lnTo>
                  <a:lnTo>
                    <a:pt x="16325" y="3228"/>
                  </a:lnTo>
                  <a:lnTo>
                    <a:pt x="16383" y="3214"/>
                  </a:lnTo>
                  <a:lnTo>
                    <a:pt x="16403" y="3178"/>
                  </a:lnTo>
                  <a:lnTo>
                    <a:pt x="16403" y="3156"/>
                  </a:lnTo>
                  <a:lnTo>
                    <a:pt x="16383" y="3120"/>
                  </a:lnTo>
                  <a:lnTo>
                    <a:pt x="16325" y="3106"/>
                  </a:lnTo>
                  <a:lnTo>
                    <a:pt x="16276" y="3085"/>
                  </a:lnTo>
                  <a:lnTo>
                    <a:pt x="16276" y="3049"/>
                  </a:lnTo>
                  <a:lnTo>
                    <a:pt x="16305" y="3035"/>
                  </a:lnTo>
                  <a:lnTo>
                    <a:pt x="16325" y="3035"/>
                  </a:lnTo>
                  <a:lnTo>
                    <a:pt x="16354" y="3013"/>
                  </a:lnTo>
                  <a:lnTo>
                    <a:pt x="16383" y="2999"/>
                  </a:lnTo>
                  <a:lnTo>
                    <a:pt x="16383" y="2977"/>
                  </a:lnTo>
                  <a:lnTo>
                    <a:pt x="16354" y="2956"/>
                  </a:lnTo>
                  <a:lnTo>
                    <a:pt x="16325" y="2920"/>
                  </a:lnTo>
                  <a:lnTo>
                    <a:pt x="16305" y="2906"/>
                  </a:lnTo>
                  <a:lnTo>
                    <a:pt x="16256" y="2906"/>
                  </a:lnTo>
                  <a:lnTo>
                    <a:pt x="16256" y="2884"/>
                  </a:lnTo>
                  <a:lnTo>
                    <a:pt x="16305" y="2870"/>
                  </a:lnTo>
                  <a:lnTo>
                    <a:pt x="16354" y="2849"/>
                  </a:lnTo>
                  <a:lnTo>
                    <a:pt x="16383" y="2813"/>
                  </a:lnTo>
                  <a:lnTo>
                    <a:pt x="16354" y="2798"/>
                  </a:lnTo>
                  <a:lnTo>
                    <a:pt x="16305" y="2777"/>
                  </a:lnTo>
                  <a:lnTo>
                    <a:pt x="16227" y="2763"/>
                  </a:lnTo>
                  <a:lnTo>
                    <a:pt x="16061" y="2763"/>
                  </a:lnTo>
                  <a:lnTo>
                    <a:pt x="16012" y="2777"/>
                  </a:lnTo>
                  <a:lnTo>
                    <a:pt x="15963" y="2777"/>
                  </a:lnTo>
                  <a:lnTo>
                    <a:pt x="15934" y="2763"/>
                  </a:lnTo>
                  <a:lnTo>
                    <a:pt x="15963" y="2741"/>
                  </a:lnTo>
                  <a:lnTo>
                    <a:pt x="15934" y="2741"/>
                  </a:lnTo>
                  <a:lnTo>
                    <a:pt x="15914" y="2727"/>
                  </a:lnTo>
                  <a:lnTo>
                    <a:pt x="15787" y="2727"/>
                  </a:lnTo>
                  <a:lnTo>
                    <a:pt x="15738" y="2705"/>
                  </a:lnTo>
                  <a:lnTo>
                    <a:pt x="15660" y="2705"/>
                  </a:lnTo>
                  <a:lnTo>
                    <a:pt x="15611" y="2691"/>
                  </a:lnTo>
                  <a:lnTo>
                    <a:pt x="15611" y="2705"/>
                  </a:lnTo>
                  <a:lnTo>
                    <a:pt x="15641" y="2727"/>
                  </a:lnTo>
                  <a:lnTo>
                    <a:pt x="15660" y="2763"/>
                  </a:lnTo>
                  <a:lnTo>
                    <a:pt x="15592" y="2763"/>
                  </a:lnTo>
                  <a:lnTo>
                    <a:pt x="15543" y="2727"/>
                  </a:lnTo>
                  <a:lnTo>
                    <a:pt x="15465" y="2691"/>
                  </a:lnTo>
                  <a:lnTo>
                    <a:pt x="15416" y="2670"/>
                  </a:lnTo>
                  <a:lnTo>
                    <a:pt x="15396" y="2670"/>
                  </a:lnTo>
                  <a:lnTo>
                    <a:pt x="15318" y="2691"/>
                  </a:lnTo>
                  <a:lnTo>
                    <a:pt x="15269" y="2670"/>
                  </a:lnTo>
                  <a:lnTo>
                    <a:pt x="15221" y="2655"/>
                  </a:lnTo>
                  <a:lnTo>
                    <a:pt x="15221" y="2619"/>
                  </a:lnTo>
                  <a:lnTo>
                    <a:pt x="15250" y="2598"/>
                  </a:lnTo>
                  <a:lnTo>
                    <a:pt x="15250" y="2562"/>
                  </a:lnTo>
                  <a:lnTo>
                    <a:pt x="15269" y="2548"/>
                  </a:lnTo>
                  <a:lnTo>
                    <a:pt x="15318" y="2548"/>
                  </a:lnTo>
                  <a:lnTo>
                    <a:pt x="15318" y="2526"/>
                  </a:lnTo>
                  <a:lnTo>
                    <a:pt x="15250" y="2505"/>
                  </a:lnTo>
                  <a:lnTo>
                    <a:pt x="15201" y="2505"/>
                  </a:lnTo>
                  <a:lnTo>
                    <a:pt x="15172" y="2469"/>
                  </a:lnTo>
                  <a:lnTo>
                    <a:pt x="15201" y="2455"/>
                  </a:lnTo>
                  <a:lnTo>
                    <a:pt x="15221" y="2455"/>
                  </a:lnTo>
                  <a:lnTo>
                    <a:pt x="15201" y="2433"/>
                  </a:lnTo>
                  <a:lnTo>
                    <a:pt x="15172" y="2398"/>
                  </a:lnTo>
                  <a:lnTo>
                    <a:pt x="15123" y="2383"/>
                  </a:lnTo>
                  <a:lnTo>
                    <a:pt x="15025" y="2383"/>
                  </a:lnTo>
                  <a:lnTo>
                    <a:pt x="15045" y="2362"/>
                  </a:lnTo>
                  <a:lnTo>
                    <a:pt x="15045" y="2348"/>
                  </a:lnTo>
                  <a:lnTo>
                    <a:pt x="15025" y="2326"/>
                  </a:lnTo>
                  <a:lnTo>
                    <a:pt x="14752" y="2326"/>
                  </a:lnTo>
                  <a:lnTo>
                    <a:pt x="14683" y="2312"/>
                  </a:lnTo>
                  <a:lnTo>
                    <a:pt x="14654" y="2312"/>
                  </a:lnTo>
                  <a:lnTo>
                    <a:pt x="14654" y="2290"/>
                  </a:lnTo>
                  <a:lnTo>
                    <a:pt x="14634" y="2276"/>
                  </a:lnTo>
                  <a:lnTo>
                    <a:pt x="14576" y="2254"/>
                  </a:lnTo>
                  <a:lnTo>
                    <a:pt x="14507" y="2254"/>
                  </a:lnTo>
                  <a:lnTo>
                    <a:pt x="14459" y="2276"/>
                  </a:lnTo>
                  <a:lnTo>
                    <a:pt x="14410" y="2312"/>
                  </a:lnTo>
                  <a:lnTo>
                    <a:pt x="14380" y="2326"/>
                  </a:lnTo>
                  <a:lnTo>
                    <a:pt x="14332" y="2326"/>
                  </a:lnTo>
                  <a:lnTo>
                    <a:pt x="14263" y="2276"/>
                  </a:lnTo>
                  <a:lnTo>
                    <a:pt x="14234" y="2240"/>
                  </a:lnTo>
                  <a:lnTo>
                    <a:pt x="14214" y="2219"/>
                  </a:lnTo>
                  <a:lnTo>
                    <a:pt x="14166" y="2183"/>
                  </a:lnTo>
                  <a:lnTo>
                    <a:pt x="14087" y="2147"/>
                  </a:lnTo>
                  <a:lnTo>
                    <a:pt x="14019" y="2133"/>
                  </a:lnTo>
                  <a:lnTo>
                    <a:pt x="13960" y="2133"/>
                  </a:lnTo>
                  <a:lnTo>
                    <a:pt x="13941" y="2147"/>
                  </a:lnTo>
                  <a:lnTo>
                    <a:pt x="13863" y="2169"/>
                  </a:lnTo>
                  <a:lnTo>
                    <a:pt x="13814" y="2183"/>
                  </a:lnTo>
                  <a:lnTo>
                    <a:pt x="13814" y="2240"/>
                  </a:lnTo>
                  <a:lnTo>
                    <a:pt x="13765" y="2254"/>
                  </a:lnTo>
                  <a:lnTo>
                    <a:pt x="13716" y="2290"/>
                  </a:lnTo>
                  <a:lnTo>
                    <a:pt x="13618" y="2290"/>
                  </a:lnTo>
                  <a:lnTo>
                    <a:pt x="13599" y="2254"/>
                  </a:lnTo>
                  <a:lnTo>
                    <a:pt x="13599" y="2219"/>
                  </a:lnTo>
                  <a:lnTo>
                    <a:pt x="13570" y="2183"/>
                  </a:lnTo>
                  <a:lnTo>
                    <a:pt x="13570" y="2169"/>
                  </a:lnTo>
                  <a:lnTo>
                    <a:pt x="13550" y="2133"/>
                  </a:lnTo>
                  <a:lnTo>
                    <a:pt x="13521" y="2090"/>
                  </a:lnTo>
                  <a:lnTo>
                    <a:pt x="13501" y="2076"/>
                  </a:lnTo>
                  <a:lnTo>
                    <a:pt x="13423" y="2040"/>
                  </a:lnTo>
                  <a:lnTo>
                    <a:pt x="13345" y="2040"/>
                  </a:lnTo>
                  <a:lnTo>
                    <a:pt x="13277" y="2054"/>
                  </a:lnTo>
                  <a:lnTo>
                    <a:pt x="13228" y="2090"/>
                  </a:lnTo>
                  <a:lnTo>
                    <a:pt x="13198" y="2169"/>
                  </a:lnTo>
                  <a:lnTo>
                    <a:pt x="13179" y="2240"/>
                  </a:lnTo>
                  <a:lnTo>
                    <a:pt x="13179" y="2326"/>
                  </a:lnTo>
                  <a:lnTo>
                    <a:pt x="13228" y="2455"/>
                  </a:lnTo>
                  <a:lnTo>
                    <a:pt x="13277" y="2548"/>
                  </a:lnTo>
                  <a:lnTo>
                    <a:pt x="13247" y="2526"/>
                  </a:lnTo>
                  <a:lnTo>
                    <a:pt x="13228" y="2505"/>
                  </a:lnTo>
                  <a:lnTo>
                    <a:pt x="13179" y="2469"/>
                  </a:lnTo>
                  <a:lnTo>
                    <a:pt x="13130" y="2419"/>
                  </a:lnTo>
                  <a:lnTo>
                    <a:pt x="13101" y="2362"/>
                  </a:lnTo>
                  <a:lnTo>
                    <a:pt x="13081" y="2312"/>
                  </a:lnTo>
                  <a:lnTo>
                    <a:pt x="13081" y="2219"/>
                  </a:lnTo>
                  <a:lnTo>
                    <a:pt x="13130" y="2133"/>
                  </a:lnTo>
                  <a:lnTo>
                    <a:pt x="13130" y="2076"/>
                  </a:lnTo>
                  <a:lnTo>
                    <a:pt x="13101" y="2054"/>
                  </a:lnTo>
                  <a:lnTo>
                    <a:pt x="13003" y="2054"/>
                  </a:lnTo>
                  <a:lnTo>
                    <a:pt x="12935" y="2076"/>
                  </a:lnTo>
                  <a:lnTo>
                    <a:pt x="12856" y="2133"/>
                  </a:lnTo>
                  <a:lnTo>
                    <a:pt x="12808" y="2219"/>
                  </a:lnTo>
                  <a:lnTo>
                    <a:pt x="12778" y="2326"/>
                  </a:lnTo>
                  <a:lnTo>
                    <a:pt x="12778" y="2584"/>
                  </a:lnTo>
                  <a:lnTo>
                    <a:pt x="12808" y="2598"/>
                  </a:lnTo>
                  <a:lnTo>
                    <a:pt x="12856" y="2619"/>
                  </a:lnTo>
                  <a:lnTo>
                    <a:pt x="12905" y="2619"/>
                  </a:lnTo>
                  <a:lnTo>
                    <a:pt x="12983" y="2634"/>
                  </a:lnTo>
                  <a:lnTo>
                    <a:pt x="13032" y="2655"/>
                  </a:lnTo>
                  <a:lnTo>
                    <a:pt x="13081" y="2655"/>
                  </a:lnTo>
                  <a:lnTo>
                    <a:pt x="13101" y="2670"/>
                  </a:lnTo>
                  <a:lnTo>
                    <a:pt x="13081" y="2691"/>
                  </a:lnTo>
                  <a:lnTo>
                    <a:pt x="12954" y="2691"/>
                  </a:lnTo>
                  <a:lnTo>
                    <a:pt x="12905" y="2705"/>
                  </a:lnTo>
                  <a:lnTo>
                    <a:pt x="12856" y="2727"/>
                  </a:lnTo>
                  <a:lnTo>
                    <a:pt x="12856" y="2741"/>
                  </a:lnTo>
                  <a:lnTo>
                    <a:pt x="12886" y="2763"/>
                  </a:lnTo>
                  <a:lnTo>
                    <a:pt x="12905" y="2763"/>
                  </a:lnTo>
                  <a:lnTo>
                    <a:pt x="12954" y="2777"/>
                  </a:lnTo>
                  <a:lnTo>
                    <a:pt x="13003" y="2798"/>
                  </a:lnTo>
                  <a:lnTo>
                    <a:pt x="13032" y="2813"/>
                  </a:lnTo>
                  <a:lnTo>
                    <a:pt x="13081" y="2834"/>
                  </a:lnTo>
                  <a:lnTo>
                    <a:pt x="13150" y="2834"/>
                  </a:lnTo>
                  <a:lnTo>
                    <a:pt x="13198" y="2813"/>
                  </a:lnTo>
                  <a:lnTo>
                    <a:pt x="13247" y="2798"/>
                  </a:lnTo>
                  <a:lnTo>
                    <a:pt x="13277" y="2813"/>
                  </a:lnTo>
                  <a:lnTo>
                    <a:pt x="13296" y="2834"/>
                  </a:lnTo>
                  <a:lnTo>
                    <a:pt x="13394" y="2849"/>
                  </a:lnTo>
                  <a:lnTo>
                    <a:pt x="13423" y="2849"/>
                  </a:lnTo>
                  <a:lnTo>
                    <a:pt x="13345" y="3120"/>
                  </a:lnTo>
                  <a:lnTo>
                    <a:pt x="13052" y="3450"/>
                  </a:lnTo>
                  <a:lnTo>
                    <a:pt x="12954" y="3049"/>
                  </a:lnTo>
                  <a:lnTo>
                    <a:pt x="12778" y="2884"/>
                  </a:lnTo>
                  <a:lnTo>
                    <a:pt x="12583" y="3085"/>
                  </a:lnTo>
                  <a:lnTo>
                    <a:pt x="12485" y="2884"/>
                  </a:lnTo>
                  <a:lnTo>
                    <a:pt x="12290" y="2634"/>
                  </a:lnTo>
                  <a:lnTo>
                    <a:pt x="12192" y="2312"/>
                  </a:lnTo>
                  <a:lnTo>
                    <a:pt x="11870" y="1932"/>
                  </a:lnTo>
                  <a:lnTo>
                    <a:pt x="11626" y="2455"/>
                  </a:lnTo>
                  <a:lnTo>
                    <a:pt x="11626" y="2634"/>
                  </a:lnTo>
                  <a:lnTo>
                    <a:pt x="11967" y="2849"/>
                  </a:lnTo>
                  <a:lnTo>
                    <a:pt x="12016" y="3085"/>
                  </a:lnTo>
                  <a:lnTo>
                    <a:pt x="11772" y="3264"/>
                  </a:lnTo>
                  <a:lnTo>
                    <a:pt x="11626" y="3192"/>
                  </a:lnTo>
                  <a:lnTo>
                    <a:pt x="11577" y="3192"/>
                  </a:lnTo>
                  <a:lnTo>
                    <a:pt x="11577" y="3178"/>
                  </a:lnTo>
                  <a:lnTo>
                    <a:pt x="11596" y="3142"/>
                  </a:lnTo>
                  <a:lnTo>
                    <a:pt x="11577" y="3106"/>
                  </a:lnTo>
                  <a:lnTo>
                    <a:pt x="11577" y="3070"/>
                  </a:lnTo>
                  <a:lnTo>
                    <a:pt x="11547" y="3035"/>
                  </a:lnTo>
                  <a:lnTo>
                    <a:pt x="11674" y="3035"/>
                  </a:lnTo>
                  <a:lnTo>
                    <a:pt x="11704" y="2999"/>
                  </a:lnTo>
                  <a:lnTo>
                    <a:pt x="11723" y="2956"/>
                  </a:lnTo>
                  <a:lnTo>
                    <a:pt x="11704" y="2920"/>
                  </a:lnTo>
                  <a:lnTo>
                    <a:pt x="11645" y="2906"/>
                  </a:lnTo>
                  <a:lnTo>
                    <a:pt x="11626" y="2884"/>
                  </a:lnTo>
                  <a:lnTo>
                    <a:pt x="11577" y="2884"/>
                  </a:lnTo>
                  <a:lnTo>
                    <a:pt x="11528" y="2849"/>
                  </a:lnTo>
                  <a:lnTo>
                    <a:pt x="11479" y="2834"/>
                  </a:lnTo>
                  <a:lnTo>
                    <a:pt x="11401" y="2777"/>
                  </a:lnTo>
                  <a:lnTo>
                    <a:pt x="11381" y="2741"/>
                  </a:lnTo>
                  <a:lnTo>
                    <a:pt x="11352" y="2705"/>
                  </a:lnTo>
                  <a:lnTo>
                    <a:pt x="11352" y="2655"/>
                  </a:lnTo>
                  <a:lnTo>
                    <a:pt x="11381" y="2634"/>
                  </a:lnTo>
                  <a:lnTo>
                    <a:pt x="11381" y="2598"/>
                  </a:lnTo>
                  <a:lnTo>
                    <a:pt x="11352" y="2548"/>
                  </a:lnTo>
                  <a:lnTo>
                    <a:pt x="11352" y="2505"/>
                  </a:lnTo>
                  <a:lnTo>
                    <a:pt x="11332" y="2455"/>
                  </a:lnTo>
                  <a:lnTo>
                    <a:pt x="11332" y="2419"/>
                  </a:lnTo>
                  <a:lnTo>
                    <a:pt x="11303" y="2383"/>
                  </a:lnTo>
                  <a:lnTo>
                    <a:pt x="11303" y="2348"/>
                  </a:lnTo>
                  <a:lnTo>
                    <a:pt x="11352" y="2312"/>
                  </a:lnTo>
                  <a:lnTo>
                    <a:pt x="11381" y="2312"/>
                  </a:lnTo>
                  <a:lnTo>
                    <a:pt x="11401" y="2276"/>
                  </a:lnTo>
                  <a:lnTo>
                    <a:pt x="11450" y="2219"/>
                  </a:lnTo>
                  <a:lnTo>
                    <a:pt x="11450" y="2183"/>
                  </a:lnTo>
                  <a:lnTo>
                    <a:pt x="11430" y="2169"/>
                  </a:lnTo>
                  <a:lnTo>
                    <a:pt x="11381" y="2147"/>
                  </a:lnTo>
                  <a:lnTo>
                    <a:pt x="11205" y="2147"/>
                  </a:lnTo>
                  <a:lnTo>
                    <a:pt x="11157" y="2169"/>
                  </a:lnTo>
                  <a:lnTo>
                    <a:pt x="11186" y="2183"/>
                  </a:lnTo>
                  <a:lnTo>
                    <a:pt x="11205" y="2204"/>
                  </a:lnTo>
                  <a:lnTo>
                    <a:pt x="11235" y="2219"/>
                  </a:lnTo>
                  <a:lnTo>
                    <a:pt x="11254" y="2240"/>
                  </a:lnTo>
                  <a:lnTo>
                    <a:pt x="11235" y="2240"/>
                  </a:lnTo>
                  <a:lnTo>
                    <a:pt x="11205" y="2254"/>
                  </a:lnTo>
                  <a:lnTo>
                    <a:pt x="11157" y="2219"/>
                  </a:lnTo>
                  <a:lnTo>
                    <a:pt x="11108" y="2219"/>
                  </a:lnTo>
                  <a:lnTo>
                    <a:pt x="11059" y="2254"/>
                  </a:lnTo>
                  <a:lnTo>
                    <a:pt x="11059" y="2312"/>
                  </a:lnTo>
                  <a:lnTo>
                    <a:pt x="11078" y="2348"/>
                  </a:lnTo>
                  <a:lnTo>
                    <a:pt x="11108" y="2362"/>
                  </a:lnTo>
                  <a:lnTo>
                    <a:pt x="11078" y="2398"/>
                  </a:lnTo>
                  <a:lnTo>
                    <a:pt x="11059" y="2433"/>
                  </a:lnTo>
                  <a:lnTo>
                    <a:pt x="11059" y="2491"/>
                  </a:lnTo>
                  <a:lnTo>
                    <a:pt x="11030" y="2526"/>
                  </a:lnTo>
                  <a:lnTo>
                    <a:pt x="11010" y="2505"/>
                  </a:lnTo>
                  <a:lnTo>
                    <a:pt x="10981" y="2455"/>
                  </a:lnTo>
                  <a:lnTo>
                    <a:pt x="10981" y="2348"/>
                  </a:lnTo>
                  <a:lnTo>
                    <a:pt x="10932" y="2312"/>
                  </a:lnTo>
                  <a:lnTo>
                    <a:pt x="10912" y="2290"/>
                  </a:lnTo>
                  <a:lnTo>
                    <a:pt x="10864" y="2254"/>
                  </a:lnTo>
                  <a:lnTo>
                    <a:pt x="10834" y="2254"/>
                  </a:lnTo>
                  <a:lnTo>
                    <a:pt x="10834" y="2276"/>
                  </a:lnTo>
                  <a:lnTo>
                    <a:pt x="10864" y="2312"/>
                  </a:lnTo>
                  <a:lnTo>
                    <a:pt x="10864" y="2348"/>
                  </a:lnTo>
                  <a:lnTo>
                    <a:pt x="10785" y="2348"/>
                  </a:lnTo>
                  <a:lnTo>
                    <a:pt x="10736" y="2326"/>
                  </a:lnTo>
                  <a:lnTo>
                    <a:pt x="10688" y="2290"/>
                  </a:lnTo>
                  <a:lnTo>
                    <a:pt x="10668" y="2254"/>
                  </a:lnTo>
                  <a:lnTo>
                    <a:pt x="10668" y="2240"/>
                  </a:lnTo>
                  <a:lnTo>
                    <a:pt x="10619" y="2240"/>
                  </a:lnTo>
                  <a:lnTo>
                    <a:pt x="10570" y="2254"/>
                  </a:lnTo>
                  <a:lnTo>
                    <a:pt x="10541" y="2254"/>
                  </a:lnTo>
                  <a:lnTo>
                    <a:pt x="10522" y="2240"/>
                  </a:lnTo>
                  <a:lnTo>
                    <a:pt x="10541" y="2219"/>
                  </a:lnTo>
                  <a:lnTo>
                    <a:pt x="10570" y="2169"/>
                  </a:lnTo>
                  <a:lnTo>
                    <a:pt x="10570" y="2147"/>
                  </a:lnTo>
                  <a:lnTo>
                    <a:pt x="10522" y="2133"/>
                  </a:lnTo>
                  <a:lnTo>
                    <a:pt x="10463" y="2147"/>
                  </a:lnTo>
                  <a:lnTo>
                    <a:pt x="10395" y="2147"/>
                  </a:lnTo>
                  <a:lnTo>
                    <a:pt x="10316" y="2169"/>
                  </a:lnTo>
                  <a:lnTo>
                    <a:pt x="10268" y="2169"/>
                  </a:lnTo>
                  <a:lnTo>
                    <a:pt x="10248" y="2183"/>
                  </a:lnTo>
                  <a:lnTo>
                    <a:pt x="10199" y="2183"/>
                  </a:lnTo>
                  <a:lnTo>
                    <a:pt x="10150" y="2204"/>
                  </a:lnTo>
                  <a:lnTo>
                    <a:pt x="10121" y="2219"/>
                  </a:lnTo>
                  <a:lnTo>
                    <a:pt x="10121" y="2254"/>
                  </a:lnTo>
                  <a:lnTo>
                    <a:pt x="10101" y="2290"/>
                  </a:lnTo>
                  <a:lnTo>
                    <a:pt x="10053" y="2312"/>
                  </a:lnTo>
                  <a:lnTo>
                    <a:pt x="10004" y="2312"/>
                  </a:lnTo>
                  <a:lnTo>
                    <a:pt x="9974" y="2326"/>
                  </a:lnTo>
                  <a:lnTo>
                    <a:pt x="9974" y="2362"/>
                  </a:lnTo>
                  <a:lnTo>
                    <a:pt x="10121" y="2469"/>
                  </a:lnTo>
                  <a:lnTo>
                    <a:pt x="10150" y="2469"/>
                  </a:lnTo>
                  <a:lnTo>
                    <a:pt x="10150" y="2526"/>
                  </a:lnTo>
                  <a:lnTo>
                    <a:pt x="10101" y="2548"/>
                  </a:lnTo>
                  <a:lnTo>
                    <a:pt x="10023" y="2526"/>
                  </a:lnTo>
                  <a:lnTo>
                    <a:pt x="9974" y="2548"/>
                  </a:lnTo>
                  <a:lnTo>
                    <a:pt x="9974" y="2619"/>
                  </a:lnTo>
                  <a:lnTo>
                    <a:pt x="10004" y="2655"/>
                  </a:lnTo>
                  <a:lnTo>
                    <a:pt x="10023" y="2670"/>
                  </a:lnTo>
                  <a:lnTo>
                    <a:pt x="10199" y="2670"/>
                  </a:lnTo>
                  <a:lnTo>
                    <a:pt x="10268" y="2691"/>
                  </a:lnTo>
                  <a:lnTo>
                    <a:pt x="10346" y="2691"/>
                  </a:lnTo>
                  <a:lnTo>
                    <a:pt x="10443" y="2705"/>
                  </a:lnTo>
                  <a:lnTo>
                    <a:pt x="10522" y="2727"/>
                  </a:lnTo>
                  <a:lnTo>
                    <a:pt x="10570" y="2763"/>
                  </a:lnTo>
                  <a:lnTo>
                    <a:pt x="10570" y="2798"/>
                  </a:lnTo>
                  <a:lnTo>
                    <a:pt x="10541" y="2834"/>
                  </a:lnTo>
                  <a:lnTo>
                    <a:pt x="10541" y="2849"/>
                  </a:lnTo>
                  <a:lnTo>
                    <a:pt x="10522" y="2849"/>
                  </a:lnTo>
                  <a:lnTo>
                    <a:pt x="10463" y="2834"/>
                  </a:lnTo>
                  <a:lnTo>
                    <a:pt x="10414" y="2834"/>
                  </a:lnTo>
                  <a:lnTo>
                    <a:pt x="10346" y="2813"/>
                  </a:lnTo>
                  <a:lnTo>
                    <a:pt x="10297" y="2777"/>
                  </a:lnTo>
                  <a:lnTo>
                    <a:pt x="10248" y="2777"/>
                  </a:lnTo>
                  <a:lnTo>
                    <a:pt x="10199" y="2763"/>
                  </a:lnTo>
                  <a:lnTo>
                    <a:pt x="10150" y="2741"/>
                  </a:lnTo>
                  <a:lnTo>
                    <a:pt x="9955" y="2741"/>
                  </a:lnTo>
                  <a:lnTo>
                    <a:pt x="9955" y="2884"/>
                  </a:lnTo>
                  <a:lnTo>
                    <a:pt x="9974" y="2906"/>
                  </a:lnTo>
                  <a:lnTo>
                    <a:pt x="10023" y="2906"/>
                  </a:lnTo>
                  <a:lnTo>
                    <a:pt x="10072" y="2920"/>
                  </a:lnTo>
                  <a:lnTo>
                    <a:pt x="10121" y="2956"/>
                  </a:lnTo>
                  <a:lnTo>
                    <a:pt x="10199" y="2999"/>
                  </a:lnTo>
                  <a:lnTo>
                    <a:pt x="10248" y="3035"/>
                  </a:lnTo>
                  <a:lnTo>
                    <a:pt x="10248" y="3070"/>
                  </a:lnTo>
                  <a:lnTo>
                    <a:pt x="10268" y="3106"/>
                  </a:lnTo>
                  <a:lnTo>
                    <a:pt x="10268" y="3142"/>
                  </a:lnTo>
                  <a:lnTo>
                    <a:pt x="10297" y="3156"/>
                  </a:lnTo>
                  <a:lnTo>
                    <a:pt x="10346" y="3156"/>
                  </a:lnTo>
                  <a:lnTo>
                    <a:pt x="10395" y="3178"/>
                  </a:lnTo>
                  <a:lnTo>
                    <a:pt x="10414" y="3178"/>
                  </a:lnTo>
                  <a:lnTo>
                    <a:pt x="10463" y="3192"/>
                  </a:lnTo>
                  <a:lnTo>
                    <a:pt x="10590" y="3192"/>
                  </a:lnTo>
                  <a:lnTo>
                    <a:pt x="10619" y="3178"/>
                  </a:lnTo>
                  <a:lnTo>
                    <a:pt x="10688" y="3178"/>
                  </a:lnTo>
                  <a:lnTo>
                    <a:pt x="10766" y="3156"/>
                  </a:lnTo>
                  <a:lnTo>
                    <a:pt x="10815" y="3142"/>
                  </a:lnTo>
                  <a:lnTo>
                    <a:pt x="10883" y="3142"/>
                  </a:lnTo>
                  <a:lnTo>
                    <a:pt x="10932" y="3120"/>
                  </a:lnTo>
                  <a:lnTo>
                    <a:pt x="10981" y="3106"/>
                  </a:lnTo>
                  <a:lnTo>
                    <a:pt x="11059" y="3049"/>
                  </a:lnTo>
                  <a:lnTo>
                    <a:pt x="11078" y="3070"/>
                  </a:lnTo>
                  <a:lnTo>
                    <a:pt x="11108" y="3070"/>
                  </a:lnTo>
                  <a:lnTo>
                    <a:pt x="11157" y="3106"/>
                  </a:lnTo>
                  <a:lnTo>
                    <a:pt x="11186" y="3106"/>
                  </a:lnTo>
                  <a:lnTo>
                    <a:pt x="11205" y="3142"/>
                  </a:lnTo>
                  <a:lnTo>
                    <a:pt x="11254" y="3156"/>
                  </a:lnTo>
                  <a:lnTo>
                    <a:pt x="11303" y="3178"/>
                  </a:lnTo>
                  <a:lnTo>
                    <a:pt x="11332" y="3214"/>
                  </a:lnTo>
                  <a:lnTo>
                    <a:pt x="11401" y="3228"/>
                  </a:lnTo>
                  <a:lnTo>
                    <a:pt x="11303" y="3371"/>
                  </a:lnTo>
                  <a:lnTo>
                    <a:pt x="10961" y="3299"/>
                  </a:lnTo>
                  <a:lnTo>
                    <a:pt x="10443" y="3299"/>
                  </a:lnTo>
                  <a:lnTo>
                    <a:pt x="10150" y="3156"/>
                  </a:lnTo>
                  <a:lnTo>
                    <a:pt x="9681" y="3228"/>
                  </a:lnTo>
                  <a:lnTo>
                    <a:pt x="9730" y="3335"/>
                  </a:lnTo>
                  <a:lnTo>
                    <a:pt x="9779" y="3557"/>
                  </a:lnTo>
                  <a:lnTo>
                    <a:pt x="9633" y="3521"/>
                  </a:lnTo>
                  <a:lnTo>
                    <a:pt x="9359" y="3299"/>
                  </a:lnTo>
                  <a:lnTo>
                    <a:pt x="8822" y="3371"/>
                  </a:lnTo>
                  <a:lnTo>
                    <a:pt x="8548" y="3228"/>
                  </a:lnTo>
                  <a:lnTo>
                    <a:pt x="8646" y="3085"/>
                  </a:lnTo>
                  <a:lnTo>
                    <a:pt x="8304" y="3013"/>
                  </a:lnTo>
                  <a:lnTo>
                    <a:pt x="7884" y="2849"/>
                  </a:lnTo>
                  <a:lnTo>
                    <a:pt x="7317" y="2741"/>
                  </a:lnTo>
                  <a:lnTo>
                    <a:pt x="6966" y="2813"/>
                  </a:lnTo>
                  <a:lnTo>
                    <a:pt x="6604" y="2526"/>
                  </a:lnTo>
                  <a:lnTo>
                    <a:pt x="5637" y="2849"/>
                  </a:lnTo>
                  <a:lnTo>
                    <a:pt x="5373" y="3049"/>
                  </a:lnTo>
                  <a:lnTo>
                    <a:pt x="4973" y="2977"/>
                  </a:lnTo>
                  <a:lnTo>
                    <a:pt x="4709" y="2777"/>
                  </a:lnTo>
                  <a:lnTo>
                    <a:pt x="4406" y="2705"/>
                  </a:lnTo>
                  <a:lnTo>
                    <a:pt x="4289" y="2705"/>
                  </a:lnTo>
                  <a:lnTo>
                    <a:pt x="4142" y="2598"/>
                  </a:lnTo>
                  <a:lnTo>
                    <a:pt x="3673" y="2634"/>
                  </a:lnTo>
                  <a:lnTo>
                    <a:pt x="3009" y="2419"/>
                  </a:lnTo>
                  <a:lnTo>
                    <a:pt x="2706" y="2455"/>
                  </a:lnTo>
                  <a:lnTo>
                    <a:pt x="2462" y="2348"/>
                  </a:lnTo>
                  <a:lnTo>
                    <a:pt x="2393" y="2219"/>
                  </a:lnTo>
                  <a:lnTo>
                    <a:pt x="1944" y="2111"/>
                  </a:lnTo>
                  <a:lnTo>
                    <a:pt x="1671" y="2254"/>
                  </a:lnTo>
                  <a:lnTo>
                    <a:pt x="1280" y="2383"/>
                  </a:lnTo>
                  <a:lnTo>
                    <a:pt x="957" y="2526"/>
                  </a:lnTo>
                  <a:lnTo>
                    <a:pt x="762" y="2884"/>
                  </a:lnTo>
                  <a:lnTo>
                    <a:pt x="342" y="2956"/>
                  </a:lnTo>
                  <a:lnTo>
                    <a:pt x="342" y="3192"/>
                  </a:lnTo>
                  <a:lnTo>
                    <a:pt x="664" y="3485"/>
                  </a:lnTo>
                  <a:lnTo>
                    <a:pt x="957" y="3593"/>
                  </a:lnTo>
                  <a:lnTo>
                    <a:pt x="957" y="3736"/>
                  </a:lnTo>
                  <a:lnTo>
                    <a:pt x="762" y="3808"/>
                  </a:lnTo>
                  <a:lnTo>
                    <a:pt x="488" y="3736"/>
                  </a:lnTo>
                  <a:lnTo>
                    <a:pt x="0" y="4008"/>
                  </a:lnTo>
                  <a:lnTo>
                    <a:pt x="342" y="4258"/>
                  </a:lnTo>
                  <a:lnTo>
                    <a:pt x="811" y="4258"/>
                  </a:lnTo>
                  <a:lnTo>
                    <a:pt x="1153" y="4294"/>
                  </a:lnTo>
                  <a:lnTo>
                    <a:pt x="1006" y="4545"/>
                  </a:lnTo>
                  <a:lnTo>
                    <a:pt x="615" y="4674"/>
                  </a:lnTo>
                  <a:lnTo>
                    <a:pt x="293" y="4817"/>
                  </a:lnTo>
                  <a:lnTo>
                    <a:pt x="244" y="4996"/>
                  </a:lnTo>
                  <a:lnTo>
                    <a:pt x="615" y="5182"/>
                  </a:lnTo>
                  <a:lnTo>
                    <a:pt x="664" y="5375"/>
                  </a:lnTo>
                  <a:lnTo>
                    <a:pt x="909" y="5447"/>
                  </a:lnTo>
                  <a:lnTo>
                    <a:pt x="957" y="5704"/>
                  </a:lnTo>
                  <a:lnTo>
                    <a:pt x="1329" y="5668"/>
                  </a:lnTo>
                  <a:lnTo>
                    <a:pt x="1778" y="5668"/>
                  </a:lnTo>
                  <a:lnTo>
                    <a:pt x="1524" y="6012"/>
                  </a:lnTo>
                  <a:lnTo>
                    <a:pt x="762" y="6477"/>
                  </a:lnTo>
                  <a:lnTo>
                    <a:pt x="1622" y="6155"/>
                  </a:lnTo>
                  <a:lnTo>
                    <a:pt x="2286" y="5633"/>
                  </a:lnTo>
                  <a:lnTo>
                    <a:pt x="2237" y="5525"/>
                  </a:lnTo>
                  <a:lnTo>
                    <a:pt x="2657" y="5146"/>
                  </a:lnTo>
                  <a:lnTo>
                    <a:pt x="2755" y="5303"/>
                  </a:lnTo>
                  <a:lnTo>
                    <a:pt x="2804" y="5482"/>
                  </a:lnTo>
                  <a:lnTo>
                    <a:pt x="3126" y="5303"/>
                  </a:lnTo>
                  <a:lnTo>
                    <a:pt x="3468" y="5146"/>
                  </a:lnTo>
                  <a:lnTo>
                    <a:pt x="3624" y="5232"/>
                  </a:lnTo>
                  <a:lnTo>
                    <a:pt x="4406" y="5339"/>
                  </a:lnTo>
                  <a:lnTo>
                    <a:pt x="4924" y="5525"/>
                  </a:lnTo>
                  <a:lnTo>
                    <a:pt x="5324" y="5375"/>
                  </a:lnTo>
                  <a:lnTo>
                    <a:pt x="5891" y="6119"/>
                  </a:lnTo>
                  <a:lnTo>
                    <a:pt x="6252" y="6298"/>
                  </a:lnTo>
                  <a:lnTo>
                    <a:pt x="6204" y="6584"/>
                  </a:lnTo>
                  <a:lnTo>
                    <a:pt x="6350" y="6821"/>
                  </a:lnTo>
                  <a:lnTo>
                    <a:pt x="6751" y="7221"/>
                  </a:lnTo>
                  <a:lnTo>
                    <a:pt x="7317" y="7486"/>
                  </a:lnTo>
                  <a:lnTo>
                    <a:pt x="7366" y="7672"/>
                  </a:lnTo>
                  <a:lnTo>
                    <a:pt x="7415" y="7887"/>
                  </a:lnTo>
                  <a:lnTo>
                    <a:pt x="7268" y="7959"/>
                  </a:lnTo>
                  <a:lnTo>
                    <a:pt x="7317" y="7816"/>
                  </a:lnTo>
                  <a:lnTo>
                    <a:pt x="7024" y="7744"/>
                  </a:lnTo>
                  <a:lnTo>
                    <a:pt x="7171" y="8138"/>
                  </a:lnTo>
                  <a:lnTo>
                    <a:pt x="7122" y="8445"/>
                  </a:lnTo>
                  <a:lnTo>
                    <a:pt x="7024" y="8732"/>
                  </a:lnTo>
                  <a:lnTo>
                    <a:pt x="7122" y="8968"/>
                  </a:lnTo>
                  <a:lnTo>
                    <a:pt x="7122" y="9111"/>
                  </a:lnTo>
                  <a:lnTo>
                    <a:pt x="7366" y="9476"/>
                  </a:lnTo>
                  <a:lnTo>
                    <a:pt x="7561" y="9726"/>
                  </a:lnTo>
                  <a:lnTo>
                    <a:pt x="7737" y="9927"/>
                  </a:lnTo>
                  <a:lnTo>
                    <a:pt x="8177" y="10142"/>
                  </a:lnTo>
                  <a:lnTo>
                    <a:pt x="8226" y="10213"/>
                  </a:lnTo>
                  <a:lnTo>
                    <a:pt x="8255" y="10213"/>
                  </a:lnTo>
                  <a:lnTo>
                    <a:pt x="8548" y="10614"/>
                  </a:lnTo>
                  <a:lnTo>
                    <a:pt x="8744" y="10843"/>
                  </a:lnTo>
                  <a:lnTo>
                    <a:pt x="8695" y="10915"/>
                  </a:lnTo>
                  <a:lnTo>
                    <a:pt x="9066" y="11101"/>
                  </a:lnTo>
                  <a:lnTo>
                    <a:pt x="9115" y="11280"/>
                  </a:lnTo>
                  <a:lnTo>
                    <a:pt x="9261" y="11351"/>
                  </a:lnTo>
                  <a:lnTo>
                    <a:pt x="9457" y="11494"/>
                  </a:lnTo>
                  <a:lnTo>
                    <a:pt x="9535" y="11387"/>
                  </a:lnTo>
                  <a:lnTo>
                    <a:pt x="9310" y="11280"/>
                  </a:lnTo>
                  <a:lnTo>
                    <a:pt x="9115" y="10950"/>
                  </a:lnTo>
                  <a:lnTo>
                    <a:pt x="8744" y="10571"/>
                  </a:lnTo>
                  <a:lnTo>
                    <a:pt x="8646" y="10356"/>
                  </a:lnTo>
                  <a:lnTo>
                    <a:pt x="8919" y="10428"/>
                  </a:lnTo>
                  <a:lnTo>
                    <a:pt x="9164" y="10807"/>
                  </a:lnTo>
                  <a:lnTo>
                    <a:pt x="9261" y="10915"/>
                  </a:lnTo>
                  <a:lnTo>
                    <a:pt x="9535" y="11029"/>
                  </a:lnTo>
                  <a:lnTo>
                    <a:pt x="9535" y="11136"/>
                  </a:lnTo>
                  <a:lnTo>
                    <a:pt x="9730" y="11208"/>
                  </a:lnTo>
                  <a:lnTo>
                    <a:pt x="9828" y="11315"/>
                  </a:lnTo>
                  <a:lnTo>
                    <a:pt x="10072" y="11494"/>
                  </a:lnTo>
                  <a:lnTo>
                    <a:pt x="10121" y="11766"/>
                  </a:lnTo>
                  <a:lnTo>
                    <a:pt x="10121" y="11874"/>
                  </a:lnTo>
                  <a:lnTo>
                    <a:pt x="10785" y="12160"/>
                  </a:lnTo>
                  <a:lnTo>
                    <a:pt x="11108" y="12289"/>
                  </a:lnTo>
                  <a:lnTo>
                    <a:pt x="11674" y="12396"/>
                  </a:lnTo>
                  <a:lnTo>
                    <a:pt x="11821" y="12360"/>
                  </a:lnTo>
                  <a:lnTo>
                    <a:pt x="11967" y="12360"/>
                  </a:lnTo>
                  <a:lnTo>
                    <a:pt x="12212" y="12503"/>
                  </a:lnTo>
                  <a:lnTo>
                    <a:pt x="12270" y="12561"/>
                  </a:lnTo>
                  <a:lnTo>
                    <a:pt x="12583" y="12596"/>
                  </a:lnTo>
                  <a:lnTo>
                    <a:pt x="12729" y="12561"/>
                  </a:lnTo>
                  <a:lnTo>
                    <a:pt x="12729" y="12539"/>
                  </a:lnTo>
                  <a:lnTo>
                    <a:pt x="13003" y="12647"/>
                  </a:lnTo>
                  <a:lnTo>
                    <a:pt x="13296" y="12561"/>
                  </a:lnTo>
                  <a:lnTo>
                    <a:pt x="12983" y="12647"/>
                  </a:lnTo>
                  <a:lnTo>
                    <a:pt x="13247" y="12954"/>
                  </a:lnTo>
                  <a:lnTo>
                    <a:pt x="13345" y="13026"/>
                  </a:lnTo>
                  <a:lnTo>
                    <a:pt x="13814" y="13248"/>
                  </a:lnTo>
                  <a:lnTo>
                    <a:pt x="13863" y="13097"/>
                  </a:lnTo>
                  <a:lnTo>
                    <a:pt x="13716" y="12954"/>
                  </a:lnTo>
                  <a:close/>
                  <a:moveTo>
                    <a:pt x="12388" y="12324"/>
                  </a:moveTo>
                  <a:lnTo>
                    <a:pt x="12534" y="12324"/>
                  </a:lnTo>
                  <a:lnTo>
                    <a:pt x="12388" y="12324"/>
                  </a:lnTo>
                  <a:close/>
                  <a:moveTo>
                    <a:pt x="15563" y="12110"/>
                  </a:moveTo>
                  <a:lnTo>
                    <a:pt x="15768" y="12110"/>
                  </a:lnTo>
                  <a:lnTo>
                    <a:pt x="15914" y="12017"/>
                  </a:lnTo>
                  <a:lnTo>
                    <a:pt x="16325" y="12074"/>
                  </a:lnTo>
                  <a:lnTo>
                    <a:pt x="16129" y="11981"/>
                  </a:lnTo>
                  <a:lnTo>
                    <a:pt x="15817" y="11874"/>
                  </a:lnTo>
                  <a:lnTo>
                    <a:pt x="15416" y="11874"/>
                  </a:lnTo>
                  <a:lnTo>
                    <a:pt x="15416" y="11945"/>
                  </a:lnTo>
                  <a:lnTo>
                    <a:pt x="15201" y="11981"/>
                  </a:lnTo>
                  <a:lnTo>
                    <a:pt x="15465" y="12074"/>
                  </a:lnTo>
                  <a:lnTo>
                    <a:pt x="15563" y="12110"/>
                  </a:lnTo>
                  <a:close/>
                  <a:moveTo>
                    <a:pt x="14849" y="11695"/>
                  </a:moveTo>
                  <a:lnTo>
                    <a:pt x="14781" y="11623"/>
                  </a:lnTo>
                  <a:lnTo>
                    <a:pt x="14752" y="11587"/>
                  </a:lnTo>
                  <a:lnTo>
                    <a:pt x="14380" y="11480"/>
                  </a:lnTo>
                  <a:lnTo>
                    <a:pt x="13814" y="11480"/>
                  </a:lnTo>
                  <a:lnTo>
                    <a:pt x="13501" y="11516"/>
                  </a:lnTo>
                  <a:lnTo>
                    <a:pt x="13394" y="11587"/>
                  </a:lnTo>
                  <a:lnTo>
                    <a:pt x="13648" y="11623"/>
                  </a:lnTo>
                  <a:lnTo>
                    <a:pt x="14166" y="11623"/>
                  </a:lnTo>
                  <a:lnTo>
                    <a:pt x="14478" y="11659"/>
                  </a:lnTo>
                  <a:lnTo>
                    <a:pt x="14576" y="11766"/>
                  </a:lnTo>
                  <a:lnTo>
                    <a:pt x="14683" y="11838"/>
                  </a:lnTo>
                  <a:lnTo>
                    <a:pt x="15172" y="11838"/>
                  </a:lnTo>
                  <a:lnTo>
                    <a:pt x="15201" y="11816"/>
                  </a:lnTo>
                  <a:lnTo>
                    <a:pt x="15201" y="11802"/>
                  </a:lnTo>
                  <a:lnTo>
                    <a:pt x="15094" y="11730"/>
                  </a:lnTo>
                  <a:lnTo>
                    <a:pt x="15025" y="11730"/>
                  </a:lnTo>
                  <a:lnTo>
                    <a:pt x="14928" y="11709"/>
                  </a:lnTo>
                  <a:lnTo>
                    <a:pt x="14849" y="11695"/>
                  </a:lnTo>
                  <a:close/>
                  <a:moveTo>
                    <a:pt x="16647" y="12289"/>
                  </a:moveTo>
                  <a:lnTo>
                    <a:pt x="16891" y="12324"/>
                  </a:lnTo>
                  <a:lnTo>
                    <a:pt x="16891" y="12231"/>
                  </a:lnTo>
                  <a:lnTo>
                    <a:pt x="16676" y="12231"/>
                  </a:lnTo>
                  <a:lnTo>
                    <a:pt x="16647" y="12289"/>
                  </a:lnTo>
                  <a:close/>
                  <a:moveTo>
                    <a:pt x="14185" y="13319"/>
                  </a:moveTo>
                  <a:lnTo>
                    <a:pt x="14332" y="13212"/>
                  </a:lnTo>
                  <a:lnTo>
                    <a:pt x="14527" y="13248"/>
                  </a:lnTo>
                  <a:lnTo>
                    <a:pt x="14576" y="13355"/>
                  </a:lnTo>
                  <a:lnTo>
                    <a:pt x="14732" y="13248"/>
                  </a:lnTo>
                  <a:lnTo>
                    <a:pt x="14527" y="13140"/>
                  </a:lnTo>
                  <a:lnTo>
                    <a:pt x="14283" y="13140"/>
                  </a:lnTo>
                  <a:lnTo>
                    <a:pt x="14117" y="13155"/>
                  </a:lnTo>
                  <a:lnTo>
                    <a:pt x="13990" y="13155"/>
                  </a:lnTo>
                  <a:lnTo>
                    <a:pt x="13912" y="13140"/>
                  </a:lnTo>
                  <a:lnTo>
                    <a:pt x="13863" y="13140"/>
                  </a:lnTo>
                  <a:lnTo>
                    <a:pt x="13863" y="13097"/>
                  </a:lnTo>
                  <a:lnTo>
                    <a:pt x="13814" y="13248"/>
                  </a:lnTo>
                  <a:lnTo>
                    <a:pt x="14019" y="13391"/>
                  </a:lnTo>
                  <a:lnTo>
                    <a:pt x="14117" y="13391"/>
                  </a:lnTo>
                  <a:lnTo>
                    <a:pt x="14185" y="13319"/>
                  </a:lnTo>
                  <a:close/>
                  <a:moveTo>
                    <a:pt x="21502" y="14837"/>
                  </a:moveTo>
                  <a:lnTo>
                    <a:pt x="21180" y="14758"/>
                  </a:lnTo>
                  <a:lnTo>
                    <a:pt x="20740" y="14579"/>
                  </a:lnTo>
                  <a:lnTo>
                    <a:pt x="20223" y="14543"/>
                  </a:lnTo>
                  <a:lnTo>
                    <a:pt x="20076" y="14507"/>
                  </a:lnTo>
                  <a:lnTo>
                    <a:pt x="19949" y="14400"/>
                  </a:lnTo>
                  <a:lnTo>
                    <a:pt x="19558" y="14293"/>
                  </a:lnTo>
                  <a:lnTo>
                    <a:pt x="19187" y="14128"/>
                  </a:lnTo>
                  <a:lnTo>
                    <a:pt x="19138" y="13985"/>
                  </a:lnTo>
                  <a:lnTo>
                    <a:pt x="18992" y="13699"/>
                  </a:lnTo>
                  <a:lnTo>
                    <a:pt x="18943" y="13699"/>
                  </a:lnTo>
                  <a:lnTo>
                    <a:pt x="18591" y="13548"/>
                  </a:lnTo>
                  <a:lnTo>
                    <a:pt x="18474" y="13548"/>
                  </a:lnTo>
                  <a:lnTo>
                    <a:pt x="18474" y="13570"/>
                  </a:lnTo>
                  <a:lnTo>
                    <a:pt x="18474" y="13548"/>
                  </a:lnTo>
                  <a:lnTo>
                    <a:pt x="18054" y="13513"/>
                  </a:lnTo>
                  <a:lnTo>
                    <a:pt x="18054" y="13477"/>
                  </a:lnTo>
                  <a:lnTo>
                    <a:pt x="18054" y="13513"/>
                  </a:lnTo>
                  <a:lnTo>
                    <a:pt x="18054" y="13462"/>
                  </a:lnTo>
                  <a:lnTo>
                    <a:pt x="17858" y="13427"/>
                  </a:lnTo>
                  <a:lnTo>
                    <a:pt x="17809" y="13319"/>
                  </a:lnTo>
                  <a:lnTo>
                    <a:pt x="17614" y="13212"/>
                  </a:lnTo>
                  <a:lnTo>
                    <a:pt x="17565" y="13212"/>
                  </a:lnTo>
                  <a:lnTo>
                    <a:pt x="17409" y="13176"/>
                  </a:lnTo>
                  <a:lnTo>
                    <a:pt x="17360" y="13097"/>
                  </a:lnTo>
                  <a:lnTo>
                    <a:pt x="17047" y="12990"/>
                  </a:lnTo>
                  <a:lnTo>
                    <a:pt x="16549" y="13026"/>
                  </a:lnTo>
                  <a:lnTo>
                    <a:pt x="16276" y="12990"/>
                  </a:lnTo>
                  <a:lnTo>
                    <a:pt x="16227" y="12918"/>
                  </a:lnTo>
                  <a:lnTo>
                    <a:pt x="15983" y="12883"/>
                  </a:lnTo>
                  <a:lnTo>
                    <a:pt x="15709" y="12918"/>
                  </a:lnTo>
                  <a:lnTo>
                    <a:pt x="15690" y="12904"/>
                  </a:lnTo>
                  <a:lnTo>
                    <a:pt x="15690" y="12868"/>
                  </a:lnTo>
                  <a:lnTo>
                    <a:pt x="15660" y="12811"/>
                  </a:lnTo>
                  <a:lnTo>
                    <a:pt x="15543" y="12847"/>
                  </a:lnTo>
                  <a:lnTo>
                    <a:pt x="15660" y="12811"/>
                  </a:lnTo>
                  <a:lnTo>
                    <a:pt x="15660" y="12775"/>
                  </a:lnTo>
                  <a:lnTo>
                    <a:pt x="15299" y="12847"/>
                  </a:lnTo>
                  <a:lnTo>
                    <a:pt x="15094" y="12918"/>
                  </a:lnTo>
                  <a:lnTo>
                    <a:pt x="14996" y="13097"/>
                  </a:lnTo>
                  <a:lnTo>
                    <a:pt x="14898" y="13140"/>
                  </a:lnTo>
                  <a:lnTo>
                    <a:pt x="14732" y="13248"/>
                  </a:lnTo>
                  <a:lnTo>
                    <a:pt x="14576" y="13355"/>
                  </a:lnTo>
                  <a:lnTo>
                    <a:pt x="14634" y="13441"/>
                  </a:lnTo>
                  <a:lnTo>
                    <a:pt x="14683" y="13627"/>
                  </a:lnTo>
                  <a:lnTo>
                    <a:pt x="14683" y="13734"/>
                  </a:lnTo>
                  <a:lnTo>
                    <a:pt x="14732" y="13878"/>
                  </a:lnTo>
                  <a:lnTo>
                    <a:pt x="14527" y="13985"/>
                  </a:lnTo>
                  <a:lnTo>
                    <a:pt x="14429" y="14056"/>
                  </a:lnTo>
                  <a:lnTo>
                    <a:pt x="14380" y="14128"/>
                  </a:lnTo>
                  <a:lnTo>
                    <a:pt x="14166" y="14472"/>
                  </a:lnTo>
                  <a:lnTo>
                    <a:pt x="14283" y="14615"/>
                  </a:lnTo>
                  <a:lnTo>
                    <a:pt x="14166" y="14650"/>
                  </a:lnTo>
                  <a:lnTo>
                    <a:pt x="14185" y="14650"/>
                  </a:lnTo>
                  <a:lnTo>
                    <a:pt x="14019" y="14722"/>
                  </a:lnTo>
                  <a:lnTo>
                    <a:pt x="14185" y="14980"/>
                  </a:lnTo>
                  <a:lnTo>
                    <a:pt x="14478" y="15359"/>
                  </a:lnTo>
                  <a:lnTo>
                    <a:pt x="14801" y="15824"/>
                  </a:lnTo>
                  <a:lnTo>
                    <a:pt x="14801" y="15896"/>
                  </a:lnTo>
                  <a:lnTo>
                    <a:pt x="15885" y="16347"/>
                  </a:lnTo>
                  <a:lnTo>
                    <a:pt x="15934" y="16347"/>
                  </a:lnTo>
                  <a:lnTo>
                    <a:pt x="15934" y="16332"/>
                  </a:lnTo>
                  <a:lnTo>
                    <a:pt x="15963" y="16311"/>
                  </a:lnTo>
                  <a:lnTo>
                    <a:pt x="16110" y="16418"/>
                  </a:lnTo>
                  <a:lnTo>
                    <a:pt x="16110" y="16440"/>
                  </a:lnTo>
                  <a:lnTo>
                    <a:pt x="16061" y="16569"/>
                  </a:lnTo>
                  <a:lnTo>
                    <a:pt x="16276" y="16833"/>
                  </a:lnTo>
                  <a:lnTo>
                    <a:pt x="16325" y="16905"/>
                  </a:lnTo>
                  <a:lnTo>
                    <a:pt x="16383" y="16869"/>
                  </a:lnTo>
                  <a:lnTo>
                    <a:pt x="16383" y="16891"/>
                  </a:lnTo>
                  <a:lnTo>
                    <a:pt x="16325" y="16905"/>
                  </a:lnTo>
                  <a:lnTo>
                    <a:pt x="16383" y="16948"/>
                  </a:lnTo>
                  <a:lnTo>
                    <a:pt x="16325" y="17091"/>
                  </a:lnTo>
                  <a:lnTo>
                    <a:pt x="16178" y="17213"/>
                  </a:lnTo>
                  <a:lnTo>
                    <a:pt x="16178" y="17435"/>
                  </a:lnTo>
                  <a:lnTo>
                    <a:pt x="16080" y="17578"/>
                  </a:lnTo>
                  <a:lnTo>
                    <a:pt x="15914" y="18064"/>
                  </a:lnTo>
                  <a:lnTo>
                    <a:pt x="15963" y="18422"/>
                  </a:lnTo>
                  <a:lnTo>
                    <a:pt x="15660" y="18909"/>
                  </a:lnTo>
                  <a:lnTo>
                    <a:pt x="15611" y="19417"/>
                  </a:lnTo>
                  <a:lnTo>
                    <a:pt x="15611" y="19689"/>
                  </a:lnTo>
                  <a:lnTo>
                    <a:pt x="15563" y="19940"/>
                  </a:lnTo>
                  <a:lnTo>
                    <a:pt x="15660" y="20083"/>
                  </a:lnTo>
                  <a:lnTo>
                    <a:pt x="15514" y="20677"/>
                  </a:lnTo>
                  <a:lnTo>
                    <a:pt x="15348" y="20934"/>
                  </a:lnTo>
                  <a:lnTo>
                    <a:pt x="15416" y="21113"/>
                  </a:lnTo>
                  <a:lnTo>
                    <a:pt x="15563" y="21350"/>
                  </a:lnTo>
                  <a:lnTo>
                    <a:pt x="16383" y="21600"/>
                  </a:lnTo>
                  <a:lnTo>
                    <a:pt x="16178" y="21457"/>
                  </a:lnTo>
                  <a:lnTo>
                    <a:pt x="16158" y="21421"/>
                  </a:lnTo>
                  <a:lnTo>
                    <a:pt x="16403" y="21600"/>
                  </a:lnTo>
                  <a:lnTo>
                    <a:pt x="16129" y="21185"/>
                  </a:lnTo>
                  <a:lnTo>
                    <a:pt x="16325" y="20949"/>
                  </a:lnTo>
                  <a:lnTo>
                    <a:pt x="16549" y="20713"/>
                  </a:lnTo>
                  <a:lnTo>
                    <a:pt x="16627" y="20483"/>
                  </a:lnTo>
                  <a:lnTo>
                    <a:pt x="16500" y="20376"/>
                  </a:lnTo>
                  <a:lnTo>
                    <a:pt x="16481" y="20212"/>
                  </a:lnTo>
                  <a:lnTo>
                    <a:pt x="16823" y="19904"/>
                  </a:lnTo>
                  <a:lnTo>
                    <a:pt x="16999" y="19617"/>
                  </a:lnTo>
                  <a:lnTo>
                    <a:pt x="16872" y="19510"/>
                  </a:lnTo>
                  <a:lnTo>
                    <a:pt x="17116" y="19431"/>
                  </a:lnTo>
                  <a:lnTo>
                    <a:pt x="17389" y="19131"/>
                  </a:lnTo>
                  <a:lnTo>
                    <a:pt x="17858" y="19002"/>
                  </a:lnTo>
                  <a:lnTo>
                    <a:pt x="18054" y="18909"/>
                  </a:lnTo>
                  <a:lnTo>
                    <a:pt x="18132" y="18644"/>
                  </a:lnTo>
                  <a:lnTo>
                    <a:pt x="17976" y="18565"/>
                  </a:lnTo>
                  <a:lnTo>
                    <a:pt x="17976" y="18494"/>
                  </a:lnTo>
                  <a:lnTo>
                    <a:pt x="18073" y="18565"/>
                  </a:lnTo>
                  <a:lnTo>
                    <a:pt x="18327" y="18601"/>
                  </a:lnTo>
                  <a:lnTo>
                    <a:pt x="18572" y="18458"/>
                  </a:lnTo>
                  <a:lnTo>
                    <a:pt x="18620" y="18386"/>
                  </a:lnTo>
                  <a:lnTo>
                    <a:pt x="18591" y="18315"/>
                  </a:lnTo>
                  <a:lnTo>
                    <a:pt x="18620" y="18386"/>
                  </a:lnTo>
                  <a:lnTo>
                    <a:pt x="18699" y="18265"/>
                  </a:lnTo>
                  <a:lnTo>
                    <a:pt x="18894" y="18115"/>
                  </a:lnTo>
                  <a:lnTo>
                    <a:pt x="19138" y="17936"/>
                  </a:lnTo>
                  <a:lnTo>
                    <a:pt x="19363" y="17449"/>
                  </a:lnTo>
                  <a:lnTo>
                    <a:pt x="19509" y="17234"/>
                  </a:lnTo>
                  <a:lnTo>
                    <a:pt x="20076" y="16984"/>
                  </a:lnTo>
                  <a:lnTo>
                    <a:pt x="20418" y="16948"/>
                  </a:lnTo>
                  <a:lnTo>
                    <a:pt x="20516" y="16905"/>
                  </a:lnTo>
                  <a:lnTo>
                    <a:pt x="20613" y="16762"/>
                  </a:lnTo>
                  <a:lnTo>
                    <a:pt x="20691" y="16604"/>
                  </a:lnTo>
                  <a:lnTo>
                    <a:pt x="20838" y="16418"/>
                  </a:lnTo>
                  <a:lnTo>
                    <a:pt x="20887" y="16347"/>
                  </a:lnTo>
                  <a:lnTo>
                    <a:pt x="20936" y="15717"/>
                  </a:lnTo>
                  <a:lnTo>
                    <a:pt x="21082" y="15681"/>
                  </a:lnTo>
                  <a:lnTo>
                    <a:pt x="21600" y="15209"/>
                  </a:lnTo>
                  <a:lnTo>
                    <a:pt x="21600" y="15101"/>
                  </a:lnTo>
                  <a:lnTo>
                    <a:pt x="21502" y="14837"/>
                  </a:lnTo>
                  <a:close/>
                  <a:moveTo>
                    <a:pt x="14068" y="4058"/>
                  </a:moveTo>
                  <a:lnTo>
                    <a:pt x="14117" y="4080"/>
                  </a:lnTo>
                  <a:lnTo>
                    <a:pt x="14136" y="4080"/>
                  </a:lnTo>
                  <a:lnTo>
                    <a:pt x="14166" y="4094"/>
                  </a:lnTo>
                  <a:lnTo>
                    <a:pt x="14214" y="4115"/>
                  </a:lnTo>
                  <a:lnTo>
                    <a:pt x="14234" y="4115"/>
                  </a:lnTo>
                  <a:lnTo>
                    <a:pt x="14283" y="4130"/>
                  </a:lnTo>
                  <a:lnTo>
                    <a:pt x="14332" y="4130"/>
                  </a:lnTo>
                  <a:lnTo>
                    <a:pt x="14361" y="4151"/>
                  </a:lnTo>
                  <a:lnTo>
                    <a:pt x="14380" y="4151"/>
                  </a:lnTo>
                  <a:lnTo>
                    <a:pt x="14410" y="4130"/>
                  </a:lnTo>
                  <a:lnTo>
                    <a:pt x="14410" y="4115"/>
                  </a:lnTo>
                  <a:lnTo>
                    <a:pt x="14429" y="4115"/>
                  </a:lnTo>
                  <a:lnTo>
                    <a:pt x="14459" y="4080"/>
                  </a:lnTo>
                  <a:lnTo>
                    <a:pt x="14478" y="4058"/>
                  </a:lnTo>
                  <a:lnTo>
                    <a:pt x="14459" y="4044"/>
                  </a:lnTo>
                  <a:lnTo>
                    <a:pt x="14410" y="4044"/>
                  </a:lnTo>
                  <a:lnTo>
                    <a:pt x="14380" y="4022"/>
                  </a:lnTo>
                  <a:lnTo>
                    <a:pt x="14234" y="4022"/>
                  </a:lnTo>
                  <a:lnTo>
                    <a:pt x="14214" y="4008"/>
                  </a:lnTo>
                  <a:lnTo>
                    <a:pt x="14185" y="3972"/>
                  </a:lnTo>
                  <a:lnTo>
                    <a:pt x="14166" y="3936"/>
                  </a:lnTo>
                  <a:lnTo>
                    <a:pt x="14136" y="3901"/>
                  </a:lnTo>
                  <a:lnTo>
                    <a:pt x="14087" y="3901"/>
                  </a:lnTo>
                  <a:lnTo>
                    <a:pt x="14019" y="3879"/>
                  </a:lnTo>
                  <a:lnTo>
                    <a:pt x="13960" y="3865"/>
                  </a:lnTo>
                  <a:lnTo>
                    <a:pt x="13843" y="3865"/>
                  </a:lnTo>
                  <a:lnTo>
                    <a:pt x="13814" y="3879"/>
                  </a:lnTo>
                  <a:lnTo>
                    <a:pt x="13794" y="3901"/>
                  </a:lnTo>
                  <a:lnTo>
                    <a:pt x="13765" y="3901"/>
                  </a:lnTo>
                  <a:lnTo>
                    <a:pt x="13765" y="3879"/>
                  </a:lnTo>
                  <a:lnTo>
                    <a:pt x="13745" y="3829"/>
                  </a:lnTo>
                  <a:lnTo>
                    <a:pt x="13716" y="3786"/>
                  </a:lnTo>
                  <a:lnTo>
                    <a:pt x="13667" y="3750"/>
                  </a:lnTo>
                  <a:lnTo>
                    <a:pt x="13599" y="3750"/>
                  </a:lnTo>
                  <a:lnTo>
                    <a:pt x="13599" y="3936"/>
                  </a:lnTo>
                  <a:lnTo>
                    <a:pt x="13618" y="3951"/>
                  </a:lnTo>
                  <a:lnTo>
                    <a:pt x="13618" y="4080"/>
                  </a:lnTo>
                  <a:lnTo>
                    <a:pt x="13648" y="4115"/>
                  </a:lnTo>
                  <a:lnTo>
                    <a:pt x="13648" y="4130"/>
                  </a:lnTo>
                  <a:lnTo>
                    <a:pt x="13618" y="4130"/>
                  </a:lnTo>
                  <a:lnTo>
                    <a:pt x="13599" y="4151"/>
                  </a:lnTo>
                  <a:lnTo>
                    <a:pt x="13570" y="4187"/>
                  </a:lnTo>
                  <a:lnTo>
                    <a:pt x="13521" y="4223"/>
                  </a:lnTo>
                  <a:lnTo>
                    <a:pt x="13550" y="4244"/>
                  </a:lnTo>
                  <a:lnTo>
                    <a:pt x="13599" y="4244"/>
                  </a:lnTo>
                  <a:lnTo>
                    <a:pt x="13648" y="4223"/>
                  </a:lnTo>
                  <a:lnTo>
                    <a:pt x="13765" y="4223"/>
                  </a:lnTo>
                  <a:lnTo>
                    <a:pt x="13794" y="4244"/>
                  </a:lnTo>
                  <a:lnTo>
                    <a:pt x="13814" y="4280"/>
                  </a:lnTo>
                  <a:lnTo>
                    <a:pt x="13814" y="4294"/>
                  </a:lnTo>
                  <a:lnTo>
                    <a:pt x="13843" y="4316"/>
                  </a:lnTo>
                  <a:lnTo>
                    <a:pt x="13863" y="4316"/>
                  </a:lnTo>
                  <a:lnTo>
                    <a:pt x="13912" y="4294"/>
                  </a:lnTo>
                  <a:lnTo>
                    <a:pt x="13912" y="4280"/>
                  </a:lnTo>
                  <a:lnTo>
                    <a:pt x="13941" y="4258"/>
                  </a:lnTo>
                  <a:lnTo>
                    <a:pt x="13941" y="4244"/>
                  </a:lnTo>
                  <a:lnTo>
                    <a:pt x="13960" y="4223"/>
                  </a:lnTo>
                  <a:lnTo>
                    <a:pt x="14019" y="4201"/>
                  </a:lnTo>
                  <a:lnTo>
                    <a:pt x="14039" y="4187"/>
                  </a:lnTo>
                  <a:lnTo>
                    <a:pt x="14039" y="4115"/>
                  </a:lnTo>
                  <a:lnTo>
                    <a:pt x="14019" y="4080"/>
                  </a:lnTo>
                  <a:lnTo>
                    <a:pt x="14039" y="4058"/>
                  </a:lnTo>
                  <a:lnTo>
                    <a:pt x="14068" y="4058"/>
                  </a:lnTo>
                  <a:close/>
                  <a:moveTo>
                    <a:pt x="9437" y="2147"/>
                  </a:moveTo>
                  <a:lnTo>
                    <a:pt x="9457" y="2169"/>
                  </a:lnTo>
                  <a:lnTo>
                    <a:pt x="9486" y="2219"/>
                  </a:lnTo>
                  <a:lnTo>
                    <a:pt x="9506" y="2312"/>
                  </a:lnTo>
                  <a:lnTo>
                    <a:pt x="9506" y="2398"/>
                  </a:lnTo>
                  <a:lnTo>
                    <a:pt x="9554" y="2419"/>
                  </a:lnTo>
                  <a:lnTo>
                    <a:pt x="9603" y="2398"/>
                  </a:lnTo>
                  <a:lnTo>
                    <a:pt x="9633" y="2383"/>
                  </a:lnTo>
                  <a:lnTo>
                    <a:pt x="9652" y="2362"/>
                  </a:lnTo>
                  <a:lnTo>
                    <a:pt x="9681" y="2383"/>
                  </a:lnTo>
                  <a:lnTo>
                    <a:pt x="9730" y="2398"/>
                  </a:lnTo>
                  <a:lnTo>
                    <a:pt x="9750" y="2419"/>
                  </a:lnTo>
                  <a:lnTo>
                    <a:pt x="9799" y="2398"/>
                  </a:lnTo>
                  <a:lnTo>
                    <a:pt x="9828" y="2362"/>
                  </a:lnTo>
                  <a:lnTo>
                    <a:pt x="9877" y="2312"/>
                  </a:lnTo>
                  <a:lnTo>
                    <a:pt x="9926" y="2290"/>
                  </a:lnTo>
                  <a:lnTo>
                    <a:pt x="10004" y="2276"/>
                  </a:lnTo>
                  <a:lnTo>
                    <a:pt x="10023" y="2254"/>
                  </a:lnTo>
                  <a:lnTo>
                    <a:pt x="10023" y="2183"/>
                  </a:lnTo>
                  <a:lnTo>
                    <a:pt x="10053" y="2183"/>
                  </a:lnTo>
                  <a:lnTo>
                    <a:pt x="10150" y="2169"/>
                  </a:lnTo>
                  <a:lnTo>
                    <a:pt x="10199" y="2147"/>
                  </a:lnTo>
                  <a:lnTo>
                    <a:pt x="10248" y="2147"/>
                  </a:lnTo>
                  <a:lnTo>
                    <a:pt x="10297" y="2133"/>
                  </a:lnTo>
                  <a:lnTo>
                    <a:pt x="10346" y="2111"/>
                  </a:lnTo>
                  <a:lnTo>
                    <a:pt x="10395" y="2111"/>
                  </a:lnTo>
                  <a:lnTo>
                    <a:pt x="10414" y="2090"/>
                  </a:lnTo>
                  <a:lnTo>
                    <a:pt x="10414" y="2076"/>
                  </a:lnTo>
                  <a:lnTo>
                    <a:pt x="10443" y="2054"/>
                  </a:lnTo>
                  <a:lnTo>
                    <a:pt x="10414" y="2040"/>
                  </a:lnTo>
                  <a:lnTo>
                    <a:pt x="10414" y="1983"/>
                  </a:lnTo>
                  <a:lnTo>
                    <a:pt x="10395" y="1932"/>
                  </a:lnTo>
                  <a:lnTo>
                    <a:pt x="10316" y="1875"/>
                  </a:lnTo>
                  <a:lnTo>
                    <a:pt x="10219" y="1875"/>
                  </a:lnTo>
                  <a:lnTo>
                    <a:pt x="10199" y="1839"/>
                  </a:lnTo>
                  <a:lnTo>
                    <a:pt x="10170" y="1825"/>
                  </a:lnTo>
                  <a:lnTo>
                    <a:pt x="10150" y="1789"/>
                  </a:lnTo>
                  <a:lnTo>
                    <a:pt x="10072" y="1768"/>
                  </a:lnTo>
                  <a:lnTo>
                    <a:pt x="9974" y="1768"/>
                  </a:lnTo>
                  <a:lnTo>
                    <a:pt x="9926" y="1732"/>
                  </a:lnTo>
                  <a:lnTo>
                    <a:pt x="9877" y="1732"/>
                  </a:lnTo>
                  <a:lnTo>
                    <a:pt x="9847" y="1718"/>
                  </a:lnTo>
                  <a:lnTo>
                    <a:pt x="9828" y="1732"/>
                  </a:lnTo>
                  <a:lnTo>
                    <a:pt x="9828" y="1789"/>
                  </a:lnTo>
                  <a:lnTo>
                    <a:pt x="9799" y="1825"/>
                  </a:lnTo>
                  <a:lnTo>
                    <a:pt x="9799" y="1839"/>
                  </a:lnTo>
                  <a:lnTo>
                    <a:pt x="9750" y="1861"/>
                  </a:lnTo>
                  <a:lnTo>
                    <a:pt x="9701" y="1911"/>
                  </a:lnTo>
                  <a:lnTo>
                    <a:pt x="9633" y="1947"/>
                  </a:lnTo>
                  <a:lnTo>
                    <a:pt x="9603" y="1983"/>
                  </a:lnTo>
                  <a:lnTo>
                    <a:pt x="9554" y="2018"/>
                  </a:lnTo>
                  <a:lnTo>
                    <a:pt x="9486" y="2054"/>
                  </a:lnTo>
                  <a:lnTo>
                    <a:pt x="9437" y="2111"/>
                  </a:lnTo>
                  <a:lnTo>
                    <a:pt x="9408" y="2147"/>
                  </a:lnTo>
                  <a:lnTo>
                    <a:pt x="9437" y="2147"/>
                  </a:lnTo>
                  <a:close/>
                  <a:moveTo>
                    <a:pt x="14634" y="3536"/>
                  </a:moveTo>
                  <a:lnTo>
                    <a:pt x="14634" y="3500"/>
                  </a:lnTo>
                  <a:lnTo>
                    <a:pt x="14605" y="3500"/>
                  </a:lnTo>
                  <a:lnTo>
                    <a:pt x="14605" y="3521"/>
                  </a:lnTo>
                  <a:lnTo>
                    <a:pt x="14634" y="3536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t">
              <a:noAutofit/>
            </a:bodyPr>
            <a:lstStyle/>
            <a:p>
              <a:pPr lvl="0" algn="l" defTabSz="904130"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649"/>
            <p:cNvSpPr/>
            <p:nvPr/>
          </p:nvSpPr>
          <p:spPr>
            <a:xfrm>
              <a:off x="3502996" y="1518349"/>
              <a:ext cx="49751" cy="30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571"/>
                  </a:moveTo>
                  <a:lnTo>
                    <a:pt x="1409" y="13114"/>
                  </a:lnTo>
                  <a:lnTo>
                    <a:pt x="5635" y="10800"/>
                  </a:lnTo>
                  <a:lnTo>
                    <a:pt x="6104" y="6171"/>
                  </a:lnTo>
                  <a:lnTo>
                    <a:pt x="12678" y="6943"/>
                  </a:lnTo>
                  <a:lnTo>
                    <a:pt x="21600" y="0"/>
                  </a:lnTo>
                  <a:lnTo>
                    <a:pt x="21600" y="771"/>
                  </a:lnTo>
                  <a:lnTo>
                    <a:pt x="15496" y="8486"/>
                  </a:lnTo>
                  <a:lnTo>
                    <a:pt x="16904" y="13886"/>
                  </a:lnTo>
                  <a:lnTo>
                    <a:pt x="12678" y="16200"/>
                  </a:lnTo>
                  <a:lnTo>
                    <a:pt x="7043" y="21600"/>
                  </a:lnTo>
                  <a:lnTo>
                    <a:pt x="6104" y="21600"/>
                  </a:lnTo>
                  <a:lnTo>
                    <a:pt x="3757" y="20057"/>
                  </a:lnTo>
                  <a:lnTo>
                    <a:pt x="939" y="17743"/>
                  </a:lnTo>
                  <a:lnTo>
                    <a:pt x="0" y="11571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t">
              <a:noAutofit/>
            </a:bodyPr>
            <a:lstStyle/>
            <a:p>
              <a:pPr lvl="0" algn="l" defTabSz="904130"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650"/>
            <p:cNvSpPr/>
            <p:nvPr/>
          </p:nvSpPr>
          <p:spPr>
            <a:xfrm>
              <a:off x="562923" y="867060"/>
              <a:ext cx="1261072" cy="1261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4D13E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lvl="0" defTabSz="816228">
                <a:defRPr sz="7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" name="Shape 651"/>
            <p:cNvSpPr/>
            <p:nvPr/>
          </p:nvSpPr>
          <p:spPr>
            <a:xfrm>
              <a:off x="2301964" y="550122"/>
              <a:ext cx="1261009" cy="126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4D13E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lvl="0" defTabSz="816228">
                <a:defRPr sz="7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" name="Shape 652"/>
            <p:cNvSpPr/>
            <p:nvPr/>
          </p:nvSpPr>
          <p:spPr>
            <a:xfrm>
              <a:off x="43814" y="1831317"/>
              <a:ext cx="1354674" cy="7791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816228">
                <a:spcBef>
                  <a:spcPts val="2500"/>
                </a:spcBef>
                <a:defRPr sz="1400">
                  <a:solidFill>
                    <a:srgbClr val="043E68"/>
                  </a:solidFill>
                  <a:latin typeface="HelvNeue Medium for IBM"/>
                  <a:ea typeface="HelvNeue Medium for IBM"/>
                  <a:cs typeface="HelvNeue Medium for IBM"/>
                  <a:sym typeface="HelvNeue Medium for IBM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b="1" dirty="0" smtClean="0">
                  <a:solidFill>
                    <a:schemeClr val="bg1"/>
                  </a:solidFill>
                  <a:latin typeface="+mj-lt"/>
                </a:rPr>
                <a:t>Dallas</a:t>
              </a:r>
              <a:endParaRPr sz="1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Shape 653"/>
            <p:cNvSpPr/>
            <p:nvPr/>
          </p:nvSpPr>
          <p:spPr>
            <a:xfrm>
              <a:off x="2520838" y="-51791"/>
              <a:ext cx="1256503" cy="3578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816228">
                <a:spcBef>
                  <a:spcPts val="2500"/>
                </a:spcBef>
                <a:defRPr sz="1400">
                  <a:solidFill>
                    <a:srgbClr val="043E68"/>
                  </a:solidFill>
                  <a:latin typeface="HelvNeue Medium for IBM"/>
                  <a:ea typeface="HelvNeue Medium for IBM"/>
                  <a:cs typeface="HelvNeue Medium for IBM"/>
                  <a:sym typeface="HelvNeue Medium for IBM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fi-FI" b="1" dirty="0" smtClean="0">
                  <a:solidFill>
                    <a:schemeClr val="bg1"/>
                  </a:solidFill>
                  <a:latin typeface="+mj-lt"/>
                </a:rPr>
                <a:t>London</a:t>
              </a:r>
            </a:p>
          </p:txBody>
        </p:sp>
        <p:sp>
          <p:nvSpPr>
            <p:cNvPr id="15" name="Shape 654"/>
            <p:cNvSpPr/>
            <p:nvPr/>
          </p:nvSpPr>
          <p:spPr>
            <a:xfrm>
              <a:off x="4722460" y="2142135"/>
              <a:ext cx="78490" cy="78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43E68">
                <a:alpha val="3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lvl="0" defTabSz="816228">
                <a:defRPr sz="7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" name="Shape 655"/>
            <p:cNvSpPr/>
            <p:nvPr/>
          </p:nvSpPr>
          <p:spPr>
            <a:xfrm>
              <a:off x="857349" y="1429272"/>
              <a:ext cx="78489" cy="78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43E68">
                <a:alpha val="3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lvl="0" defTabSz="816228">
                <a:defRPr sz="7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" name="Shape 656"/>
            <p:cNvSpPr/>
            <p:nvPr/>
          </p:nvSpPr>
          <p:spPr>
            <a:xfrm>
              <a:off x="811999" y="1296710"/>
              <a:ext cx="78490" cy="7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43E68">
                <a:alpha val="3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lvl="0" defTabSz="816228">
                <a:defRPr sz="7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" name="Shape 657"/>
            <p:cNvSpPr/>
            <p:nvPr/>
          </p:nvSpPr>
          <p:spPr>
            <a:xfrm>
              <a:off x="1511833" y="1192789"/>
              <a:ext cx="78489" cy="78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43E68">
                <a:alpha val="3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lvl="0" defTabSz="816228">
                <a:defRPr sz="7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" name="Shape 658"/>
            <p:cNvSpPr/>
            <p:nvPr/>
          </p:nvSpPr>
          <p:spPr>
            <a:xfrm>
              <a:off x="1209639" y="1774578"/>
              <a:ext cx="78491" cy="7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43E68">
                <a:alpha val="3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lvl="0" defTabSz="816228">
                <a:defRPr sz="7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0" name="Shape 659"/>
            <p:cNvSpPr/>
            <p:nvPr/>
          </p:nvSpPr>
          <p:spPr>
            <a:xfrm>
              <a:off x="2127140" y="2517668"/>
              <a:ext cx="78491" cy="7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43E68">
                <a:alpha val="3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lvl="0" defTabSz="816228">
                <a:defRPr sz="7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1" name="Shape 660"/>
            <p:cNvSpPr/>
            <p:nvPr/>
          </p:nvSpPr>
          <p:spPr>
            <a:xfrm>
              <a:off x="2906434" y="1111089"/>
              <a:ext cx="78491" cy="7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43E68">
                <a:alpha val="3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lvl="0" defTabSz="816228">
                <a:defRPr sz="7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2" name="Shape 661"/>
            <p:cNvSpPr/>
            <p:nvPr/>
          </p:nvSpPr>
          <p:spPr>
            <a:xfrm>
              <a:off x="5525560" y="2703287"/>
              <a:ext cx="78491" cy="7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43E68">
                <a:alpha val="3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lvl="0" defTabSz="816228">
                <a:defRPr sz="7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3" name="Shape 662"/>
            <p:cNvSpPr/>
            <p:nvPr/>
          </p:nvSpPr>
          <p:spPr>
            <a:xfrm>
              <a:off x="4286482" y="1792071"/>
              <a:ext cx="78489" cy="78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43E68">
                <a:alpha val="3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lvl="0" defTabSz="816228">
                <a:defRPr sz="7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4" name="Shape 663"/>
            <p:cNvSpPr/>
            <p:nvPr/>
          </p:nvSpPr>
          <p:spPr>
            <a:xfrm>
              <a:off x="4820213" y="1739742"/>
              <a:ext cx="78489" cy="78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43E68">
                <a:alpha val="3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lvl="0" defTabSz="816228">
                <a:defRPr sz="7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5" name="Shape 664"/>
            <p:cNvSpPr/>
            <p:nvPr/>
          </p:nvSpPr>
          <p:spPr>
            <a:xfrm>
              <a:off x="4980067" y="1566312"/>
              <a:ext cx="78491" cy="7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43E68">
                <a:alpha val="3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lvl="0" defTabSz="816228">
                <a:defRPr sz="7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6" name="Shape 665"/>
            <p:cNvSpPr/>
            <p:nvPr/>
          </p:nvSpPr>
          <p:spPr>
            <a:xfrm>
              <a:off x="2943434" y="1251361"/>
              <a:ext cx="78490" cy="78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43E68">
                <a:alpha val="3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lvl="0" defTabSz="816228">
                <a:defRPr sz="7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7" name="Shape 666"/>
            <p:cNvSpPr/>
            <p:nvPr/>
          </p:nvSpPr>
          <p:spPr>
            <a:xfrm>
              <a:off x="2706037" y="394258"/>
              <a:ext cx="246395" cy="749227"/>
            </a:xfrm>
            <a:prstGeom prst="line">
              <a:avLst/>
            </a:prstGeom>
            <a:noFill/>
            <a:ln w="25400" cap="flat">
              <a:solidFill>
                <a:srgbClr val="C6A92F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" name="Shape 667"/>
            <p:cNvSpPr/>
            <p:nvPr/>
          </p:nvSpPr>
          <p:spPr>
            <a:xfrm>
              <a:off x="1170591" y="1506821"/>
              <a:ext cx="78491" cy="7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43E68">
                <a:alpha val="3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lvl="0" defTabSz="816228">
                <a:defRPr sz="7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9" name="Shape 668"/>
            <p:cNvSpPr/>
            <p:nvPr/>
          </p:nvSpPr>
          <p:spPr>
            <a:xfrm>
              <a:off x="1209639" y="1590495"/>
              <a:ext cx="78491" cy="7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43E68">
                <a:alpha val="3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lvl="0" defTabSz="816228">
                <a:defRPr sz="7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0" name="Shape 669"/>
            <p:cNvSpPr/>
            <p:nvPr/>
          </p:nvSpPr>
          <p:spPr>
            <a:xfrm>
              <a:off x="1354674" y="1241853"/>
              <a:ext cx="78491" cy="7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43E68">
                <a:alpha val="3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lvl="0" defTabSz="816228">
                <a:defRPr sz="7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1" name="Shape 670"/>
            <p:cNvSpPr/>
            <p:nvPr/>
          </p:nvSpPr>
          <p:spPr>
            <a:xfrm>
              <a:off x="1452294" y="1481719"/>
              <a:ext cx="78491" cy="7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43E68">
                <a:alpha val="3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lvl="0" defTabSz="816228">
                <a:defRPr sz="7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2" name="Shape 671"/>
            <p:cNvSpPr/>
            <p:nvPr/>
          </p:nvSpPr>
          <p:spPr>
            <a:xfrm>
              <a:off x="1608361" y="1346231"/>
              <a:ext cx="78491" cy="7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43E68">
                <a:alpha val="3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lvl="0" defTabSz="816228">
                <a:defRPr sz="7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" name="Shape 672"/>
            <p:cNvSpPr/>
            <p:nvPr/>
          </p:nvSpPr>
          <p:spPr>
            <a:xfrm>
              <a:off x="1717137" y="1206774"/>
              <a:ext cx="78491" cy="7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43E68">
                <a:alpha val="3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lvl="0" defTabSz="816228">
                <a:defRPr sz="7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4" name="Shape 673"/>
            <p:cNvSpPr/>
            <p:nvPr/>
          </p:nvSpPr>
          <p:spPr>
            <a:xfrm>
              <a:off x="3031945" y="1116668"/>
              <a:ext cx="78491" cy="7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43E68">
                <a:alpha val="3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lvl="0" defTabSz="816228">
                <a:defRPr sz="7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" name="Shape 674"/>
            <p:cNvSpPr/>
            <p:nvPr/>
          </p:nvSpPr>
          <p:spPr>
            <a:xfrm>
              <a:off x="3149089" y="1200342"/>
              <a:ext cx="78491" cy="7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43E68">
                <a:alpha val="3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lvl="0" defTabSz="816228">
                <a:defRPr sz="7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6" name="Shape 675"/>
            <p:cNvSpPr/>
            <p:nvPr/>
          </p:nvSpPr>
          <p:spPr>
            <a:xfrm>
              <a:off x="5370546" y="1454746"/>
              <a:ext cx="78491" cy="7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43E68">
                <a:alpha val="3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lvl="0" defTabSz="816228">
                <a:defRPr sz="7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" name="Shape 676"/>
            <p:cNvSpPr/>
            <p:nvPr/>
          </p:nvSpPr>
          <p:spPr>
            <a:xfrm>
              <a:off x="5490479" y="2843736"/>
              <a:ext cx="78491" cy="7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43E68">
                <a:alpha val="3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lvl="0" defTabSz="816228">
                <a:defRPr sz="7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8" name="Shape 677"/>
            <p:cNvSpPr/>
            <p:nvPr/>
          </p:nvSpPr>
          <p:spPr>
            <a:xfrm flipV="1">
              <a:off x="415926" y="1541019"/>
              <a:ext cx="798928" cy="434127"/>
            </a:xfrm>
            <a:prstGeom prst="line">
              <a:avLst/>
            </a:prstGeom>
            <a:noFill/>
            <a:ln w="25400" cap="flat">
              <a:solidFill>
                <a:srgbClr val="C6A92F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49" name="Rectangle 48"/>
          <p:cNvSpPr/>
          <p:nvPr/>
        </p:nvSpPr>
        <p:spPr>
          <a:xfrm>
            <a:off x="-25613" y="1495693"/>
            <a:ext cx="6299653" cy="7730610"/>
          </a:xfrm>
          <a:prstGeom prst="rect">
            <a:avLst/>
          </a:prstGeom>
          <a:solidFill>
            <a:schemeClr val="bg2"/>
          </a:solidFill>
          <a:ln w="12700" cap="flat">
            <a:solidFill>
              <a:schemeClr val="bg2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6" name="Shape 650"/>
          <p:cNvSpPr/>
          <p:nvPr/>
        </p:nvSpPr>
        <p:spPr>
          <a:xfrm>
            <a:off x="11196687" y="3650913"/>
            <a:ext cx="1261072" cy="1261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4D13E">
              <a:alpha val="50000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lvl="0" defTabSz="816228">
              <a:defRPr sz="7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8" name="Shape 686"/>
          <p:cNvSpPr/>
          <p:nvPr/>
        </p:nvSpPr>
        <p:spPr>
          <a:xfrm>
            <a:off x="503516" y="1763961"/>
            <a:ext cx="5470141" cy="6218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spcBef>
                <a:spcPts val="500"/>
              </a:spcBef>
              <a:defRPr sz="1800"/>
            </a:pPr>
            <a:endParaRPr sz="1000" b="1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 defTabSz="346605">
              <a:lnSpc>
                <a:spcPct val="119999"/>
              </a:lnSpc>
              <a:spcBef>
                <a:spcPts val="500"/>
              </a:spcBef>
              <a:defRPr sz="1800"/>
            </a:pPr>
            <a:r>
              <a:rPr sz="2200"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different kind of data center</a:t>
            </a:r>
          </a:p>
          <a:p>
            <a:pPr marL="109180" lvl="0" indent="-109180" algn="l" defTabSz="346605">
              <a:lnSpc>
                <a:spcPct val="120000"/>
              </a:lnSpc>
              <a:buClr>
                <a:srgbClr val="000000"/>
              </a:buClr>
              <a:buSzPct val="80000"/>
              <a:buFont typeface="Arial Unicode MS"/>
              <a:buChar char="•"/>
              <a:defRPr sz="1800"/>
            </a:pPr>
            <a:r>
              <a:rPr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Every location designed, built, and operated to the </a:t>
            </a:r>
            <a:r>
              <a:rPr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 standardized</a:t>
            </a:r>
            <a:r>
              <a:rPr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“</a:t>
            </a:r>
            <a:r>
              <a:rPr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pod</a:t>
            </a:r>
            <a:r>
              <a:rPr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 based spec</a:t>
            </a:r>
          </a:p>
          <a:p>
            <a:pPr marL="109180" lvl="0" indent="-109180" algn="l" defTabSz="346605">
              <a:lnSpc>
                <a:spcPct val="120000"/>
              </a:lnSpc>
              <a:buClr>
                <a:srgbClr val="000000"/>
              </a:buClr>
              <a:buSzPct val="80000"/>
              <a:buFont typeface="Arial Unicode MS"/>
              <a:buChar char="•"/>
              <a:defRPr sz="1800"/>
            </a:pPr>
            <a:r>
              <a:rPr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24/7 on-site security</a:t>
            </a:r>
            <a:r>
              <a:rPr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and rigorous controls</a:t>
            </a:r>
          </a:p>
          <a:p>
            <a:pPr marL="109180" lvl="0" indent="-109180" algn="l" defTabSz="346605">
              <a:lnSpc>
                <a:spcPct val="120000"/>
              </a:lnSpc>
              <a:buClr>
                <a:srgbClr val="000000"/>
              </a:buClr>
              <a:buSzPct val="80000"/>
              <a:buFont typeface="Arial Unicode MS"/>
              <a:buChar char="•"/>
              <a:defRPr sz="1800"/>
            </a:pPr>
            <a:r>
              <a:rPr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Expanding to </a:t>
            </a:r>
            <a:r>
              <a:rPr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40 data centers</a:t>
            </a:r>
            <a:r>
              <a:rPr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worldwide</a:t>
            </a:r>
          </a:p>
          <a:p>
            <a:pPr lvl="0" algn="l" defTabSz="346605">
              <a:lnSpc>
                <a:spcPct val="119999"/>
              </a:lnSpc>
              <a:spcBef>
                <a:spcPts val="500"/>
              </a:spcBef>
              <a:defRPr sz="1800"/>
            </a:pPr>
            <a:r>
              <a:rPr sz="2200"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Global network of networks</a:t>
            </a:r>
          </a:p>
          <a:p>
            <a:pPr marL="109180" lvl="0" indent="-109180" algn="l" defTabSz="346605">
              <a:lnSpc>
                <a:spcPct val="119999"/>
              </a:lnSpc>
              <a:buClr>
                <a:srgbClr val="000000"/>
              </a:buClr>
              <a:buSzPct val="80000"/>
              <a:buFont typeface="Arial Unicode MS"/>
              <a:buChar char="•"/>
              <a:defRPr sz="1800"/>
            </a:pPr>
            <a:r>
              <a:rPr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Public, private, and management networks </a:t>
            </a:r>
            <a:r>
              <a:rPr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all separate</a:t>
            </a:r>
          </a:p>
          <a:p>
            <a:pPr marL="109180" lvl="0" indent="-109180" algn="l" defTabSz="346605">
              <a:lnSpc>
                <a:spcPct val="120000"/>
              </a:lnSpc>
              <a:buClr>
                <a:srgbClr val="000000"/>
              </a:buClr>
              <a:buSzPct val="80000"/>
              <a:buFont typeface="Arial Unicode MS"/>
              <a:buChar char="•"/>
              <a:defRPr sz="1800"/>
            </a:pPr>
            <a:r>
              <a:rPr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More than </a:t>
            </a:r>
            <a:r>
              <a:rPr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2,000Gbps between data centers</a:t>
            </a:r>
            <a:r>
              <a:rPr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and </a:t>
            </a:r>
            <a:r>
              <a:rPr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network points of presence </a:t>
            </a:r>
            <a:r>
              <a:rPr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dirty="0" err="1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PoPs</a:t>
            </a:r>
            <a:r>
              <a:rPr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</a:p>
          <a:p>
            <a:pPr marL="109180" lvl="0" indent="-109180" algn="l" defTabSz="346605">
              <a:lnSpc>
                <a:spcPct val="120000"/>
              </a:lnSpc>
              <a:buClr>
                <a:srgbClr val="000000"/>
              </a:buClr>
              <a:buSzPct val="80000"/>
              <a:buFont typeface="Arial Unicode MS"/>
              <a:buChar char="•"/>
              <a:defRPr sz="1800"/>
            </a:pPr>
            <a:r>
              <a:rPr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Unmetered inbound public bandwidth</a:t>
            </a:r>
            <a:r>
              <a:rPr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and fully </a:t>
            </a:r>
            <a:r>
              <a:rPr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unmetered bandwidth between data centers</a:t>
            </a:r>
          </a:p>
          <a:p>
            <a:pPr lvl="0" algn="l" defTabSz="346605">
              <a:lnSpc>
                <a:spcPct val="119999"/>
              </a:lnSpc>
              <a:spcBef>
                <a:spcPts val="500"/>
              </a:spcBef>
              <a:defRPr sz="1800"/>
            </a:pPr>
            <a:r>
              <a:rPr sz="2200"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Entirely automated</a:t>
            </a:r>
          </a:p>
          <a:p>
            <a:pPr marL="109180" lvl="0" indent="-109180" algn="l" defTabSz="346605">
              <a:lnSpc>
                <a:spcPct val="119999"/>
              </a:lnSpc>
              <a:buClr>
                <a:srgbClr val="000000"/>
              </a:buClr>
              <a:buSzPct val="80000"/>
              <a:buFont typeface="Arial Unicode MS"/>
              <a:buChar char="•"/>
              <a:defRPr sz="1800"/>
            </a:pPr>
            <a:r>
              <a:rPr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SoftLayer API</a:t>
            </a:r>
            <a:r>
              <a:rPr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controls everything - more than 3000 documented methods and 180 distinct services</a:t>
            </a:r>
          </a:p>
          <a:p>
            <a:pPr marL="109180" lvl="0" indent="-109180" algn="l" defTabSz="346605">
              <a:lnSpc>
                <a:spcPct val="119999"/>
              </a:lnSpc>
              <a:buClr>
                <a:srgbClr val="000000"/>
              </a:buClr>
              <a:buSzPct val="80000"/>
              <a:buFont typeface="Arial Unicode MS"/>
              <a:buChar char="•"/>
              <a:defRPr sz="1800"/>
            </a:pPr>
            <a:r>
              <a:rPr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Bare metal</a:t>
            </a:r>
            <a:r>
              <a:rPr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and </a:t>
            </a:r>
            <a:r>
              <a:rPr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virtualized servers</a:t>
            </a:r>
            <a:r>
              <a:rPr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in the same platform</a:t>
            </a:r>
          </a:p>
        </p:txBody>
      </p:sp>
      <p:sp>
        <p:nvSpPr>
          <p:cNvPr id="50" name="Shape 666"/>
          <p:cNvSpPr/>
          <p:nvPr/>
        </p:nvSpPr>
        <p:spPr>
          <a:xfrm rot="9480000">
            <a:off x="12192090" y="4542381"/>
            <a:ext cx="246395" cy="749227"/>
          </a:xfrm>
          <a:prstGeom prst="line">
            <a:avLst/>
          </a:prstGeom>
          <a:noFill/>
          <a:ln w="25400" cap="flat">
            <a:solidFill>
              <a:srgbClr val="C6A92F"/>
            </a:solidFill>
            <a:prstDash val="solid"/>
            <a:miter lim="400000"/>
            <a:tailEnd type="oval"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Shape 652"/>
          <p:cNvSpPr/>
          <p:nvPr/>
        </p:nvSpPr>
        <p:spPr>
          <a:xfrm>
            <a:off x="11832292" y="4961788"/>
            <a:ext cx="1354674" cy="779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l" defTabSz="816228">
              <a:spcBef>
                <a:spcPts val="2500"/>
              </a:spcBef>
              <a:defRPr sz="1400">
                <a:solidFill>
                  <a:srgbClr val="043E68"/>
                </a:solidFill>
                <a:latin typeface="HelvNeue Medium for IBM"/>
                <a:ea typeface="HelvNeue Medium for IBM"/>
                <a:cs typeface="HelvNeue Medium for IBM"/>
                <a:sym typeface="HelvNeue Medium for IB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fi-FI" sz="1800" b="1" dirty="0" smtClean="0">
                <a:solidFill>
                  <a:schemeClr val="bg1"/>
                </a:solidFill>
                <a:latin typeface="+mj-lt"/>
              </a:rPr>
              <a:t>Sydney</a:t>
            </a:r>
            <a:endParaRPr sz="1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Shape 963"/>
          <p:cNvSpPr/>
          <p:nvPr/>
        </p:nvSpPr>
        <p:spPr>
          <a:xfrm>
            <a:off x="6479587" y="6557188"/>
            <a:ext cx="6135968" cy="1778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7093" tIns="27093" rIns="27093" bIns="27093" anchor="ctr">
            <a:spAutoFit/>
          </a:bodyPr>
          <a:lstStyle/>
          <a:p>
            <a:pPr lvl="0" algn="just" defTabSz="457200">
              <a:spcBef>
                <a:spcPts val="2400"/>
              </a:spcBef>
              <a:defRPr sz="1800"/>
            </a:pPr>
            <a:r>
              <a:rPr sz="2800" dirty="0" smtClean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IBM </a:t>
            </a:r>
            <a:r>
              <a:rPr sz="2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Bluemix and SoftLayer provide a complete solution that that will </a:t>
            </a:r>
            <a:r>
              <a:rPr sz="28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 critical web apps, data, and processes </a:t>
            </a:r>
            <a:r>
              <a:rPr sz="2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throughout their lifecycle.</a:t>
            </a:r>
          </a:p>
        </p:txBody>
      </p:sp>
    </p:spTree>
    <p:extLst>
      <p:ext uri="{BB962C8B-B14F-4D97-AF65-F5344CB8AC3E}">
        <p14:creationId xmlns:p14="http://schemas.microsoft.com/office/powerpoint/2010/main" val="35211625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-16485" y="-18944"/>
            <a:ext cx="13037770" cy="9791488"/>
          </a:xfrm>
          <a:prstGeom prst="rect">
            <a:avLst/>
          </a:prstGeom>
          <a:gradFill>
            <a:gsLst>
              <a:gs pos="0">
                <a:srgbClr val="263845">
                  <a:alpha val="99000"/>
                </a:srgbClr>
              </a:gs>
              <a:gs pos="100000">
                <a:srgbClr val="374F5F">
                  <a:alpha val="83000"/>
                </a:srgbClr>
              </a:gs>
            </a:gsLst>
            <a:lin ang="19830082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503516" y="492175"/>
            <a:ext cx="11997768" cy="874146"/>
          </a:xfrm>
          <a:prstGeom prst="rect">
            <a:avLst/>
          </a:prstGeom>
        </p:spPr>
        <p:txBody>
          <a:bodyPr anchor="t"/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i-FI" sz="5100" b="1" dirty="0" smtClean="0">
                <a:solidFill>
                  <a:srgbClr val="FFFFFF"/>
                </a:solidFill>
              </a:rPr>
              <a:t>Cognitive APIs</a:t>
            </a:r>
            <a:endParaRPr sz="5100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6485" y="1296289"/>
            <a:ext cx="13037769" cy="76903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0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04963" y="9096931"/>
            <a:ext cx="875705" cy="344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https://challengepost-s3-challengepost.netdna-ssl.com/photos/production/challenge_thumbnails/000/331/853/datas/origina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86" y="2784284"/>
            <a:ext cx="3201585" cy="317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116" y="1948540"/>
            <a:ext cx="5761903" cy="4599920"/>
          </a:xfrm>
          <a:prstGeom prst="rect">
            <a:avLst/>
          </a:prstGeom>
        </p:spPr>
      </p:pic>
      <p:sp>
        <p:nvSpPr>
          <p:cNvPr id="2" name="Left-Right Arrow 1"/>
          <p:cNvSpPr/>
          <p:nvPr/>
        </p:nvSpPr>
        <p:spPr>
          <a:xfrm>
            <a:off x="2771570" y="3991552"/>
            <a:ext cx="1611411" cy="570279"/>
          </a:xfrm>
          <a:prstGeom prst="leftRigh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" name="Picture 2" descr="https://www.cyone.lv/wp-content/uploads/2016/03/ibm-smartclou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290" y="1349091"/>
            <a:ext cx="3195510" cy="319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175" y="7054512"/>
            <a:ext cx="1416140" cy="1338543"/>
          </a:xfrm>
          <a:prstGeom prst="rect">
            <a:avLst/>
          </a:prstGeom>
        </p:spPr>
      </p:pic>
      <p:sp>
        <p:nvSpPr>
          <p:cNvPr id="11" name="Left-Right Arrow 10"/>
          <p:cNvSpPr/>
          <p:nvPr/>
        </p:nvSpPr>
        <p:spPr>
          <a:xfrm rot="19818370">
            <a:off x="8464260" y="3740275"/>
            <a:ext cx="1611411" cy="570279"/>
          </a:xfrm>
          <a:prstGeom prst="leftRigh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ight Arrow 11"/>
          <p:cNvSpPr/>
          <p:nvPr/>
        </p:nvSpPr>
        <p:spPr>
          <a:xfrm rot="19566162">
            <a:off x="3787959" y="6237868"/>
            <a:ext cx="1611411" cy="937458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" name="Picture 2" descr="https://developer.ibm.com/watson/wp-content/uploads/sites/19/2015/11/PI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290" y="6868728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 rot="2369951">
            <a:off x="8191163" y="6202109"/>
            <a:ext cx="1611411" cy="937458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63942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-16485" y="-18944"/>
            <a:ext cx="13037770" cy="9791488"/>
          </a:xfrm>
          <a:prstGeom prst="rect">
            <a:avLst/>
          </a:prstGeom>
          <a:gradFill>
            <a:gsLst>
              <a:gs pos="0">
                <a:srgbClr val="263845">
                  <a:alpha val="99000"/>
                </a:srgbClr>
              </a:gs>
              <a:gs pos="100000">
                <a:srgbClr val="374F5F">
                  <a:alpha val="83000"/>
                </a:srgbClr>
              </a:gs>
            </a:gsLst>
            <a:lin ang="19830082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503516" y="492175"/>
            <a:ext cx="11997768" cy="874146"/>
          </a:xfrm>
          <a:prstGeom prst="rect">
            <a:avLst/>
          </a:prstGeom>
        </p:spPr>
        <p:txBody>
          <a:bodyPr anchor="t"/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i-FI" sz="5100" b="1" dirty="0" smtClean="0">
                <a:solidFill>
                  <a:srgbClr val="FFFFFF"/>
                </a:solidFill>
              </a:rPr>
              <a:t>Combine Cognitive APIs</a:t>
            </a:r>
            <a:endParaRPr sz="5100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6485" y="1296289"/>
            <a:ext cx="13037769" cy="76903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0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04963" y="9096931"/>
            <a:ext cx="875705" cy="344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34" y="1673603"/>
            <a:ext cx="4848875" cy="57619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86" y="6398676"/>
            <a:ext cx="285750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09" y="6298663"/>
            <a:ext cx="1905000" cy="2352675"/>
          </a:xfrm>
          <a:prstGeom prst="rect">
            <a:avLst/>
          </a:prstGeom>
        </p:spPr>
      </p:pic>
      <p:pic>
        <p:nvPicPr>
          <p:cNvPr id="2050" name="Picture 2" descr="https://pixabay.com/static/uploads/photo/2014/04/03/10/54/chef-311680_960_72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260" y="6398676"/>
            <a:ext cx="1453274" cy="19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ibm.com/analytics/common/images/icon-optimize-custome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559" y="4631643"/>
            <a:ext cx="1359738" cy="135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http://ibm.ziffdavis.com/resiliency_services/img/ibm/icon_ibm_ebook_te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067" y="3689653"/>
            <a:ext cx="1414275" cy="141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ibm.com/analytics/us/en/images/industry/banking/industry_icon_banking.png?reload=true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503" y="3140034"/>
            <a:ext cx="1308010" cy="130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ibm.ziffdavis.com/resiliency_services/img/ibm/icon_ibm_infographic_pu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39" y="3495433"/>
            <a:ext cx="1308010" cy="130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880" y="5385892"/>
            <a:ext cx="1280857" cy="1280857"/>
          </a:xfrm>
          <a:prstGeom prst="rect">
            <a:avLst/>
          </a:prstGeom>
        </p:spPr>
      </p:pic>
      <p:pic>
        <p:nvPicPr>
          <p:cNvPr id="2056" name="Picture 8" descr="http://www.ibm.com/analytics/us/en/technology/enterprise-content-management/images/breadth_depth-icon_274x274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327" y="4715355"/>
            <a:ext cx="1359738" cy="135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ibm.com/social-business/us/en/images/ecommerce/Integrate-Commerce-Site_Marketing-Icon_280x280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387" y="4281309"/>
            <a:ext cx="1359738" cy="135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0232460" y="4803444"/>
            <a:ext cx="2933940" cy="1830622"/>
            <a:chOff x="9927260" y="4609604"/>
            <a:chExt cx="3239140" cy="2024462"/>
          </a:xfrm>
        </p:grpSpPr>
        <p:sp>
          <p:nvSpPr>
            <p:cNvPr id="12" name="Oval 11"/>
            <p:cNvSpPr/>
            <p:nvPr/>
          </p:nvSpPr>
          <p:spPr>
            <a:xfrm>
              <a:off x="10757476" y="4803444"/>
              <a:ext cx="1582272" cy="1595232"/>
            </a:xfrm>
            <a:prstGeom prst="ellipse">
              <a:avLst/>
            </a:prstGeom>
            <a:blipFill rotWithShape="1">
              <a:blip r:embed="rId16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2076" name="Picture 28" descr="http://joncontino.com/wp-content/uploads/2014/07/ibm11a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7260" y="4609604"/>
              <a:ext cx="3239140" cy="2024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1160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-16485" y="-18944"/>
            <a:ext cx="13037770" cy="9791488"/>
          </a:xfrm>
          <a:prstGeom prst="rect">
            <a:avLst/>
          </a:prstGeom>
          <a:gradFill>
            <a:gsLst>
              <a:gs pos="0">
                <a:srgbClr val="263845">
                  <a:alpha val="99000"/>
                </a:srgbClr>
              </a:gs>
              <a:gs pos="100000">
                <a:srgbClr val="374F5F">
                  <a:alpha val="83000"/>
                </a:srgbClr>
              </a:gs>
            </a:gsLst>
            <a:lin ang="19830082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503516" y="492175"/>
            <a:ext cx="11997768" cy="874146"/>
          </a:xfrm>
          <a:prstGeom prst="rect">
            <a:avLst/>
          </a:prstGeom>
        </p:spPr>
        <p:txBody>
          <a:bodyPr anchor="t"/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i-FI" sz="5100" b="1" dirty="0" smtClean="0">
                <a:solidFill>
                  <a:srgbClr val="FFFFFF"/>
                </a:solidFill>
              </a:rPr>
              <a:t>Decision making process</a:t>
            </a:r>
            <a:endParaRPr sz="5100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6485" y="1296289"/>
            <a:ext cx="13037769" cy="76903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0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04963" y="9096931"/>
            <a:ext cx="875705" cy="344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72" y="4079237"/>
            <a:ext cx="1918862" cy="3662054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9600267" y="1986131"/>
            <a:ext cx="3311943" cy="2030057"/>
          </a:xfrm>
          <a:prstGeom prst="wedgeEllipseCallou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83739" y="2501530"/>
            <a:ext cx="2722435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i-FI" sz="3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How do I get started?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181" y="4272308"/>
            <a:ext cx="1261494" cy="3521672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57253833"/>
              </p:ext>
            </p:extLst>
          </p:nvPr>
        </p:nvGraphicFramePr>
        <p:xfrm>
          <a:off x="443020" y="1296289"/>
          <a:ext cx="8577425" cy="7948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90264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-16485" y="-18944"/>
            <a:ext cx="13037770" cy="9791488"/>
          </a:xfrm>
          <a:prstGeom prst="rect">
            <a:avLst/>
          </a:prstGeom>
          <a:gradFill>
            <a:gsLst>
              <a:gs pos="0">
                <a:srgbClr val="263845">
                  <a:alpha val="99000"/>
                </a:srgbClr>
              </a:gs>
              <a:gs pos="100000">
                <a:srgbClr val="374F5F">
                  <a:alpha val="83000"/>
                </a:srgbClr>
              </a:gs>
            </a:gsLst>
            <a:lin ang="19830082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92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04963" y="9096931"/>
            <a:ext cx="875705" cy="34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00"/>
          <p:cNvSpPr>
            <a:spLocks noGrp="1"/>
          </p:cNvSpPr>
          <p:nvPr>
            <p:ph type="title"/>
          </p:nvPr>
        </p:nvSpPr>
        <p:spPr>
          <a:xfrm>
            <a:off x="503516" y="492175"/>
            <a:ext cx="11997768" cy="874146"/>
          </a:xfrm>
          <a:prstGeom prst="rect">
            <a:avLst/>
          </a:prstGeom>
        </p:spPr>
        <p:txBody>
          <a:bodyPr anchor="t"/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i-FI" sz="5100" b="1" dirty="0" smtClean="0">
                <a:solidFill>
                  <a:srgbClr val="FFFFFF"/>
                </a:solidFill>
              </a:rPr>
              <a:t>IBM Bluemix</a:t>
            </a:r>
            <a:endParaRPr sz="5100" b="1" dirty="0">
              <a:solidFill>
                <a:srgbClr val="FFFFFF"/>
              </a:solidFill>
            </a:endParaRPr>
          </a:p>
        </p:txBody>
      </p:sp>
      <p:sp>
        <p:nvSpPr>
          <p:cNvPr id="10" name="Shape 340"/>
          <p:cNvSpPr/>
          <p:nvPr/>
        </p:nvSpPr>
        <p:spPr>
          <a:xfrm>
            <a:off x="366374" y="1756066"/>
            <a:ext cx="9234042" cy="977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798" tIns="50798" rIns="50798" bIns="50798" anchor="ctr">
            <a:spAutoFit/>
          </a:bodyPr>
          <a:lstStyle/>
          <a:p>
            <a:pPr algn="l" defTabSz="457176">
              <a:spcBef>
                <a:spcPts val="2399"/>
              </a:spcBef>
              <a:defRPr sz="1800"/>
            </a:pPr>
            <a:r>
              <a:rPr sz="2844" dirty="0">
                <a:solidFill>
                  <a:schemeClr val="bg1"/>
                </a:solidFill>
                <a:latin typeface="Helvetica Neue"/>
                <a:ea typeface="Arial"/>
                <a:cs typeface="Arial"/>
                <a:sym typeface="Helvetica Neue Light"/>
              </a:rPr>
              <a:t>Bluemix is an </a:t>
            </a:r>
            <a:r>
              <a:rPr sz="2844" b="1" dirty="0">
                <a:solidFill>
                  <a:schemeClr val="bg1"/>
                </a:solidFill>
                <a:latin typeface="Helvetica Neue"/>
                <a:ea typeface="Arial"/>
                <a:cs typeface="Arial"/>
                <a:sym typeface="Helvetica Neue Light"/>
              </a:rPr>
              <a:t>open-standard</a:t>
            </a:r>
            <a:r>
              <a:rPr sz="2844" dirty="0">
                <a:solidFill>
                  <a:schemeClr val="bg1"/>
                </a:solidFill>
                <a:latin typeface="Helvetica Neue"/>
                <a:ea typeface="Arial"/>
                <a:cs typeface="Arial"/>
                <a:sym typeface="Helvetica Neue Light"/>
              </a:rPr>
              <a:t>, cloud-based </a:t>
            </a:r>
            <a:r>
              <a:rPr sz="2844" b="1" dirty="0">
                <a:solidFill>
                  <a:schemeClr val="bg1"/>
                </a:solidFill>
                <a:latin typeface="Helvetica Neue"/>
                <a:ea typeface="Arial"/>
                <a:cs typeface="Arial"/>
                <a:sym typeface="Helvetica Neue Light"/>
              </a:rPr>
              <a:t>platform</a:t>
            </a:r>
            <a:r>
              <a:rPr sz="2844" dirty="0">
                <a:solidFill>
                  <a:schemeClr val="bg1"/>
                </a:solidFill>
                <a:latin typeface="Helvetica Neue"/>
                <a:ea typeface="Arial"/>
                <a:cs typeface="Arial"/>
                <a:sym typeface="Helvetica Neue Light"/>
              </a:rPr>
              <a:t> for </a:t>
            </a:r>
            <a:r>
              <a:rPr sz="2844" b="1" dirty="0">
                <a:solidFill>
                  <a:schemeClr val="bg1"/>
                </a:solidFill>
                <a:latin typeface="Helvetica Neue"/>
                <a:ea typeface="Arial"/>
                <a:cs typeface="Arial"/>
                <a:sym typeface="Helvetica Neue Light"/>
              </a:rPr>
              <a:t>building</a:t>
            </a:r>
            <a:r>
              <a:rPr sz="2844" dirty="0">
                <a:solidFill>
                  <a:schemeClr val="bg1"/>
                </a:solidFill>
                <a:latin typeface="Helvetica Neue"/>
                <a:ea typeface="Arial"/>
                <a:cs typeface="Arial"/>
                <a:sym typeface="Helvetica Neue Light"/>
              </a:rPr>
              <a:t>, </a:t>
            </a:r>
            <a:r>
              <a:rPr sz="2844" b="1" dirty="0">
                <a:solidFill>
                  <a:schemeClr val="bg1"/>
                </a:solidFill>
                <a:latin typeface="Helvetica Neue"/>
                <a:ea typeface="Arial"/>
                <a:cs typeface="Arial"/>
                <a:sym typeface="Helvetica Neue Light"/>
              </a:rPr>
              <a:t>managing</a:t>
            </a:r>
            <a:r>
              <a:rPr sz="2844" dirty="0">
                <a:solidFill>
                  <a:schemeClr val="bg1"/>
                </a:solidFill>
                <a:latin typeface="Helvetica Neue"/>
                <a:ea typeface="Arial"/>
                <a:cs typeface="Arial"/>
                <a:sym typeface="Helvetica Neue Light"/>
              </a:rPr>
              <a:t>, and </a:t>
            </a:r>
            <a:r>
              <a:rPr sz="2844" b="1" dirty="0">
                <a:solidFill>
                  <a:schemeClr val="bg1"/>
                </a:solidFill>
                <a:latin typeface="Helvetica Neue"/>
                <a:ea typeface="Arial"/>
                <a:cs typeface="Arial"/>
                <a:sym typeface="Helvetica Neue Light"/>
              </a:rPr>
              <a:t>running </a:t>
            </a:r>
            <a:r>
              <a:rPr sz="2844" b="1" dirty="0" smtClean="0">
                <a:solidFill>
                  <a:schemeClr val="bg1"/>
                </a:solidFill>
                <a:latin typeface="Helvetica Neue"/>
                <a:ea typeface="Arial"/>
                <a:cs typeface="Arial"/>
                <a:sym typeface="Helvetica Neue Light"/>
              </a:rPr>
              <a:t>applications</a:t>
            </a:r>
            <a:r>
              <a:rPr lang="fi-FI" sz="2844" b="1" dirty="0" smtClean="0">
                <a:solidFill>
                  <a:schemeClr val="bg1"/>
                </a:solidFill>
                <a:latin typeface="Helvetica Neue"/>
                <a:ea typeface="Arial"/>
                <a:cs typeface="Arial"/>
                <a:sym typeface="Helvetica Neue Light"/>
              </a:rPr>
              <a:t>.</a:t>
            </a:r>
            <a:r>
              <a:rPr sz="2844" dirty="0" smtClean="0">
                <a:solidFill>
                  <a:schemeClr val="bg1"/>
                </a:solidFill>
                <a:latin typeface="Helvetica Neue"/>
                <a:ea typeface="Arial"/>
                <a:cs typeface="Arial"/>
                <a:sym typeface="Helvetica Neue Light"/>
              </a:rPr>
              <a:t> </a:t>
            </a:r>
            <a:endParaRPr sz="2844" dirty="0">
              <a:solidFill>
                <a:schemeClr val="bg1"/>
              </a:solidFill>
              <a:latin typeface="Helvetica Neue"/>
              <a:ea typeface="Arial"/>
              <a:cs typeface="Arial"/>
              <a:sym typeface="Helvetica Neue Light"/>
            </a:endParaRPr>
          </a:p>
        </p:txBody>
      </p:sp>
      <p:pic>
        <p:nvPicPr>
          <p:cNvPr id="11" name="Primary-DarkBackground-450.png"/>
          <p:cNvPicPr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1380" y="566919"/>
            <a:ext cx="2338941" cy="23389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4"/>
          <p:cNvGrpSpPr/>
          <p:nvPr/>
        </p:nvGrpSpPr>
        <p:grpSpPr>
          <a:xfrm>
            <a:off x="-16485" y="3349272"/>
            <a:ext cx="13203096" cy="1507958"/>
            <a:chOff x="0" y="4122821"/>
            <a:chExt cx="13004800" cy="1507958"/>
          </a:xfrm>
        </p:grpSpPr>
        <p:sp>
          <p:nvSpPr>
            <p:cNvPr id="4" name="Rectangle 3"/>
            <p:cNvSpPr/>
            <p:nvPr/>
          </p:nvSpPr>
          <p:spPr>
            <a:xfrm>
              <a:off x="0" y="4122821"/>
              <a:ext cx="13004800" cy="1507958"/>
            </a:xfrm>
            <a:prstGeom prst="rect">
              <a:avLst/>
            </a:prstGeom>
            <a:solidFill>
              <a:schemeClr val="bg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50386" y="4370860"/>
              <a:ext cx="12104027" cy="1011879"/>
              <a:chOff x="450387" y="3403600"/>
              <a:chExt cx="12104027" cy="1011879"/>
            </a:xfrm>
          </p:grpSpPr>
          <p:grpSp>
            <p:nvGrpSpPr>
              <p:cNvPr id="14" name="Group 361"/>
              <p:cNvGrpSpPr/>
              <p:nvPr/>
            </p:nvGrpSpPr>
            <p:grpSpPr>
              <a:xfrm>
                <a:off x="450387" y="3421256"/>
                <a:ext cx="1110296" cy="983406"/>
                <a:chOff x="0" y="0"/>
                <a:chExt cx="1110294" cy="983404"/>
              </a:xfrm>
            </p:grpSpPr>
            <p:pic>
              <p:nvPicPr>
                <p:cNvPr id="45" name="image84.png" descr="cloudant64"/>
                <p:cNvPicPr/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250294" y="187495"/>
                  <a:ext cx="609707" cy="60841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46" name="hexagon.png"/>
                <p:cNvPicPr/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1110295" cy="983405"/>
                </a:xfrm>
                <a:prstGeom prst="rect">
                  <a:avLst/>
                </a:prstGeom>
                <a:ln w="25400" cap="flat">
                  <a:noFill/>
                  <a:miter lim="400000"/>
                </a:ln>
                <a:effectLst>
                  <a:reflection stA="20000" endPos="40000" dir="5400000" sy="-100000" algn="bl" rotWithShape="0"/>
                </a:effectLst>
              </p:spPr>
            </p:pic>
          </p:grpSp>
          <p:grpSp>
            <p:nvGrpSpPr>
              <p:cNvPr id="15" name="Group 364"/>
              <p:cNvGrpSpPr/>
              <p:nvPr/>
            </p:nvGrpSpPr>
            <p:grpSpPr>
              <a:xfrm>
                <a:off x="1549761" y="3430026"/>
                <a:ext cx="1110296" cy="983406"/>
                <a:chOff x="0" y="0"/>
                <a:chExt cx="1110294" cy="983404"/>
              </a:xfrm>
            </p:grpSpPr>
            <p:pic>
              <p:nvPicPr>
                <p:cNvPr id="43" name="image87.png" descr="api_management64"/>
                <p:cNvPicPr/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262023" y="178724"/>
                  <a:ext cx="608365" cy="60841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44" name="hexagon.png"/>
                <p:cNvPicPr/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1110295" cy="98340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reflection stA="20000" endPos="40000" dir="5400000" sy="-100000" algn="bl" rotWithShape="0"/>
                </a:effectLst>
              </p:spPr>
            </p:pic>
          </p:grpSp>
          <p:grpSp>
            <p:nvGrpSpPr>
              <p:cNvPr id="16" name="Group 367"/>
              <p:cNvGrpSpPr/>
              <p:nvPr/>
            </p:nvGrpSpPr>
            <p:grpSpPr>
              <a:xfrm>
                <a:off x="2649134" y="3432073"/>
                <a:ext cx="1110296" cy="983406"/>
                <a:chOff x="0" y="0"/>
                <a:chExt cx="1110294" cy="983404"/>
              </a:xfrm>
            </p:grpSpPr>
            <p:pic>
              <p:nvPicPr>
                <p:cNvPr id="41" name="image74.png" descr="Push64"/>
                <p:cNvPicPr/>
                <p:nvPr/>
              </p:nvPicPr>
              <p:blipFill>
                <a:blip r:embed="rId9">
                  <a:extLst/>
                </a:blip>
                <a:stretch>
                  <a:fillRect/>
                </a:stretch>
              </p:blipFill>
              <p:spPr>
                <a:xfrm>
                  <a:off x="238739" y="171602"/>
                  <a:ext cx="609705" cy="60841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42" name="hexagon.png"/>
                <p:cNvPicPr/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1110295" cy="98340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reflection stA="20000" endPos="40000" dir="5400000" sy="-100000" algn="bl" rotWithShape="0"/>
                </a:effectLst>
              </p:spPr>
            </p:pic>
          </p:grpSp>
          <p:grpSp>
            <p:nvGrpSpPr>
              <p:cNvPr id="17" name="Group 370"/>
              <p:cNvGrpSpPr/>
              <p:nvPr/>
            </p:nvGrpSpPr>
            <p:grpSpPr>
              <a:xfrm>
                <a:off x="3748506" y="3421256"/>
                <a:ext cx="1110296" cy="983406"/>
                <a:chOff x="0" y="0"/>
                <a:chExt cx="1110294" cy="983404"/>
              </a:xfrm>
            </p:grpSpPr>
            <p:pic>
              <p:nvPicPr>
                <p:cNvPr id="39" name="image75.png" descr="mqa_64"/>
                <p:cNvPicPr/>
                <p:nvPr/>
              </p:nvPicPr>
              <p:blipFill>
                <a:blip r:embed="rId10">
                  <a:extLst/>
                </a:blip>
                <a:stretch>
                  <a:fillRect/>
                </a:stretch>
              </p:blipFill>
              <p:spPr>
                <a:xfrm>
                  <a:off x="251378" y="212983"/>
                  <a:ext cx="609705" cy="60993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40" name="hexagon.png"/>
                <p:cNvPicPr/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1110295" cy="98340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reflection stA="20000" endPos="40000" dir="5400000" sy="-100000" algn="bl" rotWithShape="0"/>
                </a:effectLst>
              </p:spPr>
            </p:pic>
          </p:grpSp>
          <p:grpSp>
            <p:nvGrpSpPr>
              <p:cNvPr id="18" name="Group 373"/>
              <p:cNvGrpSpPr/>
              <p:nvPr/>
            </p:nvGrpSpPr>
            <p:grpSpPr>
              <a:xfrm>
                <a:off x="4847880" y="3421256"/>
                <a:ext cx="1110296" cy="983406"/>
                <a:chOff x="0" y="0"/>
                <a:chExt cx="1110294" cy="983404"/>
              </a:xfrm>
            </p:grpSpPr>
            <p:pic>
              <p:nvPicPr>
                <p:cNvPr id="37" name="image76.png" descr="twilio64"/>
                <p:cNvPicPr/>
                <p:nvPr/>
              </p:nvPicPr>
              <p:blipFill>
                <a:blip r:embed="rId11">
                  <a:extLst/>
                </a:blip>
                <a:stretch>
                  <a:fillRect/>
                </a:stretch>
              </p:blipFill>
              <p:spPr>
                <a:xfrm>
                  <a:off x="239243" y="182460"/>
                  <a:ext cx="608908" cy="60857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38" name="hexagongreen.png"/>
                <p:cNvPicPr/>
                <p:nvPr/>
              </p:nvPicPr>
              <p:blipFill>
                <a:blip r:embed="rId12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1110295" cy="98340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reflection stA="20000" endPos="40000" dir="5400000" sy="-100000" algn="bl" rotWithShape="0"/>
                </a:effectLst>
              </p:spPr>
            </p:pic>
          </p:grpSp>
          <p:grpSp>
            <p:nvGrpSpPr>
              <p:cNvPr id="19" name="Group 376"/>
              <p:cNvGrpSpPr/>
              <p:nvPr/>
            </p:nvGrpSpPr>
            <p:grpSpPr>
              <a:xfrm>
                <a:off x="5947253" y="3421256"/>
                <a:ext cx="1110296" cy="983406"/>
                <a:chOff x="0" y="0"/>
                <a:chExt cx="1110294" cy="983404"/>
              </a:xfrm>
            </p:grpSpPr>
            <p:pic>
              <p:nvPicPr>
                <p:cNvPr id="35" name="image73.png" descr="Data64"/>
                <p:cNvPicPr/>
                <p:nvPr/>
              </p:nvPicPr>
              <p:blipFill>
                <a:blip r:embed="rId13">
                  <a:extLst/>
                </a:blip>
                <a:stretch>
                  <a:fillRect/>
                </a:stretch>
              </p:blipFill>
              <p:spPr>
                <a:xfrm>
                  <a:off x="253760" y="205508"/>
                  <a:ext cx="543019" cy="54322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36" name="hexagon.png"/>
                <p:cNvPicPr/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1110295" cy="98340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reflection stA="20000" endPos="40000" dir="5400000" sy="-100000" algn="bl" rotWithShape="0"/>
                </a:effectLst>
              </p:spPr>
            </p:pic>
          </p:grpSp>
          <p:grpSp>
            <p:nvGrpSpPr>
              <p:cNvPr id="20" name="Group 379"/>
              <p:cNvGrpSpPr/>
              <p:nvPr/>
            </p:nvGrpSpPr>
            <p:grpSpPr>
              <a:xfrm>
                <a:off x="7046626" y="3421256"/>
                <a:ext cx="1110296" cy="983406"/>
                <a:chOff x="0" y="0"/>
                <a:chExt cx="1110294" cy="983404"/>
              </a:xfrm>
            </p:grpSpPr>
            <p:pic>
              <p:nvPicPr>
                <p:cNvPr id="33" name="image86.png" descr="watson64"/>
                <p:cNvPicPr/>
                <p:nvPr/>
              </p:nvPicPr>
              <p:blipFill>
                <a:blip r:embed="rId14">
                  <a:extLst/>
                </a:blip>
                <a:stretch>
                  <a:fillRect/>
                </a:stretch>
              </p:blipFill>
              <p:spPr>
                <a:xfrm>
                  <a:off x="242580" y="173734"/>
                  <a:ext cx="609705" cy="60993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34" name="hexagon.png"/>
                <p:cNvPicPr/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1110295" cy="98340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reflection stA="20000" endPos="40000" dir="5400000" sy="-100000" algn="bl" rotWithShape="0"/>
                </a:effectLst>
              </p:spPr>
            </p:pic>
          </p:grpSp>
          <p:grpSp>
            <p:nvGrpSpPr>
              <p:cNvPr id="21" name="Group 382"/>
              <p:cNvGrpSpPr/>
              <p:nvPr/>
            </p:nvGrpSpPr>
            <p:grpSpPr>
              <a:xfrm>
                <a:off x="8145999" y="3403600"/>
                <a:ext cx="1110296" cy="983406"/>
                <a:chOff x="0" y="0"/>
                <a:chExt cx="1110294" cy="983404"/>
              </a:xfrm>
            </p:grpSpPr>
            <p:pic>
              <p:nvPicPr>
                <p:cNvPr id="31" name="image93.png" descr="agile64"/>
                <p:cNvPicPr/>
                <p:nvPr/>
              </p:nvPicPr>
              <p:blipFill>
                <a:blip r:embed="rId15">
                  <a:extLst/>
                </a:blip>
                <a:stretch>
                  <a:fillRect/>
                </a:stretch>
              </p:blipFill>
              <p:spPr>
                <a:xfrm>
                  <a:off x="234580" y="178696"/>
                  <a:ext cx="609705" cy="60993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32" name="hexagon.png"/>
                <p:cNvPicPr/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1110295" cy="98340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reflection stA="20000" endPos="40000" dir="5400000" sy="-100000" algn="bl" rotWithShape="0"/>
                </a:effectLst>
              </p:spPr>
            </p:pic>
          </p:grpSp>
          <p:grpSp>
            <p:nvGrpSpPr>
              <p:cNvPr id="22" name="Group 385"/>
              <p:cNvGrpSpPr/>
              <p:nvPr/>
            </p:nvGrpSpPr>
            <p:grpSpPr>
              <a:xfrm>
                <a:off x="10344745" y="3403600"/>
                <a:ext cx="1110296" cy="983406"/>
                <a:chOff x="0" y="0"/>
                <a:chExt cx="1110294" cy="983404"/>
              </a:xfrm>
            </p:grpSpPr>
            <p:pic>
              <p:nvPicPr>
                <p:cNvPr id="29" name="image65.png" descr="AppScan_64x64"/>
                <p:cNvPicPr/>
                <p:nvPr/>
              </p:nvPicPr>
              <p:blipFill>
                <a:blip r:embed="rId16">
                  <a:extLst/>
                </a:blip>
                <a:stretch>
                  <a:fillRect/>
                </a:stretch>
              </p:blipFill>
              <p:spPr>
                <a:xfrm>
                  <a:off x="238019" y="170753"/>
                  <a:ext cx="609705" cy="60993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30" name="hexagon.png"/>
                <p:cNvPicPr/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1110295" cy="98340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reflection stA="20000" endPos="40000" dir="5400000" sy="-100000" algn="bl" rotWithShape="0"/>
                </a:effectLst>
              </p:spPr>
            </p:pic>
          </p:grpSp>
          <p:grpSp>
            <p:nvGrpSpPr>
              <p:cNvPr id="23" name="Group 388"/>
              <p:cNvGrpSpPr/>
              <p:nvPr/>
            </p:nvGrpSpPr>
            <p:grpSpPr>
              <a:xfrm>
                <a:off x="9245371" y="3403600"/>
                <a:ext cx="1110296" cy="983406"/>
                <a:chOff x="0" y="0"/>
                <a:chExt cx="1110294" cy="983404"/>
              </a:xfrm>
            </p:grpSpPr>
            <p:pic>
              <p:nvPicPr>
                <p:cNvPr id="27" name="image78.png"/>
                <p:cNvPicPr/>
                <p:nvPr/>
              </p:nvPicPr>
              <p:blipFill>
                <a:blip r:embed="rId17">
                  <a:extLst/>
                </a:blip>
                <a:srcRect/>
                <a:stretch>
                  <a:fillRect/>
                </a:stretch>
              </p:blipFill>
              <p:spPr>
                <a:xfrm>
                  <a:off x="220607" y="247575"/>
                  <a:ext cx="612519" cy="49598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8" name="hexagongreen.png"/>
                <p:cNvPicPr/>
                <p:nvPr/>
              </p:nvPicPr>
              <p:blipFill>
                <a:blip r:embed="rId12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1110295" cy="98340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reflection stA="20000" endPos="40000" dir="5400000" sy="-100000" algn="bl" rotWithShape="0"/>
                </a:effectLst>
              </p:spPr>
            </p:pic>
          </p:grpSp>
          <p:grpSp>
            <p:nvGrpSpPr>
              <p:cNvPr id="24" name="Group 391"/>
              <p:cNvGrpSpPr/>
              <p:nvPr/>
            </p:nvGrpSpPr>
            <p:grpSpPr>
              <a:xfrm>
                <a:off x="11444118" y="3403600"/>
                <a:ext cx="1110296" cy="983406"/>
                <a:chOff x="0" y="0"/>
                <a:chExt cx="1110294" cy="983404"/>
              </a:xfrm>
            </p:grpSpPr>
            <p:pic>
              <p:nvPicPr>
                <p:cNvPr id="25" name="image71.png" descr="datacache64"/>
                <p:cNvPicPr/>
                <p:nvPr/>
              </p:nvPicPr>
              <p:blipFill>
                <a:blip r:embed="rId18">
                  <a:extLst/>
                </a:blip>
                <a:stretch>
                  <a:fillRect/>
                </a:stretch>
              </p:blipFill>
              <p:spPr>
                <a:xfrm>
                  <a:off x="276932" y="215619"/>
                  <a:ext cx="531031" cy="53142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6" name="hexagon.png"/>
                <p:cNvPicPr/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1110295" cy="98340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reflection stA="20000" endPos="40000" dir="5400000" sy="-100000" algn="bl" rotWithShape="0"/>
                </a:effectLst>
              </p:spPr>
            </p:pic>
          </p:grpSp>
        </p:grpSp>
      </p:grpSp>
      <p:sp>
        <p:nvSpPr>
          <p:cNvPr id="61" name="Shape 341"/>
          <p:cNvSpPr/>
          <p:nvPr/>
        </p:nvSpPr>
        <p:spPr>
          <a:xfrm>
            <a:off x="503516" y="8627739"/>
            <a:ext cx="3600000" cy="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square" lIns="0" tIns="0" rIns="0" bIns="0" numCol="1" anchor="t">
            <a:noAutofit/>
          </a:bodyPr>
          <a:lstStyle/>
          <a:p>
            <a:pPr defTabSz="457176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707" dirty="0">
              <a:latin typeface="Arial"/>
              <a:ea typeface="Arial"/>
              <a:cs typeface="Arial"/>
            </a:endParaRPr>
          </a:p>
        </p:txBody>
      </p:sp>
      <p:sp>
        <p:nvSpPr>
          <p:cNvPr id="62" name="Shape 341"/>
          <p:cNvSpPr/>
          <p:nvPr/>
        </p:nvSpPr>
        <p:spPr>
          <a:xfrm>
            <a:off x="4660773" y="8627738"/>
            <a:ext cx="3600000" cy="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square" lIns="0" tIns="0" rIns="0" bIns="0" numCol="1" anchor="t">
            <a:noAutofit/>
          </a:bodyPr>
          <a:lstStyle/>
          <a:p>
            <a:pPr defTabSz="457176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707" dirty="0">
              <a:latin typeface="Arial"/>
              <a:ea typeface="Arial"/>
              <a:cs typeface="Arial"/>
            </a:endParaRPr>
          </a:p>
        </p:txBody>
      </p:sp>
      <p:sp>
        <p:nvSpPr>
          <p:cNvPr id="63" name="Shape 341"/>
          <p:cNvSpPr/>
          <p:nvPr/>
        </p:nvSpPr>
        <p:spPr>
          <a:xfrm>
            <a:off x="8758720" y="8631939"/>
            <a:ext cx="3600000" cy="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square" lIns="0" tIns="0" rIns="0" bIns="0" numCol="1" anchor="t">
            <a:noAutofit/>
          </a:bodyPr>
          <a:lstStyle/>
          <a:p>
            <a:pPr defTabSz="457176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707" dirty="0">
              <a:latin typeface="Arial"/>
              <a:ea typeface="Arial"/>
              <a:cs typeface="Arial"/>
            </a:endParaRPr>
          </a:p>
        </p:txBody>
      </p:sp>
      <p:sp>
        <p:nvSpPr>
          <p:cNvPr id="64" name="Shape 341"/>
          <p:cNvSpPr/>
          <p:nvPr/>
        </p:nvSpPr>
        <p:spPr>
          <a:xfrm>
            <a:off x="503516" y="5606022"/>
            <a:ext cx="3600000" cy="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square" lIns="0" tIns="0" rIns="0" bIns="0" numCol="1" anchor="t">
            <a:noAutofit/>
          </a:bodyPr>
          <a:lstStyle/>
          <a:p>
            <a:pPr defTabSz="457176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707" dirty="0">
              <a:latin typeface="Arial"/>
              <a:ea typeface="Arial"/>
              <a:cs typeface="Arial"/>
            </a:endParaRPr>
          </a:p>
        </p:txBody>
      </p:sp>
      <p:sp>
        <p:nvSpPr>
          <p:cNvPr id="65" name="Shape 341"/>
          <p:cNvSpPr/>
          <p:nvPr/>
        </p:nvSpPr>
        <p:spPr>
          <a:xfrm>
            <a:off x="4583846" y="5603684"/>
            <a:ext cx="3600000" cy="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square" lIns="0" tIns="0" rIns="0" bIns="0" numCol="1" anchor="t">
            <a:noAutofit/>
          </a:bodyPr>
          <a:lstStyle/>
          <a:p>
            <a:pPr defTabSz="457176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707" dirty="0">
              <a:latin typeface="Arial"/>
              <a:ea typeface="Arial"/>
              <a:cs typeface="Arial"/>
            </a:endParaRPr>
          </a:p>
        </p:txBody>
      </p:sp>
      <p:sp>
        <p:nvSpPr>
          <p:cNvPr id="66" name="Shape 341"/>
          <p:cNvSpPr/>
          <p:nvPr/>
        </p:nvSpPr>
        <p:spPr>
          <a:xfrm>
            <a:off x="8758720" y="5610222"/>
            <a:ext cx="3600000" cy="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square" lIns="0" tIns="0" rIns="0" bIns="0" numCol="1" anchor="t">
            <a:noAutofit/>
          </a:bodyPr>
          <a:lstStyle/>
          <a:p>
            <a:pPr defTabSz="457176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707" dirty="0">
              <a:latin typeface="Arial"/>
              <a:ea typeface="Arial"/>
              <a:cs typeface="Arial"/>
            </a:endParaRPr>
          </a:p>
        </p:txBody>
      </p:sp>
      <p:sp>
        <p:nvSpPr>
          <p:cNvPr id="67" name="Shape 341"/>
          <p:cNvSpPr/>
          <p:nvPr/>
        </p:nvSpPr>
        <p:spPr>
          <a:xfrm>
            <a:off x="503516" y="7126461"/>
            <a:ext cx="3600000" cy="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square" lIns="0" tIns="0" rIns="0" bIns="0" numCol="1" anchor="t">
            <a:noAutofit/>
          </a:bodyPr>
          <a:lstStyle/>
          <a:p>
            <a:pPr defTabSz="457176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707" dirty="0">
              <a:latin typeface="Arial"/>
              <a:ea typeface="Arial"/>
              <a:cs typeface="Arial"/>
            </a:endParaRPr>
          </a:p>
        </p:txBody>
      </p:sp>
      <p:sp>
        <p:nvSpPr>
          <p:cNvPr id="68" name="Shape 341"/>
          <p:cNvSpPr/>
          <p:nvPr/>
        </p:nvSpPr>
        <p:spPr>
          <a:xfrm>
            <a:off x="4603114" y="7126460"/>
            <a:ext cx="3600000" cy="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square" lIns="0" tIns="0" rIns="0" bIns="0" numCol="1" anchor="t">
            <a:noAutofit/>
          </a:bodyPr>
          <a:lstStyle/>
          <a:p>
            <a:pPr defTabSz="457176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707" dirty="0">
              <a:latin typeface="Arial"/>
              <a:ea typeface="Arial"/>
              <a:cs typeface="Arial"/>
            </a:endParaRPr>
          </a:p>
        </p:txBody>
      </p:sp>
      <p:sp>
        <p:nvSpPr>
          <p:cNvPr id="69" name="Shape 341"/>
          <p:cNvSpPr/>
          <p:nvPr/>
        </p:nvSpPr>
        <p:spPr>
          <a:xfrm>
            <a:off x="8758720" y="7130661"/>
            <a:ext cx="3600000" cy="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square" lIns="0" tIns="0" rIns="0" bIns="0" numCol="1" anchor="t">
            <a:noAutofit/>
          </a:bodyPr>
          <a:lstStyle/>
          <a:p>
            <a:pPr defTabSz="457176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707" dirty="0">
              <a:latin typeface="Arial"/>
              <a:ea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4509" y="6110928"/>
            <a:ext cx="367801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i-FI" sz="2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Go Live in Seconds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4509" y="7608516"/>
            <a:ext cx="367801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i-FI" sz="2800" b="1" dirty="0" smtClean="0">
                <a:solidFill>
                  <a:schemeClr val="bg1"/>
                </a:solidFill>
              </a:rPr>
              <a:t>DevOps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64107" y="6109082"/>
            <a:ext cx="367801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i-FI" sz="2800" b="1" dirty="0" smtClean="0">
                <a:solidFill>
                  <a:schemeClr val="bg1"/>
                </a:solidFill>
              </a:rPr>
              <a:t>APIs and Services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726880" y="6109081"/>
            <a:ext cx="367801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i-FI" sz="2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On</a:t>
            </a:r>
            <a:r>
              <a:rPr lang="fi-FI" sz="2800" b="1" dirty="0" smtClean="0">
                <a:solidFill>
                  <a:schemeClr val="bg1"/>
                </a:solidFill>
              </a:rPr>
              <a:t>-prem integration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15723" y="7643031"/>
            <a:ext cx="367801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i-FI" sz="2800" b="1" dirty="0" smtClean="0">
                <a:solidFill>
                  <a:schemeClr val="bg1"/>
                </a:solidFill>
              </a:rPr>
              <a:t>Layered Security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694159" y="7603006"/>
            <a:ext cx="367801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i-FI" sz="2800" b="1" dirty="0" smtClean="0">
                <a:solidFill>
                  <a:schemeClr val="bg1"/>
                </a:solidFill>
              </a:rPr>
              <a:t>Flexible Pricing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748865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-16485" y="-18944"/>
            <a:ext cx="13037770" cy="9791488"/>
          </a:xfrm>
          <a:prstGeom prst="rect">
            <a:avLst/>
          </a:prstGeom>
          <a:gradFill>
            <a:gsLst>
              <a:gs pos="0">
                <a:srgbClr val="263845">
                  <a:alpha val="99000"/>
                </a:srgbClr>
              </a:gs>
              <a:gs pos="100000">
                <a:srgbClr val="374F5F">
                  <a:alpha val="83000"/>
                </a:srgbClr>
              </a:gs>
            </a:gsLst>
            <a:lin ang="19830082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92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04963" y="9096931"/>
            <a:ext cx="875705" cy="344028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Rectangle 199"/>
          <p:cNvSpPr/>
          <p:nvPr/>
        </p:nvSpPr>
        <p:spPr>
          <a:xfrm>
            <a:off x="-16485" y="1296289"/>
            <a:ext cx="13037769" cy="76903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Shape 100"/>
          <p:cNvSpPr>
            <a:spLocks noGrp="1"/>
          </p:cNvSpPr>
          <p:nvPr>
            <p:ph type="title"/>
          </p:nvPr>
        </p:nvSpPr>
        <p:spPr>
          <a:xfrm>
            <a:off x="503516" y="492175"/>
            <a:ext cx="11997768" cy="87414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t">
            <a:normAutofit fontScale="97500"/>
          </a:bodyPr>
          <a:lstStyle/>
          <a:p>
            <a:pPr algn="l"/>
            <a:r>
              <a:rPr lang="en-US" sz="5100" dirty="0">
                <a:solidFill>
                  <a:srgbClr val="FFFFFF"/>
                </a:solidFill>
              </a:rPr>
              <a:t>How does Bluemix work?</a:t>
            </a:r>
            <a:endParaRPr sz="5100" dirty="0">
              <a:solidFill>
                <a:srgbClr val="FFFFFF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503516" y="1476584"/>
            <a:ext cx="12180007" cy="7379986"/>
            <a:chOff x="1142447" y="2585342"/>
            <a:chExt cx="10964431" cy="6733203"/>
          </a:xfrm>
        </p:grpSpPr>
        <p:sp>
          <p:nvSpPr>
            <p:cNvPr id="99" name="Shape 535"/>
            <p:cNvSpPr/>
            <p:nvPr/>
          </p:nvSpPr>
          <p:spPr>
            <a:xfrm>
              <a:off x="2722967" y="9087515"/>
              <a:ext cx="4801871" cy="231030"/>
            </a:xfrm>
            <a:prstGeom prst="rect">
              <a:avLst/>
            </a:prstGeom>
            <a:solidFill>
              <a:srgbClr val="06B9A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100" name="Shape 539"/>
            <p:cNvSpPr/>
            <p:nvPr/>
          </p:nvSpPr>
          <p:spPr>
            <a:xfrm>
              <a:off x="2739795" y="6475010"/>
              <a:ext cx="2326892" cy="1071785"/>
            </a:xfrm>
            <a:prstGeom prst="rect">
              <a:avLst/>
            </a:prstGeom>
            <a:ln w="25400">
              <a:solidFill>
                <a:srgbClr val="5592DA"/>
              </a:solidFill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pic>
          <p:nvPicPr>
            <p:cNvPr id="101" name="i-l-cloudfoundry-2x.png"/>
            <p:cNvPicPr/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63257" y="6848393"/>
              <a:ext cx="1398958" cy="50282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02" name="i-l-docker-2x.png"/>
            <p:cNvPicPr/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61262" y="6746184"/>
              <a:ext cx="1981545" cy="71221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03" name="Shape 542"/>
            <p:cNvSpPr/>
            <p:nvPr/>
          </p:nvSpPr>
          <p:spPr>
            <a:xfrm>
              <a:off x="5199828" y="6475010"/>
              <a:ext cx="2326892" cy="1071785"/>
            </a:xfrm>
            <a:prstGeom prst="rect">
              <a:avLst/>
            </a:prstGeom>
            <a:ln w="25400">
              <a:solidFill>
                <a:srgbClr val="467AB9"/>
              </a:solidFill>
            </a:ln>
          </p:spPr>
          <p:txBody>
            <a:bodyPr lIns="0" tIns="0" rIns="0" bIns="0" anchor="ctr"/>
            <a:lstStyle/>
            <a:p>
              <a:pPr lvl="0">
                <a:defRPr>
                  <a:solidFill>
                    <a:srgbClr val="4579B7"/>
                  </a:solidFill>
                </a:defRPr>
              </a:pPr>
              <a:endParaRPr dirty="0"/>
            </a:p>
          </p:txBody>
        </p:sp>
        <p:sp>
          <p:nvSpPr>
            <p:cNvPr id="104" name="Shape 543"/>
            <p:cNvSpPr/>
            <p:nvPr/>
          </p:nvSpPr>
          <p:spPr>
            <a:xfrm>
              <a:off x="7683596" y="6475010"/>
              <a:ext cx="2326893" cy="1071785"/>
            </a:xfrm>
            <a:prstGeom prst="rect">
              <a:avLst/>
            </a:prstGeom>
            <a:ln w="25400">
              <a:solidFill>
                <a:srgbClr val="39669B"/>
              </a:solidFill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pic>
          <p:nvPicPr>
            <p:cNvPr id="105" name="i-l-openstack-2x.png"/>
            <p:cNvPicPr/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7561808" y="6767780"/>
              <a:ext cx="2042904" cy="71241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06" name="Shape 545"/>
            <p:cNvSpPr/>
            <p:nvPr/>
          </p:nvSpPr>
          <p:spPr>
            <a:xfrm>
              <a:off x="2722862" y="8195566"/>
              <a:ext cx="4801871" cy="828267"/>
            </a:xfrm>
            <a:prstGeom prst="rect">
              <a:avLst/>
            </a:prstGeom>
            <a:ln w="25400">
              <a:solidFill>
                <a:srgbClr val="06B9A5"/>
              </a:solidFill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pic>
          <p:nvPicPr>
            <p:cNvPr id="107" name="hybridpagev6-filtered.jpeg"/>
            <p:cNvPicPr/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137327" y="8327988"/>
              <a:ext cx="786773" cy="58027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08" name="hybridpagev6-filtered.jpeg"/>
            <p:cNvPicPr/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6759181" y="8261138"/>
              <a:ext cx="621154" cy="63055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09" name="Shape 548"/>
            <p:cNvSpPr/>
            <p:nvPr/>
          </p:nvSpPr>
          <p:spPr>
            <a:xfrm>
              <a:off x="7675862" y="8204032"/>
              <a:ext cx="2372323" cy="828267"/>
            </a:xfrm>
            <a:prstGeom prst="rect">
              <a:avLst/>
            </a:prstGeom>
            <a:ln w="25400">
              <a:solidFill>
                <a:srgbClr val="019B8A"/>
              </a:solidFill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pic>
          <p:nvPicPr>
            <p:cNvPr id="110" name="hybridpagev6-filtered.jpeg"/>
            <p:cNvPicPr/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9309069" y="8281682"/>
              <a:ext cx="621154" cy="630549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11" name="Shape 550"/>
            <p:cNvSpPr/>
            <p:nvPr/>
          </p:nvSpPr>
          <p:spPr>
            <a:xfrm>
              <a:off x="2709216" y="6203340"/>
              <a:ext cx="3946407" cy="2540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>
              <a:lvl1pPr algn="l">
                <a:defRPr sz="1300" b="1">
                  <a:solidFill>
                    <a:srgbClr val="5592DA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300" b="1" dirty="0">
                  <a:solidFill>
                    <a:srgbClr val="5592DA"/>
                  </a:solidFill>
                </a:rPr>
                <a:t>Flexible Compute Options to Run Apps / Services</a:t>
              </a:r>
            </a:p>
          </p:txBody>
        </p:sp>
        <p:sp>
          <p:nvSpPr>
            <p:cNvPr id="112" name="Shape 551"/>
            <p:cNvSpPr/>
            <p:nvPr/>
          </p:nvSpPr>
          <p:spPr>
            <a:xfrm>
              <a:off x="2786699" y="6501669"/>
              <a:ext cx="1158783" cy="2159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>
              <a:lvl1pPr algn="l">
                <a:defRPr sz="1100">
                  <a:solidFill>
                    <a:srgbClr val="5592DA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 dirty="0">
                  <a:solidFill>
                    <a:srgbClr val="5592DA"/>
                  </a:solidFill>
                </a:rPr>
                <a:t>Instant Runtimes</a:t>
              </a:r>
            </a:p>
          </p:txBody>
        </p:sp>
        <p:sp>
          <p:nvSpPr>
            <p:cNvPr id="113" name="Shape 552"/>
            <p:cNvSpPr/>
            <p:nvPr/>
          </p:nvSpPr>
          <p:spPr>
            <a:xfrm>
              <a:off x="5251023" y="6501669"/>
              <a:ext cx="768181" cy="2159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>
              <a:lvl1pPr algn="l">
                <a:defRPr sz="1100">
                  <a:solidFill>
                    <a:srgbClr val="39669B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 dirty="0">
                  <a:solidFill>
                    <a:srgbClr val="39669B"/>
                  </a:solidFill>
                </a:rPr>
                <a:t>Containers</a:t>
              </a:r>
            </a:p>
          </p:txBody>
        </p:sp>
        <p:sp>
          <p:nvSpPr>
            <p:cNvPr id="114" name="Shape 553"/>
            <p:cNvSpPr/>
            <p:nvPr/>
          </p:nvSpPr>
          <p:spPr>
            <a:xfrm>
              <a:off x="7723151" y="6501669"/>
              <a:ext cx="1137130" cy="2159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>
              <a:lvl1pPr algn="l">
                <a:defRPr sz="1100">
                  <a:solidFill>
                    <a:srgbClr val="39669B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100" dirty="0">
                  <a:solidFill>
                    <a:srgbClr val="39669B"/>
                  </a:solidFill>
                </a:rPr>
                <a:t>Virtual Machines</a:t>
              </a:r>
            </a:p>
          </p:txBody>
        </p:sp>
        <p:sp>
          <p:nvSpPr>
            <p:cNvPr id="115" name="Shape 554"/>
            <p:cNvSpPr/>
            <p:nvPr/>
          </p:nvSpPr>
          <p:spPr>
            <a:xfrm>
              <a:off x="2684566" y="7919436"/>
              <a:ext cx="5581228" cy="2540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>
              <a:lvl1pPr algn="l">
                <a:defRPr sz="1300" b="1">
                  <a:solidFill>
                    <a:srgbClr val="06B9A5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300" b="1" dirty="0">
                  <a:solidFill>
                    <a:srgbClr val="06B9A5"/>
                  </a:solidFill>
                </a:rPr>
                <a:t>Platform Deployment Options that Meet Your Workload Requirements </a:t>
              </a:r>
            </a:p>
          </p:txBody>
        </p:sp>
        <p:sp>
          <p:nvSpPr>
            <p:cNvPr id="116" name="Shape 555"/>
            <p:cNvSpPr/>
            <p:nvPr/>
          </p:nvSpPr>
          <p:spPr>
            <a:xfrm>
              <a:off x="2914785" y="8312218"/>
              <a:ext cx="1013825" cy="584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lvl="0" algn="l">
                <a:defRPr sz="1800"/>
              </a:pPr>
              <a:r>
                <a:rPr sz="1700" b="1" dirty="0">
                  <a:solidFill>
                    <a:srgbClr val="06B9A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Bluemix</a:t>
              </a:r>
              <a:r>
                <a:rPr sz="1700" dirty="0">
                  <a:solidFill>
                    <a:srgbClr val="06B9A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 </a:t>
              </a:r>
            </a:p>
            <a:p>
              <a:pPr lvl="0" algn="l">
                <a:defRPr sz="1800"/>
              </a:pPr>
              <a:r>
                <a:rPr sz="1700" dirty="0">
                  <a:solidFill>
                    <a:srgbClr val="06B9A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Public</a:t>
              </a:r>
            </a:p>
          </p:txBody>
        </p:sp>
        <p:sp>
          <p:nvSpPr>
            <p:cNvPr id="117" name="Shape 556"/>
            <p:cNvSpPr/>
            <p:nvPr/>
          </p:nvSpPr>
          <p:spPr>
            <a:xfrm>
              <a:off x="5314384" y="8314893"/>
              <a:ext cx="1090686" cy="584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lvl="0" algn="l">
                <a:defRPr sz="1800"/>
              </a:pPr>
              <a:r>
                <a:rPr sz="1700" b="1" dirty="0">
                  <a:solidFill>
                    <a:srgbClr val="06B9A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Bluemix</a:t>
              </a:r>
              <a:r>
                <a:rPr sz="1700" dirty="0">
                  <a:solidFill>
                    <a:srgbClr val="06B9A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 </a:t>
              </a:r>
            </a:p>
            <a:p>
              <a:pPr lvl="0" algn="l">
                <a:defRPr sz="1800"/>
              </a:pPr>
              <a:r>
                <a:rPr sz="1700" dirty="0">
                  <a:solidFill>
                    <a:srgbClr val="06B9A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Dedicated</a:t>
              </a:r>
            </a:p>
          </p:txBody>
        </p:sp>
        <p:sp>
          <p:nvSpPr>
            <p:cNvPr id="118" name="Shape 557"/>
            <p:cNvSpPr/>
            <p:nvPr/>
          </p:nvSpPr>
          <p:spPr>
            <a:xfrm>
              <a:off x="7850971" y="8318026"/>
              <a:ext cx="965221" cy="5779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lvl="0" algn="l">
                <a:defRPr sz="1800"/>
              </a:pPr>
              <a:r>
                <a:rPr sz="1700" b="1" dirty="0">
                  <a:solidFill>
                    <a:srgbClr val="009B8A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Bluemix</a:t>
              </a:r>
              <a:r>
                <a:rPr sz="1700" dirty="0">
                  <a:solidFill>
                    <a:srgbClr val="009B8A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 </a:t>
              </a:r>
            </a:p>
            <a:p>
              <a:pPr lvl="0" algn="l">
                <a:defRPr sz="1800"/>
              </a:pPr>
              <a:r>
                <a:rPr sz="1700" dirty="0" smtClean="0">
                  <a:solidFill>
                    <a:srgbClr val="009B8A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Local</a:t>
              </a:r>
              <a:endParaRPr sz="1700" dirty="0">
                <a:solidFill>
                  <a:srgbClr val="009B8A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19" name="Shape 558"/>
            <p:cNvSpPr/>
            <p:nvPr/>
          </p:nvSpPr>
          <p:spPr>
            <a:xfrm flipV="1">
              <a:off x="5134333" y="8313487"/>
              <a:ext cx="1" cy="619813"/>
            </a:xfrm>
            <a:prstGeom prst="line">
              <a:avLst/>
            </a:prstGeom>
            <a:ln w="25400">
              <a:solidFill>
                <a:srgbClr val="06B9A5">
                  <a:alpha val="36235"/>
                </a:srgbClr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/>
            </a:p>
          </p:txBody>
        </p:sp>
        <p:sp>
          <p:nvSpPr>
            <p:cNvPr id="120" name="Shape 559"/>
            <p:cNvSpPr/>
            <p:nvPr/>
          </p:nvSpPr>
          <p:spPr>
            <a:xfrm>
              <a:off x="1167520" y="3125548"/>
              <a:ext cx="1053207" cy="5887325"/>
            </a:xfrm>
            <a:prstGeom prst="rect">
              <a:avLst/>
            </a:prstGeom>
            <a:ln w="25400">
              <a:solidFill>
                <a:srgbClr val="AE6DE8"/>
              </a:solidFill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121" name="Shape 560"/>
            <p:cNvSpPr/>
            <p:nvPr/>
          </p:nvSpPr>
          <p:spPr>
            <a:xfrm>
              <a:off x="1142447" y="2624974"/>
              <a:ext cx="733727" cy="457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lvl="0" algn="l">
                <a:defRPr sz="1800"/>
              </a:pPr>
              <a:r>
                <a:rPr sz="1300" b="1" dirty="0">
                  <a:solidFill>
                    <a:srgbClr val="AE6DE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DevOps</a:t>
              </a:r>
            </a:p>
            <a:p>
              <a:pPr lvl="0" algn="l">
                <a:defRPr sz="1800"/>
              </a:pPr>
              <a:r>
                <a:rPr sz="1300" b="1" dirty="0">
                  <a:solidFill>
                    <a:srgbClr val="AE6DE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Tooling</a:t>
              </a:r>
            </a:p>
          </p:txBody>
        </p:sp>
        <p:grpSp>
          <p:nvGrpSpPr>
            <p:cNvPr id="122" name="Group 565"/>
            <p:cNvGrpSpPr/>
            <p:nvPr/>
          </p:nvGrpSpPr>
          <p:grpSpPr>
            <a:xfrm>
              <a:off x="2727095" y="2840547"/>
              <a:ext cx="7241017" cy="1021528"/>
              <a:chOff x="0" y="701"/>
              <a:chExt cx="7241016" cy="1021527"/>
            </a:xfrm>
          </p:grpSpPr>
          <p:pic>
            <p:nvPicPr>
              <p:cNvPr id="196" name="CloudBluemixDiagramV2-01.png"/>
              <p:cNvPicPr/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398674" y="308510"/>
                <a:ext cx="3645566" cy="62661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97" name="Shape 562"/>
              <p:cNvSpPr/>
              <p:nvPr/>
            </p:nvSpPr>
            <p:spPr>
              <a:xfrm>
                <a:off x="895" y="257885"/>
                <a:ext cx="7240122" cy="764344"/>
              </a:xfrm>
              <a:prstGeom prst="rect">
                <a:avLst/>
              </a:prstGeom>
              <a:noFill/>
              <a:ln w="25400" cap="flat">
                <a:solidFill>
                  <a:srgbClr val="D44008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500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endParaRPr dirty="0"/>
              </a:p>
            </p:txBody>
          </p:sp>
          <p:sp>
            <p:nvSpPr>
              <p:cNvPr id="198" name="Shape 563"/>
              <p:cNvSpPr/>
              <p:nvPr/>
            </p:nvSpPr>
            <p:spPr>
              <a:xfrm>
                <a:off x="0" y="701"/>
                <a:ext cx="2715091" cy="2525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>
                <a:lvl1pPr algn="l">
                  <a:defRPr sz="1300" b="1">
                    <a:solidFill>
                      <a:srgbClr val="D44008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300" b="1" dirty="0">
                    <a:solidFill>
                      <a:srgbClr val="D44008"/>
                    </a:solidFill>
                  </a:rPr>
                  <a:t>Your Own Hosted Apps / Services</a:t>
                </a:r>
              </a:p>
            </p:txBody>
          </p:sp>
          <p:pic>
            <p:nvPicPr>
              <p:cNvPr id="199" name="CloudBluemixDiagramV2-01.png"/>
              <p:cNvPicPr/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4278122" y="324677"/>
                <a:ext cx="2753907" cy="62661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23" name="image93-filtered.png"/>
            <p:cNvPicPr/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0101" y="3337518"/>
              <a:ext cx="380859" cy="3810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24" name="Unknown-filtered.jpeg"/>
            <p:cNvPicPr/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45018" y="5189946"/>
              <a:ext cx="531025" cy="53102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25" name="Sublime_Text_Logo-filtered.png"/>
            <p:cNvPicPr/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43737" y="4546185"/>
              <a:ext cx="533587" cy="53358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26" name="image92-filtered.png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439988" y="3900529"/>
              <a:ext cx="541085" cy="53993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27" name="Unknown-1-filtered.jpeg"/>
            <p:cNvPicPr/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89260" y="5830245"/>
              <a:ext cx="642434" cy="535362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28" name="image65-filtered.png"/>
            <p:cNvPicPr/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1482717" y="6512518"/>
              <a:ext cx="455627" cy="45579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29" name="image90-filtered.png"/>
            <p:cNvPicPr/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1482134" y="7154998"/>
              <a:ext cx="456768" cy="45579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0" name="image113-filtered.jpeg"/>
            <p:cNvPicPr/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1332705" y="7917824"/>
              <a:ext cx="755559" cy="215199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31" name="Shape 574"/>
            <p:cNvSpPr/>
            <p:nvPr/>
          </p:nvSpPr>
          <p:spPr>
            <a:xfrm>
              <a:off x="10527512" y="3107447"/>
              <a:ext cx="1053207" cy="5887324"/>
            </a:xfrm>
            <a:prstGeom prst="rect">
              <a:avLst/>
            </a:prstGeom>
            <a:ln w="25400">
              <a:solidFill>
                <a:srgbClr val="26475B"/>
              </a:solidFill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132" name="Shape 575"/>
            <p:cNvSpPr/>
            <p:nvPr/>
          </p:nvSpPr>
          <p:spPr>
            <a:xfrm>
              <a:off x="10491905" y="2585342"/>
              <a:ext cx="1614973" cy="4856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7093" tIns="27093" rIns="27093" bIns="27093" anchor="ctr">
              <a:spAutoFit/>
            </a:bodyPr>
            <a:lstStyle>
              <a:lvl1pPr algn="l">
                <a:defRPr sz="1400" b="1">
                  <a:solidFill>
                    <a:srgbClr val="26475B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0" b="1" dirty="0">
                  <a:solidFill>
                    <a:srgbClr val="26475B"/>
                  </a:solidFill>
                </a:rPr>
                <a:t>Integration and API </a:t>
              </a:r>
              <a:r>
                <a:rPr sz="1400" b="1" dirty="0" smtClean="0">
                  <a:solidFill>
                    <a:srgbClr val="26475B"/>
                  </a:solidFill>
                </a:rPr>
                <a:t>M</a:t>
              </a:r>
              <a:r>
                <a:rPr lang="fi-FI" sz="1400" b="1" dirty="0" smtClean="0">
                  <a:solidFill>
                    <a:srgbClr val="26475B"/>
                  </a:solidFill>
                </a:rPr>
                <a:t>anagement</a:t>
              </a:r>
              <a:endParaRPr sz="1400" b="1" dirty="0">
                <a:solidFill>
                  <a:srgbClr val="26475B"/>
                </a:solidFill>
              </a:endParaRPr>
            </a:p>
          </p:txBody>
        </p:sp>
        <p:pic>
          <p:nvPicPr>
            <p:cNvPr id="133" name="pasted-image.tif"/>
            <p:cNvPicPr/>
            <p:nvPr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46202" y="5418046"/>
              <a:ext cx="635001" cy="6350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4" name="pasted-image.tif"/>
            <p:cNvPicPr/>
            <p:nvPr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43662" y="4405907"/>
              <a:ext cx="640081" cy="6350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5" name="pasted-image.tif"/>
            <p:cNvPicPr/>
            <p:nvPr/>
          </p:nvPicPr>
          <p:blipFill>
            <a:blip r:embed="rId2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46202" y="6430185"/>
              <a:ext cx="635001" cy="6350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6" name="pasted-image.tif"/>
            <p:cNvPicPr/>
            <p:nvPr/>
          </p:nvPicPr>
          <p:blipFill>
            <a:blip r:embed="rId2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46202" y="7442324"/>
              <a:ext cx="635001" cy="6350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7" name="pasted-image.tif"/>
            <p:cNvPicPr/>
            <p:nvPr/>
          </p:nvPicPr>
          <p:blipFill>
            <a:blip r:embed="rId2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43662" y="3393768"/>
              <a:ext cx="640081" cy="6350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38" name="Shape 581"/>
            <p:cNvSpPr/>
            <p:nvPr/>
          </p:nvSpPr>
          <p:spPr>
            <a:xfrm>
              <a:off x="2763768" y="9086306"/>
              <a:ext cx="1839122" cy="2159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>
              <a:lvl1pPr algn="l">
                <a:defRPr sz="11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100" b="1" dirty="0">
                  <a:solidFill>
                    <a:srgbClr val="FFFFFF"/>
                  </a:solidFill>
                </a:rPr>
                <a:t>Powered by IBM SoftLayer</a:t>
              </a:r>
            </a:p>
          </p:txBody>
        </p:sp>
        <p:sp>
          <p:nvSpPr>
            <p:cNvPr id="139" name="Shape 582"/>
            <p:cNvSpPr/>
            <p:nvPr/>
          </p:nvSpPr>
          <p:spPr>
            <a:xfrm>
              <a:off x="7671955" y="9087621"/>
              <a:ext cx="2391776" cy="230819"/>
            </a:xfrm>
            <a:prstGeom prst="rect">
              <a:avLst/>
            </a:prstGeom>
            <a:solidFill>
              <a:srgbClr val="009B8A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sp>
          <p:nvSpPr>
            <p:cNvPr id="140" name="Shape 583"/>
            <p:cNvSpPr/>
            <p:nvPr/>
          </p:nvSpPr>
          <p:spPr>
            <a:xfrm>
              <a:off x="7712756" y="9099112"/>
              <a:ext cx="1370987" cy="2159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7093" tIns="27093" rIns="27093" bIns="27093" anchor="ctr">
              <a:spAutoFit/>
            </a:bodyPr>
            <a:lstStyle>
              <a:lvl1pPr algn="l">
                <a:defRPr sz="11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100" b="1">
                  <a:solidFill>
                    <a:srgbClr val="FFFFFF"/>
                  </a:solidFill>
                </a:rPr>
                <a:t>In Your Data Center</a:t>
              </a:r>
            </a:p>
          </p:txBody>
        </p:sp>
        <p:sp>
          <p:nvSpPr>
            <p:cNvPr id="141" name="Shape 584"/>
            <p:cNvSpPr/>
            <p:nvPr/>
          </p:nvSpPr>
          <p:spPr>
            <a:xfrm>
              <a:off x="9339750" y="6456874"/>
              <a:ext cx="663327" cy="1088255"/>
            </a:xfrm>
            <a:prstGeom prst="rect">
              <a:avLst/>
            </a:prstGeom>
            <a:solidFill>
              <a:srgbClr val="5592DA">
                <a:alpha val="7746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>
                  <a:solidFill>
                    <a:srgbClr val="3C3E3E"/>
                  </a:solidFill>
                </a:defRPr>
              </a:pPr>
              <a:endParaRPr/>
            </a:p>
          </p:txBody>
        </p:sp>
        <p:sp>
          <p:nvSpPr>
            <p:cNvPr id="142" name="Shape 585"/>
            <p:cNvSpPr/>
            <p:nvPr/>
          </p:nvSpPr>
          <p:spPr>
            <a:xfrm>
              <a:off x="6878212" y="6471240"/>
              <a:ext cx="663327" cy="1088255"/>
            </a:xfrm>
            <a:prstGeom prst="rect">
              <a:avLst/>
            </a:prstGeom>
            <a:solidFill>
              <a:srgbClr val="5592DA">
                <a:alpha val="7746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>
                  <a:solidFill>
                    <a:srgbClr val="3C3E3E"/>
                  </a:solidFill>
                </a:defRPr>
              </a:pPr>
              <a:endParaRPr/>
            </a:p>
          </p:txBody>
        </p:sp>
        <p:sp>
          <p:nvSpPr>
            <p:cNvPr id="143" name="Shape 586"/>
            <p:cNvSpPr/>
            <p:nvPr/>
          </p:nvSpPr>
          <p:spPr>
            <a:xfrm>
              <a:off x="4428216" y="6479320"/>
              <a:ext cx="663326" cy="1088256"/>
            </a:xfrm>
            <a:prstGeom prst="rect">
              <a:avLst/>
            </a:prstGeom>
            <a:solidFill>
              <a:srgbClr val="5592DA">
                <a:alpha val="7746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>
                  <a:solidFill>
                    <a:srgbClr val="3C3E3E"/>
                  </a:solidFill>
                </a:defRPr>
              </a:pPr>
              <a:endParaRPr/>
            </a:p>
          </p:txBody>
        </p:sp>
        <p:sp>
          <p:nvSpPr>
            <p:cNvPr id="144" name="Shape 587"/>
            <p:cNvSpPr/>
            <p:nvPr/>
          </p:nvSpPr>
          <p:spPr>
            <a:xfrm>
              <a:off x="4553552" y="6570886"/>
              <a:ext cx="419101" cy="711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defRPr sz="4000" b="1">
                  <a:solidFill>
                    <a:srgbClr val="5592DA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000" b="1" dirty="0">
                  <a:solidFill>
                    <a:srgbClr val="5592DA"/>
                  </a:solidFill>
                </a:rPr>
                <a:t>+</a:t>
              </a:r>
            </a:p>
          </p:txBody>
        </p:sp>
        <p:sp>
          <p:nvSpPr>
            <p:cNvPr id="145" name="Shape 588"/>
            <p:cNvSpPr/>
            <p:nvPr/>
          </p:nvSpPr>
          <p:spPr>
            <a:xfrm>
              <a:off x="7005603" y="6570886"/>
              <a:ext cx="419101" cy="711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defRPr sz="4000" b="1">
                  <a:solidFill>
                    <a:srgbClr val="5592DA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000" b="1">
                  <a:solidFill>
                    <a:srgbClr val="5592DA"/>
                  </a:solidFill>
                </a:rPr>
                <a:t>+</a:t>
              </a:r>
            </a:p>
          </p:txBody>
        </p:sp>
        <p:sp>
          <p:nvSpPr>
            <p:cNvPr id="146" name="Shape 589"/>
            <p:cNvSpPr/>
            <p:nvPr/>
          </p:nvSpPr>
          <p:spPr>
            <a:xfrm>
              <a:off x="9477996" y="6590104"/>
              <a:ext cx="419101" cy="711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defRPr sz="4000" b="1">
                  <a:solidFill>
                    <a:srgbClr val="5592DA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000" b="1">
                  <a:solidFill>
                    <a:srgbClr val="5592DA"/>
                  </a:solidFill>
                </a:rPr>
                <a:t>+</a:t>
              </a:r>
            </a:p>
          </p:txBody>
        </p:sp>
        <p:sp>
          <p:nvSpPr>
            <p:cNvPr id="147" name="Shape 590"/>
            <p:cNvSpPr/>
            <p:nvPr/>
          </p:nvSpPr>
          <p:spPr>
            <a:xfrm>
              <a:off x="1154520" y="8342337"/>
              <a:ext cx="1082456" cy="656235"/>
            </a:xfrm>
            <a:prstGeom prst="rect">
              <a:avLst/>
            </a:prstGeom>
            <a:solidFill>
              <a:srgbClr val="AE6DE8">
                <a:alpha val="7746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>
                  <a:solidFill>
                    <a:srgbClr val="3C3E3E"/>
                  </a:solidFill>
                </a:defRPr>
              </a:pPr>
              <a:endParaRPr/>
            </a:p>
          </p:txBody>
        </p:sp>
        <p:sp>
          <p:nvSpPr>
            <p:cNvPr id="148" name="Shape 591"/>
            <p:cNvSpPr/>
            <p:nvPr/>
          </p:nvSpPr>
          <p:spPr>
            <a:xfrm>
              <a:off x="1483955" y="8256765"/>
              <a:ext cx="419101" cy="711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defRPr sz="4000" b="1">
                  <a:solidFill>
                    <a:srgbClr val="AE6DE8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000" b="1">
                  <a:solidFill>
                    <a:srgbClr val="AE6DE8"/>
                  </a:solidFill>
                </a:rPr>
                <a:t>+</a:t>
              </a:r>
            </a:p>
          </p:txBody>
        </p:sp>
        <p:sp>
          <p:nvSpPr>
            <p:cNvPr id="149" name="Shape 592"/>
            <p:cNvSpPr/>
            <p:nvPr/>
          </p:nvSpPr>
          <p:spPr>
            <a:xfrm>
              <a:off x="10519616" y="8352399"/>
              <a:ext cx="1082456" cy="656235"/>
            </a:xfrm>
            <a:prstGeom prst="rect">
              <a:avLst/>
            </a:prstGeom>
            <a:solidFill>
              <a:srgbClr val="26475B">
                <a:alpha val="7746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>
                  <a:solidFill>
                    <a:srgbClr val="3C3E3E"/>
                  </a:solidFill>
                </a:defRPr>
              </a:pPr>
              <a:endParaRPr/>
            </a:p>
          </p:txBody>
        </p:sp>
        <p:sp>
          <p:nvSpPr>
            <p:cNvPr id="150" name="Shape 593"/>
            <p:cNvSpPr/>
            <p:nvPr/>
          </p:nvSpPr>
          <p:spPr>
            <a:xfrm>
              <a:off x="10849051" y="8266827"/>
              <a:ext cx="419101" cy="711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defRPr sz="4000" b="1">
                  <a:solidFill>
                    <a:srgbClr val="26475B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000" b="1">
                  <a:solidFill>
                    <a:srgbClr val="26475B"/>
                  </a:solidFill>
                </a:rPr>
                <a:t>+</a:t>
              </a:r>
            </a:p>
          </p:txBody>
        </p:sp>
        <p:grpSp>
          <p:nvGrpSpPr>
            <p:cNvPr id="151" name="Group 640"/>
            <p:cNvGrpSpPr/>
            <p:nvPr/>
          </p:nvGrpSpPr>
          <p:grpSpPr>
            <a:xfrm>
              <a:off x="2715057" y="4175321"/>
              <a:ext cx="7292131" cy="1732024"/>
              <a:chOff x="0" y="885"/>
              <a:chExt cx="7292129" cy="1732023"/>
            </a:xfrm>
          </p:grpSpPr>
          <p:sp>
            <p:nvSpPr>
              <p:cNvPr id="152" name="Shape 596"/>
              <p:cNvSpPr/>
              <p:nvPr/>
            </p:nvSpPr>
            <p:spPr>
              <a:xfrm>
                <a:off x="6577950" y="299999"/>
                <a:ext cx="708474" cy="1427204"/>
              </a:xfrm>
              <a:prstGeom prst="rect">
                <a:avLst/>
              </a:prstGeom>
              <a:solidFill>
                <a:srgbClr val="3C3E3E">
                  <a:alpha val="438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3C3E3E"/>
                    </a:solidFill>
                  </a:defRPr>
                </a:pPr>
                <a:endParaRPr/>
              </a:p>
            </p:txBody>
          </p:sp>
          <p:sp>
            <p:nvSpPr>
              <p:cNvPr id="153" name="Shape 597"/>
              <p:cNvSpPr/>
              <p:nvPr/>
            </p:nvSpPr>
            <p:spPr>
              <a:xfrm>
                <a:off x="29127" y="305706"/>
                <a:ext cx="7263003" cy="1427203"/>
              </a:xfrm>
              <a:prstGeom prst="rect">
                <a:avLst/>
              </a:prstGeom>
              <a:noFill/>
              <a:ln w="25400" cap="flat">
                <a:solidFill>
                  <a:srgbClr val="5F6E75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3C3E3E"/>
                    </a:solidFill>
                  </a:defRPr>
                </a:pPr>
                <a:endParaRPr/>
              </a:p>
            </p:txBody>
          </p:sp>
          <p:sp>
            <p:nvSpPr>
              <p:cNvPr id="154" name="Shape 598"/>
              <p:cNvSpPr/>
              <p:nvPr/>
            </p:nvSpPr>
            <p:spPr>
              <a:xfrm>
                <a:off x="0" y="885"/>
                <a:ext cx="4413030" cy="2649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>
                <a:lvl1pPr algn="l">
                  <a:defRPr sz="1400" b="1">
                    <a:solidFill>
                      <a:srgbClr val="5F6E75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400" b="1">
                    <a:solidFill>
                      <a:srgbClr val="5F6E75"/>
                    </a:solidFill>
                  </a:rPr>
                  <a:t>Catalog of Services that Extend Apps’ Functionality</a:t>
                </a:r>
              </a:p>
            </p:txBody>
          </p:sp>
          <p:grpSp>
            <p:nvGrpSpPr>
              <p:cNvPr id="155" name="Group 603"/>
              <p:cNvGrpSpPr/>
              <p:nvPr/>
            </p:nvGrpSpPr>
            <p:grpSpPr>
              <a:xfrm>
                <a:off x="259867" y="586721"/>
                <a:ext cx="694473" cy="927354"/>
                <a:chOff x="0" y="0"/>
                <a:chExt cx="694472" cy="927353"/>
              </a:xfrm>
            </p:grpSpPr>
            <p:grpSp>
              <p:nvGrpSpPr>
                <p:cNvPr id="192" name="Group 601"/>
                <p:cNvGrpSpPr/>
                <p:nvPr/>
              </p:nvGrpSpPr>
              <p:grpSpPr>
                <a:xfrm>
                  <a:off x="0" y="0"/>
                  <a:ext cx="694473" cy="615105"/>
                  <a:chOff x="0" y="0"/>
                  <a:chExt cx="694472" cy="615104"/>
                </a:xfrm>
              </p:grpSpPr>
              <p:pic>
                <p:nvPicPr>
                  <p:cNvPr id="194" name="image71.png"/>
                  <p:cNvPicPr/>
                  <p:nvPr/>
                </p:nvPicPr>
                <p:blipFill>
                  <a:blip r:embed="rId25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3217" y="134866"/>
                    <a:ext cx="332151" cy="332397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195" name="hexagon-filtered.png"/>
                  <p:cNvPicPr/>
                  <p:nvPr/>
                </p:nvPicPr>
                <p:blipFill>
                  <a:blip r:embed="rId26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>
                  <a:xfrm>
                    <a:off x="0" y="0"/>
                    <a:ext cx="694473" cy="61510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  <p:sp>
              <p:nvSpPr>
                <p:cNvPr id="193" name="Shape 602"/>
                <p:cNvSpPr/>
                <p:nvPr/>
              </p:nvSpPr>
              <p:spPr>
                <a:xfrm>
                  <a:off x="114167" y="664705"/>
                  <a:ext cx="406693" cy="26264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 algn="l">
                    <a:defRPr sz="1100">
                      <a:solidFill>
                        <a:srgbClr val="3C3E3E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100">
                      <a:solidFill>
                        <a:srgbClr val="3C3E3E"/>
                      </a:solidFill>
                    </a:rPr>
                    <a:t>Web</a:t>
                  </a:r>
                </a:p>
              </p:txBody>
            </p:sp>
          </p:grpSp>
          <p:grpSp>
            <p:nvGrpSpPr>
              <p:cNvPr id="156" name="Group 608"/>
              <p:cNvGrpSpPr/>
              <p:nvPr/>
            </p:nvGrpSpPr>
            <p:grpSpPr>
              <a:xfrm>
                <a:off x="1052192" y="586721"/>
                <a:ext cx="694474" cy="927354"/>
                <a:chOff x="0" y="0"/>
                <a:chExt cx="694472" cy="927353"/>
              </a:xfrm>
            </p:grpSpPr>
            <p:grpSp>
              <p:nvGrpSpPr>
                <p:cNvPr id="188" name="Group 606"/>
                <p:cNvGrpSpPr/>
                <p:nvPr/>
              </p:nvGrpSpPr>
              <p:grpSpPr>
                <a:xfrm>
                  <a:off x="0" y="0"/>
                  <a:ext cx="694473" cy="615105"/>
                  <a:chOff x="0" y="0"/>
                  <a:chExt cx="694472" cy="615104"/>
                </a:xfrm>
              </p:grpSpPr>
              <p:pic>
                <p:nvPicPr>
                  <p:cNvPr id="190" name="image84.png"/>
                  <p:cNvPicPr/>
                  <p:nvPr/>
                </p:nvPicPr>
                <p:blipFill>
                  <a:blip r:embed="rId27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6555" y="117275"/>
                    <a:ext cx="381362" cy="380554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191" name="hexagon-filtered.png"/>
                  <p:cNvPicPr/>
                  <p:nvPr/>
                </p:nvPicPr>
                <p:blipFill>
                  <a:blip r:embed="rId26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>
                  <a:xfrm>
                    <a:off x="0" y="0"/>
                    <a:ext cx="694473" cy="61510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  <p:sp>
              <p:nvSpPr>
                <p:cNvPr id="189" name="Shape 607"/>
                <p:cNvSpPr/>
                <p:nvPr/>
              </p:nvSpPr>
              <p:spPr>
                <a:xfrm>
                  <a:off x="130638" y="664705"/>
                  <a:ext cx="417031" cy="26264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 algn="l">
                    <a:defRPr sz="1100">
                      <a:solidFill>
                        <a:srgbClr val="3C3E3E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100">
                      <a:solidFill>
                        <a:srgbClr val="3C3E3E"/>
                      </a:solidFill>
                    </a:rPr>
                    <a:t>Data</a:t>
                  </a:r>
                </a:p>
              </p:txBody>
            </p:sp>
          </p:grpSp>
          <p:grpSp>
            <p:nvGrpSpPr>
              <p:cNvPr id="157" name="Group 613"/>
              <p:cNvGrpSpPr/>
              <p:nvPr/>
            </p:nvGrpSpPr>
            <p:grpSpPr>
              <a:xfrm>
                <a:off x="1844518" y="586721"/>
                <a:ext cx="694473" cy="927354"/>
                <a:chOff x="0" y="0"/>
                <a:chExt cx="694472" cy="927353"/>
              </a:xfrm>
            </p:grpSpPr>
            <p:grpSp>
              <p:nvGrpSpPr>
                <p:cNvPr id="184" name="Group 611"/>
                <p:cNvGrpSpPr/>
                <p:nvPr/>
              </p:nvGrpSpPr>
              <p:grpSpPr>
                <a:xfrm>
                  <a:off x="0" y="0"/>
                  <a:ext cx="694473" cy="615105"/>
                  <a:chOff x="0" y="0"/>
                  <a:chExt cx="694472" cy="615104"/>
                </a:xfrm>
              </p:grpSpPr>
              <p:pic>
                <p:nvPicPr>
                  <p:cNvPr id="186" name="image74.png"/>
                  <p:cNvPicPr/>
                  <p:nvPr/>
                </p:nvPicPr>
                <p:blipFill>
                  <a:blip r:embed="rId28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9327" y="107334"/>
                    <a:ext cx="381362" cy="380554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187" name="hexagon-filtered.png"/>
                  <p:cNvPicPr/>
                  <p:nvPr/>
                </p:nvPicPr>
                <p:blipFill>
                  <a:blip r:embed="rId26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>
                  <a:xfrm>
                    <a:off x="0" y="0"/>
                    <a:ext cx="694473" cy="61510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  <p:sp>
              <p:nvSpPr>
                <p:cNvPr id="185" name="Shape 612"/>
                <p:cNvSpPr/>
                <p:nvPr/>
              </p:nvSpPr>
              <p:spPr>
                <a:xfrm>
                  <a:off x="67626" y="664705"/>
                  <a:ext cx="551701" cy="26264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 algn="l">
                    <a:defRPr sz="1100">
                      <a:solidFill>
                        <a:srgbClr val="3C3E3E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100">
                      <a:solidFill>
                        <a:srgbClr val="3C3E3E"/>
                      </a:solidFill>
                    </a:rPr>
                    <a:t>Mobile</a:t>
                  </a:r>
                </a:p>
              </p:txBody>
            </p:sp>
          </p:grpSp>
          <p:grpSp>
            <p:nvGrpSpPr>
              <p:cNvPr id="158" name="Group 617"/>
              <p:cNvGrpSpPr/>
              <p:nvPr/>
            </p:nvGrpSpPr>
            <p:grpSpPr>
              <a:xfrm>
                <a:off x="3425467" y="586721"/>
                <a:ext cx="701879" cy="927354"/>
                <a:chOff x="0" y="0"/>
                <a:chExt cx="701878" cy="927353"/>
              </a:xfrm>
            </p:grpSpPr>
            <p:pic>
              <p:nvPicPr>
                <p:cNvPr id="181" name="image7.png"/>
                <p:cNvPicPr/>
                <p:nvPr/>
              </p:nvPicPr>
              <p:blipFill>
                <a:blip r:embed="rId29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50035" y="118217"/>
                  <a:ext cx="366878" cy="38223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82" name="hexagon-filtered.png"/>
                <p:cNvPicPr/>
                <p:nvPr/>
              </p:nvPicPr>
              <p:blipFill>
                <a:blip r:embed="rId2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94" y="0"/>
                  <a:ext cx="694474" cy="61510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183" name="Shape 616"/>
                <p:cNvSpPr/>
                <p:nvPr/>
              </p:nvSpPr>
              <p:spPr>
                <a:xfrm>
                  <a:off x="0" y="664705"/>
                  <a:ext cx="701879" cy="26264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 algn="l">
                    <a:defRPr sz="1100">
                      <a:solidFill>
                        <a:srgbClr val="3C3E3E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100">
                      <a:solidFill>
                        <a:srgbClr val="3C3E3E"/>
                      </a:solidFill>
                    </a:rPr>
                    <a:t>Analytics</a:t>
                  </a:r>
                </a:p>
              </p:txBody>
            </p:sp>
          </p:grpSp>
          <p:grpSp>
            <p:nvGrpSpPr>
              <p:cNvPr id="159" name="Group 622"/>
              <p:cNvGrpSpPr/>
              <p:nvPr/>
            </p:nvGrpSpPr>
            <p:grpSpPr>
              <a:xfrm>
                <a:off x="2621546" y="586721"/>
                <a:ext cx="725070" cy="927354"/>
                <a:chOff x="0" y="0"/>
                <a:chExt cx="725068" cy="927353"/>
              </a:xfrm>
            </p:grpSpPr>
            <p:sp>
              <p:nvSpPr>
                <p:cNvPr id="177" name="Shape 618"/>
                <p:cNvSpPr/>
                <p:nvPr/>
              </p:nvSpPr>
              <p:spPr>
                <a:xfrm>
                  <a:off x="0" y="664705"/>
                  <a:ext cx="725069" cy="26264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 algn="l">
                    <a:defRPr sz="1100">
                      <a:solidFill>
                        <a:srgbClr val="3C3E3E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100">
                      <a:solidFill>
                        <a:srgbClr val="3C3E3E"/>
                      </a:solidFill>
                    </a:rPr>
                    <a:t>Cognitive</a:t>
                  </a:r>
                </a:p>
              </p:txBody>
            </p:sp>
            <p:grpSp>
              <p:nvGrpSpPr>
                <p:cNvPr id="178" name="Group 621"/>
                <p:cNvGrpSpPr/>
                <p:nvPr/>
              </p:nvGrpSpPr>
              <p:grpSpPr>
                <a:xfrm>
                  <a:off x="21884" y="0"/>
                  <a:ext cx="694474" cy="615105"/>
                  <a:chOff x="0" y="0"/>
                  <a:chExt cx="694472" cy="615104"/>
                </a:xfrm>
              </p:grpSpPr>
              <p:pic>
                <p:nvPicPr>
                  <p:cNvPr id="179" name="image86.png"/>
                  <p:cNvPicPr/>
                  <p:nvPr/>
                </p:nvPicPr>
                <p:blipFill>
                  <a:blip r:embed="rId30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1730" y="108668"/>
                    <a:ext cx="381362" cy="381504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180" name="hexagon-filtered.png"/>
                  <p:cNvPicPr/>
                  <p:nvPr/>
                </p:nvPicPr>
                <p:blipFill>
                  <a:blip r:embed="rId26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694473" cy="61510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</p:grpSp>
          <p:grpSp>
            <p:nvGrpSpPr>
              <p:cNvPr id="160" name="Group 626"/>
              <p:cNvGrpSpPr/>
              <p:nvPr/>
            </p:nvGrpSpPr>
            <p:grpSpPr>
              <a:xfrm>
                <a:off x="4221496" y="586721"/>
                <a:ext cx="694473" cy="927354"/>
                <a:chOff x="0" y="0"/>
                <a:chExt cx="694472" cy="927353"/>
              </a:xfrm>
            </p:grpSpPr>
            <p:pic>
              <p:nvPicPr>
                <p:cNvPr id="174" name="image11.png"/>
                <p:cNvPicPr/>
                <p:nvPr/>
              </p:nvPicPr>
              <p:blipFill>
                <a:blip r:embed="rId31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48112" y="93481"/>
                  <a:ext cx="349718" cy="38110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175" name="Shape 624"/>
                <p:cNvSpPr/>
                <p:nvPr/>
              </p:nvSpPr>
              <p:spPr>
                <a:xfrm>
                  <a:off x="185091" y="664705"/>
                  <a:ext cx="318821" cy="26264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 algn="l">
                    <a:defRPr sz="1100">
                      <a:solidFill>
                        <a:srgbClr val="3C3E3E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100">
                      <a:solidFill>
                        <a:srgbClr val="3C3E3E"/>
                      </a:solidFill>
                    </a:rPr>
                    <a:t>IoT</a:t>
                  </a:r>
                </a:p>
              </p:txBody>
            </p:sp>
            <p:pic>
              <p:nvPicPr>
                <p:cNvPr id="176" name="hexagon-filtered.png"/>
                <p:cNvPicPr/>
                <p:nvPr/>
              </p:nvPicPr>
              <p:blipFill>
                <a:blip r:embed="rId2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694473" cy="61510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161" name="Group 631"/>
              <p:cNvGrpSpPr/>
              <p:nvPr/>
            </p:nvGrpSpPr>
            <p:grpSpPr>
              <a:xfrm>
                <a:off x="5013822" y="586721"/>
                <a:ext cx="694474" cy="927354"/>
                <a:chOff x="0" y="0"/>
                <a:chExt cx="694472" cy="927353"/>
              </a:xfrm>
            </p:grpSpPr>
            <p:sp>
              <p:nvSpPr>
                <p:cNvPr id="170" name="Shape 627"/>
                <p:cNvSpPr/>
                <p:nvPr/>
              </p:nvSpPr>
              <p:spPr>
                <a:xfrm>
                  <a:off x="18135" y="664705"/>
                  <a:ext cx="642228" cy="26264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 algn="l">
                    <a:defRPr sz="1100">
                      <a:solidFill>
                        <a:srgbClr val="3C3E3E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100">
                      <a:solidFill>
                        <a:srgbClr val="3C3E3E"/>
                      </a:solidFill>
                    </a:rPr>
                    <a:t>Security</a:t>
                  </a:r>
                </a:p>
              </p:txBody>
            </p:sp>
            <p:grpSp>
              <p:nvGrpSpPr>
                <p:cNvPr id="171" name="Group 630"/>
                <p:cNvGrpSpPr/>
                <p:nvPr/>
              </p:nvGrpSpPr>
              <p:grpSpPr>
                <a:xfrm>
                  <a:off x="0" y="0"/>
                  <a:ext cx="694473" cy="615105"/>
                  <a:chOff x="0" y="0"/>
                  <a:chExt cx="694472" cy="615104"/>
                </a:xfrm>
              </p:grpSpPr>
              <p:pic>
                <p:nvPicPr>
                  <p:cNvPr id="172" name="image65.png"/>
                  <p:cNvPicPr/>
                  <p:nvPr/>
                </p:nvPicPr>
                <p:blipFill>
                  <a:blip r:embed="rId32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8877" y="106803"/>
                    <a:ext cx="381361" cy="38150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173" name="hexagon-filtered.png"/>
                  <p:cNvPicPr/>
                  <p:nvPr/>
                </p:nvPicPr>
                <p:blipFill>
                  <a:blip r:embed="rId26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694473" cy="61510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</p:grpSp>
          <p:grpSp>
            <p:nvGrpSpPr>
              <p:cNvPr id="162" name="Group 637"/>
              <p:cNvGrpSpPr/>
              <p:nvPr/>
            </p:nvGrpSpPr>
            <p:grpSpPr>
              <a:xfrm>
                <a:off x="5904781" y="751356"/>
                <a:ext cx="476683" cy="762719"/>
                <a:chOff x="0" y="0"/>
                <a:chExt cx="476681" cy="762717"/>
              </a:xfrm>
            </p:grpSpPr>
            <p:sp>
              <p:nvSpPr>
                <p:cNvPr id="165" name="Shape 632"/>
                <p:cNvSpPr/>
                <p:nvPr/>
              </p:nvSpPr>
              <p:spPr>
                <a:xfrm>
                  <a:off x="0" y="500069"/>
                  <a:ext cx="476682" cy="26264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 algn="l">
                    <a:defRPr sz="1100">
                      <a:solidFill>
                        <a:srgbClr val="FFA574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100">
                      <a:solidFill>
                        <a:srgbClr val="FFA574"/>
                      </a:solidFill>
                    </a:rPr>
                    <a:t>Yours</a:t>
                  </a:r>
                </a:p>
              </p:txBody>
            </p:sp>
            <p:grpSp>
              <p:nvGrpSpPr>
                <p:cNvPr id="166" name="Group 636"/>
                <p:cNvGrpSpPr/>
                <p:nvPr/>
              </p:nvGrpSpPr>
              <p:grpSpPr>
                <a:xfrm>
                  <a:off x="85952" y="0"/>
                  <a:ext cx="260559" cy="260013"/>
                  <a:chOff x="0" y="0"/>
                  <a:chExt cx="260558" cy="260012"/>
                </a:xfrm>
              </p:grpSpPr>
              <p:sp>
                <p:nvSpPr>
                  <p:cNvPr id="167" name="Shape 633"/>
                  <p:cNvSpPr/>
                  <p:nvPr/>
                </p:nvSpPr>
                <p:spPr>
                  <a:xfrm>
                    <a:off x="112951" y="0"/>
                    <a:ext cx="144328" cy="12639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5470" y="0"/>
                        </a:moveTo>
                        <a:lnTo>
                          <a:pt x="16161" y="0"/>
                        </a:lnTo>
                        <a:lnTo>
                          <a:pt x="21600" y="10787"/>
                        </a:lnTo>
                        <a:lnTo>
                          <a:pt x="16197" y="21600"/>
                        </a:lnTo>
                        <a:lnTo>
                          <a:pt x="5389" y="21600"/>
                        </a:lnTo>
                        <a:lnTo>
                          <a:pt x="0" y="11176"/>
                        </a:lnTo>
                        <a:lnTo>
                          <a:pt x="5470" y="0"/>
                        </a:lnTo>
                        <a:close/>
                      </a:path>
                    </a:pathLst>
                  </a:custGeom>
                  <a:solidFill>
                    <a:srgbClr val="9BD4D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l" defTabSz="457200">
                      <a:defRPr sz="1200">
                        <a:latin typeface="Helvetica"/>
                        <a:ea typeface="Helvetica"/>
                        <a:cs typeface="Helvetica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168" name="Shape 634"/>
                  <p:cNvSpPr/>
                  <p:nvPr/>
                </p:nvSpPr>
                <p:spPr>
                  <a:xfrm>
                    <a:off x="0" y="71667"/>
                    <a:ext cx="144327" cy="1263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5470" y="0"/>
                        </a:moveTo>
                        <a:lnTo>
                          <a:pt x="16161" y="0"/>
                        </a:lnTo>
                        <a:lnTo>
                          <a:pt x="21600" y="10787"/>
                        </a:lnTo>
                        <a:lnTo>
                          <a:pt x="16197" y="21600"/>
                        </a:lnTo>
                        <a:lnTo>
                          <a:pt x="5389" y="21600"/>
                        </a:lnTo>
                        <a:lnTo>
                          <a:pt x="0" y="11176"/>
                        </a:lnTo>
                        <a:lnTo>
                          <a:pt x="5470" y="0"/>
                        </a:lnTo>
                        <a:close/>
                      </a:path>
                    </a:pathLst>
                  </a:custGeom>
                  <a:solidFill>
                    <a:srgbClr val="1F7B8D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l" defTabSz="457200">
                      <a:defRPr sz="1200">
                        <a:latin typeface="Helvetica"/>
                        <a:ea typeface="Helvetica"/>
                        <a:cs typeface="Helvetica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169" name="Shape 635"/>
                  <p:cNvSpPr/>
                  <p:nvPr/>
                </p:nvSpPr>
                <p:spPr>
                  <a:xfrm>
                    <a:off x="116231" y="133618"/>
                    <a:ext cx="144328" cy="1263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5470" y="0"/>
                        </a:moveTo>
                        <a:lnTo>
                          <a:pt x="16161" y="0"/>
                        </a:lnTo>
                        <a:lnTo>
                          <a:pt x="21600" y="10787"/>
                        </a:lnTo>
                        <a:lnTo>
                          <a:pt x="16197" y="21600"/>
                        </a:lnTo>
                        <a:lnTo>
                          <a:pt x="5389" y="21600"/>
                        </a:lnTo>
                        <a:lnTo>
                          <a:pt x="0" y="11176"/>
                        </a:lnTo>
                        <a:lnTo>
                          <a:pt x="5470" y="0"/>
                        </a:lnTo>
                        <a:close/>
                      </a:path>
                    </a:pathLst>
                  </a:custGeom>
                  <a:solidFill>
                    <a:srgbClr val="2EA3BB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l" defTabSz="457200">
                      <a:defRPr sz="1200">
                        <a:latin typeface="Helvetica"/>
                        <a:ea typeface="Helvetica"/>
                        <a:cs typeface="Helvetica"/>
                        <a:sym typeface="Helvetica"/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163" name="Shape 638"/>
              <p:cNvSpPr/>
              <p:nvPr/>
            </p:nvSpPr>
            <p:spPr>
              <a:xfrm>
                <a:off x="6711514" y="595713"/>
                <a:ext cx="419101" cy="709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defRPr sz="4000" b="1">
                    <a:solidFill>
                      <a:srgbClr val="5F6E75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4000" b="1">
                    <a:solidFill>
                      <a:srgbClr val="5F6E75"/>
                    </a:solidFill>
                  </a:rPr>
                  <a:t>+</a:t>
                </a:r>
              </a:p>
            </p:txBody>
          </p:sp>
          <p:sp>
            <p:nvSpPr>
              <p:cNvPr id="164" name="Shape 639"/>
              <p:cNvSpPr/>
              <p:nvPr/>
            </p:nvSpPr>
            <p:spPr>
              <a:xfrm>
                <a:off x="5837740" y="612344"/>
                <a:ext cx="610742" cy="535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56" y="0"/>
                    </a:moveTo>
                    <a:lnTo>
                      <a:pt x="16176" y="0"/>
                    </a:lnTo>
                    <a:lnTo>
                      <a:pt x="21600" y="11165"/>
                    </a:lnTo>
                    <a:lnTo>
                      <a:pt x="16038" y="21600"/>
                    </a:lnTo>
                    <a:lnTo>
                      <a:pt x="5434" y="21600"/>
                    </a:lnTo>
                    <a:lnTo>
                      <a:pt x="0" y="11312"/>
                    </a:lnTo>
                    <a:lnTo>
                      <a:pt x="5456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FFA574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80128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-16485" y="-2902"/>
            <a:ext cx="13037770" cy="9791488"/>
          </a:xfrm>
          <a:prstGeom prst="rect">
            <a:avLst/>
          </a:prstGeom>
          <a:gradFill>
            <a:gsLst>
              <a:gs pos="0">
                <a:srgbClr val="263845">
                  <a:alpha val="99000"/>
                </a:srgbClr>
              </a:gs>
              <a:gs pos="100000">
                <a:srgbClr val="374F5F">
                  <a:alpha val="83000"/>
                </a:srgbClr>
              </a:gs>
            </a:gsLst>
            <a:lin ang="19830082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92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04963" y="9096931"/>
            <a:ext cx="875705" cy="3440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00"/>
          <p:cNvSpPr>
            <a:spLocks noGrp="1"/>
          </p:cNvSpPr>
          <p:nvPr>
            <p:ph type="title"/>
          </p:nvPr>
        </p:nvSpPr>
        <p:spPr>
          <a:xfrm>
            <a:off x="503516" y="492175"/>
            <a:ext cx="11997768" cy="87414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t">
            <a:normAutofit/>
          </a:bodyPr>
          <a:lstStyle/>
          <a:p>
            <a:pPr algn="l"/>
            <a:r>
              <a:rPr lang="fi-FI" sz="5100" dirty="0" smtClean="0">
                <a:solidFill>
                  <a:srgbClr val="FFFFFF"/>
                </a:solidFill>
                <a:sym typeface="Helvetica Light"/>
              </a:rPr>
              <a:t>Bluemix capabilities</a:t>
            </a:r>
            <a:endParaRPr sz="5100" dirty="0">
              <a:solidFill>
                <a:srgbClr val="FFFFFF"/>
              </a:solidFill>
              <a:sym typeface="Helvetica Light"/>
            </a:endParaRPr>
          </a:p>
        </p:txBody>
      </p:sp>
      <p:pic>
        <p:nvPicPr>
          <p:cNvPr id="6" name="Primary-DarkBackground-450.png"/>
          <p:cNvPicPr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7473" y="269572"/>
            <a:ext cx="1697750" cy="157889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/>
          <p:cNvSpPr/>
          <p:nvPr/>
        </p:nvSpPr>
        <p:spPr>
          <a:xfrm>
            <a:off x="0" y="1975487"/>
            <a:ext cx="13004800" cy="257152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solidFill>
              <a:schemeClr val="bg2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6" name="Picture 49" descr="Mobile_icon-01.png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4368" y="3431813"/>
            <a:ext cx="1066892" cy="72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/>
          <p:cNvGrpSpPr/>
          <p:nvPr/>
        </p:nvGrpSpPr>
        <p:grpSpPr>
          <a:xfrm>
            <a:off x="7031240" y="2261337"/>
            <a:ext cx="939054" cy="816758"/>
            <a:chOff x="5732673" y="4513512"/>
            <a:chExt cx="830881" cy="470886"/>
          </a:xfrm>
          <a:solidFill>
            <a:srgbClr val="215672"/>
          </a:solidFill>
        </p:grpSpPr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6058083" y="4563422"/>
              <a:ext cx="505471" cy="420976"/>
            </a:xfrm>
            <a:custGeom>
              <a:avLst/>
              <a:gdLst>
                <a:gd name="T0" fmla="*/ 4 w 890"/>
                <a:gd name="T1" fmla="*/ 7 h 742"/>
                <a:gd name="T2" fmla="*/ 4 w 890"/>
                <a:gd name="T3" fmla="*/ 8 h 742"/>
                <a:gd name="T4" fmla="*/ 0 w 890"/>
                <a:gd name="T5" fmla="*/ 6 h 742"/>
                <a:gd name="T6" fmla="*/ 1 w 890"/>
                <a:gd name="T7" fmla="*/ 6 h 742"/>
                <a:gd name="T8" fmla="*/ 4 w 890"/>
                <a:gd name="T9" fmla="*/ 4 h 742"/>
                <a:gd name="T10" fmla="*/ 4 w 890"/>
                <a:gd name="T11" fmla="*/ 4 h 742"/>
                <a:gd name="T12" fmla="*/ 4 w 890"/>
                <a:gd name="T13" fmla="*/ 5 h 742"/>
                <a:gd name="T14" fmla="*/ 7 w 890"/>
                <a:gd name="T15" fmla="*/ 4 h 742"/>
                <a:gd name="T16" fmla="*/ 7 w 890"/>
                <a:gd name="T17" fmla="*/ 4 h 742"/>
                <a:gd name="T18" fmla="*/ 4 w 890"/>
                <a:gd name="T19" fmla="*/ 2 h 742"/>
                <a:gd name="T20" fmla="*/ 4 w 890"/>
                <a:gd name="T21" fmla="*/ 1 h 742"/>
                <a:gd name="T22" fmla="*/ 6 w 890"/>
                <a:gd name="T23" fmla="*/ 1 h 742"/>
                <a:gd name="T24" fmla="*/ 9 w 890"/>
                <a:gd name="T25" fmla="*/ 5 h 742"/>
                <a:gd name="T26" fmla="*/ 8 w 890"/>
                <a:gd name="T27" fmla="*/ 6 h 742"/>
                <a:gd name="T28" fmla="*/ 4 w 890"/>
                <a:gd name="T29" fmla="*/ 7 h 7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90" h="742">
                  <a:moveTo>
                    <a:pt x="336" y="641"/>
                  </a:moveTo>
                  <a:cubicBezTo>
                    <a:pt x="336" y="674"/>
                    <a:pt x="336" y="708"/>
                    <a:pt x="336" y="742"/>
                  </a:cubicBezTo>
                  <a:cubicBezTo>
                    <a:pt x="224" y="677"/>
                    <a:pt x="112" y="612"/>
                    <a:pt x="0" y="547"/>
                  </a:cubicBezTo>
                  <a:cubicBezTo>
                    <a:pt x="1" y="547"/>
                    <a:pt x="2" y="547"/>
                    <a:pt x="3" y="547"/>
                  </a:cubicBezTo>
                  <a:cubicBezTo>
                    <a:pt x="113" y="483"/>
                    <a:pt x="224" y="419"/>
                    <a:pt x="334" y="354"/>
                  </a:cubicBezTo>
                  <a:cubicBezTo>
                    <a:pt x="335" y="354"/>
                    <a:pt x="335" y="354"/>
                    <a:pt x="336" y="354"/>
                  </a:cubicBezTo>
                  <a:cubicBezTo>
                    <a:pt x="336" y="388"/>
                    <a:pt x="336" y="421"/>
                    <a:pt x="336" y="454"/>
                  </a:cubicBezTo>
                  <a:cubicBezTo>
                    <a:pt x="469" y="455"/>
                    <a:pt x="589" y="475"/>
                    <a:pt x="636" y="384"/>
                  </a:cubicBezTo>
                  <a:cubicBezTo>
                    <a:pt x="643" y="369"/>
                    <a:pt x="655" y="345"/>
                    <a:pt x="651" y="321"/>
                  </a:cubicBezTo>
                  <a:cubicBezTo>
                    <a:pt x="631" y="172"/>
                    <a:pt x="500" y="196"/>
                    <a:pt x="336" y="197"/>
                  </a:cubicBezTo>
                  <a:cubicBezTo>
                    <a:pt x="336" y="135"/>
                    <a:pt x="336" y="73"/>
                    <a:pt x="336" y="11"/>
                  </a:cubicBezTo>
                  <a:cubicBezTo>
                    <a:pt x="411" y="10"/>
                    <a:pt x="515" y="0"/>
                    <a:pt x="581" y="15"/>
                  </a:cubicBezTo>
                  <a:cubicBezTo>
                    <a:pt x="741" y="50"/>
                    <a:pt x="890" y="212"/>
                    <a:pt x="824" y="422"/>
                  </a:cubicBezTo>
                  <a:cubicBezTo>
                    <a:pt x="810" y="465"/>
                    <a:pt x="786" y="502"/>
                    <a:pt x="761" y="534"/>
                  </a:cubicBezTo>
                  <a:cubicBezTo>
                    <a:pt x="669" y="649"/>
                    <a:pt x="539" y="641"/>
                    <a:pt x="336" y="64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Arial" pitchFamily="34" charset="0"/>
              </a:endParaRPr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5732673" y="4513512"/>
              <a:ext cx="504386" cy="422061"/>
            </a:xfrm>
            <a:custGeom>
              <a:avLst/>
              <a:gdLst>
                <a:gd name="T0" fmla="*/ 6 w 889"/>
                <a:gd name="T1" fmla="*/ 1 h 741"/>
                <a:gd name="T2" fmla="*/ 6 w 889"/>
                <a:gd name="T3" fmla="*/ 0 h 741"/>
                <a:gd name="T4" fmla="*/ 9 w 889"/>
                <a:gd name="T5" fmla="*/ 2 h 741"/>
                <a:gd name="T6" fmla="*/ 9 w 889"/>
                <a:gd name="T7" fmla="*/ 2 h 741"/>
                <a:gd name="T8" fmla="*/ 6 w 889"/>
                <a:gd name="T9" fmla="*/ 4 h 741"/>
                <a:gd name="T10" fmla="*/ 6 w 889"/>
                <a:gd name="T11" fmla="*/ 4 h 741"/>
                <a:gd name="T12" fmla="*/ 6 w 889"/>
                <a:gd name="T13" fmla="*/ 3 h 741"/>
                <a:gd name="T14" fmla="*/ 3 w 889"/>
                <a:gd name="T15" fmla="*/ 4 h 741"/>
                <a:gd name="T16" fmla="*/ 3 w 889"/>
                <a:gd name="T17" fmla="*/ 5 h 741"/>
                <a:gd name="T18" fmla="*/ 6 w 889"/>
                <a:gd name="T19" fmla="*/ 6 h 741"/>
                <a:gd name="T20" fmla="*/ 6 w 889"/>
                <a:gd name="T21" fmla="*/ 8 h 741"/>
                <a:gd name="T22" fmla="*/ 3 w 889"/>
                <a:gd name="T23" fmla="*/ 8 h 741"/>
                <a:gd name="T24" fmla="*/ 1 w 889"/>
                <a:gd name="T25" fmla="*/ 4 h 741"/>
                <a:gd name="T26" fmla="*/ 2 w 889"/>
                <a:gd name="T27" fmla="*/ 2 h 741"/>
                <a:gd name="T28" fmla="*/ 6 w 889"/>
                <a:gd name="T29" fmla="*/ 1 h 7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89" h="741">
                  <a:moveTo>
                    <a:pt x="554" y="101"/>
                  </a:moveTo>
                  <a:cubicBezTo>
                    <a:pt x="554" y="67"/>
                    <a:pt x="554" y="34"/>
                    <a:pt x="554" y="0"/>
                  </a:cubicBezTo>
                  <a:cubicBezTo>
                    <a:pt x="666" y="65"/>
                    <a:pt x="777" y="130"/>
                    <a:pt x="889" y="195"/>
                  </a:cubicBezTo>
                  <a:cubicBezTo>
                    <a:pt x="888" y="195"/>
                    <a:pt x="887" y="195"/>
                    <a:pt x="886" y="195"/>
                  </a:cubicBezTo>
                  <a:cubicBezTo>
                    <a:pt x="776" y="259"/>
                    <a:pt x="666" y="323"/>
                    <a:pt x="555" y="387"/>
                  </a:cubicBezTo>
                  <a:cubicBezTo>
                    <a:pt x="555" y="387"/>
                    <a:pt x="554" y="387"/>
                    <a:pt x="554" y="387"/>
                  </a:cubicBezTo>
                  <a:cubicBezTo>
                    <a:pt x="554" y="354"/>
                    <a:pt x="554" y="321"/>
                    <a:pt x="554" y="288"/>
                  </a:cubicBezTo>
                  <a:cubicBezTo>
                    <a:pt x="420" y="286"/>
                    <a:pt x="300" y="267"/>
                    <a:pt x="254" y="358"/>
                  </a:cubicBezTo>
                  <a:cubicBezTo>
                    <a:pt x="246" y="372"/>
                    <a:pt x="235" y="397"/>
                    <a:pt x="238" y="421"/>
                  </a:cubicBezTo>
                  <a:cubicBezTo>
                    <a:pt x="259" y="570"/>
                    <a:pt x="390" y="546"/>
                    <a:pt x="554" y="544"/>
                  </a:cubicBezTo>
                  <a:cubicBezTo>
                    <a:pt x="554" y="606"/>
                    <a:pt x="554" y="669"/>
                    <a:pt x="554" y="731"/>
                  </a:cubicBezTo>
                  <a:cubicBezTo>
                    <a:pt x="479" y="731"/>
                    <a:pt x="375" y="741"/>
                    <a:pt x="308" y="727"/>
                  </a:cubicBezTo>
                  <a:cubicBezTo>
                    <a:pt x="149" y="692"/>
                    <a:pt x="0" y="530"/>
                    <a:pt x="66" y="320"/>
                  </a:cubicBezTo>
                  <a:cubicBezTo>
                    <a:pt x="79" y="276"/>
                    <a:pt x="103" y="239"/>
                    <a:pt x="129" y="208"/>
                  </a:cubicBezTo>
                  <a:cubicBezTo>
                    <a:pt x="221" y="93"/>
                    <a:pt x="350" y="100"/>
                    <a:pt x="554" y="10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Arial" pitchFamily="34" charset="0"/>
              </a:endParaRPr>
            </a:p>
          </p:txBody>
        </p:sp>
      </p:grpSp>
      <p:sp>
        <p:nvSpPr>
          <p:cNvPr id="40" name="Text Placeholder 2"/>
          <p:cNvSpPr txBox="1">
            <a:spLocks/>
          </p:cNvSpPr>
          <p:nvPr/>
        </p:nvSpPr>
        <p:spPr bwMode="auto">
          <a:xfrm>
            <a:off x="8313763" y="2347907"/>
            <a:ext cx="4443231" cy="80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23" tIns="40812" rIns="81623" bIns="40812"/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b="1" dirty="0">
                <a:latin typeface="Arial" charset="0"/>
              </a:rPr>
              <a:t>Embrace agile to accelerate  transformation</a:t>
            </a:r>
          </a:p>
        </p:txBody>
      </p:sp>
      <p:sp>
        <p:nvSpPr>
          <p:cNvPr id="41" name="Text Placeholder 2"/>
          <p:cNvSpPr txBox="1">
            <a:spLocks/>
          </p:cNvSpPr>
          <p:nvPr/>
        </p:nvSpPr>
        <p:spPr bwMode="auto">
          <a:xfrm>
            <a:off x="8439612" y="3482481"/>
            <a:ext cx="4317382" cy="56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23" tIns="40812" rIns="81623" bIns="40812"/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>
              <a:spcBef>
                <a:spcPct val="20000"/>
              </a:spcBef>
              <a:buFont typeface="Arial" charset="0"/>
              <a:buNone/>
            </a:pPr>
            <a:r>
              <a:rPr lang="en-US" b="1" dirty="0">
                <a:latin typeface="Arial" charset="0"/>
              </a:rPr>
              <a:t>Deliver adaptive personalized experiences</a:t>
            </a:r>
          </a:p>
        </p:txBody>
      </p:sp>
      <p:sp>
        <p:nvSpPr>
          <p:cNvPr id="42" name="Text Placeholder 2"/>
          <p:cNvSpPr txBox="1">
            <a:spLocks/>
          </p:cNvSpPr>
          <p:nvPr/>
        </p:nvSpPr>
        <p:spPr bwMode="auto">
          <a:xfrm>
            <a:off x="1871391" y="3364868"/>
            <a:ext cx="4462502" cy="93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23" tIns="40812" rIns="81623" bIns="40812"/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>
              <a:spcBef>
                <a:spcPct val="20000"/>
              </a:spcBef>
              <a:buFont typeface="Arial" charset="0"/>
              <a:buNone/>
            </a:pPr>
            <a:r>
              <a:rPr lang="en-US" b="1" dirty="0">
                <a:latin typeface="Arial" charset="0"/>
              </a:rPr>
              <a:t>Optimize</a:t>
            </a:r>
            <a:r>
              <a:rPr lang="en-US" sz="1613" b="1" dirty="0">
                <a:latin typeface="Arial" charset="0"/>
              </a:rPr>
              <a:t> </a:t>
            </a:r>
            <a:r>
              <a:rPr lang="en-US" b="1" dirty="0">
                <a:latin typeface="Arial" charset="0"/>
              </a:rPr>
              <a:t>decisions with cognitive insight</a:t>
            </a:r>
          </a:p>
        </p:txBody>
      </p:sp>
      <p:pic>
        <p:nvPicPr>
          <p:cNvPr id="43" name="Picture 42" descr="Analytics_icon-01.png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516" y="3433904"/>
            <a:ext cx="1027564" cy="86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70" descr="Social_icon-01.png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0100" y="2262260"/>
            <a:ext cx="1251749" cy="815835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45" name="Text Placeholder 2"/>
          <p:cNvSpPr txBox="1">
            <a:spLocks/>
          </p:cNvSpPr>
          <p:nvPr/>
        </p:nvSpPr>
        <p:spPr bwMode="auto">
          <a:xfrm>
            <a:off x="1871391" y="2262260"/>
            <a:ext cx="4198675" cy="81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23" tIns="40812" rIns="81623" bIns="40812"/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>
              <a:spcBef>
                <a:spcPct val="20000"/>
              </a:spcBef>
              <a:buFont typeface="Arial" charset="0"/>
              <a:buNone/>
            </a:pPr>
            <a:r>
              <a:rPr lang="en-US" b="1" dirty="0">
                <a:latin typeface="Arial" charset="0"/>
              </a:rPr>
              <a:t>Reinvent processes across the API economy</a:t>
            </a:r>
          </a:p>
        </p:txBody>
      </p:sp>
      <p:sp>
        <p:nvSpPr>
          <p:cNvPr id="56" name="Shape 341"/>
          <p:cNvSpPr/>
          <p:nvPr/>
        </p:nvSpPr>
        <p:spPr>
          <a:xfrm>
            <a:off x="317169" y="8254407"/>
            <a:ext cx="3600000" cy="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square" lIns="0" tIns="0" rIns="0" bIns="0" numCol="1" anchor="t">
            <a:noAutofit/>
          </a:bodyPr>
          <a:lstStyle/>
          <a:p>
            <a:pPr defTabSz="457176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707" dirty="0">
              <a:latin typeface="Arial"/>
              <a:ea typeface="Arial"/>
              <a:cs typeface="Arial"/>
            </a:endParaRPr>
          </a:p>
        </p:txBody>
      </p:sp>
      <p:sp>
        <p:nvSpPr>
          <p:cNvPr id="57" name="Shape 341"/>
          <p:cNvSpPr/>
          <p:nvPr/>
        </p:nvSpPr>
        <p:spPr>
          <a:xfrm>
            <a:off x="4416767" y="8302774"/>
            <a:ext cx="3600000" cy="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square" lIns="0" tIns="0" rIns="0" bIns="0" numCol="1" anchor="t">
            <a:noAutofit/>
          </a:bodyPr>
          <a:lstStyle/>
          <a:p>
            <a:pPr defTabSz="457176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707" dirty="0">
              <a:latin typeface="Arial"/>
              <a:ea typeface="Arial"/>
              <a:cs typeface="Arial"/>
            </a:endParaRPr>
          </a:p>
        </p:txBody>
      </p:sp>
      <p:sp>
        <p:nvSpPr>
          <p:cNvPr id="58" name="Shape 341"/>
          <p:cNvSpPr/>
          <p:nvPr/>
        </p:nvSpPr>
        <p:spPr>
          <a:xfrm>
            <a:off x="8590858" y="8309040"/>
            <a:ext cx="3600000" cy="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square" lIns="0" tIns="0" rIns="0" bIns="0" numCol="1" anchor="t">
            <a:noAutofit/>
          </a:bodyPr>
          <a:lstStyle/>
          <a:p>
            <a:pPr defTabSz="457176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707" dirty="0">
              <a:latin typeface="Arial"/>
              <a:ea typeface="Arial"/>
              <a:cs typeface="Arial"/>
            </a:endParaRPr>
          </a:p>
        </p:txBody>
      </p:sp>
      <p:sp>
        <p:nvSpPr>
          <p:cNvPr id="59" name="Shape 341"/>
          <p:cNvSpPr/>
          <p:nvPr/>
        </p:nvSpPr>
        <p:spPr>
          <a:xfrm>
            <a:off x="317169" y="5374602"/>
            <a:ext cx="3600000" cy="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square" lIns="0" tIns="0" rIns="0" bIns="0" numCol="1" anchor="t">
            <a:noAutofit/>
          </a:bodyPr>
          <a:lstStyle/>
          <a:p>
            <a:pPr defTabSz="457176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707" dirty="0">
              <a:latin typeface="Arial"/>
              <a:ea typeface="Arial"/>
              <a:cs typeface="Arial"/>
            </a:endParaRPr>
          </a:p>
        </p:txBody>
      </p:sp>
      <p:sp>
        <p:nvSpPr>
          <p:cNvPr id="60" name="Shape 341"/>
          <p:cNvSpPr/>
          <p:nvPr/>
        </p:nvSpPr>
        <p:spPr>
          <a:xfrm>
            <a:off x="4397499" y="5372264"/>
            <a:ext cx="3600000" cy="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square" lIns="0" tIns="0" rIns="0" bIns="0" numCol="1" anchor="t">
            <a:noAutofit/>
          </a:bodyPr>
          <a:lstStyle/>
          <a:p>
            <a:pPr defTabSz="457176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707" dirty="0">
              <a:latin typeface="Arial"/>
              <a:ea typeface="Arial"/>
              <a:cs typeface="Arial"/>
            </a:endParaRPr>
          </a:p>
        </p:txBody>
      </p:sp>
      <p:sp>
        <p:nvSpPr>
          <p:cNvPr id="61" name="Shape 341"/>
          <p:cNvSpPr/>
          <p:nvPr/>
        </p:nvSpPr>
        <p:spPr>
          <a:xfrm>
            <a:off x="8572373" y="5378802"/>
            <a:ext cx="3600000" cy="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square" lIns="0" tIns="0" rIns="0" bIns="0" numCol="1" anchor="t">
            <a:noAutofit/>
          </a:bodyPr>
          <a:lstStyle/>
          <a:p>
            <a:pPr defTabSz="457176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707" dirty="0">
              <a:latin typeface="Arial"/>
              <a:ea typeface="Arial"/>
              <a:cs typeface="Arial"/>
            </a:endParaRPr>
          </a:p>
        </p:txBody>
      </p:sp>
      <p:sp>
        <p:nvSpPr>
          <p:cNvPr id="62" name="Shape 341"/>
          <p:cNvSpPr/>
          <p:nvPr/>
        </p:nvSpPr>
        <p:spPr>
          <a:xfrm>
            <a:off x="317169" y="6915858"/>
            <a:ext cx="3600000" cy="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square" lIns="0" tIns="0" rIns="0" bIns="0" numCol="1" anchor="t">
            <a:noAutofit/>
          </a:bodyPr>
          <a:lstStyle/>
          <a:p>
            <a:pPr defTabSz="457176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707" dirty="0">
              <a:latin typeface="Arial"/>
              <a:ea typeface="Arial"/>
              <a:cs typeface="Arial"/>
            </a:endParaRPr>
          </a:p>
        </p:txBody>
      </p:sp>
      <p:sp>
        <p:nvSpPr>
          <p:cNvPr id="63" name="Shape 341"/>
          <p:cNvSpPr/>
          <p:nvPr/>
        </p:nvSpPr>
        <p:spPr>
          <a:xfrm>
            <a:off x="4416767" y="6915857"/>
            <a:ext cx="3600000" cy="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square" lIns="0" tIns="0" rIns="0" bIns="0" numCol="1" anchor="t">
            <a:noAutofit/>
          </a:bodyPr>
          <a:lstStyle/>
          <a:p>
            <a:pPr defTabSz="457176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707" dirty="0">
              <a:latin typeface="Arial"/>
              <a:ea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6150" y="5821530"/>
            <a:ext cx="427109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i-FI" sz="2800" b="1" dirty="0" smtClean="0">
                <a:solidFill>
                  <a:schemeClr val="bg1"/>
                </a:solidFill>
              </a:rPr>
              <a:t>No hardware investment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614" y="7403371"/>
            <a:ext cx="367801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i-FI" sz="2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Security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39881" y="5855744"/>
            <a:ext cx="367801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i-FI" sz="2800" b="1" dirty="0" smtClean="0">
                <a:solidFill>
                  <a:schemeClr val="bg1"/>
                </a:solidFill>
              </a:rPr>
              <a:t>Flexibility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902654" y="5855743"/>
            <a:ext cx="367801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i-FI" sz="2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Availability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11828" y="7437886"/>
            <a:ext cx="367801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i-FI" sz="2800" b="1" dirty="0" smtClean="0">
                <a:solidFill>
                  <a:schemeClr val="bg1"/>
                </a:solidFill>
              </a:rPr>
              <a:t>Pay-per-use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290264" y="7397861"/>
            <a:ext cx="367801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i-FI" sz="2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Scalability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0" name="Shape 341"/>
          <p:cNvSpPr/>
          <p:nvPr/>
        </p:nvSpPr>
        <p:spPr>
          <a:xfrm>
            <a:off x="8572373" y="6893541"/>
            <a:ext cx="3600000" cy="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square" lIns="0" tIns="0" rIns="0" bIns="0" numCol="1" anchor="t">
            <a:noAutofit/>
          </a:bodyPr>
          <a:lstStyle/>
          <a:p>
            <a:pPr defTabSz="457176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707" dirty="0"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04851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-16485" y="-18944"/>
            <a:ext cx="13037770" cy="9791488"/>
          </a:xfrm>
          <a:prstGeom prst="rect">
            <a:avLst/>
          </a:prstGeom>
          <a:gradFill>
            <a:gsLst>
              <a:gs pos="0">
                <a:srgbClr val="263845">
                  <a:alpha val="99000"/>
                </a:srgbClr>
              </a:gs>
              <a:gs pos="100000">
                <a:srgbClr val="374F5F">
                  <a:alpha val="83000"/>
                </a:srgbClr>
              </a:gs>
            </a:gsLst>
            <a:lin ang="19830082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503516" y="492175"/>
            <a:ext cx="11997768" cy="87414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i-FI" sz="5100" b="1" dirty="0" smtClean="0">
                <a:solidFill>
                  <a:srgbClr val="FFFFFF"/>
                </a:solidFill>
              </a:rPr>
              <a:t>Bluemix  - Cognitive capabilities</a:t>
            </a:r>
            <a:endParaRPr sz="5100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6485" y="1296289"/>
            <a:ext cx="13037769" cy="76903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0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04963" y="9096931"/>
            <a:ext cx="875705" cy="344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2942" y="2361885"/>
            <a:ext cx="9459632" cy="57691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446717"/>
            <a:ext cx="410583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i-FI" sz="3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Watson Services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87512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-16485" y="-18944"/>
            <a:ext cx="13037770" cy="9791488"/>
          </a:xfrm>
          <a:prstGeom prst="rect">
            <a:avLst/>
          </a:prstGeom>
          <a:gradFill>
            <a:gsLst>
              <a:gs pos="0">
                <a:srgbClr val="263845">
                  <a:alpha val="99000"/>
                </a:srgbClr>
              </a:gs>
              <a:gs pos="100000">
                <a:srgbClr val="374F5F">
                  <a:alpha val="83000"/>
                </a:srgbClr>
              </a:gs>
            </a:gsLst>
            <a:lin ang="19830082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-16485" y="1296289"/>
            <a:ext cx="13037769" cy="76903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92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04963" y="9096931"/>
            <a:ext cx="875705" cy="34402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45"/>
          <p:cNvSpPr>
            <a:spLocks noGrp="1"/>
          </p:cNvSpPr>
          <p:nvPr>
            <p:ph type="title"/>
          </p:nvPr>
        </p:nvSpPr>
        <p:spPr>
          <a:xfrm>
            <a:off x="342901" y="215901"/>
            <a:ext cx="11763375" cy="72614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t">
            <a:normAutofit fontScale="90000"/>
          </a:bodyPr>
          <a:lstStyle/>
          <a:p>
            <a:r>
              <a:rPr lang="sv-SE" sz="5100" dirty="0">
                <a:solidFill>
                  <a:srgbClr val="FFFFFF"/>
                </a:solidFill>
                <a:sym typeface="Helvetica Light"/>
              </a:rPr>
              <a:t>Traditional IT, IaaS, PaaS</a:t>
            </a:r>
            <a:endParaRPr sz="5100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3" name="Shape 147"/>
          <p:cNvSpPr/>
          <p:nvPr/>
        </p:nvSpPr>
        <p:spPr>
          <a:xfrm flipH="1">
            <a:off x="3574603" y="2412620"/>
            <a:ext cx="1" cy="5962820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/>
          <a:lstStyle/>
          <a:p>
            <a:pPr defTabSz="457176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707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4" name="Shape 150"/>
          <p:cNvSpPr/>
          <p:nvPr/>
        </p:nvSpPr>
        <p:spPr>
          <a:xfrm flipH="1">
            <a:off x="423635" y="8455792"/>
            <a:ext cx="12197867" cy="1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/>
          <a:lstStyle/>
          <a:p>
            <a:pPr defTabSz="457176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707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5" name="Shape 152"/>
          <p:cNvSpPr/>
          <p:nvPr/>
        </p:nvSpPr>
        <p:spPr>
          <a:xfrm>
            <a:off x="3423895" y="8262311"/>
            <a:ext cx="324235" cy="324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413" dirty="0">
              <a:solidFill>
                <a:schemeClr val="bg1"/>
              </a:solidFill>
            </a:endParaRPr>
          </a:p>
        </p:txBody>
      </p:sp>
      <p:sp>
        <p:nvSpPr>
          <p:cNvPr id="16" name="Shape 156"/>
          <p:cNvSpPr/>
          <p:nvPr/>
        </p:nvSpPr>
        <p:spPr>
          <a:xfrm>
            <a:off x="2316891" y="8600774"/>
            <a:ext cx="2296387" cy="726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sz="2400" dirty="0">
                <a:solidFill>
                  <a:schemeClr val="tx1"/>
                </a:solidFill>
                <a:latin typeface="+mj-lt"/>
                <a:ea typeface="+mj-ea"/>
                <a:cs typeface="Arial"/>
              </a:rPr>
              <a:t>~ Weeks</a:t>
            </a:r>
          </a:p>
        </p:txBody>
      </p:sp>
      <p:sp>
        <p:nvSpPr>
          <p:cNvPr id="17" name="Shape 157"/>
          <p:cNvSpPr/>
          <p:nvPr/>
        </p:nvSpPr>
        <p:spPr>
          <a:xfrm>
            <a:off x="5479781" y="8606651"/>
            <a:ext cx="2296387" cy="726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sz="2400" dirty="0">
                <a:solidFill>
                  <a:schemeClr val="tx1"/>
                </a:solidFill>
                <a:latin typeface="+mj-lt"/>
                <a:ea typeface="+mj-ea"/>
                <a:cs typeface="Arial"/>
              </a:rPr>
              <a:t>~ Days</a:t>
            </a:r>
          </a:p>
        </p:txBody>
      </p:sp>
      <p:sp>
        <p:nvSpPr>
          <p:cNvPr id="18" name="Shape 168"/>
          <p:cNvSpPr/>
          <p:nvPr/>
        </p:nvSpPr>
        <p:spPr>
          <a:xfrm>
            <a:off x="8723369" y="8641109"/>
            <a:ext cx="2296387" cy="726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2300" b="1">
                <a:solidFill>
                  <a:srgbClr val="B5CFEB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tx1"/>
                </a:solidFill>
                <a:cs typeface="Arial"/>
              </a:rPr>
              <a:t>~ Minutes</a:t>
            </a:r>
          </a:p>
        </p:txBody>
      </p:sp>
      <p:sp>
        <p:nvSpPr>
          <p:cNvPr id="19" name="Shape 233"/>
          <p:cNvSpPr/>
          <p:nvPr/>
        </p:nvSpPr>
        <p:spPr>
          <a:xfrm>
            <a:off x="261005" y="8095372"/>
            <a:ext cx="3260400" cy="726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algn="l" defTabSz="531622">
              <a:defRPr sz="2002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/>
            </a:pPr>
            <a:r>
              <a:rPr sz="2000" dirty="0">
                <a:solidFill>
                  <a:schemeClr val="tx1"/>
                </a:solidFill>
                <a:cs typeface="Arial"/>
              </a:rPr>
              <a:t>Time to </a:t>
            </a:r>
            <a:r>
              <a:rPr sz="2000" dirty="0" smtClean="0">
                <a:solidFill>
                  <a:schemeClr val="tx1"/>
                </a:solidFill>
                <a:cs typeface="Arial"/>
              </a:rPr>
              <a:t>deployment</a:t>
            </a:r>
            <a:endParaRPr sz="20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20" name="Shape 174"/>
          <p:cNvSpPr/>
          <p:nvPr/>
        </p:nvSpPr>
        <p:spPr>
          <a:xfrm flipH="1">
            <a:off x="6706233" y="2412620"/>
            <a:ext cx="49749" cy="5979264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/>
          <a:lstStyle/>
          <a:p>
            <a:pPr defTabSz="457176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707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" name="Shape 176"/>
          <p:cNvSpPr/>
          <p:nvPr/>
        </p:nvSpPr>
        <p:spPr>
          <a:xfrm>
            <a:off x="6589874" y="8234200"/>
            <a:ext cx="324235" cy="324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413" dirty="0">
              <a:solidFill>
                <a:schemeClr val="bg1"/>
              </a:solidFill>
            </a:endParaRPr>
          </a:p>
        </p:txBody>
      </p:sp>
      <p:sp>
        <p:nvSpPr>
          <p:cNvPr id="22" name="Shape 211"/>
          <p:cNvSpPr/>
          <p:nvPr/>
        </p:nvSpPr>
        <p:spPr>
          <a:xfrm flipH="1">
            <a:off x="9931385" y="2447140"/>
            <a:ext cx="1" cy="5962820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/>
          <a:lstStyle/>
          <a:p>
            <a:pPr defTabSz="457176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707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3" name="Shape 222"/>
          <p:cNvSpPr/>
          <p:nvPr/>
        </p:nvSpPr>
        <p:spPr>
          <a:xfrm>
            <a:off x="9775243" y="8262310"/>
            <a:ext cx="324235" cy="324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413" dirty="0">
              <a:solidFill>
                <a:schemeClr val="bg1"/>
              </a:solidFill>
            </a:endParaRPr>
          </a:p>
        </p:txBody>
      </p:sp>
      <p:grpSp>
        <p:nvGrpSpPr>
          <p:cNvPr id="24" name="Group 239"/>
          <p:cNvGrpSpPr/>
          <p:nvPr/>
        </p:nvGrpSpPr>
        <p:grpSpPr>
          <a:xfrm>
            <a:off x="1140965" y="3531750"/>
            <a:ext cx="2090312" cy="4339006"/>
            <a:chOff x="0" y="0"/>
            <a:chExt cx="2090310" cy="4339005"/>
          </a:xfrm>
        </p:grpSpPr>
        <p:sp>
          <p:nvSpPr>
            <p:cNvPr id="25" name="Shape 230"/>
            <p:cNvSpPr/>
            <p:nvPr/>
          </p:nvSpPr>
          <p:spPr>
            <a:xfrm>
              <a:off x="3823" y="0"/>
              <a:ext cx="2082665" cy="414538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00" dirty="0">
                  <a:solidFill>
                    <a:srgbClr val="FFFFFF"/>
                  </a:solidFill>
                </a:rPr>
                <a:t>Code</a:t>
              </a:r>
            </a:p>
          </p:txBody>
        </p:sp>
        <p:sp>
          <p:nvSpPr>
            <p:cNvPr id="26" name="Shape 231"/>
            <p:cNvSpPr/>
            <p:nvPr/>
          </p:nvSpPr>
          <p:spPr>
            <a:xfrm>
              <a:off x="6120" y="490558"/>
              <a:ext cx="2078071" cy="414538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00" dirty="0">
                  <a:solidFill>
                    <a:srgbClr val="FFFFFF"/>
                  </a:solidFill>
                </a:rPr>
                <a:t>Data</a:t>
              </a:r>
            </a:p>
          </p:txBody>
        </p:sp>
        <p:sp>
          <p:nvSpPr>
            <p:cNvPr id="27" name="Shape 232"/>
            <p:cNvSpPr/>
            <p:nvPr/>
          </p:nvSpPr>
          <p:spPr>
            <a:xfrm>
              <a:off x="7066" y="981116"/>
              <a:ext cx="2076179" cy="414538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00" dirty="0">
                  <a:solidFill>
                    <a:srgbClr val="FFFFFF"/>
                  </a:solidFill>
                </a:rPr>
                <a:t>Runtime</a:t>
              </a:r>
            </a:p>
          </p:txBody>
        </p:sp>
        <p:sp>
          <p:nvSpPr>
            <p:cNvPr id="28" name="Shape 233"/>
            <p:cNvSpPr/>
            <p:nvPr/>
          </p:nvSpPr>
          <p:spPr>
            <a:xfrm>
              <a:off x="6526" y="1471675"/>
              <a:ext cx="2077259" cy="414538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00" dirty="0">
                  <a:solidFill>
                    <a:srgbClr val="FFFFFF"/>
                  </a:solidFill>
                </a:rPr>
                <a:t>Middleware</a:t>
              </a:r>
            </a:p>
          </p:txBody>
        </p:sp>
        <p:sp>
          <p:nvSpPr>
            <p:cNvPr id="29" name="Shape 234"/>
            <p:cNvSpPr/>
            <p:nvPr/>
          </p:nvSpPr>
          <p:spPr>
            <a:xfrm>
              <a:off x="1003" y="1962233"/>
              <a:ext cx="2088305" cy="414539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00" dirty="0">
                  <a:solidFill>
                    <a:srgbClr val="FFFFFF"/>
                  </a:solidFill>
                </a:rPr>
                <a:t>OS</a:t>
              </a:r>
            </a:p>
          </p:txBody>
        </p:sp>
        <p:sp>
          <p:nvSpPr>
            <p:cNvPr id="30" name="Shape 235"/>
            <p:cNvSpPr/>
            <p:nvPr/>
          </p:nvSpPr>
          <p:spPr>
            <a:xfrm>
              <a:off x="6720" y="2452792"/>
              <a:ext cx="2076872" cy="414538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r>
                <a:rPr sz="1900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</a:rPr>
                <a:t>Virtualization</a:t>
              </a:r>
            </a:p>
          </p:txBody>
        </p:sp>
        <p:sp>
          <p:nvSpPr>
            <p:cNvPr id="31" name="Shape 236"/>
            <p:cNvSpPr/>
            <p:nvPr/>
          </p:nvSpPr>
          <p:spPr>
            <a:xfrm>
              <a:off x="0" y="2943350"/>
              <a:ext cx="2090311" cy="414539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r>
                <a:rPr sz="1900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</a:rPr>
                <a:t>Servers</a:t>
              </a:r>
            </a:p>
          </p:txBody>
        </p:sp>
        <p:sp>
          <p:nvSpPr>
            <p:cNvPr id="32" name="Shape 237"/>
            <p:cNvSpPr/>
            <p:nvPr/>
          </p:nvSpPr>
          <p:spPr>
            <a:xfrm>
              <a:off x="6551" y="3433909"/>
              <a:ext cx="2077209" cy="414538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r>
                <a:rPr sz="1900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</a:rPr>
                <a:t>Storage</a:t>
              </a:r>
            </a:p>
          </p:txBody>
        </p:sp>
        <p:sp>
          <p:nvSpPr>
            <p:cNvPr id="33" name="Shape 238"/>
            <p:cNvSpPr/>
            <p:nvPr/>
          </p:nvSpPr>
          <p:spPr>
            <a:xfrm>
              <a:off x="4763" y="3924468"/>
              <a:ext cx="2080785" cy="414538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r>
                <a:rPr sz="1900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</a:rPr>
                <a:t>Networking</a:t>
              </a:r>
            </a:p>
          </p:txBody>
        </p:sp>
      </p:grpSp>
      <p:grpSp>
        <p:nvGrpSpPr>
          <p:cNvPr id="34" name="Group 249"/>
          <p:cNvGrpSpPr/>
          <p:nvPr/>
        </p:nvGrpSpPr>
        <p:grpSpPr>
          <a:xfrm>
            <a:off x="7249505" y="3531750"/>
            <a:ext cx="2090312" cy="4339007"/>
            <a:chOff x="0" y="0"/>
            <a:chExt cx="2090310" cy="4339005"/>
          </a:xfrm>
        </p:grpSpPr>
        <p:sp>
          <p:nvSpPr>
            <p:cNvPr id="35" name="Shape 240"/>
            <p:cNvSpPr/>
            <p:nvPr/>
          </p:nvSpPr>
          <p:spPr>
            <a:xfrm>
              <a:off x="3823" y="0"/>
              <a:ext cx="2082665" cy="414538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00" dirty="0">
                  <a:solidFill>
                    <a:srgbClr val="FFFFFF"/>
                  </a:solidFill>
                </a:rPr>
                <a:t>Code</a:t>
              </a:r>
            </a:p>
          </p:txBody>
        </p:sp>
        <p:sp>
          <p:nvSpPr>
            <p:cNvPr id="36" name="Shape 241"/>
            <p:cNvSpPr/>
            <p:nvPr/>
          </p:nvSpPr>
          <p:spPr>
            <a:xfrm>
              <a:off x="6120" y="490558"/>
              <a:ext cx="2078071" cy="414538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00" dirty="0">
                  <a:solidFill>
                    <a:srgbClr val="FFFFFF"/>
                  </a:solidFill>
                </a:rPr>
                <a:t>Data</a:t>
              </a:r>
            </a:p>
          </p:txBody>
        </p:sp>
        <p:sp>
          <p:nvSpPr>
            <p:cNvPr id="37" name="Shape 242"/>
            <p:cNvSpPr/>
            <p:nvPr/>
          </p:nvSpPr>
          <p:spPr>
            <a:xfrm>
              <a:off x="7066" y="981116"/>
              <a:ext cx="2076179" cy="414538"/>
            </a:xfrm>
            <a:prstGeom prst="rect">
              <a:avLst/>
            </a:prstGeom>
            <a:solidFill>
              <a:srgbClr val="5592D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00" dirty="0">
                  <a:solidFill>
                    <a:srgbClr val="FFFFFF"/>
                  </a:solidFill>
                </a:rPr>
                <a:t>Runtime</a:t>
              </a:r>
            </a:p>
          </p:txBody>
        </p:sp>
        <p:sp>
          <p:nvSpPr>
            <p:cNvPr id="38" name="Shape 243"/>
            <p:cNvSpPr/>
            <p:nvPr/>
          </p:nvSpPr>
          <p:spPr>
            <a:xfrm>
              <a:off x="6526" y="1471675"/>
              <a:ext cx="2077259" cy="414538"/>
            </a:xfrm>
            <a:prstGeom prst="rect">
              <a:avLst/>
            </a:prstGeom>
            <a:solidFill>
              <a:srgbClr val="5592D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00" dirty="0">
                  <a:solidFill>
                    <a:srgbClr val="FFFFFF"/>
                  </a:solidFill>
                </a:rPr>
                <a:t>Middleware</a:t>
              </a:r>
            </a:p>
          </p:txBody>
        </p:sp>
        <p:sp>
          <p:nvSpPr>
            <p:cNvPr id="39" name="Shape 244"/>
            <p:cNvSpPr/>
            <p:nvPr/>
          </p:nvSpPr>
          <p:spPr>
            <a:xfrm>
              <a:off x="1003" y="1962233"/>
              <a:ext cx="2088305" cy="414539"/>
            </a:xfrm>
            <a:prstGeom prst="rect">
              <a:avLst/>
            </a:prstGeom>
            <a:solidFill>
              <a:srgbClr val="5592D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00" dirty="0">
                  <a:solidFill>
                    <a:srgbClr val="FFFFFF"/>
                  </a:solidFill>
                </a:rPr>
                <a:t>OS</a:t>
              </a:r>
            </a:p>
          </p:txBody>
        </p:sp>
        <p:sp>
          <p:nvSpPr>
            <p:cNvPr id="40" name="Shape 245"/>
            <p:cNvSpPr/>
            <p:nvPr/>
          </p:nvSpPr>
          <p:spPr>
            <a:xfrm>
              <a:off x="6720" y="2452792"/>
              <a:ext cx="2076872" cy="414538"/>
            </a:xfrm>
            <a:prstGeom prst="rect">
              <a:avLst/>
            </a:prstGeom>
            <a:solidFill>
              <a:srgbClr val="5592D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00" dirty="0">
                  <a:solidFill>
                    <a:srgbClr val="FFFFFF"/>
                  </a:solidFill>
                </a:rPr>
                <a:t>Virtualization</a:t>
              </a:r>
            </a:p>
          </p:txBody>
        </p:sp>
        <p:sp>
          <p:nvSpPr>
            <p:cNvPr id="41" name="Shape 246"/>
            <p:cNvSpPr/>
            <p:nvPr/>
          </p:nvSpPr>
          <p:spPr>
            <a:xfrm>
              <a:off x="0" y="2943350"/>
              <a:ext cx="2090311" cy="414539"/>
            </a:xfrm>
            <a:prstGeom prst="rect">
              <a:avLst/>
            </a:prstGeom>
            <a:solidFill>
              <a:srgbClr val="5592D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00" dirty="0">
                  <a:solidFill>
                    <a:srgbClr val="FFFFFF"/>
                  </a:solidFill>
                </a:rPr>
                <a:t>Servers</a:t>
              </a:r>
            </a:p>
          </p:txBody>
        </p:sp>
        <p:sp>
          <p:nvSpPr>
            <p:cNvPr id="42" name="Shape 247"/>
            <p:cNvSpPr/>
            <p:nvPr/>
          </p:nvSpPr>
          <p:spPr>
            <a:xfrm>
              <a:off x="6551" y="3433909"/>
              <a:ext cx="2077209" cy="414538"/>
            </a:xfrm>
            <a:prstGeom prst="rect">
              <a:avLst/>
            </a:prstGeom>
            <a:solidFill>
              <a:srgbClr val="5592D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00" dirty="0">
                  <a:solidFill>
                    <a:srgbClr val="FFFFFF"/>
                  </a:solidFill>
                </a:rPr>
                <a:t>Storage</a:t>
              </a:r>
            </a:p>
          </p:txBody>
        </p:sp>
        <p:sp>
          <p:nvSpPr>
            <p:cNvPr id="43" name="Shape 248"/>
            <p:cNvSpPr/>
            <p:nvPr/>
          </p:nvSpPr>
          <p:spPr>
            <a:xfrm>
              <a:off x="4763" y="3924468"/>
              <a:ext cx="2080785" cy="414538"/>
            </a:xfrm>
            <a:prstGeom prst="rect">
              <a:avLst/>
            </a:prstGeom>
            <a:solidFill>
              <a:srgbClr val="5592D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00" dirty="0">
                  <a:solidFill>
                    <a:srgbClr val="FFFFFF"/>
                  </a:solidFill>
                </a:rPr>
                <a:t>Networking</a:t>
              </a:r>
            </a:p>
          </p:txBody>
        </p:sp>
      </p:grpSp>
      <p:grpSp>
        <p:nvGrpSpPr>
          <p:cNvPr id="44" name="Group 239"/>
          <p:cNvGrpSpPr/>
          <p:nvPr/>
        </p:nvGrpSpPr>
        <p:grpSpPr>
          <a:xfrm>
            <a:off x="4047346" y="3545942"/>
            <a:ext cx="2090312" cy="4339006"/>
            <a:chOff x="0" y="0"/>
            <a:chExt cx="2090310" cy="4339005"/>
          </a:xfrm>
        </p:grpSpPr>
        <p:sp>
          <p:nvSpPr>
            <p:cNvPr id="45" name="Shape 230"/>
            <p:cNvSpPr/>
            <p:nvPr/>
          </p:nvSpPr>
          <p:spPr>
            <a:xfrm>
              <a:off x="3823" y="0"/>
              <a:ext cx="2082665" cy="414538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00" dirty="0">
                  <a:solidFill>
                    <a:srgbClr val="FFFFFF"/>
                  </a:solidFill>
                </a:rPr>
                <a:t>Code</a:t>
              </a:r>
            </a:p>
          </p:txBody>
        </p:sp>
        <p:sp>
          <p:nvSpPr>
            <p:cNvPr id="46" name="Shape 231"/>
            <p:cNvSpPr/>
            <p:nvPr/>
          </p:nvSpPr>
          <p:spPr>
            <a:xfrm>
              <a:off x="6120" y="490558"/>
              <a:ext cx="2078071" cy="414538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00" dirty="0">
                  <a:solidFill>
                    <a:srgbClr val="FFFFFF"/>
                  </a:solidFill>
                </a:rPr>
                <a:t>Data</a:t>
              </a:r>
            </a:p>
          </p:txBody>
        </p:sp>
        <p:sp>
          <p:nvSpPr>
            <p:cNvPr id="47" name="Shape 232"/>
            <p:cNvSpPr/>
            <p:nvPr/>
          </p:nvSpPr>
          <p:spPr>
            <a:xfrm>
              <a:off x="7066" y="981116"/>
              <a:ext cx="2076179" cy="414538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00" dirty="0">
                  <a:solidFill>
                    <a:srgbClr val="FFFFFF"/>
                  </a:solidFill>
                </a:rPr>
                <a:t>Runtime</a:t>
              </a:r>
            </a:p>
          </p:txBody>
        </p:sp>
        <p:sp>
          <p:nvSpPr>
            <p:cNvPr id="48" name="Shape 233"/>
            <p:cNvSpPr/>
            <p:nvPr/>
          </p:nvSpPr>
          <p:spPr>
            <a:xfrm>
              <a:off x="6526" y="1471675"/>
              <a:ext cx="2077259" cy="414538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00" dirty="0">
                  <a:solidFill>
                    <a:srgbClr val="FFFFFF"/>
                  </a:solidFill>
                </a:rPr>
                <a:t>Middleware</a:t>
              </a:r>
            </a:p>
          </p:txBody>
        </p:sp>
        <p:sp>
          <p:nvSpPr>
            <p:cNvPr id="49" name="Shape 234"/>
            <p:cNvSpPr/>
            <p:nvPr/>
          </p:nvSpPr>
          <p:spPr>
            <a:xfrm>
              <a:off x="1003" y="1962233"/>
              <a:ext cx="2088305" cy="414539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00" dirty="0">
                  <a:solidFill>
                    <a:srgbClr val="FFFFFF"/>
                  </a:solidFill>
                </a:rPr>
                <a:t>OS</a:t>
              </a:r>
            </a:p>
          </p:txBody>
        </p:sp>
        <p:sp>
          <p:nvSpPr>
            <p:cNvPr id="50" name="Shape 235"/>
            <p:cNvSpPr/>
            <p:nvPr/>
          </p:nvSpPr>
          <p:spPr>
            <a:xfrm>
              <a:off x="6720" y="2452792"/>
              <a:ext cx="2076872" cy="414538"/>
            </a:xfrm>
            <a:prstGeom prst="rect">
              <a:avLst/>
            </a:prstGeom>
            <a:solidFill>
              <a:srgbClr val="5592D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00" dirty="0">
                  <a:solidFill>
                    <a:srgbClr val="FFFFFF"/>
                  </a:solidFill>
                </a:rPr>
                <a:t>Virtualization</a:t>
              </a:r>
            </a:p>
          </p:txBody>
        </p:sp>
        <p:sp>
          <p:nvSpPr>
            <p:cNvPr id="51" name="Shape 236"/>
            <p:cNvSpPr/>
            <p:nvPr/>
          </p:nvSpPr>
          <p:spPr>
            <a:xfrm>
              <a:off x="0" y="2943350"/>
              <a:ext cx="2090311" cy="414539"/>
            </a:xfrm>
            <a:prstGeom prst="rect">
              <a:avLst/>
            </a:prstGeom>
            <a:solidFill>
              <a:srgbClr val="5592D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00" dirty="0">
                  <a:solidFill>
                    <a:srgbClr val="FFFFFF"/>
                  </a:solidFill>
                </a:rPr>
                <a:t>Servers</a:t>
              </a:r>
            </a:p>
          </p:txBody>
        </p:sp>
        <p:sp>
          <p:nvSpPr>
            <p:cNvPr id="52" name="Shape 237"/>
            <p:cNvSpPr/>
            <p:nvPr/>
          </p:nvSpPr>
          <p:spPr>
            <a:xfrm>
              <a:off x="6551" y="3433909"/>
              <a:ext cx="2077209" cy="414538"/>
            </a:xfrm>
            <a:prstGeom prst="rect">
              <a:avLst/>
            </a:prstGeom>
            <a:solidFill>
              <a:srgbClr val="5592D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00" dirty="0">
                  <a:solidFill>
                    <a:srgbClr val="FFFFFF"/>
                  </a:solidFill>
                </a:rPr>
                <a:t>Storage</a:t>
              </a:r>
            </a:p>
          </p:txBody>
        </p:sp>
        <p:sp>
          <p:nvSpPr>
            <p:cNvPr id="53" name="Shape 238"/>
            <p:cNvSpPr/>
            <p:nvPr/>
          </p:nvSpPr>
          <p:spPr>
            <a:xfrm>
              <a:off x="4763" y="3924468"/>
              <a:ext cx="2080785" cy="414538"/>
            </a:xfrm>
            <a:prstGeom prst="rect">
              <a:avLst/>
            </a:prstGeom>
            <a:solidFill>
              <a:srgbClr val="5592D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9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00" dirty="0">
                  <a:solidFill>
                    <a:srgbClr val="FFFFFF"/>
                  </a:solidFill>
                </a:rPr>
                <a:t>Networking</a:t>
              </a:r>
            </a:p>
          </p:txBody>
        </p:sp>
      </p:grpSp>
      <p:sp>
        <p:nvSpPr>
          <p:cNvPr id="54" name="Shape 229"/>
          <p:cNvSpPr/>
          <p:nvPr/>
        </p:nvSpPr>
        <p:spPr>
          <a:xfrm>
            <a:off x="4437204" y="2539397"/>
            <a:ext cx="1786342" cy="65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spcBef>
                <a:spcPts val="2400"/>
              </a:spcBef>
              <a:defRPr sz="1700" b="1">
                <a:solidFill>
                  <a:srgbClr val="06B9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1" dirty="0">
                <a:solidFill>
                  <a:schemeClr val="tx1"/>
                </a:solidFill>
              </a:rPr>
              <a:t>Infrastructure as a Service</a:t>
            </a:r>
          </a:p>
        </p:txBody>
      </p:sp>
      <p:sp>
        <p:nvSpPr>
          <p:cNvPr id="55" name="Shape 250"/>
          <p:cNvSpPr/>
          <p:nvPr/>
        </p:nvSpPr>
        <p:spPr>
          <a:xfrm>
            <a:off x="7488167" y="2536999"/>
            <a:ext cx="1786341" cy="65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spcBef>
                <a:spcPts val="2400"/>
              </a:spcBef>
              <a:defRPr sz="1800" b="1">
                <a:solidFill>
                  <a:srgbClr val="5592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 dirty="0">
                <a:solidFill>
                  <a:schemeClr val="tx1"/>
                </a:solidFill>
              </a:rPr>
              <a:t>Platform         as a Service</a:t>
            </a:r>
          </a:p>
        </p:txBody>
      </p:sp>
      <p:pic>
        <p:nvPicPr>
          <p:cNvPr id="56" name="Primary-DarkBackground-450.png"/>
          <p:cNvPicPr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6815" y="2723508"/>
            <a:ext cx="1800670" cy="17698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i-l-cloudfoundry-2x.png"/>
          <p:cNvPicPr/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2977" y="6890391"/>
            <a:ext cx="2197691" cy="78990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8" name="Group 291"/>
          <p:cNvGrpSpPr/>
          <p:nvPr/>
        </p:nvGrpSpPr>
        <p:grpSpPr>
          <a:xfrm>
            <a:off x="10848142" y="4959271"/>
            <a:ext cx="1512184" cy="1630495"/>
            <a:chOff x="0" y="0"/>
            <a:chExt cx="1512183" cy="1630493"/>
          </a:xfrm>
        </p:grpSpPr>
        <p:grpSp>
          <p:nvGrpSpPr>
            <p:cNvPr id="59" name="Group 259"/>
            <p:cNvGrpSpPr/>
            <p:nvPr/>
          </p:nvGrpSpPr>
          <p:grpSpPr>
            <a:xfrm>
              <a:off x="712137" y="220911"/>
              <a:ext cx="457642" cy="402783"/>
              <a:chOff x="0" y="0"/>
              <a:chExt cx="457641" cy="402782"/>
            </a:xfrm>
          </p:grpSpPr>
          <p:pic>
            <p:nvPicPr>
              <p:cNvPr id="93" name="image86.png"/>
              <p:cNvPicPr/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9986" y="71157"/>
                <a:ext cx="251310" cy="24981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4" name="hexagon.png"/>
              <p:cNvPicPr/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-1"/>
                <a:ext cx="457642" cy="40278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60" name="Group 262"/>
            <p:cNvGrpSpPr/>
            <p:nvPr/>
          </p:nvGrpSpPr>
          <p:grpSpPr>
            <a:xfrm>
              <a:off x="703379" y="626863"/>
              <a:ext cx="483628" cy="428769"/>
              <a:chOff x="0" y="0"/>
              <a:chExt cx="483627" cy="428768"/>
            </a:xfrm>
          </p:grpSpPr>
          <p:pic>
            <p:nvPicPr>
              <p:cNvPr id="89" name="image84.png"/>
              <p:cNvPicPr/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9023" y="81748"/>
                <a:ext cx="265580" cy="2652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" name="hexagon.png"/>
              <p:cNvPicPr/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" y="-1"/>
                <a:ext cx="483629" cy="42877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61" name="Group 265"/>
            <p:cNvGrpSpPr/>
            <p:nvPr/>
          </p:nvGrpSpPr>
          <p:grpSpPr>
            <a:xfrm>
              <a:off x="350133" y="0"/>
              <a:ext cx="483628" cy="425881"/>
              <a:chOff x="0" y="0"/>
              <a:chExt cx="483627" cy="425880"/>
            </a:xfrm>
          </p:grpSpPr>
          <p:pic>
            <p:nvPicPr>
              <p:cNvPr id="87" name="image87.png"/>
              <p:cNvPicPr/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132" y="77399"/>
                <a:ext cx="264996" cy="2634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8" name="hexagon.png"/>
              <p:cNvPicPr/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" y="-1"/>
                <a:ext cx="483629" cy="42588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62" name="Group 268"/>
            <p:cNvGrpSpPr/>
            <p:nvPr/>
          </p:nvGrpSpPr>
          <p:grpSpPr>
            <a:xfrm>
              <a:off x="343851" y="836516"/>
              <a:ext cx="441762" cy="394121"/>
              <a:chOff x="0" y="0"/>
              <a:chExt cx="441760" cy="394120"/>
            </a:xfrm>
          </p:grpSpPr>
          <p:pic>
            <p:nvPicPr>
              <p:cNvPr id="85" name="image71.png"/>
              <p:cNvPicPr/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0184" y="86413"/>
                <a:ext cx="211286" cy="21298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6" name="hexagon.png"/>
              <p:cNvPicPr/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41761" cy="3941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3" name="image.png"/>
            <p:cNvPicPr/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94965" y="437105"/>
              <a:ext cx="417219" cy="3623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4" name="Group 273"/>
            <p:cNvGrpSpPr/>
            <p:nvPr/>
          </p:nvGrpSpPr>
          <p:grpSpPr>
            <a:xfrm>
              <a:off x="1178517" y="499543"/>
              <a:ext cx="225213" cy="223769"/>
              <a:chOff x="0" y="0"/>
              <a:chExt cx="225211" cy="223768"/>
            </a:xfrm>
          </p:grpSpPr>
          <p:sp>
            <p:nvSpPr>
              <p:cNvPr id="82" name="Shape 270"/>
              <p:cNvSpPr/>
              <p:nvPr/>
            </p:nvSpPr>
            <p:spPr>
              <a:xfrm>
                <a:off x="97628" y="-1"/>
                <a:ext cx="124750" cy="1087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70" y="0"/>
                    </a:moveTo>
                    <a:lnTo>
                      <a:pt x="16161" y="0"/>
                    </a:lnTo>
                    <a:lnTo>
                      <a:pt x="21600" y="10787"/>
                    </a:lnTo>
                    <a:lnTo>
                      <a:pt x="16197" y="21600"/>
                    </a:lnTo>
                    <a:lnTo>
                      <a:pt x="5389" y="21600"/>
                    </a:lnTo>
                    <a:lnTo>
                      <a:pt x="0" y="11176"/>
                    </a:lnTo>
                    <a:lnTo>
                      <a:pt x="5470" y="0"/>
                    </a:lnTo>
                    <a:close/>
                  </a:path>
                </a:pathLst>
              </a:custGeom>
              <a:solidFill>
                <a:srgbClr val="9BD4D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lvl="0" algn="l" defTabSz="914400">
                  <a:defRPr sz="24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dirty="0"/>
              </a:p>
            </p:txBody>
          </p:sp>
          <p:sp>
            <p:nvSpPr>
              <p:cNvPr id="83" name="Shape 271"/>
              <p:cNvSpPr/>
              <p:nvPr/>
            </p:nvSpPr>
            <p:spPr>
              <a:xfrm>
                <a:off x="-1" y="61677"/>
                <a:ext cx="124749" cy="1087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70" y="0"/>
                    </a:moveTo>
                    <a:lnTo>
                      <a:pt x="16161" y="0"/>
                    </a:lnTo>
                    <a:lnTo>
                      <a:pt x="21600" y="10787"/>
                    </a:lnTo>
                    <a:lnTo>
                      <a:pt x="16197" y="21600"/>
                    </a:lnTo>
                    <a:lnTo>
                      <a:pt x="5389" y="21600"/>
                    </a:lnTo>
                    <a:lnTo>
                      <a:pt x="0" y="11176"/>
                    </a:lnTo>
                    <a:lnTo>
                      <a:pt x="5470" y="0"/>
                    </a:lnTo>
                    <a:close/>
                  </a:path>
                </a:pathLst>
              </a:custGeom>
              <a:solidFill>
                <a:srgbClr val="1F7B8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lvl="0" algn="l" defTabSz="914400">
                  <a:defRPr sz="24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dirty="0"/>
              </a:p>
            </p:txBody>
          </p:sp>
          <p:sp>
            <p:nvSpPr>
              <p:cNvPr id="84" name="Shape 272"/>
              <p:cNvSpPr/>
              <p:nvPr/>
            </p:nvSpPr>
            <p:spPr>
              <a:xfrm>
                <a:off x="100463" y="114992"/>
                <a:ext cx="124749" cy="108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70" y="0"/>
                    </a:moveTo>
                    <a:lnTo>
                      <a:pt x="16161" y="0"/>
                    </a:lnTo>
                    <a:lnTo>
                      <a:pt x="21600" y="10787"/>
                    </a:lnTo>
                    <a:lnTo>
                      <a:pt x="16197" y="21600"/>
                    </a:lnTo>
                    <a:lnTo>
                      <a:pt x="5389" y="21600"/>
                    </a:lnTo>
                    <a:lnTo>
                      <a:pt x="0" y="11176"/>
                    </a:lnTo>
                    <a:lnTo>
                      <a:pt x="5470" y="0"/>
                    </a:lnTo>
                    <a:close/>
                  </a:path>
                </a:pathLst>
              </a:custGeom>
              <a:solidFill>
                <a:srgbClr val="2EA3B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lvl="0" algn="l" defTabSz="914400">
                  <a:defRPr sz="24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dirty="0"/>
              </a:p>
            </p:txBody>
          </p:sp>
        </p:grpSp>
        <p:grpSp>
          <p:nvGrpSpPr>
            <p:cNvPr id="65" name="Group 276"/>
            <p:cNvGrpSpPr/>
            <p:nvPr/>
          </p:nvGrpSpPr>
          <p:grpSpPr>
            <a:xfrm>
              <a:off x="320071" y="1227711"/>
              <a:ext cx="454755" cy="402783"/>
              <a:chOff x="0" y="0"/>
              <a:chExt cx="454753" cy="402782"/>
            </a:xfrm>
          </p:grpSpPr>
          <p:pic>
            <p:nvPicPr>
              <p:cNvPr id="80" name="image85.png"/>
              <p:cNvPicPr/>
              <p:nvPr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632" y="79284"/>
                <a:ext cx="236261" cy="2363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1" name="hexagon.png"/>
              <p:cNvPicPr/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" y="-1"/>
                <a:ext cx="454755" cy="40278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66" name="Group 279"/>
            <p:cNvGrpSpPr/>
            <p:nvPr/>
          </p:nvGrpSpPr>
          <p:grpSpPr>
            <a:xfrm>
              <a:off x="0" y="1024477"/>
              <a:ext cx="441761" cy="394121"/>
              <a:chOff x="0" y="0"/>
              <a:chExt cx="441760" cy="394120"/>
            </a:xfrm>
          </p:grpSpPr>
          <p:pic>
            <p:nvPicPr>
              <p:cNvPr id="78" name="image84.png"/>
              <p:cNvPicPr/>
              <p:nvPr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9585" y="75142"/>
                <a:ext cx="242590" cy="24383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9" name="hexagon.png"/>
              <p:cNvPicPr/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41761" cy="3941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67" name="Group 282"/>
            <p:cNvGrpSpPr/>
            <p:nvPr/>
          </p:nvGrpSpPr>
          <p:grpSpPr>
            <a:xfrm>
              <a:off x="361118" y="428389"/>
              <a:ext cx="441762" cy="394121"/>
              <a:chOff x="0" y="0"/>
              <a:chExt cx="441760" cy="394120"/>
            </a:xfrm>
          </p:grpSpPr>
          <p:pic>
            <p:nvPicPr>
              <p:cNvPr id="76" name="image74.png"/>
              <p:cNvPicPr/>
              <p:nvPr/>
            </p:nvPicPr>
            <p:blipFill>
              <a:blip r:embed="rId1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4987" y="68772"/>
                <a:ext cx="242590" cy="2438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7" name="hexagon.png"/>
              <p:cNvPicPr/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41761" cy="3941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68" name="Group 285"/>
            <p:cNvGrpSpPr/>
            <p:nvPr/>
          </p:nvGrpSpPr>
          <p:grpSpPr>
            <a:xfrm>
              <a:off x="690225" y="1043759"/>
              <a:ext cx="441762" cy="394122"/>
              <a:chOff x="0" y="0"/>
              <a:chExt cx="441760" cy="394120"/>
            </a:xfrm>
          </p:grpSpPr>
          <p:pic>
            <p:nvPicPr>
              <p:cNvPr id="74" name="image73.png"/>
              <p:cNvPicPr/>
              <p:nvPr/>
            </p:nvPicPr>
            <p:blipFill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964" y="82361"/>
                <a:ext cx="216057" cy="21770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5" name="hexagon.png"/>
              <p:cNvPicPr/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41761" cy="3941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9" name="image.png"/>
            <p:cNvPicPr/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688" y="229652"/>
              <a:ext cx="417219" cy="3623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0" name="Group 290"/>
            <p:cNvGrpSpPr/>
            <p:nvPr/>
          </p:nvGrpSpPr>
          <p:grpSpPr>
            <a:xfrm>
              <a:off x="109240" y="292091"/>
              <a:ext cx="225213" cy="223769"/>
              <a:chOff x="0" y="0"/>
              <a:chExt cx="225211" cy="223768"/>
            </a:xfrm>
          </p:grpSpPr>
          <p:sp>
            <p:nvSpPr>
              <p:cNvPr id="71" name="Shape 287"/>
              <p:cNvSpPr/>
              <p:nvPr/>
            </p:nvSpPr>
            <p:spPr>
              <a:xfrm>
                <a:off x="97628" y="-1"/>
                <a:ext cx="124750" cy="1087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70" y="0"/>
                    </a:moveTo>
                    <a:lnTo>
                      <a:pt x="16161" y="0"/>
                    </a:lnTo>
                    <a:lnTo>
                      <a:pt x="21600" y="10787"/>
                    </a:lnTo>
                    <a:lnTo>
                      <a:pt x="16197" y="21600"/>
                    </a:lnTo>
                    <a:lnTo>
                      <a:pt x="5389" y="21600"/>
                    </a:lnTo>
                    <a:lnTo>
                      <a:pt x="0" y="11176"/>
                    </a:lnTo>
                    <a:lnTo>
                      <a:pt x="5470" y="0"/>
                    </a:lnTo>
                    <a:close/>
                  </a:path>
                </a:pathLst>
              </a:custGeom>
              <a:solidFill>
                <a:srgbClr val="9BD4D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lvl="0" algn="l" defTabSz="914400">
                  <a:defRPr sz="24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dirty="0"/>
              </a:p>
            </p:txBody>
          </p:sp>
          <p:sp>
            <p:nvSpPr>
              <p:cNvPr id="72" name="Shape 288"/>
              <p:cNvSpPr/>
              <p:nvPr/>
            </p:nvSpPr>
            <p:spPr>
              <a:xfrm>
                <a:off x="-1" y="61677"/>
                <a:ext cx="124749" cy="1087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70" y="0"/>
                    </a:moveTo>
                    <a:lnTo>
                      <a:pt x="16161" y="0"/>
                    </a:lnTo>
                    <a:lnTo>
                      <a:pt x="21600" y="10787"/>
                    </a:lnTo>
                    <a:lnTo>
                      <a:pt x="16197" y="21600"/>
                    </a:lnTo>
                    <a:lnTo>
                      <a:pt x="5389" y="21600"/>
                    </a:lnTo>
                    <a:lnTo>
                      <a:pt x="0" y="11176"/>
                    </a:lnTo>
                    <a:lnTo>
                      <a:pt x="5470" y="0"/>
                    </a:lnTo>
                    <a:close/>
                  </a:path>
                </a:pathLst>
              </a:custGeom>
              <a:solidFill>
                <a:srgbClr val="1F7B8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lvl="0" algn="l" defTabSz="914400">
                  <a:defRPr sz="24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dirty="0"/>
              </a:p>
            </p:txBody>
          </p:sp>
          <p:sp>
            <p:nvSpPr>
              <p:cNvPr id="73" name="Shape 289"/>
              <p:cNvSpPr/>
              <p:nvPr/>
            </p:nvSpPr>
            <p:spPr>
              <a:xfrm>
                <a:off x="100463" y="114992"/>
                <a:ext cx="124749" cy="108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70" y="0"/>
                    </a:moveTo>
                    <a:lnTo>
                      <a:pt x="16161" y="0"/>
                    </a:lnTo>
                    <a:lnTo>
                      <a:pt x="21600" y="10787"/>
                    </a:lnTo>
                    <a:lnTo>
                      <a:pt x="16197" y="21600"/>
                    </a:lnTo>
                    <a:lnTo>
                      <a:pt x="5389" y="21600"/>
                    </a:lnTo>
                    <a:lnTo>
                      <a:pt x="0" y="11176"/>
                    </a:lnTo>
                    <a:lnTo>
                      <a:pt x="5470" y="0"/>
                    </a:lnTo>
                    <a:close/>
                  </a:path>
                </a:pathLst>
              </a:custGeom>
              <a:solidFill>
                <a:srgbClr val="2EA3B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lvl="0" algn="l" defTabSz="914400">
                  <a:defRPr sz="24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dirty="0"/>
              </a:p>
            </p:txBody>
          </p:sp>
        </p:grpSp>
      </p:grpSp>
      <p:sp>
        <p:nvSpPr>
          <p:cNvPr id="95" name="Shape 229"/>
          <p:cNvSpPr/>
          <p:nvPr/>
        </p:nvSpPr>
        <p:spPr>
          <a:xfrm>
            <a:off x="1386549" y="2537059"/>
            <a:ext cx="1786342" cy="65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457200">
              <a:spcBef>
                <a:spcPts val="2400"/>
              </a:spcBef>
            </a:pPr>
            <a:r>
              <a:rPr lang="fi-FI" sz="1800"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</a:rPr>
              <a:t>Traditional IT</a:t>
            </a:r>
            <a:endParaRPr sz="1800" b="1" dirty="0">
              <a:solidFill>
                <a:schemeClr val="tx1"/>
              </a:solidFill>
              <a:latin typeface="Helvetica Neue"/>
              <a:ea typeface="Helvetica Neue"/>
              <a:cs typeface="Helvetica Neue"/>
            </a:endParaRPr>
          </a:p>
        </p:txBody>
      </p:sp>
      <p:grpSp>
        <p:nvGrpSpPr>
          <p:cNvPr id="96" name="Group 219"/>
          <p:cNvGrpSpPr/>
          <p:nvPr/>
        </p:nvGrpSpPr>
        <p:grpSpPr>
          <a:xfrm>
            <a:off x="381360" y="1437938"/>
            <a:ext cx="2166955" cy="638611"/>
            <a:chOff x="0" y="0"/>
            <a:chExt cx="2166953" cy="638609"/>
          </a:xfrm>
        </p:grpSpPr>
        <p:sp>
          <p:nvSpPr>
            <p:cNvPr id="97" name="Shape 217"/>
            <p:cNvSpPr/>
            <p:nvPr/>
          </p:nvSpPr>
          <p:spPr>
            <a:xfrm>
              <a:off x="114253" y="0"/>
              <a:ext cx="2052701" cy="638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5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/>
              </a:pPr>
              <a:r>
                <a:rPr sz="1500" dirty="0">
                  <a:solidFill>
                    <a:schemeClr val="tx1"/>
                  </a:solidFill>
                </a:rPr>
                <a:t>Customer Managed</a:t>
              </a:r>
            </a:p>
          </p:txBody>
        </p:sp>
        <p:sp>
          <p:nvSpPr>
            <p:cNvPr id="98" name="Shape 218"/>
            <p:cNvSpPr/>
            <p:nvPr/>
          </p:nvSpPr>
          <p:spPr>
            <a:xfrm>
              <a:off x="0" y="218077"/>
              <a:ext cx="202454" cy="202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40505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grpSp>
        <p:nvGrpSpPr>
          <p:cNvPr id="99" name="Group 222"/>
          <p:cNvGrpSpPr/>
          <p:nvPr/>
        </p:nvGrpSpPr>
        <p:grpSpPr>
          <a:xfrm>
            <a:off x="381360" y="1758134"/>
            <a:ext cx="2727117" cy="638611"/>
            <a:chOff x="0" y="0"/>
            <a:chExt cx="2727116" cy="638609"/>
          </a:xfrm>
        </p:grpSpPr>
        <p:sp>
          <p:nvSpPr>
            <p:cNvPr id="100" name="Shape 220"/>
            <p:cNvSpPr/>
            <p:nvPr/>
          </p:nvSpPr>
          <p:spPr>
            <a:xfrm>
              <a:off x="114253" y="0"/>
              <a:ext cx="2612864" cy="638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5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/>
              </a:pPr>
              <a:r>
                <a:rPr sz="1500" dirty="0">
                  <a:solidFill>
                    <a:schemeClr val="tx1"/>
                  </a:solidFill>
                </a:rPr>
                <a:t>Service Provider Managed</a:t>
              </a:r>
            </a:p>
          </p:txBody>
        </p:sp>
        <p:sp>
          <p:nvSpPr>
            <p:cNvPr id="101" name="Shape 221"/>
            <p:cNvSpPr/>
            <p:nvPr/>
          </p:nvSpPr>
          <p:spPr>
            <a:xfrm>
              <a:off x="0" y="218077"/>
              <a:ext cx="202454" cy="202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592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32782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3372</TotalTime>
  <Words>683</Words>
  <Application>Microsoft Office PowerPoint</Application>
  <PresentationFormat>Custom</PresentationFormat>
  <Paragraphs>214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Arial Unicode MS</vt:lpstr>
      <vt:lpstr>ＭＳ Ｐゴシック</vt:lpstr>
      <vt:lpstr>Arial</vt:lpstr>
      <vt:lpstr>Avenir Book</vt:lpstr>
      <vt:lpstr>Gill Sans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HelvNeue Medium for IBM</vt:lpstr>
      <vt:lpstr>Lucida Grande</vt:lpstr>
      <vt:lpstr>Times</vt:lpstr>
      <vt:lpstr>White</vt:lpstr>
      <vt:lpstr>Build your applications with cognitive APIs</vt:lpstr>
      <vt:lpstr>Cognitive APIs</vt:lpstr>
      <vt:lpstr>Combine Cognitive APIs</vt:lpstr>
      <vt:lpstr>Decision making process</vt:lpstr>
      <vt:lpstr>IBM Bluemix</vt:lpstr>
      <vt:lpstr>How does Bluemix work?</vt:lpstr>
      <vt:lpstr>Bluemix capabilities</vt:lpstr>
      <vt:lpstr>Bluemix  - Cognitive capabilities</vt:lpstr>
      <vt:lpstr>Traditional IT, IaaS, PaaS</vt:lpstr>
      <vt:lpstr>PowerPoint Presentation</vt:lpstr>
      <vt:lpstr>What are customers doing with Bluemix?</vt:lpstr>
      <vt:lpstr>What can YOU do with Bluemix?</vt:lpstr>
      <vt:lpstr>Bluemix Garage</vt:lpstr>
      <vt:lpstr>Bluemix Garage culture</vt:lpstr>
      <vt:lpstr>Let’s take a quick look at Bluemix</vt:lpstr>
      <vt:lpstr>PowerPoint Presentation</vt:lpstr>
      <vt:lpstr>Bluemix is built on IBM Softlayer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Innovation Platform</dc:title>
  <dc:creator>churchil</dc:creator>
  <cp:lastModifiedBy>Sandra Calvo</cp:lastModifiedBy>
  <cp:revision>171</cp:revision>
  <dcterms:modified xsi:type="dcterms:W3CDTF">2016-05-16T14:19:27Z</dcterms:modified>
</cp:coreProperties>
</file>