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 id="263" r:id="rId31"/>
    <p:sldId id="264" r:id="rId32"/>
    <p:sldId id="265" r:id="rId3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Light" charset="1" panose="020B0306030504020204"/>
      <p:regular r:id="rId10"/>
    </p:embeddedFont>
    <p:embeddedFont>
      <p:font typeface="Open Sans Light Bold" charset="1" panose="020B0806030504020204"/>
      <p:regular r:id="rId11"/>
    </p:embeddedFont>
    <p:embeddedFont>
      <p:font typeface="Open Sans Light Italics" charset="1" panose="020B0306030504020204"/>
      <p:regular r:id="rId12"/>
    </p:embeddedFont>
    <p:embeddedFont>
      <p:font typeface="Open Sans Light Bold Italics" charset="1" panose="020B0806030504020204"/>
      <p:regular r:id="rId13"/>
    </p:embeddedFont>
    <p:embeddedFont>
      <p:font typeface="Open Sans Extra Bold" charset="1" panose="020B0906030804020204"/>
      <p:regular r:id="rId14"/>
    </p:embeddedFont>
    <p:embeddedFont>
      <p:font typeface="Open Sans Extra Bold Italics" charset="1" panose="020B0906030804020204"/>
      <p:regular r:id="rId15"/>
    </p:embeddedFont>
    <p:embeddedFont>
      <p:font typeface="Open Sauce Light" charset="1" panose="00000400000000000000"/>
      <p:regular r:id="rId16"/>
    </p:embeddedFont>
    <p:embeddedFont>
      <p:font typeface="Open Sauce Light Bold" charset="1" panose="00000600000000000000"/>
      <p:regular r:id="rId17"/>
    </p:embeddedFont>
    <p:embeddedFont>
      <p:font typeface="Open Sauce Light Italics" charset="1" panose="00000400000000000000"/>
      <p:regular r:id="rId18"/>
    </p:embeddedFont>
    <p:embeddedFont>
      <p:font typeface="Open Sauce Light Bold Italics" charset="1" panose="00000600000000000000"/>
      <p:regular r:id="rId19"/>
    </p:embeddedFont>
    <p:embeddedFont>
      <p:font typeface="Open Sauce" charset="1" panose="00000500000000000000"/>
      <p:regular r:id="rId20"/>
    </p:embeddedFont>
    <p:embeddedFont>
      <p:font typeface="Open Sauce Bold" charset="1" panose="00000800000000000000"/>
      <p:regular r:id="rId21"/>
    </p:embeddedFont>
    <p:embeddedFont>
      <p:font typeface="Open Sauce Italics" charset="1" panose="00000500000000000000"/>
      <p:regular r:id="rId22"/>
    </p:embeddedFont>
    <p:embeddedFont>
      <p:font typeface="Open Sauce Bold Italics" charset="1" panose="000008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32" Target="slides/slide9.xml" Type="http://schemas.openxmlformats.org/officeDocument/2006/relationships/slide"/><Relationship Id="rId33" Target="slides/slide10.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428750" y="828675"/>
            <a:ext cx="15430500" cy="5280025"/>
          </a:xfrm>
          <a:prstGeom prst="rect">
            <a:avLst/>
          </a:prstGeom>
        </p:spPr>
        <p:txBody>
          <a:bodyPr anchor="t" rtlCol="false" tIns="0" lIns="0" bIns="0" rIns="0">
            <a:spAutoFit/>
          </a:bodyPr>
          <a:lstStyle/>
          <a:p>
            <a:pPr algn="ctr">
              <a:lnSpc>
                <a:spcPts val="14000"/>
              </a:lnSpc>
              <a:spcBef>
                <a:spcPct val="0"/>
              </a:spcBef>
            </a:pPr>
            <a:r>
              <a:rPr lang="en-US" sz="10000">
                <a:solidFill>
                  <a:srgbClr val="000000"/>
                </a:solidFill>
                <a:latin typeface="Open Sauce"/>
              </a:rPr>
              <a:t>Final Project: Sodium Data Levels in hospital Patients </a:t>
            </a:r>
          </a:p>
        </p:txBody>
      </p:sp>
      <p:sp>
        <p:nvSpPr>
          <p:cNvPr name="TextBox 3" id="3"/>
          <p:cNvSpPr txBox="true"/>
          <p:nvPr/>
        </p:nvSpPr>
        <p:spPr>
          <a:xfrm rot="0">
            <a:off x="3208613" y="7982397"/>
            <a:ext cx="11870774" cy="600075"/>
          </a:xfrm>
          <a:prstGeom prst="rect">
            <a:avLst/>
          </a:prstGeom>
        </p:spPr>
        <p:txBody>
          <a:bodyPr anchor="t" rtlCol="false" tIns="0" lIns="0" bIns="0" rIns="0">
            <a:spAutoFit/>
          </a:bodyPr>
          <a:lstStyle/>
          <a:p>
            <a:pPr algn="ctr">
              <a:lnSpc>
                <a:spcPts val="4900"/>
              </a:lnSpc>
              <a:spcBef>
                <a:spcPct val="0"/>
              </a:spcBef>
            </a:pPr>
            <a:r>
              <a:rPr lang="en-US" sz="3500">
                <a:solidFill>
                  <a:srgbClr val="000000"/>
                </a:solidFill>
                <a:latin typeface="Open Sauce Light"/>
              </a:rPr>
              <a:t>Arianna Pierre, Tai Polur</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678197" y="458878"/>
            <a:ext cx="7465803" cy="1718907"/>
          </a:xfrm>
          <a:prstGeom prst="rect">
            <a:avLst/>
          </a:prstGeom>
        </p:spPr>
        <p:txBody>
          <a:bodyPr anchor="t" rtlCol="false" tIns="0" lIns="0" bIns="0" rIns="0">
            <a:spAutoFit/>
          </a:bodyPr>
          <a:lstStyle/>
          <a:p>
            <a:pPr algn="ctr">
              <a:lnSpc>
                <a:spcPts val="14040"/>
              </a:lnSpc>
            </a:pPr>
            <a:r>
              <a:rPr lang="en-US" sz="10028">
                <a:solidFill>
                  <a:srgbClr val="000000"/>
                </a:solidFill>
                <a:latin typeface="Open Sans Extra Bold"/>
              </a:rPr>
              <a:t>Citations</a:t>
            </a:r>
          </a:p>
        </p:txBody>
      </p:sp>
      <p:sp>
        <p:nvSpPr>
          <p:cNvPr name="TextBox 3" id="3"/>
          <p:cNvSpPr txBox="true"/>
          <p:nvPr/>
        </p:nvSpPr>
        <p:spPr>
          <a:xfrm rot="0">
            <a:off x="0" y="4818380"/>
            <a:ext cx="18288000" cy="4203065"/>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000000"/>
                </a:solidFill>
                <a:latin typeface="Open Sans Light"/>
              </a:rPr>
              <a:t>Mayo Clinic:</a:t>
            </a:r>
          </a:p>
          <a:p>
            <a:pPr algn="ctr">
              <a:lnSpc>
                <a:spcPts val="4759"/>
              </a:lnSpc>
            </a:pPr>
            <a:r>
              <a:rPr lang="en-US" sz="3399">
                <a:solidFill>
                  <a:srgbClr val="000000"/>
                </a:solidFill>
                <a:latin typeface="Open Sans Light"/>
              </a:rPr>
              <a:t>h</a:t>
            </a:r>
            <a:r>
              <a:rPr lang="en-US" sz="3399">
                <a:solidFill>
                  <a:srgbClr val="000000"/>
                </a:solidFill>
                <a:latin typeface="Open Sans Light"/>
              </a:rPr>
              <a:t>ttps://www.mayoclinic.org/diseases-conditions/hyponatremia/symptoms-causes/syc-20373711</a:t>
            </a:r>
          </a:p>
          <a:p>
            <a:pPr algn="ctr">
              <a:lnSpc>
                <a:spcPts val="4759"/>
              </a:lnSpc>
            </a:pPr>
          </a:p>
          <a:p>
            <a:pPr algn="ctr">
              <a:lnSpc>
                <a:spcPts val="4759"/>
              </a:lnSpc>
            </a:pPr>
            <a:r>
              <a:rPr lang="en-US" sz="3399">
                <a:solidFill>
                  <a:srgbClr val="000000"/>
                </a:solidFill>
                <a:latin typeface="Open Sans Light"/>
              </a:rPr>
              <a:t>Annals of intensive care</a:t>
            </a:r>
          </a:p>
          <a:p>
            <a:pPr algn="ctr" marL="734059" indent="-367030" lvl="1">
              <a:lnSpc>
                <a:spcPts val="4759"/>
              </a:lnSpc>
              <a:buFont typeface="Arial"/>
              <a:buChar char="•"/>
            </a:pPr>
            <a:r>
              <a:rPr lang="en-US" sz="3399">
                <a:solidFill>
                  <a:srgbClr val="000000"/>
                </a:solidFill>
                <a:latin typeface="Open Sans Light"/>
              </a:rPr>
              <a:t>https://annalsofintensivecare.springeropen.com/articles/10.1186/s13613-018-0442-2</a:t>
            </a:r>
          </a:p>
          <a:p>
            <a:pPr algn="ctr">
              <a:lnSpc>
                <a:spcPts val="4759"/>
              </a:lnSpc>
            </a:pP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428750" y="723900"/>
            <a:ext cx="15430500" cy="1217295"/>
          </a:xfrm>
          <a:prstGeom prst="rect">
            <a:avLst/>
          </a:prstGeom>
        </p:spPr>
        <p:txBody>
          <a:bodyPr anchor="t" rtlCol="false" tIns="0" lIns="0" bIns="0" rIns="0">
            <a:spAutoFit/>
          </a:bodyPr>
          <a:lstStyle/>
          <a:p>
            <a:pPr marL="0" indent="0" lvl="0">
              <a:lnSpc>
                <a:spcPts val="10080"/>
              </a:lnSpc>
              <a:spcBef>
                <a:spcPct val="0"/>
              </a:spcBef>
            </a:pPr>
            <a:r>
              <a:rPr lang="en-US" sz="7200">
                <a:solidFill>
                  <a:srgbClr val="000000"/>
                </a:solidFill>
                <a:latin typeface="Open Sauce"/>
              </a:rPr>
              <a:t>Introduction</a:t>
            </a:r>
          </a:p>
        </p:txBody>
      </p:sp>
      <p:sp>
        <p:nvSpPr>
          <p:cNvPr name="TextBox 3" id="3"/>
          <p:cNvSpPr txBox="true"/>
          <p:nvPr/>
        </p:nvSpPr>
        <p:spPr>
          <a:xfrm rot="0">
            <a:off x="1028700" y="2650375"/>
            <a:ext cx="16867378" cy="5558205"/>
          </a:xfrm>
          <a:prstGeom prst="rect">
            <a:avLst/>
          </a:prstGeom>
        </p:spPr>
        <p:txBody>
          <a:bodyPr anchor="t" rtlCol="false" tIns="0" lIns="0" bIns="0" rIns="0">
            <a:spAutoFit/>
          </a:bodyPr>
          <a:lstStyle/>
          <a:p>
            <a:pPr>
              <a:lnSpc>
                <a:spcPts val="4881"/>
              </a:lnSpc>
            </a:pPr>
            <a:r>
              <a:rPr lang="en-US" sz="3487">
                <a:solidFill>
                  <a:srgbClr val="000000"/>
                </a:solidFill>
                <a:latin typeface="Open Sauce Light"/>
              </a:rPr>
              <a:t>Our general research topic is to determine the level of sodium in admitted patients. Throughout the data, the sodium level is either flagged or not, further variables would describe the admitted patients' sodium level as low, normal, or high.</a:t>
            </a:r>
          </a:p>
          <a:p>
            <a:pPr>
              <a:lnSpc>
                <a:spcPts val="4881"/>
              </a:lnSpc>
            </a:pPr>
          </a:p>
          <a:p>
            <a:pPr>
              <a:lnSpc>
                <a:spcPts val="4881"/>
              </a:lnSpc>
            </a:pPr>
          </a:p>
          <a:p>
            <a:pPr>
              <a:lnSpc>
                <a:spcPts val="4881"/>
              </a:lnSpc>
            </a:pPr>
            <a:r>
              <a:rPr lang="en-US" sz="3487">
                <a:solidFill>
                  <a:srgbClr val="000000"/>
                </a:solidFill>
                <a:latin typeface="Open Sauce Light"/>
              </a:rPr>
              <a:t>Based on the data provided, the purpose of our research is to determine the median age of each level of sodium.</a:t>
            </a:r>
          </a:p>
          <a:p>
            <a:pPr algn="l" marL="0" indent="0" lvl="0">
              <a:lnSpc>
                <a:spcPts val="4881"/>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428750" y="1304925"/>
            <a:ext cx="15430500" cy="1217295"/>
          </a:xfrm>
          <a:prstGeom prst="rect">
            <a:avLst/>
          </a:prstGeom>
        </p:spPr>
        <p:txBody>
          <a:bodyPr anchor="t" rtlCol="false" tIns="0" lIns="0" bIns="0" rIns="0">
            <a:spAutoFit/>
          </a:bodyPr>
          <a:lstStyle/>
          <a:p>
            <a:pPr marL="0" indent="0" lvl="0">
              <a:lnSpc>
                <a:spcPts val="10080"/>
              </a:lnSpc>
              <a:spcBef>
                <a:spcPct val="0"/>
              </a:spcBef>
            </a:pPr>
            <a:r>
              <a:rPr lang="en-US" sz="7200">
                <a:solidFill>
                  <a:srgbClr val="000000"/>
                </a:solidFill>
                <a:latin typeface="Open Sauce"/>
              </a:rPr>
              <a:t>Prerequistes</a:t>
            </a:r>
          </a:p>
        </p:txBody>
      </p:sp>
      <p:sp>
        <p:nvSpPr>
          <p:cNvPr name="TextBox 3" id="3"/>
          <p:cNvSpPr txBox="true"/>
          <p:nvPr/>
        </p:nvSpPr>
        <p:spPr>
          <a:xfrm rot="0">
            <a:off x="1028700" y="2824122"/>
            <a:ext cx="13036123" cy="3724275"/>
          </a:xfrm>
          <a:prstGeom prst="rect">
            <a:avLst/>
          </a:prstGeom>
        </p:spPr>
        <p:txBody>
          <a:bodyPr anchor="t" rtlCol="false" tIns="0" lIns="0" bIns="0" rIns="0">
            <a:spAutoFit/>
          </a:bodyPr>
          <a:lstStyle/>
          <a:p>
            <a:pPr>
              <a:lnSpc>
                <a:spcPts val="4200"/>
              </a:lnSpc>
            </a:pPr>
            <a:r>
              <a:rPr lang="en-US" sz="3000">
                <a:solidFill>
                  <a:srgbClr val="000000"/>
                </a:solidFill>
                <a:latin typeface="Open Sauce Light"/>
              </a:rPr>
              <a:t>The following packages need to be downloaded from the library</a:t>
            </a:r>
          </a:p>
          <a:p>
            <a:pPr>
              <a:lnSpc>
                <a:spcPts val="4200"/>
              </a:lnSpc>
            </a:pPr>
          </a:p>
          <a:p>
            <a:pPr>
              <a:lnSpc>
                <a:spcPts val="4200"/>
              </a:lnSpc>
            </a:pPr>
            <a:r>
              <a:rPr lang="en-US" sz="3000">
                <a:solidFill>
                  <a:srgbClr val="000000"/>
                </a:solidFill>
                <a:latin typeface="Open Sauce Light"/>
              </a:rPr>
              <a:t>library(tidyverse)</a:t>
            </a:r>
          </a:p>
          <a:p>
            <a:pPr>
              <a:lnSpc>
                <a:spcPts val="4200"/>
              </a:lnSpc>
            </a:pPr>
            <a:r>
              <a:rPr lang="en-US" sz="3000">
                <a:solidFill>
                  <a:srgbClr val="000000"/>
                </a:solidFill>
                <a:latin typeface="Open Sauce Light"/>
              </a:rPr>
              <a:t>library(ggplot2)</a:t>
            </a:r>
          </a:p>
          <a:p>
            <a:pPr>
              <a:lnSpc>
                <a:spcPts val="4200"/>
              </a:lnSpc>
            </a:pPr>
            <a:r>
              <a:rPr lang="en-US" sz="3000">
                <a:solidFill>
                  <a:srgbClr val="000000"/>
                </a:solidFill>
                <a:latin typeface="Open Sauce Light"/>
              </a:rPr>
              <a:t>library(pivottabler)</a:t>
            </a:r>
          </a:p>
          <a:p>
            <a:pPr>
              <a:lnSpc>
                <a:spcPts val="4200"/>
              </a:lnSpc>
            </a:pPr>
          </a:p>
          <a:p>
            <a:pPr algn="l" marL="0" indent="0" lvl="0">
              <a:lnSpc>
                <a:spcPts val="4200"/>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447739" y="5516008"/>
            <a:ext cx="10255900" cy="2140011"/>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447739" y="3204564"/>
            <a:ext cx="7322077" cy="1867877"/>
          </a:xfrm>
          <a:prstGeom prst="rect">
            <a:avLst/>
          </a:prstGeom>
        </p:spPr>
      </p:pic>
      <p:sp>
        <p:nvSpPr>
          <p:cNvPr name="TextBox 4" id="4"/>
          <p:cNvSpPr txBox="true"/>
          <p:nvPr/>
        </p:nvSpPr>
        <p:spPr>
          <a:xfrm rot="0">
            <a:off x="447739" y="1226993"/>
            <a:ext cx="15430500" cy="1217295"/>
          </a:xfrm>
          <a:prstGeom prst="rect">
            <a:avLst/>
          </a:prstGeom>
        </p:spPr>
        <p:txBody>
          <a:bodyPr anchor="t" rtlCol="false" tIns="0" lIns="0" bIns="0" rIns="0">
            <a:spAutoFit/>
          </a:bodyPr>
          <a:lstStyle/>
          <a:p>
            <a:pPr marL="0" indent="0" lvl="0">
              <a:lnSpc>
                <a:spcPts val="10080"/>
              </a:lnSpc>
              <a:spcBef>
                <a:spcPct val="0"/>
              </a:spcBef>
            </a:pPr>
            <a:r>
              <a:rPr lang="en-US" sz="7200">
                <a:solidFill>
                  <a:srgbClr val="000000"/>
                </a:solidFill>
                <a:latin typeface="Open Sauce"/>
              </a:rPr>
              <a:t>Data description</a:t>
            </a:r>
          </a:p>
        </p:txBody>
      </p:sp>
      <p:sp>
        <p:nvSpPr>
          <p:cNvPr name="TextBox 5" id="5"/>
          <p:cNvSpPr txBox="true"/>
          <p:nvPr/>
        </p:nvSpPr>
        <p:spPr>
          <a:xfrm rot="0">
            <a:off x="8492105" y="2857810"/>
            <a:ext cx="8767195" cy="178054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a:rPr>
              <a:t>- We created this data from the original csv. It contains Sodium points, Sodium Missing flags, Age at the Entry, and Levels.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0" y="5143500"/>
            <a:ext cx="12379095" cy="3914889"/>
          </a:xfrm>
          <a:prstGeom prst="rect">
            <a:avLst/>
          </a:prstGeom>
        </p:spPr>
      </p:pic>
      <p:pic>
        <p:nvPicPr>
          <p:cNvPr name="Picture 3" id="3"/>
          <p:cNvPicPr>
            <a:picLocks noChangeAspect="true"/>
          </p:cNvPicPr>
          <p:nvPr/>
        </p:nvPicPr>
        <p:blipFill>
          <a:blip r:embed="rId3"/>
          <a:srcRect l="0" t="0" r="0" b="5209"/>
          <a:stretch>
            <a:fillRect/>
          </a:stretch>
        </p:blipFill>
        <p:spPr>
          <a:xfrm flipH="false" flipV="false" rot="0">
            <a:off x="0" y="2903634"/>
            <a:ext cx="12203101" cy="1531252"/>
          </a:xfrm>
          <a:prstGeom prst="rect">
            <a:avLst/>
          </a:prstGeom>
        </p:spPr>
      </p:pic>
      <p:sp>
        <p:nvSpPr>
          <p:cNvPr name="TextBox 4" id="4"/>
          <p:cNvSpPr txBox="true"/>
          <p:nvPr/>
        </p:nvSpPr>
        <p:spPr>
          <a:xfrm rot="0">
            <a:off x="11825226" y="3629496"/>
            <a:ext cx="5789351" cy="4376156"/>
          </a:xfrm>
          <a:prstGeom prst="rect">
            <a:avLst/>
          </a:prstGeom>
        </p:spPr>
        <p:txBody>
          <a:bodyPr anchor="t" rtlCol="false" tIns="0" lIns="0" bIns="0" rIns="0">
            <a:spAutoFit/>
          </a:bodyPr>
          <a:lstStyle/>
          <a:p>
            <a:pPr algn="ctr" marL="774089" indent="-387045" lvl="1">
              <a:lnSpc>
                <a:spcPts val="5019"/>
              </a:lnSpc>
              <a:buFont typeface="Arial"/>
              <a:buChar char="•"/>
            </a:pPr>
            <a:r>
              <a:rPr lang="en-US" sz="3585">
                <a:solidFill>
                  <a:srgbClr val="000000"/>
                </a:solidFill>
                <a:latin typeface="Open Sans Light"/>
              </a:rPr>
              <a:t>Missing sodium means when the patient has enough sodium in their body to show they did not set off a test that could mean they are critically ill.</a:t>
            </a:r>
          </a:p>
        </p:txBody>
      </p:sp>
      <p:sp>
        <p:nvSpPr>
          <p:cNvPr name="TextBox 5" id="5"/>
          <p:cNvSpPr txBox="true"/>
          <p:nvPr/>
        </p:nvSpPr>
        <p:spPr>
          <a:xfrm rot="0">
            <a:off x="792138" y="866775"/>
            <a:ext cx="8348216" cy="1533525"/>
          </a:xfrm>
          <a:prstGeom prst="rect">
            <a:avLst/>
          </a:prstGeom>
        </p:spPr>
        <p:txBody>
          <a:bodyPr anchor="t" rtlCol="false" tIns="0" lIns="0" bIns="0" rIns="0">
            <a:spAutoFit/>
          </a:bodyPr>
          <a:lstStyle/>
          <a:p>
            <a:pPr algn="ctr">
              <a:lnSpc>
                <a:spcPts val="12599"/>
              </a:lnSpc>
            </a:pPr>
            <a:r>
              <a:rPr lang="en-US" sz="9000">
                <a:solidFill>
                  <a:srgbClr val="000000"/>
                </a:solidFill>
                <a:latin typeface="Open Sans Light"/>
              </a:rPr>
              <a:t>Sodium Missing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11306" r="0" b="4444"/>
          <a:stretch>
            <a:fillRect/>
          </a:stretch>
        </p:blipFill>
        <p:spPr>
          <a:xfrm flipH="false" flipV="false" rot="0">
            <a:off x="5633920" y="3623920"/>
            <a:ext cx="12654080" cy="6663080"/>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7555406" y="1533292"/>
            <a:ext cx="10732594" cy="1868015"/>
          </a:xfrm>
          <a:prstGeom prst="rect">
            <a:avLst/>
          </a:prstGeom>
        </p:spPr>
      </p:pic>
      <p:sp>
        <p:nvSpPr>
          <p:cNvPr name="TextBox 4" id="4"/>
          <p:cNvSpPr txBox="true"/>
          <p:nvPr/>
        </p:nvSpPr>
        <p:spPr>
          <a:xfrm rot="0">
            <a:off x="532441" y="315997"/>
            <a:ext cx="15430500" cy="1217295"/>
          </a:xfrm>
          <a:prstGeom prst="rect">
            <a:avLst/>
          </a:prstGeom>
        </p:spPr>
        <p:txBody>
          <a:bodyPr anchor="t" rtlCol="false" tIns="0" lIns="0" bIns="0" rIns="0">
            <a:spAutoFit/>
          </a:bodyPr>
          <a:lstStyle/>
          <a:p>
            <a:pPr marL="0" indent="0" lvl="0">
              <a:lnSpc>
                <a:spcPts val="10080"/>
              </a:lnSpc>
              <a:spcBef>
                <a:spcPct val="0"/>
              </a:spcBef>
            </a:pPr>
            <a:r>
              <a:rPr lang="en-US" sz="7200">
                <a:solidFill>
                  <a:srgbClr val="000000"/>
                </a:solidFill>
                <a:latin typeface="Open Sauce"/>
              </a:rPr>
              <a:t>Data Analysis</a:t>
            </a:r>
          </a:p>
        </p:txBody>
      </p:sp>
      <p:sp>
        <p:nvSpPr>
          <p:cNvPr name="TextBox 5" id="5"/>
          <p:cNvSpPr txBox="true"/>
          <p:nvPr/>
        </p:nvSpPr>
        <p:spPr>
          <a:xfrm rot="0">
            <a:off x="268712" y="2381574"/>
            <a:ext cx="5365207" cy="3934502"/>
          </a:xfrm>
          <a:prstGeom prst="rect">
            <a:avLst/>
          </a:prstGeom>
        </p:spPr>
        <p:txBody>
          <a:bodyPr anchor="t" rtlCol="false" tIns="0" lIns="0" bIns="0" rIns="0">
            <a:spAutoFit/>
          </a:bodyPr>
          <a:lstStyle/>
          <a:p>
            <a:pPr algn="ctr">
              <a:lnSpc>
                <a:spcPts val="5213"/>
              </a:lnSpc>
            </a:pPr>
            <a:r>
              <a:rPr lang="en-US" sz="3723">
                <a:solidFill>
                  <a:srgbClr val="000000"/>
                </a:solidFill>
                <a:latin typeface="Open Sans Light"/>
              </a:rPr>
              <a:t>In this data we made a histogram of all the sodium points including the missing points.</a:t>
            </a:r>
          </a:p>
          <a:p>
            <a:pPr algn="ctr">
              <a:lnSpc>
                <a:spcPts val="5213"/>
              </a:lnSpc>
            </a:pPr>
            <a:r>
              <a:rPr lang="en-US" sz="3723">
                <a:solidFill>
                  <a:srgbClr val="000000"/>
                </a:solidFill>
                <a:latin typeface="Open Sans Light"/>
              </a:rPr>
              <a:t>This ranged between 112 and 163</a:t>
            </a:r>
            <a:r>
              <a:rPr lang="en-US" sz="3723">
                <a:solidFill>
                  <a:srgbClr val="000000"/>
                </a:solidFill>
                <a:latin typeface="Open Sans Light"/>
              </a:rPr>
              <a:t>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524" r="0" b="4441"/>
          <a:stretch>
            <a:fillRect/>
          </a:stretch>
        </p:blipFill>
        <p:spPr>
          <a:xfrm flipH="false" flipV="false" rot="0">
            <a:off x="192397" y="1871534"/>
            <a:ext cx="11254289" cy="6543933"/>
          </a:xfrm>
          <a:prstGeom prst="rect">
            <a:avLst/>
          </a:prstGeom>
        </p:spPr>
      </p:pic>
      <p:sp>
        <p:nvSpPr>
          <p:cNvPr name="TextBox 3" id="3"/>
          <p:cNvSpPr txBox="true"/>
          <p:nvPr/>
        </p:nvSpPr>
        <p:spPr>
          <a:xfrm rot="0">
            <a:off x="14708304" y="2913015"/>
            <a:ext cx="12304" cy="758832"/>
          </a:xfrm>
          <a:prstGeom prst="rect">
            <a:avLst/>
          </a:prstGeom>
        </p:spPr>
        <p:txBody>
          <a:bodyPr anchor="t" rtlCol="false" tIns="0" lIns="0" bIns="0" rIns="0">
            <a:spAutoFit/>
          </a:bodyPr>
          <a:lstStyle/>
          <a:p>
            <a:pPr algn="ctr">
              <a:lnSpc>
                <a:spcPts val="6148"/>
              </a:lnSpc>
            </a:pPr>
          </a:p>
        </p:txBody>
      </p:sp>
      <p:sp>
        <p:nvSpPr>
          <p:cNvPr name="TextBox 4" id="4"/>
          <p:cNvSpPr txBox="true"/>
          <p:nvPr/>
        </p:nvSpPr>
        <p:spPr>
          <a:xfrm rot="0">
            <a:off x="11446686" y="2744657"/>
            <a:ext cx="6841314" cy="5537741"/>
          </a:xfrm>
          <a:prstGeom prst="rect">
            <a:avLst/>
          </a:prstGeom>
        </p:spPr>
        <p:txBody>
          <a:bodyPr anchor="t" rtlCol="false" tIns="0" lIns="0" bIns="0" rIns="0">
            <a:spAutoFit/>
          </a:bodyPr>
          <a:lstStyle/>
          <a:p>
            <a:pPr algn="ctr" marL="616118" indent="-308059" lvl="1">
              <a:lnSpc>
                <a:spcPts val="3995"/>
              </a:lnSpc>
              <a:buFont typeface="Arial"/>
              <a:buChar char="•"/>
            </a:pPr>
            <a:r>
              <a:rPr lang="en-US" sz="2853">
                <a:solidFill>
                  <a:srgbClr val="000000"/>
                </a:solidFill>
                <a:latin typeface="Open Sauce"/>
              </a:rPr>
              <a:t>When sodium levels in the blood are lower than 135 meq/l, it is a condition called Hyponatremia.</a:t>
            </a:r>
          </a:p>
          <a:p>
            <a:pPr algn="ctr">
              <a:lnSpc>
                <a:spcPts val="3995"/>
              </a:lnSpc>
            </a:pPr>
          </a:p>
          <a:p>
            <a:pPr algn="ctr" marL="616118" indent="-308059" lvl="1">
              <a:lnSpc>
                <a:spcPts val="3995"/>
              </a:lnSpc>
              <a:buFont typeface="Arial"/>
              <a:buChar char="•"/>
            </a:pPr>
            <a:r>
              <a:rPr lang="en-US" sz="2853">
                <a:solidFill>
                  <a:srgbClr val="000000"/>
                </a:solidFill>
                <a:latin typeface="Open Sauce"/>
              </a:rPr>
              <a:t>Sodium levels between 135 and 145meq/l are within the normal range.</a:t>
            </a:r>
          </a:p>
          <a:p>
            <a:pPr algn="ctr">
              <a:lnSpc>
                <a:spcPts val="3995"/>
              </a:lnSpc>
            </a:pPr>
          </a:p>
          <a:p>
            <a:pPr algn="ctr" marL="616118" indent="-308059" lvl="1">
              <a:lnSpc>
                <a:spcPts val="3995"/>
              </a:lnSpc>
              <a:buFont typeface="Arial"/>
              <a:buChar char="•"/>
            </a:pPr>
            <a:r>
              <a:rPr lang="en-US" sz="2853">
                <a:solidFill>
                  <a:srgbClr val="000000"/>
                </a:solidFill>
                <a:latin typeface="Open Sauce"/>
              </a:rPr>
              <a:t>When sodium levels in the blood are higher than 145 meq/l, it is a condition called Hypernatremia.</a:t>
            </a:r>
          </a:p>
        </p:txBody>
      </p:sp>
      <p:sp>
        <p:nvSpPr>
          <p:cNvPr name="TextBox 5" id="5"/>
          <p:cNvSpPr txBox="true"/>
          <p:nvPr/>
        </p:nvSpPr>
        <p:spPr>
          <a:xfrm rot="0">
            <a:off x="894531" y="180975"/>
            <a:ext cx="8143429" cy="1533525"/>
          </a:xfrm>
          <a:prstGeom prst="rect">
            <a:avLst/>
          </a:prstGeom>
        </p:spPr>
        <p:txBody>
          <a:bodyPr anchor="t" rtlCol="false" tIns="0" lIns="0" bIns="0" rIns="0">
            <a:spAutoFit/>
          </a:bodyPr>
          <a:lstStyle/>
          <a:p>
            <a:pPr algn="ctr">
              <a:lnSpc>
                <a:spcPts val="12599"/>
              </a:lnSpc>
            </a:pPr>
            <a:r>
              <a:rPr lang="en-US" sz="9000">
                <a:solidFill>
                  <a:srgbClr val="000000"/>
                </a:solidFill>
                <a:latin typeface="Open Sans Extra Bold"/>
              </a:rPr>
              <a:t>Sodium Level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331632" y="580537"/>
            <a:ext cx="10431072" cy="3080190"/>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5555356" y="3781575"/>
            <a:ext cx="10328394" cy="3298803"/>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331632" y="7080377"/>
            <a:ext cx="10387921" cy="3206623"/>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283282" y="866775"/>
            <a:ext cx="6759278" cy="1533525"/>
          </a:xfrm>
          <a:prstGeom prst="rect">
            <a:avLst/>
          </a:prstGeom>
        </p:spPr>
        <p:txBody>
          <a:bodyPr anchor="t" rtlCol="false" tIns="0" lIns="0" bIns="0" rIns="0">
            <a:spAutoFit/>
          </a:bodyPr>
          <a:lstStyle/>
          <a:p>
            <a:pPr algn="ctr">
              <a:lnSpc>
                <a:spcPts val="12599"/>
              </a:lnSpc>
            </a:pPr>
            <a:r>
              <a:rPr lang="en-US" sz="9000">
                <a:solidFill>
                  <a:srgbClr val="000000"/>
                </a:solidFill>
                <a:latin typeface="Open Sans Extra Bold"/>
              </a:rPr>
              <a:t>Conclusion </a:t>
            </a:r>
          </a:p>
        </p:txBody>
      </p:sp>
      <p:sp>
        <p:nvSpPr>
          <p:cNvPr name="TextBox 3" id="3"/>
          <p:cNvSpPr txBox="true"/>
          <p:nvPr/>
        </p:nvSpPr>
        <p:spPr>
          <a:xfrm rot="0">
            <a:off x="2143052" y="3420354"/>
            <a:ext cx="13238746" cy="5205194"/>
          </a:xfrm>
          <a:prstGeom prst="rect">
            <a:avLst/>
          </a:prstGeom>
        </p:spPr>
        <p:txBody>
          <a:bodyPr anchor="t" rtlCol="false" tIns="0" lIns="0" bIns="0" rIns="0">
            <a:spAutoFit/>
          </a:bodyPr>
          <a:lstStyle/>
          <a:p>
            <a:pPr marL="797989" indent="-398995" lvl="1">
              <a:lnSpc>
                <a:spcPts val="5174"/>
              </a:lnSpc>
              <a:buFont typeface="Arial"/>
              <a:buChar char="•"/>
            </a:pPr>
            <a:r>
              <a:rPr lang="en-US" sz="3696">
                <a:solidFill>
                  <a:srgbClr val="000000"/>
                </a:solidFill>
                <a:latin typeface="Open Sans Light"/>
              </a:rPr>
              <a:t>In conclusion, base</a:t>
            </a:r>
            <a:r>
              <a:rPr lang="en-US" sz="3696">
                <a:solidFill>
                  <a:srgbClr val="000000"/>
                </a:solidFill>
                <a:latin typeface="Open Sans Light"/>
              </a:rPr>
              <a:t>d on our data analysis and our research question provided us the answer that there was a median age level that corresponded with a specific sodium level group. </a:t>
            </a:r>
          </a:p>
          <a:p>
            <a:pPr marL="797989" indent="-398995" lvl="1">
              <a:lnSpc>
                <a:spcPts val="5174"/>
              </a:lnSpc>
              <a:buFont typeface="Arial"/>
              <a:buChar char="•"/>
            </a:pPr>
            <a:r>
              <a:rPr lang="en-US" sz="3696">
                <a:solidFill>
                  <a:srgbClr val="000000"/>
                </a:solidFill>
                <a:latin typeface="Open Sans Light"/>
              </a:rPr>
              <a:t>This means that there was a common age that was found in a respective sodium level group, despite there being a few outliers. We learned that these sodium levels are result of underlying health conditions.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DAEmpvWZLME</dc:identifier>
  <dcterms:modified xsi:type="dcterms:W3CDTF">2011-08-01T06:04:30Z</dcterms:modified>
  <cp:revision>1</cp:revision>
  <dc:title>Final</dc:title>
</cp:coreProperties>
</file>