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0841e6ff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0841e6ff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Apologize for the flashbang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0841e6ff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0841e6ff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Apple’s stock price from start='2018-01-01', end='2024-01-01'</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0841e6ff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0841e6ff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0841e6ff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0841e6ff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0841e6ff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0841e6ff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highlight>
                  <a:srgbClr val="1F1F1F"/>
                </a:highlight>
                <a:latin typeface="Roboto"/>
                <a:ea typeface="Roboto"/>
                <a:cs typeface="Roboto"/>
                <a:sym typeface="Roboto"/>
              </a:rPr>
              <a:t>Technical Indicators are </a:t>
            </a:r>
            <a:r>
              <a:rPr lang="en" sz="1500">
                <a:solidFill>
                  <a:srgbClr val="FFFFFF"/>
                </a:solidFill>
                <a:highlight>
                  <a:srgbClr val="1F1F1F"/>
                </a:highlight>
                <a:latin typeface="Roboto"/>
                <a:ea typeface="Roboto"/>
                <a:cs typeface="Roboto"/>
                <a:sym typeface="Roboto"/>
              </a:rPr>
              <a:t>econometrist</a:t>
            </a:r>
            <a:r>
              <a:rPr lang="en" sz="1500">
                <a:solidFill>
                  <a:srgbClr val="FFFFFF"/>
                </a:solidFill>
                <a:highlight>
                  <a:srgbClr val="1F1F1F"/>
                </a:highlight>
                <a:latin typeface="Roboto"/>
                <a:ea typeface="Roboto"/>
                <a:cs typeface="Roboto"/>
                <a:sym typeface="Roboto"/>
              </a:rPr>
              <a:t> jargon for numerical patterns that, when considered together, help day traders decipher the complex puzzle of market dynamics.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0841e6ff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0841e6ff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2191 days in 6 years but market is open 5 days a week so 1565 is the amount of data in 6 years. Second is the length of an individual array for day t with its lagged days. Third dimensional value is a product of the way my code had to be shaped as a sequence object for my first model, working on a new draft to reduce dimensionality of input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0841e6ff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0841e6ff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0841e6ff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0841e6ff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0841e6ff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0841e6ff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0841e6ff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f0841e6ff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0841e6ff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0841e6ff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Stock Price Prediction Using LSTM Models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Aidan Pierre-Louis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202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still yet to get meaningful accuracy computations</a:t>
            </a:r>
            <a:endParaRPr/>
          </a:p>
        </p:txBody>
      </p:sp>
      <p:pic>
        <p:nvPicPr>
          <p:cNvPr id="111" name="Google Shape;111;p22"/>
          <p:cNvPicPr preferRelativeResize="0"/>
          <p:nvPr/>
        </p:nvPicPr>
        <p:blipFill>
          <a:blip r:embed="rId3">
            <a:alphaModFix/>
          </a:blip>
          <a:stretch>
            <a:fillRect/>
          </a:stretch>
        </p:blipFill>
        <p:spPr>
          <a:xfrm>
            <a:off x="573213" y="775350"/>
            <a:ext cx="7997573" cy="41432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3"/>
          <p:cNvPicPr preferRelativeResize="0"/>
          <p:nvPr/>
        </p:nvPicPr>
        <p:blipFill>
          <a:blip r:embed="rId3">
            <a:alphaModFix/>
          </a:blip>
          <a:stretch>
            <a:fillRect/>
          </a:stretch>
        </p:blipFill>
        <p:spPr>
          <a:xfrm>
            <a:off x="0" y="232175"/>
            <a:ext cx="9144003" cy="467914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4"/>
          <p:cNvPicPr preferRelativeResize="0"/>
          <p:nvPr/>
        </p:nvPicPr>
        <p:blipFill>
          <a:blip r:embed="rId3">
            <a:alphaModFix/>
          </a:blip>
          <a:stretch>
            <a:fillRect/>
          </a:stretch>
        </p:blipFill>
        <p:spPr>
          <a:xfrm>
            <a:off x="0" y="198688"/>
            <a:ext cx="9144003" cy="474613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Description</a:t>
            </a:r>
            <a:endParaRPr/>
          </a:p>
        </p:txBody>
      </p:sp>
      <p:sp>
        <p:nvSpPr>
          <p:cNvPr id="61" name="Google Shape;61;p14"/>
          <p:cNvSpPr txBox="1"/>
          <p:nvPr>
            <p:ph idx="1" type="body"/>
          </p:nvPr>
        </p:nvSpPr>
        <p:spPr>
          <a:xfrm>
            <a:off x="311700" y="1152475"/>
            <a:ext cx="8520600" cy="355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The project aims to forecast future stock prices using Long Short-Term Memory (LSTM) networks, a type of recurrent neural network (RNN) well-suited for time series data. The goal is to predict future stock daily closing prices based on historical data to theoretically assist in trading decisions.</a:t>
            </a:r>
            <a:endParaRPr sz="1600"/>
          </a:p>
          <a:p>
            <a:pPr indent="0" lvl="0" marL="0" rtl="0" algn="l">
              <a:spcBef>
                <a:spcPts val="1200"/>
              </a:spcBef>
              <a:spcAft>
                <a:spcPts val="0"/>
              </a:spcAft>
              <a:buNone/>
            </a:pPr>
            <a:r>
              <a:rPr lang="en" sz="1600"/>
              <a:t>Tasks performed:</a:t>
            </a:r>
            <a:endParaRPr sz="1600"/>
          </a:p>
          <a:p>
            <a:pPr indent="-317500" lvl="0" marL="457200" rtl="0" algn="l">
              <a:spcBef>
                <a:spcPts val="1200"/>
              </a:spcBef>
              <a:spcAft>
                <a:spcPts val="0"/>
              </a:spcAft>
              <a:buSzPts val="1400"/>
              <a:buChar char="●"/>
            </a:pPr>
            <a:r>
              <a:rPr lang="en" sz="1400"/>
              <a:t>Data preprocessing and feature engineering via a method called ‘lagging’: leveraging temporal relevance of more recent closing prices</a:t>
            </a:r>
            <a:endParaRPr sz="1400"/>
          </a:p>
          <a:p>
            <a:pPr indent="-317500" lvl="0" marL="457200" rtl="0" algn="l">
              <a:spcBef>
                <a:spcPts val="0"/>
              </a:spcBef>
              <a:spcAft>
                <a:spcPts val="0"/>
              </a:spcAft>
              <a:buSzPts val="1400"/>
              <a:buChar char="●"/>
            </a:pPr>
            <a:r>
              <a:rPr lang="en" sz="1400"/>
              <a:t>Design of model architecture, training, and evaluation</a:t>
            </a:r>
            <a:endParaRPr sz="1400"/>
          </a:p>
          <a:p>
            <a:pPr indent="-317500" lvl="0" marL="457200" rtl="0" algn="l">
              <a:spcBef>
                <a:spcPts val="0"/>
              </a:spcBef>
              <a:spcAft>
                <a:spcPts val="0"/>
              </a:spcAft>
              <a:buSzPts val="1400"/>
              <a:buChar char="●"/>
            </a:pPr>
            <a:r>
              <a:rPr lang="en" sz="1400"/>
              <a:t>Computed predictions on testing data and developed forecasting strategy to predict future closing prices beyond length of dataset.</a:t>
            </a:r>
            <a:endParaRPr sz="1400"/>
          </a:p>
          <a:p>
            <a:pPr indent="-317500" lvl="0" marL="457200" rtl="0" algn="l">
              <a:spcBef>
                <a:spcPts val="0"/>
              </a:spcBef>
              <a:spcAft>
                <a:spcPts val="0"/>
              </a:spcAft>
              <a:buSzPts val="1400"/>
              <a:buChar char="●"/>
            </a:pPr>
            <a:r>
              <a:rPr lang="en" sz="1400"/>
              <a:t>Created visualizations to show model performance and prediction accuracy.</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600"/>
              <a:t>Traditional time series models such as ARIMA (</a:t>
            </a:r>
            <a:r>
              <a:rPr lang="en" sz="850">
                <a:solidFill>
                  <a:srgbClr val="BFBFBF"/>
                </a:solidFill>
                <a:highlight>
                  <a:srgbClr val="1F1F1F"/>
                </a:highlight>
              </a:rPr>
              <a:t>autoregressive integrated moving average</a:t>
            </a:r>
            <a:r>
              <a:rPr lang="en" sz="1600"/>
              <a:t>) were used to forecast stock prices but struggle with further predictions due to their inability to </a:t>
            </a:r>
            <a:r>
              <a:rPr lang="en" sz="1600"/>
              <a:t>capture more complex temporal dependencies.</a:t>
            </a:r>
            <a:endParaRPr sz="1600"/>
          </a:p>
          <a:p>
            <a:pPr indent="-330200" lvl="0" marL="457200" rtl="0" algn="l">
              <a:spcBef>
                <a:spcPts val="0"/>
              </a:spcBef>
              <a:spcAft>
                <a:spcPts val="0"/>
              </a:spcAft>
              <a:buSzPts val="1600"/>
              <a:buChar char="●"/>
            </a:pPr>
            <a:r>
              <a:rPr lang="en" sz="1600"/>
              <a:t>Machine learning approaches like Random Forests and Gradient Boosting have been used to better effect than more traditional models in forecasting by being able to better leverage these dependencies using ‘technical indicators.’</a:t>
            </a:r>
            <a:endParaRPr sz="1600"/>
          </a:p>
          <a:p>
            <a:pPr indent="-330200" lvl="0" marL="457200" rtl="0" algn="l">
              <a:spcBef>
                <a:spcPts val="0"/>
              </a:spcBef>
              <a:spcAft>
                <a:spcPts val="0"/>
              </a:spcAft>
              <a:buSzPts val="1600"/>
              <a:buChar char="●"/>
            </a:pPr>
            <a:r>
              <a:rPr lang="en" sz="1600"/>
              <a:t>More recently Deep Learning models such as complicated RNNs (like LSTMs) have shown even more potential in forecasting because of their potential to capture longer-term temporal dependencies in the time series nature of stock price data. Even more recently attention mechanisms used in models (RNNs, Transformers, hybrids) have also shown great potential in this ability too.</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Source: Historical stock price data, particularly from Yahoo! Finance’s APIs. In this project I used a python library called y</a:t>
            </a:r>
            <a:r>
              <a:rPr lang="en"/>
              <a:t>finance</a:t>
            </a:r>
            <a:r>
              <a:rPr lang="en"/>
              <a:t> that is an unofficial open-source that uses their publicly available APIs. Mostly used Dow Jones companies’ data.</a:t>
            </a:r>
            <a:endParaRPr/>
          </a:p>
          <a:p>
            <a:pPr indent="-342900" lvl="0" marL="457200" rtl="0" algn="l">
              <a:spcBef>
                <a:spcPts val="1200"/>
              </a:spcBef>
              <a:spcAft>
                <a:spcPts val="0"/>
              </a:spcAft>
              <a:buSzPts val="1800"/>
              <a:buChar char="●"/>
            </a:pPr>
            <a:r>
              <a:rPr lang="en"/>
              <a:t>Partitioning: split data 80~95 % into training and testing sets.</a:t>
            </a:r>
            <a:endParaRPr/>
          </a:p>
          <a:p>
            <a:pPr indent="-342900" lvl="0" marL="457200" rtl="0" algn="l">
              <a:spcBef>
                <a:spcPts val="0"/>
              </a:spcBef>
              <a:spcAft>
                <a:spcPts val="0"/>
              </a:spcAft>
              <a:buSzPts val="1800"/>
              <a:buChar char="●"/>
            </a:pPr>
            <a:r>
              <a:rPr lang="en"/>
              <a:t>Pre-processing: </a:t>
            </a:r>
            <a:r>
              <a:rPr lang="en"/>
              <a:t>Split into features X and targets Y. X values were arrays of the daily closing prices of day at </a:t>
            </a:r>
            <a:r>
              <a:rPr i="1" lang="en"/>
              <a:t>t</a:t>
            </a:r>
            <a:r>
              <a:rPr lang="en"/>
              <a:t> and the </a:t>
            </a:r>
            <a:r>
              <a:rPr i="1" lang="en"/>
              <a:t>n_lags</a:t>
            </a:r>
            <a:r>
              <a:rPr lang="en"/>
              <a:t> number of lagged days prior to </a:t>
            </a:r>
            <a:r>
              <a:rPr i="1" lang="en"/>
              <a:t>t</a:t>
            </a:r>
            <a:r>
              <a:rPr lang="en"/>
              <a:t>. Y were the price values at that day </a:t>
            </a:r>
            <a:r>
              <a:rPr i="1" lang="en"/>
              <a:t>t</a:t>
            </a:r>
            <a:r>
              <a:rPr lang="en"/>
              <a:t>.</a:t>
            </a:r>
            <a:endParaRPr/>
          </a:p>
          <a:p>
            <a:pPr indent="-342900" lvl="0" marL="457200" rtl="0" algn="l">
              <a:spcBef>
                <a:spcPts val="0"/>
              </a:spcBef>
              <a:spcAft>
                <a:spcPts val="0"/>
              </a:spcAft>
              <a:buSzPts val="1800"/>
              <a:buChar char="●"/>
            </a:pPr>
            <a:r>
              <a:rPr lang="en"/>
              <a:t>Normalized data with min-max scaling of -1 to 1 so as to better represent the directional changes of prices than 0 to 1.</a:t>
            </a:r>
            <a:endParaRPr/>
          </a:p>
          <a:p>
            <a:pPr indent="0" lvl="0" marL="0" rtl="0" algn="l">
              <a:spcBef>
                <a:spcPts val="1200"/>
              </a:spcBef>
              <a:spcAft>
                <a:spcPts val="1200"/>
              </a:spcAft>
              <a:buNone/>
            </a:pPr>
            <a:r>
              <a:rPr lang="en"/>
              <a:t>Example shape: (1565, 10, 10) for 6 years of price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data sample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Date: 2024-08-01</a:t>
            </a:r>
            <a:endParaRPr/>
          </a:p>
          <a:p>
            <a:pPr indent="0" lvl="0" marL="0" rtl="0" algn="l">
              <a:spcBef>
                <a:spcPts val="1200"/>
              </a:spcBef>
              <a:spcAft>
                <a:spcPts val="0"/>
              </a:spcAft>
              <a:buNone/>
            </a:pPr>
            <a:r>
              <a:rPr lang="en"/>
              <a:t>Open: 150.00</a:t>
            </a:r>
            <a:endParaRPr/>
          </a:p>
          <a:p>
            <a:pPr indent="0" lvl="0" marL="0" rtl="0" algn="l">
              <a:spcBef>
                <a:spcPts val="1200"/>
              </a:spcBef>
              <a:spcAft>
                <a:spcPts val="0"/>
              </a:spcAft>
              <a:buNone/>
            </a:pPr>
            <a:r>
              <a:rPr lang="en"/>
              <a:t>High: 155.00</a:t>
            </a:r>
            <a:endParaRPr/>
          </a:p>
          <a:p>
            <a:pPr indent="0" lvl="0" marL="0" rtl="0" algn="l">
              <a:spcBef>
                <a:spcPts val="1200"/>
              </a:spcBef>
              <a:spcAft>
                <a:spcPts val="0"/>
              </a:spcAft>
              <a:buNone/>
            </a:pPr>
            <a:r>
              <a:rPr lang="en"/>
              <a:t>Low: 148.00</a:t>
            </a:r>
            <a:endParaRPr/>
          </a:p>
          <a:p>
            <a:pPr indent="0" lvl="0" marL="0" rtl="0" algn="l">
              <a:spcBef>
                <a:spcPts val="1200"/>
              </a:spcBef>
              <a:spcAft>
                <a:spcPts val="0"/>
              </a:spcAft>
              <a:buNone/>
            </a:pPr>
            <a:r>
              <a:rPr lang="en"/>
              <a:t>Close: 152.00</a:t>
            </a:r>
            <a:endParaRPr/>
          </a:p>
          <a:p>
            <a:pPr indent="0" lvl="0" marL="0" rtl="0" algn="l">
              <a:spcBef>
                <a:spcPts val="1200"/>
              </a:spcBef>
              <a:spcAft>
                <a:spcPts val="1200"/>
              </a:spcAft>
              <a:buNone/>
            </a:pPr>
            <a:r>
              <a:rPr lang="en"/>
              <a:t>Volume: 1,000,000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preparation: Lagging features and min-max scaling (-1,1) to capture moving averages.</a:t>
            </a:r>
            <a:endParaRPr/>
          </a:p>
          <a:p>
            <a:pPr indent="0" lvl="0" marL="0" rtl="0" algn="l">
              <a:spcBef>
                <a:spcPts val="1200"/>
              </a:spcBef>
              <a:spcAft>
                <a:spcPts val="0"/>
              </a:spcAft>
              <a:buNone/>
            </a:pPr>
            <a:r>
              <a:rPr lang="en"/>
              <a:t>Model Architecture: Network with several layers, multiple LSTM and dense layers, implemented dropout to prevent overfitting.</a:t>
            </a:r>
            <a:endParaRPr/>
          </a:p>
          <a:p>
            <a:pPr indent="0" lvl="0" marL="0" rtl="0" algn="l">
              <a:spcBef>
                <a:spcPts val="1200"/>
              </a:spcBef>
              <a:spcAft>
                <a:spcPts val="0"/>
              </a:spcAft>
              <a:buNone/>
            </a:pPr>
            <a:r>
              <a:rPr lang="en"/>
              <a:t>Training and Evaluation: Adam optimizer, used test set to compute Loss using MSE (mean squared error).</a:t>
            </a:r>
            <a:endParaRPr/>
          </a:p>
          <a:p>
            <a:pPr indent="0" lvl="0" marL="0" rtl="0" algn="l">
              <a:spcBef>
                <a:spcPts val="1200"/>
              </a:spcBef>
              <a:spcAft>
                <a:spcPts val="1200"/>
              </a:spcAft>
              <a:buNone/>
            </a:pPr>
            <a:r>
              <a:rPr lang="en"/>
              <a:t>Refer to code examples for more details.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Hyperparameters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Number of lagged days: n_lags = 5, attempted 7, 10, 14</a:t>
            </a:r>
            <a:endParaRPr/>
          </a:p>
          <a:p>
            <a:pPr indent="0" lvl="0" marL="0" rtl="0" algn="l">
              <a:spcBef>
                <a:spcPts val="1200"/>
              </a:spcBef>
              <a:spcAft>
                <a:spcPts val="0"/>
              </a:spcAft>
              <a:buNone/>
            </a:pPr>
            <a:r>
              <a:rPr lang="en"/>
              <a:t>Dropout Probability: p = 0.25, attempted 0.2, 0.5</a:t>
            </a:r>
            <a:endParaRPr/>
          </a:p>
          <a:p>
            <a:pPr indent="0" lvl="0" marL="0" rtl="0" algn="l">
              <a:spcBef>
                <a:spcPts val="1200"/>
              </a:spcBef>
              <a:spcAft>
                <a:spcPts val="0"/>
              </a:spcAft>
              <a:buNone/>
            </a:pPr>
            <a:r>
              <a:rPr lang="en"/>
              <a:t>LSTM Units: hidden_units = 50, attempted 60, 100</a:t>
            </a:r>
            <a:endParaRPr/>
          </a:p>
          <a:p>
            <a:pPr indent="0" lvl="0" marL="0" rtl="0" algn="l">
              <a:spcBef>
                <a:spcPts val="1200"/>
              </a:spcBef>
              <a:spcAft>
                <a:spcPts val="0"/>
              </a:spcAft>
              <a:buNone/>
            </a:pPr>
            <a:r>
              <a:rPr lang="en"/>
              <a:t>Learning rate: lr = 0.001, attempted 0.1, 0.01</a:t>
            </a:r>
            <a:endParaRPr/>
          </a:p>
          <a:p>
            <a:pPr indent="0" lvl="0" marL="0" rtl="0" algn="l">
              <a:spcBef>
                <a:spcPts val="1200"/>
              </a:spcBef>
              <a:spcAft>
                <a:spcPts val="0"/>
              </a:spcAft>
              <a:buNone/>
            </a:pPr>
            <a:r>
              <a:rPr lang="en"/>
              <a:t>Batch size: batch_size = 16, attempted 32</a:t>
            </a:r>
            <a:endParaRPr/>
          </a:p>
          <a:p>
            <a:pPr indent="0" lvl="0" marL="0" rtl="0" algn="l">
              <a:spcBef>
                <a:spcPts val="1200"/>
              </a:spcBef>
              <a:spcAft>
                <a:spcPts val="0"/>
              </a:spcAft>
              <a:buNone/>
            </a:pPr>
            <a:r>
              <a:rPr lang="en"/>
              <a:t>Epochs: epochs = 50, attempted 20, 100</a:t>
            </a:r>
            <a:endParaRPr/>
          </a:p>
          <a:p>
            <a:pPr indent="0" lvl="0" marL="0" rtl="0" algn="l">
              <a:spcBef>
                <a:spcPts val="1200"/>
              </a:spcBef>
              <a:spcAft>
                <a:spcPts val="1200"/>
              </a:spcAft>
              <a:buNone/>
            </a:pPr>
            <a:r>
              <a:rPr lang="en"/>
              <a:t>Forecasting Length: forecast_length = 60, attempted 10, 30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162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snippets 1</a:t>
            </a:r>
            <a:endParaRPr/>
          </a:p>
        </p:txBody>
      </p:sp>
      <p:pic>
        <p:nvPicPr>
          <p:cNvPr id="97" name="Google Shape;97;p20"/>
          <p:cNvPicPr preferRelativeResize="0"/>
          <p:nvPr/>
        </p:nvPicPr>
        <p:blipFill>
          <a:blip r:embed="rId3">
            <a:alphaModFix/>
          </a:blip>
          <a:stretch>
            <a:fillRect/>
          </a:stretch>
        </p:blipFill>
        <p:spPr>
          <a:xfrm>
            <a:off x="0" y="734975"/>
            <a:ext cx="5996220" cy="4103725"/>
          </a:xfrm>
          <a:prstGeom prst="rect">
            <a:avLst/>
          </a:prstGeom>
          <a:noFill/>
          <a:ln>
            <a:noFill/>
          </a:ln>
        </p:spPr>
      </p:pic>
      <p:pic>
        <p:nvPicPr>
          <p:cNvPr id="98" name="Google Shape;98;p20"/>
          <p:cNvPicPr preferRelativeResize="0"/>
          <p:nvPr/>
        </p:nvPicPr>
        <p:blipFill>
          <a:blip r:embed="rId4">
            <a:alphaModFix/>
          </a:blip>
          <a:stretch>
            <a:fillRect/>
          </a:stretch>
        </p:blipFill>
        <p:spPr>
          <a:xfrm>
            <a:off x="3785050" y="0"/>
            <a:ext cx="5358951" cy="27710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323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snippets 2</a:t>
            </a:r>
            <a:endParaRPr/>
          </a:p>
        </p:txBody>
      </p:sp>
      <p:pic>
        <p:nvPicPr>
          <p:cNvPr id="104" name="Google Shape;104;p21"/>
          <p:cNvPicPr preferRelativeResize="0"/>
          <p:nvPr/>
        </p:nvPicPr>
        <p:blipFill>
          <a:blip r:embed="rId3">
            <a:alphaModFix/>
          </a:blip>
          <a:stretch>
            <a:fillRect/>
          </a:stretch>
        </p:blipFill>
        <p:spPr>
          <a:xfrm>
            <a:off x="0" y="2409000"/>
            <a:ext cx="6410950" cy="2734500"/>
          </a:xfrm>
          <a:prstGeom prst="rect">
            <a:avLst/>
          </a:prstGeom>
          <a:noFill/>
          <a:ln>
            <a:noFill/>
          </a:ln>
        </p:spPr>
      </p:pic>
      <p:pic>
        <p:nvPicPr>
          <p:cNvPr id="105" name="Google Shape;105;p21"/>
          <p:cNvPicPr preferRelativeResize="0"/>
          <p:nvPr/>
        </p:nvPicPr>
        <p:blipFill>
          <a:blip r:embed="rId4">
            <a:alphaModFix/>
          </a:blip>
          <a:stretch>
            <a:fillRect/>
          </a:stretch>
        </p:blipFill>
        <p:spPr>
          <a:xfrm>
            <a:off x="2369625" y="985575"/>
            <a:ext cx="6774375" cy="1423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