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7dfd55b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57dfd55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57dfd55b6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57dfd55b6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57dfd55b6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57dfd55b6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557dfd55b6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557dfd55b6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57dfd55b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57dfd55b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7dfd55b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57dfd55b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7dfd55b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7dfd55b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57dfd55b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57dfd55b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57dfd55b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57dfd55b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57dfd55b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57dfd55b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57dfd55b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57dfd55b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57dfd55b6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57dfd55b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8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5" name="Google Shape;8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025" y="46200"/>
            <a:ext cx="817149" cy="411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5">
  <p:cSld name="TITLE_AND_BODY_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de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oogle Shape;32;p6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33" name="Google Shape;33;p6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4" name="Google Shape;34;p6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5" name="Google Shape;35;p6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6" name="Google Shape;36;p6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37" name="Google Shape;37;p6"/>
          <p:cNvSpPr txBox="1"/>
          <p:nvPr/>
        </p:nvSpPr>
        <p:spPr>
          <a:xfrm>
            <a:off x="7288700" y="4504250"/>
            <a:ext cx="17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de" sz="1600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🔗 </a:t>
            </a:r>
            <a:r>
              <a:rPr i="0" lang="de" sz="1600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rx-anglar.io</a:t>
            </a:r>
            <a:endParaRPr i="0" sz="16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76200" y="4443200"/>
            <a:ext cx="5811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de" sz="2400" u="none" cap="none" strike="noStrike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⭐ Star ⭐ us on Github if you like it!</a:t>
            </a:r>
            <a:endParaRPr i="1" sz="1400" u="none" cap="none" strike="noStrike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1241300" y="1312450"/>
            <a:ext cx="47874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2032">
                <a:latin typeface="Montserrat"/>
                <a:ea typeface="Montserrat"/>
                <a:cs typeface="Montserrat"/>
                <a:sym typeface="Montserrat"/>
              </a:rPr>
              <a:t>I’m Michael :)</a:t>
            </a:r>
            <a:br>
              <a:rPr lang="de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de">
                <a:latin typeface="Montserrat"/>
                <a:ea typeface="Montserrat"/>
                <a:cs typeface="Montserrat"/>
                <a:sym typeface="Montserrat"/>
              </a:rPr>
            </a:b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I do custom tailored </a:t>
            </a:r>
            <a:br>
              <a:rPr lang="de" sz="22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2200">
                <a:latin typeface="Montserrat"/>
                <a:ea typeface="Montserrat"/>
                <a:cs typeface="Montserrat"/>
                <a:sym typeface="Montserrat"/>
              </a:rPr>
              <a:t>Consulting,</a:t>
            </a: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2200">
                <a:latin typeface="Montserrat"/>
                <a:ea typeface="Montserrat"/>
                <a:cs typeface="Montserrat"/>
                <a:sym typeface="Montserrat"/>
              </a:rPr>
              <a:t>Training </a:t>
            </a: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de" sz="2200">
                <a:latin typeface="Montserrat"/>
                <a:ea typeface="Montserrat"/>
                <a:cs typeface="Montserrat"/>
                <a:sym typeface="Montserrat"/>
              </a:rPr>
              <a:t>Workshops</a:t>
            </a: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!</a:t>
            </a:r>
            <a:br>
              <a:rPr lang="de" sz="22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de" sz="22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2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 b="1" sz="2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2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www.push-based.io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66063" y="1227575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70762" y="1556074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4775" y="2989638"/>
            <a:ext cx="874850" cy="9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5875138" y="3998125"/>
            <a:ext cx="2603100" cy="4110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@Michael_Hladky</a:t>
            </a:r>
            <a:endParaRPr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0" y="494025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517050" y="1832475"/>
            <a:ext cx="5209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600">
                <a:latin typeface="Montserrat"/>
                <a:ea typeface="Montserrat"/>
                <a:cs typeface="Montserrat"/>
                <a:sym typeface="Montserrat"/>
              </a:rPr>
              <a:t>Thanks for </a:t>
            </a:r>
            <a:r>
              <a:rPr b="1" lang="de" sz="1600">
                <a:latin typeface="Montserrat"/>
                <a:ea typeface="Montserrat"/>
                <a:cs typeface="Montserrat"/>
                <a:sym typeface="Montserrat"/>
              </a:rPr>
              <a:t>your </a:t>
            </a:r>
            <a:r>
              <a:rPr lang="de" sz="1600">
                <a:latin typeface="Montserrat"/>
                <a:ea typeface="Montserrat"/>
                <a:cs typeface="Montserrat"/>
                <a:sym typeface="Montserrat"/>
              </a:rPr>
              <a:t>time!</a:t>
            </a:r>
            <a:br>
              <a:rPr lang="de">
                <a:latin typeface="Montserrat"/>
                <a:ea typeface="Montserrat"/>
                <a:cs typeface="Montserrat"/>
                <a:sym typeface="Montserrat"/>
              </a:rPr>
            </a:b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If you have any questions, </a:t>
            </a:r>
            <a:r>
              <a:rPr b="1" lang="de" sz="2200">
                <a:latin typeface="Montserrat"/>
                <a:ea typeface="Montserrat"/>
                <a:cs typeface="Montserrat"/>
                <a:sym typeface="Montserrat"/>
              </a:rPr>
              <a:t>ping me</a:t>
            </a:r>
            <a:r>
              <a:rPr lang="de" sz="22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517050" y="2831700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michael.hladky@push-based.io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810722" y="336046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de" sz="1800" u="none" cap="none" strike="noStrike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@Michael_Hladky</a:t>
            </a:r>
            <a:endParaRPr i="0" sz="1800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051" y="339518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4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61" name="Google Shape;6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658" y="46200"/>
            <a:ext cx="817142" cy="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www.lmame-geek.com/css-trigg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ZTnIxIA5KGw" TargetMode="External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Browser Render Pipeline</a:t>
            </a:r>
            <a:endParaRPr sz="4800"/>
          </a:p>
        </p:txBody>
      </p:sp>
      <p:sp>
        <p:nvSpPr>
          <p:cNvPr id="132" name="Google Shape;132;p23"/>
          <p:cNvSpPr/>
          <p:nvPr/>
        </p:nvSpPr>
        <p:spPr>
          <a:xfrm>
            <a:off x="4501288" y="3714250"/>
            <a:ext cx="1078800" cy="233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3"/>
          <p:cNvCxnSpPr>
            <a:stCxn id="134" idx="6"/>
            <a:endCxn id="135" idx="2"/>
          </p:cNvCxnSpPr>
          <p:nvPr/>
        </p:nvCxnSpPr>
        <p:spPr>
          <a:xfrm>
            <a:off x="5101444" y="4241335"/>
            <a:ext cx="1102500" cy="18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8E7CC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4" name="Google Shape;134;p23"/>
          <p:cNvSpPr/>
          <p:nvPr/>
        </p:nvSpPr>
        <p:spPr>
          <a:xfrm>
            <a:off x="4979944" y="4180585"/>
            <a:ext cx="121500" cy="1215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228656" y="3714250"/>
            <a:ext cx="1078800" cy="23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137" name="Google Shape;137;p23"/>
          <p:cNvCxnSpPr>
            <a:stCxn id="138" idx="6"/>
            <a:endCxn id="134" idx="2"/>
          </p:cNvCxnSpPr>
          <p:nvPr/>
        </p:nvCxnSpPr>
        <p:spPr>
          <a:xfrm>
            <a:off x="3828811" y="4241335"/>
            <a:ext cx="1151100" cy="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74EA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8" name="Google Shape;138;p23"/>
          <p:cNvSpPr/>
          <p:nvPr/>
        </p:nvSpPr>
        <p:spPr>
          <a:xfrm>
            <a:off x="3707311" y="4180585"/>
            <a:ext cx="121500" cy="12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3"/>
          <p:cNvCxnSpPr>
            <a:stCxn id="138" idx="2"/>
            <a:endCxn id="140" idx="6"/>
          </p:cNvCxnSpPr>
          <p:nvPr/>
        </p:nvCxnSpPr>
        <p:spPr>
          <a:xfrm flipH="1">
            <a:off x="2565811" y="4241335"/>
            <a:ext cx="1141500" cy="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DEA123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1" name="Google Shape;141;p23"/>
          <p:cNvSpPr/>
          <p:nvPr/>
        </p:nvSpPr>
        <p:spPr>
          <a:xfrm>
            <a:off x="1986587" y="3714250"/>
            <a:ext cx="1036800" cy="233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2444245" y="4180585"/>
            <a:ext cx="121500" cy="121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773942" y="3707350"/>
            <a:ext cx="983700" cy="233400"/>
          </a:xfrm>
          <a:prstGeom prst="rect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3" name="Google Shape;143;p23"/>
          <p:cNvSpPr/>
          <p:nvPr/>
        </p:nvSpPr>
        <p:spPr>
          <a:xfrm>
            <a:off x="6951497" y="3707350"/>
            <a:ext cx="983700" cy="233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144" name="Google Shape;144;p23"/>
          <p:cNvCxnSpPr>
            <a:stCxn id="135" idx="6"/>
            <a:endCxn id="145" idx="2"/>
          </p:cNvCxnSpPr>
          <p:nvPr/>
        </p:nvCxnSpPr>
        <p:spPr>
          <a:xfrm flipH="1" rot="10800000">
            <a:off x="6325589" y="4241485"/>
            <a:ext cx="1056900" cy="1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/>
          <p:nvPr/>
        </p:nvSpPr>
        <p:spPr>
          <a:xfrm>
            <a:off x="6204089" y="4182235"/>
            <a:ext cx="121500" cy="1215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7382595" y="4180585"/>
            <a:ext cx="121500" cy="12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3"/>
          <p:cNvCxnSpPr>
            <a:stCxn id="147" idx="3"/>
            <a:endCxn id="140" idx="2"/>
          </p:cNvCxnSpPr>
          <p:nvPr/>
        </p:nvCxnSpPr>
        <p:spPr>
          <a:xfrm>
            <a:off x="1763939" y="4241344"/>
            <a:ext cx="6804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DEA123"/>
            </a:solidFill>
            <a:prstDash val="dash"/>
            <a:round/>
            <a:headEnd len="med" w="med" type="none"/>
            <a:tailEnd len="sm" w="sm" type="stealth"/>
          </a:ln>
        </p:spPr>
      </p:cxn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5807" l="5790" r="5807" t="5790"/>
          <a:stretch/>
        </p:blipFill>
        <p:spPr>
          <a:xfrm>
            <a:off x="1279224" y="3998987"/>
            <a:ext cx="484715" cy="48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</a:t>
            </a:r>
            <a:endParaRPr sz="2000">
              <a:solidFill>
                <a:schemeClr val="dk2"/>
              </a:solidFill>
            </a:endParaRPr>
          </a:p>
        </p:txBody>
      </p:sp>
      <p:grpSp>
        <p:nvGrpSpPr>
          <p:cNvPr id="365" name="Google Shape;365;p32"/>
          <p:cNvGrpSpPr/>
          <p:nvPr/>
        </p:nvGrpSpPr>
        <p:grpSpPr>
          <a:xfrm>
            <a:off x="1254395" y="1497550"/>
            <a:ext cx="6635209" cy="776350"/>
            <a:chOff x="1299987" y="1497550"/>
            <a:chExt cx="6635209" cy="776350"/>
          </a:xfrm>
        </p:grpSpPr>
        <p:sp>
          <p:nvSpPr>
            <p:cNvPr id="366" name="Google Shape;366;p32"/>
            <p:cNvSpPr/>
            <p:nvPr/>
          </p:nvSpPr>
          <p:spPr>
            <a:xfrm>
              <a:off x="4522051" y="1504450"/>
              <a:ext cx="1078800" cy="2334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67" name="Google Shape;367;p32"/>
            <p:cNvCxnSpPr>
              <a:stCxn id="368" idx="6"/>
              <a:endCxn id="369" idx="2"/>
            </p:cNvCxnSpPr>
            <p:nvPr/>
          </p:nvCxnSpPr>
          <p:spPr>
            <a:xfrm>
              <a:off x="5122206" y="2031535"/>
              <a:ext cx="1102500" cy="18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68" name="Google Shape;368;p32"/>
            <p:cNvSpPr/>
            <p:nvPr/>
          </p:nvSpPr>
          <p:spPr>
            <a:xfrm>
              <a:off x="5000706" y="1970785"/>
              <a:ext cx="121500" cy="1215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249418" y="1504450"/>
              <a:ext cx="1078800" cy="23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371" name="Google Shape;371;p32"/>
            <p:cNvCxnSpPr>
              <a:stCxn id="372" idx="6"/>
              <a:endCxn id="368" idx="2"/>
            </p:cNvCxnSpPr>
            <p:nvPr/>
          </p:nvCxnSpPr>
          <p:spPr>
            <a:xfrm>
              <a:off x="3849574" y="2031535"/>
              <a:ext cx="11511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72" name="Google Shape;372;p32"/>
            <p:cNvSpPr/>
            <p:nvPr/>
          </p:nvSpPr>
          <p:spPr>
            <a:xfrm>
              <a:off x="3728074" y="1970785"/>
              <a:ext cx="121500" cy="1215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73" name="Google Shape;373;p32"/>
            <p:cNvCxnSpPr>
              <a:stCxn id="372" idx="2"/>
              <a:endCxn id="374" idx="6"/>
            </p:cNvCxnSpPr>
            <p:nvPr/>
          </p:nvCxnSpPr>
          <p:spPr>
            <a:xfrm flipH="1">
              <a:off x="2586574" y="2031535"/>
              <a:ext cx="11415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375" name="Google Shape;375;p32"/>
            <p:cNvSpPr/>
            <p:nvPr/>
          </p:nvSpPr>
          <p:spPr>
            <a:xfrm>
              <a:off x="2007350" y="1504450"/>
              <a:ext cx="1036800" cy="23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465007" y="1970785"/>
              <a:ext cx="121500" cy="1215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5794704" y="1497550"/>
              <a:ext cx="983700" cy="233400"/>
            </a:xfrm>
            <a:prstGeom prst="rect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6951497" y="1497550"/>
              <a:ext cx="983700" cy="23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378" name="Google Shape;378;p32"/>
            <p:cNvCxnSpPr>
              <a:stCxn id="369" idx="6"/>
              <a:endCxn id="379" idx="2"/>
            </p:cNvCxnSpPr>
            <p:nvPr/>
          </p:nvCxnSpPr>
          <p:spPr>
            <a:xfrm flipH="1" rot="10800000">
              <a:off x="6346352" y="2031685"/>
              <a:ext cx="1036200" cy="15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69" name="Google Shape;369;p32"/>
            <p:cNvSpPr/>
            <p:nvPr/>
          </p:nvSpPr>
          <p:spPr>
            <a:xfrm>
              <a:off x="6224852" y="1972435"/>
              <a:ext cx="121500" cy="121500"/>
            </a:xfrm>
            <a:prstGeom prst="ellipse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7382595" y="1970785"/>
              <a:ext cx="121500" cy="121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80" name="Google Shape;380;p32"/>
            <p:cNvCxnSpPr>
              <a:stCxn id="381" idx="3"/>
              <a:endCxn id="374" idx="2"/>
            </p:cNvCxnSpPr>
            <p:nvPr/>
          </p:nvCxnSpPr>
          <p:spPr>
            <a:xfrm>
              <a:off x="1784702" y="2031544"/>
              <a:ext cx="680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381" name="Google Shape;381;p32"/>
            <p:cNvPicPr preferRelativeResize="0"/>
            <p:nvPr/>
          </p:nvPicPr>
          <p:blipFill rotWithShape="1">
            <a:blip r:embed="rId3">
              <a:alphaModFix/>
            </a:blip>
            <a:srcRect b="5807" l="5790" r="5807" t="5790"/>
            <a:stretch/>
          </p:blipFill>
          <p:spPr>
            <a:xfrm>
              <a:off x="1299987" y="1789187"/>
              <a:ext cx="484715" cy="484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32"/>
          <p:cNvSpPr txBox="1"/>
          <p:nvPr/>
        </p:nvSpPr>
        <p:spPr>
          <a:xfrm>
            <a:off x="1185574" y="2571750"/>
            <a:ext cx="650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Every step in the pipeline invites you to </a:t>
            </a:r>
            <a:r>
              <a:rPr b="1" lang="de" sz="1800"/>
              <a:t>introduce jank</a:t>
            </a:r>
            <a:r>
              <a:rPr lang="de" sz="1800"/>
              <a:t>, understand what parts of the pipeline </a:t>
            </a:r>
            <a:r>
              <a:rPr b="1" lang="de" sz="1800"/>
              <a:t>your code affects!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You can </a:t>
            </a:r>
            <a:r>
              <a:rPr b="1" lang="de" sz="1800"/>
              <a:t>control</a:t>
            </a:r>
            <a:r>
              <a:rPr lang="de" sz="1800"/>
              <a:t> the steps, understand what parts of the pipeline </a:t>
            </a:r>
            <a:r>
              <a:rPr b="1" lang="de" sz="1800"/>
              <a:t>your code</a:t>
            </a:r>
            <a:r>
              <a:rPr lang="de" sz="1800"/>
              <a:t> </a:t>
            </a:r>
            <a:r>
              <a:rPr b="1" lang="de" sz="1800"/>
              <a:t>triggers!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</a:t>
            </a:r>
            <a:endParaRPr sz="2000">
              <a:solidFill>
                <a:schemeClr val="dk2"/>
              </a:solidFill>
            </a:endParaRPr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244014" y="1421350"/>
            <a:ext cx="6655972" cy="776350"/>
            <a:chOff x="1126824" y="1497550"/>
            <a:chExt cx="6655972" cy="776350"/>
          </a:xfrm>
        </p:grpSpPr>
        <p:sp>
          <p:nvSpPr>
            <p:cNvPr id="389" name="Google Shape;389;p33"/>
            <p:cNvSpPr/>
            <p:nvPr/>
          </p:nvSpPr>
          <p:spPr>
            <a:xfrm>
              <a:off x="4348888" y="1504450"/>
              <a:ext cx="1078800" cy="2334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90" name="Google Shape;390;p33"/>
            <p:cNvCxnSpPr>
              <a:stCxn id="391" idx="6"/>
              <a:endCxn id="392" idx="2"/>
            </p:cNvCxnSpPr>
            <p:nvPr/>
          </p:nvCxnSpPr>
          <p:spPr>
            <a:xfrm>
              <a:off x="4949044" y="2031535"/>
              <a:ext cx="1102500" cy="18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33"/>
            <p:cNvSpPr/>
            <p:nvPr/>
          </p:nvSpPr>
          <p:spPr>
            <a:xfrm>
              <a:off x="4827544" y="1970785"/>
              <a:ext cx="121500" cy="1215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076256" y="1504450"/>
              <a:ext cx="1078800" cy="23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394" name="Google Shape;394;p33"/>
            <p:cNvCxnSpPr>
              <a:stCxn id="395" idx="6"/>
              <a:endCxn id="391" idx="2"/>
            </p:cNvCxnSpPr>
            <p:nvPr/>
          </p:nvCxnSpPr>
          <p:spPr>
            <a:xfrm>
              <a:off x="3676411" y="2031535"/>
              <a:ext cx="11511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95" name="Google Shape;395;p33"/>
            <p:cNvSpPr/>
            <p:nvPr/>
          </p:nvSpPr>
          <p:spPr>
            <a:xfrm>
              <a:off x="3554911" y="1970785"/>
              <a:ext cx="121500" cy="1215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96" name="Google Shape;396;p33"/>
            <p:cNvCxnSpPr>
              <a:stCxn id="395" idx="2"/>
              <a:endCxn id="397" idx="6"/>
            </p:cNvCxnSpPr>
            <p:nvPr/>
          </p:nvCxnSpPr>
          <p:spPr>
            <a:xfrm flipH="1">
              <a:off x="2413411" y="2031535"/>
              <a:ext cx="11415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398" name="Google Shape;398;p33"/>
            <p:cNvSpPr/>
            <p:nvPr/>
          </p:nvSpPr>
          <p:spPr>
            <a:xfrm>
              <a:off x="1834187" y="1504450"/>
              <a:ext cx="1036800" cy="23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291845" y="1970785"/>
              <a:ext cx="121500" cy="1215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621542" y="1497550"/>
              <a:ext cx="983700" cy="233400"/>
            </a:xfrm>
            <a:prstGeom prst="rect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799097" y="1497550"/>
              <a:ext cx="983700" cy="23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401" name="Google Shape;401;p33"/>
            <p:cNvCxnSpPr>
              <a:stCxn id="392" idx="6"/>
              <a:endCxn id="402" idx="2"/>
            </p:cNvCxnSpPr>
            <p:nvPr/>
          </p:nvCxnSpPr>
          <p:spPr>
            <a:xfrm flipH="1" rot="10800000">
              <a:off x="6173189" y="2031685"/>
              <a:ext cx="1056900" cy="15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92" name="Google Shape;392;p33"/>
            <p:cNvSpPr/>
            <p:nvPr/>
          </p:nvSpPr>
          <p:spPr>
            <a:xfrm>
              <a:off x="6051689" y="1972435"/>
              <a:ext cx="121500" cy="121500"/>
            </a:xfrm>
            <a:prstGeom prst="ellipse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7230195" y="1970785"/>
              <a:ext cx="121500" cy="121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03" name="Google Shape;403;p33"/>
            <p:cNvCxnSpPr>
              <a:stCxn id="404" idx="3"/>
              <a:endCxn id="397" idx="2"/>
            </p:cNvCxnSpPr>
            <p:nvPr/>
          </p:nvCxnSpPr>
          <p:spPr>
            <a:xfrm>
              <a:off x="1611539" y="2031544"/>
              <a:ext cx="680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404" name="Google Shape;404;p33"/>
            <p:cNvPicPr preferRelativeResize="0"/>
            <p:nvPr/>
          </p:nvPicPr>
          <p:blipFill rotWithShape="1">
            <a:blip r:embed="rId3">
              <a:alphaModFix/>
            </a:blip>
            <a:srcRect b="5807" l="5790" r="5807" t="5790"/>
            <a:stretch/>
          </p:blipFill>
          <p:spPr>
            <a:xfrm>
              <a:off x="1126824" y="1789187"/>
              <a:ext cx="484715" cy="4847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3"/>
          <p:cNvGrpSpPr/>
          <p:nvPr/>
        </p:nvGrpSpPr>
        <p:grpSpPr>
          <a:xfrm>
            <a:off x="1244014" y="2727600"/>
            <a:ext cx="6655972" cy="776350"/>
            <a:chOff x="1126824" y="2571750"/>
            <a:chExt cx="6655972" cy="776350"/>
          </a:xfrm>
        </p:grpSpPr>
        <p:sp>
          <p:nvSpPr>
            <p:cNvPr id="406" name="Google Shape;406;p33"/>
            <p:cNvSpPr/>
            <p:nvPr/>
          </p:nvSpPr>
          <p:spPr>
            <a:xfrm>
              <a:off x="4348888" y="2578650"/>
              <a:ext cx="1078800" cy="233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07" name="Google Shape;407;p33"/>
            <p:cNvCxnSpPr>
              <a:stCxn id="408" idx="6"/>
              <a:endCxn id="409" idx="2"/>
            </p:cNvCxnSpPr>
            <p:nvPr/>
          </p:nvCxnSpPr>
          <p:spPr>
            <a:xfrm>
              <a:off x="4949044" y="3105735"/>
              <a:ext cx="1102500" cy="18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08" name="Google Shape;408;p33"/>
            <p:cNvSpPr/>
            <p:nvPr/>
          </p:nvSpPr>
          <p:spPr>
            <a:xfrm>
              <a:off x="4827544" y="3044985"/>
              <a:ext cx="121500" cy="121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076256" y="2578650"/>
              <a:ext cx="1078800" cy="23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411" name="Google Shape;411;p33"/>
            <p:cNvCxnSpPr>
              <a:stCxn id="412" idx="6"/>
              <a:endCxn id="408" idx="2"/>
            </p:cNvCxnSpPr>
            <p:nvPr/>
          </p:nvCxnSpPr>
          <p:spPr>
            <a:xfrm>
              <a:off x="3676411" y="3105735"/>
              <a:ext cx="11511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12" name="Google Shape;412;p33"/>
            <p:cNvSpPr/>
            <p:nvPr/>
          </p:nvSpPr>
          <p:spPr>
            <a:xfrm>
              <a:off x="3554911" y="3044985"/>
              <a:ext cx="121500" cy="1215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13" name="Google Shape;413;p33"/>
            <p:cNvCxnSpPr>
              <a:stCxn id="412" idx="2"/>
              <a:endCxn id="414" idx="6"/>
            </p:cNvCxnSpPr>
            <p:nvPr/>
          </p:nvCxnSpPr>
          <p:spPr>
            <a:xfrm flipH="1">
              <a:off x="2413411" y="3105735"/>
              <a:ext cx="11415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415" name="Google Shape;415;p33"/>
            <p:cNvSpPr/>
            <p:nvPr/>
          </p:nvSpPr>
          <p:spPr>
            <a:xfrm>
              <a:off x="1834187" y="2578650"/>
              <a:ext cx="1036800" cy="23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291845" y="3044985"/>
              <a:ext cx="121500" cy="1215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621542" y="2571750"/>
              <a:ext cx="983700" cy="233400"/>
            </a:xfrm>
            <a:prstGeom prst="rect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799097" y="2571750"/>
              <a:ext cx="983700" cy="23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418" name="Google Shape;418;p33"/>
            <p:cNvCxnSpPr>
              <a:stCxn id="409" idx="6"/>
              <a:endCxn id="419" idx="2"/>
            </p:cNvCxnSpPr>
            <p:nvPr/>
          </p:nvCxnSpPr>
          <p:spPr>
            <a:xfrm flipH="1" rot="10800000">
              <a:off x="6173189" y="3105885"/>
              <a:ext cx="1056900" cy="15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09" name="Google Shape;409;p33"/>
            <p:cNvSpPr/>
            <p:nvPr/>
          </p:nvSpPr>
          <p:spPr>
            <a:xfrm>
              <a:off x="6051689" y="3046635"/>
              <a:ext cx="121500" cy="121500"/>
            </a:xfrm>
            <a:prstGeom prst="ellipse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230195" y="3044985"/>
              <a:ext cx="121500" cy="121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20" name="Google Shape;420;p33"/>
            <p:cNvCxnSpPr>
              <a:stCxn id="421" idx="3"/>
              <a:endCxn id="414" idx="2"/>
            </p:cNvCxnSpPr>
            <p:nvPr/>
          </p:nvCxnSpPr>
          <p:spPr>
            <a:xfrm>
              <a:off x="1611539" y="3105744"/>
              <a:ext cx="680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421" name="Google Shape;421;p33"/>
            <p:cNvPicPr preferRelativeResize="0"/>
            <p:nvPr/>
          </p:nvPicPr>
          <p:blipFill rotWithShape="1">
            <a:blip r:embed="rId3">
              <a:alphaModFix/>
            </a:blip>
            <a:srcRect b="5807" l="5790" r="5807" t="5790"/>
            <a:stretch/>
          </p:blipFill>
          <p:spPr>
            <a:xfrm>
              <a:off x="1126824" y="2863387"/>
              <a:ext cx="484715" cy="4847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33"/>
          <p:cNvGrpSpPr/>
          <p:nvPr/>
        </p:nvGrpSpPr>
        <p:grpSpPr>
          <a:xfrm>
            <a:off x="1244014" y="4033850"/>
            <a:ext cx="6655972" cy="776350"/>
            <a:chOff x="1244012" y="3652850"/>
            <a:chExt cx="6655972" cy="776350"/>
          </a:xfrm>
        </p:grpSpPr>
        <p:sp>
          <p:nvSpPr>
            <p:cNvPr id="423" name="Google Shape;423;p33"/>
            <p:cNvSpPr/>
            <p:nvPr/>
          </p:nvSpPr>
          <p:spPr>
            <a:xfrm>
              <a:off x="4466075" y="3659750"/>
              <a:ext cx="1078800" cy="233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24" name="Google Shape;424;p33"/>
            <p:cNvCxnSpPr>
              <a:stCxn id="425" idx="6"/>
              <a:endCxn id="426" idx="2"/>
            </p:cNvCxnSpPr>
            <p:nvPr/>
          </p:nvCxnSpPr>
          <p:spPr>
            <a:xfrm>
              <a:off x="5066231" y="4186835"/>
              <a:ext cx="1102500" cy="18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25" name="Google Shape;425;p33"/>
            <p:cNvSpPr/>
            <p:nvPr/>
          </p:nvSpPr>
          <p:spPr>
            <a:xfrm>
              <a:off x="4944731" y="4126085"/>
              <a:ext cx="121500" cy="121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193443" y="3659750"/>
              <a:ext cx="1078800" cy="23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428" name="Google Shape;428;p33"/>
            <p:cNvCxnSpPr>
              <a:stCxn id="429" idx="6"/>
              <a:endCxn id="425" idx="2"/>
            </p:cNvCxnSpPr>
            <p:nvPr/>
          </p:nvCxnSpPr>
          <p:spPr>
            <a:xfrm>
              <a:off x="3793599" y="4186835"/>
              <a:ext cx="11511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29" name="Google Shape;429;p33"/>
            <p:cNvSpPr/>
            <p:nvPr/>
          </p:nvSpPr>
          <p:spPr>
            <a:xfrm>
              <a:off x="3672099" y="4126085"/>
              <a:ext cx="121500" cy="1215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30" name="Google Shape;430;p33"/>
            <p:cNvCxnSpPr>
              <a:stCxn id="429" idx="2"/>
              <a:endCxn id="431" idx="6"/>
            </p:cNvCxnSpPr>
            <p:nvPr/>
          </p:nvCxnSpPr>
          <p:spPr>
            <a:xfrm flipH="1">
              <a:off x="2530599" y="4186835"/>
              <a:ext cx="11415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432" name="Google Shape;432;p33"/>
            <p:cNvSpPr/>
            <p:nvPr/>
          </p:nvSpPr>
          <p:spPr>
            <a:xfrm>
              <a:off x="1951374" y="3659750"/>
              <a:ext cx="1036800" cy="23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409032" y="4126085"/>
              <a:ext cx="121500" cy="1215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738729" y="3652850"/>
              <a:ext cx="983700" cy="233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916284" y="3652850"/>
              <a:ext cx="983700" cy="23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435" name="Google Shape;435;p33"/>
            <p:cNvCxnSpPr>
              <a:stCxn id="426" idx="6"/>
              <a:endCxn id="436" idx="2"/>
            </p:cNvCxnSpPr>
            <p:nvPr/>
          </p:nvCxnSpPr>
          <p:spPr>
            <a:xfrm flipH="1" rot="10800000">
              <a:off x="6290377" y="4186985"/>
              <a:ext cx="1056900" cy="15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D9EAD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26" name="Google Shape;426;p33"/>
            <p:cNvSpPr/>
            <p:nvPr/>
          </p:nvSpPr>
          <p:spPr>
            <a:xfrm>
              <a:off x="6168877" y="4127735"/>
              <a:ext cx="121500" cy="121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7347383" y="4126085"/>
              <a:ext cx="121500" cy="121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37" name="Google Shape;437;p33"/>
            <p:cNvCxnSpPr>
              <a:stCxn id="438" idx="3"/>
              <a:endCxn id="431" idx="2"/>
            </p:cNvCxnSpPr>
            <p:nvPr/>
          </p:nvCxnSpPr>
          <p:spPr>
            <a:xfrm>
              <a:off x="1728726" y="4186844"/>
              <a:ext cx="680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438" name="Google Shape;438;p33"/>
            <p:cNvPicPr preferRelativeResize="0"/>
            <p:nvPr/>
          </p:nvPicPr>
          <p:blipFill rotWithShape="1">
            <a:blip r:embed="rId3">
              <a:alphaModFix/>
            </a:blip>
            <a:srcRect b="5807" l="5790" r="5807" t="5790"/>
            <a:stretch/>
          </p:blipFill>
          <p:spPr>
            <a:xfrm>
              <a:off x="1244012" y="3944487"/>
              <a:ext cx="484715" cy="484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33"/>
          <p:cNvSpPr/>
          <p:nvPr/>
        </p:nvSpPr>
        <p:spPr>
          <a:xfrm flipH="1" rot="5400000">
            <a:off x="2951018" y="3654727"/>
            <a:ext cx="315300" cy="2154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2472168" y="4823882"/>
            <a:ext cx="12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" sz="1300">
                <a:solidFill>
                  <a:schemeClr val="dk2"/>
                </a:solidFill>
              </a:rPr>
              <a:t>mandatory</a:t>
            </a:r>
            <a:endParaRPr i="0" sz="1300" u="none" cap="none" strike="noStrike">
              <a:solidFill>
                <a:schemeClr val="dk2"/>
              </a:solidFill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1243950" y="1019438"/>
            <a:ext cx="6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Full reflow: </a:t>
            </a:r>
            <a:r>
              <a:rPr lang="de" sz="1300"/>
              <a:t>Layout property changed</a:t>
            </a:r>
            <a:endParaRPr sz="1300"/>
          </a:p>
        </p:txBody>
      </p:sp>
      <p:sp>
        <p:nvSpPr>
          <p:cNvPr id="442" name="Google Shape;442;p33"/>
          <p:cNvSpPr txBox="1"/>
          <p:nvPr/>
        </p:nvSpPr>
        <p:spPr>
          <a:xfrm>
            <a:off x="1243950" y="2338750"/>
            <a:ext cx="6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Layout no affected</a:t>
            </a:r>
            <a:r>
              <a:rPr lang="de"/>
              <a:t>: </a:t>
            </a:r>
            <a:r>
              <a:rPr lang="de" sz="1300"/>
              <a:t>Paint property changed</a:t>
            </a:r>
            <a:endParaRPr sz="1300"/>
          </a:p>
        </p:txBody>
      </p:sp>
      <p:sp>
        <p:nvSpPr>
          <p:cNvPr id="443" name="Google Shape;443;p33"/>
          <p:cNvSpPr txBox="1"/>
          <p:nvPr/>
        </p:nvSpPr>
        <p:spPr>
          <a:xfrm>
            <a:off x="1243950" y="3634150"/>
            <a:ext cx="6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Neither </a:t>
            </a:r>
            <a:r>
              <a:rPr lang="de">
                <a:solidFill>
                  <a:schemeClr val="dk1"/>
                </a:solidFill>
              </a:rPr>
              <a:t>layout nor </a:t>
            </a:r>
            <a:r>
              <a:rPr lang="de"/>
              <a:t>paint</a:t>
            </a:r>
            <a:r>
              <a:rPr lang="de"/>
              <a:t>: </a:t>
            </a:r>
            <a:r>
              <a:rPr lang="de" sz="1300"/>
              <a:t>Compositor property changed</a:t>
            </a:r>
            <a:endParaRPr sz="1300"/>
          </a:p>
        </p:txBody>
      </p:sp>
      <p:sp>
        <p:nvSpPr>
          <p:cNvPr id="444" name="Google Shape;444;p33"/>
          <p:cNvSpPr txBox="1"/>
          <p:nvPr/>
        </p:nvSpPr>
        <p:spPr>
          <a:xfrm>
            <a:off x="776247" y="3557200"/>
            <a:ext cx="6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🔥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794975" y="942500"/>
            <a:ext cx="6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</a:t>
            </a:r>
            <a:endParaRPr sz="2000">
              <a:solidFill>
                <a:schemeClr val="dk2"/>
              </a:solidFill>
            </a:endParaRPr>
          </a:p>
        </p:txBody>
      </p:sp>
      <p:grpSp>
        <p:nvGrpSpPr>
          <p:cNvPr id="451" name="Google Shape;451;p34"/>
          <p:cNvGrpSpPr/>
          <p:nvPr/>
        </p:nvGrpSpPr>
        <p:grpSpPr>
          <a:xfrm>
            <a:off x="1244014" y="3271850"/>
            <a:ext cx="6655972" cy="776350"/>
            <a:chOff x="1244012" y="3652850"/>
            <a:chExt cx="6655972" cy="776350"/>
          </a:xfrm>
        </p:grpSpPr>
        <p:sp>
          <p:nvSpPr>
            <p:cNvPr id="452" name="Google Shape;452;p34"/>
            <p:cNvSpPr/>
            <p:nvPr/>
          </p:nvSpPr>
          <p:spPr>
            <a:xfrm>
              <a:off x="4466075" y="3659750"/>
              <a:ext cx="1078800" cy="233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53" name="Google Shape;453;p34"/>
            <p:cNvCxnSpPr>
              <a:stCxn id="454" idx="6"/>
              <a:endCxn id="455" idx="2"/>
            </p:cNvCxnSpPr>
            <p:nvPr/>
          </p:nvCxnSpPr>
          <p:spPr>
            <a:xfrm>
              <a:off x="5066231" y="4186835"/>
              <a:ext cx="1102500" cy="18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54" name="Google Shape;454;p34"/>
            <p:cNvSpPr/>
            <p:nvPr/>
          </p:nvSpPr>
          <p:spPr>
            <a:xfrm>
              <a:off x="4944731" y="4126085"/>
              <a:ext cx="121500" cy="121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193443" y="3659750"/>
              <a:ext cx="1078800" cy="23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457" name="Google Shape;457;p34"/>
            <p:cNvCxnSpPr>
              <a:stCxn id="458" idx="6"/>
              <a:endCxn id="454" idx="2"/>
            </p:cNvCxnSpPr>
            <p:nvPr/>
          </p:nvCxnSpPr>
          <p:spPr>
            <a:xfrm>
              <a:off x="3793599" y="4186835"/>
              <a:ext cx="11511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58" name="Google Shape;458;p34"/>
            <p:cNvSpPr/>
            <p:nvPr/>
          </p:nvSpPr>
          <p:spPr>
            <a:xfrm>
              <a:off x="3672099" y="4126085"/>
              <a:ext cx="121500" cy="1215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59" name="Google Shape;459;p34"/>
            <p:cNvCxnSpPr>
              <a:stCxn id="458" idx="2"/>
              <a:endCxn id="460" idx="6"/>
            </p:cNvCxnSpPr>
            <p:nvPr/>
          </p:nvCxnSpPr>
          <p:spPr>
            <a:xfrm flipH="1">
              <a:off x="2530599" y="4186835"/>
              <a:ext cx="11415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461" name="Google Shape;461;p34"/>
            <p:cNvSpPr/>
            <p:nvPr/>
          </p:nvSpPr>
          <p:spPr>
            <a:xfrm>
              <a:off x="1951374" y="3659750"/>
              <a:ext cx="1036800" cy="23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2409032" y="4126085"/>
              <a:ext cx="121500" cy="1215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738729" y="3652850"/>
              <a:ext cx="983700" cy="233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916284" y="3652850"/>
              <a:ext cx="983700" cy="23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464" name="Google Shape;464;p34"/>
            <p:cNvCxnSpPr>
              <a:stCxn id="455" idx="6"/>
              <a:endCxn id="465" idx="2"/>
            </p:cNvCxnSpPr>
            <p:nvPr/>
          </p:nvCxnSpPr>
          <p:spPr>
            <a:xfrm flipH="1" rot="10800000">
              <a:off x="6290377" y="4186985"/>
              <a:ext cx="1056900" cy="15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D9EAD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55" name="Google Shape;455;p34"/>
            <p:cNvSpPr/>
            <p:nvPr/>
          </p:nvSpPr>
          <p:spPr>
            <a:xfrm>
              <a:off x="6168877" y="4127735"/>
              <a:ext cx="121500" cy="121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347383" y="4126085"/>
              <a:ext cx="121500" cy="121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66" name="Google Shape;466;p34"/>
            <p:cNvCxnSpPr>
              <a:stCxn id="467" idx="3"/>
              <a:endCxn id="460" idx="2"/>
            </p:cNvCxnSpPr>
            <p:nvPr/>
          </p:nvCxnSpPr>
          <p:spPr>
            <a:xfrm>
              <a:off x="1728726" y="4186844"/>
              <a:ext cx="680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467" name="Google Shape;467;p34"/>
            <p:cNvPicPr preferRelativeResize="0"/>
            <p:nvPr/>
          </p:nvPicPr>
          <p:blipFill rotWithShape="1">
            <a:blip r:embed="rId3">
              <a:alphaModFix/>
            </a:blip>
            <a:srcRect b="5807" l="5790" r="5807" t="5790"/>
            <a:stretch/>
          </p:blipFill>
          <p:spPr>
            <a:xfrm>
              <a:off x="1244012" y="3944487"/>
              <a:ext cx="484715" cy="484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34"/>
          <p:cNvSpPr txBox="1"/>
          <p:nvPr/>
        </p:nvSpPr>
        <p:spPr>
          <a:xfrm>
            <a:off x="1243950" y="2872150"/>
            <a:ext cx="6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Aim for compositor-only properties</a:t>
            </a:r>
            <a:endParaRPr sz="1300"/>
          </a:p>
        </p:txBody>
      </p:sp>
      <p:sp>
        <p:nvSpPr>
          <p:cNvPr id="469" name="Google Shape;469;p34"/>
          <p:cNvSpPr txBox="1"/>
          <p:nvPr/>
        </p:nvSpPr>
        <p:spPr>
          <a:xfrm>
            <a:off x="776247" y="2795200"/>
            <a:ext cx="6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🔥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776250" y="1236575"/>
            <a:ext cx="6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e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💡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1243950" y="1313525"/>
            <a:ext cx="6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csstriggers.com/</a:t>
            </a:r>
            <a:r>
              <a:rPr lang="de"/>
              <a:t>: a</a:t>
            </a:r>
            <a:r>
              <a:rPr lang="de"/>
              <a:t>void steps in the pipeline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</a:t>
            </a:r>
            <a:endParaRPr sz="2000">
              <a:solidFill>
                <a:schemeClr val="dk2"/>
              </a:solidFill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842056" y="1128185"/>
            <a:ext cx="7488212" cy="3324315"/>
            <a:chOff x="1223131" y="1737833"/>
            <a:chExt cx="5115947" cy="2038207"/>
          </a:xfrm>
        </p:grpSpPr>
        <p:sp>
          <p:nvSpPr>
            <p:cNvPr id="154" name="Google Shape;154;p24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Layout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55" name="Google Shape;155;p24"/>
            <p:cNvCxnSpPr>
              <a:stCxn id="156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4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Recalc Style</a:t>
              </a:r>
              <a:endParaRPr sz="500"/>
            </a:p>
          </p:txBody>
        </p:sp>
        <p:cxnSp>
          <p:nvCxnSpPr>
            <p:cNvPr id="158" name="Google Shape;158;p24"/>
            <p:cNvCxnSpPr>
              <a:stCxn id="159" idx="6"/>
              <a:endCxn id="156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24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0" name="Google Shape;160;p24"/>
            <p:cNvCxnSpPr>
              <a:stCxn id="159" idx="2"/>
              <a:endCxn id="161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162" name="Google Shape;162;p24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Scripting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Paint</a:t>
              </a:r>
              <a:endParaRPr sz="500"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Composite</a:t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165" name="Google Shape;165;p24"/>
            <p:cNvCxnSpPr>
              <a:stCxn id="166" idx="6"/>
              <a:endCxn id="167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6" name="Google Shape;166;p24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8" name="Google Shape;168;p24"/>
            <p:cNvCxnSpPr>
              <a:stCxn id="169" idx="6"/>
              <a:endCxn id="161" idx="2"/>
            </p:cNvCxnSpPr>
            <p:nvPr/>
          </p:nvCxnSpPr>
          <p:spPr>
            <a:xfrm>
              <a:off x="1477125" y="2209826"/>
              <a:ext cx="753300" cy="311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none"/>
              <a:tailEnd len="sm" w="sm" type="stealth"/>
            </a:ln>
          </p:spPr>
        </p:cxnSp>
        <p:pic>
          <p:nvPicPr>
            <p:cNvPr id="170" name="Google Shape;170;p24"/>
            <p:cNvPicPr preferRelativeResize="0"/>
            <p:nvPr/>
          </p:nvPicPr>
          <p:blipFill rotWithShape="1">
            <a:blip r:embed="rId3">
              <a:alphaModFix/>
            </a:blip>
            <a:srcRect b="11633" l="48270" r="8383" t="13549"/>
            <a:stretch/>
          </p:blipFill>
          <p:spPr>
            <a:xfrm>
              <a:off x="1276772" y="1737833"/>
              <a:ext cx="259803" cy="3370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</p:pic>
        <p:sp>
          <p:nvSpPr>
            <p:cNvPr id="169" name="Google Shape;169;p24"/>
            <p:cNvSpPr/>
            <p:nvPr/>
          </p:nvSpPr>
          <p:spPr>
            <a:xfrm>
              <a:off x="1386825" y="2164676"/>
              <a:ext cx="90300" cy="903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71" name="Google Shape;171;p24"/>
            <p:cNvCxnSpPr>
              <a:stCxn id="161" idx="2"/>
              <a:endCxn id="172" idx="6"/>
            </p:cNvCxnSpPr>
            <p:nvPr/>
          </p:nvCxnSpPr>
          <p:spPr>
            <a:xfrm flipH="1">
              <a:off x="1477130" y="2520952"/>
              <a:ext cx="753300" cy="4275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173" name="Google Shape;173;p24"/>
            <p:cNvSpPr/>
            <p:nvPr/>
          </p:nvSpPr>
          <p:spPr>
            <a:xfrm>
              <a:off x="1223131" y="2495800"/>
              <a:ext cx="4176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latin typeface="Roboto Mono"/>
                  <a:ea typeface="Roboto Mono"/>
                  <a:cs typeface="Roboto Mono"/>
                  <a:sym typeface="Roboto Mono"/>
                </a:rPr>
                <a:t>{ }</a:t>
              </a:r>
              <a:endParaRPr b="1" sz="17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386786" y="2903202"/>
              <a:ext cx="90300" cy="903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910308" y="2756556"/>
              <a:ext cx="7305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🔁</a:t>
              </a:r>
              <a:endParaRPr sz="1500"/>
            </a:p>
          </p:txBody>
        </p:sp>
        <p:cxnSp>
          <p:nvCxnSpPr>
            <p:cNvPr id="175" name="Google Shape;175;p24"/>
            <p:cNvCxnSpPr>
              <a:stCxn id="176" idx="6"/>
              <a:endCxn id="159" idx="2"/>
            </p:cNvCxnSpPr>
            <p:nvPr/>
          </p:nvCxnSpPr>
          <p:spPr>
            <a:xfrm flipH="1" rot="10800000">
              <a:off x="2320716" y="2816602"/>
              <a:ext cx="847800" cy="485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674EA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6" name="Google Shape;176;p24"/>
            <p:cNvSpPr/>
            <p:nvPr/>
          </p:nvSpPr>
          <p:spPr>
            <a:xfrm>
              <a:off x="2230416" y="3257152"/>
              <a:ext cx="90300" cy="903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24"/>
          <p:cNvSpPr txBox="1"/>
          <p:nvPr/>
        </p:nvSpPr>
        <p:spPr>
          <a:xfrm>
            <a:off x="1026675" y="4306100"/>
            <a:ext cx="47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major key areas in the pixels-to-screen pipeline you should be mindful of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Scripting</a:t>
            </a:r>
            <a:endParaRPr sz="2000"/>
          </a:p>
        </p:txBody>
      </p:sp>
      <p:sp>
        <p:nvSpPr>
          <p:cNvPr id="183" name="Google Shape;183;p25"/>
          <p:cNvSpPr/>
          <p:nvPr/>
        </p:nvSpPr>
        <p:spPr>
          <a:xfrm>
            <a:off x="380863" y="1801300"/>
            <a:ext cx="2197500" cy="37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24601" l="8283" r="8292" t="20495"/>
          <a:stretch/>
        </p:blipFill>
        <p:spPr>
          <a:xfrm>
            <a:off x="1006414" y="3260302"/>
            <a:ext cx="516183" cy="3399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11633" l="48270" r="8383" t="13549"/>
          <a:stretch/>
        </p:blipFill>
        <p:spPr>
          <a:xfrm>
            <a:off x="1639747" y="3261412"/>
            <a:ext cx="259803" cy="337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86" name="Google Shape;186;p25"/>
          <p:cNvSpPr/>
          <p:nvPr/>
        </p:nvSpPr>
        <p:spPr>
          <a:xfrm>
            <a:off x="744763" y="2515737"/>
            <a:ext cx="1469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 }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076948" y="1801293"/>
            <a:ext cx="2354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typically </a:t>
            </a:r>
            <a:r>
              <a:rPr b="1" lang="de" sz="1300">
                <a:solidFill>
                  <a:srgbClr val="DEA123"/>
                </a:solidFill>
              </a:rPr>
              <a:t>JavaScript</a:t>
            </a:r>
            <a:r>
              <a:rPr lang="de" sz="1300">
                <a:solidFill>
                  <a:schemeClr val="dk1"/>
                </a:solidFill>
              </a:rPr>
              <a:t> is used to 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execute work</a:t>
            </a:r>
            <a:r>
              <a:rPr lang="de" sz="1300">
                <a:solidFill>
                  <a:schemeClr val="dk1"/>
                </a:solidFill>
              </a:rPr>
              <a:t> that results in </a:t>
            </a:r>
            <a:r>
              <a:rPr b="1" lang="de" sz="1300">
                <a:solidFill>
                  <a:schemeClr val="dk1"/>
                </a:solidFill>
              </a:rPr>
              <a:t>visual changes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insert / move DOM Nodes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change styles / classes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189" name="Google Shape;189;p25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90" name="Google Shape;190;p25"/>
            <p:cNvCxnSpPr>
              <a:stCxn id="191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B4A7D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193" name="Google Shape;193;p25"/>
            <p:cNvCxnSpPr>
              <a:stCxn id="194" idx="6"/>
              <a:endCxn id="191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B4A7D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95" name="Google Shape;195;p25"/>
            <p:cNvCxnSpPr>
              <a:stCxn id="194" idx="2"/>
              <a:endCxn id="196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DEA123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Scripting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200" name="Google Shape;200;p25"/>
            <p:cNvCxnSpPr>
              <a:stCxn id="201" idx="6"/>
              <a:endCxn id="202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B6D7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01" name="Google Shape;201;p25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Recalculate Styles</a:t>
            </a:r>
            <a:endParaRPr sz="2000"/>
          </a:p>
        </p:txBody>
      </p:sp>
      <p:sp>
        <p:nvSpPr>
          <p:cNvPr id="208" name="Google Shape;208;p26"/>
          <p:cNvSpPr/>
          <p:nvPr/>
        </p:nvSpPr>
        <p:spPr>
          <a:xfrm>
            <a:off x="381600" y="1801300"/>
            <a:ext cx="2197500" cy="378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Recalculate Styles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1166641" y="2400051"/>
            <a:ext cx="979525" cy="495222"/>
            <a:chOff x="2308524" y="770112"/>
            <a:chExt cx="979525" cy="495222"/>
          </a:xfrm>
        </p:grpSpPr>
        <p:cxnSp>
          <p:nvCxnSpPr>
            <p:cNvPr id="210" name="Google Shape;210;p26"/>
            <p:cNvCxnSpPr/>
            <p:nvPr/>
          </p:nvCxnSpPr>
          <p:spPr>
            <a:xfrm>
              <a:off x="2820800" y="854025"/>
              <a:ext cx="2154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1" name="Google Shape;211;p26"/>
            <p:cNvSpPr/>
            <p:nvPr/>
          </p:nvSpPr>
          <p:spPr>
            <a:xfrm>
              <a:off x="2474449" y="985134"/>
              <a:ext cx="280200" cy="280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2789666" y="919877"/>
              <a:ext cx="280200" cy="2802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537941" y="770112"/>
              <a:ext cx="280200" cy="2802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308524" y="843679"/>
              <a:ext cx="280200" cy="2802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6"/>
            <p:cNvCxnSpPr/>
            <p:nvPr/>
          </p:nvCxnSpPr>
          <p:spPr>
            <a:xfrm>
              <a:off x="2395185" y="1015433"/>
              <a:ext cx="0" cy="2406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6" name="Google Shape;216;p26"/>
            <p:cNvSpPr/>
            <p:nvPr/>
          </p:nvSpPr>
          <p:spPr>
            <a:xfrm>
              <a:off x="3007849" y="985134"/>
              <a:ext cx="280200" cy="2802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6"/>
          <p:cNvGrpSpPr/>
          <p:nvPr/>
        </p:nvGrpSpPr>
        <p:grpSpPr>
          <a:xfrm>
            <a:off x="1283692" y="3085323"/>
            <a:ext cx="655661" cy="655852"/>
            <a:chOff x="2467908" y="1517473"/>
            <a:chExt cx="655661" cy="655852"/>
          </a:xfrm>
        </p:grpSpPr>
        <p:sp>
          <p:nvSpPr>
            <p:cNvPr id="218" name="Google Shape;218;p26"/>
            <p:cNvSpPr/>
            <p:nvPr/>
          </p:nvSpPr>
          <p:spPr>
            <a:xfrm>
              <a:off x="2685868" y="1735621"/>
              <a:ext cx="437700" cy="437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685863" y="1735624"/>
              <a:ext cx="437700" cy="4377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467908" y="1517473"/>
              <a:ext cx="437700" cy="4377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26"/>
            <p:cNvCxnSpPr/>
            <p:nvPr/>
          </p:nvCxnSpPr>
          <p:spPr>
            <a:xfrm>
              <a:off x="2495617" y="1757133"/>
              <a:ext cx="2154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2762074" y="1541777"/>
              <a:ext cx="0" cy="2010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cxnSp>
        <p:nvCxnSpPr>
          <p:cNvPr id="223" name="Google Shape;223;p26"/>
          <p:cNvCxnSpPr/>
          <p:nvPr/>
        </p:nvCxnSpPr>
        <p:spPr>
          <a:xfrm>
            <a:off x="949384" y="2536400"/>
            <a:ext cx="0" cy="10512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 txBox="1"/>
          <p:nvPr/>
        </p:nvSpPr>
        <p:spPr>
          <a:xfrm rot="-5400000">
            <a:off x="268059" y="2970251"/>
            <a:ext cx="982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74EA7"/>
                </a:solidFill>
              </a:rPr>
              <a:t>calculate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905700" y="3904562"/>
            <a:ext cx="151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apply </a:t>
            </a:r>
            <a:r>
              <a:rPr b="1" lang="de" sz="1300">
                <a:solidFill>
                  <a:srgbClr val="674EA7"/>
                </a:solidFill>
              </a:rPr>
              <a:t>CSS </a:t>
            </a:r>
            <a:r>
              <a:rPr b="1" lang="de" sz="1300">
                <a:solidFill>
                  <a:schemeClr val="dk1"/>
                </a:solidFill>
              </a:rPr>
              <a:t>to the related </a:t>
            </a:r>
            <a:r>
              <a:rPr b="1" lang="de" sz="1300">
                <a:solidFill>
                  <a:srgbClr val="4A86E8"/>
                </a:solidFill>
              </a:rPr>
              <a:t>DOM</a:t>
            </a:r>
            <a:endParaRPr b="1" sz="1300">
              <a:solidFill>
                <a:srgbClr val="4A86E8"/>
              </a:solidFill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227" name="Google Shape;227;p26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28" name="Google Shape;228;p26"/>
            <p:cNvCxnSpPr>
              <a:stCxn id="229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B4A7D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6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Recalc </a:t>
              </a:r>
              <a:r>
                <a:rPr b="1"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Style</a:t>
              </a:r>
              <a:endParaRPr b="1" sz="500"/>
            </a:p>
          </p:txBody>
        </p:sp>
        <p:cxnSp>
          <p:nvCxnSpPr>
            <p:cNvPr id="231" name="Google Shape;231;p26"/>
            <p:cNvCxnSpPr>
              <a:stCxn id="232" idx="6"/>
              <a:endCxn id="229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8E7CC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6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33" name="Google Shape;233;p26"/>
            <p:cNvCxnSpPr>
              <a:stCxn id="232" idx="2"/>
              <a:endCxn id="234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FFE599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235" name="Google Shape;235;p26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238" name="Google Shape;238;p26"/>
            <p:cNvCxnSpPr>
              <a:stCxn id="239" idx="6"/>
              <a:endCxn id="240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B6D7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39" name="Google Shape;239;p26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1" name="Google Shape;241;p26"/>
          <p:cNvSpPr txBox="1"/>
          <p:nvPr/>
        </p:nvSpPr>
        <p:spPr>
          <a:xfrm>
            <a:off x="3076948" y="1801293"/>
            <a:ext cx="2354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process of figuring out which CSS rule applies to which element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once known, styles are applied and calculate for each element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Layout</a:t>
            </a:r>
            <a:endParaRPr sz="2000"/>
          </a:p>
        </p:txBody>
      </p:sp>
      <p:grpSp>
        <p:nvGrpSpPr>
          <p:cNvPr id="247" name="Google Shape;247;p27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248" name="Google Shape;248;p27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Layout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49" name="Google Shape;249;p27"/>
            <p:cNvCxnSpPr>
              <a:stCxn id="250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B4A7D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50" name="Google Shape;250;p27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252" name="Google Shape;252;p27"/>
            <p:cNvCxnSpPr>
              <a:stCxn id="253" idx="6"/>
              <a:endCxn id="250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53" name="Google Shape;253;p27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54" name="Google Shape;254;p27"/>
            <p:cNvCxnSpPr>
              <a:stCxn id="253" idx="2"/>
              <a:endCxn id="255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FFE599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256" name="Google Shape;256;p27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259" name="Google Shape;259;p27"/>
            <p:cNvCxnSpPr>
              <a:stCxn id="260" idx="6"/>
              <a:endCxn id="261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B6D7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27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2" name="Google Shape;262;p27"/>
          <p:cNvSpPr/>
          <p:nvPr/>
        </p:nvSpPr>
        <p:spPr>
          <a:xfrm>
            <a:off x="381600" y="1801800"/>
            <a:ext cx="2197500" cy="378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1390915" y="2974722"/>
            <a:ext cx="714900" cy="71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1021091" y="2443499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820986" y="2416117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66" name="Google Shape;266;p27"/>
          <p:cNvSpPr/>
          <p:nvPr/>
        </p:nvSpPr>
        <p:spPr>
          <a:xfrm>
            <a:off x="1034937" y="2618442"/>
            <a:ext cx="714900" cy="71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7"/>
          <p:cNvCxnSpPr/>
          <p:nvPr/>
        </p:nvCxnSpPr>
        <p:spPr>
          <a:xfrm>
            <a:off x="1114841" y="3043051"/>
            <a:ext cx="3519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>
            <a:off x="1503932" y="2691331"/>
            <a:ext cx="0" cy="3282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9" name="Google Shape;269;p27"/>
          <p:cNvSpPr txBox="1"/>
          <p:nvPr/>
        </p:nvSpPr>
        <p:spPr>
          <a:xfrm>
            <a:off x="699291" y="3838662"/>
            <a:ext cx="151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calculate the nodes </a:t>
            </a:r>
            <a:r>
              <a:rPr b="1" lang="de" sz="1300">
                <a:solidFill>
                  <a:srgbClr val="674EA7"/>
                </a:solidFill>
              </a:rPr>
              <a:t>dimensions</a:t>
            </a:r>
            <a:endParaRPr b="1" sz="1300">
              <a:solidFill>
                <a:srgbClr val="674EA7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076950" y="1801300"/>
            <a:ext cx="25488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calculate each nodes’ </a:t>
            </a:r>
            <a:r>
              <a:rPr b="1" lang="de" sz="1300">
                <a:solidFill>
                  <a:schemeClr val="dk1"/>
                </a:solidFill>
              </a:rPr>
              <a:t>geometry</a:t>
            </a:r>
            <a:r>
              <a:rPr lang="de" sz="1300">
                <a:solidFill>
                  <a:schemeClr val="dk1"/>
                </a:solidFill>
              </a:rPr>
              <a:t> and where it’s </a:t>
            </a:r>
            <a:r>
              <a:rPr b="1" lang="de" sz="1300">
                <a:solidFill>
                  <a:schemeClr val="dk1"/>
                </a:solidFill>
              </a:rPr>
              <a:t>positioned on screen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elements affect each other, so the process has to be </a:t>
            </a:r>
            <a:r>
              <a:rPr b="1" lang="de" sz="1300">
                <a:solidFill>
                  <a:schemeClr val="dk1"/>
                </a:solidFill>
              </a:rPr>
              <a:t>recursive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by far the </a:t>
            </a:r>
            <a:r>
              <a:rPr b="1" lang="de" sz="1300">
                <a:solidFill>
                  <a:schemeClr val="dk1"/>
                </a:solidFill>
              </a:rPr>
              <a:t>most cost intense</a:t>
            </a:r>
            <a:r>
              <a:rPr lang="de" sz="1300">
                <a:solidFill>
                  <a:schemeClr val="dk1"/>
                </a:solidFill>
              </a:rPr>
              <a:t> task for the browser to perform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cko Reflow Visualization - mozilla.org" id="275" name="Google Shape;275;p28" title="Gecko Reflow Visualization - mozilla.or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0" y="13415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Layout</a:t>
            </a:r>
            <a:endParaRPr sz="2000"/>
          </a:p>
        </p:txBody>
      </p:sp>
      <p:grpSp>
        <p:nvGrpSpPr>
          <p:cNvPr id="277" name="Google Shape;277;p28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278" name="Google Shape;278;p28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Layout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79" name="Google Shape;279;p28"/>
            <p:cNvCxnSpPr>
              <a:stCxn id="280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B4A7D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28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282" name="Google Shape;282;p28"/>
            <p:cNvCxnSpPr>
              <a:stCxn id="283" idx="6"/>
              <a:endCxn id="280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28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4" name="Google Shape;284;p28"/>
            <p:cNvCxnSpPr>
              <a:stCxn id="283" idx="2"/>
              <a:endCxn id="285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FFE599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286" name="Google Shape;286;p28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289" name="Google Shape;289;p28"/>
            <p:cNvCxnSpPr>
              <a:stCxn id="290" idx="6"/>
              <a:endCxn id="291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B6D7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28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Paint</a:t>
            </a:r>
            <a:endParaRPr sz="2000"/>
          </a:p>
        </p:txBody>
      </p:sp>
      <p:grpSp>
        <p:nvGrpSpPr>
          <p:cNvPr id="297" name="Google Shape;297;p29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298" name="Google Shape;298;p29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9" name="Google Shape;299;p29"/>
            <p:cNvCxnSpPr>
              <a:stCxn id="300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29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302" name="Google Shape;302;p29"/>
            <p:cNvCxnSpPr>
              <a:stCxn id="303" idx="6"/>
              <a:endCxn id="300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03" name="Google Shape;303;p29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04" name="Google Shape;304;p29"/>
            <p:cNvCxnSpPr>
              <a:stCxn id="303" idx="2"/>
              <a:endCxn id="305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FFE599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306" name="Google Shape;306;p29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Paint</a:t>
              </a:r>
              <a:endParaRPr b="1" sz="500"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cxnSp>
          <p:nvCxnSpPr>
            <p:cNvPr id="309" name="Google Shape;309;p29"/>
            <p:cNvCxnSpPr>
              <a:stCxn id="310" idx="6"/>
              <a:endCxn id="311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89C54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29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806240" y="2712600"/>
            <a:ext cx="900000" cy="900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381600" y="1801800"/>
            <a:ext cx="2197500" cy="378000"/>
          </a:xfrm>
          <a:prstGeom prst="rect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sz="1700"/>
          </a:p>
        </p:txBody>
      </p:sp>
      <p:sp>
        <p:nvSpPr>
          <p:cNvPr id="314" name="Google Shape;314;p29"/>
          <p:cNvSpPr/>
          <p:nvPr/>
        </p:nvSpPr>
        <p:spPr>
          <a:xfrm>
            <a:off x="1254442" y="3161188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1261487" y="3168250"/>
            <a:ext cx="900000" cy="900000"/>
          </a:xfrm>
          <a:prstGeom prst="pie">
            <a:avLst>
              <a:gd fmla="val 10764563" name="adj1"/>
              <a:gd fmla="val 16200000" name="adj2"/>
            </a:avLst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820351" y="2726711"/>
            <a:ext cx="900000" cy="90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577030" y="4194737"/>
            <a:ext cx="151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fills </a:t>
            </a:r>
            <a:r>
              <a:rPr b="1" lang="de" sz="1300">
                <a:solidFill>
                  <a:srgbClr val="6AA84F"/>
                </a:solidFill>
              </a:rPr>
              <a:t>pixels</a:t>
            </a:r>
            <a:r>
              <a:rPr b="1" lang="de" sz="1300">
                <a:solidFill>
                  <a:schemeClr val="dk1"/>
                </a:solidFill>
              </a:rPr>
              <a:t> on </a:t>
            </a:r>
            <a:r>
              <a:rPr b="1" lang="de" sz="1300">
                <a:solidFill>
                  <a:srgbClr val="674EA7"/>
                </a:solidFill>
              </a:rPr>
              <a:t>layers</a:t>
            </a:r>
            <a:endParaRPr b="1" sz="1300">
              <a:solidFill>
                <a:srgbClr val="674EA7"/>
              </a:solidFill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3076948" y="1801293"/>
            <a:ext cx="2354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essentially, </a:t>
            </a:r>
            <a:r>
              <a:rPr b="1" lang="de" sz="1300">
                <a:solidFill>
                  <a:schemeClr val="dk1"/>
                </a:solidFill>
              </a:rPr>
              <a:t>drawing</a:t>
            </a:r>
            <a:r>
              <a:rPr lang="de" sz="1300">
                <a:solidFill>
                  <a:schemeClr val="dk1"/>
                </a:solidFill>
              </a:rPr>
              <a:t> every visual part of an element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191919"/>
                </a:solidFill>
                <a:highlight>
                  <a:srgbClr val="FFFFFF"/>
                </a:highlight>
              </a:rPr>
              <a:t>colors</a:t>
            </a:r>
            <a:endParaRPr sz="13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191919"/>
                </a:solidFill>
                <a:highlight>
                  <a:srgbClr val="FFFFFF"/>
                </a:highlight>
              </a:rPr>
              <a:t>images</a:t>
            </a:r>
            <a:endParaRPr sz="13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191919"/>
                </a:solidFill>
                <a:highlight>
                  <a:srgbClr val="FFFFFF"/>
                </a:highlight>
              </a:rPr>
              <a:t>border-color</a:t>
            </a:r>
            <a:endParaRPr sz="13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191919"/>
                </a:solidFill>
                <a:highlight>
                  <a:srgbClr val="FFFFFF"/>
                </a:highlight>
              </a:rPr>
              <a:t>shadows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Render Pipeline: </a:t>
            </a:r>
            <a:r>
              <a:rPr lang="de" sz="2000"/>
              <a:t>Composite</a:t>
            </a:r>
            <a:endParaRPr sz="2000"/>
          </a:p>
        </p:txBody>
      </p:sp>
      <p:grpSp>
        <p:nvGrpSpPr>
          <p:cNvPr id="324" name="Google Shape;324;p30"/>
          <p:cNvGrpSpPr/>
          <p:nvPr/>
        </p:nvGrpSpPr>
        <p:grpSpPr>
          <a:xfrm>
            <a:off x="4878816" y="611873"/>
            <a:ext cx="4182085" cy="1625184"/>
            <a:chOff x="1890525" y="2129450"/>
            <a:chExt cx="4448553" cy="1646590"/>
          </a:xfrm>
        </p:grpSpPr>
        <p:sp>
          <p:nvSpPr>
            <p:cNvPr id="325" name="Google Shape;325;p30"/>
            <p:cNvSpPr/>
            <p:nvPr/>
          </p:nvSpPr>
          <p:spPr>
            <a:xfrm>
              <a:off x="3758206" y="27390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26" name="Google Shape;326;p30"/>
            <p:cNvCxnSpPr>
              <a:stCxn id="327" idx="6"/>
            </p:cNvCxnSpPr>
            <p:nvPr/>
          </p:nvCxnSpPr>
          <p:spPr>
            <a:xfrm>
              <a:off x="4204006" y="3121290"/>
              <a:ext cx="855000" cy="30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27" name="Google Shape;327;p30"/>
            <p:cNvSpPr/>
            <p:nvPr/>
          </p:nvSpPr>
          <p:spPr>
            <a:xfrm>
              <a:off x="4113706" y="30761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813016" y="2434240"/>
              <a:ext cx="801300" cy="173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cxnSp>
          <p:nvCxnSpPr>
            <p:cNvPr id="329" name="Google Shape;329;p30"/>
            <p:cNvCxnSpPr>
              <a:stCxn id="330" idx="6"/>
              <a:endCxn id="327" idx="2"/>
            </p:cNvCxnSpPr>
            <p:nvPr/>
          </p:nvCxnSpPr>
          <p:spPr>
            <a:xfrm>
              <a:off x="3258816" y="2816490"/>
              <a:ext cx="855000" cy="3048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D9D2E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30" name="Google Shape;330;p30"/>
            <p:cNvSpPr/>
            <p:nvPr/>
          </p:nvSpPr>
          <p:spPr>
            <a:xfrm>
              <a:off x="3168516" y="2771340"/>
              <a:ext cx="90300" cy="903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31" name="Google Shape;331;p30"/>
            <p:cNvCxnSpPr>
              <a:stCxn id="330" idx="2"/>
              <a:endCxn id="332" idx="6"/>
            </p:cNvCxnSpPr>
            <p:nvPr/>
          </p:nvCxnSpPr>
          <p:spPr>
            <a:xfrm rot="10800000">
              <a:off x="2320716" y="2520990"/>
              <a:ext cx="847800" cy="2955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rgbClr val="FFE599"/>
              </a:solidFill>
              <a:prstDash val="dash"/>
              <a:round/>
              <a:headEnd len="med" w="med" type="stealth"/>
              <a:tailEnd len="sm" w="sm" type="none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1890525" y="2129450"/>
              <a:ext cx="770100" cy="17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230430" y="2475802"/>
              <a:ext cx="90300" cy="90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</a:t>
              </a:r>
              <a:endPara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734188" y="3043840"/>
              <a:ext cx="730500" cy="173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608578" y="3348640"/>
              <a:ext cx="730500" cy="173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Composite</a:t>
              </a:r>
              <a:endParaRPr b="1" sz="500">
                <a:solidFill>
                  <a:srgbClr val="FFFFFF"/>
                </a:solidFill>
              </a:endParaRPr>
            </a:p>
          </p:txBody>
        </p:sp>
        <p:cxnSp>
          <p:nvCxnSpPr>
            <p:cNvPr id="336" name="Google Shape;336;p30"/>
            <p:cNvCxnSpPr>
              <a:stCxn id="337" idx="6"/>
              <a:endCxn id="338" idx="2"/>
            </p:cNvCxnSpPr>
            <p:nvPr/>
          </p:nvCxnSpPr>
          <p:spPr>
            <a:xfrm>
              <a:off x="5149512" y="3426090"/>
              <a:ext cx="779100" cy="3048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rgbClr val="B6D7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37" name="Google Shape;337;p30"/>
            <p:cNvSpPr/>
            <p:nvPr/>
          </p:nvSpPr>
          <p:spPr>
            <a:xfrm>
              <a:off x="5059212" y="3380940"/>
              <a:ext cx="90300" cy="903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928664" y="3685740"/>
              <a:ext cx="90300" cy="903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381600" y="1801800"/>
            <a:ext cx="2165700" cy="378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Composite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1129402" y="2530300"/>
            <a:ext cx="790106" cy="790346"/>
            <a:chOff x="6599699" y="3259550"/>
            <a:chExt cx="790106" cy="790346"/>
          </a:xfrm>
        </p:grpSpPr>
        <p:sp>
          <p:nvSpPr>
            <p:cNvPr id="341" name="Google Shape;341;p30"/>
            <p:cNvSpPr/>
            <p:nvPr/>
          </p:nvSpPr>
          <p:spPr>
            <a:xfrm>
              <a:off x="6599699" y="3259550"/>
              <a:ext cx="524700" cy="524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865105" y="3525196"/>
              <a:ext cx="524700" cy="5247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625627" y="2974650"/>
            <a:ext cx="790106" cy="790346"/>
            <a:chOff x="6599699" y="3259550"/>
            <a:chExt cx="790106" cy="790346"/>
          </a:xfrm>
        </p:grpSpPr>
        <p:sp>
          <p:nvSpPr>
            <p:cNvPr id="344" name="Google Shape;344;p30"/>
            <p:cNvSpPr/>
            <p:nvPr/>
          </p:nvSpPr>
          <p:spPr>
            <a:xfrm>
              <a:off x="6599699" y="3259550"/>
              <a:ext cx="524700" cy="524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65105" y="3525196"/>
              <a:ext cx="524700" cy="5247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6" name="Google Shape;346;p30"/>
          <p:cNvGrpSpPr/>
          <p:nvPr/>
        </p:nvGrpSpPr>
        <p:grpSpPr>
          <a:xfrm>
            <a:off x="1575302" y="2865000"/>
            <a:ext cx="790106" cy="790346"/>
            <a:chOff x="6599699" y="3259550"/>
            <a:chExt cx="790106" cy="790346"/>
          </a:xfrm>
        </p:grpSpPr>
        <p:sp>
          <p:nvSpPr>
            <p:cNvPr id="347" name="Google Shape;347;p30"/>
            <p:cNvSpPr/>
            <p:nvPr/>
          </p:nvSpPr>
          <p:spPr>
            <a:xfrm>
              <a:off x="6599699" y="3259550"/>
              <a:ext cx="524700" cy="524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865105" y="3525196"/>
              <a:ext cx="524700" cy="5247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9" name="Google Shape;349;p30"/>
          <p:cNvGrpSpPr/>
          <p:nvPr/>
        </p:nvGrpSpPr>
        <p:grpSpPr>
          <a:xfrm>
            <a:off x="1129402" y="3313600"/>
            <a:ext cx="790106" cy="790346"/>
            <a:chOff x="6599699" y="3259550"/>
            <a:chExt cx="790106" cy="790346"/>
          </a:xfrm>
        </p:grpSpPr>
        <p:sp>
          <p:nvSpPr>
            <p:cNvPr id="350" name="Google Shape;350;p30"/>
            <p:cNvSpPr/>
            <p:nvPr/>
          </p:nvSpPr>
          <p:spPr>
            <a:xfrm>
              <a:off x="6599699" y="3259550"/>
              <a:ext cx="524700" cy="524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865105" y="3525196"/>
              <a:ext cx="524700" cy="5247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89C54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2" name="Google Shape;352;p30"/>
          <p:cNvSpPr txBox="1"/>
          <p:nvPr/>
        </p:nvSpPr>
        <p:spPr>
          <a:xfrm>
            <a:off x="713568" y="4194737"/>
            <a:ext cx="151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compute </a:t>
            </a:r>
            <a:r>
              <a:rPr b="1" lang="de" sz="1300">
                <a:solidFill>
                  <a:srgbClr val="6AA84F"/>
                </a:solidFill>
              </a:rPr>
              <a:t>overlaps </a:t>
            </a:r>
            <a:r>
              <a:rPr b="1" lang="de" sz="1300">
                <a:solidFill>
                  <a:schemeClr val="dk1"/>
                </a:solidFill>
              </a:rPr>
              <a:t>of the layers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3076948" y="1801293"/>
            <a:ext cx="2354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draw layers on the screen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elements potentially overlap each other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less costly task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can be run on </a:t>
            </a:r>
            <a:r>
              <a:rPr b="1" lang="de" sz="1300">
                <a:solidFill>
                  <a:schemeClr val="dk1"/>
                </a:solidFill>
              </a:rPr>
              <a:t>GPU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311700" y="19044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Why should I know</a:t>
            </a:r>
            <a:r>
              <a:rPr lang="de" sz="2800"/>
              <a:t>?</a:t>
            </a:r>
            <a:endParaRPr sz="1422">
              <a:solidFill>
                <a:srgbClr val="999999"/>
              </a:solidFill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3955350" y="2587425"/>
            <a:ext cx="1233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700">
                <a:highlight>
                  <a:srgbClr val="FFFFFF"/>
                </a:highlight>
              </a:rPr>
              <a:t>🤔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 | PB Theme 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