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5"/>
    <p:sldMasterId id="214748367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</p:sldIdLst>
  <p:sldSz cy="5143500" cx="9144000"/>
  <p:notesSz cx="6858000" cy="9144000"/>
  <p:embeddedFontLst>
    <p:embeddedFont>
      <p:font typeface="Ubuntu"/>
      <p:regular r:id="rId51"/>
      <p:bold r:id="rId52"/>
      <p:italic r:id="rId53"/>
      <p:boldItalic r:id="rId54"/>
    </p:embeddedFont>
    <p:embeddedFont>
      <p:font typeface="Roboto"/>
      <p:regular r:id="rId55"/>
      <p:bold r:id="rId56"/>
      <p:italic r:id="rId57"/>
      <p:boldItalic r:id="rId58"/>
    </p:embeddedFont>
    <p:embeddedFont>
      <p:font typeface="Montserrat"/>
      <p:regular r:id="rId59"/>
      <p:bold r:id="rId60"/>
      <p:italic r:id="rId61"/>
      <p:boldItalic r:id="rId62"/>
    </p:embeddedFont>
    <p:embeddedFont>
      <p:font typeface="Fira Mono"/>
      <p:regular r:id="rId63"/>
      <p:bold r:id="rId64"/>
    </p:embeddedFont>
    <p:embeddedFont>
      <p:font typeface="Helvetica Neue"/>
      <p:regular r:id="rId65"/>
      <p:bold r:id="rId66"/>
      <p:italic r:id="rId67"/>
      <p:boldItalic r:id="rId68"/>
    </p:embeddedFont>
    <p:embeddedFont>
      <p:font typeface="Merriweather"/>
      <p:regular r:id="rId69"/>
      <p:bold r:id="rId70"/>
      <p:italic r:id="rId71"/>
      <p:boldItalic r:id="rId7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9C6B9B-404E-4B05-B3B3-F817DB9E59C3}">
  <a:tblStyle styleId="{D39C6B9B-404E-4B05-B3B3-F817DB9E59C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2" Type="http://schemas.openxmlformats.org/officeDocument/2006/relationships/font" Target="fonts/Merriweather-boldItalic.fntdata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1" Type="http://schemas.openxmlformats.org/officeDocument/2006/relationships/font" Target="fonts/Merriweather-italic.fntdata"/><Relationship Id="rId70" Type="http://schemas.openxmlformats.org/officeDocument/2006/relationships/font" Target="fonts/Merriweather-bold.fntdata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Montserrat-boldItalic.fntdata"/><Relationship Id="rId61" Type="http://schemas.openxmlformats.org/officeDocument/2006/relationships/font" Target="fonts/Montserrat-italic.fntdata"/><Relationship Id="rId20" Type="http://schemas.openxmlformats.org/officeDocument/2006/relationships/slide" Target="slides/slide13.xml"/><Relationship Id="rId64" Type="http://schemas.openxmlformats.org/officeDocument/2006/relationships/font" Target="fonts/FiraMono-bold.fntdata"/><Relationship Id="rId63" Type="http://schemas.openxmlformats.org/officeDocument/2006/relationships/font" Target="fonts/FiraMono-regular.fntdata"/><Relationship Id="rId22" Type="http://schemas.openxmlformats.org/officeDocument/2006/relationships/slide" Target="slides/slide15.xml"/><Relationship Id="rId66" Type="http://schemas.openxmlformats.org/officeDocument/2006/relationships/font" Target="fonts/HelveticaNeue-bold.fntdata"/><Relationship Id="rId21" Type="http://schemas.openxmlformats.org/officeDocument/2006/relationships/slide" Target="slides/slide14.xml"/><Relationship Id="rId65" Type="http://schemas.openxmlformats.org/officeDocument/2006/relationships/font" Target="fonts/HelveticaNeue-regular.fntdata"/><Relationship Id="rId24" Type="http://schemas.openxmlformats.org/officeDocument/2006/relationships/slide" Target="slides/slide17.xml"/><Relationship Id="rId68" Type="http://schemas.openxmlformats.org/officeDocument/2006/relationships/font" Target="fonts/HelveticaNeue-boldItalic.fntdata"/><Relationship Id="rId23" Type="http://schemas.openxmlformats.org/officeDocument/2006/relationships/slide" Target="slides/slide16.xml"/><Relationship Id="rId67" Type="http://schemas.openxmlformats.org/officeDocument/2006/relationships/font" Target="fonts/HelveticaNeue-italic.fntdata"/><Relationship Id="rId60" Type="http://schemas.openxmlformats.org/officeDocument/2006/relationships/font" Target="fonts/Montserrat-bold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font" Target="fonts/Merriweather-regular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Ubuntu-regular.fntdata"/><Relationship Id="rId50" Type="http://schemas.openxmlformats.org/officeDocument/2006/relationships/slide" Target="slides/slide43.xml"/><Relationship Id="rId53" Type="http://schemas.openxmlformats.org/officeDocument/2006/relationships/font" Target="fonts/Ubuntu-italic.fntdata"/><Relationship Id="rId52" Type="http://schemas.openxmlformats.org/officeDocument/2006/relationships/font" Target="fonts/Ubuntu-bold.fntdata"/><Relationship Id="rId11" Type="http://schemas.openxmlformats.org/officeDocument/2006/relationships/slide" Target="slides/slide4.xml"/><Relationship Id="rId55" Type="http://schemas.openxmlformats.org/officeDocument/2006/relationships/font" Target="fonts/Roboto-regular.fntdata"/><Relationship Id="rId10" Type="http://schemas.openxmlformats.org/officeDocument/2006/relationships/slide" Target="slides/slide3.xml"/><Relationship Id="rId54" Type="http://schemas.openxmlformats.org/officeDocument/2006/relationships/font" Target="fonts/Ubuntu-boldItalic.fntdata"/><Relationship Id="rId13" Type="http://schemas.openxmlformats.org/officeDocument/2006/relationships/slide" Target="slides/slide6.xml"/><Relationship Id="rId57" Type="http://schemas.openxmlformats.org/officeDocument/2006/relationships/font" Target="fonts/Roboto-italic.fntdata"/><Relationship Id="rId12" Type="http://schemas.openxmlformats.org/officeDocument/2006/relationships/slide" Target="slides/slide5.xml"/><Relationship Id="rId56" Type="http://schemas.openxmlformats.org/officeDocument/2006/relationships/font" Target="fonts/Roboto-bold.fntdata"/><Relationship Id="rId15" Type="http://schemas.openxmlformats.org/officeDocument/2006/relationships/slide" Target="slides/slide8.xml"/><Relationship Id="rId59" Type="http://schemas.openxmlformats.org/officeDocument/2006/relationships/font" Target="fonts/Montserrat-regular.fntdata"/><Relationship Id="rId14" Type="http://schemas.openxmlformats.org/officeDocument/2006/relationships/slide" Target="slides/slide7.xml"/><Relationship Id="rId58" Type="http://schemas.openxmlformats.org/officeDocument/2006/relationships/font" Target="fonts/Roboto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acada86407_0_0:notes"/>
          <p:cNvSpPr/>
          <p:nvPr>
            <p:ph idx="2" type="sldImg"/>
          </p:nvPr>
        </p:nvSpPr>
        <p:spPr>
          <a:xfrm>
            <a:off x="114320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acada864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acada86407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acada86407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acada86407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acada86407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acada86407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acada86407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acada86407_0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acada86407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acada86407_0_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acada86407_0_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acada86407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acada86407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acada86407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acada86407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acada86407_0_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acada86407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acada86407_0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acada86407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acada86407_0_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acada86407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acada86407_0_459:notes"/>
          <p:cNvSpPr/>
          <p:nvPr>
            <p:ph idx="2" type="sldImg"/>
          </p:nvPr>
        </p:nvSpPr>
        <p:spPr>
          <a:xfrm>
            <a:off x="114320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acada86407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acada86407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acada86407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acada86407_0_878:notes"/>
          <p:cNvSpPr/>
          <p:nvPr>
            <p:ph idx="2" type="sldImg"/>
          </p:nvPr>
        </p:nvSpPr>
        <p:spPr>
          <a:xfrm>
            <a:off x="114320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acada86407_0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acada86407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acada86407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acada86407_0_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acada86407_0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acada86407_0_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acada86407_0_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acada86407_0_9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acada86407_0_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acada86407_0_916:notes"/>
          <p:cNvSpPr/>
          <p:nvPr>
            <p:ph idx="2" type="sldImg"/>
          </p:nvPr>
        </p:nvSpPr>
        <p:spPr>
          <a:xfrm>
            <a:off x="114320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acada86407_0_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acada86407_0_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acada86407_0_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acada86407_0_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acada86407_0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1acada86407_0_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1acada86407_0_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acada86407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acada86407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acada86407_0_1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acada86407_0_1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acada86407_0_1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acada86407_0_1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acada86407_0_10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1acada86407_0_1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acada86407_0_1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acada86407_0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1acada86407_0_10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1acada86407_0_1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1acada86407_0_10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1acada86407_0_1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1acada86407_0_10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1acada86407_0_1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1acada86407_0_10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1acada86407_0_10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acada86407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1acada86407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acada86407_0_1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acada86407_0_1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acada86407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acada86407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1acada86407_0_1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1acada86407_0_1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acada86407_0_1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acada86407_0_1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1acada86407_0_1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1acada86407_0_1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1acada86407_0_1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1acada86407_0_1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acada86407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acada86407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acada86407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acada86407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acada86407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acada86407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acada86407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acada86407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acada86407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acada86407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überschrift 1">
  <p:cSld name="SECTION_HEADER_1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2" name="Google Shape;62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" name="Google Shape;8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" name="Google Shape;9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überschrift 1">
  <p:cSld name="SECTION_HEADER_1"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6" name="Google Shape;106;p28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09" name="Google Shape;109;p29"/>
          <p:cNvSpPr txBox="1"/>
          <p:nvPr/>
        </p:nvSpPr>
        <p:spPr>
          <a:xfrm>
            <a:off x="478225" y="391425"/>
            <a:ext cx="1137300" cy="1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5000">
                <a:latin typeface="Georgia"/>
                <a:ea typeface="Georgia"/>
                <a:cs typeface="Georgia"/>
                <a:sym typeface="Georgia"/>
              </a:rPr>
              <a:t>“</a:t>
            </a:r>
            <a:endParaRPr b="1" sz="15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0" name="Google Shape;110;p29"/>
          <p:cNvSpPr txBox="1"/>
          <p:nvPr/>
        </p:nvSpPr>
        <p:spPr>
          <a:xfrm>
            <a:off x="7732475" y="2302275"/>
            <a:ext cx="1137300" cy="1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5000">
                <a:latin typeface="Georgia"/>
                <a:ea typeface="Georgia"/>
                <a:cs typeface="Georgia"/>
                <a:sym typeface="Georgia"/>
              </a:rPr>
              <a:t>”</a:t>
            </a:r>
            <a:endParaRPr b="1" sz="15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1" name="Google Shape;111;p29"/>
          <p:cNvSpPr txBox="1"/>
          <p:nvPr/>
        </p:nvSpPr>
        <p:spPr>
          <a:xfrm>
            <a:off x="659750" y="871800"/>
            <a:ext cx="8109000" cy="25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2" name="Google Shape;112;p29"/>
          <p:cNvSpPr txBox="1"/>
          <p:nvPr/>
        </p:nvSpPr>
        <p:spPr>
          <a:xfrm>
            <a:off x="3747125" y="3548600"/>
            <a:ext cx="39138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ss-containment-debug.stackblitz.io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mozilla.org/en-US/docs/Web/CSS/contain-intrinsic-size" TargetMode="External"/><Relationship Id="rId4" Type="http://schemas.openxmlformats.org/officeDocument/2006/relationships/hyperlink" Target="https://chromestatus.com/feature/6740477866934272#:~:text=Feature%3A%20auto%20keyword%20for%20contain,through%20content%2Dvisibility%3A%20auto.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css-containment-debug.stackblitz.io/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16.jpg"/><Relationship Id="rId6" Type="http://schemas.openxmlformats.org/officeDocument/2006/relationships/image" Target="../media/image18.png"/><Relationship Id="rId7" Type="http://schemas.openxmlformats.org/officeDocument/2006/relationships/image" Target="../media/image1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ss-containment-debug.stackblitz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 txBox="1"/>
          <p:nvPr>
            <p:ph type="title"/>
          </p:nvPr>
        </p:nvSpPr>
        <p:spPr>
          <a:xfrm>
            <a:off x="311700" y="22270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CSS &amp; DOM Manipulation</a:t>
            </a:r>
            <a:br>
              <a:rPr lang="de"/>
            </a:br>
            <a:r>
              <a:rPr lang="de" sz="3155">
                <a:solidFill>
                  <a:schemeClr val="dk2"/>
                </a:solidFill>
              </a:rPr>
              <a:t>Performance Best Practices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 txBox="1"/>
          <p:nvPr>
            <p:ph type="title"/>
          </p:nvPr>
        </p:nvSpPr>
        <p:spPr>
          <a:xfrm>
            <a:off x="311700" y="1388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990000"/>
                </a:solidFill>
              </a:rPr>
              <a:t>contain</a:t>
            </a:r>
            <a:r>
              <a:rPr lang="de">
                <a:solidFill>
                  <a:srgbClr val="666666"/>
                </a:solidFill>
              </a:rPr>
              <a:t>: paint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97" name="Google Shape;297;p39"/>
          <p:cNvSpPr/>
          <p:nvPr/>
        </p:nvSpPr>
        <p:spPr>
          <a:xfrm>
            <a:off x="4318202" y="3198738"/>
            <a:ext cx="900000" cy="900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9"/>
          <p:cNvSpPr/>
          <p:nvPr/>
        </p:nvSpPr>
        <p:spPr>
          <a:xfrm>
            <a:off x="4318191" y="3198745"/>
            <a:ext cx="900000" cy="900000"/>
          </a:xfrm>
          <a:prstGeom prst="pie">
            <a:avLst>
              <a:gd fmla="val 10764563" name="adj1"/>
              <a:gd fmla="val 16200000" name="adj2"/>
            </a:avLst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39"/>
          <p:cNvSpPr/>
          <p:nvPr/>
        </p:nvSpPr>
        <p:spPr>
          <a:xfrm>
            <a:off x="3870000" y="2750150"/>
            <a:ext cx="900000" cy="9000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/>
          <p:nvPr>
            <p:ph type="title"/>
          </p:nvPr>
        </p:nvSpPr>
        <p:spPr>
          <a:xfrm>
            <a:off x="311700" y="445025"/>
            <a:ext cx="346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sz="2500"/>
              <a:t>performance impact</a:t>
            </a:r>
            <a:endParaRPr/>
          </a:p>
        </p:txBody>
      </p:sp>
      <p:sp>
        <p:nvSpPr>
          <p:cNvPr id="305" name="Google Shape;305;p40"/>
          <p:cNvSpPr/>
          <p:nvPr/>
        </p:nvSpPr>
        <p:spPr>
          <a:xfrm>
            <a:off x="2997025" y="2376025"/>
            <a:ext cx="1159800" cy="1226400"/>
          </a:xfrm>
          <a:prstGeom prst="rect">
            <a:avLst/>
          </a:prstGeom>
          <a:noFill/>
          <a:ln cap="flat" cmpd="sng" w="9525">
            <a:solidFill>
              <a:srgbClr val="99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06" name="Google Shape;306;p40"/>
          <p:cNvSpPr/>
          <p:nvPr/>
        </p:nvSpPr>
        <p:spPr>
          <a:xfrm>
            <a:off x="3418377" y="2215066"/>
            <a:ext cx="334800" cy="314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99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07" name="Google Shape;307;p40"/>
          <p:cNvSpPr/>
          <p:nvPr/>
        </p:nvSpPr>
        <p:spPr>
          <a:xfrm>
            <a:off x="3189779" y="2713091"/>
            <a:ext cx="334800" cy="314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08" name="Google Shape;308;p40"/>
          <p:cNvCxnSpPr>
            <a:stCxn id="306" idx="2"/>
            <a:endCxn id="307" idx="0"/>
          </p:cNvCxnSpPr>
          <p:nvPr/>
        </p:nvCxnSpPr>
        <p:spPr>
          <a:xfrm rot="5400000">
            <a:off x="3379677" y="2506966"/>
            <a:ext cx="183600" cy="2286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9" name="Google Shape;309;p40"/>
          <p:cNvSpPr txBox="1"/>
          <p:nvPr/>
        </p:nvSpPr>
        <p:spPr>
          <a:xfrm>
            <a:off x="2997016" y="3668325"/>
            <a:ext cx="1159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990000"/>
                </a:solidFill>
              </a:rPr>
              <a:t>contained</a:t>
            </a:r>
            <a:r>
              <a:rPr lang="de" sz="1100">
                <a:solidFill>
                  <a:srgbClr val="999999"/>
                </a:solidFill>
              </a:rPr>
              <a:t> nodes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310" name="Google Shape;310;p40"/>
          <p:cNvSpPr/>
          <p:nvPr/>
        </p:nvSpPr>
        <p:spPr>
          <a:xfrm>
            <a:off x="3646979" y="2713091"/>
            <a:ext cx="334800" cy="314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11" name="Google Shape;311;p40"/>
          <p:cNvCxnSpPr>
            <a:stCxn id="306" idx="2"/>
            <a:endCxn id="310" idx="0"/>
          </p:cNvCxnSpPr>
          <p:nvPr/>
        </p:nvCxnSpPr>
        <p:spPr>
          <a:xfrm flipH="1" rot="-5400000">
            <a:off x="3608277" y="2506966"/>
            <a:ext cx="183600" cy="2286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Google Shape;312;p40"/>
          <p:cNvSpPr/>
          <p:nvPr/>
        </p:nvSpPr>
        <p:spPr>
          <a:xfrm>
            <a:off x="4713779" y="2713091"/>
            <a:ext cx="334800" cy="314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13" name="Google Shape;313;p40"/>
          <p:cNvCxnSpPr>
            <a:stCxn id="314" idx="2"/>
            <a:endCxn id="312" idx="0"/>
          </p:cNvCxnSpPr>
          <p:nvPr/>
        </p:nvCxnSpPr>
        <p:spPr>
          <a:xfrm rot="5400000">
            <a:off x="4903677" y="2506966"/>
            <a:ext cx="183600" cy="2286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5" name="Google Shape;315;p40"/>
          <p:cNvSpPr txBox="1"/>
          <p:nvPr/>
        </p:nvSpPr>
        <p:spPr>
          <a:xfrm>
            <a:off x="4521016" y="3668325"/>
            <a:ext cx="1159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990000"/>
                </a:solidFill>
              </a:rPr>
              <a:t>obscured </a:t>
            </a:r>
            <a:r>
              <a:rPr lang="de" sz="1100">
                <a:solidFill>
                  <a:srgbClr val="999999"/>
                </a:solidFill>
              </a:rPr>
              <a:t>nodes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316" name="Google Shape;316;p40"/>
          <p:cNvSpPr/>
          <p:nvPr/>
        </p:nvSpPr>
        <p:spPr>
          <a:xfrm>
            <a:off x="5170979" y="2713091"/>
            <a:ext cx="334800" cy="314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17" name="Google Shape;317;p40"/>
          <p:cNvCxnSpPr>
            <a:stCxn id="314" idx="2"/>
            <a:endCxn id="316" idx="0"/>
          </p:cNvCxnSpPr>
          <p:nvPr/>
        </p:nvCxnSpPr>
        <p:spPr>
          <a:xfrm flipH="1" rot="-5400000">
            <a:off x="5132277" y="2506966"/>
            <a:ext cx="183600" cy="2286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8" name="Google Shape;318;p40"/>
          <p:cNvSpPr/>
          <p:nvPr/>
        </p:nvSpPr>
        <p:spPr>
          <a:xfrm>
            <a:off x="5170979" y="3170291"/>
            <a:ext cx="334800" cy="314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19" name="Google Shape;319;p40"/>
          <p:cNvCxnSpPr>
            <a:stCxn id="316" idx="2"/>
            <a:endCxn id="318" idx="0"/>
          </p:cNvCxnSpPr>
          <p:nvPr/>
        </p:nvCxnSpPr>
        <p:spPr>
          <a:xfrm flipH="1" rot="-5400000">
            <a:off x="5267279" y="3098591"/>
            <a:ext cx="1428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0" name="Google Shape;320;p40"/>
          <p:cNvSpPr/>
          <p:nvPr/>
        </p:nvSpPr>
        <p:spPr>
          <a:xfrm>
            <a:off x="4713779" y="3170291"/>
            <a:ext cx="334800" cy="314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21" name="Google Shape;321;p40"/>
          <p:cNvCxnSpPr>
            <a:stCxn id="312" idx="2"/>
            <a:endCxn id="320" idx="0"/>
          </p:cNvCxnSpPr>
          <p:nvPr/>
        </p:nvCxnSpPr>
        <p:spPr>
          <a:xfrm flipH="1" rot="-5400000">
            <a:off x="4810079" y="3098591"/>
            <a:ext cx="1428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2" name="Google Shape;322;p40"/>
          <p:cNvSpPr/>
          <p:nvPr/>
        </p:nvSpPr>
        <p:spPr>
          <a:xfrm>
            <a:off x="3646979" y="3170291"/>
            <a:ext cx="334800" cy="314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23" name="Google Shape;323;p40"/>
          <p:cNvCxnSpPr>
            <a:stCxn id="310" idx="2"/>
            <a:endCxn id="322" idx="0"/>
          </p:cNvCxnSpPr>
          <p:nvPr/>
        </p:nvCxnSpPr>
        <p:spPr>
          <a:xfrm flipH="1" rot="-5400000">
            <a:off x="3743279" y="3098591"/>
            <a:ext cx="1428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40"/>
          <p:cNvSpPr/>
          <p:nvPr/>
        </p:nvSpPr>
        <p:spPr>
          <a:xfrm>
            <a:off x="3189779" y="3170291"/>
            <a:ext cx="334800" cy="314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25" name="Google Shape;325;p40"/>
          <p:cNvCxnSpPr>
            <a:stCxn id="307" idx="2"/>
            <a:endCxn id="324" idx="0"/>
          </p:cNvCxnSpPr>
          <p:nvPr/>
        </p:nvCxnSpPr>
        <p:spPr>
          <a:xfrm flipH="1" rot="-5400000">
            <a:off x="3286079" y="3098591"/>
            <a:ext cx="1428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" name="Google Shape;326;p40"/>
          <p:cNvSpPr/>
          <p:nvPr/>
        </p:nvSpPr>
        <p:spPr>
          <a:xfrm>
            <a:off x="6121225" y="2376025"/>
            <a:ext cx="1159800" cy="240900"/>
          </a:xfrm>
          <a:prstGeom prst="rect">
            <a:avLst/>
          </a:prstGeom>
          <a:noFill/>
          <a:ln cap="flat" cmpd="sng" w="9525">
            <a:solidFill>
              <a:srgbClr val="99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27" name="Google Shape;327;p40"/>
          <p:cNvSpPr/>
          <p:nvPr/>
        </p:nvSpPr>
        <p:spPr>
          <a:xfrm>
            <a:off x="6542577" y="2215066"/>
            <a:ext cx="334800" cy="314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99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28" name="Google Shape;328;p40"/>
          <p:cNvSpPr/>
          <p:nvPr/>
        </p:nvSpPr>
        <p:spPr>
          <a:xfrm>
            <a:off x="6313979" y="2713091"/>
            <a:ext cx="334800" cy="314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29" name="Google Shape;329;p40"/>
          <p:cNvCxnSpPr>
            <a:stCxn id="327" idx="2"/>
            <a:endCxn id="328" idx="0"/>
          </p:cNvCxnSpPr>
          <p:nvPr/>
        </p:nvCxnSpPr>
        <p:spPr>
          <a:xfrm rot="5400000">
            <a:off x="6503877" y="2506966"/>
            <a:ext cx="183600" cy="2286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0" name="Google Shape;330;p40"/>
          <p:cNvSpPr/>
          <p:nvPr/>
        </p:nvSpPr>
        <p:spPr>
          <a:xfrm>
            <a:off x="6771179" y="2713091"/>
            <a:ext cx="334800" cy="314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31" name="Google Shape;331;p40"/>
          <p:cNvCxnSpPr>
            <a:stCxn id="327" idx="2"/>
            <a:endCxn id="330" idx="0"/>
          </p:cNvCxnSpPr>
          <p:nvPr/>
        </p:nvCxnSpPr>
        <p:spPr>
          <a:xfrm flipH="1" rot="-5400000">
            <a:off x="6732477" y="2506966"/>
            <a:ext cx="183600" cy="2286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" name="Google Shape;332;p40"/>
          <p:cNvSpPr/>
          <p:nvPr/>
        </p:nvSpPr>
        <p:spPr>
          <a:xfrm>
            <a:off x="6771179" y="3170291"/>
            <a:ext cx="334800" cy="314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33" name="Google Shape;333;p40"/>
          <p:cNvCxnSpPr>
            <a:stCxn id="330" idx="2"/>
            <a:endCxn id="332" idx="0"/>
          </p:cNvCxnSpPr>
          <p:nvPr/>
        </p:nvCxnSpPr>
        <p:spPr>
          <a:xfrm flipH="1" rot="-5400000">
            <a:off x="6867479" y="3098591"/>
            <a:ext cx="1428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4" name="Google Shape;334;p40"/>
          <p:cNvSpPr/>
          <p:nvPr/>
        </p:nvSpPr>
        <p:spPr>
          <a:xfrm>
            <a:off x="6313979" y="3170291"/>
            <a:ext cx="334800" cy="314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35" name="Google Shape;335;p40"/>
          <p:cNvCxnSpPr>
            <a:stCxn id="328" idx="2"/>
            <a:endCxn id="334" idx="0"/>
          </p:cNvCxnSpPr>
          <p:nvPr/>
        </p:nvCxnSpPr>
        <p:spPr>
          <a:xfrm flipH="1" rot="-5400000">
            <a:off x="6410279" y="3098591"/>
            <a:ext cx="1428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" name="Google Shape;336;p40"/>
          <p:cNvSpPr txBox="1"/>
          <p:nvPr/>
        </p:nvSpPr>
        <p:spPr>
          <a:xfrm>
            <a:off x="6121216" y="3668325"/>
            <a:ext cx="1159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990000"/>
                </a:solidFill>
              </a:rPr>
              <a:t>offscreen</a:t>
            </a:r>
            <a:r>
              <a:rPr lang="de" sz="1100">
                <a:solidFill>
                  <a:srgbClr val="999999"/>
                </a:solidFill>
              </a:rPr>
              <a:t> nodes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337" name="Google Shape;337;p40"/>
          <p:cNvSpPr txBox="1"/>
          <p:nvPr/>
        </p:nvSpPr>
        <p:spPr>
          <a:xfrm>
            <a:off x="2911383" y="1805548"/>
            <a:ext cx="13311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rgbClr val="990000"/>
                </a:solidFill>
              </a:rPr>
              <a:t>shield </a:t>
            </a:r>
            <a:r>
              <a:rPr b="1" lang="de" sz="1000">
                <a:solidFill>
                  <a:schemeClr val="dk1"/>
                </a:solidFill>
              </a:rPr>
              <a:t>from </a:t>
            </a:r>
            <a:br>
              <a:rPr b="1" lang="de" sz="1000">
                <a:solidFill>
                  <a:schemeClr val="dk1"/>
                </a:solidFill>
              </a:rPr>
            </a:br>
            <a:r>
              <a:rPr b="1" lang="de" sz="1000">
                <a:solidFill>
                  <a:schemeClr val="dk1"/>
                </a:solidFill>
              </a:rPr>
              <a:t>outer paint</a:t>
            </a:r>
            <a:endParaRPr b="1" sz="1000">
              <a:solidFill>
                <a:srgbClr val="990000"/>
              </a:solidFill>
            </a:endParaRPr>
          </a:p>
        </p:txBody>
      </p:sp>
      <p:sp>
        <p:nvSpPr>
          <p:cNvPr id="338" name="Google Shape;338;p40"/>
          <p:cNvSpPr txBox="1"/>
          <p:nvPr/>
        </p:nvSpPr>
        <p:spPr>
          <a:xfrm>
            <a:off x="4511583" y="1805548"/>
            <a:ext cx="13311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rgbClr val="990000"/>
                </a:solidFill>
              </a:rPr>
              <a:t>reduces </a:t>
            </a:r>
            <a:r>
              <a:rPr b="1" lang="de" sz="1000">
                <a:solidFill>
                  <a:schemeClr val="dk1"/>
                </a:solidFill>
              </a:rPr>
              <a:t>paint area by cutting edges</a:t>
            </a:r>
            <a:endParaRPr b="1" sz="1000">
              <a:solidFill>
                <a:srgbClr val="990000"/>
              </a:solidFill>
            </a:endParaRPr>
          </a:p>
        </p:txBody>
      </p:sp>
      <p:sp>
        <p:nvSpPr>
          <p:cNvPr id="339" name="Google Shape;339;p40"/>
          <p:cNvSpPr txBox="1"/>
          <p:nvPr/>
        </p:nvSpPr>
        <p:spPr>
          <a:xfrm>
            <a:off x="6035583" y="1805548"/>
            <a:ext cx="13311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rgbClr val="990000"/>
                </a:solidFill>
              </a:rPr>
              <a:t>skip </a:t>
            </a:r>
            <a:r>
              <a:rPr b="1" lang="de" sz="1000">
                <a:solidFill>
                  <a:schemeClr val="dk1"/>
                </a:solidFill>
              </a:rPr>
              <a:t>invisible nodes from paint</a:t>
            </a:r>
            <a:endParaRPr b="1" sz="1000">
              <a:solidFill>
                <a:srgbClr val="990000"/>
              </a:solidFill>
            </a:endParaRPr>
          </a:p>
        </p:txBody>
      </p:sp>
      <p:sp>
        <p:nvSpPr>
          <p:cNvPr id="340" name="Google Shape;340;p40"/>
          <p:cNvSpPr/>
          <p:nvPr/>
        </p:nvSpPr>
        <p:spPr>
          <a:xfrm>
            <a:off x="3405625" y="3954219"/>
            <a:ext cx="90300" cy="903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40"/>
          <p:cNvSpPr/>
          <p:nvPr/>
        </p:nvSpPr>
        <p:spPr>
          <a:xfrm>
            <a:off x="3675625" y="3954219"/>
            <a:ext cx="90300" cy="90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2" name="Google Shape;342;p40"/>
          <p:cNvSpPr/>
          <p:nvPr/>
        </p:nvSpPr>
        <p:spPr>
          <a:xfrm>
            <a:off x="3540625" y="3954219"/>
            <a:ext cx="90300" cy="903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0"/>
          <p:cNvSpPr/>
          <p:nvPr/>
        </p:nvSpPr>
        <p:spPr>
          <a:xfrm>
            <a:off x="3810625" y="3954219"/>
            <a:ext cx="90300" cy="90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40"/>
          <p:cNvSpPr/>
          <p:nvPr/>
        </p:nvSpPr>
        <p:spPr>
          <a:xfrm>
            <a:off x="3270625" y="3954219"/>
            <a:ext cx="90300" cy="903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40"/>
          <p:cNvSpPr/>
          <p:nvPr/>
        </p:nvSpPr>
        <p:spPr>
          <a:xfrm>
            <a:off x="4929625" y="3954219"/>
            <a:ext cx="90300" cy="903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40"/>
          <p:cNvSpPr/>
          <p:nvPr/>
        </p:nvSpPr>
        <p:spPr>
          <a:xfrm>
            <a:off x="5199625" y="3954219"/>
            <a:ext cx="90300" cy="90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40"/>
          <p:cNvSpPr/>
          <p:nvPr/>
        </p:nvSpPr>
        <p:spPr>
          <a:xfrm>
            <a:off x="5064625" y="3954219"/>
            <a:ext cx="90300" cy="903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40"/>
          <p:cNvSpPr/>
          <p:nvPr/>
        </p:nvSpPr>
        <p:spPr>
          <a:xfrm>
            <a:off x="5334625" y="3954219"/>
            <a:ext cx="90300" cy="90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40"/>
          <p:cNvSpPr/>
          <p:nvPr/>
        </p:nvSpPr>
        <p:spPr>
          <a:xfrm>
            <a:off x="4794625" y="3954219"/>
            <a:ext cx="90300" cy="903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40"/>
          <p:cNvSpPr/>
          <p:nvPr/>
        </p:nvSpPr>
        <p:spPr>
          <a:xfrm>
            <a:off x="6529825" y="3954219"/>
            <a:ext cx="90300" cy="903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40"/>
          <p:cNvSpPr/>
          <p:nvPr/>
        </p:nvSpPr>
        <p:spPr>
          <a:xfrm>
            <a:off x="6799825" y="3954219"/>
            <a:ext cx="90300" cy="90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40"/>
          <p:cNvSpPr/>
          <p:nvPr/>
        </p:nvSpPr>
        <p:spPr>
          <a:xfrm>
            <a:off x="6664825" y="3954219"/>
            <a:ext cx="90300" cy="903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40"/>
          <p:cNvSpPr/>
          <p:nvPr/>
        </p:nvSpPr>
        <p:spPr>
          <a:xfrm>
            <a:off x="6934825" y="3954219"/>
            <a:ext cx="90300" cy="90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40"/>
          <p:cNvSpPr/>
          <p:nvPr/>
        </p:nvSpPr>
        <p:spPr>
          <a:xfrm>
            <a:off x="6394825" y="3954219"/>
            <a:ext cx="90300" cy="903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5" name="Google Shape;355;p40"/>
          <p:cNvCxnSpPr/>
          <p:nvPr/>
        </p:nvCxnSpPr>
        <p:spPr>
          <a:xfrm>
            <a:off x="2592200" y="1498600"/>
            <a:ext cx="0" cy="29775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56" name="Google Shape;356;p40"/>
          <p:cNvSpPr txBox="1"/>
          <p:nvPr/>
        </p:nvSpPr>
        <p:spPr>
          <a:xfrm>
            <a:off x="3911425" y="1049325"/>
            <a:ext cx="44364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sz="1900">
                <a:solidFill>
                  <a:srgbClr val="990000"/>
                </a:solidFill>
              </a:rPr>
              <a:t>contain: </a:t>
            </a:r>
            <a:r>
              <a:rPr lang="de" sz="1900">
                <a:solidFill>
                  <a:schemeClr val="dk2"/>
                </a:solidFill>
              </a:rPr>
              <a:t>paint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57" name="Google Shape;357;p40"/>
          <p:cNvSpPr/>
          <p:nvPr/>
        </p:nvSpPr>
        <p:spPr>
          <a:xfrm>
            <a:off x="1190852" y="2418888"/>
            <a:ext cx="900000" cy="900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0"/>
          <p:cNvSpPr/>
          <p:nvPr/>
        </p:nvSpPr>
        <p:spPr>
          <a:xfrm>
            <a:off x="742650" y="1970300"/>
            <a:ext cx="900000" cy="900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0"/>
          <p:cNvSpPr/>
          <p:nvPr/>
        </p:nvSpPr>
        <p:spPr>
          <a:xfrm>
            <a:off x="1183786" y="2411839"/>
            <a:ext cx="900000" cy="900000"/>
          </a:xfrm>
          <a:prstGeom prst="pie">
            <a:avLst>
              <a:gd fmla="val 10764563" name="adj1"/>
              <a:gd fmla="val 16200000" name="adj2"/>
            </a:avLst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0" name="Google Shape;360;p40"/>
          <p:cNvCxnSpPr/>
          <p:nvPr/>
        </p:nvCxnSpPr>
        <p:spPr>
          <a:xfrm>
            <a:off x="846983" y="2742061"/>
            <a:ext cx="289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61" name="Google Shape;361;p40"/>
          <p:cNvCxnSpPr/>
          <p:nvPr/>
        </p:nvCxnSpPr>
        <p:spPr>
          <a:xfrm rot="5400000">
            <a:off x="1376153" y="2181286"/>
            <a:ext cx="289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62" name="Google Shape;362;p40"/>
          <p:cNvSpPr txBox="1"/>
          <p:nvPr/>
        </p:nvSpPr>
        <p:spPr>
          <a:xfrm>
            <a:off x="389749" y="3414275"/>
            <a:ext cx="21096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990000"/>
                </a:solidFill>
              </a:rPr>
              <a:t>paint area </a:t>
            </a:r>
            <a:r>
              <a:rPr b="1" lang="de">
                <a:solidFill>
                  <a:schemeClr val="dk1"/>
                </a:solidFill>
              </a:rPr>
              <a:t>reduced </a:t>
            </a:r>
            <a:br>
              <a:rPr b="1" lang="de">
                <a:solidFill>
                  <a:schemeClr val="dk1"/>
                </a:solidFill>
              </a:rPr>
            </a:br>
            <a:r>
              <a:rPr b="1" lang="de">
                <a:solidFill>
                  <a:schemeClr val="dk1"/>
                </a:solidFill>
              </a:rPr>
              <a:t>to border-box </a:t>
            </a:r>
            <a:endParaRPr b="1">
              <a:solidFill>
                <a:srgbClr val="990000"/>
              </a:solidFill>
            </a:endParaRPr>
          </a:p>
        </p:txBody>
      </p:sp>
      <p:sp>
        <p:nvSpPr>
          <p:cNvPr id="363" name="Google Shape;363;p40"/>
          <p:cNvSpPr/>
          <p:nvPr/>
        </p:nvSpPr>
        <p:spPr>
          <a:xfrm>
            <a:off x="4713775" y="3170295"/>
            <a:ext cx="334800" cy="142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64" name="Google Shape;364;p40"/>
          <p:cNvSpPr/>
          <p:nvPr/>
        </p:nvSpPr>
        <p:spPr>
          <a:xfrm>
            <a:off x="5170975" y="3170295"/>
            <a:ext cx="334800" cy="142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65" name="Google Shape;365;p40"/>
          <p:cNvSpPr txBox="1"/>
          <p:nvPr/>
        </p:nvSpPr>
        <p:spPr>
          <a:xfrm>
            <a:off x="7595500" y="3668325"/>
            <a:ext cx="12591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999999"/>
                </a:solidFill>
              </a:rPr>
              <a:t>offscreen </a:t>
            </a:r>
            <a:r>
              <a:rPr lang="de" sz="1100">
                <a:solidFill>
                  <a:srgbClr val="990000"/>
                </a:solidFill>
              </a:rPr>
              <a:t>container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366" name="Google Shape;366;p40"/>
          <p:cNvSpPr txBox="1"/>
          <p:nvPr/>
        </p:nvSpPr>
        <p:spPr>
          <a:xfrm>
            <a:off x="7559583" y="1805548"/>
            <a:ext cx="13311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rgbClr val="990000"/>
                </a:solidFill>
              </a:rPr>
              <a:t>skip </a:t>
            </a:r>
            <a:r>
              <a:rPr b="1" lang="de" sz="1000">
                <a:solidFill>
                  <a:schemeClr val="dk1"/>
                </a:solidFill>
              </a:rPr>
              <a:t>out of viewport</a:t>
            </a:r>
            <a:br>
              <a:rPr b="1" lang="de" sz="1000">
                <a:solidFill>
                  <a:schemeClr val="dk1"/>
                </a:solidFill>
              </a:rPr>
            </a:br>
            <a:r>
              <a:rPr b="1" lang="de" sz="1000">
                <a:solidFill>
                  <a:schemeClr val="dk1"/>
                </a:solidFill>
              </a:rPr>
              <a:t>nodes from paint</a:t>
            </a:r>
            <a:endParaRPr b="1" sz="1000">
              <a:solidFill>
                <a:srgbClr val="990000"/>
              </a:solidFill>
            </a:endParaRPr>
          </a:p>
        </p:txBody>
      </p:sp>
      <p:sp>
        <p:nvSpPr>
          <p:cNvPr id="367" name="Google Shape;367;p40"/>
          <p:cNvSpPr/>
          <p:nvPr/>
        </p:nvSpPr>
        <p:spPr>
          <a:xfrm>
            <a:off x="8053825" y="3954219"/>
            <a:ext cx="90300" cy="903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40"/>
          <p:cNvSpPr/>
          <p:nvPr/>
        </p:nvSpPr>
        <p:spPr>
          <a:xfrm>
            <a:off x="8323825" y="3954219"/>
            <a:ext cx="90300" cy="90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40"/>
          <p:cNvSpPr/>
          <p:nvPr/>
        </p:nvSpPr>
        <p:spPr>
          <a:xfrm>
            <a:off x="8188825" y="3954219"/>
            <a:ext cx="90300" cy="903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40"/>
          <p:cNvSpPr/>
          <p:nvPr/>
        </p:nvSpPr>
        <p:spPr>
          <a:xfrm>
            <a:off x="8458825" y="3954219"/>
            <a:ext cx="90300" cy="90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1" name="Google Shape;371;p40"/>
          <p:cNvSpPr/>
          <p:nvPr/>
        </p:nvSpPr>
        <p:spPr>
          <a:xfrm>
            <a:off x="7918825" y="3954219"/>
            <a:ext cx="90300" cy="903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72" name="Google Shape;372;p40"/>
          <p:cNvGrpSpPr/>
          <p:nvPr/>
        </p:nvGrpSpPr>
        <p:grpSpPr>
          <a:xfrm>
            <a:off x="7645225" y="2507104"/>
            <a:ext cx="1171492" cy="1095321"/>
            <a:chOff x="7645225" y="2495493"/>
            <a:chExt cx="1171492" cy="1095321"/>
          </a:xfrm>
        </p:grpSpPr>
        <p:sp>
          <p:nvSpPr>
            <p:cNvPr id="373" name="Google Shape;373;p40"/>
            <p:cNvSpPr/>
            <p:nvPr/>
          </p:nvSpPr>
          <p:spPr>
            <a:xfrm>
              <a:off x="7645225" y="2796414"/>
              <a:ext cx="1159800" cy="794400"/>
            </a:xfrm>
            <a:prstGeom prst="rect">
              <a:avLst/>
            </a:prstGeom>
            <a:noFill/>
            <a:ln cap="flat" cmpd="sng" w="9525">
              <a:solidFill>
                <a:srgbClr val="99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595959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74" name="Google Shape;374;p40"/>
            <p:cNvSpPr/>
            <p:nvPr/>
          </p:nvSpPr>
          <p:spPr>
            <a:xfrm>
              <a:off x="8066577" y="2635455"/>
              <a:ext cx="334800" cy="314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99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595959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75" name="Google Shape;375;p40"/>
            <p:cNvSpPr/>
            <p:nvPr/>
          </p:nvSpPr>
          <p:spPr>
            <a:xfrm>
              <a:off x="7837979" y="3133480"/>
              <a:ext cx="334800" cy="314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595959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cxnSp>
          <p:nvCxnSpPr>
            <p:cNvPr id="376" name="Google Shape;376;p40"/>
            <p:cNvCxnSpPr>
              <a:stCxn id="374" idx="2"/>
              <a:endCxn id="375" idx="0"/>
            </p:cNvCxnSpPr>
            <p:nvPr/>
          </p:nvCxnSpPr>
          <p:spPr>
            <a:xfrm rot="5400000">
              <a:off x="8027877" y="2927355"/>
              <a:ext cx="183600" cy="228600"/>
            </a:xfrm>
            <a:prstGeom prst="curvedConnector3">
              <a:avLst>
                <a:gd fmla="val 50007" name="adj1"/>
              </a:avLst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77" name="Google Shape;377;p40"/>
            <p:cNvSpPr/>
            <p:nvPr/>
          </p:nvSpPr>
          <p:spPr>
            <a:xfrm>
              <a:off x="8295179" y="3133480"/>
              <a:ext cx="334800" cy="314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595959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cxnSp>
          <p:nvCxnSpPr>
            <p:cNvPr id="378" name="Google Shape;378;p40"/>
            <p:cNvCxnSpPr>
              <a:stCxn id="374" idx="2"/>
              <a:endCxn id="377" idx="0"/>
            </p:cNvCxnSpPr>
            <p:nvPr/>
          </p:nvCxnSpPr>
          <p:spPr>
            <a:xfrm flipH="1" rot="-5400000">
              <a:off x="8256477" y="2927355"/>
              <a:ext cx="183600" cy="228600"/>
            </a:xfrm>
            <a:prstGeom prst="curvedConnector3">
              <a:avLst>
                <a:gd fmla="val 50007" name="adj1"/>
              </a:avLst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9" name="Google Shape;379;p40"/>
            <p:cNvCxnSpPr/>
            <p:nvPr/>
          </p:nvCxnSpPr>
          <p:spPr>
            <a:xfrm>
              <a:off x="7648517" y="2495493"/>
              <a:ext cx="1168200" cy="0"/>
            </a:xfrm>
            <a:prstGeom prst="straightConnector1">
              <a:avLst/>
            </a:prstGeom>
            <a:noFill/>
            <a:ln cap="flat" cmpd="sng" w="19050">
              <a:solidFill>
                <a:srgbClr val="99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380" name="Google Shape;380;p40"/>
          <p:cNvSpPr/>
          <p:nvPr/>
        </p:nvSpPr>
        <p:spPr>
          <a:xfrm>
            <a:off x="4521025" y="2369698"/>
            <a:ext cx="1159800" cy="942900"/>
          </a:xfrm>
          <a:prstGeom prst="rect">
            <a:avLst/>
          </a:prstGeom>
          <a:noFill/>
          <a:ln cap="flat" cmpd="sng" w="9525">
            <a:solidFill>
              <a:srgbClr val="99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81" name="Google Shape;381;p40"/>
          <p:cNvSpPr/>
          <p:nvPr/>
        </p:nvSpPr>
        <p:spPr>
          <a:xfrm>
            <a:off x="736323" y="1963973"/>
            <a:ext cx="900000" cy="9000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0"/>
          <p:cNvSpPr/>
          <p:nvPr/>
        </p:nvSpPr>
        <p:spPr>
          <a:xfrm>
            <a:off x="4942377" y="2215066"/>
            <a:ext cx="334800" cy="314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99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1"/>
          <p:cNvSpPr txBox="1"/>
          <p:nvPr>
            <p:ph type="title"/>
          </p:nvPr>
        </p:nvSpPr>
        <p:spPr>
          <a:xfrm>
            <a:off x="311700" y="445025"/>
            <a:ext cx="346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sz="2500"/>
              <a:t>design impact</a:t>
            </a:r>
            <a:endParaRPr/>
          </a:p>
        </p:txBody>
      </p:sp>
      <p:sp>
        <p:nvSpPr>
          <p:cNvPr id="387" name="Google Shape;387;p41"/>
          <p:cNvSpPr/>
          <p:nvPr/>
        </p:nvSpPr>
        <p:spPr>
          <a:xfrm>
            <a:off x="5511625" y="2376025"/>
            <a:ext cx="1159800" cy="522900"/>
          </a:xfrm>
          <a:prstGeom prst="rect">
            <a:avLst/>
          </a:prstGeom>
          <a:noFill/>
          <a:ln cap="flat" cmpd="sng" w="9525">
            <a:solidFill>
              <a:srgbClr val="99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88" name="Google Shape;388;p41"/>
          <p:cNvSpPr/>
          <p:nvPr/>
        </p:nvSpPr>
        <p:spPr>
          <a:xfrm>
            <a:off x="5932977" y="2215066"/>
            <a:ext cx="334800" cy="314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99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89" name="Google Shape;389;p41"/>
          <p:cNvCxnSpPr>
            <a:stCxn id="388" idx="2"/>
            <a:endCxn id="390" idx="0"/>
          </p:cNvCxnSpPr>
          <p:nvPr/>
        </p:nvCxnSpPr>
        <p:spPr>
          <a:xfrm flipH="1" rot="-5400000">
            <a:off x="6008877" y="2620966"/>
            <a:ext cx="1836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1" name="Google Shape;391;p41"/>
          <p:cNvSpPr txBox="1"/>
          <p:nvPr/>
        </p:nvSpPr>
        <p:spPr>
          <a:xfrm>
            <a:off x="5511616" y="3668325"/>
            <a:ext cx="1159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990000"/>
                </a:solidFill>
              </a:rPr>
              <a:t>visible </a:t>
            </a:r>
            <a:r>
              <a:rPr lang="de" sz="1100">
                <a:solidFill>
                  <a:srgbClr val="999999"/>
                </a:solidFill>
              </a:rPr>
              <a:t>area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392" name="Google Shape;392;p41"/>
          <p:cNvSpPr txBox="1"/>
          <p:nvPr/>
        </p:nvSpPr>
        <p:spPr>
          <a:xfrm>
            <a:off x="5502183" y="1805548"/>
            <a:ext cx="13311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rgbClr val="990000"/>
                </a:solidFill>
              </a:rPr>
              <a:t>cuts </a:t>
            </a:r>
            <a:r>
              <a:rPr b="1" lang="de" sz="1000">
                <a:solidFill>
                  <a:schemeClr val="dk1"/>
                </a:solidFill>
              </a:rPr>
              <a:t>paint area </a:t>
            </a:r>
            <a:br>
              <a:rPr b="1" lang="de" sz="1000">
                <a:solidFill>
                  <a:schemeClr val="dk1"/>
                </a:solidFill>
              </a:rPr>
            </a:br>
            <a:r>
              <a:rPr b="1" lang="de" sz="1000">
                <a:solidFill>
                  <a:schemeClr val="dk1"/>
                </a:solidFill>
              </a:rPr>
              <a:t>at border-box</a:t>
            </a:r>
            <a:endParaRPr b="1" sz="1000">
              <a:solidFill>
                <a:srgbClr val="990000"/>
              </a:solidFill>
            </a:endParaRPr>
          </a:p>
        </p:txBody>
      </p:sp>
      <p:cxnSp>
        <p:nvCxnSpPr>
          <p:cNvPr id="393" name="Google Shape;393;p41"/>
          <p:cNvCxnSpPr/>
          <p:nvPr/>
        </p:nvCxnSpPr>
        <p:spPr>
          <a:xfrm>
            <a:off x="2744600" y="1498600"/>
            <a:ext cx="0" cy="29775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94" name="Google Shape;394;p41"/>
          <p:cNvSpPr txBox="1"/>
          <p:nvPr/>
        </p:nvSpPr>
        <p:spPr>
          <a:xfrm>
            <a:off x="3911425" y="1049325"/>
            <a:ext cx="44364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sz="1900">
                <a:solidFill>
                  <a:srgbClr val="990000"/>
                </a:solidFill>
              </a:rPr>
              <a:t>contain: </a:t>
            </a:r>
            <a:r>
              <a:rPr lang="de" sz="1900">
                <a:solidFill>
                  <a:schemeClr val="dk2"/>
                </a:solidFill>
              </a:rPr>
              <a:t>paint</a:t>
            </a:r>
            <a:endParaRPr sz="800">
              <a:solidFill>
                <a:schemeClr val="dk1"/>
              </a:solidFill>
            </a:endParaRPr>
          </a:p>
        </p:txBody>
      </p:sp>
      <p:grpSp>
        <p:nvGrpSpPr>
          <p:cNvPr id="395" name="Google Shape;395;p41"/>
          <p:cNvGrpSpPr/>
          <p:nvPr/>
        </p:nvGrpSpPr>
        <p:grpSpPr>
          <a:xfrm>
            <a:off x="742650" y="1970300"/>
            <a:ext cx="1348202" cy="1348588"/>
            <a:chOff x="742650" y="1970300"/>
            <a:chExt cx="1348202" cy="1348588"/>
          </a:xfrm>
        </p:grpSpPr>
        <p:sp>
          <p:nvSpPr>
            <p:cNvPr id="396" name="Google Shape;396;p41"/>
            <p:cNvSpPr/>
            <p:nvPr/>
          </p:nvSpPr>
          <p:spPr>
            <a:xfrm>
              <a:off x="1190852" y="2418888"/>
              <a:ext cx="900000" cy="900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41"/>
            <p:cNvSpPr/>
            <p:nvPr/>
          </p:nvSpPr>
          <p:spPr>
            <a:xfrm>
              <a:off x="742650" y="1970300"/>
              <a:ext cx="900000" cy="9000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99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1"/>
            <p:cNvSpPr/>
            <p:nvPr/>
          </p:nvSpPr>
          <p:spPr>
            <a:xfrm>
              <a:off x="1183786" y="2411839"/>
              <a:ext cx="900000" cy="900000"/>
            </a:xfrm>
            <a:prstGeom prst="pie">
              <a:avLst>
                <a:gd fmla="val 10764563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9" name="Google Shape;399;p41"/>
            <p:cNvCxnSpPr/>
            <p:nvPr/>
          </p:nvCxnSpPr>
          <p:spPr>
            <a:xfrm>
              <a:off x="846983" y="2742061"/>
              <a:ext cx="289200" cy="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400" name="Google Shape;400;p41"/>
            <p:cNvCxnSpPr/>
            <p:nvPr/>
          </p:nvCxnSpPr>
          <p:spPr>
            <a:xfrm rot="5400000">
              <a:off x="1376153" y="2181286"/>
              <a:ext cx="289200" cy="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  <p:sp>
        <p:nvSpPr>
          <p:cNvPr id="401" name="Google Shape;401;p41"/>
          <p:cNvSpPr txBox="1"/>
          <p:nvPr/>
        </p:nvSpPr>
        <p:spPr>
          <a:xfrm>
            <a:off x="828974" y="3484725"/>
            <a:ext cx="1509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dk1"/>
                </a:solidFill>
              </a:rPr>
              <a:t>border-box i</a:t>
            </a:r>
            <a:r>
              <a:rPr b="1" lang="de"/>
              <a:t>s the </a:t>
            </a:r>
            <a:br>
              <a:rPr b="1" lang="de"/>
            </a:br>
            <a:r>
              <a:rPr b="1" lang="de">
                <a:solidFill>
                  <a:srgbClr val="990000"/>
                </a:solidFill>
              </a:rPr>
              <a:t>visible </a:t>
            </a:r>
            <a:r>
              <a:rPr b="1" lang="de"/>
              <a:t>boundary</a:t>
            </a:r>
            <a:endParaRPr b="1"/>
          </a:p>
        </p:txBody>
      </p:sp>
      <p:sp>
        <p:nvSpPr>
          <p:cNvPr id="402" name="Google Shape;402;p41"/>
          <p:cNvSpPr/>
          <p:nvPr/>
        </p:nvSpPr>
        <p:spPr>
          <a:xfrm>
            <a:off x="5933279" y="2713091"/>
            <a:ext cx="334800" cy="314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03" name="Google Shape;403;p41"/>
          <p:cNvSpPr/>
          <p:nvPr/>
        </p:nvSpPr>
        <p:spPr>
          <a:xfrm>
            <a:off x="5933275" y="2713102"/>
            <a:ext cx="334800" cy="183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04" name="Google Shape;404;p41"/>
          <p:cNvSpPr/>
          <p:nvPr/>
        </p:nvSpPr>
        <p:spPr>
          <a:xfrm>
            <a:off x="5932979" y="3170291"/>
            <a:ext cx="334800" cy="314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05" name="Google Shape;405;p41"/>
          <p:cNvCxnSpPr>
            <a:stCxn id="402" idx="2"/>
            <a:endCxn id="404" idx="0"/>
          </p:cNvCxnSpPr>
          <p:nvPr/>
        </p:nvCxnSpPr>
        <p:spPr>
          <a:xfrm flipH="1" rot="-5400000">
            <a:off x="6029579" y="3098591"/>
            <a:ext cx="1428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2"/>
          <p:cNvSpPr txBox="1"/>
          <p:nvPr/>
        </p:nvSpPr>
        <p:spPr>
          <a:xfrm>
            <a:off x="264325" y="4476150"/>
            <a:ext cx="850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999999"/>
                </a:solidFill>
              </a:rPr>
              <a:t>the target nodes DOM contains only paint work, the example contains a trigger which effects only paint properties, the measure is performed in 3 steps form none to paint and one with paint and all nodes offscreen</a:t>
            </a:r>
            <a:endParaRPr sz="1000">
              <a:solidFill>
                <a:srgbClr val="999999"/>
              </a:solidFill>
            </a:endParaRPr>
          </a:p>
        </p:txBody>
      </p:sp>
      <p:pic>
        <p:nvPicPr>
          <p:cNvPr id="411" name="Google Shape;411;p42"/>
          <p:cNvPicPr preferRelativeResize="0"/>
          <p:nvPr/>
        </p:nvPicPr>
        <p:blipFill rotWithShape="1">
          <a:blip r:embed="rId3">
            <a:alphaModFix/>
          </a:blip>
          <a:srcRect b="84064" l="0" r="4816" t="3109"/>
          <a:stretch/>
        </p:blipFill>
        <p:spPr>
          <a:xfrm>
            <a:off x="205000" y="1395225"/>
            <a:ext cx="8212274" cy="61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2"/>
          <p:cNvSpPr/>
          <p:nvPr/>
        </p:nvSpPr>
        <p:spPr>
          <a:xfrm>
            <a:off x="1026225" y="2186925"/>
            <a:ext cx="1424400" cy="31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3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6.00ms</a:t>
            </a:r>
            <a:r>
              <a:rPr lang="de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de" sz="13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Paint</a:t>
            </a:r>
            <a:endParaRPr b="1" sz="13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42"/>
          <p:cNvSpPr/>
          <p:nvPr/>
        </p:nvSpPr>
        <p:spPr>
          <a:xfrm>
            <a:off x="3806569" y="2186925"/>
            <a:ext cx="1424400" cy="31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3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1.00ms</a:t>
            </a:r>
            <a:r>
              <a:rPr lang="de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de" sz="13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Paint</a:t>
            </a:r>
            <a:endParaRPr b="1" sz="13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4" name="Google Shape;414;p42"/>
          <p:cNvSpPr/>
          <p:nvPr/>
        </p:nvSpPr>
        <p:spPr>
          <a:xfrm>
            <a:off x="6504648" y="2186925"/>
            <a:ext cx="1424400" cy="31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3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0.15ms</a:t>
            </a:r>
            <a:r>
              <a:rPr lang="de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de" sz="13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Paint</a:t>
            </a:r>
            <a:endParaRPr b="1" sz="13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42"/>
          <p:cNvSpPr txBox="1"/>
          <p:nvPr/>
        </p:nvSpPr>
        <p:spPr>
          <a:xfrm>
            <a:off x="1026201" y="948725"/>
            <a:ext cx="1424400" cy="41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500">
                <a:solidFill>
                  <a:srgbClr val="666666"/>
                </a:solidFill>
              </a:rPr>
              <a:t>unoptimized</a:t>
            </a:r>
            <a:endParaRPr b="1" sz="1500">
              <a:solidFill>
                <a:srgbClr val="666666"/>
              </a:solidFill>
            </a:endParaRPr>
          </a:p>
        </p:txBody>
      </p:sp>
      <p:sp>
        <p:nvSpPr>
          <p:cNvPr id="416" name="Google Shape;416;p42"/>
          <p:cNvSpPr txBox="1"/>
          <p:nvPr/>
        </p:nvSpPr>
        <p:spPr>
          <a:xfrm>
            <a:off x="3888774" y="948734"/>
            <a:ext cx="1260000" cy="41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500">
                <a:solidFill>
                  <a:srgbClr val="666666"/>
                </a:solidFill>
              </a:rPr>
              <a:t>onscreen</a:t>
            </a:r>
            <a:endParaRPr b="1" sz="1500">
              <a:solidFill>
                <a:srgbClr val="666666"/>
              </a:solidFill>
            </a:endParaRPr>
          </a:p>
        </p:txBody>
      </p:sp>
      <p:sp>
        <p:nvSpPr>
          <p:cNvPr id="417" name="Google Shape;417;p42"/>
          <p:cNvSpPr txBox="1"/>
          <p:nvPr/>
        </p:nvSpPr>
        <p:spPr>
          <a:xfrm>
            <a:off x="6586849" y="910634"/>
            <a:ext cx="1260000" cy="41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500">
                <a:solidFill>
                  <a:srgbClr val="666666"/>
                </a:solidFill>
              </a:rPr>
              <a:t>offscreen</a:t>
            </a:r>
            <a:endParaRPr b="1" sz="1500">
              <a:solidFill>
                <a:srgbClr val="666666"/>
              </a:solidFill>
            </a:endParaRPr>
          </a:p>
        </p:txBody>
      </p:sp>
      <p:sp>
        <p:nvSpPr>
          <p:cNvPr id="418" name="Google Shape;418;p42"/>
          <p:cNvSpPr/>
          <p:nvPr/>
        </p:nvSpPr>
        <p:spPr>
          <a:xfrm>
            <a:off x="6654625" y="3061825"/>
            <a:ext cx="1159800" cy="240900"/>
          </a:xfrm>
          <a:prstGeom prst="rect">
            <a:avLst/>
          </a:prstGeom>
          <a:noFill/>
          <a:ln cap="flat" cmpd="sng" w="9525">
            <a:solidFill>
              <a:srgbClr val="99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9" name="Google Shape;419;p42"/>
          <p:cNvSpPr/>
          <p:nvPr/>
        </p:nvSpPr>
        <p:spPr>
          <a:xfrm>
            <a:off x="7075977" y="2900866"/>
            <a:ext cx="334800" cy="314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99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20" name="Google Shape;420;p42"/>
          <p:cNvSpPr/>
          <p:nvPr/>
        </p:nvSpPr>
        <p:spPr>
          <a:xfrm>
            <a:off x="6847379" y="3398891"/>
            <a:ext cx="334800" cy="314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21" name="Google Shape;421;p42"/>
          <p:cNvCxnSpPr>
            <a:stCxn id="419" idx="2"/>
            <a:endCxn id="420" idx="0"/>
          </p:cNvCxnSpPr>
          <p:nvPr/>
        </p:nvCxnSpPr>
        <p:spPr>
          <a:xfrm rot="5400000">
            <a:off x="7037277" y="3192766"/>
            <a:ext cx="183600" cy="2286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2" name="Google Shape;422;p42"/>
          <p:cNvSpPr/>
          <p:nvPr/>
        </p:nvSpPr>
        <p:spPr>
          <a:xfrm>
            <a:off x="7304579" y="3398891"/>
            <a:ext cx="334800" cy="314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23" name="Google Shape;423;p42"/>
          <p:cNvCxnSpPr>
            <a:stCxn id="419" idx="2"/>
            <a:endCxn id="422" idx="0"/>
          </p:cNvCxnSpPr>
          <p:nvPr/>
        </p:nvCxnSpPr>
        <p:spPr>
          <a:xfrm flipH="1" rot="-5400000">
            <a:off x="7265877" y="3192766"/>
            <a:ext cx="183600" cy="2286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4" name="Google Shape;424;p42"/>
          <p:cNvSpPr/>
          <p:nvPr/>
        </p:nvSpPr>
        <p:spPr>
          <a:xfrm>
            <a:off x="7304579" y="3856091"/>
            <a:ext cx="334800" cy="314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25" name="Google Shape;425;p42"/>
          <p:cNvCxnSpPr>
            <a:stCxn id="422" idx="2"/>
            <a:endCxn id="424" idx="0"/>
          </p:cNvCxnSpPr>
          <p:nvPr/>
        </p:nvCxnSpPr>
        <p:spPr>
          <a:xfrm flipH="1" rot="-5400000">
            <a:off x="7400879" y="3784391"/>
            <a:ext cx="1428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6" name="Google Shape;426;p42"/>
          <p:cNvSpPr/>
          <p:nvPr/>
        </p:nvSpPr>
        <p:spPr>
          <a:xfrm>
            <a:off x="6847379" y="3856091"/>
            <a:ext cx="334800" cy="314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27" name="Google Shape;427;p42"/>
          <p:cNvCxnSpPr>
            <a:stCxn id="420" idx="2"/>
            <a:endCxn id="426" idx="0"/>
          </p:cNvCxnSpPr>
          <p:nvPr/>
        </p:nvCxnSpPr>
        <p:spPr>
          <a:xfrm flipH="1" rot="-5400000">
            <a:off x="6943679" y="3784391"/>
            <a:ext cx="1428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8" name="Google Shape;428;p42"/>
          <p:cNvSpPr/>
          <p:nvPr/>
        </p:nvSpPr>
        <p:spPr>
          <a:xfrm>
            <a:off x="3987625" y="2985625"/>
            <a:ext cx="1159800" cy="1226400"/>
          </a:xfrm>
          <a:prstGeom prst="rect">
            <a:avLst/>
          </a:prstGeom>
          <a:noFill/>
          <a:ln cap="flat" cmpd="sng" w="9525">
            <a:solidFill>
              <a:srgbClr val="99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29" name="Google Shape;429;p42"/>
          <p:cNvSpPr/>
          <p:nvPr/>
        </p:nvSpPr>
        <p:spPr>
          <a:xfrm>
            <a:off x="4408977" y="2824666"/>
            <a:ext cx="334800" cy="314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99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0" name="Google Shape;430;p42"/>
          <p:cNvSpPr/>
          <p:nvPr/>
        </p:nvSpPr>
        <p:spPr>
          <a:xfrm>
            <a:off x="4180379" y="3322691"/>
            <a:ext cx="334800" cy="314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31" name="Google Shape;431;p42"/>
          <p:cNvCxnSpPr>
            <a:stCxn id="429" idx="2"/>
            <a:endCxn id="430" idx="0"/>
          </p:cNvCxnSpPr>
          <p:nvPr/>
        </p:nvCxnSpPr>
        <p:spPr>
          <a:xfrm rot="5400000">
            <a:off x="4370277" y="3116566"/>
            <a:ext cx="183600" cy="2286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2" name="Google Shape;432;p42"/>
          <p:cNvSpPr/>
          <p:nvPr/>
        </p:nvSpPr>
        <p:spPr>
          <a:xfrm>
            <a:off x="4637579" y="3322691"/>
            <a:ext cx="334800" cy="314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33" name="Google Shape;433;p42"/>
          <p:cNvCxnSpPr>
            <a:stCxn id="429" idx="2"/>
            <a:endCxn id="432" idx="0"/>
          </p:cNvCxnSpPr>
          <p:nvPr/>
        </p:nvCxnSpPr>
        <p:spPr>
          <a:xfrm flipH="1" rot="-5400000">
            <a:off x="4598877" y="3116566"/>
            <a:ext cx="183600" cy="2286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4" name="Google Shape;434;p42"/>
          <p:cNvSpPr/>
          <p:nvPr/>
        </p:nvSpPr>
        <p:spPr>
          <a:xfrm>
            <a:off x="4637579" y="3779891"/>
            <a:ext cx="334800" cy="314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35" name="Google Shape;435;p42"/>
          <p:cNvCxnSpPr>
            <a:stCxn id="432" idx="2"/>
            <a:endCxn id="434" idx="0"/>
          </p:cNvCxnSpPr>
          <p:nvPr/>
        </p:nvCxnSpPr>
        <p:spPr>
          <a:xfrm flipH="1" rot="-5400000">
            <a:off x="4733879" y="3708191"/>
            <a:ext cx="1428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436" name="Google Shape;436;p42"/>
          <p:cNvSpPr/>
          <p:nvPr/>
        </p:nvSpPr>
        <p:spPr>
          <a:xfrm>
            <a:off x="4180379" y="3779891"/>
            <a:ext cx="334800" cy="314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37" name="Google Shape;437;p42"/>
          <p:cNvCxnSpPr>
            <a:stCxn id="430" idx="2"/>
            <a:endCxn id="436" idx="0"/>
          </p:cNvCxnSpPr>
          <p:nvPr/>
        </p:nvCxnSpPr>
        <p:spPr>
          <a:xfrm flipH="1" rot="-5400000">
            <a:off x="4276679" y="3708191"/>
            <a:ext cx="1428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438" name="Google Shape;438;p42"/>
          <p:cNvSpPr/>
          <p:nvPr/>
        </p:nvSpPr>
        <p:spPr>
          <a:xfrm>
            <a:off x="1589577" y="2824666"/>
            <a:ext cx="334800" cy="314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9" name="Google Shape;439;p42"/>
          <p:cNvSpPr/>
          <p:nvPr/>
        </p:nvSpPr>
        <p:spPr>
          <a:xfrm>
            <a:off x="1360979" y="3322691"/>
            <a:ext cx="334800" cy="314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40" name="Google Shape;440;p42"/>
          <p:cNvCxnSpPr>
            <a:stCxn id="438" idx="2"/>
            <a:endCxn id="439" idx="0"/>
          </p:cNvCxnSpPr>
          <p:nvPr/>
        </p:nvCxnSpPr>
        <p:spPr>
          <a:xfrm rot="5400000">
            <a:off x="1550877" y="3116566"/>
            <a:ext cx="183600" cy="2286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441" name="Google Shape;441;p42"/>
          <p:cNvSpPr/>
          <p:nvPr/>
        </p:nvSpPr>
        <p:spPr>
          <a:xfrm>
            <a:off x="1818179" y="3322691"/>
            <a:ext cx="334800" cy="314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42" name="Google Shape;442;p42"/>
          <p:cNvCxnSpPr>
            <a:stCxn id="438" idx="2"/>
            <a:endCxn id="441" idx="0"/>
          </p:cNvCxnSpPr>
          <p:nvPr/>
        </p:nvCxnSpPr>
        <p:spPr>
          <a:xfrm flipH="1" rot="-5400000">
            <a:off x="1779477" y="3116566"/>
            <a:ext cx="183600" cy="2286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443" name="Google Shape;443;p42"/>
          <p:cNvSpPr/>
          <p:nvPr/>
        </p:nvSpPr>
        <p:spPr>
          <a:xfrm>
            <a:off x="1818179" y="3779891"/>
            <a:ext cx="334800" cy="314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44" name="Google Shape;444;p42"/>
          <p:cNvCxnSpPr>
            <a:stCxn id="441" idx="2"/>
            <a:endCxn id="443" idx="0"/>
          </p:cNvCxnSpPr>
          <p:nvPr/>
        </p:nvCxnSpPr>
        <p:spPr>
          <a:xfrm flipH="1" rot="-5400000">
            <a:off x="1914479" y="3708191"/>
            <a:ext cx="1428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445" name="Google Shape;445;p42"/>
          <p:cNvSpPr/>
          <p:nvPr/>
        </p:nvSpPr>
        <p:spPr>
          <a:xfrm>
            <a:off x="1360979" y="3779891"/>
            <a:ext cx="334800" cy="314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46" name="Google Shape;446;p42"/>
          <p:cNvCxnSpPr>
            <a:stCxn id="439" idx="2"/>
            <a:endCxn id="445" idx="0"/>
          </p:cNvCxnSpPr>
          <p:nvPr/>
        </p:nvCxnSpPr>
        <p:spPr>
          <a:xfrm flipH="1" rot="-5400000">
            <a:off x="1457279" y="3708191"/>
            <a:ext cx="1428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447" name="Google Shape;447;p42"/>
          <p:cNvSpPr txBox="1"/>
          <p:nvPr/>
        </p:nvSpPr>
        <p:spPr>
          <a:xfrm>
            <a:off x="264326" y="309625"/>
            <a:ext cx="6811800" cy="49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000">
                <a:solidFill>
                  <a:srgbClr val="666666"/>
                </a:solidFill>
              </a:rPr>
              <a:t>contain: </a:t>
            </a:r>
            <a:r>
              <a:rPr b="1" lang="de" sz="2000">
                <a:solidFill>
                  <a:srgbClr val="990000"/>
                </a:solidFill>
              </a:rPr>
              <a:t>paint </a:t>
            </a:r>
            <a:r>
              <a:rPr b="1" lang="de" sz="2000">
                <a:solidFill>
                  <a:schemeClr val="dk1"/>
                </a:solidFill>
              </a:rPr>
              <a:t>- lab measurement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3"/>
              </a:rPr>
              <a:t>Test Lab</a:t>
            </a:r>
            <a:endParaRPr/>
          </a:p>
        </p:txBody>
      </p:sp>
      <p:sp>
        <p:nvSpPr>
          <p:cNvPr id="453" name="Google Shape;453;p43"/>
          <p:cNvSpPr txBox="1"/>
          <p:nvPr/>
        </p:nvSpPr>
        <p:spPr>
          <a:xfrm>
            <a:off x="2738775" y="2257975"/>
            <a:ext cx="1014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de" sz="3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🧪</a:t>
            </a:r>
            <a:endParaRPr sz="3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4"/>
          <p:cNvSpPr txBox="1"/>
          <p:nvPr>
            <p:ph type="title"/>
          </p:nvPr>
        </p:nvSpPr>
        <p:spPr>
          <a:xfrm>
            <a:off x="311700" y="1388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990000"/>
                </a:solidFill>
              </a:rPr>
              <a:t>contain</a:t>
            </a:r>
            <a:r>
              <a:rPr lang="de">
                <a:solidFill>
                  <a:srgbClr val="666666"/>
                </a:solidFill>
              </a:rPr>
              <a:t>: size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459" name="Google Shape;459;p44"/>
          <p:cNvSpPr/>
          <p:nvPr/>
        </p:nvSpPr>
        <p:spPr>
          <a:xfrm>
            <a:off x="3999150" y="2842432"/>
            <a:ext cx="828000" cy="82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4"/>
          <p:cNvSpPr/>
          <p:nvPr/>
        </p:nvSpPr>
        <p:spPr>
          <a:xfrm>
            <a:off x="4410452" y="3255170"/>
            <a:ext cx="900000" cy="900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4"/>
          <p:cNvSpPr/>
          <p:nvPr/>
        </p:nvSpPr>
        <p:spPr>
          <a:xfrm>
            <a:off x="3962250" y="2806582"/>
            <a:ext cx="900000" cy="900000"/>
          </a:xfrm>
          <a:prstGeom prst="rect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2" name="Google Shape;462;p44"/>
          <p:cNvCxnSpPr/>
          <p:nvPr/>
        </p:nvCxnSpPr>
        <p:spPr>
          <a:xfrm>
            <a:off x="3833545" y="2806574"/>
            <a:ext cx="0" cy="909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63" name="Google Shape;463;p44"/>
          <p:cNvCxnSpPr/>
          <p:nvPr/>
        </p:nvCxnSpPr>
        <p:spPr>
          <a:xfrm>
            <a:off x="4443145" y="2196974"/>
            <a:ext cx="0" cy="909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5"/>
          <p:cNvSpPr txBox="1"/>
          <p:nvPr>
            <p:ph type="title"/>
          </p:nvPr>
        </p:nvSpPr>
        <p:spPr>
          <a:xfrm>
            <a:off x="311700" y="445025"/>
            <a:ext cx="308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sz="2500"/>
              <a:t>performance impact</a:t>
            </a:r>
            <a:endParaRPr sz="2500"/>
          </a:p>
        </p:txBody>
      </p:sp>
      <p:sp>
        <p:nvSpPr>
          <p:cNvPr id="469" name="Google Shape;469;p45"/>
          <p:cNvSpPr/>
          <p:nvPr/>
        </p:nvSpPr>
        <p:spPr>
          <a:xfrm>
            <a:off x="5549725" y="2438338"/>
            <a:ext cx="1159800" cy="1226400"/>
          </a:xfrm>
          <a:prstGeom prst="rect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70" name="Google Shape;470;p45"/>
          <p:cNvSpPr/>
          <p:nvPr/>
        </p:nvSpPr>
        <p:spPr>
          <a:xfrm>
            <a:off x="5971077" y="2277379"/>
            <a:ext cx="334800" cy="31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71" name="Google Shape;471;p45"/>
          <p:cNvSpPr/>
          <p:nvPr/>
        </p:nvSpPr>
        <p:spPr>
          <a:xfrm>
            <a:off x="5742479" y="2775404"/>
            <a:ext cx="334800" cy="314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72" name="Google Shape;472;p45"/>
          <p:cNvCxnSpPr>
            <a:stCxn id="470" idx="2"/>
            <a:endCxn id="471" idx="0"/>
          </p:cNvCxnSpPr>
          <p:nvPr/>
        </p:nvCxnSpPr>
        <p:spPr>
          <a:xfrm rot="5400000">
            <a:off x="5932377" y="2569279"/>
            <a:ext cx="183600" cy="2286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3" name="Google Shape;473;p45"/>
          <p:cNvSpPr txBox="1"/>
          <p:nvPr/>
        </p:nvSpPr>
        <p:spPr>
          <a:xfrm>
            <a:off x="5549716" y="3730638"/>
            <a:ext cx="1159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990000"/>
                </a:solidFill>
              </a:rPr>
              <a:t>contained</a:t>
            </a:r>
            <a:r>
              <a:rPr lang="de" sz="1100">
                <a:solidFill>
                  <a:srgbClr val="999999"/>
                </a:solidFill>
              </a:rPr>
              <a:t> nodes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474" name="Google Shape;474;p45"/>
          <p:cNvSpPr/>
          <p:nvPr/>
        </p:nvSpPr>
        <p:spPr>
          <a:xfrm>
            <a:off x="6199679" y="2775404"/>
            <a:ext cx="334800" cy="314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75" name="Google Shape;475;p45"/>
          <p:cNvCxnSpPr>
            <a:stCxn id="470" idx="2"/>
            <a:endCxn id="474" idx="0"/>
          </p:cNvCxnSpPr>
          <p:nvPr/>
        </p:nvCxnSpPr>
        <p:spPr>
          <a:xfrm flipH="1" rot="-5400000">
            <a:off x="6160977" y="2569279"/>
            <a:ext cx="183600" cy="2286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6" name="Google Shape;476;p45"/>
          <p:cNvSpPr/>
          <p:nvPr/>
        </p:nvSpPr>
        <p:spPr>
          <a:xfrm>
            <a:off x="6199679" y="3232604"/>
            <a:ext cx="334800" cy="314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77" name="Google Shape;477;p45"/>
          <p:cNvCxnSpPr>
            <a:stCxn id="474" idx="2"/>
            <a:endCxn id="476" idx="0"/>
          </p:cNvCxnSpPr>
          <p:nvPr/>
        </p:nvCxnSpPr>
        <p:spPr>
          <a:xfrm flipH="1" rot="-5400000">
            <a:off x="6295979" y="3160904"/>
            <a:ext cx="1428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8" name="Google Shape;478;p45"/>
          <p:cNvSpPr/>
          <p:nvPr/>
        </p:nvSpPr>
        <p:spPr>
          <a:xfrm>
            <a:off x="5742479" y="3232604"/>
            <a:ext cx="334800" cy="314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79" name="Google Shape;479;p45"/>
          <p:cNvCxnSpPr>
            <a:stCxn id="471" idx="2"/>
            <a:endCxn id="478" idx="0"/>
          </p:cNvCxnSpPr>
          <p:nvPr/>
        </p:nvCxnSpPr>
        <p:spPr>
          <a:xfrm flipH="1" rot="-5400000">
            <a:off x="5838779" y="3160904"/>
            <a:ext cx="1428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0" name="Google Shape;480;p45"/>
          <p:cNvSpPr txBox="1"/>
          <p:nvPr/>
        </p:nvSpPr>
        <p:spPr>
          <a:xfrm>
            <a:off x="5464083" y="1867860"/>
            <a:ext cx="13311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chemeClr val="dk1"/>
                </a:solidFill>
              </a:rPr>
              <a:t>ignores nodes 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chemeClr val="dk1"/>
                </a:solidFill>
              </a:rPr>
              <a:t>for </a:t>
            </a:r>
            <a:r>
              <a:rPr b="1" lang="de" sz="1000">
                <a:solidFill>
                  <a:srgbClr val="990000"/>
                </a:solidFill>
              </a:rPr>
              <a:t>size calculation</a:t>
            </a:r>
            <a:endParaRPr b="1" sz="1000">
              <a:solidFill>
                <a:srgbClr val="990000"/>
              </a:solidFill>
            </a:endParaRPr>
          </a:p>
        </p:txBody>
      </p:sp>
      <p:sp>
        <p:nvSpPr>
          <p:cNvPr id="481" name="Google Shape;481;p45"/>
          <p:cNvSpPr/>
          <p:nvPr/>
        </p:nvSpPr>
        <p:spPr>
          <a:xfrm>
            <a:off x="5958325" y="4016532"/>
            <a:ext cx="90300" cy="90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45"/>
          <p:cNvSpPr/>
          <p:nvPr/>
        </p:nvSpPr>
        <p:spPr>
          <a:xfrm>
            <a:off x="6228325" y="4016532"/>
            <a:ext cx="90300" cy="90300"/>
          </a:xfrm>
          <a:prstGeom prst="ellipse">
            <a:avLst/>
          </a:prstGeom>
          <a:solidFill>
            <a:srgbClr val="89C540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3" name="Google Shape;483;p45"/>
          <p:cNvSpPr/>
          <p:nvPr/>
        </p:nvSpPr>
        <p:spPr>
          <a:xfrm>
            <a:off x="6093325" y="4016532"/>
            <a:ext cx="90300" cy="903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4" name="Google Shape;484;p45"/>
          <p:cNvSpPr/>
          <p:nvPr/>
        </p:nvSpPr>
        <p:spPr>
          <a:xfrm>
            <a:off x="6363325" y="4016532"/>
            <a:ext cx="90300" cy="903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Google Shape;485;p45"/>
          <p:cNvSpPr/>
          <p:nvPr/>
        </p:nvSpPr>
        <p:spPr>
          <a:xfrm>
            <a:off x="5823325" y="4016532"/>
            <a:ext cx="90300" cy="903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86" name="Google Shape;486;p45"/>
          <p:cNvCxnSpPr/>
          <p:nvPr/>
        </p:nvCxnSpPr>
        <p:spPr>
          <a:xfrm>
            <a:off x="2744600" y="1498600"/>
            <a:ext cx="0" cy="29775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87" name="Google Shape;487;p45"/>
          <p:cNvSpPr txBox="1"/>
          <p:nvPr/>
        </p:nvSpPr>
        <p:spPr>
          <a:xfrm>
            <a:off x="3911425" y="1049325"/>
            <a:ext cx="44364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sz="1900">
                <a:solidFill>
                  <a:srgbClr val="990000"/>
                </a:solidFill>
              </a:rPr>
              <a:t>contain: </a:t>
            </a:r>
            <a:r>
              <a:rPr lang="de" sz="1900">
                <a:solidFill>
                  <a:schemeClr val="dk2"/>
                </a:solidFill>
              </a:rPr>
              <a:t>size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488" name="Google Shape;488;p45"/>
          <p:cNvSpPr txBox="1"/>
          <p:nvPr/>
        </p:nvSpPr>
        <p:spPr>
          <a:xfrm>
            <a:off x="970285" y="3474923"/>
            <a:ext cx="13311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chemeClr val="dk1"/>
                </a:solidFill>
              </a:rPr>
              <a:t>basically none - on its own</a:t>
            </a:r>
            <a:endParaRPr b="1" sz="1000">
              <a:solidFill>
                <a:srgbClr val="990000"/>
              </a:solidFill>
            </a:endParaRPr>
          </a:p>
        </p:txBody>
      </p:sp>
      <p:sp>
        <p:nvSpPr>
          <p:cNvPr id="489" name="Google Shape;489;p45"/>
          <p:cNvSpPr/>
          <p:nvPr/>
        </p:nvSpPr>
        <p:spPr>
          <a:xfrm>
            <a:off x="6012463" y="2309012"/>
            <a:ext cx="252000" cy="252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0" name="Google Shape;490;p45"/>
          <p:cNvGrpSpPr/>
          <p:nvPr/>
        </p:nvGrpSpPr>
        <p:grpSpPr>
          <a:xfrm>
            <a:off x="613794" y="1805549"/>
            <a:ext cx="1476906" cy="1503546"/>
            <a:chOff x="613794" y="1805549"/>
            <a:chExt cx="1476906" cy="1503546"/>
          </a:xfrm>
        </p:grpSpPr>
        <p:cxnSp>
          <p:nvCxnSpPr>
            <p:cNvPr id="491" name="Google Shape;491;p45"/>
            <p:cNvCxnSpPr/>
            <p:nvPr/>
          </p:nvCxnSpPr>
          <p:spPr>
            <a:xfrm>
              <a:off x="613794" y="1960499"/>
              <a:ext cx="0" cy="9093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492" name="Google Shape;492;p45"/>
            <p:cNvCxnSpPr/>
            <p:nvPr/>
          </p:nvCxnSpPr>
          <p:spPr>
            <a:xfrm>
              <a:off x="1223394" y="1350899"/>
              <a:ext cx="0" cy="9093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493" name="Google Shape;493;p45"/>
            <p:cNvSpPr/>
            <p:nvPr/>
          </p:nvSpPr>
          <p:spPr>
            <a:xfrm>
              <a:off x="779399" y="1996357"/>
              <a:ext cx="828000" cy="82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5"/>
            <p:cNvSpPr/>
            <p:nvPr/>
          </p:nvSpPr>
          <p:spPr>
            <a:xfrm>
              <a:off x="1190700" y="2409095"/>
              <a:ext cx="900000" cy="900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5"/>
            <p:cNvSpPr/>
            <p:nvPr/>
          </p:nvSpPr>
          <p:spPr>
            <a:xfrm>
              <a:off x="742499" y="1960507"/>
              <a:ext cx="900000" cy="900000"/>
            </a:xfrm>
            <a:prstGeom prst="rect">
              <a:avLst/>
            </a:prstGeom>
            <a:noFill/>
            <a:ln cap="flat" cmpd="sng" w="9525">
              <a:solidFill>
                <a:srgbClr val="99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96" name="Google Shape;496;p45"/>
          <p:cNvCxnSpPr/>
          <p:nvPr/>
        </p:nvCxnSpPr>
        <p:spPr>
          <a:xfrm>
            <a:off x="5304319" y="2596899"/>
            <a:ext cx="0" cy="909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6"/>
          <p:cNvSpPr txBox="1"/>
          <p:nvPr>
            <p:ph type="title"/>
          </p:nvPr>
        </p:nvSpPr>
        <p:spPr>
          <a:xfrm>
            <a:off x="311700" y="445025"/>
            <a:ext cx="346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sz="2500"/>
              <a:t>design impact</a:t>
            </a:r>
            <a:endParaRPr/>
          </a:p>
        </p:txBody>
      </p:sp>
      <p:sp>
        <p:nvSpPr>
          <p:cNvPr id="502" name="Google Shape;502;p46"/>
          <p:cNvSpPr txBox="1"/>
          <p:nvPr/>
        </p:nvSpPr>
        <p:spPr>
          <a:xfrm>
            <a:off x="5511616" y="3668325"/>
            <a:ext cx="1159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990000"/>
                </a:solidFill>
              </a:rPr>
              <a:t>static </a:t>
            </a:r>
            <a:r>
              <a:rPr lang="de" sz="1100">
                <a:solidFill>
                  <a:srgbClr val="999999"/>
                </a:solidFill>
              </a:rPr>
              <a:t>dimensions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503" name="Google Shape;503;p46"/>
          <p:cNvSpPr txBox="1"/>
          <p:nvPr/>
        </p:nvSpPr>
        <p:spPr>
          <a:xfrm>
            <a:off x="5502183" y="1805548"/>
            <a:ext cx="13311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chemeClr val="dk1"/>
                </a:solidFill>
              </a:rPr>
              <a:t>container dimensions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rgbClr val="990000"/>
                </a:solidFill>
              </a:rPr>
              <a:t>collapse </a:t>
            </a:r>
            <a:endParaRPr b="1" sz="1000">
              <a:solidFill>
                <a:srgbClr val="990000"/>
              </a:solidFill>
            </a:endParaRPr>
          </a:p>
        </p:txBody>
      </p:sp>
      <p:cxnSp>
        <p:nvCxnSpPr>
          <p:cNvPr id="504" name="Google Shape;504;p46"/>
          <p:cNvCxnSpPr/>
          <p:nvPr/>
        </p:nvCxnSpPr>
        <p:spPr>
          <a:xfrm>
            <a:off x="2744600" y="1498600"/>
            <a:ext cx="0" cy="29775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05" name="Google Shape;505;p46"/>
          <p:cNvSpPr txBox="1"/>
          <p:nvPr/>
        </p:nvSpPr>
        <p:spPr>
          <a:xfrm>
            <a:off x="970285" y="3474923"/>
            <a:ext cx="13311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chemeClr val="dk1"/>
                </a:solidFill>
              </a:rPr>
              <a:t>border-box requires </a:t>
            </a:r>
            <a:br>
              <a:rPr b="1" lang="de" sz="1000">
                <a:solidFill>
                  <a:schemeClr val="dk1"/>
                </a:solidFill>
              </a:rPr>
            </a:br>
            <a:r>
              <a:rPr b="1" lang="de" sz="1000">
                <a:solidFill>
                  <a:srgbClr val="990000"/>
                </a:solidFill>
              </a:rPr>
              <a:t>dimensions</a:t>
            </a:r>
            <a:endParaRPr b="1" sz="1000">
              <a:solidFill>
                <a:srgbClr val="990000"/>
              </a:solidFill>
            </a:endParaRPr>
          </a:p>
        </p:txBody>
      </p:sp>
      <p:grpSp>
        <p:nvGrpSpPr>
          <p:cNvPr id="506" name="Google Shape;506;p46"/>
          <p:cNvGrpSpPr/>
          <p:nvPr/>
        </p:nvGrpSpPr>
        <p:grpSpPr>
          <a:xfrm>
            <a:off x="613794" y="1805549"/>
            <a:ext cx="1476906" cy="1503546"/>
            <a:chOff x="613794" y="1805549"/>
            <a:chExt cx="1476906" cy="1503546"/>
          </a:xfrm>
        </p:grpSpPr>
        <p:cxnSp>
          <p:nvCxnSpPr>
            <p:cNvPr id="507" name="Google Shape;507;p46"/>
            <p:cNvCxnSpPr/>
            <p:nvPr/>
          </p:nvCxnSpPr>
          <p:spPr>
            <a:xfrm>
              <a:off x="613794" y="1960499"/>
              <a:ext cx="0" cy="9093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508" name="Google Shape;508;p46"/>
            <p:cNvCxnSpPr/>
            <p:nvPr/>
          </p:nvCxnSpPr>
          <p:spPr>
            <a:xfrm>
              <a:off x="1223394" y="1350899"/>
              <a:ext cx="0" cy="9093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509" name="Google Shape;509;p46"/>
            <p:cNvSpPr/>
            <p:nvPr/>
          </p:nvSpPr>
          <p:spPr>
            <a:xfrm>
              <a:off x="779399" y="1996357"/>
              <a:ext cx="828000" cy="82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6"/>
            <p:cNvSpPr/>
            <p:nvPr/>
          </p:nvSpPr>
          <p:spPr>
            <a:xfrm>
              <a:off x="1190700" y="2409095"/>
              <a:ext cx="900000" cy="900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6"/>
            <p:cNvSpPr/>
            <p:nvPr/>
          </p:nvSpPr>
          <p:spPr>
            <a:xfrm>
              <a:off x="742499" y="1960507"/>
              <a:ext cx="900000" cy="900000"/>
            </a:xfrm>
            <a:prstGeom prst="rect">
              <a:avLst/>
            </a:prstGeom>
            <a:noFill/>
            <a:ln cap="flat" cmpd="sng" w="9525">
              <a:solidFill>
                <a:srgbClr val="99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2" name="Google Shape;512;p46"/>
          <p:cNvSpPr/>
          <p:nvPr/>
        </p:nvSpPr>
        <p:spPr>
          <a:xfrm>
            <a:off x="5514450" y="2374838"/>
            <a:ext cx="1159800" cy="33900"/>
          </a:xfrm>
          <a:prstGeom prst="rect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13" name="Google Shape;513;p46"/>
          <p:cNvSpPr/>
          <p:nvPr/>
        </p:nvSpPr>
        <p:spPr>
          <a:xfrm>
            <a:off x="5935799" y="2213879"/>
            <a:ext cx="334800" cy="31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14" name="Google Shape;514;p46"/>
          <p:cNvSpPr/>
          <p:nvPr/>
        </p:nvSpPr>
        <p:spPr>
          <a:xfrm>
            <a:off x="5707201" y="2711904"/>
            <a:ext cx="334800" cy="314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515" name="Google Shape;515;p46"/>
          <p:cNvCxnSpPr>
            <a:stCxn id="513" idx="2"/>
            <a:endCxn id="514" idx="0"/>
          </p:cNvCxnSpPr>
          <p:nvPr/>
        </p:nvCxnSpPr>
        <p:spPr>
          <a:xfrm rot="5400000">
            <a:off x="5897099" y="2505779"/>
            <a:ext cx="183600" cy="2286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6" name="Google Shape;516;p46"/>
          <p:cNvSpPr/>
          <p:nvPr/>
        </p:nvSpPr>
        <p:spPr>
          <a:xfrm>
            <a:off x="6164401" y="2711904"/>
            <a:ext cx="334800" cy="314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517" name="Google Shape;517;p46"/>
          <p:cNvCxnSpPr>
            <a:stCxn id="513" idx="2"/>
            <a:endCxn id="516" idx="0"/>
          </p:cNvCxnSpPr>
          <p:nvPr/>
        </p:nvCxnSpPr>
        <p:spPr>
          <a:xfrm flipH="1" rot="-5400000">
            <a:off x="6125699" y="2505779"/>
            <a:ext cx="183600" cy="2286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8" name="Google Shape;518;p46"/>
          <p:cNvSpPr/>
          <p:nvPr/>
        </p:nvSpPr>
        <p:spPr>
          <a:xfrm>
            <a:off x="6164401" y="3169104"/>
            <a:ext cx="334800" cy="314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19" name="Google Shape;519;p46"/>
          <p:cNvSpPr/>
          <p:nvPr/>
        </p:nvSpPr>
        <p:spPr>
          <a:xfrm>
            <a:off x="5707201" y="3169104"/>
            <a:ext cx="334800" cy="314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20" name="Google Shape;520;p46"/>
          <p:cNvSpPr/>
          <p:nvPr/>
        </p:nvSpPr>
        <p:spPr>
          <a:xfrm>
            <a:off x="5977185" y="2245512"/>
            <a:ext cx="252000" cy="252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1" name="Google Shape;521;p46"/>
          <p:cNvCxnSpPr>
            <a:stCxn id="514" idx="2"/>
            <a:endCxn id="519" idx="0"/>
          </p:cNvCxnSpPr>
          <p:nvPr/>
        </p:nvCxnSpPr>
        <p:spPr>
          <a:xfrm flipH="1" rot="-5400000">
            <a:off x="5803501" y="3097404"/>
            <a:ext cx="1428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2" name="Google Shape;522;p46"/>
          <p:cNvCxnSpPr>
            <a:stCxn id="516" idx="2"/>
            <a:endCxn id="518" idx="0"/>
          </p:cNvCxnSpPr>
          <p:nvPr/>
        </p:nvCxnSpPr>
        <p:spPr>
          <a:xfrm flipH="1" rot="-5400000">
            <a:off x="6260701" y="3097404"/>
            <a:ext cx="1428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666666"/>
                </a:solidFill>
              </a:rPr>
              <a:t>contain: </a:t>
            </a:r>
            <a:r>
              <a:rPr lang="de">
                <a:solidFill>
                  <a:srgbClr val="990000"/>
                </a:solidFill>
              </a:rPr>
              <a:t>shorthands</a:t>
            </a:r>
            <a:endParaRPr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8"/>
          <p:cNvSpPr txBox="1"/>
          <p:nvPr/>
        </p:nvSpPr>
        <p:spPr>
          <a:xfrm>
            <a:off x="5528573" y="3654975"/>
            <a:ext cx="235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300">
                <a:solidFill>
                  <a:srgbClr val="990000"/>
                </a:solidFill>
              </a:rPr>
              <a:t>contain</a:t>
            </a:r>
            <a:r>
              <a:rPr b="1" lang="de" sz="1300">
                <a:solidFill>
                  <a:schemeClr val="dk1"/>
                </a:solidFill>
              </a:rPr>
              <a:t>:</a:t>
            </a:r>
            <a:br>
              <a:rPr b="1" lang="de" sz="1300">
                <a:solidFill>
                  <a:srgbClr val="990000"/>
                </a:solidFill>
              </a:rPr>
            </a:br>
            <a:r>
              <a:rPr b="1" lang="de" sz="1300">
                <a:solidFill>
                  <a:schemeClr val="dk1"/>
                </a:solidFill>
              </a:rPr>
              <a:t>layout paint size</a:t>
            </a:r>
            <a:endParaRPr b="1" sz="1300">
              <a:solidFill>
                <a:srgbClr val="990000"/>
              </a:solidFill>
            </a:endParaRPr>
          </a:p>
        </p:txBody>
      </p:sp>
      <p:sp>
        <p:nvSpPr>
          <p:cNvPr id="533" name="Google Shape;533;p48"/>
          <p:cNvSpPr txBox="1"/>
          <p:nvPr>
            <p:ph idx="1" type="subTitle"/>
          </p:nvPr>
        </p:nvSpPr>
        <p:spPr>
          <a:xfrm>
            <a:off x="311150" y="964400"/>
            <a:ext cx="4264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500">
                <a:solidFill>
                  <a:srgbClr val="990000"/>
                </a:solidFill>
              </a:rPr>
              <a:t>contain: </a:t>
            </a:r>
            <a:r>
              <a:rPr lang="de" sz="2500"/>
              <a:t>content</a:t>
            </a:r>
            <a:endParaRPr sz="2500">
              <a:solidFill>
                <a:srgbClr val="990000"/>
              </a:solidFill>
            </a:endParaRPr>
          </a:p>
        </p:txBody>
      </p:sp>
      <p:sp>
        <p:nvSpPr>
          <p:cNvPr id="534" name="Google Shape;534;p48"/>
          <p:cNvSpPr txBox="1"/>
          <p:nvPr/>
        </p:nvSpPr>
        <p:spPr>
          <a:xfrm>
            <a:off x="1351975" y="3635900"/>
            <a:ext cx="21828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300">
                <a:solidFill>
                  <a:srgbClr val="990000"/>
                </a:solidFill>
              </a:rPr>
              <a:t>contain</a:t>
            </a:r>
            <a:r>
              <a:rPr b="1" lang="de" sz="1300">
                <a:solidFill>
                  <a:schemeClr val="dk1"/>
                </a:solidFill>
              </a:rPr>
              <a:t>:</a:t>
            </a:r>
            <a:br>
              <a:rPr b="1" lang="de" sz="1300">
                <a:solidFill>
                  <a:schemeClr val="dk1"/>
                </a:solidFill>
              </a:rPr>
            </a:br>
            <a:r>
              <a:rPr b="1" lang="de" sz="1300">
                <a:solidFill>
                  <a:schemeClr val="dk1"/>
                </a:solidFill>
              </a:rPr>
              <a:t>layout paint</a:t>
            </a:r>
            <a:endParaRPr b="1" sz="1300">
              <a:solidFill>
                <a:srgbClr val="990000"/>
              </a:solidFill>
            </a:endParaRPr>
          </a:p>
        </p:txBody>
      </p:sp>
      <p:sp>
        <p:nvSpPr>
          <p:cNvPr id="535" name="Google Shape;535;p48"/>
          <p:cNvSpPr txBox="1"/>
          <p:nvPr>
            <p:ph idx="1" type="subTitle"/>
          </p:nvPr>
        </p:nvSpPr>
        <p:spPr>
          <a:xfrm>
            <a:off x="4576090" y="964400"/>
            <a:ext cx="4264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500">
                <a:solidFill>
                  <a:srgbClr val="990000"/>
                </a:solidFill>
              </a:rPr>
              <a:t>contain: </a:t>
            </a:r>
            <a:r>
              <a:rPr lang="de" sz="2500"/>
              <a:t>strict</a:t>
            </a:r>
            <a:endParaRPr sz="2500">
              <a:solidFill>
                <a:srgbClr val="990000"/>
              </a:solidFill>
            </a:endParaRPr>
          </a:p>
        </p:txBody>
      </p:sp>
      <p:grpSp>
        <p:nvGrpSpPr>
          <p:cNvPr id="536" name="Google Shape;536;p48"/>
          <p:cNvGrpSpPr/>
          <p:nvPr/>
        </p:nvGrpSpPr>
        <p:grpSpPr>
          <a:xfrm>
            <a:off x="1769299" y="1988150"/>
            <a:ext cx="1348202" cy="1348595"/>
            <a:chOff x="1348200" y="0"/>
            <a:chExt cx="1348202" cy="1348595"/>
          </a:xfrm>
        </p:grpSpPr>
        <p:sp>
          <p:nvSpPr>
            <p:cNvPr id="537" name="Google Shape;537;p48"/>
            <p:cNvSpPr/>
            <p:nvPr/>
          </p:nvSpPr>
          <p:spPr>
            <a:xfrm>
              <a:off x="1796402" y="448588"/>
              <a:ext cx="900000" cy="900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8"/>
            <p:cNvSpPr/>
            <p:nvPr/>
          </p:nvSpPr>
          <p:spPr>
            <a:xfrm>
              <a:off x="1796391" y="448595"/>
              <a:ext cx="900000" cy="900000"/>
            </a:xfrm>
            <a:prstGeom prst="pie">
              <a:avLst>
                <a:gd fmla="val 10764563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8"/>
            <p:cNvSpPr/>
            <p:nvPr/>
          </p:nvSpPr>
          <p:spPr>
            <a:xfrm>
              <a:off x="1348200" y="0"/>
              <a:ext cx="900000" cy="900000"/>
            </a:xfrm>
            <a:prstGeom prst="rect">
              <a:avLst/>
            </a:prstGeom>
            <a:noFill/>
            <a:ln cap="flat" cmpd="sng" w="9525">
              <a:solidFill>
                <a:srgbClr val="990000"/>
              </a:solidFill>
              <a:prstDash val="lgDash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0" name="Google Shape;540;p48"/>
            <p:cNvCxnSpPr/>
            <p:nvPr/>
          </p:nvCxnSpPr>
          <p:spPr>
            <a:xfrm>
              <a:off x="1452533" y="771761"/>
              <a:ext cx="289200" cy="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541" name="Google Shape;541;p48"/>
            <p:cNvCxnSpPr/>
            <p:nvPr/>
          </p:nvCxnSpPr>
          <p:spPr>
            <a:xfrm rot="5400000">
              <a:off x="1981703" y="225097"/>
              <a:ext cx="289200" cy="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  <p:grpSp>
        <p:nvGrpSpPr>
          <p:cNvPr id="542" name="Google Shape;542;p48"/>
          <p:cNvGrpSpPr/>
          <p:nvPr/>
        </p:nvGrpSpPr>
        <p:grpSpPr>
          <a:xfrm>
            <a:off x="5969887" y="1819974"/>
            <a:ext cx="1476906" cy="1503546"/>
            <a:chOff x="5969887" y="1819974"/>
            <a:chExt cx="1476906" cy="1503546"/>
          </a:xfrm>
        </p:grpSpPr>
        <p:sp>
          <p:nvSpPr>
            <p:cNvPr id="543" name="Google Shape;543;p48"/>
            <p:cNvSpPr/>
            <p:nvPr/>
          </p:nvSpPr>
          <p:spPr>
            <a:xfrm>
              <a:off x="6546793" y="2423520"/>
              <a:ext cx="900000" cy="900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4" name="Google Shape;544;p48"/>
            <p:cNvCxnSpPr/>
            <p:nvPr/>
          </p:nvCxnSpPr>
          <p:spPr>
            <a:xfrm>
              <a:off x="5969887" y="1974924"/>
              <a:ext cx="0" cy="9093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545" name="Google Shape;545;p48"/>
            <p:cNvCxnSpPr/>
            <p:nvPr/>
          </p:nvCxnSpPr>
          <p:spPr>
            <a:xfrm>
              <a:off x="6579487" y="1365324"/>
              <a:ext cx="0" cy="9093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546" name="Google Shape;546;p48"/>
            <p:cNvSpPr/>
            <p:nvPr/>
          </p:nvSpPr>
          <p:spPr>
            <a:xfrm>
              <a:off x="6135491" y="2010782"/>
              <a:ext cx="828000" cy="828000"/>
            </a:xfrm>
            <a:prstGeom prst="rect">
              <a:avLst/>
            </a:prstGeom>
            <a:noFill/>
            <a:ln cap="flat" cmpd="sng" w="9525">
              <a:solidFill>
                <a:srgbClr val="990000"/>
              </a:solidFill>
              <a:prstDash val="lgDash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7" name="Google Shape;547;p48"/>
            <p:cNvCxnSpPr/>
            <p:nvPr/>
          </p:nvCxnSpPr>
          <p:spPr>
            <a:xfrm>
              <a:off x="6211069" y="2759911"/>
              <a:ext cx="289200" cy="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548" name="Google Shape;548;p48"/>
            <p:cNvCxnSpPr/>
            <p:nvPr/>
          </p:nvCxnSpPr>
          <p:spPr>
            <a:xfrm rot="5400000">
              <a:off x="6740238" y="2213247"/>
              <a:ext cx="289200" cy="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549" name="Google Shape;549;p48"/>
            <p:cNvSpPr/>
            <p:nvPr/>
          </p:nvSpPr>
          <p:spPr>
            <a:xfrm>
              <a:off x="6098591" y="1974932"/>
              <a:ext cx="900000" cy="900000"/>
            </a:xfrm>
            <a:prstGeom prst="rect">
              <a:avLst/>
            </a:prstGeom>
            <a:noFill/>
            <a:ln cap="flat" cmpd="sng" w="9525">
              <a:solidFill>
                <a:srgbClr val="99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8"/>
            <p:cNvSpPr/>
            <p:nvPr/>
          </p:nvSpPr>
          <p:spPr>
            <a:xfrm>
              <a:off x="6546782" y="2423520"/>
              <a:ext cx="900000" cy="900000"/>
            </a:xfrm>
            <a:prstGeom prst="pie">
              <a:avLst>
                <a:gd fmla="val 10764563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1"/>
          <p:cNvSpPr txBox="1"/>
          <p:nvPr>
            <p:ph type="title"/>
          </p:nvPr>
        </p:nvSpPr>
        <p:spPr>
          <a:xfrm>
            <a:off x="311700" y="22270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CSS Contain</a:t>
            </a:r>
            <a:br>
              <a:rPr lang="de"/>
            </a:br>
            <a:r>
              <a:rPr lang="de" sz="3155">
                <a:solidFill>
                  <a:schemeClr val="dk2"/>
                </a:solidFill>
              </a:rPr>
              <a:t>predictable isolation of a DOM subtree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" name="Google Shape;55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6125"/>
            <a:ext cx="8839200" cy="437124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0"/>
          <p:cNvSpPr txBox="1"/>
          <p:nvPr>
            <p:ph type="title"/>
          </p:nvPr>
        </p:nvSpPr>
        <p:spPr>
          <a:xfrm>
            <a:off x="311700" y="22270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CSS Contain</a:t>
            </a:r>
            <a:br>
              <a:rPr lang="de"/>
            </a:br>
            <a:r>
              <a:rPr lang="de" sz="3155">
                <a:solidFill>
                  <a:schemeClr val="dk2"/>
                </a:solidFill>
              </a:rPr>
              <a:t>Defining Layout Root</a:t>
            </a:r>
            <a:br>
              <a:rPr lang="de"/>
            </a:b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CSS Contain</a:t>
            </a:r>
            <a:br>
              <a:rPr lang="de"/>
            </a:br>
            <a:r>
              <a:rPr lang="de" sz="2022">
                <a:solidFill>
                  <a:schemeClr val="dk2"/>
                </a:solidFill>
              </a:rPr>
              <a:t>Defining Layout Root</a:t>
            </a:r>
            <a:endParaRPr sz="1222">
              <a:solidFill>
                <a:schemeClr val="dk2"/>
              </a:solidFill>
            </a:endParaRPr>
          </a:p>
        </p:txBody>
      </p:sp>
      <p:pic>
        <p:nvPicPr>
          <p:cNvPr id="566" name="Google Shape;56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40" y="1274975"/>
            <a:ext cx="2602925" cy="34588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67" name="Google Shape;567;p51"/>
          <p:cNvSpPr/>
          <p:nvPr/>
        </p:nvSpPr>
        <p:spPr>
          <a:xfrm>
            <a:off x="485850" y="3673025"/>
            <a:ext cx="2058900" cy="227400"/>
          </a:xfrm>
          <a:prstGeom prst="rect">
            <a:avLst/>
          </a:prstGeom>
          <a:noFill/>
          <a:ln cap="flat" cmpd="sng" w="19050">
            <a:solidFill>
              <a:srgbClr val="F44747"/>
            </a:solidFill>
            <a:prstDash val="dash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68" name="Google Shape;568;p51"/>
          <p:cNvSpPr/>
          <p:nvPr/>
        </p:nvSpPr>
        <p:spPr>
          <a:xfrm>
            <a:off x="485850" y="3958845"/>
            <a:ext cx="2058900" cy="227400"/>
          </a:xfrm>
          <a:prstGeom prst="rect">
            <a:avLst/>
          </a:prstGeom>
          <a:noFill/>
          <a:ln cap="flat" cmpd="sng" w="19050">
            <a:solidFill>
              <a:srgbClr val="F44747"/>
            </a:solidFill>
            <a:prstDash val="dash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69" name="Google Shape;569;p51"/>
          <p:cNvSpPr txBox="1"/>
          <p:nvPr/>
        </p:nvSpPr>
        <p:spPr>
          <a:xfrm>
            <a:off x="3707350" y="1510250"/>
            <a:ext cx="453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every </a:t>
            </a:r>
            <a:r>
              <a:rPr lang="de">
                <a:solidFill>
                  <a:srgbClr val="9B7FE6"/>
                </a:solidFill>
              </a:rPr>
              <a:t>layout</a:t>
            </a:r>
            <a:r>
              <a:rPr lang="de"/>
              <a:t> task has a </a:t>
            </a:r>
            <a:r>
              <a:rPr b="1" lang="de"/>
              <a:t>root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root determines nodes that need to be </a:t>
            </a:r>
            <a:r>
              <a:rPr i="1" lang="de"/>
              <a:t>inspected</a:t>
            </a:r>
            <a:r>
              <a:rPr lang="de"/>
              <a:t> and/or relayouted</a:t>
            </a:r>
            <a:endParaRPr/>
          </a:p>
        </p:txBody>
      </p:sp>
      <p:sp>
        <p:nvSpPr>
          <p:cNvPr id="570" name="Google Shape;570;p51"/>
          <p:cNvSpPr txBox="1"/>
          <p:nvPr/>
        </p:nvSpPr>
        <p:spPr>
          <a:xfrm>
            <a:off x="3039175" y="1267171"/>
            <a:ext cx="8625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4300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💡</a:t>
            </a:r>
            <a:endParaRPr sz="43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CSS Contain</a:t>
            </a:r>
            <a:br>
              <a:rPr lang="de"/>
            </a:br>
            <a:r>
              <a:rPr lang="de" sz="2022">
                <a:solidFill>
                  <a:schemeClr val="dk2"/>
                </a:solidFill>
              </a:rPr>
              <a:t>Defining Layout Root</a:t>
            </a:r>
            <a:endParaRPr sz="1222">
              <a:solidFill>
                <a:schemeClr val="dk2"/>
              </a:solidFill>
            </a:endParaRPr>
          </a:p>
        </p:txBody>
      </p:sp>
      <p:pic>
        <p:nvPicPr>
          <p:cNvPr id="576" name="Google Shape;57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340" y="1274975"/>
            <a:ext cx="2602925" cy="34588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77" name="Google Shape;577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6690" y="1274975"/>
            <a:ext cx="2288970" cy="3458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78" name="Google Shape;578;p52"/>
          <p:cNvSpPr/>
          <p:nvPr/>
        </p:nvSpPr>
        <p:spPr>
          <a:xfrm>
            <a:off x="1476450" y="3673025"/>
            <a:ext cx="2058900" cy="227400"/>
          </a:xfrm>
          <a:prstGeom prst="rect">
            <a:avLst/>
          </a:prstGeom>
          <a:noFill/>
          <a:ln cap="flat" cmpd="sng" w="19050">
            <a:solidFill>
              <a:srgbClr val="F44747"/>
            </a:solidFill>
            <a:prstDash val="dash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79" name="Google Shape;579;p52"/>
          <p:cNvSpPr/>
          <p:nvPr/>
        </p:nvSpPr>
        <p:spPr>
          <a:xfrm>
            <a:off x="1476450" y="3958845"/>
            <a:ext cx="2058900" cy="227400"/>
          </a:xfrm>
          <a:prstGeom prst="rect">
            <a:avLst/>
          </a:prstGeom>
          <a:noFill/>
          <a:ln cap="flat" cmpd="sng" w="19050">
            <a:solidFill>
              <a:srgbClr val="F44747"/>
            </a:solidFill>
            <a:prstDash val="dash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80" name="Google Shape;580;p52"/>
          <p:cNvSpPr/>
          <p:nvPr/>
        </p:nvSpPr>
        <p:spPr>
          <a:xfrm>
            <a:off x="1476450" y="3146222"/>
            <a:ext cx="1325100" cy="227400"/>
          </a:xfrm>
          <a:prstGeom prst="rect">
            <a:avLst/>
          </a:prstGeom>
          <a:noFill/>
          <a:ln cap="flat" cmpd="sng" w="19050">
            <a:solidFill>
              <a:srgbClr val="F44747"/>
            </a:solidFill>
            <a:prstDash val="dash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81" name="Google Shape;581;p52"/>
          <p:cNvSpPr/>
          <p:nvPr/>
        </p:nvSpPr>
        <p:spPr>
          <a:xfrm>
            <a:off x="5489744" y="3603433"/>
            <a:ext cx="2058900" cy="227400"/>
          </a:xfrm>
          <a:prstGeom prst="rect">
            <a:avLst/>
          </a:prstGeom>
          <a:noFill/>
          <a:ln cap="flat" cmpd="sng" w="19050">
            <a:solidFill>
              <a:srgbClr val="F44747"/>
            </a:solidFill>
            <a:prstDash val="dash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82" name="Google Shape;582;p52"/>
          <p:cNvSpPr/>
          <p:nvPr/>
        </p:nvSpPr>
        <p:spPr>
          <a:xfrm>
            <a:off x="5489744" y="3889253"/>
            <a:ext cx="2058900" cy="227400"/>
          </a:xfrm>
          <a:prstGeom prst="rect">
            <a:avLst/>
          </a:prstGeom>
          <a:noFill/>
          <a:ln cap="flat" cmpd="sng" w="19050">
            <a:solidFill>
              <a:srgbClr val="F44747"/>
            </a:solidFill>
            <a:prstDash val="dash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83" name="Google Shape;583;p52"/>
          <p:cNvSpPr/>
          <p:nvPr/>
        </p:nvSpPr>
        <p:spPr>
          <a:xfrm>
            <a:off x="5489744" y="3076630"/>
            <a:ext cx="1325100" cy="227400"/>
          </a:xfrm>
          <a:prstGeom prst="rect">
            <a:avLst/>
          </a:prstGeom>
          <a:noFill/>
          <a:ln cap="flat" cmpd="sng" w="19050">
            <a:solidFill>
              <a:srgbClr val="F44747"/>
            </a:solidFill>
            <a:prstDash val="dash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cxnSp>
        <p:nvCxnSpPr>
          <p:cNvPr id="584" name="Google Shape;584;p52"/>
          <p:cNvCxnSpPr>
            <a:stCxn id="576" idx="3"/>
            <a:endCxn id="577" idx="1"/>
          </p:cNvCxnSpPr>
          <p:nvPr/>
        </p:nvCxnSpPr>
        <p:spPr>
          <a:xfrm>
            <a:off x="4031265" y="3004412"/>
            <a:ext cx="139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5" name="Google Shape;585;p52"/>
          <p:cNvSpPr txBox="1"/>
          <p:nvPr/>
        </p:nvSpPr>
        <p:spPr>
          <a:xfrm>
            <a:off x="6186447" y="737800"/>
            <a:ext cx="62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90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🔥</a:t>
            </a:r>
            <a:endParaRPr sz="2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CSS Contain</a:t>
            </a:r>
            <a:br>
              <a:rPr lang="de"/>
            </a:br>
            <a:r>
              <a:rPr lang="de" sz="2022">
                <a:solidFill>
                  <a:schemeClr val="dk2"/>
                </a:solidFill>
              </a:rPr>
              <a:t>Defining Layout Root</a:t>
            </a:r>
            <a:endParaRPr sz="1222">
              <a:solidFill>
                <a:schemeClr val="dk2"/>
              </a:solidFill>
            </a:endParaRPr>
          </a:p>
        </p:txBody>
      </p:sp>
      <p:sp>
        <p:nvSpPr>
          <p:cNvPr id="591" name="Google Shape;591;p53"/>
          <p:cNvSpPr txBox="1"/>
          <p:nvPr/>
        </p:nvSpPr>
        <p:spPr>
          <a:xfrm>
            <a:off x="1174200" y="1409050"/>
            <a:ext cx="6303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preconditions</a:t>
            </a:r>
            <a:r>
              <a:rPr lang="de"/>
              <a:t> for a layout root (non-exhaustive list):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contain: layout &amp; defined dimensions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contain: strict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overflow: hidden &amp; defined dimensions &amp; on its own layer</a:t>
            </a:r>
            <a:endParaRPr/>
          </a:p>
        </p:txBody>
      </p:sp>
      <p:sp>
        <p:nvSpPr>
          <p:cNvPr id="592" name="Google Shape;592;p53"/>
          <p:cNvSpPr txBox="1"/>
          <p:nvPr/>
        </p:nvSpPr>
        <p:spPr>
          <a:xfrm>
            <a:off x="311700" y="1235546"/>
            <a:ext cx="8625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4300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💡</a:t>
            </a:r>
            <a:endParaRPr sz="43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4"/>
          <p:cNvSpPr txBox="1"/>
          <p:nvPr>
            <p:ph type="title"/>
          </p:nvPr>
        </p:nvSpPr>
        <p:spPr>
          <a:xfrm>
            <a:off x="311700" y="2150850"/>
            <a:ext cx="6698100" cy="143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4800"/>
              <a:t>Demo Time!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Layout Root</a:t>
            </a:r>
            <a:endParaRPr sz="3000"/>
          </a:p>
        </p:txBody>
      </p:sp>
      <p:pic>
        <p:nvPicPr>
          <p:cNvPr id="598" name="Google Shape;59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6925" y="643325"/>
            <a:ext cx="3713750" cy="371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5"/>
          <p:cNvSpPr txBox="1"/>
          <p:nvPr>
            <p:ph type="title"/>
          </p:nvPr>
        </p:nvSpPr>
        <p:spPr>
          <a:xfrm>
            <a:off x="311700" y="22270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Content Visibility</a:t>
            </a:r>
            <a:br>
              <a:rPr lang="de"/>
            </a:br>
            <a:r>
              <a:rPr lang="de" sz="3155">
                <a:solidFill>
                  <a:schemeClr val="dk2"/>
                </a:solidFill>
              </a:rPr>
              <a:t>Native Virtual Scrolling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990000"/>
                </a:solidFill>
              </a:rPr>
              <a:t>content-visibility</a:t>
            </a:r>
            <a:r>
              <a:rPr lang="de">
                <a:solidFill>
                  <a:srgbClr val="666666"/>
                </a:solidFill>
              </a:rPr>
              <a:t>: auto|hidden|visible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7"/>
          <p:cNvSpPr txBox="1"/>
          <p:nvPr>
            <p:ph type="title"/>
          </p:nvPr>
        </p:nvSpPr>
        <p:spPr>
          <a:xfrm>
            <a:off x="311700" y="445025"/>
            <a:ext cx="308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sz="2500"/>
              <a:t>performance impact</a:t>
            </a:r>
            <a:endParaRPr sz="2500"/>
          </a:p>
        </p:txBody>
      </p:sp>
      <p:sp>
        <p:nvSpPr>
          <p:cNvPr id="614" name="Google Shape;614;p57"/>
          <p:cNvSpPr/>
          <p:nvPr/>
        </p:nvSpPr>
        <p:spPr>
          <a:xfrm>
            <a:off x="3949525" y="2438338"/>
            <a:ext cx="1159800" cy="1226400"/>
          </a:xfrm>
          <a:prstGeom prst="rect">
            <a:avLst/>
          </a:prstGeom>
          <a:noFill/>
          <a:ln cap="flat" cmpd="sng" w="9525">
            <a:solidFill>
              <a:srgbClr val="99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15" name="Google Shape;615;p57"/>
          <p:cNvSpPr/>
          <p:nvPr/>
        </p:nvSpPr>
        <p:spPr>
          <a:xfrm>
            <a:off x="4370877" y="2277379"/>
            <a:ext cx="334800" cy="3144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99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16" name="Google Shape;616;p57"/>
          <p:cNvSpPr/>
          <p:nvPr/>
        </p:nvSpPr>
        <p:spPr>
          <a:xfrm>
            <a:off x="4142279" y="2775404"/>
            <a:ext cx="334800" cy="314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617" name="Google Shape;617;p57"/>
          <p:cNvCxnSpPr>
            <a:stCxn id="615" idx="2"/>
            <a:endCxn id="616" idx="0"/>
          </p:cNvCxnSpPr>
          <p:nvPr/>
        </p:nvCxnSpPr>
        <p:spPr>
          <a:xfrm rot="5400000">
            <a:off x="4332177" y="2569279"/>
            <a:ext cx="183600" cy="2286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8" name="Google Shape;618;p57"/>
          <p:cNvSpPr txBox="1"/>
          <p:nvPr/>
        </p:nvSpPr>
        <p:spPr>
          <a:xfrm>
            <a:off x="3949516" y="3730638"/>
            <a:ext cx="1159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990000"/>
                </a:solidFill>
              </a:rPr>
              <a:t>contained</a:t>
            </a:r>
            <a:r>
              <a:rPr lang="de" sz="1100">
                <a:solidFill>
                  <a:srgbClr val="999999"/>
                </a:solidFill>
              </a:rPr>
              <a:t> nodes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619" name="Google Shape;619;p57"/>
          <p:cNvSpPr/>
          <p:nvPr/>
        </p:nvSpPr>
        <p:spPr>
          <a:xfrm>
            <a:off x="4599479" y="2775404"/>
            <a:ext cx="334800" cy="314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620" name="Google Shape;620;p57"/>
          <p:cNvCxnSpPr>
            <a:stCxn id="615" idx="2"/>
            <a:endCxn id="619" idx="0"/>
          </p:cNvCxnSpPr>
          <p:nvPr/>
        </p:nvCxnSpPr>
        <p:spPr>
          <a:xfrm flipH="1" rot="-5400000">
            <a:off x="4560777" y="2569279"/>
            <a:ext cx="183600" cy="2286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1" name="Google Shape;621;p57"/>
          <p:cNvSpPr/>
          <p:nvPr/>
        </p:nvSpPr>
        <p:spPr>
          <a:xfrm>
            <a:off x="4599479" y="3232604"/>
            <a:ext cx="334800" cy="314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622" name="Google Shape;622;p57"/>
          <p:cNvCxnSpPr>
            <a:stCxn id="619" idx="2"/>
            <a:endCxn id="621" idx="0"/>
          </p:cNvCxnSpPr>
          <p:nvPr/>
        </p:nvCxnSpPr>
        <p:spPr>
          <a:xfrm flipH="1" rot="-5400000">
            <a:off x="4695779" y="3160904"/>
            <a:ext cx="1428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3" name="Google Shape;623;p57"/>
          <p:cNvSpPr/>
          <p:nvPr/>
        </p:nvSpPr>
        <p:spPr>
          <a:xfrm>
            <a:off x="4142279" y="3232604"/>
            <a:ext cx="334800" cy="314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624" name="Google Shape;624;p57"/>
          <p:cNvCxnSpPr>
            <a:stCxn id="616" idx="2"/>
            <a:endCxn id="623" idx="0"/>
          </p:cNvCxnSpPr>
          <p:nvPr/>
        </p:nvCxnSpPr>
        <p:spPr>
          <a:xfrm flipH="1" rot="-5400000">
            <a:off x="4238579" y="3160904"/>
            <a:ext cx="1428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5" name="Google Shape;625;p57"/>
          <p:cNvSpPr txBox="1"/>
          <p:nvPr/>
        </p:nvSpPr>
        <p:spPr>
          <a:xfrm>
            <a:off x="3863883" y="1867860"/>
            <a:ext cx="13311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chemeClr val="dk1"/>
                </a:solidFill>
              </a:rPr>
              <a:t>nodes </a:t>
            </a:r>
            <a:r>
              <a:rPr b="1" lang="de" sz="1000">
                <a:solidFill>
                  <a:srgbClr val="990000"/>
                </a:solidFill>
              </a:rPr>
              <a:t>layout </a:t>
            </a:r>
            <a:r>
              <a:rPr b="1" lang="de" sz="1000">
                <a:solidFill>
                  <a:schemeClr val="dk1"/>
                </a:solidFill>
              </a:rPr>
              <a:t>benefits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chemeClr val="dk1"/>
                </a:solidFill>
              </a:rPr>
              <a:t>from contain</a:t>
            </a:r>
            <a:endParaRPr b="1" sz="1000">
              <a:solidFill>
                <a:srgbClr val="990000"/>
              </a:solidFill>
            </a:endParaRPr>
          </a:p>
        </p:txBody>
      </p:sp>
      <p:sp>
        <p:nvSpPr>
          <p:cNvPr id="626" name="Google Shape;626;p57"/>
          <p:cNvSpPr/>
          <p:nvPr/>
        </p:nvSpPr>
        <p:spPr>
          <a:xfrm>
            <a:off x="4358125" y="4016532"/>
            <a:ext cx="90300" cy="90300"/>
          </a:xfrm>
          <a:prstGeom prst="ellipse">
            <a:avLst/>
          </a:prstGeom>
          <a:solidFill>
            <a:srgbClr val="F8F8F8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7" name="Google Shape;627;p57"/>
          <p:cNvSpPr/>
          <p:nvPr/>
        </p:nvSpPr>
        <p:spPr>
          <a:xfrm>
            <a:off x="4493125" y="4016532"/>
            <a:ext cx="90300" cy="903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8" name="Google Shape;628;p57"/>
          <p:cNvSpPr/>
          <p:nvPr/>
        </p:nvSpPr>
        <p:spPr>
          <a:xfrm>
            <a:off x="4223125" y="4016532"/>
            <a:ext cx="90300" cy="903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9" name="Google Shape;629;p57"/>
          <p:cNvCxnSpPr/>
          <p:nvPr/>
        </p:nvCxnSpPr>
        <p:spPr>
          <a:xfrm>
            <a:off x="2744600" y="1498600"/>
            <a:ext cx="0" cy="29775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30" name="Google Shape;630;p57"/>
          <p:cNvSpPr txBox="1"/>
          <p:nvPr/>
        </p:nvSpPr>
        <p:spPr>
          <a:xfrm>
            <a:off x="3911425" y="1049325"/>
            <a:ext cx="44364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sz="1900">
                <a:solidFill>
                  <a:srgbClr val="990000"/>
                </a:solidFill>
              </a:rPr>
              <a:t>content-visibility: </a:t>
            </a:r>
            <a:r>
              <a:rPr lang="de" sz="1900">
                <a:solidFill>
                  <a:schemeClr val="dk2"/>
                </a:solidFill>
              </a:rPr>
              <a:t>auto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631" name="Google Shape;631;p57"/>
          <p:cNvSpPr txBox="1"/>
          <p:nvPr/>
        </p:nvSpPr>
        <p:spPr>
          <a:xfrm>
            <a:off x="970285" y="3627323"/>
            <a:ext cx="13311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chemeClr val="dk1"/>
                </a:solidFill>
              </a:rPr>
              <a:t>layout &amp; paint containment </a:t>
            </a:r>
            <a:br>
              <a:rPr b="1" lang="de" sz="1000">
                <a:solidFill>
                  <a:schemeClr val="dk1"/>
                </a:solidFill>
              </a:rPr>
            </a:br>
            <a:r>
              <a:rPr b="1" lang="de" sz="1000">
                <a:solidFill>
                  <a:schemeClr val="dk1"/>
                </a:solidFill>
              </a:rPr>
              <a:t>+ </a:t>
            </a:r>
            <a:r>
              <a:rPr b="1" lang="de" sz="1000">
                <a:solidFill>
                  <a:srgbClr val="990000"/>
                </a:solidFill>
              </a:rPr>
              <a:t>detach offscreen nodes</a:t>
            </a:r>
            <a:endParaRPr b="1" sz="1000">
              <a:solidFill>
                <a:srgbClr val="990000"/>
              </a:solidFill>
            </a:endParaRPr>
          </a:p>
        </p:txBody>
      </p:sp>
      <p:grpSp>
        <p:nvGrpSpPr>
          <p:cNvPr id="632" name="Google Shape;632;p57"/>
          <p:cNvGrpSpPr/>
          <p:nvPr/>
        </p:nvGrpSpPr>
        <p:grpSpPr>
          <a:xfrm>
            <a:off x="613799" y="1805549"/>
            <a:ext cx="1476906" cy="1503546"/>
            <a:chOff x="5941662" y="2909349"/>
            <a:chExt cx="1476906" cy="1503546"/>
          </a:xfrm>
        </p:grpSpPr>
        <p:sp>
          <p:nvSpPr>
            <p:cNvPr id="633" name="Google Shape;633;p57"/>
            <p:cNvSpPr/>
            <p:nvPr/>
          </p:nvSpPr>
          <p:spPr>
            <a:xfrm>
              <a:off x="6518568" y="3512895"/>
              <a:ext cx="900000" cy="900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57"/>
            <p:cNvSpPr/>
            <p:nvPr/>
          </p:nvSpPr>
          <p:spPr>
            <a:xfrm>
              <a:off x="6070366" y="3064307"/>
              <a:ext cx="900000" cy="900000"/>
            </a:xfrm>
            <a:prstGeom prst="rect">
              <a:avLst/>
            </a:prstGeom>
            <a:noFill/>
            <a:ln cap="flat" cmpd="sng" w="9525">
              <a:solidFill>
                <a:srgbClr val="99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35" name="Google Shape;635;p57"/>
            <p:cNvCxnSpPr/>
            <p:nvPr/>
          </p:nvCxnSpPr>
          <p:spPr>
            <a:xfrm>
              <a:off x="5941662" y="3064299"/>
              <a:ext cx="0" cy="9093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636" name="Google Shape;636;p57"/>
            <p:cNvCxnSpPr/>
            <p:nvPr/>
          </p:nvCxnSpPr>
          <p:spPr>
            <a:xfrm>
              <a:off x="6551262" y="2454699"/>
              <a:ext cx="0" cy="9093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637" name="Google Shape;637;p57"/>
            <p:cNvSpPr/>
            <p:nvPr/>
          </p:nvSpPr>
          <p:spPr>
            <a:xfrm>
              <a:off x="6107266" y="3100379"/>
              <a:ext cx="828000" cy="828000"/>
            </a:xfrm>
            <a:prstGeom prst="rect">
              <a:avLst/>
            </a:prstGeom>
            <a:noFill/>
            <a:ln cap="flat" cmpd="sng" w="9525">
              <a:solidFill>
                <a:srgbClr val="990000"/>
              </a:solidFill>
              <a:prstDash val="lgDash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8" name="Google Shape;638;p57"/>
          <p:cNvSpPr/>
          <p:nvPr/>
        </p:nvSpPr>
        <p:spPr>
          <a:xfrm>
            <a:off x="7226125" y="2819343"/>
            <a:ext cx="1159800" cy="60600"/>
          </a:xfrm>
          <a:prstGeom prst="rect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39" name="Google Shape;639;p57"/>
          <p:cNvSpPr/>
          <p:nvPr/>
        </p:nvSpPr>
        <p:spPr>
          <a:xfrm>
            <a:off x="7647477" y="2658379"/>
            <a:ext cx="334800" cy="31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40" name="Google Shape;640;p57"/>
          <p:cNvSpPr txBox="1"/>
          <p:nvPr/>
        </p:nvSpPr>
        <p:spPr>
          <a:xfrm>
            <a:off x="7226116" y="3806838"/>
            <a:ext cx="1159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990000"/>
                </a:solidFill>
              </a:rPr>
              <a:t>offscreen </a:t>
            </a:r>
            <a:r>
              <a:rPr lang="de" sz="1100">
                <a:solidFill>
                  <a:srgbClr val="999999"/>
                </a:solidFill>
              </a:rPr>
              <a:t>nodes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641" name="Google Shape;641;p57"/>
          <p:cNvSpPr txBox="1"/>
          <p:nvPr/>
        </p:nvSpPr>
        <p:spPr>
          <a:xfrm>
            <a:off x="7140483" y="1867860"/>
            <a:ext cx="13311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rgbClr val="990000"/>
                </a:solidFill>
              </a:rPr>
              <a:t>ignores </a:t>
            </a:r>
            <a:r>
              <a:rPr b="1" lang="de" sz="1000">
                <a:solidFill>
                  <a:schemeClr val="dk1"/>
                </a:solidFill>
              </a:rPr>
              <a:t>nodes 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chemeClr val="dk1"/>
                </a:solidFill>
              </a:rPr>
              <a:t>outside the viewport</a:t>
            </a:r>
            <a:endParaRPr b="1" sz="1000">
              <a:solidFill>
                <a:srgbClr val="990000"/>
              </a:solidFill>
            </a:endParaRPr>
          </a:p>
        </p:txBody>
      </p:sp>
      <p:sp>
        <p:nvSpPr>
          <p:cNvPr id="642" name="Google Shape;642;p57"/>
          <p:cNvSpPr/>
          <p:nvPr/>
        </p:nvSpPr>
        <p:spPr>
          <a:xfrm>
            <a:off x="7634725" y="4092732"/>
            <a:ext cx="90300" cy="90300"/>
          </a:xfrm>
          <a:prstGeom prst="ellipse">
            <a:avLst/>
          </a:prstGeom>
          <a:solidFill>
            <a:srgbClr val="F8F8F8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3" name="Google Shape;643;p57"/>
          <p:cNvSpPr/>
          <p:nvPr/>
        </p:nvSpPr>
        <p:spPr>
          <a:xfrm>
            <a:off x="7904725" y="4092732"/>
            <a:ext cx="90300" cy="90300"/>
          </a:xfrm>
          <a:prstGeom prst="ellipse">
            <a:avLst/>
          </a:prstGeom>
          <a:solidFill>
            <a:srgbClr val="F8F8F8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4" name="Google Shape;644;p57"/>
          <p:cNvSpPr/>
          <p:nvPr/>
        </p:nvSpPr>
        <p:spPr>
          <a:xfrm>
            <a:off x="7769725" y="4092732"/>
            <a:ext cx="90300" cy="90300"/>
          </a:xfrm>
          <a:prstGeom prst="ellipse">
            <a:avLst/>
          </a:prstGeom>
          <a:solidFill>
            <a:srgbClr val="F8F8F8"/>
          </a:solidFill>
          <a:ln cap="flat" cmpd="sng" w="952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5" name="Google Shape;645;p57"/>
          <p:cNvSpPr/>
          <p:nvPr/>
        </p:nvSpPr>
        <p:spPr>
          <a:xfrm>
            <a:off x="8039725" y="4092732"/>
            <a:ext cx="90300" cy="90300"/>
          </a:xfrm>
          <a:prstGeom prst="ellipse">
            <a:avLst/>
          </a:prstGeom>
          <a:solidFill>
            <a:srgbClr val="F8F8F8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6" name="Google Shape;646;p57"/>
          <p:cNvSpPr/>
          <p:nvPr/>
        </p:nvSpPr>
        <p:spPr>
          <a:xfrm>
            <a:off x="7499725" y="4092732"/>
            <a:ext cx="90300" cy="90300"/>
          </a:xfrm>
          <a:prstGeom prst="ellipse">
            <a:avLst/>
          </a:prstGeom>
          <a:solidFill>
            <a:srgbClr val="F8F8F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7" name="Google Shape;647;p57"/>
          <p:cNvSpPr/>
          <p:nvPr/>
        </p:nvSpPr>
        <p:spPr>
          <a:xfrm>
            <a:off x="7688863" y="2690012"/>
            <a:ext cx="252000" cy="252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0000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57"/>
          <p:cNvSpPr/>
          <p:nvPr/>
        </p:nvSpPr>
        <p:spPr>
          <a:xfrm>
            <a:off x="7418879" y="3342670"/>
            <a:ext cx="334800" cy="314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649" name="Google Shape;649;p57"/>
          <p:cNvCxnSpPr>
            <a:endCxn id="648" idx="0"/>
          </p:cNvCxnSpPr>
          <p:nvPr/>
        </p:nvCxnSpPr>
        <p:spPr>
          <a:xfrm flipH="1">
            <a:off x="7586279" y="3159070"/>
            <a:ext cx="228600" cy="183600"/>
          </a:xfrm>
          <a:prstGeom prst="curvedConnector2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0" name="Google Shape;650;p57"/>
          <p:cNvSpPr/>
          <p:nvPr/>
        </p:nvSpPr>
        <p:spPr>
          <a:xfrm>
            <a:off x="7876079" y="3342670"/>
            <a:ext cx="334800" cy="314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651" name="Google Shape;651;p57"/>
          <p:cNvCxnSpPr>
            <a:endCxn id="650" idx="0"/>
          </p:cNvCxnSpPr>
          <p:nvPr/>
        </p:nvCxnSpPr>
        <p:spPr>
          <a:xfrm>
            <a:off x="7814879" y="3159070"/>
            <a:ext cx="228600" cy="183600"/>
          </a:xfrm>
          <a:prstGeom prst="curvedConnector2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2" name="Google Shape;652;p57"/>
          <p:cNvSpPr/>
          <p:nvPr/>
        </p:nvSpPr>
        <p:spPr>
          <a:xfrm rot="2700000">
            <a:off x="7694489" y="3038762"/>
            <a:ext cx="260922" cy="260922"/>
          </a:xfrm>
          <a:prstGeom prst="mathPlus">
            <a:avLst>
              <a:gd fmla="val 9125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3" name="Google Shape;653;p57"/>
          <p:cNvCxnSpPr/>
          <p:nvPr/>
        </p:nvCxnSpPr>
        <p:spPr>
          <a:xfrm>
            <a:off x="7252067" y="2482725"/>
            <a:ext cx="1168200" cy="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54" name="Google Shape;654;p57"/>
          <p:cNvSpPr/>
          <p:nvPr/>
        </p:nvSpPr>
        <p:spPr>
          <a:xfrm>
            <a:off x="5742479" y="2879826"/>
            <a:ext cx="334800" cy="314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655" name="Google Shape;655;p57"/>
          <p:cNvCxnSpPr>
            <a:stCxn id="656" idx="2"/>
            <a:endCxn id="654" idx="0"/>
          </p:cNvCxnSpPr>
          <p:nvPr/>
        </p:nvCxnSpPr>
        <p:spPr>
          <a:xfrm rot="5400000">
            <a:off x="5864729" y="2606076"/>
            <a:ext cx="318900" cy="228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7" name="Google Shape;657;p57"/>
          <p:cNvSpPr txBox="1"/>
          <p:nvPr/>
        </p:nvSpPr>
        <p:spPr>
          <a:xfrm>
            <a:off x="5549716" y="3730638"/>
            <a:ext cx="1159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990000"/>
                </a:solidFill>
              </a:rPr>
              <a:t>contained</a:t>
            </a:r>
            <a:r>
              <a:rPr lang="de" sz="1100">
                <a:solidFill>
                  <a:srgbClr val="999999"/>
                </a:solidFill>
              </a:rPr>
              <a:t> nodes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658" name="Google Shape;658;p57"/>
          <p:cNvSpPr/>
          <p:nvPr/>
        </p:nvSpPr>
        <p:spPr>
          <a:xfrm>
            <a:off x="6199679" y="2879826"/>
            <a:ext cx="334800" cy="314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659" name="Google Shape;659;p57"/>
          <p:cNvCxnSpPr>
            <a:stCxn id="656" idx="2"/>
            <a:endCxn id="658" idx="0"/>
          </p:cNvCxnSpPr>
          <p:nvPr/>
        </p:nvCxnSpPr>
        <p:spPr>
          <a:xfrm flipH="1" rot="-5400000">
            <a:off x="6093329" y="2606076"/>
            <a:ext cx="318900" cy="228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0" name="Google Shape;660;p57"/>
          <p:cNvSpPr/>
          <p:nvPr/>
        </p:nvSpPr>
        <p:spPr>
          <a:xfrm>
            <a:off x="6199679" y="3337026"/>
            <a:ext cx="334800" cy="314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661" name="Google Shape;661;p57"/>
          <p:cNvCxnSpPr>
            <a:stCxn id="658" idx="2"/>
            <a:endCxn id="660" idx="0"/>
          </p:cNvCxnSpPr>
          <p:nvPr/>
        </p:nvCxnSpPr>
        <p:spPr>
          <a:xfrm flipH="1" rot="-5400000">
            <a:off x="6295979" y="3265326"/>
            <a:ext cx="1428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2" name="Google Shape;662;p57"/>
          <p:cNvSpPr/>
          <p:nvPr/>
        </p:nvSpPr>
        <p:spPr>
          <a:xfrm>
            <a:off x="5742479" y="3337026"/>
            <a:ext cx="334800" cy="314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663" name="Google Shape;663;p57"/>
          <p:cNvCxnSpPr>
            <a:stCxn id="654" idx="2"/>
            <a:endCxn id="662" idx="0"/>
          </p:cNvCxnSpPr>
          <p:nvPr/>
        </p:nvCxnSpPr>
        <p:spPr>
          <a:xfrm flipH="1" rot="-5400000">
            <a:off x="5838779" y="3265326"/>
            <a:ext cx="1428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4" name="Google Shape;664;p57"/>
          <p:cNvSpPr txBox="1"/>
          <p:nvPr/>
        </p:nvSpPr>
        <p:spPr>
          <a:xfrm>
            <a:off x="5464083" y="1867860"/>
            <a:ext cx="13311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000">
                <a:solidFill>
                  <a:schemeClr val="dk1"/>
                </a:solidFill>
              </a:rPr>
              <a:t>nodes </a:t>
            </a:r>
            <a:r>
              <a:rPr b="1" lang="de" sz="1000">
                <a:solidFill>
                  <a:srgbClr val="990000"/>
                </a:solidFill>
              </a:rPr>
              <a:t>paint </a:t>
            </a:r>
            <a:r>
              <a:rPr b="1" lang="de" sz="1000">
                <a:solidFill>
                  <a:schemeClr val="dk1"/>
                </a:solidFill>
              </a:rPr>
              <a:t>benefits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chemeClr val="dk1"/>
                </a:solidFill>
              </a:rPr>
              <a:t>from contain</a:t>
            </a:r>
            <a:endParaRPr b="1" sz="1000">
              <a:solidFill>
                <a:srgbClr val="990000"/>
              </a:solidFill>
            </a:endParaRPr>
          </a:p>
        </p:txBody>
      </p:sp>
      <p:sp>
        <p:nvSpPr>
          <p:cNvPr id="665" name="Google Shape;665;p57"/>
          <p:cNvSpPr/>
          <p:nvPr/>
        </p:nvSpPr>
        <p:spPr>
          <a:xfrm>
            <a:off x="5958325" y="4016532"/>
            <a:ext cx="90300" cy="903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6" name="Google Shape;666;p57"/>
          <p:cNvSpPr/>
          <p:nvPr/>
        </p:nvSpPr>
        <p:spPr>
          <a:xfrm>
            <a:off x="6228325" y="4016532"/>
            <a:ext cx="90300" cy="90300"/>
          </a:xfrm>
          <a:prstGeom prst="ellipse">
            <a:avLst/>
          </a:prstGeom>
          <a:solidFill>
            <a:srgbClr val="F8F8F8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7" name="Google Shape;667;p57"/>
          <p:cNvSpPr/>
          <p:nvPr/>
        </p:nvSpPr>
        <p:spPr>
          <a:xfrm>
            <a:off x="6093325" y="4016532"/>
            <a:ext cx="90300" cy="903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8" name="Google Shape;668;p57"/>
          <p:cNvSpPr/>
          <p:nvPr/>
        </p:nvSpPr>
        <p:spPr>
          <a:xfrm>
            <a:off x="6363325" y="4016532"/>
            <a:ext cx="90300" cy="90300"/>
          </a:xfrm>
          <a:prstGeom prst="ellipse">
            <a:avLst/>
          </a:prstGeom>
          <a:solidFill>
            <a:srgbClr val="F8F8F8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9" name="Google Shape;669;p57"/>
          <p:cNvSpPr/>
          <p:nvPr/>
        </p:nvSpPr>
        <p:spPr>
          <a:xfrm>
            <a:off x="5823325" y="4016532"/>
            <a:ext cx="90300" cy="903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0" name="Google Shape;670;p57"/>
          <p:cNvSpPr/>
          <p:nvPr/>
        </p:nvSpPr>
        <p:spPr>
          <a:xfrm>
            <a:off x="4628125" y="4013300"/>
            <a:ext cx="90300" cy="90300"/>
          </a:xfrm>
          <a:prstGeom prst="ellipse">
            <a:avLst/>
          </a:prstGeom>
          <a:solidFill>
            <a:srgbClr val="89C540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1" name="Google Shape;671;p57"/>
          <p:cNvSpPr/>
          <p:nvPr/>
        </p:nvSpPr>
        <p:spPr>
          <a:xfrm>
            <a:off x="4763125" y="4013300"/>
            <a:ext cx="90300" cy="903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2" name="Google Shape;672;p57"/>
          <p:cNvSpPr/>
          <p:nvPr/>
        </p:nvSpPr>
        <p:spPr>
          <a:xfrm>
            <a:off x="5742475" y="2879825"/>
            <a:ext cx="334800" cy="183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73" name="Google Shape;673;p57"/>
          <p:cNvSpPr/>
          <p:nvPr/>
        </p:nvSpPr>
        <p:spPr>
          <a:xfrm>
            <a:off x="6199675" y="2879825"/>
            <a:ext cx="334800" cy="183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74" name="Google Shape;674;p57"/>
          <p:cNvSpPr/>
          <p:nvPr/>
        </p:nvSpPr>
        <p:spPr>
          <a:xfrm>
            <a:off x="5549725" y="2438375"/>
            <a:ext cx="1159800" cy="6201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75" name="Google Shape;675;p57"/>
          <p:cNvSpPr/>
          <p:nvPr/>
        </p:nvSpPr>
        <p:spPr>
          <a:xfrm>
            <a:off x="5971077" y="2277379"/>
            <a:ext cx="334800" cy="3144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99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8"/>
          <p:cNvSpPr txBox="1"/>
          <p:nvPr>
            <p:ph type="title"/>
          </p:nvPr>
        </p:nvSpPr>
        <p:spPr>
          <a:xfrm>
            <a:off x="311700" y="445025"/>
            <a:ext cx="346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sz="2500"/>
              <a:t>design impact</a:t>
            </a:r>
            <a:endParaRPr/>
          </a:p>
        </p:txBody>
      </p:sp>
      <p:sp>
        <p:nvSpPr>
          <p:cNvPr id="681" name="Google Shape;681;p58"/>
          <p:cNvSpPr txBox="1"/>
          <p:nvPr/>
        </p:nvSpPr>
        <p:spPr>
          <a:xfrm>
            <a:off x="5511616" y="3744525"/>
            <a:ext cx="1159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990000"/>
                </a:solidFill>
              </a:rPr>
              <a:t>static </a:t>
            </a:r>
            <a:r>
              <a:rPr lang="de" sz="1100">
                <a:solidFill>
                  <a:srgbClr val="999999"/>
                </a:solidFill>
              </a:rPr>
              <a:t>dimensions</a:t>
            </a:r>
            <a:endParaRPr sz="1100">
              <a:solidFill>
                <a:srgbClr val="999999"/>
              </a:solidFill>
            </a:endParaRPr>
          </a:p>
        </p:txBody>
      </p:sp>
      <p:cxnSp>
        <p:nvCxnSpPr>
          <p:cNvPr id="682" name="Google Shape;682;p58"/>
          <p:cNvCxnSpPr/>
          <p:nvPr/>
        </p:nvCxnSpPr>
        <p:spPr>
          <a:xfrm>
            <a:off x="2744600" y="1498600"/>
            <a:ext cx="0" cy="29775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83" name="Google Shape;683;p58"/>
          <p:cNvSpPr txBox="1"/>
          <p:nvPr/>
        </p:nvSpPr>
        <p:spPr>
          <a:xfrm>
            <a:off x="970285" y="3474923"/>
            <a:ext cx="13311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chemeClr val="dk1"/>
                </a:solidFill>
              </a:rPr>
              <a:t>border-box requires </a:t>
            </a:r>
            <a:br>
              <a:rPr b="1" lang="de" sz="1000">
                <a:solidFill>
                  <a:schemeClr val="dk1"/>
                </a:solidFill>
              </a:rPr>
            </a:br>
            <a:r>
              <a:rPr b="1" lang="de" sz="1000">
                <a:solidFill>
                  <a:srgbClr val="990000"/>
                </a:solidFill>
              </a:rPr>
              <a:t>dimensions offscreen</a:t>
            </a:r>
            <a:endParaRPr b="1" sz="1000">
              <a:solidFill>
                <a:srgbClr val="990000"/>
              </a:solidFill>
            </a:endParaRPr>
          </a:p>
        </p:txBody>
      </p:sp>
      <p:grpSp>
        <p:nvGrpSpPr>
          <p:cNvPr id="684" name="Google Shape;684;p58"/>
          <p:cNvGrpSpPr/>
          <p:nvPr/>
        </p:nvGrpSpPr>
        <p:grpSpPr>
          <a:xfrm>
            <a:off x="613794" y="1805549"/>
            <a:ext cx="1476906" cy="1503546"/>
            <a:chOff x="613794" y="1805549"/>
            <a:chExt cx="1476906" cy="1503546"/>
          </a:xfrm>
        </p:grpSpPr>
        <p:cxnSp>
          <p:nvCxnSpPr>
            <p:cNvPr id="685" name="Google Shape;685;p58"/>
            <p:cNvCxnSpPr/>
            <p:nvPr/>
          </p:nvCxnSpPr>
          <p:spPr>
            <a:xfrm>
              <a:off x="613794" y="1960499"/>
              <a:ext cx="0" cy="9093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686" name="Google Shape;686;p58"/>
            <p:cNvCxnSpPr/>
            <p:nvPr/>
          </p:nvCxnSpPr>
          <p:spPr>
            <a:xfrm>
              <a:off x="1223394" y="1350899"/>
              <a:ext cx="0" cy="9093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687" name="Google Shape;687;p58"/>
            <p:cNvSpPr/>
            <p:nvPr/>
          </p:nvSpPr>
          <p:spPr>
            <a:xfrm>
              <a:off x="779399" y="1996357"/>
              <a:ext cx="828000" cy="82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990000"/>
              </a:solidFill>
              <a:prstDash val="lgDash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58"/>
            <p:cNvSpPr/>
            <p:nvPr/>
          </p:nvSpPr>
          <p:spPr>
            <a:xfrm>
              <a:off x="1190700" y="2409095"/>
              <a:ext cx="900000" cy="900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9" name="Google Shape;689;p58"/>
          <p:cNvSpPr txBox="1"/>
          <p:nvPr/>
        </p:nvSpPr>
        <p:spPr>
          <a:xfrm>
            <a:off x="3911425" y="1049325"/>
            <a:ext cx="44364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sz="1900">
                <a:solidFill>
                  <a:srgbClr val="990000"/>
                </a:solidFill>
              </a:rPr>
              <a:t>content-visibility: </a:t>
            </a:r>
            <a:r>
              <a:rPr lang="de" sz="1900">
                <a:solidFill>
                  <a:schemeClr val="dk2"/>
                </a:solidFill>
              </a:rPr>
              <a:t>auto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690" name="Google Shape;690;p58"/>
          <p:cNvSpPr/>
          <p:nvPr/>
        </p:nvSpPr>
        <p:spPr>
          <a:xfrm>
            <a:off x="5549725" y="2743143"/>
            <a:ext cx="1159800" cy="60600"/>
          </a:xfrm>
          <a:prstGeom prst="rect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91" name="Google Shape;691;p58"/>
          <p:cNvSpPr/>
          <p:nvPr/>
        </p:nvSpPr>
        <p:spPr>
          <a:xfrm>
            <a:off x="5971077" y="2582179"/>
            <a:ext cx="334800" cy="31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92" name="Google Shape;692;p58"/>
          <p:cNvSpPr txBox="1"/>
          <p:nvPr/>
        </p:nvSpPr>
        <p:spPr>
          <a:xfrm>
            <a:off x="5464083" y="1791660"/>
            <a:ext cx="13311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rgbClr val="990000"/>
                </a:solidFill>
              </a:rPr>
              <a:t>ignores </a:t>
            </a:r>
            <a:r>
              <a:rPr b="1" lang="de" sz="1000">
                <a:solidFill>
                  <a:schemeClr val="dk1"/>
                </a:solidFill>
              </a:rPr>
              <a:t>nodes 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chemeClr val="dk1"/>
                </a:solidFill>
              </a:rPr>
              <a:t>outside the viewport</a:t>
            </a:r>
            <a:endParaRPr b="1" sz="1000">
              <a:solidFill>
                <a:srgbClr val="990000"/>
              </a:solidFill>
            </a:endParaRPr>
          </a:p>
        </p:txBody>
      </p:sp>
      <p:sp>
        <p:nvSpPr>
          <p:cNvPr id="693" name="Google Shape;693;p58"/>
          <p:cNvSpPr/>
          <p:nvPr/>
        </p:nvSpPr>
        <p:spPr>
          <a:xfrm>
            <a:off x="6012463" y="2613812"/>
            <a:ext cx="252000" cy="252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0000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58"/>
          <p:cNvSpPr/>
          <p:nvPr/>
        </p:nvSpPr>
        <p:spPr>
          <a:xfrm>
            <a:off x="5742479" y="3114070"/>
            <a:ext cx="334800" cy="314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695" name="Google Shape;695;p58"/>
          <p:cNvCxnSpPr>
            <a:stCxn id="691" idx="2"/>
            <a:endCxn id="694" idx="0"/>
          </p:cNvCxnSpPr>
          <p:nvPr/>
        </p:nvCxnSpPr>
        <p:spPr>
          <a:xfrm rot="5400000">
            <a:off x="5915427" y="2891029"/>
            <a:ext cx="217500" cy="2286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6" name="Google Shape;696;p58"/>
          <p:cNvSpPr/>
          <p:nvPr/>
        </p:nvSpPr>
        <p:spPr>
          <a:xfrm>
            <a:off x="6199679" y="3114070"/>
            <a:ext cx="334800" cy="314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697" name="Google Shape;697;p58"/>
          <p:cNvCxnSpPr>
            <a:stCxn id="691" idx="2"/>
            <a:endCxn id="696" idx="0"/>
          </p:cNvCxnSpPr>
          <p:nvPr/>
        </p:nvCxnSpPr>
        <p:spPr>
          <a:xfrm flipH="1" rot="-5400000">
            <a:off x="6144027" y="2891029"/>
            <a:ext cx="217500" cy="2286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8" name="Google Shape;698;p58"/>
          <p:cNvCxnSpPr/>
          <p:nvPr/>
        </p:nvCxnSpPr>
        <p:spPr>
          <a:xfrm>
            <a:off x="5575667" y="2406525"/>
            <a:ext cx="1168200" cy="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99" name="Google Shape;699;p58"/>
          <p:cNvSpPr/>
          <p:nvPr/>
        </p:nvSpPr>
        <p:spPr>
          <a:xfrm>
            <a:off x="742499" y="1960507"/>
            <a:ext cx="900000" cy="900000"/>
          </a:xfrm>
          <a:prstGeom prst="rect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990000"/>
                </a:solidFill>
              </a:rPr>
              <a:t>contain</a:t>
            </a:r>
            <a:r>
              <a:rPr lang="de">
                <a:solidFill>
                  <a:srgbClr val="666666"/>
                </a:solidFill>
              </a:rPr>
              <a:t>: layout | paint | size | style</a:t>
            </a:r>
            <a:br>
              <a:rPr lang="de">
                <a:solidFill>
                  <a:srgbClr val="666666"/>
                </a:solidFill>
              </a:rPr>
            </a:br>
            <a:r>
              <a:rPr lang="de">
                <a:solidFill>
                  <a:srgbClr val="B7B7B7"/>
                </a:solidFill>
              </a:rPr>
              <a:t>content | strict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28" name="Google Shape;128;p32"/>
          <p:cNvSpPr/>
          <p:nvPr/>
        </p:nvSpPr>
        <p:spPr>
          <a:xfrm rot="2700000">
            <a:off x="6784347" y="1884806"/>
            <a:ext cx="832406" cy="832406"/>
          </a:xfrm>
          <a:prstGeom prst="mathPlus">
            <a:avLst>
              <a:gd fmla="val 9125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rgbClr val="990000"/>
                </a:solidFill>
              </a:rPr>
              <a:t>contain-intrinsic-size: </a:t>
            </a:r>
            <a:r>
              <a:rPr lang="de">
                <a:solidFill>
                  <a:srgbClr val="B7B7B7"/>
                </a:solidFill>
              </a:rPr>
              <a:t>px|auto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60"/>
          <p:cNvSpPr txBox="1"/>
          <p:nvPr>
            <p:ph type="title"/>
          </p:nvPr>
        </p:nvSpPr>
        <p:spPr>
          <a:xfrm>
            <a:off x="311700" y="445025"/>
            <a:ext cx="308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sz="2500"/>
              <a:t>contain-intrinsic-size</a:t>
            </a:r>
            <a:endParaRPr sz="2500"/>
          </a:p>
        </p:txBody>
      </p:sp>
      <p:cxnSp>
        <p:nvCxnSpPr>
          <p:cNvPr id="710" name="Google Shape;710;p60"/>
          <p:cNvCxnSpPr/>
          <p:nvPr/>
        </p:nvCxnSpPr>
        <p:spPr>
          <a:xfrm>
            <a:off x="2744600" y="1498600"/>
            <a:ext cx="0" cy="29775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11" name="Google Shape;711;p60"/>
          <p:cNvSpPr txBox="1"/>
          <p:nvPr/>
        </p:nvSpPr>
        <p:spPr>
          <a:xfrm>
            <a:off x="970285" y="3474923"/>
            <a:ext cx="13311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chemeClr val="dk1"/>
                </a:solidFill>
              </a:rPr>
              <a:t>border-box requires </a:t>
            </a:r>
            <a:br>
              <a:rPr b="1" lang="de" sz="1000">
                <a:solidFill>
                  <a:schemeClr val="dk1"/>
                </a:solidFill>
              </a:rPr>
            </a:br>
            <a:r>
              <a:rPr b="1" lang="de" sz="1000">
                <a:solidFill>
                  <a:srgbClr val="990000"/>
                </a:solidFill>
              </a:rPr>
              <a:t>dimensions offscreen</a:t>
            </a:r>
            <a:endParaRPr b="1" sz="1000">
              <a:solidFill>
                <a:srgbClr val="990000"/>
              </a:solidFill>
            </a:endParaRPr>
          </a:p>
        </p:txBody>
      </p:sp>
      <p:grpSp>
        <p:nvGrpSpPr>
          <p:cNvPr id="712" name="Google Shape;712;p60"/>
          <p:cNvGrpSpPr/>
          <p:nvPr/>
        </p:nvGrpSpPr>
        <p:grpSpPr>
          <a:xfrm>
            <a:off x="613799" y="1805549"/>
            <a:ext cx="1476906" cy="1503546"/>
            <a:chOff x="5941662" y="2909349"/>
            <a:chExt cx="1476906" cy="1503546"/>
          </a:xfrm>
        </p:grpSpPr>
        <p:sp>
          <p:nvSpPr>
            <p:cNvPr id="713" name="Google Shape;713;p60"/>
            <p:cNvSpPr/>
            <p:nvPr/>
          </p:nvSpPr>
          <p:spPr>
            <a:xfrm>
              <a:off x="6518568" y="3512895"/>
              <a:ext cx="900000" cy="900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60"/>
            <p:cNvSpPr/>
            <p:nvPr/>
          </p:nvSpPr>
          <p:spPr>
            <a:xfrm>
              <a:off x="6070366" y="3064307"/>
              <a:ext cx="900000" cy="900000"/>
            </a:xfrm>
            <a:prstGeom prst="rect">
              <a:avLst/>
            </a:prstGeom>
            <a:noFill/>
            <a:ln cap="flat" cmpd="sng" w="9525">
              <a:solidFill>
                <a:srgbClr val="99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15" name="Google Shape;715;p60"/>
            <p:cNvCxnSpPr/>
            <p:nvPr/>
          </p:nvCxnSpPr>
          <p:spPr>
            <a:xfrm>
              <a:off x="5941662" y="3064299"/>
              <a:ext cx="0" cy="9093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716" name="Google Shape;716;p60"/>
            <p:cNvCxnSpPr/>
            <p:nvPr/>
          </p:nvCxnSpPr>
          <p:spPr>
            <a:xfrm>
              <a:off x="6551262" y="2454699"/>
              <a:ext cx="0" cy="9093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717" name="Google Shape;717;p60"/>
            <p:cNvSpPr/>
            <p:nvPr/>
          </p:nvSpPr>
          <p:spPr>
            <a:xfrm>
              <a:off x="6107266" y="3100379"/>
              <a:ext cx="828000" cy="828000"/>
            </a:xfrm>
            <a:prstGeom prst="rect">
              <a:avLst/>
            </a:prstGeom>
            <a:noFill/>
            <a:ln cap="flat" cmpd="sng" w="9525">
              <a:solidFill>
                <a:srgbClr val="990000"/>
              </a:solidFill>
              <a:prstDash val="lgDash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8" name="Google Shape;718;p60"/>
          <p:cNvSpPr txBox="1"/>
          <p:nvPr/>
        </p:nvSpPr>
        <p:spPr>
          <a:xfrm>
            <a:off x="3072000" y="46577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 u="sng">
                <a:solidFill>
                  <a:schemeClr val="hlink"/>
                </a:solidFill>
                <a:hlinkClick r:id="rId3"/>
              </a:rPr>
              <a:t>https://developer.mozilla.org/en-US/docs/Web/CSS/contain-intrinsic-size</a:t>
            </a:r>
            <a:endParaRPr sz="1000"/>
          </a:p>
        </p:txBody>
      </p:sp>
      <p:sp>
        <p:nvSpPr>
          <p:cNvPr id="719" name="Google Shape;719;p60"/>
          <p:cNvSpPr txBox="1"/>
          <p:nvPr/>
        </p:nvSpPr>
        <p:spPr>
          <a:xfrm>
            <a:off x="2868925" y="1498596"/>
            <a:ext cx="8625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4300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💡</a:t>
            </a:r>
            <a:endParaRPr sz="4300"/>
          </a:p>
        </p:txBody>
      </p:sp>
      <p:sp>
        <p:nvSpPr>
          <p:cNvPr id="720" name="Google Shape;720;p60"/>
          <p:cNvSpPr txBox="1"/>
          <p:nvPr/>
        </p:nvSpPr>
        <p:spPr>
          <a:xfrm>
            <a:off x="3674475" y="1677233"/>
            <a:ext cx="421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define dimensions for node in order to not collapse when offscreen</a:t>
            </a:r>
            <a:endParaRPr/>
          </a:p>
        </p:txBody>
      </p:sp>
      <p:sp>
        <p:nvSpPr>
          <p:cNvPr id="721" name="Google Shape;721;p60"/>
          <p:cNvSpPr txBox="1"/>
          <p:nvPr/>
        </p:nvSpPr>
        <p:spPr>
          <a:xfrm>
            <a:off x="3731425" y="2605875"/>
            <a:ext cx="42135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latin typeface="Fira Mono"/>
                <a:ea typeface="Fira Mono"/>
                <a:cs typeface="Fira Mono"/>
                <a:sym typeface="Fira Mono"/>
              </a:rPr>
              <a:t>contain-intrinsic-size: </a:t>
            </a:r>
            <a:r>
              <a:rPr lang="de" sz="1500" u="sng">
                <a:solidFill>
                  <a:schemeClr val="hlink"/>
                </a:solidFill>
                <a:latin typeface="Fira Mono"/>
                <a:ea typeface="Fira Mono"/>
                <a:cs typeface="Fira Mono"/>
                <a:sym typeface="Fira Mono"/>
                <a:hlinkClick r:id="rId4"/>
              </a:rPr>
              <a:t>auto</a:t>
            </a:r>
            <a:endParaRPr sz="15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browser determines size automatically after first visit</a:t>
            </a:r>
            <a:br>
              <a:rPr lang="de"/>
            </a:br>
            <a:r>
              <a:rPr i="1" lang="de" sz="1200"/>
              <a:t>(IntersectionObserver + ResizeObserver)</a:t>
            </a:r>
            <a:endParaRPr i="1" sz="1200"/>
          </a:p>
        </p:txBody>
      </p:sp>
      <p:sp>
        <p:nvSpPr>
          <p:cNvPr id="722" name="Google Shape;722;p60"/>
          <p:cNvSpPr txBox="1"/>
          <p:nvPr/>
        </p:nvSpPr>
        <p:spPr>
          <a:xfrm>
            <a:off x="2911075" y="2528916"/>
            <a:ext cx="778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de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🤯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6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demo measurement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2" name="Google Shape;732;p62"/>
          <p:cNvPicPr preferRelativeResize="0"/>
          <p:nvPr/>
        </p:nvPicPr>
        <p:blipFill rotWithShape="1">
          <a:blip r:embed="rId3">
            <a:alphaModFix/>
          </a:blip>
          <a:srcRect b="86050" l="6253" r="826" t="3192"/>
          <a:stretch/>
        </p:blipFill>
        <p:spPr>
          <a:xfrm>
            <a:off x="638975" y="2458150"/>
            <a:ext cx="8293349" cy="385250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62"/>
          <p:cNvSpPr/>
          <p:nvPr/>
        </p:nvSpPr>
        <p:spPr>
          <a:xfrm>
            <a:off x="1712025" y="1958325"/>
            <a:ext cx="1424400" cy="31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3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6.00ms</a:t>
            </a:r>
            <a:r>
              <a:rPr lang="de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de" sz="13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Paint</a:t>
            </a:r>
            <a:endParaRPr b="1" sz="13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4" name="Google Shape;734;p62"/>
          <p:cNvSpPr/>
          <p:nvPr/>
        </p:nvSpPr>
        <p:spPr>
          <a:xfrm>
            <a:off x="5178169" y="1958325"/>
            <a:ext cx="1424400" cy="31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3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1.00ms</a:t>
            </a:r>
            <a:r>
              <a:rPr lang="de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de" sz="13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Paint</a:t>
            </a:r>
            <a:endParaRPr b="1" sz="13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5" name="Google Shape;735;p62"/>
          <p:cNvSpPr/>
          <p:nvPr/>
        </p:nvSpPr>
        <p:spPr>
          <a:xfrm>
            <a:off x="7647648" y="1958325"/>
            <a:ext cx="1424400" cy="31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3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0.1ms</a:t>
            </a:r>
            <a:r>
              <a:rPr lang="de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de" sz="13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Paint</a:t>
            </a:r>
            <a:endParaRPr b="1" sz="13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6" name="Google Shape;736;p62"/>
          <p:cNvSpPr txBox="1"/>
          <p:nvPr/>
        </p:nvSpPr>
        <p:spPr>
          <a:xfrm>
            <a:off x="1178601" y="1177325"/>
            <a:ext cx="1424400" cy="41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500">
                <a:solidFill>
                  <a:srgbClr val="666666"/>
                </a:solidFill>
              </a:rPr>
              <a:t>unoptimized</a:t>
            </a:r>
            <a:endParaRPr b="1" sz="1500">
              <a:solidFill>
                <a:srgbClr val="666666"/>
              </a:solidFill>
            </a:endParaRPr>
          </a:p>
        </p:txBody>
      </p:sp>
      <p:sp>
        <p:nvSpPr>
          <p:cNvPr id="737" name="Google Shape;737;p62"/>
          <p:cNvSpPr txBox="1"/>
          <p:nvPr/>
        </p:nvSpPr>
        <p:spPr>
          <a:xfrm>
            <a:off x="4650774" y="1177334"/>
            <a:ext cx="1260000" cy="41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500">
                <a:solidFill>
                  <a:srgbClr val="666666"/>
                </a:solidFill>
              </a:rPr>
              <a:t>onscreen</a:t>
            </a:r>
            <a:endParaRPr b="1" sz="1500">
              <a:solidFill>
                <a:srgbClr val="666666"/>
              </a:solidFill>
            </a:endParaRPr>
          </a:p>
        </p:txBody>
      </p:sp>
      <p:sp>
        <p:nvSpPr>
          <p:cNvPr id="738" name="Google Shape;738;p62"/>
          <p:cNvSpPr txBox="1"/>
          <p:nvPr/>
        </p:nvSpPr>
        <p:spPr>
          <a:xfrm>
            <a:off x="7272649" y="1139234"/>
            <a:ext cx="1260000" cy="41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500">
                <a:solidFill>
                  <a:srgbClr val="666666"/>
                </a:solidFill>
              </a:rPr>
              <a:t>offscreen</a:t>
            </a:r>
            <a:endParaRPr b="1" sz="1500">
              <a:solidFill>
                <a:srgbClr val="666666"/>
              </a:solidFill>
            </a:endParaRPr>
          </a:p>
        </p:txBody>
      </p:sp>
      <p:sp>
        <p:nvSpPr>
          <p:cNvPr id="739" name="Google Shape;739;p62"/>
          <p:cNvSpPr/>
          <p:nvPr/>
        </p:nvSpPr>
        <p:spPr>
          <a:xfrm>
            <a:off x="247525" y="3130175"/>
            <a:ext cx="2434500" cy="31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3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11ms</a:t>
            </a:r>
            <a:r>
              <a:rPr lang="de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de" sz="13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Update Layer Tree</a:t>
            </a:r>
            <a:endParaRPr b="1" sz="13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0" name="Google Shape;740;p62"/>
          <p:cNvSpPr/>
          <p:nvPr/>
        </p:nvSpPr>
        <p:spPr>
          <a:xfrm>
            <a:off x="3071438" y="3130175"/>
            <a:ext cx="2434500" cy="31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3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0,5ms</a:t>
            </a:r>
            <a:r>
              <a:rPr lang="de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de" sz="13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Update Layer Tree</a:t>
            </a:r>
            <a:endParaRPr b="1" sz="13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1" name="Google Shape;741;p62"/>
          <p:cNvSpPr/>
          <p:nvPr/>
        </p:nvSpPr>
        <p:spPr>
          <a:xfrm>
            <a:off x="6047750" y="3130175"/>
            <a:ext cx="2434500" cy="31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3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61 μs</a:t>
            </a:r>
            <a:r>
              <a:rPr lang="de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de" sz="13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Update Layer Tree</a:t>
            </a:r>
            <a:endParaRPr b="1" sz="13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2" name="Google Shape;742;p62"/>
          <p:cNvSpPr txBox="1"/>
          <p:nvPr/>
        </p:nvSpPr>
        <p:spPr>
          <a:xfrm>
            <a:off x="264326" y="309625"/>
            <a:ext cx="6811800" cy="49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000">
                <a:solidFill>
                  <a:srgbClr val="666666"/>
                </a:solidFill>
              </a:rPr>
              <a:t>content-visibility: </a:t>
            </a:r>
            <a:r>
              <a:rPr b="1" lang="de" sz="2000">
                <a:solidFill>
                  <a:srgbClr val="990000"/>
                </a:solidFill>
              </a:rPr>
              <a:t>auto </a:t>
            </a:r>
            <a:r>
              <a:rPr b="1" lang="de" sz="2000">
                <a:solidFill>
                  <a:schemeClr val="dk1"/>
                </a:solidFill>
              </a:rPr>
              <a:t>- lab measurement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" name="Google Shape;747;p63"/>
          <p:cNvPicPr preferRelativeResize="0"/>
          <p:nvPr/>
        </p:nvPicPr>
        <p:blipFill rotWithShape="1">
          <a:blip r:embed="rId3">
            <a:alphaModFix/>
          </a:blip>
          <a:srcRect b="0" l="0" r="1146" t="0"/>
          <a:stretch/>
        </p:blipFill>
        <p:spPr>
          <a:xfrm>
            <a:off x="152400" y="1872225"/>
            <a:ext cx="8737600" cy="2008675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63"/>
          <p:cNvSpPr txBox="1"/>
          <p:nvPr/>
        </p:nvSpPr>
        <p:spPr>
          <a:xfrm>
            <a:off x="206050" y="3434971"/>
            <a:ext cx="1454400" cy="32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FF0000"/>
                </a:solidFill>
              </a:rPr>
              <a:t>Add DOM nodes</a:t>
            </a:r>
            <a:endParaRPr b="1" sz="900">
              <a:solidFill>
                <a:srgbClr val="FF0000"/>
              </a:solidFill>
            </a:endParaRPr>
          </a:p>
        </p:txBody>
      </p:sp>
      <p:sp>
        <p:nvSpPr>
          <p:cNvPr id="749" name="Google Shape;749;p63"/>
          <p:cNvSpPr/>
          <p:nvPr/>
        </p:nvSpPr>
        <p:spPr>
          <a:xfrm>
            <a:off x="4971175" y="2590700"/>
            <a:ext cx="1602000" cy="405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0" name="Google Shape;750;p63"/>
          <p:cNvCxnSpPr>
            <a:stCxn id="749" idx="2"/>
            <a:endCxn id="751" idx="0"/>
          </p:cNvCxnSpPr>
          <p:nvPr/>
        </p:nvCxnSpPr>
        <p:spPr>
          <a:xfrm>
            <a:off x="5772175" y="2995700"/>
            <a:ext cx="672300" cy="344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751" name="Google Shape;751;p63"/>
          <p:cNvSpPr txBox="1"/>
          <p:nvPr/>
        </p:nvSpPr>
        <p:spPr>
          <a:xfrm>
            <a:off x="4923125" y="3340225"/>
            <a:ext cx="3042600" cy="47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FF0000"/>
                </a:solidFill>
              </a:rPr>
              <a:t>offscreen paint / layout of images</a:t>
            </a:r>
            <a:endParaRPr b="1" sz="900">
              <a:solidFill>
                <a:srgbClr val="FF0000"/>
              </a:solidFill>
            </a:endParaRPr>
          </a:p>
        </p:txBody>
      </p:sp>
      <p:sp>
        <p:nvSpPr>
          <p:cNvPr id="752" name="Google Shape;752;p63"/>
          <p:cNvSpPr/>
          <p:nvPr/>
        </p:nvSpPr>
        <p:spPr>
          <a:xfrm>
            <a:off x="4791275" y="2209100"/>
            <a:ext cx="263700" cy="211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3" name="Google Shape;753;p63"/>
          <p:cNvCxnSpPr>
            <a:stCxn id="752" idx="2"/>
            <a:endCxn id="749" idx="0"/>
          </p:cNvCxnSpPr>
          <p:nvPr/>
        </p:nvCxnSpPr>
        <p:spPr>
          <a:xfrm>
            <a:off x="4923125" y="2420600"/>
            <a:ext cx="849000" cy="170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754" name="Google Shape;754;p63"/>
          <p:cNvSpPr/>
          <p:nvPr/>
        </p:nvSpPr>
        <p:spPr>
          <a:xfrm rot="-5400000">
            <a:off x="2031633" y="2495401"/>
            <a:ext cx="175800" cy="938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63"/>
          <p:cNvSpPr/>
          <p:nvPr/>
        </p:nvSpPr>
        <p:spPr>
          <a:xfrm rot="-5400000">
            <a:off x="3554327" y="2021701"/>
            <a:ext cx="175800" cy="1885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63"/>
          <p:cNvSpPr txBox="1"/>
          <p:nvPr/>
        </p:nvSpPr>
        <p:spPr>
          <a:xfrm>
            <a:off x="2625650" y="3075323"/>
            <a:ext cx="2033700" cy="32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FF0000"/>
                </a:solidFill>
              </a:rPr>
              <a:t>layout</a:t>
            </a:r>
            <a:endParaRPr b="1" sz="900">
              <a:solidFill>
                <a:srgbClr val="FF0000"/>
              </a:solidFill>
            </a:endParaRPr>
          </a:p>
        </p:txBody>
      </p:sp>
      <p:sp>
        <p:nvSpPr>
          <p:cNvPr id="757" name="Google Shape;757;p63"/>
          <p:cNvSpPr/>
          <p:nvPr/>
        </p:nvSpPr>
        <p:spPr>
          <a:xfrm rot="-5400000">
            <a:off x="4690177" y="2820625"/>
            <a:ext cx="175800" cy="237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63"/>
          <p:cNvSpPr txBox="1"/>
          <p:nvPr/>
        </p:nvSpPr>
        <p:spPr>
          <a:xfrm>
            <a:off x="3962600" y="3062400"/>
            <a:ext cx="1774200" cy="32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FF0000"/>
                </a:solidFill>
              </a:rPr>
              <a:t>hit test, paint , composite</a:t>
            </a:r>
            <a:endParaRPr b="1" sz="900">
              <a:solidFill>
                <a:srgbClr val="FF0000"/>
              </a:solidFill>
            </a:endParaRPr>
          </a:p>
        </p:txBody>
      </p:sp>
      <p:sp>
        <p:nvSpPr>
          <p:cNvPr id="759" name="Google Shape;759;p63"/>
          <p:cNvSpPr txBox="1"/>
          <p:nvPr/>
        </p:nvSpPr>
        <p:spPr>
          <a:xfrm>
            <a:off x="1392450" y="3075325"/>
            <a:ext cx="1454400" cy="32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FF0000"/>
                </a:solidFill>
              </a:rPr>
              <a:t>Recalculate styles</a:t>
            </a:r>
            <a:endParaRPr b="1" sz="900">
              <a:solidFill>
                <a:srgbClr val="FF0000"/>
              </a:solidFill>
            </a:endParaRPr>
          </a:p>
        </p:txBody>
      </p:sp>
      <p:sp>
        <p:nvSpPr>
          <p:cNvPr id="760" name="Google Shape;760;p6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666666"/>
                </a:solidFill>
              </a:rPr>
              <a:t>unoptimized</a:t>
            </a:r>
            <a:r>
              <a:rPr lang="de"/>
              <a:t> - bootstrap</a:t>
            </a:r>
            <a:endParaRPr/>
          </a:p>
        </p:txBody>
      </p:sp>
      <p:sp>
        <p:nvSpPr>
          <p:cNvPr id="761" name="Google Shape;761;p63"/>
          <p:cNvSpPr/>
          <p:nvPr/>
        </p:nvSpPr>
        <p:spPr>
          <a:xfrm>
            <a:off x="251500" y="2674075"/>
            <a:ext cx="1363500" cy="773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6" name="Google Shape;766;p64"/>
          <p:cNvPicPr preferRelativeResize="0"/>
          <p:nvPr/>
        </p:nvPicPr>
        <p:blipFill rotWithShape="1">
          <a:blip r:embed="rId3">
            <a:alphaModFix/>
          </a:blip>
          <a:srcRect b="0" l="0" r="25489" t="0"/>
          <a:stretch/>
        </p:blipFill>
        <p:spPr>
          <a:xfrm>
            <a:off x="381000" y="1727975"/>
            <a:ext cx="7127244" cy="1952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67" name="Google Shape;767;p64"/>
          <p:cNvSpPr/>
          <p:nvPr/>
        </p:nvSpPr>
        <p:spPr>
          <a:xfrm>
            <a:off x="2607200" y="2390975"/>
            <a:ext cx="132000" cy="405000"/>
          </a:xfrm>
          <a:prstGeom prst="rect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64"/>
          <p:cNvSpPr/>
          <p:nvPr/>
        </p:nvSpPr>
        <p:spPr>
          <a:xfrm>
            <a:off x="2475350" y="2093038"/>
            <a:ext cx="263700" cy="211500"/>
          </a:xfrm>
          <a:prstGeom prst="rect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9" name="Google Shape;769;p64"/>
          <p:cNvCxnSpPr>
            <a:stCxn id="768" idx="2"/>
            <a:endCxn id="767" idx="0"/>
          </p:cNvCxnSpPr>
          <p:nvPr/>
        </p:nvCxnSpPr>
        <p:spPr>
          <a:xfrm>
            <a:off x="2607200" y="2304538"/>
            <a:ext cx="66000" cy="864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770" name="Google Shape;770;p64"/>
          <p:cNvSpPr/>
          <p:nvPr/>
        </p:nvSpPr>
        <p:spPr>
          <a:xfrm rot="-5400000">
            <a:off x="2058993" y="2704359"/>
            <a:ext cx="175800" cy="138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64"/>
          <p:cNvSpPr txBox="1"/>
          <p:nvPr/>
        </p:nvSpPr>
        <p:spPr>
          <a:xfrm>
            <a:off x="542700" y="2884675"/>
            <a:ext cx="3081300" cy="60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38761D"/>
                </a:solidFill>
              </a:rPr>
              <a:t>Recalculate styles, hit test, layout, paint ,composite</a:t>
            </a:r>
            <a:endParaRPr b="1" sz="900">
              <a:solidFill>
                <a:srgbClr val="38761D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8761D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8761D"/>
              </a:solidFill>
            </a:endParaRPr>
          </a:p>
        </p:txBody>
      </p:sp>
      <p:sp>
        <p:nvSpPr>
          <p:cNvPr id="772" name="Google Shape;772;p64"/>
          <p:cNvSpPr/>
          <p:nvPr/>
        </p:nvSpPr>
        <p:spPr>
          <a:xfrm rot="-5400000">
            <a:off x="2284507" y="2634160"/>
            <a:ext cx="175800" cy="279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64"/>
          <p:cNvSpPr/>
          <p:nvPr/>
        </p:nvSpPr>
        <p:spPr>
          <a:xfrm rot="-5400000">
            <a:off x="2451986" y="2817550"/>
            <a:ext cx="175800" cy="33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6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990000"/>
                </a:solidFill>
              </a:rPr>
              <a:t>optimized</a:t>
            </a:r>
            <a:r>
              <a:rPr lang="de"/>
              <a:t> - bootstrap - inc. offscreen nodes</a:t>
            </a:r>
            <a:endParaRPr/>
          </a:p>
        </p:txBody>
      </p:sp>
      <p:cxnSp>
        <p:nvCxnSpPr>
          <p:cNvPr id="775" name="Google Shape;775;p64"/>
          <p:cNvCxnSpPr>
            <a:stCxn id="767" idx="2"/>
            <a:endCxn id="776" idx="0"/>
          </p:cNvCxnSpPr>
          <p:nvPr/>
        </p:nvCxnSpPr>
        <p:spPr>
          <a:xfrm>
            <a:off x="2673200" y="2795975"/>
            <a:ext cx="1587300" cy="3741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6" name="Google Shape;776;p64"/>
          <p:cNvSpPr txBox="1"/>
          <p:nvPr/>
        </p:nvSpPr>
        <p:spPr>
          <a:xfrm>
            <a:off x="2739050" y="3169950"/>
            <a:ext cx="3042600" cy="47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38761D"/>
                </a:solidFill>
              </a:rPr>
              <a:t>NO offscreen paint / layout of images</a:t>
            </a:r>
            <a:endParaRPr b="1" sz="900">
              <a:solidFill>
                <a:srgbClr val="38761D"/>
              </a:solidFill>
            </a:endParaRPr>
          </a:p>
        </p:txBody>
      </p:sp>
      <p:sp>
        <p:nvSpPr>
          <p:cNvPr id="777" name="Google Shape;777;p64"/>
          <p:cNvSpPr txBox="1"/>
          <p:nvPr/>
        </p:nvSpPr>
        <p:spPr>
          <a:xfrm>
            <a:off x="456578" y="2056804"/>
            <a:ext cx="1956900" cy="32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FF0000"/>
                </a:solidFill>
              </a:rPr>
              <a:t>Add DOM nodes</a:t>
            </a:r>
            <a:endParaRPr b="1" sz="900">
              <a:solidFill>
                <a:srgbClr val="FF0000"/>
              </a:solidFill>
            </a:endParaRPr>
          </a:p>
        </p:txBody>
      </p:sp>
      <p:sp>
        <p:nvSpPr>
          <p:cNvPr id="778" name="Google Shape;778;p64"/>
          <p:cNvSpPr/>
          <p:nvPr/>
        </p:nvSpPr>
        <p:spPr>
          <a:xfrm>
            <a:off x="517725" y="2437125"/>
            <a:ext cx="1559700" cy="474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3" name="Google Shape;78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75" y="1451575"/>
            <a:ext cx="8296275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Google Shape;784;p65"/>
          <p:cNvSpPr/>
          <p:nvPr/>
        </p:nvSpPr>
        <p:spPr>
          <a:xfrm>
            <a:off x="2871600" y="3379600"/>
            <a:ext cx="5750400" cy="735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65"/>
          <p:cNvSpPr txBox="1"/>
          <p:nvPr/>
        </p:nvSpPr>
        <p:spPr>
          <a:xfrm>
            <a:off x="4277550" y="4157133"/>
            <a:ext cx="3042600" cy="47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FF0000"/>
                </a:solidFill>
              </a:rPr>
              <a:t>animation</a:t>
            </a:r>
            <a:endParaRPr b="1" sz="900">
              <a:solidFill>
                <a:srgbClr val="FF0000"/>
              </a:solidFill>
            </a:endParaRPr>
          </a:p>
        </p:txBody>
      </p:sp>
      <p:sp>
        <p:nvSpPr>
          <p:cNvPr id="786" name="Google Shape;786;p65"/>
          <p:cNvSpPr txBox="1"/>
          <p:nvPr/>
        </p:nvSpPr>
        <p:spPr>
          <a:xfrm>
            <a:off x="439100" y="4147238"/>
            <a:ext cx="1642200" cy="32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FF0000"/>
                </a:solidFill>
              </a:rPr>
              <a:t>bootstrap</a:t>
            </a:r>
            <a:endParaRPr b="1" sz="900">
              <a:solidFill>
                <a:srgbClr val="FF0000"/>
              </a:solidFill>
            </a:endParaRPr>
          </a:p>
        </p:txBody>
      </p:sp>
      <p:sp>
        <p:nvSpPr>
          <p:cNvPr id="787" name="Google Shape;787;p6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990000"/>
                </a:solidFill>
              </a:rPr>
              <a:t>unoptimized</a:t>
            </a:r>
            <a:r>
              <a:rPr lang="de">
                <a:solidFill>
                  <a:srgbClr val="666666"/>
                </a:solidFill>
              </a:rPr>
              <a:t> </a:t>
            </a:r>
            <a:r>
              <a:rPr lang="de">
                <a:solidFill>
                  <a:srgbClr val="000000"/>
                </a:solidFill>
              </a:rPr>
              <a:t>-</a:t>
            </a:r>
            <a:r>
              <a:rPr lang="de">
                <a:solidFill>
                  <a:srgbClr val="666666"/>
                </a:solidFill>
              </a:rPr>
              <a:t> </a:t>
            </a:r>
            <a:r>
              <a:rPr lang="de"/>
              <a:t>runtime - inc. offscreen nodes</a:t>
            </a:r>
            <a:endParaRPr/>
          </a:p>
        </p:txBody>
      </p:sp>
      <p:sp>
        <p:nvSpPr>
          <p:cNvPr id="788" name="Google Shape;788;p65"/>
          <p:cNvSpPr/>
          <p:nvPr/>
        </p:nvSpPr>
        <p:spPr>
          <a:xfrm>
            <a:off x="454394" y="3341875"/>
            <a:ext cx="1611600" cy="773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3" name="Google Shape;79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36925"/>
            <a:ext cx="9144000" cy="2301714"/>
          </a:xfrm>
          <a:prstGeom prst="rect">
            <a:avLst/>
          </a:prstGeom>
          <a:noFill/>
          <a:ln>
            <a:noFill/>
          </a:ln>
        </p:spPr>
      </p:pic>
      <p:sp>
        <p:nvSpPr>
          <p:cNvPr id="794" name="Google Shape;794;p66"/>
          <p:cNvSpPr/>
          <p:nvPr/>
        </p:nvSpPr>
        <p:spPr>
          <a:xfrm>
            <a:off x="3605400" y="3379675"/>
            <a:ext cx="5439900" cy="735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66"/>
          <p:cNvSpPr txBox="1"/>
          <p:nvPr/>
        </p:nvSpPr>
        <p:spPr>
          <a:xfrm>
            <a:off x="5163750" y="4152777"/>
            <a:ext cx="3042600" cy="32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FF0000"/>
                </a:solidFill>
              </a:rPr>
              <a:t>animation</a:t>
            </a:r>
            <a:endParaRPr b="1" sz="900">
              <a:solidFill>
                <a:srgbClr val="FF0000"/>
              </a:solidFill>
            </a:endParaRPr>
          </a:p>
        </p:txBody>
      </p:sp>
      <p:sp>
        <p:nvSpPr>
          <p:cNvPr id="796" name="Google Shape;796;p66"/>
          <p:cNvSpPr txBox="1"/>
          <p:nvPr/>
        </p:nvSpPr>
        <p:spPr>
          <a:xfrm>
            <a:off x="118775" y="4547149"/>
            <a:ext cx="1073700" cy="32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FF0000"/>
                </a:solidFill>
              </a:rPr>
              <a:t>bootstrap</a:t>
            </a:r>
            <a:endParaRPr b="1" sz="900">
              <a:solidFill>
                <a:srgbClr val="FF0000"/>
              </a:solidFill>
            </a:endParaRPr>
          </a:p>
        </p:txBody>
      </p:sp>
      <p:sp>
        <p:nvSpPr>
          <p:cNvPr id="797" name="Google Shape;797;p6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990000"/>
                </a:solidFill>
              </a:rPr>
              <a:t>optimized</a:t>
            </a:r>
            <a:r>
              <a:rPr lang="de">
                <a:solidFill>
                  <a:srgbClr val="666666"/>
                </a:solidFill>
              </a:rPr>
              <a:t> </a:t>
            </a:r>
            <a:r>
              <a:rPr lang="de">
                <a:solidFill>
                  <a:srgbClr val="000000"/>
                </a:solidFill>
              </a:rPr>
              <a:t>-</a:t>
            </a:r>
            <a:r>
              <a:rPr lang="de">
                <a:solidFill>
                  <a:srgbClr val="666666"/>
                </a:solidFill>
              </a:rPr>
              <a:t> </a:t>
            </a:r>
            <a:r>
              <a:rPr lang="de"/>
              <a:t>runtime - inc. offscreen nodes</a:t>
            </a:r>
            <a:endParaRPr/>
          </a:p>
        </p:txBody>
      </p:sp>
      <p:sp>
        <p:nvSpPr>
          <p:cNvPr id="798" name="Google Shape;798;p66"/>
          <p:cNvSpPr/>
          <p:nvPr/>
        </p:nvSpPr>
        <p:spPr>
          <a:xfrm>
            <a:off x="449175" y="3455875"/>
            <a:ext cx="348000" cy="1091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6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3"/>
              </a:rPr>
              <a:t>Test Lab</a:t>
            </a:r>
            <a:endParaRPr/>
          </a:p>
        </p:txBody>
      </p:sp>
      <p:sp>
        <p:nvSpPr>
          <p:cNvPr id="804" name="Google Shape;804;p67"/>
          <p:cNvSpPr txBox="1"/>
          <p:nvPr/>
        </p:nvSpPr>
        <p:spPr>
          <a:xfrm>
            <a:off x="2738775" y="2257975"/>
            <a:ext cx="1014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de" sz="3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🧪</a:t>
            </a:r>
            <a:endParaRPr sz="3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9" name="Google Shape;809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5789"/>
            <a:ext cx="8839200" cy="33719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3"/>
          <p:cNvSpPr/>
          <p:nvPr/>
        </p:nvSpPr>
        <p:spPr>
          <a:xfrm>
            <a:off x="1512902" y="2436745"/>
            <a:ext cx="900000" cy="900000"/>
          </a:xfrm>
          <a:prstGeom prst="pie">
            <a:avLst>
              <a:gd fmla="val 10764563" name="adj1"/>
              <a:gd fmla="val 16200000" name="adj2"/>
            </a:avLst>
          </a:prstGeom>
          <a:solidFill>
            <a:srgbClr val="EFEFE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33"/>
          <p:cNvSpPr txBox="1"/>
          <p:nvPr/>
        </p:nvSpPr>
        <p:spPr>
          <a:xfrm>
            <a:off x="3793804" y="3655712"/>
            <a:ext cx="1938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300">
                <a:solidFill>
                  <a:schemeClr val="dk1"/>
                </a:solidFill>
              </a:rPr>
              <a:t>border-box </a:t>
            </a:r>
            <a:r>
              <a:rPr b="1" lang="de" sz="1300"/>
              <a:t>is the </a:t>
            </a:r>
            <a:br>
              <a:rPr b="1" lang="de" sz="1300"/>
            </a:br>
            <a:r>
              <a:rPr b="1" lang="de" sz="1300">
                <a:solidFill>
                  <a:srgbClr val="990000"/>
                </a:solidFill>
              </a:rPr>
              <a:t>visible</a:t>
            </a:r>
            <a:r>
              <a:rPr b="1" lang="de" sz="1300"/>
              <a:t> boundary</a:t>
            </a:r>
            <a:endParaRPr b="1" sz="1300"/>
          </a:p>
        </p:txBody>
      </p:sp>
      <p:sp>
        <p:nvSpPr>
          <p:cNvPr id="135" name="Google Shape;135;p33"/>
          <p:cNvSpPr txBox="1"/>
          <p:nvPr>
            <p:ph idx="1" type="subTitle"/>
          </p:nvPr>
        </p:nvSpPr>
        <p:spPr>
          <a:xfrm>
            <a:off x="311150" y="1040600"/>
            <a:ext cx="2840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500">
                <a:solidFill>
                  <a:srgbClr val="990000"/>
                </a:solidFill>
              </a:rPr>
              <a:t>contain: </a:t>
            </a:r>
            <a:r>
              <a:rPr lang="de" sz="2500"/>
              <a:t>layout</a:t>
            </a:r>
            <a:endParaRPr sz="2500">
              <a:solidFill>
                <a:srgbClr val="990000"/>
              </a:solidFill>
            </a:endParaRPr>
          </a:p>
        </p:txBody>
      </p:sp>
      <p:sp>
        <p:nvSpPr>
          <p:cNvPr id="136" name="Google Shape;136;p33"/>
          <p:cNvSpPr txBox="1"/>
          <p:nvPr/>
        </p:nvSpPr>
        <p:spPr>
          <a:xfrm>
            <a:off x="1201278" y="3655712"/>
            <a:ext cx="15177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300">
                <a:solidFill>
                  <a:srgbClr val="990000"/>
                </a:solidFill>
              </a:rPr>
              <a:t>layout</a:t>
            </a:r>
            <a:r>
              <a:rPr b="1" lang="de" sz="1300">
                <a:solidFill>
                  <a:schemeClr val="dk1"/>
                </a:solidFill>
              </a:rPr>
              <a:t> relative</a:t>
            </a:r>
            <a:br>
              <a:rPr b="1" lang="de" sz="1300"/>
            </a:br>
            <a:r>
              <a:rPr b="1" lang="de" sz="1300"/>
              <a:t>to </a:t>
            </a:r>
            <a:r>
              <a:rPr b="1" lang="de" sz="1300">
                <a:solidFill>
                  <a:schemeClr val="dk1"/>
                </a:solidFill>
              </a:rPr>
              <a:t>border-box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37" name="Google Shape;137;p33"/>
          <p:cNvSpPr txBox="1"/>
          <p:nvPr>
            <p:ph idx="1" type="subTitle"/>
          </p:nvPr>
        </p:nvSpPr>
        <p:spPr>
          <a:xfrm>
            <a:off x="3151836" y="1040600"/>
            <a:ext cx="2840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500">
                <a:solidFill>
                  <a:srgbClr val="990000"/>
                </a:solidFill>
              </a:rPr>
              <a:t>contain: </a:t>
            </a:r>
            <a:r>
              <a:rPr lang="de" sz="2500"/>
              <a:t>paint</a:t>
            </a:r>
            <a:endParaRPr sz="2500">
              <a:solidFill>
                <a:srgbClr val="990000"/>
              </a:solidFill>
            </a:endParaRPr>
          </a:p>
        </p:txBody>
      </p:sp>
      <p:sp>
        <p:nvSpPr>
          <p:cNvPr id="138" name="Google Shape;138;p33"/>
          <p:cNvSpPr txBox="1"/>
          <p:nvPr>
            <p:ph idx="1" type="subTitle"/>
          </p:nvPr>
        </p:nvSpPr>
        <p:spPr>
          <a:xfrm>
            <a:off x="5992453" y="1040600"/>
            <a:ext cx="2840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500">
                <a:solidFill>
                  <a:srgbClr val="990000"/>
                </a:solidFill>
              </a:rPr>
              <a:t>contain: </a:t>
            </a:r>
            <a:r>
              <a:rPr lang="de" sz="2500"/>
              <a:t>size</a:t>
            </a:r>
            <a:endParaRPr sz="2500">
              <a:solidFill>
                <a:srgbClr val="990000"/>
              </a:solidFill>
            </a:endParaRPr>
          </a:p>
        </p:txBody>
      </p:sp>
      <p:grpSp>
        <p:nvGrpSpPr>
          <p:cNvPr id="139" name="Google Shape;139;p33"/>
          <p:cNvGrpSpPr/>
          <p:nvPr/>
        </p:nvGrpSpPr>
        <p:grpSpPr>
          <a:xfrm>
            <a:off x="1065800" y="1988157"/>
            <a:ext cx="1348202" cy="1348588"/>
            <a:chOff x="0" y="0"/>
            <a:chExt cx="1348202" cy="1348588"/>
          </a:xfrm>
        </p:grpSpPr>
        <p:sp>
          <p:nvSpPr>
            <p:cNvPr id="140" name="Google Shape;140;p33"/>
            <p:cNvSpPr/>
            <p:nvPr/>
          </p:nvSpPr>
          <p:spPr>
            <a:xfrm>
              <a:off x="448202" y="448588"/>
              <a:ext cx="900000" cy="900000"/>
            </a:xfrm>
            <a:prstGeom prst="ellipse">
              <a:avLst/>
            </a:prstGeom>
            <a:solidFill>
              <a:srgbClr val="F3F3F3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3"/>
            <p:cNvSpPr/>
            <p:nvPr/>
          </p:nvSpPr>
          <p:spPr>
            <a:xfrm>
              <a:off x="0" y="0"/>
              <a:ext cx="900000" cy="900000"/>
            </a:xfrm>
            <a:prstGeom prst="rect">
              <a:avLst/>
            </a:prstGeom>
            <a:noFill/>
            <a:ln cap="flat" cmpd="sng" w="9525">
              <a:solidFill>
                <a:srgbClr val="99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2" name="Google Shape;142;p33"/>
            <p:cNvCxnSpPr/>
            <p:nvPr/>
          </p:nvCxnSpPr>
          <p:spPr>
            <a:xfrm>
              <a:off x="104333" y="771761"/>
              <a:ext cx="289200" cy="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43" name="Google Shape;143;p33"/>
            <p:cNvCxnSpPr/>
            <p:nvPr/>
          </p:nvCxnSpPr>
          <p:spPr>
            <a:xfrm rot="5400000">
              <a:off x="633503" y="210986"/>
              <a:ext cx="289200" cy="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  <p:sp>
        <p:nvSpPr>
          <p:cNvPr id="144" name="Google Shape;144;p33"/>
          <p:cNvSpPr/>
          <p:nvPr/>
        </p:nvSpPr>
        <p:spPr>
          <a:xfrm>
            <a:off x="4318202" y="2436738"/>
            <a:ext cx="900000" cy="900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3"/>
          <p:cNvSpPr/>
          <p:nvPr/>
        </p:nvSpPr>
        <p:spPr>
          <a:xfrm>
            <a:off x="6839800" y="2024007"/>
            <a:ext cx="828000" cy="82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3"/>
          <p:cNvSpPr/>
          <p:nvPr/>
        </p:nvSpPr>
        <p:spPr>
          <a:xfrm>
            <a:off x="7251102" y="2436745"/>
            <a:ext cx="900000" cy="900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3"/>
          <p:cNvSpPr/>
          <p:nvPr/>
        </p:nvSpPr>
        <p:spPr>
          <a:xfrm>
            <a:off x="6802900" y="1988157"/>
            <a:ext cx="900000" cy="900000"/>
          </a:xfrm>
          <a:prstGeom prst="rect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" name="Google Shape;148;p33"/>
          <p:cNvCxnSpPr/>
          <p:nvPr/>
        </p:nvCxnSpPr>
        <p:spPr>
          <a:xfrm>
            <a:off x="6674195" y="1988149"/>
            <a:ext cx="0" cy="909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49" name="Google Shape;149;p33"/>
          <p:cNvCxnSpPr/>
          <p:nvPr/>
        </p:nvCxnSpPr>
        <p:spPr>
          <a:xfrm>
            <a:off x="7283795" y="1378549"/>
            <a:ext cx="0" cy="909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50" name="Google Shape;150;p33"/>
          <p:cNvSpPr txBox="1"/>
          <p:nvPr/>
        </p:nvSpPr>
        <p:spPr>
          <a:xfrm>
            <a:off x="6402102" y="3655712"/>
            <a:ext cx="22494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300">
                <a:solidFill>
                  <a:schemeClr val="dk1"/>
                </a:solidFill>
              </a:rPr>
              <a:t>border-box requires </a:t>
            </a:r>
            <a:br>
              <a:rPr b="1" lang="de" sz="1300">
                <a:solidFill>
                  <a:schemeClr val="dk1"/>
                </a:solidFill>
              </a:rPr>
            </a:br>
            <a:r>
              <a:rPr b="1" lang="de" sz="1300">
                <a:solidFill>
                  <a:srgbClr val="990000"/>
                </a:solidFill>
              </a:rPr>
              <a:t>dimensions</a:t>
            </a:r>
            <a:endParaRPr b="1" sz="1300"/>
          </a:p>
        </p:txBody>
      </p:sp>
      <p:sp>
        <p:nvSpPr>
          <p:cNvPr id="151" name="Google Shape;151;p33"/>
          <p:cNvSpPr/>
          <p:nvPr/>
        </p:nvSpPr>
        <p:spPr>
          <a:xfrm>
            <a:off x="4318191" y="2436745"/>
            <a:ext cx="900000" cy="900000"/>
          </a:xfrm>
          <a:prstGeom prst="pie">
            <a:avLst>
              <a:gd fmla="val 10764563" name="adj1"/>
              <a:gd fmla="val 16200000" name="adj2"/>
            </a:avLst>
          </a:prstGeom>
          <a:solidFill>
            <a:srgbClr val="EFEFE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33"/>
          <p:cNvSpPr/>
          <p:nvPr/>
        </p:nvSpPr>
        <p:spPr>
          <a:xfrm>
            <a:off x="3870000" y="1988150"/>
            <a:ext cx="900000" cy="9000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6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real-world measurement</a:t>
            </a:r>
            <a:endParaRPr/>
          </a:p>
        </p:txBody>
      </p:sp>
      <p:sp>
        <p:nvSpPr>
          <p:cNvPr id="815" name="Google Shape;815;p69"/>
          <p:cNvSpPr txBox="1"/>
          <p:nvPr/>
        </p:nvSpPr>
        <p:spPr>
          <a:xfrm>
            <a:off x="3079050" y="2950000"/>
            <a:ext cx="29859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990000"/>
                </a:solidFill>
              </a:rPr>
              <a:t>contain</a:t>
            </a:r>
            <a:r>
              <a:rPr b="1" lang="de">
                <a:solidFill>
                  <a:schemeClr val="dk1"/>
                </a:solidFill>
              </a:rPr>
              <a:t> and </a:t>
            </a:r>
            <a:r>
              <a:rPr b="1" lang="de">
                <a:solidFill>
                  <a:srgbClr val="990000"/>
                </a:solidFill>
              </a:rPr>
              <a:t>content-visibility</a:t>
            </a:r>
            <a:endParaRPr b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70"/>
          <p:cNvSpPr txBox="1"/>
          <p:nvPr/>
        </p:nvSpPr>
        <p:spPr>
          <a:xfrm>
            <a:off x="5639165" y="3738050"/>
            <a:ext cx="630300" cy="32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FF0000"/>
                </a:solidFill>
              </a:rPr>
              <a:t>sidebar</a:t>
            </a:r>
            <a:endParaRPr b="1" sz="900">
              <a:solidFill>
                <a:srgbClr val="FF0000"/>
              </a:solidFill>
            </a:endParaRPr>
          </a:p>
        </p:txBody>
      </p:sp>
      <p:sp>
        <p:nvSpPr>
          <p:cNvPr id="821" name="Google Shape;821;p70"/>
          <p:cNvSpPr/>
          <p:nvPr/>
        </p:nvSpPr>
        <p:spPr>
          <a:xfrm>
            <a:off x="6406964" y="2167913"/>
            <a:ext cx="1530000" cy="2247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158ms</a:t>
            </a:r>
            <a:r>
              <a:rPr lang="de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Rendering</a:t>
            </a:r>
            <a:endParaRPr sz="800"/>
          </a:p>
        </p:txBody>
      </p:sp>
      <p:sp>
        <p:nvSpPr>
          <p:cNvPr id="822" name="Google Shape;822;p70"/>
          <p:cNvSpPr/>
          <p:nvPr/>
        </p:nvSpPr>
        <p:spPr>
          <a:xfrm>
            <a:off x="6406964" y="2542165"/>
            <a:ext cx="1530000" cy="224700"/>
          </a:xfrm>
          <a:prstGeom prst="rect">
            <a:avLst/>
          </a:prstGeom>
          <a:solidFill>
            <a:srgbClr val="89C540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30ms</a:t>
            </a:r>
            <a:r>
              <a:rPr lang="de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Paint</a:t>
            </a:r>
            <a:endParaRPr sz="800"/>
          </a:p>
        </p:txBody>
      </p:sp>
      <p:pic>
        <p:nvPicPr>
          <p:cNvPr id="823" name="Google Shape;823;p70"/>
          <p:cNvPicPr preferRelativeResize="0"/>
          <p:nvPr/>
        </p:nvPicPr>
        <p:blipFill rotWithShape="1">
          <a:blip r:embed="rId3">
            <a:alphaModFix/>
          </a:blip>
          <a:srcRect b="71166" l="10267" r="6861" t="17105"/>
          <a:stretch/>
        </p:blipFill>
        <p:spPr>
          <a:xfrm>
            <a:off x="2068800" y="3153150"/>
            <a:ext cx="6244300" cy="512626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70"/>
          <p:cNvSpPr txBox="1"/>
          <p:nvPr/>
        </p:nvSpPr>
        <p:spPr>
          <a:xfrm>
            <a:off x="1844064" y="3738052"/>
            <a:ext cx="681300" cy="46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FF0000"/>
                </a:solidFill>
              </a:rPr>
              <a:t>Initial </a:t>
            </a:r>
            <a:br>
              <a:rPr b="1" lang="de" sz="900">
                <a:solidFill>
                  <a:srgbClr val="FF0000"/>
                </a:solidFill>
              </a:rPr>
            </a:br>
            <a:r>
              <a:rPr b="1" lang="de" sz="900">
                <a:solidFill>
                  <a:srgbClr val="FF0000"/>
                </a:solidFill>
              </a:rPr>
              <a:t>paint</a:t>
            </a:r>
            <a:endParaRPr b="1" sz="900">
              <a:solidFill>
                <a:srgbClr val="FF0000"/>
              </a:solidFill>
            </a:endParaRPr>
          </a:p>
        </p:txBody>
      </p:sp>
      <p:sp>
        <p:nvSpPr>
          <p:cNvPr id="825" name="Google Shape;825;p70"/>
          <p:cNvSpPr/>
          <p:nvPr/>
        </p:nvSpPr>
        <p:spPr>
          <a:xfrm>
            <a:off x="2039054" y="3083675"/>
            <a:ext cx="282600" cy="65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70"/>
          <p:cNvSpPr txBox="1"/>
          <p:nvPr/>
        </p:nvSpPr>
        <p:spPr>
          <a:xfrm>
            <a:off x="6820692" y="3738050"/>
            <a:ext cx="1079100" cy="46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FF0000"/>
                </a:solidFill>
              </a:rPr>
              <a:t>movie list rendering</a:t>
            </a:r>
            <a:endParaRPr b="1" sz="900">
              <a:solidFill>
                <a:srgbClr val="FF0000"/>
              </a:solidFill>
            </a:endParaRPr>
          </a:p>
        </p:txBody>
      </p:sp>
      <p:sp>
        <p:nvSpPr>
          <p:cNvPr id="827" name="Google Shape;827;p70"/>
          <p:cNvSpPr txBox="1"/>
          <p:nvPr/>
        </p:nvSpPr>
        <p:spPr>
          <a:xfrm>
            <a:off x="4421402" y="3738050"/>
            <a:ext cx="630300" cy="32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FF0000"/>
                </a:solidFill>
              </a:rPr>
              <a:t>header</a:t>
            </a:r>
            <a:endParaRPr b="1" sz="900">
              <a:solidFill>
                <a:srgbClr val="FF0000"/>
              </a:solidFill>
            </a:endParaRPr>
          </a:p>
        </p:txBody>
      </p:sp>
      <p:sp>
        <p:nvSpPr>
          <p:cNvPr id="828" name="Google Shape;828;p70"/>
          <p:cNvSpPr txBox="1"/>
          <p:nvPr/>
        </p:nvSpPr>
        <p:spPr>
          <a:xfrm>
            <a:off x="6155665" y="3738056"/>
            <a:ext cx="573000" cy="32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FF0000"/>
                </a:solidFill>
              </a:rPr>
              <a:t>genres</a:t>
            </a:r>
            <a:endParaRPr b="1" sz="900">
              <a:solidFill>
                <a:srgbClr val="FF0000"/>
              </a:solidFill>
            </a:endParaRPr>
          </a:p>
        </p:txBody>
      </p:sp>
      <p:sp>
        <p:nvSpPr>
          <p:cNvPr id="829" name="Google Shape;829;p70"/>
          <p:cNvSpPr/>
          <p:nvPr/>
        </p:nvSpPr>
        <p:spPr>
          <a:xfrm>
            <a:off x="6405650" y="4219602"/>
            <a:ext cx="1532400" cy="3231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25</a:t>
            </a:r>
            <a:r>
              <a:rPr b="1" lang="de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ms</a:t>
            </a:r>
            <a:r>
              <a:rPr lang="de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Rendering</a:t>
            </a:r>
            <a:endParaRPr sz="800"/>
          </a:p>
        </p:txBody>
      </p:sp>
      <p:sp>
        <p:nvSpPr>
          <p:cNvPr id="830" name="Google Shape;830;p70"/>
          <p:cNvSpPr/>
          <p:nvPr/>
        </p:nvSpPr>
        <p:spPr>
          <a:xfrm>
            <a:off x="6405650" y="4692748"/>
            <a:ext cx="1532400" cy="323100"/>
          </a:xfrm>
          <a:prstGeom prst="rect">
            <a:avLst/>
          </a:prstGeom>
          <a:solidFill>
            <a:srgbClr val="89C540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b="1" lang="de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ms</a:t>
            </a:r>
            <a:r>
              <a:rPr lang="de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Paint</a:t>
            </a:r>
            <a:endParaRPr sz="800"/>
          </a:p>
        </p:txBody>
      </p:sp>
      <p:sp>
        <p:nvSpPr>
          <p:cNvPr id="831" name="Google Shape;831;p70"/>
          <p:cNvSpPr txBox="1"/>
          <p:nvPr/>
        </p:nvSpPr>
        <p:spPr>
          <a:xfrm>
            <a:off x="7957446" y="3738050"/>
            <a:ext cx="630300" cy="32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FF0000"/>
                </a:solidFill>
              </a:rPr>
              <a:t>sidebar</a:t>
            </a:r>
            <a:endParaRPr b="1" sz="900">
              <a:solidFill>
                <a:srgbClr val="FF0000"/>
              </a:solidFill>
            </a:endParaRPr>
          </a:p>
        </p:txBody>
      </p:sp>
      <p:sp>
        <p:nvSpPr>
          <p:cNvPr id="832" name="Google Shape;832;p70"/>
          <p:cNvSpPr/>
          <p:nvPr/>
        </p:nvSpPr>
        <p:spPr>
          <a:xfrm>
            <a:off x="6303004" y="3083664"/>
            <a:ext cx="141900" cy="65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70"/>
          <p:cNvSpPr/>
          <p:nvPr/>
        </p:nvSpPr>
        <p:spPr>
          <a:xfrm>
            <a:off x="6845271" y="3083664"/>
            <a:ext cx="1333500" cy="65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70"/>
          <p:cNvSpPr/>
          <p:nvPr/>
        </p:nvSpPr>
        <p:spPr>
          <a:xfrm>
            <a:off x="8197408" y="3083664"/>
            <a:ext cx="141900" cy="65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70"/>
          <p:cNvSpPr/>
          <p:nvPr/>
        </p:nvSpPr>
        <p:spPr>
          <a:xfrm>
            <a:off x="4682517" y="3083664"/>
            <a:ext cx="87000" cy="65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6" name="Google Shape;836;p70"/>
          <p:cNvPicPr preferRelativeResize="0"/>
          <p:nvPr/>
        </p:nvPicPr>
        <p:blipFill rotWithShape="1">
          <a:blip r:embed="rId4">
            <a:alphaModFix/>
          </a:blip>
          <a:srcRect b="0" l="1313" r="2114" t="71568"/>
          <a:stretch/>
        </p:blipFill>
        <p:spPr>
          <a:xfrm>
            <a:off x="1771450" y="889175"/>
            <a:ext cx="6883849" cy="614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70"/>
          <p:cNvSpPr txBox="1"/>
          <p:nvPr/>
        </p:nvSpPr>
        <p:spPr>
          <a:xfrm>
            <a:off x="1590275" y="1555100"/>
            <a:ext cx="638100" cy="46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FF0000"/>
                </a:solidFill>
              </a:rPr>
              <a:t>Initial </a:t>
            </a:r>
            <a:br>
              <a:rPr b="1" lang="de" sz="900">
                <a:solidFill>
                  <a:srgbClr val="FF0000"/>
                </a:solidFill>
              </a:rPr>
            </a:br>
            <a:r>
              <a:rPr b="1" lang="de" sz="900">
                <a:solidFill>
                  <a:srgbClr val="FF0000"/>
                </a:solidFill>
              </a:rPr>
              <a:t>paint</a:t>
            </a:r>
            <a:endParaRPr b="1" sz="900">
              <a:solidFill>
                <a:srgbClr val="FF0000"/>
              </a:solidFill>
            </a:endParaRPr>
          </a:p>
        </p:txBody>
      </p:sp>
      <p:sp>
        <p:nvSpPr>
          <p:cNvPr id="838" name="Google Shape;838;p70"/>
          <p:cNvSpPr/>
          <p:nvPr/>
        </p:nvSpPr>
        <p:spPr>
          <a:xfrm>
            <a:off x="1744107" y="876300"/>
            <a:ext cx="426300" cy="65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70"/>
          <p:cNvSpPr txBox="1"/>
          <p:nvPr/>
        </p:nvSpPr>
        <p:spPr>
          <a:xfrm>
            <a:off x="6855117" y="1528534"/>
            <a:ext cx="1010700" cy="46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FF0000"/>
                </a:solidFill>
              </a:rPr>
              <a:t>movie list rendering</a:t>
            </a:r>
            <a:endParaRPr b="1" sz="900">
              <a:solidFill>
                <a:srgbClr val="FF0000"/>
              </a:solidFill>
            </a:endParaRPr>
          </a:p>
        </p:txBody>
      </p:sp>
      <p:sp>
        <p:nvSpPr>
          <p:cNvPr id="840" name="Google Shape;840;p70"/>
          <p:cNvSpPr txBox="1"/>
          <p:nvPr/>
        </p:nvSpPr>
        <p:spPr>
          <a:xfrm>
            <a:off x="4078308" y="1528534"/>
            <a:ext cx="590400" cy="32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FF0000"/>
                </a:solidFill>
              </a:rPr>
              <a:t>header</a:t>
            </a:r>
            <a:endParaRPr b="1" sz="900">
              <a:solidFill>
                <a:srgbClr val="FF0000"/>
              </a:solidFill>
            </a:endParaRPr>
          </a:p>
        </p:txBody>
      </p:sp>
      <p:sp>
        <p:nvSpPr>
          <p:cNvPr id="841" name="Google Shape;841;p70"/>
          <p:cNvSpPr txBox="1"/>
          <p:nvPr/>
        </p:nvSpPr>
        <p:spPr>
          <a:xfrm>
            <a:off x="5468201" y="1528534"/>
            <a:ext cx="590400" cy="32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FF0000"/>
                </a:solidFill>
              </a:rPr>
              <a:t>genres</a:t>
            </a:r>
            <a:endParaRPr b="1" sz="900">
              <a:solidFill>
                <a:srgbClr val="FF0000"/>
              </a:solidFill>
            </a:endParaRPr>
          </a:p>
        </p:txBody>
      </p:sp>
      <p:sp>
        <p:nvSpPr>
          <p:cNvPr id="842" name="Google Shape;842;p70"/>
          <p:cNvSpPr txBox="1"/>
          <p:nvPr/>
        </p:nvSpPr>
        <p:spPr>
          <a:xfrm>
            <a:off x="4725327" y="1528534"/>
            <a:ext cx="590400" cy="32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FF0000"/>
                </a:solidFill>
              </a:rPr>
              <a:t>sidebar</a:t>
            </a:r>
            <a:endParaRPr b="1" sz="900">
              <a:solidFill>
                <a:srgbClr val="FF0000"/>
              </a:solidFill>
            </a:endParaRPr>
          </a:p>
        </p:txBody>
      </p:sp>
      <p:sp>
        <p:nvSpPr>
          <p:cNvPr id="843" name="Google Shape;843;p70"/>
          <p:cNvSpPr txBox="1"/>
          <p:nvPr/>
        </p:nvSpPr>
        <p:spPr>
          <a:xfrm>
            <a:off x="8144696" y="1604949"/>
            <a:ext cx="590400" cy="32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FF0000"/>
                </a:solidFill>
              </a:rPr>
              <a:t>sidebar</a:t>
            </a:r>
            <a:endParaRPr b="1" sz="900">
              <a:solidFill>
                <a:srgbClr val="FF0000"/>
              </a:solidFill>
            </a:endParaRPr>
          </a:p>
        </p:txBody>
      </p:sp>
      <p:sp>
        <p:nvSpPr>
          <p:cNvPr id="844" name="Google Shape;844;p70"/>
          <p:cNvSpPr/>
          <p:nvPr/>
        </p:nvSpPr>
        <p:spPr>
          <a:xfrm>
            <a:off x="4958518" y="876944"/>
            <a:ext cx="132900" cy="65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70"/>
          <p:cNvSpPr/>
          <p:nvPr/>
        </p:nvSpPr>
        <p:spPr>
          <a:xfrm>
            <a:off x="5468199" y="876944"/>
            <a:ext cx="536700" cy="65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70"/>
          <p:cNvSpPr/>
          <p:nvPr/>
        </p:nvSpPr>
        <p:spPr>
          <a:xfrm>
            <a:off x="6076180" y="876944"/>
            <a:ext cx="2051100" cy="65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70"/>
          <p:cNvSpPr/>
          <p:nvPr/>
        </p:nvSpPr>
        <p:spPr>
          <a:xfrm>
            <a:off x="8144696" y="877150"/>
            <a:ext cx="510600" cy="65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70"/>
          <p:cNvSpPr/>
          <p:nvPr/>
        </p:nvSpPr>
        <p:spPr>
          <a:xfrm>
            <a:off x="4307137" y="876944"/>
            <a:ext cx="132900" cy="65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70"/>
          <p:cNvSpPr txBox="1"/>
          <p:nvPr>
            <p:ph idx="4294967295" type="title"/>
          </p:nvPr>
        </p:nvSpPr>
        <p:spPr>
          <a:xfrm>
            <a:off x="2924447" y="2239025"/>
            <a:ext cx="12540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990000"/>
                </a:solidFill>
              </a:rPr>
              <a:t>before</a:t>
            </a:r>
            <a:endParaRPr/>
          </a:p>
        </p:txBody>
      </p:sp>
      <p:sp>
        <p:nvSpPr>
          <p:cNvPr id="850" name="Google Shape;850;p70"/>
          <p:cNvSpPr txBox="1"/>
          <p:nvPr>
            <p:ph idx="4294967295" type="title"/>
          </p:nvPr>
        </p:nvSpPr>
        <p:spPr>
          <a:xfrm>
            <a:off x="2924446" y="4294175"/>
            <a:ext cx="9633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990000"/>
                </a:solidFill>
              </a:rPr>
              <a:t>after</a:t>
            </a:r>
            <a:endParaRPr/>
          </a:p>
        </p:txBody>
      </p:sp>
      <p:sp>
        <p:nvSpPr>
          <p:cNvPr id="851" name="Google Shape;851;p70"/>
          <p:cNvSpPr/>
          <p:nvPr/>
        </p:nvSpPr>
        <p:spPr>
          <a:xfrm>
            <a:off x="6013699" y="3083664"/>
            <a:ext cx="87000" cy="65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70"/>
          <p:cNvSpPr txBox="1"/>
          <p:nvPr>
            <p:ph idx="4294967295" type="title"/>
          </p:nvPr>
        </p:nvSpPr>
        <p:spPr>
          <a:xfrm>
            <a:off x="285053" y="140225"/>
            <a:ext cx="8830500" cy="9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Angular Movies</a:t>
            </a:r>
            <a:endParaRPr/>
          </a:p>
        </p:txBody>
      </p:sp>
      <p:pic>
        <p:nvPicPr>
          <p:cNvPr id="853" name="Google Shape;853;p70"/>
          <p:cNvPicPr preferRelativeResize="0"/>
          <p:nvPr/>
        </p:nvPicPr>
        <p:blipFill rotWithShape="1">
          <a:blip r:embed="rId5">
            <a:alphaModFix/>
          </a:blip>
          <a:srcRect b="21966" l="0" r="0" t="6528"/>
          <a:stretch/>
        </p:blipFill>
        <p:spPr>
          <a:xfrm>
            <a:off x="348026" y="2134625"/>
            <a:ext cx="1179300" cy="1125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54" name="Google Shape;854;p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5313" y="3544750"/>
            <a:ext cx="764746" cy="1126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55" name="Google Shape;855;p70"/>
          <p:cNvSpPr txBox="1"/>
          <p:nvPr/>
        </p:nvSpPr>
        <p:spPr>
          <a:xfrm>
            <a:off x="152400" y="4800600"/>
            <a:ext cx="22230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tastejs.com/movies - 2022</a:t>
            </a:r>
            <a:endParaRPr b="1"/>
          </a:p>
        </p:txBody>
      </p:sp>
      <p:pic>
        <p:nvPicPr>
          <p:cNvPr id="856" name="Google Shape;856;p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5338" y="993540"/>
            <a:ext cx="764725" cy="764745"/>
          </a:xfrm>
          <a:prstGeom prst="rect">
            <a:avLst/>
          </a:prstGeom>
          <a:noFill/>
          <a:ln>
            <a:noFill/>
          </a:ln>
        </p:spPr>
      </p:pic>
      <p:sp>
        <p:nvSpPr>
          <p:cNvPr id="857" name="Google Shape;857;p70"/>
          <p:cNvSpPr txBox="1"/>
          <p:nvPr/>
        </p:nvSpPr>
        <p:spPr>
          <a:xfrm>
            <a:off x="6079475" y="76200"/>
            <a:ext cx="29859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990000"/>
                </a:solidFill>
              </a:rPr>
              <a:t>contain</a:t>
            </a:r>
            <a:r>
              <a:rPr b="1" lang="de">
                <a:solidFill>
                  <a:schemeClr val="dk1"/>
                </a:solidFill>
              </a:rPr>
              <a:t> and </a:t>
            </a:r>
            <a:r>
              <a:rPr b="1" lang="de">
                <a:solidFill>
                  <a:srgbClr val="990000"/>
                </a:solidFill>
              </a:rPr>
              <a:t>content-visibility</a:t>
            </a:r>
            <a:endParaRPr b="1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2" name="Google Shape;862;p71"/>
          <p:cNvGraphicFramePr/>
          <p:nvPr/>
        </p:nvGraphicFramePr>
        <p:xfrm>
          <a:off x="2365950" y="141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{D39C6B9B-404E-4B05-B3B3-F817DB9E59C3}</a:tableStyleId>
              </a:tblPr>
              <a:tblGrid>
                <a:gridCol w="3332225"/>
                <a:gridCol w="1454325"/>
                <a:gridCol w="1454325"/>
              </a:tblGrid>
              <a:tr h="53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100"/>
                        <a:t>Interaction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100"/>
                        <a:t>Original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100"/>
                        <a:t>(TTB)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100"/>
                        <a:t>Fixed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100"/>
                        <a:t>(TTB)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Initial load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500">
                          <a:solidFill>
                            <a:srgbClr val="E42828"/>
                          </a:solidFill>
                        </a:rPr>
                        <a:t>589ms</a:t>
                      </a:r>
                      <a:endParaRPr b="1" sz="1500">
                        <a:solidFill>
                          <a:srgbClr val="E4282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500">
                          <a:solidFill>
                            <a:srgbClr val="36C944"/>
                          </a:solidFill>
                        </a:rPr>
                        <a:t>304ms</a:t>
                      </a:r>
                      <a:endParaRPr b="1" sz="1500">
                        <a:solidFill>
                          <a:srgbClr val="36C94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Expanding custom field (1000 entries)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500">
                          <a:solidFill>
                            <a:srgbClr val="E42828"/>
                          </a:solidFill>
                        </a:rPr>
                        <a:t>696ms</a:t>
                      </a:r>
                      <a:endParaRPr b="1" sz="1500">
                        <a:solidFill>
                          <a:srgbClr val="E4282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500">
                          <a:solidFill>
                            <a:srgbClr val="36C944"/>
                          </a:solidFill>
                        </a:rPr>
                        <a:t>0ms</a:t>
                      </a:r>
                      <a:endParaRPr b="1" sz="1500">
                        <a:solidFill>
                          <a:srgbClr val="36C94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Clearing search (1000 entries)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500">
                          <a:solidFill>
                            <a:srgbClr val="E42828"/>
                          </a:solidFill>
                        </a:rPr>
                        <a:t>648ms</a:t>
                      </a:r>
                      <a:endParaRPr b="1" sz="1500">
                        <a:solidFill>
                          <a:srgbClr val="E4282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500">
                          <a:solidFill>
                            <a:srgbClr val="36C944"/>
                          </a:solidFill>
                        </a:rPr>
                        <a:t>0ms</a:t>
                      </a:r>
                      <a:endParaRPr b="1" sz="1500">
                        <a:solidFill>
                          <a:srgbClr val="36C94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Expanding places (282 entries)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500">
                          <a:solidFill>
                            <a:srgbClr val="E42828"/>
                          </a:solidFill>
                        </a:rPr>
                        <a:t>257ms</a:t>
                      </a:r>
                      <a:endParaRPr b="1" sz="1500">
                        <a:solidFill>
                          <a:srgbClr val="E4282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500">
                          <a:solidFill>
                            <a:srgbClr val="36C944"/>
                          </a:solidFill>
                        </a:rPr>
                        <a:t>0ms</a:t>
                      </a:r>
                      <a:endParaRPr b="1" sz="1500">
                        <a:solidFill>
                          <a:srgbClr val="36C94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Editor load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500">
                          <a:solidFill>
                            <a:srgbClr val="E42828"/>
                          </a:solidFill>
                        </a:rPr>
                        <a:t>543ms</a:t>
                      </a:r>
                      <a:endParaRPr b="1" sz="1500">
                        <a:solidFill>
                          <a:srgbClr val="E4282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500">
                          <a:solidFill>
                            <a:srgbClr val="36C944"/>
                          </a:solidFill>
                        </a:rPr>
                        <a:t>280ms</a:t>
                      </a:r>
                      <a:endParaRPr b="1" sz="1500">
                        <a:solidFill>
                          <a:srgbClr val="36C94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List rendering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500">
                          <a:solidFill>
                            <a:srgbClr val="E42828"/>
                          </a:solidFill>
                        </a:rPr>
                        <a:t>198ms</a:t>
                      </a:r>
                      <a:endParaRPr b="1" sz="1500">
                        <a:solidFill>
                          <a:srgbClr val="E4282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500">
                          <a:solidFill>
                            <a:srgbClr val="36C944"/>
                          </a:solidFill>
                        </a:rPr>
                        <a:t>59ms</a:t>
                      </a:r>
                      <a:endParaRPr b="1" sz="1500">
                        <a:solidFill>
                          <a:srgbClr val="36C94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63" name="Google Shape;863;p71"/>
          <p:cNvSpPr txBox="1"/>
          <p:nvPr>
            <p:ph type="title"/>
          </p:nvPr>
        </p:nvSpPr>
        <p:spPr>
          <a:xfrm>
            <a:off x="311700" y="445025"/>
            <a:ext cx="85206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huge number of elements + live editing</a:t>
            </a:r>
            <a:endParaRPr/>
          </a:p>
        </p:txBody>
      </p:sp>
      <p:pic>
        <p:nvPicPr>
          <p:cNvPr id="864" name="Google Shape;86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50" y="2289801"/>
            <a:ext cx="1440900" cy="12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71"/>
          <p:cNvSpPr txBox="1"/>
          <p:nvPr/>
        </p:nvSpPr>
        <p:spPr>
          <a:xfrm>
            <a:off x="76200" y="4876800"/>
            <a:ext cx="22230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clickup.com - 2022</a:t>
            </a:r>
            <a:endParaRPr b="1"/>
          </a:p>
        </p:txBody>
      </p:sp>
      <p:sp>
        <p:nvSpPr>
          <p:cNvPr id="866" name="Google Shape;866;p71"/>
          <p:cNvSpPr txBox="1"/>
          <p:nvPr/>
        </p:nvSpPr>
        <p:spPr>
          <a:xfrm>
            <a:off x="6079475" y="76200"/>
            <a:ext cx="29859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990000"/>
                </a:solidFill>
              </a:rPr>
              <a:t>contain</a:t>
            </a:r>
            <a:r>
              <a:rPr b="1" lang="de">
                <a:solidFill>
                  <a:schemeClr val="dk1"/>
                </a:solidFill>
              </a:rPr>
              <a:t> and </a:t>
            </a:r>
            <a:r>
              <a:rPr b="1" lang="de">
                <a:solidFill>
                  <a:srgbClr val="990000"/>
                </a:solidFill>
              </a:rPr>
              <a:t>content-visibility</a:t>
            </a:r>
            <a:endParaRPr b="1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72"/>
          <p:cNvSpPr txBox="1"/>
          <p:nvPr>
            <p:ph type="title"/>
          </p:nvPr>
        </p:nvSpPr>
        <p:spPr>
          <a:xfrm>
            <a:off x="311700" y="2150850"/>
            <a:ext cx="6698100" cy="143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4800"/>
              <a:t>Demo &amp; Exercise</a:t>
            </a:r>
            <a:br>
              <a:rPr lang="de" sz="4800"/>
            </a:br>
            <a:r>
              <a:rPr lang="de" sz="4800"/>
              <a:t>Time!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CSS Contain</a:t>
            </a:r>
            <a:endParaRPr sz="3000"/>
          </a:p>
        </p:txBody>
      </p:sp>
      <p:pic>
        <p:nvPicPr>
          <p:cNvPr id="872" name="Google Shape;872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6925" y="643325"/>
            <a:ext cx="3713750" cy="371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4"/>
          <p:cNvSpPr txBox="1"/>
          <p:nvPr>
            <p:ph type="title"/>
          </p:nvPr>
        </p:nvSpPr>
        <p:spPr>
          <a:xfrm>
            <a:off x="311700" y="1388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990000"/>
                </a:solidFill>
              </a:rPr>
              <a:t>contain</a:t>
            </a:r>
            <a:r>
              <a:rPr lang="de">
                <a:solidFill>
                  <a:srgbClr val="666666"/>
                </a:solidFill>
              </a:rPr>
              <a:t>: </a:t>
            </a:r>
            <a:r>
              <a:rPr lang="de">
                <a:solidFill>
                  <a:srgbClr val="8E7CC3"/>
                </a:solidFill>
              </a:rPr>
              <a:t>layout</a:t>
            </a:r>
            <a:endParaRPr>
              <a:solidFill>
                <a:srgbClr val="8E7CC3"/>
              </a:solidFill>
            </a:endParaRPr>
          </a:p>
        </p:txBody>
      </p:sp>
      <p:grpSp>
        <p:nvGrpSpPr>
          <p:cNvPr id="158" name="Google Shape;158;p34"/>
          <p:cNvGrpSpPr/>
          <p:nvPr/>
        </p:nvGrpSpPr>
        <p:grpSpPr>
          <a:xfrm>
            <a:off x="3897900" y="2250607"/>
            <a:ext cx="1348202" cy="1348588"/>
            <a:chOff x="0" y="0"/>
            <a:chExt cx="1348202" cy="1348588"/>
          </a:xfrm>
        </p:grpSpPr>
        <p:sp>
          <p:nvSpPr>
            <p:cNvPr id="159" name="Google Shape;159;p34"/>
            <p:cNvSpPr/>
            <p:nvPr/>
          </p:nvSpPr>
          <p:spPr>
            <a:xfrm>
              <a:off x="448202" y="448588"/>
              <a:ext cx="900000" cy="9000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4"/>
            <p:cNvSpPr/>
            <p:nvPr/>
          </p:nvSpPr>
          <p:spPr>
            <a:xfrm>
              <a:off x="0" y="0"/>
              <a:ext cx="900000" cy="900000"/>
            </a:xfrm>
            <a:prstGeom prst="rect">
              <a:avLst/>
            </a:prstGeom>
            <a:noFill/>
            <a:ln cap="flat" cmpd="sng" w="9525">
              <a:solidFill>
                <a:srgbClr val="99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1" name="Google Shape;161;p34"/>
            <p:cNvCxnSpPr/>
            <p:nvPr/>
          </p:nvCxnSpPr>
          <p:spPr>
            <a:xfrm>
              <a:off x="104333" y="771761"/>
              <a:ext cx="289200" cy="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62" name="Google Shape;162;p34"/>
            <p:cNvCxnSpPr/>
            <p:nvPr/>
          </p:nvCxnSpPr>
          <p:spPr>
            <a:xfrm rot="5400000">
              <a:off x="633503" y="210986"/>
              <a:ext cx="289200" cy="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/>
          <p:nvPr>
            <p:ph type="title"/>
          </p:nvPr>
        </p:nvSpPr>
        <p:spPr>
          <a:xfrm>
            <a:off x="311700" y="445025"/>
            <a:ext cx="366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sz="2500"/>
              <a:t>performance impact</a:t>
            </a:r>
            <a:endParaRPr/>
          </a:p>
        </p:txBody>
      </p:sp>
      <p:grpSp>
        <p:nvGrpSpPr>
          <p:cNvPr id="168" name="Google Shape;168;p35"/>
          <p:cNvGrpSpPr/>
          <p:nvPr/>
        </p:nvGrpSpPr>
        <p:grpSpPr>
          <a:xfrm>
            <a:off x="742650" y="1951482"/>
            <a:ext cx="1348202" cy="1348588"/>
            <a:chOff x="742650" y="1951482"/>
            <a:chExt cx="1348202" cy="1348588"/>
          </a:xfrm>
        </p:grpSpPr>
        <p:sp>
          <p:nvSpPr>
            <p:cNvPr id="169" name="Google Shape;169;p35"/>
            <p:cNvSpPr/>
            <p:nvPr/>
          </p:nvSpPr>
          <p:spPr>
            <a:xfrm>
              <a:off x="742650" y="1951482"/>
              <a:ext cx="900000" cy="900000"/>
            </a:xfrm>
            <a:prstGeom prst="rect">
              <a:avLst/>
            </a:pr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5"/>
            <p:cNvSpPr/>
            <p:nvPr/>
          </p:nvSpPr>
          <p:spPr>
            <a:xfrm>
              <a:off x="1190852" y="2400070"/>
              <a:ext cx="900000" cy="900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5"/>
            <p:cNvSpPr/>
            <p:nvPr/>
          </p:nvSpPr>
          <p:spPr>
            <a:xfrm>
              <a:off x="742650" y="1951482"/>
              <a:ext cx="900000" cy="900000"/>
            </a:xfrm>
            <a:prstGeom prst="rect">
              <a:avLst/>
            </a:prstGeom>
            <a:noFill/>
            <a:ln cap="flat" cmpd="sng" w="9525">
              <a:solidFill>
                <a:srgbClr val="99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2" name="Google Shape;172;p35"/>
            <p:cNvCxnSpPr/>
            <p:nvPr/>
          </p:nvCxnSpPr>
          <p:spPr>
            <a:xfrm>
              <a:off x="846983" y="2723243"/>
              <a:ext cx="289200" cy="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73" name="Google Shape;173;p35"/>
            <p:cNvCxnSpPr/>
            <p:nvPr/>
          </p:nvCxnSpPr>
          <p:spPr>
            <a:xfrm rot="5400000">
              <a:off x="1376153" y="2162468"/>
              <a:ext cx="289200" cy="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  <p:sp>
        <p:nvSpPr>
          <p:cNvPr id="174" name="Google Shape;174;p35"/>
          <p:cNvSpPr txBox="1"/>
          <p:nvPr/>
        </p:nvSpPr>
        <p:spPr>
          <a:xfrm>
            <a:off x="608027" y="3418276"/>
            <a:ext cx="2052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990000"/>
                </a:solidFill>
              </a:rPr>
              <a:t>skip child nodes</a:t>
            </a:r>
            <a:r>
              <a:rPr b="1" lang="de">
                <a:solidFill>
                  <a:schemeClr val="dk1"/>
                </a:solidFill>
              </a:rPr>
              <a:t> </a:t>
            </a:r>
            <a:br>
              <a:rPr b="1" lang="de">
                <a:solidFill>
                  <a:schemeClr val="dk1"/>
                </a:solidFill>
              </a:rPr>
            </a:br>
            <a:r>
              <a:rPr b="1" lang="de">
                <a:solidFill>
                  <a:schemeClr val="dk1"/>
                </a:solidFill>
              </a:rPr>
              <a:t>from layouting</a:t>
            </a:r>
            <a:endParaRPr b="1">
              <a:solidFill>
                <a:srgbClr val="990000"/>
              </a:solidFill>
            </a:endParaRPr>
          </a:p>
        </p:txBody>
      </p:sp>
      <p:sp>
        <p:nvSpPr>
          <p:cNvPr id="175" name="Google Shape;175;p35"/>
          <p:cNvSpPr/>
          <p:nvPr/>
        </p:nvSpPr>
        <p:spPr>
          <a:xfrm>
            <a:off x="4216225" y="2376025"/>
            <a:ext cx="1159800" cy="1226400"/>
          </a:xfrm>
          <a:prstGeom prst="rect">
            <a:avLst/>
          </a:prstGeom>
          <a:noFill/>
          <a:ln cap="flat" cmpd="sng" w="9525">
            <a:solidFill>
              <a:srgbClr val="99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6" name="Google Shape;176;p35"/>
          <p:cNvSpPr/>
          <p:nvPr/>
        </p:nvSpPr>
        <p:spPr>
          <a:xfrm>
            <a:off x="4637577" y="2215066"/>
            <a:ext cx="334800" cy="3144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99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7" name="Google Shape;177;p35"/>
          <p:cNvSpPr/>
          <p:nvPr/>
        </p:nvSpPr>
        <p:spPr>
          <a:xfrm>
            <a:off x="4408979" y="2713091"/>
            <a:ext cx="334800" cy="31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78" name="Google Shape;178;p35"/>
          <p:cNvCxnSpPr>
            <a:stCxn id="176" idx="2"/>
            <a:endCxn id="177" idx="0"/>
          </p:cNvCxnSpPr>
          <p:nvPr/>
        </p:nvCxnSpPr>
        <p:spPr>
          <a:xfrm rot="5400000">
            <a:off x="4598877" y="2506966"/>
            <a:ext cx="183600" cy="2286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35"/>
          <p:cNvSpPr txBox="1"/>
          <p:nvPr/>
        </p:nvSpPr>
        <p:spPr>
          <a:xfrm>
            <a:off x="4216216" y="3668325"/>
            <a:ext cx="1159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990000"/>
                </a:solidFill>
              </a:rPr>
              <a:t>contained</a:t>
            </a:r>
            <a:r>
              <a:rPr lang="de" sz="1100">
                <a:solidFill>
                  <a:srgbClr val="999999"/>
                </a:solidFill>
              </a:rPr>
              <a:t> nodes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180" name="Google Shape;180;p35"/>
          <p:cNvSpPr/>
          <p:nvPr/>
        </p:nvSpPr>
        <p:spPr>
          <a:xfrm>
            <a:off x="4866179" y="2713091"/>
            <a:ext cx="334800" cy="31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81" name="Google Shape;181;p35"/>
          <p:cNvCxnSpPr>
            <a:stCxn id="176" idx="2"/>
            <a:endCxn id="180" idx="0"/>
          </p:cNvCxnSpPr>
          <p:nvPr/>
        </p:nvCxnSpPr>
        <p:spPr>
          <a:xfrm flipH="1" rot="-5400000">
            <a:off x="4827477" y="2506966"/>
            <a:ext cx="183600" cy="2286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35"/>
          <p:cNvSpPr/>
          <p:nvPr/>
        </p:nvSpPr>
        <p:spPr>
          <a:xfrm>
            <a:off x="4866179" y="3170291"/>
            <a:ext cx="334800" cy="31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83" name="Google Shape;183;p35"/>
          <p:cNvCxnSpPr>
            <a:stCxn id="180" idx="2"/>
            <a:endCxn id="182" idx="0"/>
          </p:cNvCxnSpPr>
          <p:nvPr/>
        </p:nvCxnSpPr>
        <p:spPr>
          <a:xfrm flipH="1" rot="-5400000">
            <a:off x="4962479" y="3098591"/>
            <a:ext cx="1428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35"/>
          <p:cNvSpPr/>
          <p:nvPr/>
        </p:nvSpPr>
        <p:spPr>
          <a:xfrm>
            <a:off x="4408979" y="3170291"/>
            <a:ext cx="334800" cy="31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85" name="Google Shape;185;p35"/>
          <p:cNvCxnSpPr>
            <a:stCxn id="177" idx="2"/>
            <a:endCxn id="184" idx="0"/>
          </p:cNvCxnSpPr>
          <p:nvPr/>
        </p:nvCxnSpPr>
        <p:spPr>
          <a:xfrm flipH="1" rot="-5400000">
            <a:off x="4505279" y="3098591"/>
            <a:ext cx="1428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35"/>
          <p:cNvSpPr txBox="1"/>
          <p:nvPr/>
        </p:nvSpPr>
        <p:spPr>
          <a:xfrm>
            <a:off x="6426016" y="3668325"/>
            <a:ext cx="1159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990000"/>
                </a:solidFill>
              </a:rPr>
              <a:t>offscreen</a:t>
            </a:r>
            <a:r>
              <a:rPr lang="de" sz="1100">
                <a:solidFill>
                  <a:srgbClr val="999999"/>
                </a:solidFill>
              </a:rPr>
              <a:t> nodes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187" name="Google Shape;187;p35"/>
          <p:cNvSpPr txBox="1"/>
          <p:nvPr/>
        </p:nvSpPr>
        <p:spPr>
          <a:xfrm>
            <a:off x="4130583" y="1805548"/>
            <a:ext cx="13311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rgbClr val="990000"/>
                </a:solidFill>
              </a:rPr>
              <a:t>shield </a:t>
            </a:r>
            <a:r>
              <a:rPr b="1" lang="de" sz="1000">
                <a:solidFill>
                  <a:schemeClr val="dk1"/>
                </a:solidFill>
              </a:rPr>
              <a:t>from </a:t>
            </a:r>
            <a:br>
              <a:rPr b="1" lang="de" sz="1000">
                <a:solidFill>
                  <a:schemeClr val="dk1"/>
                </a:solidFill>
              </a:rPr>
            </a:br>
            <a:r>
              <a:rPr b="1" lang="de" sz="1000">
                <a:solidFill>
                  <a:schemeClr val="dk1"/>
                </a:solidFill>
              </a:rPr>
              <a:t>outer layout</a:t>
            </a:r>
            <a:endParaRPr b="1" sz="1000">
              <a:solidFill>
                <a:srgbClr val="990000"/>
              </a:solidFill>
            </a:endParaRPr>
          </a:p>
        </p:txBody>
      </p:sp>
      <p:sp>
        <p:nvSpPr>
          <p:cNvPr id="188" name="Google Shape;188;p35"/>
          <p:cNvSpPr txBox="1"/>
          <p:nvPr/>
        </p:nvSpPr>
        <p:spPr>
          <a:xfrm>
            <a:off x="6340383" y="1805548"/>
            <a:ext cx="13311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rgbClr val="990000"/>
                </a:solidFill>
              </a:rPr>
              <a:t>contains </a:t>
            </a:r>
            <a:r>
              <a:rPr b="1" lang="de" sz="1000">
                <a:solidFill>
                  <a:schemeClr val="dk1"/>
                </a:solidFill>
              </a:rPr>
              <a:t>inner layouting</a:t>
            </a:r>
            <a:endParaRPr b="1" sz="1000">
              <a:solidFill>
                <a:srgbClr val="990000"/>
              </a:solidFill>
            </a:endParaRPr>
          </a:p>
        </p:txBody>
      </p:sp>
      <p:sp>
        <p:nvSpPr>
          <p:cNvPr id="189" name="Google Shape;189;p35"/>
          <p:cNvSpPr/>
          <p:nvPr/>
        </p:nvSpPr>
        <p:spPr>
          <a:xfrm>
            <a:off x="4624825" y="3954219"/>
            <a:ext cx="90300" cy="90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35"/>
          <p:cNvSpPr/>
          <p:nvPr/>
        </p:nvSpPr>
        <p:spPr>
          <a:xfrm>
            <a:off x="4894825" y="3954219"/>
            <a:ext cx="90300" cy="90300"/>
          </a:xfrm>
          <a:prstGeom prst="ellipse">
            <a:avLst/>
          </a:prstGeom>
          <a:solidFill>
            <a:srgbClr val="89C540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5"/>
          <p:cNvSpPr/>
          <p:nvPr/>
        </p:nvSpPr>
        <p:spPr>
          <a:xfrm>
            <a:off x="4759825" y="3954219"/>
            <a:ext cx="90300" cy="903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35"/>
          <p:cNvSpPr/>
          <p:nvPr/>
        </p:nvSpPr>
        <p:spPr>
          <a:xfrm>
            <a:off x="5029825" y="3954219"/>
            <a:ext cx="90300" cy="903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35"/>
          <p:cNvSpPr/>
          <p:nvPr/>
        </p:nvSpPr>
        <p:spPr>
          <a:xfrm>
            <a:off x="4489825" y="3954219"/>
            <a:ext cx="90300" cy="903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5"/>
          <p:cNvSpPr/>
          <p:nvPr/>
        </p:nvSpPr>
        <p:spPr>
          <a:xfrm>
            <a:off x="6834625" y="3954219"/>
            <a:ext cx="90300" cy="90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35"/>
          <p:cNvSpPr/>
          <p:nvPr/>
        </p:nvSpPr>
        <p:spPr>
          <a:xfrm>
            <a:off x="6969625" y="3954219"/>
            <a:ext cx="90300" cy="903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35"/>
          <p:cNvSpPr/>
          <p:nvPr/>
        </p:nvSpPr>
        <p:spPr>
          <a:xfrm>
            <a:off x="6699625" y="3954219"/>
            <a:ext cx="90300" cy="903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7" name="Google Shape;197;p35"/>
          <p:cNvCxnSpPr/>
          <p:nvPr/>
        </p:nvCxnSpPr>
        <p:spPr>
          <a:xfrm>
            <a:off x="2744600" y="1498600"/>
            <a:ext cx="0" cy="2977500"/>
          </a:xfrm>
          <a:prstGeom prst="straightConnector1">
            <a:avLst/>
          </a:prstGeom>
          <a:noFill/>
          <a:ln cap="flat" cmpd="sng" w="19050">
            <a:solidFill>
              <a:srgbClr val="674EA7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98" name="Google Shape;198;p35"/>
          <p:cNvSpPr txBox="1"/>
          <p:nvPr/>
        </p:nvSpPr>
        <p:spPr>
          <a:xfrm>
            <a:off x="3682825" y="1049325"/>
            <a:ext cx="44364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sz="1900">
                <a:solidFill>
                  <a:srgbClr val="990000"/>
                </a:solidFill>
              </a:rPr>
              <a:t>contain: </a:t>
            </a:r>
            <a:r>
              <a:rPr lang="de" sz="1900">
                <a:solidFill>
                  <a:schemeClr val="dk2"/>
                </a:solidFill>
              </a:rPr>
              <a:t>layout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99" name="Google Shape;199;p35"/>
          <p:cNvSpPr/>
          <p:nvPr/>
        </p:nvSpPr>
        <p:spPr>
          <a:xfrm>
            <a:off x="7104625" y="3954219"/>
            <a:ext cx="90300" cy="90300"/>
          </a:xfrm>
          <a:prstGeom prst="ellipse">
            <a:avLst/>
          </a:prstGeom>
          <a:solidFill>
            <a:srgbClr val="89C540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35"/>
          <p:cNvSpPr/>
          <p:nvPr/>
        </p:nvSpPr>
        <p:spPr>
          <a:xfrm>
            <a:off x="7239625" y="3954219"/>
            <a:ext cx="90300" cy="903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35"/>
          <p:cNvSpPr/>
          <p:nvPr/>
        </p:nvSpPr>
        <p:spPr>
          <a:xfrm>
            <a:off x="5234791" y="2215063"/>
            <a:ext cx="334800" cy="314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2" name="Google Shape;202;p35"/>
          <p:cNvSpPr/>
          <p:nvPr/>
        </p:nvSpPr>
        <p:spPr>
          <a:xfrm>
            <a:off x="6426025" y="2376025"/>
            <a:ext cx="1159800" cy="1226400"/>
          </a:xfrm>
          <a:prstGeom prst="rect">
            <a:avLst/>
          </a:prstGeom>
          <a:noFill/>
          <a:ln cap="flat" cmpd="sng" w="9525">
            <a:solidFill>
              <a:srgbClr val="99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3" name="Google Shape;203;p35"/>
          <p:cNvSpPr/>
          <p:nvPr/>
        </p:nvSpPr>
        <p:spPr>
          <a:xfrm>
            <a:off x="6847377" y="2215066"/>
            <a:ext cx="334800" cy="3144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99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4" name="Google Shape;204;p35"/>
          <p:cNvSpPr/>
          <p:nvPr/>
        </p:nvSpPr>
        <p:spPr>
          <a:xfrm>
            <a:off x="6618779" y="2713091"/>
            <a:ext cx="334800" cy="314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05" name="Google Shape;205;p35"/>
          <p:cNvCxnSpPr>
            <a:stCxn id="203" idx="2"/>
            <a:endCxn id="204" idx="0"/>
          </p:cNvCxnSpPr>
          <p:nvPr/>
        </p:nvCxnSpPr>
        <p:spPr>
          <a:xfrm rot="5400000">
            <a:off x="6808677" y="2506966"/>
            <a:ext cx="183600" cy="2286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35"/>
          <p:cNvSpPr/>
          <p:nvPr/>
        </p:nvSpPr>
        <p:spPr>
          <a:xfrm>
            <a:off x="7075979" y="2713091"/>
            <a:ext cx="334800" cy="314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07" name="Google Shape;207;p35"/>
          <p:cNvCxnSpPr>
            <a:stCxn id="203" idx="2"/>
            <a:endCxn id="206" idx="0"/>
          </p:cNvCxnSpPr>
          <p:nvPr/>
        </p:nvCxnSpPr>
        <p:spPr>
          <a:xfrm flipH="1" rot="-5400000">
            <a:off x="7037277" y="2506966"/>
            <a:ext cx="183600" cy="2286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35"/>
          <p:cNvSpPr/>
          <p:nvPr/>
        </p:nvSpPr>
        <p:spPr>
          <a:xfrm>
            <a:off x="7075979" y="3170291"/>
            <a:ext cx="334800" cy="314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09" name="Google Shape;209;p35"/>
          <p:cNvCxnSpPr>
            <a:stCxn id="206" idx="2"/>
            <a:endCxn id="208" idx="0"/>
          </p:cNvCxnSpPr>
          <p:nvPr/>
        </p:nvCxnSpPr>
        <p:spPr>
          <a:xfrm flipH="1" rot="-5400000">
            <a:off x="7172279" y="3098591"/>
            <a:ext cx="1428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35"/>
          <p:cNvSpPr/>
          <p:nvPr/>
        </p:nvSpPr>
        <p:spPr>
          <a:xfrm>
            <a:off x="6618779" y="3170291"/>
            <a:ext cx="334800" cy="314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11" name="Google Shape;211;p35"/>
          <p:cNvCxnSpPr>
            <a:stCxn id="204" idx="2"/>
            <a:endCxn id="210" idx="0"/>
          </p:cNvCxnSpPr>
          <p:nvPr/>
        </p:nvCxnSpPr>
        <p:spPr>
          <a:xfrm flipH="1" rot="-5400000">
            <a:off x="6715079" y="3098591"/>
            <a:ext cx="1428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35"/>
          <p:cNvSpPr/>
          <p:nvPr/>
        </p:nvSpPr>
        <p:spPr>
          <a:xfrm>
            <a:off x="7444591" y="2215063"/>
            <a:ext cx="334800" cy="31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3" name="Google Shape;213;p35"/>
          <p:cNvSpPr/>
          <p:nvPr/>
        </p:nvSpPr>
        <p:spPr>
          <a:xfrm rot="-899871">
            <a:off x="5355798" y="2317055"/>
            <a:ext cx="270018" cy="270018"/>
          </a:xfrm>
          <a:prstGeom prst="lightningBolt">
            <a:avLst/>
          </a:prstGeom>
          <a:solidFill>
            <a:srgbClr val="B4A7D6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5"/>
          <p:cNvSpPr/>
          <p:nvPr/>
        </p:nvSpPr>
        <p:spPr>
          <a:xfrm rot="-899871">
            <a:off x="7178398" y="2773130"/>
            <a:ext cx="270018" cy="270018"/>
          </a:xfrm>
          <a:prstGeom prst="lightningBolt">
            <a:avLst/>
          </a:prstGeom>
          <a:solidFill>
            <a:srgbClr val="B4A7D6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311700" y="445025"/>
            <a:ext cx="266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sz="2500"/>
              <a:t>design impact</a:t>
            </a:r>
            <a:endParaRPr/>
          </a:p>
        </p:txBody>
      </p:sp>
      <p:sp>
        <p:nvSpPr>
          <p:cNvPr id="220" name="Google Shape;220;p36"/>
          <p:cNvSpPr txBox="1"/>
          <p:nvPr/>
        </p:nvSpPr>
        <p:spPr>
          <a:xfrm>
            <a:off x="678052" y="3430951"/>
            <a:ext cx="19119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dk1"/>
                </a:solidFill>
              </a:rPr>
              <a:t>layout relative</a:t>
            </a:r>
            <a:br>
              <a:rPr b="1" lang="de"/>
            </a:br>
            <a:r>
              <a:rPr b="1" lang="de"/>
              <a:t>to </a:t>
            </a:r>
            <a:r>
              <a:rPr b="1" lang="de">
                <a:solidFill>
                  <a:srgbClr val="990000"/>
                </a:solidFill>
              </a:rPr>
              <a:t>border-box</a:t>
            </a:r>
            <a:endParaRPr b="1">
              <a:solidFill>
                <a:srgbClr val="990000"/>
              </a:solidFill>
            </a:endParaRPr>
          </a:p>
        </p:txBody>
      </p:sp>
      <p:sp>
        <p:nvSpPr>
          <p:cNvPr id="221" name="Google Shape;221;p36"/>
          <p:cNvSpPr/>
          <p:nvPr/>
        </p:nvSpPr>
        <p:spPr>
          <a:xfrm>
            <a:off x="4478200" y="2390600"/>
            <a:ext cx="1159800" cy="1137600"/>
          </a:xfrm>
          <a:prstGeom prst="rect">
            <a:avLst/>
          </a:prstGeom>
          <a:noFill/>
          <a:ln cap="flat" cmpd="sng" w="9525">
            <a:solidFill>
              <a:srgbClr val="99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2" name="Google Shape;222;p36"/>
          <p:cNvSpPr/>
          <p:nvPr/>
        </p:nvSpPr>
        <p:spPr>
          <a:xfrm>
            <a:off x="4899552" y="2229641"/>
            <a:ext cx="334800" cy="3144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99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3" name="Google Shape;223;p36"/>
          <p:cNvSpPr txBox="1"/>
          <p:nvPr/>
        </p:nvSpPr>
        <p:spPr>
          <a:xfrm>
            <a:off x="4478191" y="3627867"/>
            <a:ext cx="1159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990000"/>
                </a:solidFill>
              </a:rPr>
              <a:t>relative </a:t>
            </a:r>
            <a:r>
              <a:rPr lang="de" sz="1100">
                <a:solidFill>
                  <a:srgbClr val="999999"/>
                </a:solidFill>
              </a:rPr>
              <a:t>nodes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224" name="Google Shape;224;p36"/>
          <p:cNvSpPr/>
          <p:nvPr/>
        </p:nvSpPr>
        <p:spPr>
          <a:xfrm>
            <a:off x="4899554" y="2727666"/>
            <a:ext cx="334800" cy="314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25" name="Google Shape;225;p36"/>
          <p:cNvCxnSpPr>
            <a:stCxn id="222" idx="2"/>
            <a:endCxn id="224" idx="0"/>
          </p:cNvCxnSpPr>
          <p:nvPr/>
        </p:nvCxnSpPr>
        <p:spPr>
          <a:xfrm flipH="1" rot="-5400000">
            <a:off x="4975452" y="2635541"/>
            <a:ext cx="183600" cy="6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36"/>
          <p:cNvSpPr txBox="1"/>
          <p:nvPr/>
        </p:nvSpPr>
        <p:spPr>
          <a:xfrm>
            <a:off x="6230800" y="3627875"/>
            <a:ext cx="13311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990000"/>
                </a:solidFill>
              </a:rPr>
              <a:t>contained</a:t>
            </a:r>
            <a:r>
              <a:rPr lang="de" sz="1100">
                <a:solidFill>
                  <a:srgbClr val="999999"/>
                </a:solidFill>
              </a:rPr>
              <a:t> nodes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227" name="Google Shape;227;p36"/>
          <p:cNvSpPr txBox="1"/>
          <p:nvPr/>
        </p:nvSpPr>
        <p:spPr>
          <a:xfrm>
            <a:off x="4392558" y="1820123"/>
            <a:ext cx="13311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chemeClr val="dk1"/>
                </a:solidFill>
              </a:rPr>
              <a:t>relative </a:t>
            </a:r>
            <a:r>
              <a:rPr b="1" lang="de" sz="1000">
                <a:solidFill>
                  <a:srgbClr val="990000"/>
                </a:solidFill>
              </a:rPr>
              <a:t>position </a:t>
            </a:r>
            <a:br>
              <a:rPr b="1" lang="de" sz="1000">
                <a:solidFill>
                  <a:srgbClr val="990000"/>
                </a:solidFill>
              </a:rPr>
            </a:br>
            <a:r>
              <a:rPr b="1" lang="de" sz="1000">
                <a:solidFill>
                  <a:schemeClr val="dk1"/>
                </a:solidFill>
              </a:rPr>
              <a:t>form container</a:t>
            </a:r>
            <a:endParaRPr b="1" sz="1000">
              <a:solidFill>
                <a:srgbClr val="990000"/>
              </a:solidFill>
            </a:endParaRPr>
          </a:p>
        </p:txBody>
      </p:sp>
      <p:sp>
        <p:nvSpPr>
          <p:cNvPr id="228" name="Google Shape;228;p36"/>
          <p:cNvSpPr txBox="1"/>
          <p:nvPr/>
        </p:nvSpPr>
        <p:spPr>
          <a:xfrm>
            <a:off x="6221358" y="1820123"/>
            <a:ext cx="13311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chemeClr val="dk1"/>
                </a:solidFill>
              </a:rPr>
              <a:t>new </a:t>
            </a:r>
            <a:r>
              <a:rPr b="1" lang="de" sz="1000">
                <a:solidFill>
                  <a:srgbClr val="990000"/>
                </a:solidFill>
              </a:rPr>
              <a:t>stacking-context</a:t>
            </a:r>
            <a:endParaRPr b="1" sz="10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chemeClr val="dk1"/>
                </a:solidFill>
              </a:rPr>
              <a:t>for children</a:t>
            </a:r>
            <a:endParaRPr b="1" sz="1000">
              <a:solidFill>
                <a:srgbClr val="990000"/>
              </a:solidFill>
            </a:endParaRPr>
          </a:p>
        </p:txBody>
      </p:sp>
      <p:cxnSp>
        <p:nvCxnSpPr>
          <p:cNvPr id="229" name="Google Shape;229;p36"/>
          <p:cNvCxnSpPr/>
          <p:nvPr/>
        </p:nvCxnSpPr>
        <p:spPr>
          <a:xfrm>
            <a:off x="2744600" y="1498600"/>
            <a:ext cx="0" cy="2977500"/>
          </a:xfrm>
          <a:prstGeom prst="straightConnector1">
            <a:avLst/>
          </a:prstGeom>
          <a:noFill/>
          <a:ln cap="flat" cmpd="sng" w="19050">
            <a:solidFill>
              <a:srgbClr val="674EA7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30" name="Google Shape;230;p36"/>
          <p:cNvSpPr txBox="1"/>
          <p:nvPr/>
        </p:nvSpPr>
        <p:spPr>
          <a:xfrm>
            <a:off x="3759025" y="1049325"/>
            <a:ext cx="44364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sz="1900">
                <a:solidFill>
                  <a:srgbClr val="990000"/>
                </a:solidFill>
              </a:rPr>
              <a:t>contain: </a:t>
            </a:r>
            <a:r>
              <a:rPr lang="de" sz="1900">
                <a:solidFill>
                  <a:schemeClr val="dk2"/>
                </a:solidFill>
              </a:rPr>
              <a:t>layout</a:t>
            </a:r>
            <a:endParaRPr sz="200">
              <a:solidFill>
                <a:schemeClr val="dk1"/>
              </a:solidFill>
            </a:endParaRPr>
          </a:p>
        </p:txBody>
      </p:sp>
      <p:cxnSp>
        <p:nvCxnSpPr>
          <p:cNvPr id="231" name="Google Shape;231;p36"/>
          <p:cNvCxnSpPr/>
          <p:nvPr/>
        </p:nvCxnSpPr>
        <p:spPr>
          <a:xfrm>
            <a:off x="4541108" y="2887375"/>
            <a:ext cx="289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32" name="Google Shape;232;p36"/>
          <p:cNvCxnSpPr/>
          <p:nvPr/>
        </p:nvCxnSpPr>
        <p:spPr>
          <a:xfrm rot="5400000">
            <a:off x="4913506" y="3281500"/>
            <a:ext cx="289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33" name="Google Shape;233;p36"/>
          <p:cNvSpPr/>
          <p:nvPr/>
        </p:nvSpPr>
        <p:spPr>
          <a:xfrm>
            <a:off x="6255975" y="2398100"/>
            <a:ext cx="1159800" cy="572700"/>
          </a:xfrm>
          <a:prstGeom prst="rect">
            <a:avLst/>
          </a:prstGeom>
          <a:noFill/>
          <a:ln cap="flat" cmpd="sng" w="9525">
            <a:solidFill>
              <a:srgbClr val="99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4" name="Google Shape;234;p36"/>
          <p:cNvSpPr/>
          <p:nvPr/>
        </p:nvSpPr>
        <p:spPr>
          <a:xfrm>
            <a:off x="6677315" y="2237141"/>
            <a:ext cx="334800" cy="3144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99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5" name="Google Shape;235;p36"/>
          <p:cNvSpPr/>
          <p:nvPr/>
        </p:nvSpPr>
        <p:spPr>
          <a:xfrm>
            <a:off x="6677316" y="2735166"/>
            <a:ext cx="334800" cy="314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>
                <a:solidFill>
                  <a:srgbClr val="595959"/>
                </a:solidFill>
                <a:latin typeface="Ubuntu"/>
                <a:ea typeface="Ubuntu"/>
                <a:cs typeface="Ubuntu"/>
                <a:sym typeface="Ubuntu"/>
              </a:rPr>
              <a:t>z-2</a:t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36" name="Google Shape;236;p36"/>
          <p:cNvCxnSpPr>
            <a:stCxn id="234" idx="2"/>
            <a:endCxn id="235" idx="0"/>
          </p:cNvCxnSpPr>
          <p:nvPr/>
        </p:nvCxnSpPr>
        <p:spPr>
          <a:xfrm flipH="1" rot="-5400000">
            <a:off x="6753215" y="2643041"/>
            <a:ext cx="183600" cy="6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36"/>
          <p:cNvSpPr/>
          <p:nvPr/>
        </p:nvSpPr>
        <p:spPr>
          <a:xfrm>
            <a:off x="6954441" y="2882463"/>
            <a:ext cx="334800" cy="314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>
                <a:solidFill>
                  <a:srgbClr val="595959"/>
                </a:solidFill>
                <a:latin typeface="Ubuntu"/>
                <a:ea typeface="Ubuntu"/>
                <a:cs typeface="Ubuntu"/>
                <a:sym typeface="Ubuntu"/>
              </a:rPr>
              <a:t>z-1</a:t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238" name="Google Shape;238;p36"/>
          <p:cNvGrpSpPr/>
          <p:nvPr/>
        </p:nvGrpSpPr>
        <p:grpSpPr>
          <a:xfrm>
            <a:off x="742650" y="1951482"/>
            <a:ext cx="1348202" cy="1348588"/>
            <a:chOff x="742650" y="1951482"/>
            <a:chExt cx="1348202" cy="1348588"/>
          </a:xfrm>
        </p:grpSpPr>
        <p:sp>
          <p:nvSpPr>
            <p:cNvPr id="239" name="Google Shape;239;p36"/>
            <p:cNvSpPr/>
            <p:nvPr/>
          </p:nvSpPr>
          <p:spPr>
            <a:xfrm>
              <a:off x="742650" y="1951482"/>
              <a:ext cx="900000" cy="900000"/>
            </a:xfrm>
            <a:prstGeom prst="rect">
              <a:avLst/>
            </a:pr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6"/>
            <p:cNvSpPr/>
            <p:nvPr/>
          </p:nvSpPr>
          <p:spPr>
            <a:xfrm>
              <a:off x="1190852" y="2400070"/>
              <a:ext cx="900000" cy="900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6"/>
            <p:cNvSpPr/>
            <p:nvPr/>
          </p:nvSpPr>
          <p:spPr>
            <a:xfrm>
              <a:off x="742650" y="1951482"/>
              <a:ext cx="900000" cy="900000"/>
            </a:xfrm>
            <a:prstGeom prst="rect">
              <a:avLst/>
            </a:prstGeom>
            <a:noFill/>
            <a:ln cap="flat" cmpd="sng" w="9525">
              <a:solidFill>
                <a:srgbClr val="99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2" name="Google Shape;242;p36"/>
            <p:cNvCxnSpPr/>
            <p:nvPr/>
          </p:nvCxnSpPr>
          <p:spPr>
            <a:xfrm>
              <a:off x="846983" y="2723243"/>
              <a:ext cx="289200" cy="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243" name="Google Shape;243;p36"/>
            <p:cNvCxnSpPr/>
            <p:nvPr/>
          </p:nvCxnSpPr>
          <p:spPr>
            <a:xfrm rot="5400000">
              <a:off x="1376153" y="2162468"/>
              <a:ext cx="289200" cy="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/>
        </p:nvSpPr>
        <p:spPr>
          <a:xfrm>
            <a:off x="264325" y="4628550"/>
            <a:ext cx="850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999999"/>
                </a:solidFill>
              </a:rPr>
              <a:t>the target nodes DOM contains only layout work, the example contains a trigger which effects only layout properties, the measure is performed in 3 steps form none to layout and one with layout and all nodes offscreen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249" name="Google Shape;249;p37"/>
          <p:cNvSpPr txBox="1"/>
          <p:nvPr/>
        </p:nvSpPr>
        <p:spPr>
          <a:xfrm>
            <a:off x="264322" y="309625"/>
            <a:ext cx="6000900" cy="49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000">
                <a:solidFill>
                  <a:srgbClr val="666666"/>
                </a:solidFill>
              </a:rPr>
              <a:t>contain: </a:t>
            </a:r>
            <a:r>
              <a:rPr b="1" lang="de" sz="2000">
                <a:solidFill>
                  <a:srgbClr val="990000"/>
                </a:solidFill>
              </a:rPr>
              <a:t>layout </a:t>
            </a:r>
            <a:r>
              <a:rPr b="1" lang="de" sz="2000">
                <a:solidFill>
                  <a:schemeClr val="dk1"/>
                </a:solidFill>
              </a:rPr>
              <a:t>- lab measurement</a:t>
            </a:r>
            <a:endParaRPr b="1" sz="2000">
              <a:solidFill>
                <a:srgbClr val="990000"/>
              </a:solidFill>
            </a:endParaRPr>
          </a:p>
        </p:txBody>
      </p:sp>
      <p:sp>
        <p:nvSpPr>
          <p:cNvPr id="250" name="Google Shape;250;p37"/>
          <p:cNvSpPr txBox="1"/>
          <p:nvPr/>
        </p:nvSpPr>
        <p:spPr>
          <a:xfrm>
            <a:off x="4041174" y="948734"/>
            <a:ext cx="1260000" cy="41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500">
                <a:solidFill>
                  <a:srgbClr val="666666"/>
                </a:solidFill>
              </a:rPr>
              <a:t>onscreen</a:t>
            </a:r>
            <a:endParaRPr b="1" sz="1500">
              <a:solidFill>
                <a:srgbClr val="666666"/>
              </a:solidFill>
            </a:endParaRPr>
          </a:p>
        </p:txBody>
      </p:sp>
      <p:sp>
        <p:nvSpPr>
          <p:cNvPr id="251" name="Google Shape;251;p37"/>
          <p:cNvSpPr txBox="1"/>
          <p:nvPr/>
        </p:nvSpPr>
        <p:spPr>
          <a:xfrm>
            <a:off x="6698599" y="910634"/>
            <a:ext cx="1260000" cy="41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500">
                <a:solidFill>
                  <a:srgbClr val="666666"/>
                </a:solidFill>
              </a:rPr>
              <a:t>offscreen</a:t>
            </a:r>
            <a:endParaRPr b="1" sz="1500">
              <a:solidFill>
                <a:srgbClr val="666666"/>
              </a:solidFill>
            </a:endParaRPr>
          </a:p>
        </p:txBody>
      </p:sp>
      <p:sp>
        <p:nvSpPr>
          <p:cNvPr id="252" name="Google Shape;252;p37"/>
          <p:cNvSpPr/>
          <p:nvPr/>
        </p:nvSpPr>
        <p:spPr>
          <a:xfrm>
            <a:off x="1589577" y="2977066"/>
            <a:ext cx="334800" cy="314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53" name="Google Shape;253;p37"/>
          <p:cNvSpPr/>
          <p:nvPr/>
        </p:nvSpPr>
        <p:spPr>
          <a:xfrm>
            <a:off x="1360979" y="3475091"/>
            <a:ext cx="334800" cy="314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54" name="Google Shape;254;p37"/>
          <p:cNvCxnSpPr>
            <a:stCxn id="252" idx="2"/>
            <a:endCxn id="253" idx="0"/>
          </p:cNvCxnSpPr>
          <p:nvPr/>
        </p:nvCxnSpPr>
        <p:spPr>
          <a:xfrm rot="5400000">
            <a:off x="1550877" y="3268966"/>
            <a:ext cx="183600" cy="2286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255" name="Google Shape;255;p37"/>
          <p:cNvSpPr/>
          <p:nvPr/>
        </p:nvSpPr>
        <p:spPr>
          <a:xfrm>
            <a:off x="1818179" y="3475091"/>
            <a:ext cx="334800" cy="314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56" name="Google Shape;256;p37"/>
          <p:cNvCxnSpPr>
            <a:stCxn id="252" idx="2"/>
            <a:endCxn id="255" idx="0"/>
          </p:cNvCxnSpPr>
          <p:nvPr/>
        </p:nvCxnSpPr>
        <p:spPr>
          <a:xfrm flipH="1" rot="-5400000">
            <a:off x="1779477" y="3268966"/>
            <a:ext cx="183600" cy="2286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257" name="Google Shape;257;p37"/>
          <p:cNvSpPr/>
          <p:nvPr/>
        </p:nvSpPr>
        <p:spPr>
          <a:xfrm>
            <a:off x="1818179" y="3932291"/>
            <a:ext cx="334800" cy="314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58" name="Google Shape;258;p37"/>
          <p:cNvCxnSpPr>
            <a:stCxn id="255" idx="2"/>
            <a:endCxn id="257" idx="0"/>
          </p:cNvCxnSpPr>
          <p:nvPr/>
        </p:nvCxnSpPr>
        <p:spPr>
          <a:xfrm flipH="1" rot="-5400000">
            <a:off x="1914479" y="3860591"/>
            <a:ext cx="1428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259" name="Google Shape;259;p37"/>
          <p:cNvSpPr/>
          <p:nvPr/>
        </p:nvSpPr>
        <p:spPr>
          <a:xfrm>
            <a:off x="1360979" y="3932291"/>
            <a:ext cx="334800" cy="314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60" name="Google Shape;260;p37"/>
          <p:cNvCxnSpPr>
            <a:stCxn id="253" idx="2"/>
            <a:endCxn id="259" idx="0"/>
          </p:cNvCxnSpPr>
          <p:nvPr/>
        </p:nvCxnSpPr>
        <p:spPr>
          <a:xfrm flipH="1" rot="-5400000">
            <a:off x="1457279" y="3860591"/>
            <a:ext cx="1428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261" name="Google Shape;261;p37"/>
          <p:cNvSpPr/>
          <p:nvPr/>
        </p:nvSpPr>
        <p:spPr>
          <a:xfrm>
            <a:off x="571825" y="2267725"/>
            <a:ext cx="2370300" cy="492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90ms</a:t>
            </a:r>
            <a:r>
              <a:rPr lang="de" sz="12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de" sz="12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Rendering</a:t>
            </a:r>
            <a:br>
              <a:rPr b="1" lang="de" sz="12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de" sz="12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90ms</a:t>
            </a:r>
            <a:r>
              <a:rPr lang="de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de" sz="12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Paint</a:t>
            </a:r>
            <a:endParaRPr b="1" sz="12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7"/>
          <p:cNvSpPr/>
          <p:nvPr/>
        </p:nvSpPr>
        <p:spPr>
          <a:xfrm>
            <a:off x="4063825" y="3146513"/>
            <a:ext cx="1159800" cy="1226400"/>
          </a:xfrm>
          <a:prstGeom prst="rect">
            <a:avLst/>
          </a:prstGeom>
          <a:noFill/>
          <a:ln cap="flat" cmpd="sng" w="9525">
            <a:solidFill>
              <a:srgbClr val="99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63" name="Google Shape;263;p37"/>
          <p:cNvSpPr/>
          <p:nvPr/>
        </p:nvSpPr>
        <p:spPr>
          <a:xfrm>
            <a:off x="4485177" y="2985554"/>
            <a:ext cx="334800" cy="3144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99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64" name="Google Shape;264;p37"/>
          <p:cNvSpPr/>
          <p:nvPr/>
        </p:nvSpPr>
        <p:spPr>
          <a:xfrm>
            <a:off x="4256579" y="3483579"/>
            <a:ext cx="334800" cy="314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65" name="Google Shape;265;p37"/>
          <p:cNvCxnSpPr>
            <a:stCxn id="263" idx="2"/>
            <a:endCxn id="264" idx="0"/>
          </p:cNvCxnSpPr>
          <p:nvPr/>
        </p:nvCxnSpPr>
        <p:spPr>
          <a:xfrm rot="5400000">
            <a:off x="4446477" y="3277454"/>
            <a:ext cx="183600" cy="2286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p37"/>
          <p:cNvSpPr/>
          <p:nvPr/>
        </p:nvSpPr>
        <p:spPr>
          <a:xfrm>
            <a:off x="4713779" y="3483579"/>
            <a:ext cx="334800" cy="314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67" name="Google Shape;267;p37"/>
          <p:cNvCxnSpPr>
            <a:stCxn id="263" idx="2"/>
            <a:endCxn id="266" idx="0"/>
          </p:cNvCxnSpPr>
          <p:nvPr/>
        </p:nvCxnSpPr>
        <p:spPr>
          <a:xfrm flipH="1" rot="-5400000">
            <a:off x="4675077" y="3277454"/>
            <a:ext cx="183600" cy="2286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8" name="Google Shape;268;p37"/>
          <p:cNvSpPr/>
          <p:nvPr/>
        </p:nvSpPr>
        <p:spPr>
          <a:xfrm>
            <a:off x="4713779" y="3940779"/>
            <a:ext cx="334800" cy="314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69" name="Google Shape;269;p37"/>
          <p:cNvCxnSpPr>
            <a:stCxn id="266" idx="2"/>
            <a:endCxn id="268" idx="0"/>
          </p:cNvCxnSpPr>
          <p:nvPr/>
        </p:nvCxnSpPr>
        <p:spPr>
          <a:xfrm flipH="1" rot="-5400000">
            <a:off x="4810079" y="3869079"/>
            <a:ext cx="1428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p37"/>
          <p:cNvSpPr/>
          <p:nvPr/>
        </p:nvSpPr>
        <p:spPr>
          <a:xfrm>
            <a:off x="4256579" y="3940779"/>
            <a:ext cx="334800" cy="314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71" name="Google Shape;271;p37"/>
          <p:cNvCxnSpPr>
            <a:stCxn id="264" idx="2"/>
            <a:endCxn id="270" idx="0"/>
          </p:cNvCxnSpPr>
          <p:nvPr/>
        </p:nvCxnSpPr>
        <p:spPr>
          <a:xfrm flipH="1" rot="-5400000">
            <a:off x="4352879" y="3869079"/>
            <a:ext cx="1428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p37"/>
          <p:cNvSpPr/>
          <p:nvPr/>
        </p:nvSpPr>
        <p:spPr>
          <a:xfrm>
            <a:off x="6815875" y="3211950"/>
            <a:ext cx="1159800" cy="240900"/>
          </a:xfrm>
          <a:prstGeom prst="rect">
            <a:avLst/>
          </a:prstGeom>
          <a:noFill/>
          <a:ln cap="flat" cmpd="sng" w="9525">
            <a:solidFill>
              <a:srgbClr val="99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3" name="Google Shape;273;p37"/>
          <p:cNvSpPr/>
          <p:nvPr/>
        </p:nvSpPr>
        <p:spPr>
          <a:xfrm>
            <a:off x="7237227" y="3050991"/>
            <a:ext cx="334800" cy="3144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99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4" name="Google Shape;274;p37"/>
          <p:cNvSpPr/>
          <p:nvPr/>
        </p:nvSpPr>
        <p:spPr>
          <a:xfrm>
            <a:off x="7008629" y="3549016"/>
            <a:ext cx="334800" cy="314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75" name="Google Shape;275;p37"/>
          <p:cNvCxnSpPr>
            <a:stCxn id="273" idx="2"/>
            <a:endCxn id="274" idx="0"/>
          </p:cNvCxnSpPr>
          <p:nvPr/>
        </p:nvCxnSpPr>
        <p:spPr>
          <a:xfrm rot="5400000">
            <a:off x="7198527" y="3342891"/>
            <a:ext cx="183600" cy="2286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Google Shape;276;p37"/>
          <p:cNvSpPr/>
          <p:nvPr/>
        </p:nvSpPr>
        <p:spPr>
          <a:xfrm>
            <a:off x="7465829" y="3549016"/>
            <a:ext cx="334800" cy="314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77" name="Google Shape;277;p37"/>
          <p:cNvCxnSpPr>
            <a:stCxn id="273" idx="2"/>
            <a:endCxn id="276" idx="0"/>
          </p:cNvCxnSpPr>
          <p:nvPr/>
        </p:nvCxnSpPr>
        <p:spPr>
          <a:xfrm flipH="1" rot="-5400000">
            <a:off x="7427127" y="3342891"/>
            <a:ext cx="183600" cy="2286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p37"/>
          <p:cNvSpPr/>
          <p:nvPr/>
        </p:nvSpPr>
        <p:spPr>
          <a:xfrm>
            <a:off x="7465829" y="4006216"/>
            <a:ext cx="334800" cy="314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79" name="Google Shape;279;p37"/>
          <p:cNvCxnSpPr>
            <a:stCxn id="276" idx="2"/>
            <a:endCxn id="278" idx="0"/>
          </p:cNvCxnSpPr>
          <p:nvPr/>
        </p:nvCxnSpPr>
        <p:spPr>
          <a:xfrm flipH="1" rot="-5400000">
            <a:off x="7562129" y="3934516"/>
            <a:ext cx="1428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37"/>
          <p:cNvSpPr/>
          <p:nvPr/>
        </p:nvSpPr>
        <p:spPr>
          <a:xfrm>
            <a:off x="7008629" y="4006216"/>
            <a:ext cx="334800" cy="314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81" name="Google Shape;281;p37"/>
          <p:cNvCxnSpPr>
            <a:stCxn id="274" idx="2"/>
            <a:endCxn id="280" idx="0"/>
          </p:cNvCxnSpPr>
          <p:nvPr/>
        </p:nvCxnSpPr>
        <p:spPr>
          <a:xfrm flipH="1" rot="-5400000">
            <a:off x="7104929" y="3934516"/>
            <a:ext cx="1428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p37"/>
          <p:cNvSpPr txBox="1"/>
          <p:nvPr/>
        </p:nvSpPr>
        <p:spPr>
          <a:xfrm>
            <a:off x="1026201" y="948725"/>
            <a:ext cx="1424400" cy="41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500">
                <a:solidFill>
                  <a:srgbClr val="666666"/>
                </a:solidFill>
              </a:rPr>
              <a:t>unoptimized</a:t>
            </a:r>
            <a:endParaRPr b="1" sz="1500">
              <a:solidFill>
                <a:srgbClr val="666666"/>
              </a:solidFill>
            </a:endParaRPr>
          </a:p>
        </p:txBody>
      </p:sp>
      <p:pic>
        <p:nvPicPr>
          <p:cNvPr id="283" name="Google Shape;28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62" y="1347250"/>
            <a:ext cx="8879675" cy="750267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7"/>
          <p:cNvSpPr/>
          <p:nvPr/>
        </p:nvSpPr>
        <p:spPr>
          <a:xfrm>
            <a:off x="3391225" y="2267725"/>
            <a:ext cx="2370300" cy="492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16ms</a:t>
            </a:r>
            <a:r>
              <a:rPr lang="de" sz="12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de" sz="12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Rendering</a:t>
            </a:r>
            <a:br>
              <a:rPr b="1" lang="de" sz="12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de" sz="12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5ms</a:t>
            </a:r>
            <a:r>
              <a:rPr lang="de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de" sz="12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Paint</a:t>
            </a:r>
            <a:endParaRPr b="1" sz="12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37"/>
          <p:cNvSpPr/>
          <p:nvPr/>
        </p:nvSpPr>
        <p:spPr>
          <a:xfrm>
            <a:off x="6210625" y="2267725"/>
            <a:ext cx="2370300" cy="492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15ms</a:t>
            </a:r>
            <a:r>
              <a:rPr lang="de" sz="12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de" sz="12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Rendering</a:t>
            </a:r>
            <a:br>
              <a:rPr b="1" lang="de" sz="12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de" sz="12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0ms</a:t>
            </a:r>
            <a:r>
              <a:rPr lang="de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de" sz="12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Paint</a:t>
            </a:r>
            <a:endParaRPr b="1" sz="12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3"/>
              </a:rPr>
              <a:t>Test Lab</a:t>
            </a:r>
            <a:endParaRPr/>
          </a:p>
        </p:txBody>
      </p:sp>
      <p:sp>
        <p:nvSpPr>
          <p:cNvPr id="291" name="Google Shape;291;p38"/>
          <p:cNvSpPr txBox="1"/>
          <p:nvPr/>
        </p:nvSpPr>
        <p:spPr>
          <a:xfrm>
            <a:off x="2738775" y="2257975"/>
            <a:ext cx="1014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de" sz="3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🧪</a:t>
            </a:r>
            <a:endParaRPr sz="3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313131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