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Ubuntu"/>
      <p:regular r:id="rId29"/>
      <p:bold r:id="rId30"/>
      <p:italic r:id="rId31"/>
      <p:boldItalic r:id="rId32"/>
    </p:embeddedFont>
    <p:embeddedFont>
      <p:font typeface="Roboto"/>
      <p:regular r:id="rId33"/>
      <p:bold r:id="rId34"/>
      <p:italic r:id="rId35"/>
      <p:boldItalic r:id="rId36"/>
    </p:embeddedFont>
    <p:embeddedFont>
      <p:font typeface="Nunito"/>
      <p:regular r:id="rId37"/>
      <p:bold r:id="rId38"/>
      <p:italic r:id="rId39"/>
      <p:boldItalic r:id="rId40"/>
    </p:embeddedFont>
    <p:embeddedFont>
      <p:font typeface="Montserrat"/>
      <p:regular r:id="rId41"/>
      <p:bold r:id="rId42"/>
      <p:italic r:id="rId43"/>
      <p:boldItalic r:id="rId44"/>
    </p:embeddedFont>
    <p:embeddedFont>
      <p:font typeface="Fira Mono"/>
      <p:regular r:id="rId45"/>
      <p:bold r:id="rId46"/>
    </p:embeddedFont>
    <p:embeddedFont>
      <p:font typeface="Helvetica Neue"/>
      <p:regular r:id="rId47"/>
      <p:bold r:id="rId48"/>
      <p:italic r:id="rId49"/>
      <p:boldItalic r:id="rId50"/>
    </p:embeddedFont>
    <p:embeddedFont>
      <p:font typeface="Roboto Mono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Italic.fntdata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44" Type="http://schemas.openxmlformats.org/officeDocument/2006/relationships/font" Target="fonts/Montserrat-boldItalic.fntdata"/><Relationship Id="rId43" Type="http://schemas.openxmlformats.org/officeDocument/2006/relationships/font" Target="fonts/Montserrat-italic.fntdata"/><Relationship Id="rId46" Type="http://schemas.openxmlformats.org/officeDocument/2006/relationships/font" Target="fonts/FiraMono-bold.fntdata"/><Relationship Id="rId45" Type="http://schemas.openxmlformats.org/officeDocument/2006/relationships/font" Target="fonts/FiraMon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HelveticaNeue-bold.fntdata"/><Relationship Id="rId47" Type="http://schemas.openxmlformats.org/officeDocument/2006/relationships/font" Target="fonts/HelveticaNeue-regular.fntdata"/><Relationship Id="rId49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Ubuntu-italic.fntdata"/><Relationship Id="rId30" Type="http://schemas.openxmlformats.org/officeDocument/2006/relationships/font" Target="fonts/Ubuntu-bold.fntdata"/><Relationship Id="rId33" Type="http://schemas.openxmlformats.org/officeDocument/2006/relationships/font" Target="fonts/Roboto-regular.fntdata"/><Relationship Id="rId32" Type="http://schemas.openxmlformats.org/officeDocument/2006/relationships/font" Target="fonts/Ubuntu-boldItalic.fntdata"/><Relationship Id="rId35" Type="http://schemas.openxmlformats.org/officeDocument/2006/relationships/font" Target="fonts/Roboto-italic.fntdata"/><Relationship Id="rId34" Type="http://schemas.openxmlformats.org/officeDocument/2006/relationships/font" Target="fonts/Roboto-bold.fntdata"/><Relationship Id="rId37" Type="http://schemas.openxmlformats.org/officeDocument/2006/relationships/font" Target="fonts/Nunito-regular.fntdata"/><Relationship Id="rId36" Type="http://schemas.openxmlformats.org/officeDocument/2006/relationships/font" Target="fonts/Roboto-boldItalic.fntdata"/><Relationship Id="rId39" Type="http://schemas.openxmlformats.org/officeDocument/2006/relationships/font" Target="fonts/Nunito-italic.fntdata"/><Relationship Id="rId38" Type="http://schemas.openxmlformats.org/officeDocument/2006/relationships/font" Target="fonts/Nunito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font" Target="fonts/Ubuntu-regular.fntdata"/><Relationship Id="rId51" Type="http://schemas.openxmlformats.org/officeDocument/2006/relationships/font" Target="fonts/RobotoMono-regular.fntdata"/><Relationship Id="rId50" Type="http://schemas.openxmlformats.org/officeDocument/2006/relationships/font" Target="fonts/HelveticaNeue-boldItalic.fntdata"/><Relationship Id="rId53" Type="http://schemas.openxmlformats.org/officeDocument/2006/relationships/font" Target="fonts/RobotoMono-italic.fntdata"/><Relationship Id="rId52" Type="http://schemas.openxmlformats.org/officeDocument/2006/relationships/font" Target="fonts/RobotoMon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61ae1738e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61ae1738e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3a75f4e8f7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3a75f4e8f7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3a75f4e8f7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3a75f4e8f7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3a75f4e8f7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3a75f4e8f7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61ae1738e4_1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61ae1738e4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3a7bc964e7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3a7bc964e7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3a7bc964e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3a7bc964e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3a7bc964e7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3a7bc964e7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3a7bc964e7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3a7bc964e7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3a7bc964e7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3a7bc964e7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3a7bc964e7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13a7bc964e7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61ae1738e4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61ae1738e4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2b2928fbb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2b2928fbb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3a7bc964e7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13a7bc964e7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3a7bc964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3a7bc964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13a7bc964e7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13a7bc964e7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61ae1738e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61ae1738e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3a7bc964e7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3a7bc964e7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3a75f4e8f7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3a75f4e8f7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3a75f4e8f7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3a75f4e8f7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3a75f4e8f7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3a75f4e8f7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3a7bc964e7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3a7bc964e7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a75f4e8f7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3a75f4e8f7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7.png"/><Relationship Id="rId4" Type="http://schemas.openxmlformats.org/officeDocument/2006/relationships/hyperlink" Target="https://docs.google.com/document/d/1ciKBdPnEzOLruX2kHeITCScMlv6JEj0WxLSnIb_0LoQ/edit#heading=h.lenmkxib1mv3" TargetMode="External"/><Relationship Id="rId5" Type="http://schemas.openxmlformats.org/officeDocument/2006/relationships/hyperlink" Target="https://rx-anglar.io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9.jpg"/><Relationship Id="rId7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9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bg>
      <p:bgPr>
        <a:gradFill>
          <a:gsLst>
            <a:gs pos="0">
              <a:srgbClr val="F35C65"/>
            </a:gs>
            <a:gs pos="0">
              <a:srgbClr val="8F2F64"/>
            </a:gs>
            <a:gs pos="64000">
              <a:srgbClr val="5D1864"/>
            </a:gs>
            <a:gs pos="100000">
              <a:srgbClr val="2B0163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 amt="3000"/>
          </a:blip>
          <a:srcRect b="30153" l="14565" r="60269" t="16609"/>
          <a:stretch/>
        </p:blipFill>
        <p:spPr>
          <a:xfrm>
            <a:off x="426675" y="1007450"/>
            <a:ext cx="3887251" cy="413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451" y="4412974"/>
            <a:ext cx="1452451" cy="73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One column text">
  <p:cSld name="ONE_COLUMN_TEXT">
    <p:bg>
      <p:bgPr>
        <a:gradFill>
          <a:gsLst>
            <a:gs pos="0">
              <a:srgbClr val="F35C65"/>
            </a:gs>
            <a:gs pos="0">
              <a:srgbClr val="8F2F64"/>
            </a:gs>
            <a:gs pos="64000">
              <a:srgbClr val="5D1864"/>
            </a:gs>
            <a:gs pos="100000">
              <a:srgbClr val="2B0163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/>
          <p:nvPr/>
        </p:nvSpPr>
        <p:spPr>
          <a:xfrm>
            <a:off x="0" y="492900"/>
            <a:ext cx="9144000" cy="465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757275"/>
            <a:ext cx="2808000" cy="42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9" name="Google Shape;7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4003" y="3"/>
            <a:ext cx="979998" cy="4929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1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gradFill>
            <a:gsLst>
              <a:gs pos="0">
                <a:srgbClr val="F35C65"/>
              </a:gs>
              <a:gs pos="0">
                <a:srgbClr val="8F2F64"/>
              </a:gs>
              <a:gs pos="64000">
                <a:srgbClr val="5D1864"/>
              </a:gs>
              <a:gs pos="100000">
                <a:srgbClr val="2B0163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4" name="Google Shape;84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5" name="Google Shape;85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7" name="Google Shape;8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4003" y="3"/>
            <a:ext cx="979998" cy="49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2"/>
          <p:cNvPicPr preferRelativeResize="0"/>
          <p:nvPr/>
        </p:nvPicPr>
        <p:blipFill rotWithShape="1">
          <a:blip r:embed="rId2">
            <a:alphaModFix amt="3000"/>
          </a:blip>
          <a:srcRect b="26507" l="14565" r="60269" t="16609"/>
          <a:stretch/>
        </p:blipFill>
        <p:spPr>
          <a:xfrm>
            <a:off x="3039250" y="724075"/>
            <a:ext cx="3887251" cy="441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/>
          <p:nvPr/>
        </p:nvSpPr>
        <p:spPr>
          <a:xfrm>
            <a:off x="7847175" y="0"/>
            <a:ext cx="1296600" cy="492900"/>
          </a:xfrm>
          <a:prstGeom prst="rect">
            <a:avLst/>
          </a:prstGeom>
          <a:gradFill>
            <a:gsLst>
              <a:gs pos="0">
                <a:srgbClr val="F35C65"/>
              </a:gs>
              <a:gs pos="0">
                <a:srgbClr val="8F2F64"/>
              </a:gs>
              <a:gs pos="64000">
                <a:srgbClr val="5D1864"/>
              </a:gs>
              <a:gs pos="100000">
                <a:srgbClr val="2B016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-125" y="4538400"/>
            <a:ext cx="5380800" cy="605100"/>
          </a:xfrm>
          <a:prstGeom prst="rect">
            <a:avLst/>
          </a:prstGeom>
          <a:gradFill>
            <a:gsLst>
              <a:gs pos="0">
                <a:srgbClr val="F35C65"/>
              </a:gs>
              <a:gs pos="0">
                <a:srgbClr val="8F2F64"/>
              </a:gs>
              <a:gs pos="64000">
                <a:srgbClr val="5D1864"/>
              </a:gs>
              <a:gs pos="100000">
                <a:srgbClr val="2B0163"/>
              </a:gs>
            </a:gsLst>
            <a:path path="circle">
              <a:fillToRect b="100%" l="100%"/>
            </a:path>
            <a:tileRect r="-100%" t="-100%"/>
          </a:gradFill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3" name="Google Shape;9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87753" y="3"/>
            <a:ext cx="979998" cy="4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4038" y="0"/>
            <a:ext cx="979964" cy="4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tal Blank">
  <p:cSld name="TITLE_ONLY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_2">
  <p:cSld name="TITLE_ONLY_2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3">
  <p:cSld name="TITLE_AND_BODY_3">
    <p:bg>
      <p:bgPr>
        <a:solidFill>
          <a:srgbClr val="EFEBF2">
            <a:alpha val="49400"/>
          </a:srgbClr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/>
          <p:nvPr/>
        </p:nvSpPr>
        <p:spPr>
          <a:xfrm>
            <a:off x="0" y="-9475"/>
            <a:ext cx="9144000" cy="497700"/>
          </a:xfrm>
          <a:prstGeom prst="rect">
            <a:avLst/>
          </a:prstGeom>
          <a:solidFill>
            <a:srgbClr val="2B016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106" name="Google Shape;106;p17"/>
          <p:cNvGrpSpPr/>
          <p:nvPr/>
        </p:nvGrpSpPr>
        <p:grpSpPr>
          <a:xfrm>
            <a:off x="0" y="-2623"/>
            <a:ext cx="9144000" cy="497702"/>
            <a:chOff x="-1" y="-2613"/>
            <a:chExt cx="9144000" cy="584225"/>
          </a:xfrm>
        </p:grpSpPr>
        <p:pic>
          <p:nvPicPr>
            <p:cNvPr id="107" name="Google Shape;107;p17"/>
            <p:cNvPicPr preferRelativeResize="0"/>
            <p:nvPr/>
          </p:nvPicPr>
          <p:blipFill rotWithShape="1">
            <a:blip r:embed="rId2">
              <a:alphaModFix amt="25000"/>
            </a:blip>
            <a:srcRect b="51088" l="0" r="0" t="0"/>
            <a:stretch/>
          </p:blipFill>
          <p:spPr>
            <a:xfrm>
              <a:off x="3774350" y="-2613"/>
              <a:ext cx="1049349" cy="579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7"/>
            <p:cNvPicPr preferRelativeResize="0"/>
            <p:nvPr/>
          </p:nvPicPr>
          <p:blipFill rotWithShape="1">
            <a:blip r:embed="rId2">
              <a:alphaModFix amt="25000"/>
            </a:blip>
            <a:srcRect b="34277" l="0" r="0" t="16810"/>
            <a:stretch/>
          </p:blipFill>
          <p:spPr>
            <a:xfrm>
              <a:off x="4877100" y="-2613"/>
              <a:ext cx="1049349" cy="579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7"/>
            <p:cNvPicPr preferRelativeResize="0"/>
            <p:nvPr/>
          </p:nvPicPr>
          <p:blipFill rotWithShape="1">
            <a:blip r:embed="rId2">
              <a:alphaModFix amt="25000"/>
            </a:blip>
            <a:srcRect b="0" l="0" r="0" t="51088"/>
            <a:stretch/>
          </p:blipFill>
          <p:spPr>
            <a:xfrm>
              <a:off x="5979850" y="-2613"/>
              <a:ext cx="1049349" cy="579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7"/>
            <p:cNvPicPr preferRelativeResize="0"/>
            <p:nvPr/>
          </p:nvPicPr>
          <p:blipFill rotWithShape="1">
            <a:blip r:embed="rId2">
              <a:alphaModFix amt="25000"/>
            </a:blip>
            <a:srcRect b="47429" l="0" r="0" t="3658"/>
            <a:stretch/>
          </p:blipFill>
          <p:spPr>
            <a:xfrm>
              <a:off x="7035125" y="-2612"/>
              <a:ext cx="1049349" cy="579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17"/>
            <p:cNvPicPr preferRelativeResize="0"/>
            <p:nvPr/>
          </p:nvPicPr>
          <p:blipFill rotWithShape="1">
            <a:blip r:embed="rId2">
              <a:alphaModFix amt="25000"/>
            </a:blip>
            <a:srcRect b="0" l="0" r="0" t="51088"/>
            <a:stretch/>
          </p:blipFill>
          <p:spPr>
            <a:xfrm>
              <a:off x="8094650" y="2612"/>
              <a:ext cx="1049349" cy="579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17"/>
            <p:cNvPicPr preferRelativeResize="0"/>
            <p:nvPr/>
          </p:nvPicPr>
          <p:blipFill rotWithShape="1">
            <a:blip r:embed="rId2">
              <a:alphaModFix amt="25000"/>
            </a:blip>
            <a:srcRect b="0" l="0" r="0" t="51088"/>
            <a:stretch/>
          </p:blipFill>
          <p:spPr>
            <a:xfrm>
              <a:off x="2671600" y="2612"/>
              <a:ext cx="1049349" cy="579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17"/>
            <p:cNvPicPr preferRelativeResize="0"/>
            <p:nvPr/>
          </p:nvPicPr>
          <p:blipFill rotWithShape="1">
            <a:blip r:embed="rId2">
              <a:alphaModFix amt="25000"/>
            </a:blip>
            <a:srcRect b="34277" l="56146" r="0" t="16810"/>
            <a:stretch/>
          </p:blipFill>
          <p:spPr>
            <a:xfrm>
              <a:off x="-1" y="2600"/>
              <a:ext cx="460174" cy="579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7"/>
            <p:cNvPicPr preferRelativeResize="0"/>
            <p:nvPr/>
          </p:nvPicPr>
          <p:blipFill rotWithShape="1">
            <a:blip r:embed="rId2">
              <a:alphaModFix amt="25000"/>
            </a:blip>
            <a:srcRect b="0" l="0" r="0" t="51088"/>
            <a:stretch/>
          </p:blipFill>
          <p:spPr>
            <a:xfrm>
              <a:off x="513575" y="2612"/>
              <a:ext cx="1049349" cy="579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7"/>
            <p:cNvPicPr preferRelativeResize="0"/>
            <p:nvPr/>
          </p:nvPicPr>
          <p:blipFill rotWithShape="1">
            <a:blip r:embed="rId2">
              <a:alphaModFix amt="25000"/>
            </a:blip>
            <a:srcRect b="47429" l="0" r="0" t="3658"/>
            <a:stretch/>
          </p:blipFill>
          <p:spPr>
            <a:xfrm>
              <a:off x="1568850" y="2613"/>
              <a:ext cx="1049349" cy="57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596" y="42575"/>
            <a:ext cx="782554" cy="39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>
            <p:ph type="title"/>
          </p:nvPr>
        </p:nvSpPr>
        <p:spPr>
          <a:xfrm>
            <a:off x="0" y="0"/>
            <a:ext cx="74049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_3">
  <p:cSld name="TITLE_ONLY_3">
    <p:bg>
      <p:bgPr>
        <a:solidFill>
          <a:srgbClr val="EFEBF2">
            <a:alpha val="49400"/>
          </a:srgbClr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0" y="-9475"/>
            <a:ext cx="9144000" cy="497700"/>
          </a:xfrm>
          <a:prstGeom prst="rect">
            <a:avLst/>
          </a:prstGeom>
          <a:solidFill>
            <a:srgbClr val="2B016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" name="Google Shape;121;p18"/>
          <p:cNvGrpSpPr/>
          <p:nvPr/>
        </p:nvGrpSpPr>
        <p:grpSpPr>
          <a:xfrm>
            <a:off x="0" y="-2623"/>
            <a:ext cx="9144000" cy="497702"/>
            <a:chOff x="-1" y="-2613"/>
            <a:chExt cx="9144000" cy="584225"/>
          </a:xfrm>
        </p:grpSpPr>
        <p:pic>
          <p:nvPicPr>
            <p:cNvPr id="122" name="Google Shape;122;p18"/>
            <p:cNvPicPr preferRelativeResize="0"/>
            <p:nvPr/>
          </p:nvPicPr>
          <p:blipFill rotWithShape="1">
            <a:blip r:embed="rId2">
              <a:alphaModFix amt="25000"/>
            </a:blip>
            <a:srcRect b="51088" l="0" r="0" t="0"/>
            <a:stretch/>
          </p:blipFill>
          <p:spPr>
            <a:xfrm>
              <a:off x="3774350" y="-2613"/>
              <a:ext cx="1049349" cy="579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18"/>
            <p:cNvPicPr preferRelativeResize="0"/>
            <p:nvPr/>
          </p:nvPicPr>
          <p:blipFill rotWithShape="1">
            <a:blip r:embed="rId2">
              <a:alphaModFix amt="25000"/>
            </a:blip>
            <a:srcRect b="34277" l="0" r="0" t="16810"/>
            <a:stretch/>
          </p:blipFill>
          <p:spPr>
            <a:xfrm>
              <a:off x="4877100" y="-2613"/>
              <a:ext cx="1049349" cy="579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18"/>
            <p:cNvPicPr preferRelativeResize="0"/>
            <p:nvPr/>
          </p:nvPicPr>
          <p:blipFill rotWithShape="1">
            <a:blip r:embed="rId2">
              <a:alphaModFix amt="25000"/>
            </a:blip>
            <a:srcRect b="0" l="0" r="0" t="51088"/>
            <a:stretch/>
          </p:blipFill>
          <p:spPr>
            <a:xfrm>
              <a:off x="5979850" y="-2613"/>
              <a:ext cx="1049349" cy="579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18"/>
            <p:cNvPicPr preferRelativeResize="0"/>
            <p:nvPr/>
          </p:nvPicPr>
          <p:blipFill rotWithShape="1">
            <a:blip r:embed="rId2">
              <a:alphaModFix amt="25000"/>
            </a:blip>
            <a:srcRect b="47429" l="0" r="0" t="3658"/>
            <a:stretch/>
          </p:blipFill>
          <p:spPr>
            <a:xfrm>
              <a:off x="7035125" y="-2612"/>
              <a:ext cx="1049349" cy="579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8"/>
            <p:cNvPicPr preferRelativeResize="0"/>
            <p:nvPr/>
          </p:nvPicPr>
          <p:blipFill rotWithShape="1">
            <a:blip r:embed="rId2">
              <a:alphaModFix amt="25000"/>
            </a:blip>
            <a:srcRect b="0" l="0" r="0" t="51088"/>
            <a:stretch/>
          </p:blipFill>
          <p:spPr>
            <a:xfrm>
              <a:off x="8094650" y="2612"/>
              <a:ext cx="1049349" cy="579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8"/>
            <p:cNvPicPr preferRelativeResize="0"/>
            <p:nvPr/>
          </p:nvPicPr>
          <p:blipFill rotWithShape="1">
            <a:blip r:embed="rId2">
              <a:alphaModFix amt="25000"/>
            </a:blip>
            <a:srcRect b="0" l="0" r="0" t="51088"/>
            <a:stretch/>
          </p:blipFill>
          <p:spPr>
            <a:xfrm>
              <a:off x="2671600" y="2612"/>
              <a:ext cx="1049349" cy="579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18"/>
            <p:cNvPicPr preferRelativeResize="0"/>
            <p:nvPr/>
          </p:nvPicPr>
          <p:blipFill rotWithShape="1">
            <a:blip r:embed="rId2">
              <a:alphaModFix amt="25000"/>
            </a:blip>
            <a:srcRect b="34277" l="56146" r="0" t="16810"/>
            <a:stretch/>
          </p:blipFill>
          <p:spPr>
            <a:xfrm>
              <a:off x="-1" y="2600"/>
              <a:ext cx="460174" cy="579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18"/>
            <p:cNvPicPr preferRelativeResize="0"/>
            <p:nvPr/>
          </p:nvPicPr>
          <p:blipFill rotWithShape="1">
            <a:blip r:embed="rId2">
              <a:alphaModFix amt="25000"/>
            </a:blip>
            <a:srcRect b="0" l="0" r="0" t="51088"/>
            <a:stretch/>
          </p:blipFill>
          <p:spPr>
            <a:xfrm>
              <a:off x="513575" y="2612"/>
              <a:ext cx="1049349" cy="579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18"/>
            <p:cNvPicPr preferRelativeResize="0"/>
            <p:nvPr/>
          </p:nvPicPr>
          <p:blipFill rotWithShape="1">
            <a:blip r:embed="rId2">
              <a:alphaModFix amt="25000"/>
            </a:blip>
            <a:srcRect b="47429" l="0" r="0" t="3658"/>
            <a:stretch/>
          </p:blipFill>
          <p:spPr>
            <a:xfrm>
              <a:off x="1568850" y="2613"/>
              <a:ext cx="1049349" cy="57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596" y="42575"/>
            <a:ext cx="782554" cy="39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>
            <p:ph type="title"/>
          </p:nvPr>
        </p:nvSpPr>
        <p:spPr>
          <a:xfrm>
            <a:off x="0" y="0"/>
            <a:ext cx="74049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4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4">
  <p:cSld name="TITLE_AND_BODY_4">
    <p:bg>
      <p:bgPr>
        <a:solidFill>
          <a:srgbClr val="EFEBF2">
            <a:alpha val="49400"/>
          </a:srgbClr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/>
          <p:nvPr/>
        </p:nvSpPr>
        <p:spPr>
          <a:xfrm>
            <a:off x="0" y="-9475"/>
            <a:ext cx="9144000" cy="497700"/>
          </a:xfrm>
          <a:prstGeom prst="rect">
            <a:avLst/>
          </a:prstGeom>
          <a:solidFill>
            <a:srgbClr val="2B016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140" name="Google Shape;140;p20"/>
          <p:cNvGrpSpPr/>
          <p:nvPr/>
        </p:nvGrpSpPr>
        <p:grpSpPr>
          <a:xfrm>
            <a:off x="0" y="-2623"/>
            <a:ext cx="9144000" cy="497702"/>
            <a:chOff x="-1" y="-2613"/>
            <a:chExt cx="9144000" cy="584225"/>
          </a:xfrm>
        </p:grpSpPr>
        <p:pic>
          <p:nvPicPr>
            <p:cNvPr id="141" name="Google Shape;141;p20"/>
            <p:cNvPicPr preferRelativeResize="0"/>
            <p:nvPr/>
          </p:nvPicPr>
          <p:blipFill rotWithShape="1">
            <a:blip r:embed="rId2">
              <a:alphaModFix amt="25000"/>
            </a:blip>
            <a:srcRect b="51088" l="0" r="0" t="0"/>
            <a:stretch/>
          </p:blipFill>
          <p:spPr>
            <a:xfrm>
              <a:off x="3774350" y="-2613"/>
              <a:ext cx="1049349" cy="579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20"/>
            <p:cNvPicPr preferRelativeResize="0"/>
            <p:nvPr/>
          </p:nvPicPr>
          <p:blipFill rotWithShape="1">
            <a:blip r:embed="rId2">
              <a:alphaModFix amt="25000"/>
            </a:blip>
            <a:srcRect b="34277" l="0" r="0" t="16810"/>
            <a:stretch/>
          </p:blipFill>
          <p:spPr>
            <a:xfrm>
              <a:off x="4877100" y="-2613"/>
              <a:ext cx="1049349" cy="579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20"/>
            <p:cNvPicPr preferRelativeResize="0"/>
            <p:nvPr/>
          </p:nvPicPr>
          <p:blipFill rotWithShape="1">
            <a:blip r:embed="rId2">
              <a:alphaModFix amt="25000"/>
            </a:blip>
            <a:srcRect b="0" l="0" r="0" t="51088"/>
            <a:stretch/>
          </p:blipFill>
          <p:spPr>
            <a:xfrm>
              <a:off x="5979850" y="-2613"/>
              <a:ext cx="1049349" cy="579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20"/>
            <p:cNvPicPr preferRelativeResize="0"/>
            <p:nvPr/>
          </p:nvPicPr>
          <p:blipFill rotWithShape="1">
            <a:blip r:embed="rId2">
              <a:alphaModFix amt="25000"/>
            </a:blip>
            <a:srcRect b="47429" l="0" r="0" t="3658"/>
            <a:stretch/>
          </p:blipFill>
          <p:spPr>
            <a:xfrm>
              <a:off x="7035125" y="-2612"/>
              <a:ext cx="1049349" cy="579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20"/>
            <p:cNvPicPr preferRelativeResize="0"/>
            <p:nvPr/>
          </p:nvPicPr>
          <p:blipFill rotWithShape="1">
            <a:blip r:embed="rId2">
              <a:alphaModFix amt="25000"/>
            </a:blip>
            <a:srcRect b="0" l="0" r="0" t="51088"/>
            <a:stretch/>
          </p:blipFill>
          <p:spPr>
            <a:xfrm>
              <a:off x="8094650" y="2612"/>
              <a:ext cx="1049349" cy="579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20"/>
            <p:cNvPicPr preferRelativeResize="0"/>
            <p:nvPr/>
          </p:nvPicPr>
          <p:blipFill rotWithShape="1">
            <a:blip r:embed="rId2">
              <a:alphaModFix amt="25000"/>
            </a:blip>
            <a:srcRect b="0" l="0" r="0" t="51088"/>
            <a:stretch/>
          </p:blipFill>
          <p:spPr>
            <a:xfrm>
              <a:off x="2671600" y="2612"/>
              <a:ext cx="1049349" cy="579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20"/>
            <p:cNvPicPr preferRelativeResize="0"/>
            <p:nvPr/>
          </p:nvPicPr>
          <p:blipFill rotWithShape="1">
            <a:blip r:embed="rId2">
              <a:alphaModFix amt="25000"/>
            </a:blip>
            <a:srcRect b="34277" l="56146" r="0" t="16810"/>
            <a:stretch/>
          </p:blipFill>
          <p:spPr>
            <a:xfrm>
              <a:off x="-1" y="2600"/>
              <a:ext cx="460174" cy="579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20"/>
            <p:cNvPicPr preferRelativeResize="0"/>
            <p:nvPr/>
          </p:nvPicPr>
          <p:blipFill rotWithShape="1">
            <a:blip r:embed="rId2">
              <a:alphaModFix amt="25000"/>
            </a:blip>
            <a:srcRect b="0" l="0" r="0" t="51088"/>
            <a:stretch/>
          </p:blipFill>
          <p:spPr>
            <a:xfrm>
              <a:off x="513575" y="2612"/>
              <a:ext cx="1049349" cy="579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20"/>
            <p:cNvPicPr preferRelativeResize="0"/>
            <p:nvPr/>
          </p:nvPicPr>
          <p:blipFill rotWithShape="1">
            <a:blip r:embed="rId2">
              <a:alphaModFix amt="25000"/>
            </a:blip>
            <a:srcRect b="47429" l="0" r="0" t="3658"/>
            <a:stretch/>
          </p:blipFill>
          <p:spPr>
            <a:xfrm>
              <a:off x="1568850" y="2613"/>
              <a:ext cx="1049349" cy="57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596" y="42575"/>
            <a:ext cx="782554" cy="39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 txBox="1"/>
          <p:nvPr>
            <p:ph type="title"/>
          </p:nvPr>
        </p:nvSpPr>
        <p:spPr>
          <a:xfrm>
            <a:off x="0" y="0"/>
            <a:ext cx="74049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F35C65"/>
            </a:gs>
            <a:gs pos="0">
              <a:srgbClr val="8F2F64"/>
            </a:gs>
            <a:gs pos="64000">
              <a:srgbClr val="5D1864"/>
            </a:gs>
            <a:gs pos="100000">
              <a:srgbClr val="2B0163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2">
            <a:alphaModFix amt="3000"/>
          </a:blip>
          <a:srcRect b="30153" l="14565" r="60269" t="16609"/>
          <a:stretch/>
        </p:blipFill>
        <p:spPr>
          <a:xfrm>
            <a:off x="426675" y="1007450"/>
            <a:ext cx="3887251" cy="413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451" y="4412974"/>
            <a:ext cx="1452451" cy="73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4" name="Google Shape;15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0" y="3385775"/>
            <a:ext cx="9153300" cy="1776000"/>
          </a:xfrm>
          <a:prstGeom prst="rtTriangle">
            <a:avLst/>
          </a:prstGeom>
          <a:gradFill>
            <a:gsLst>
              <a:gs pos="0">
                <a:srgbClr val="0089CE"/>
              </a:gs>
              <a:gs pos="100000">
                <a:srgbClr val="00537E"/>
              </a:gs>
            </a:gsLst>
            <a:lin ang="2700006" scaled="0"/>
          </a:gradFill>
          <a:ln>
            <a:noFill/>
          </a:ln>
          <a:effectLst>
            <a:outerShdw blurRad="57150" rotWithShape="0" algn="bl" dir="16020000" dist="19050">
              <a:srgbClr val="000000">
                <a:alpha val="2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46269" y="161104"/>
            <a:ext cx="393598" cy="39359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/>
        </p:nvSpPr>
        <p:spPr>
          <a:xfrm>
            <a:off x="7026008" y="152403"/>
            <a:ext cx="19656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Nunito"/>
              <a:buNone/>
            </a:pPr>
            <a:r>
              <a:rPr b="1" lang="en-GB" sz="16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@Michael_Hladky</a:t>
            </a:r>
            <a:endParaRPr b="1" sz="16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gradFill>
            <a:gsLst>
              <a:gs pos="0">
                <a:srgbClr val="7F40E6"/>
              </a:gs>
              <a:gs pos="100000">
                <a:srgbClr val="4E278D"/>
              </a:gs>
            </a:gsLst>
            <a:lin ang="2700006" scaled="0"/>
          </a:gradFill>
          <a:ln>
            <a:noFill/>
          </a:ln>
          <a:effectLst>
            <a:outerShdw blurRad="57150" rotWithShape="0" algn="bl" dir="105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1" name="Google Shape;161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2" name="Google Shape;16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3" name="Google Shape;163;p22"/>
          <p:cNvSpPr txBox="1"/>
          <p:nvPr>
            <p:ph idx="2" type="body"/>
          </p:nvPr>
        </p:nvSpPr>
        <p:spPr>
          <a:xfrm>
            <a:off x="4939500" y="299850"/>
            <a:ext cx="3837000" cy="4580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457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  <a:defRPr sz="3600">
                <a:solidFill>
                  <a:srgbClr val="FFFFFF"/>
                </a:solidFill>
              </a:defRPr>
            </a:lvl1pPr>
            <a:lvl2pPr indent="-4572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○"/>
              <a:defRPr sz="3600">
                <a:solidFill>
                  <a:srgbClr val="FFFFFF"/>
                </a:solidFill>
              </a:defRPr>
            </a:lvl2pPr>
            <a:lvl3pPr indent="-4572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■"/>
              <a:defRPr sz="3600">
                <a:solidFill>
                  <a:srgbClr val="FFFFFF"/>
                </a:solidFill>
              </a:defRPr>
            </a:lvl3pPr>
            <a:lvl4pPr indent="-4572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  <a:defRPr sz="3600">
                <a:solidFill>
                  <a:srgbClr val="FFFFFF"/>
                </a:solidFill>
              </a:defRPr>
            </a:lvl4pPr>
            <a:lvl5pPr indent="-4572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○"/>
              <a:defRPr sz="3600">
                <a:solidFill>
                  <a:srgbClr val="FFFFFF"/>
                </a:solidFill>
              </a:defRPr>
            </a:lvl5pPr>
            <a:lvl6pPr indent="-4572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■"/>
              <a:defRPr sz="3600">
                <a:solidFill>
                  <a:srgbClr val="FFFFFF"/>
                </a:solidFill>
              </a:defRPr>
            </a:lvl6pPr>
            <a:lvl7pPr indent="-4572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  <a:defRPr sz="3600">
                <a:solidFill>
                  <a:srgbClr val="FFFFFF"/>
                </a:solidFill>
              </a:defRPr>
            </a:lvl7pPr>
            <a:lvl8pPr indent="-4572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○"/>
              <a:defRPr sz="3600">
                <a:solidFill>
                  <a:srgbClr val="FFFFFF"/>
                </a:solidFill>
              </a:defRPr>
            </a:lvl8pPr>
            <a:lvl9pPr indent="-4572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■"/>
              <a:defRPr sz="36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 1">
  <p:cSld name="SECTION_HEADER_1_1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7" name="Google Shape;167;p23"/>
          <p:cNvSpPr/>
          <p:nvPr/>
        </p:nvSpPr>
        <p:spPr>
          <a:xfrm>
            <a:off x="0" y="3385775"/>
            <a:ext cx="9153300" cy="1776000"/>
          </a:xfrm>
          <a:prstGeom prst="rtTriangle">
            <a:avLst/>
          </a:prstGeom>
          <a:gradFill>
            <a:gsLst>
              <a:gs pos="0">
                <a:srgbClr val="9FE64A"/>
              </a:gs>
              <a:gs pos="100000">
                <a:srgbClr val="74A736"/>
              </a:gs>
            </a:gsLst>
            <a:lin ang="2700006" scaled="0"/>
          </a:gradFill>
          <a:ln>
            <a:noFill/>
          </a:ln>
          <a:effectLst>
            <a:outerShdw blurRad="57150" rotWithShape="0" algn="bl" dir="16020000" dist="19050">
              <a:srgbClr val="000000">
                <a:alpha val="2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46269" y="161104"/>
            <a:ext cx="393598" cy="39359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3"/>
          <p:cNvSpPr txBox="1"/>
          <p:nvPr/>
        </p:nvSpPr>
        <p:spPr>
          <a:xfrm>
            <a:off x="7026008" y="152403"/>
            <a:ext cx="19656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Nunito"/>
              <a:buNone/>
            </a:pPr>
            <a:r>
              <a:rPr b="1" lang="en-GB" sz="16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@Michael_Hladky</a:t>
            </a:r>
            <a:endParaRPr b="1" sz="16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2">
  <p:cSld name="SECTION_TITLE_AND_DESCRIPTION_2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gradFill>
            <a:gsLst>
              <a:gs pos="0">
                <a:srgbClr val="9FE64A"/>
              </a:gs>
              <a:gs pos="100000">
                <a:srgbClr val="74A736"/>
              </a:gs>
            </a:gsLst>
            <a:lin ang="2700006" scaled="0"/>
          </a:gradFill>
          <a:ln>
            <a:noFill/>
          </a:ln>
          <a:effectLst>
            <a:outerShdw blurRad="57150" rotWithShape="0" algn="bl" dir="105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3" name="Google Shape;173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5" name="Google Shape;175;p24"/>
          <p:cNvSpPr txBox="1"/>
          <p:nvPr>
            <p:ph idx="2" type="body"/>
          </p:nvPr>
        </p:nvSpPr>
        <p:spPr>
          <a:xfrm>
            <a:off x="4939500" y="299850"/>
            <a:ext cx="3837000" cy="4580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457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  <a:defRPr sz="3600">
                <a:solidFill>
                  <a:srgbClr val="FFFFFF"/>
                </a:solidFill>
              </a:defRPr>
            </a:lvl1pPr>
            <a:lvl2pPr indent="-4572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○"/>
              <a:defRPr sz="3600">
                <a:solidFill>
                  <a:srgbClr val="FFFFFF"/>
                </a:solidFill>
              </a:defRPr>
            </a:lvl2pPr>
            <a:lvl3pPr indent="-4572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■"/>
              <a:defRPr sz="3600">
                <a:solidFill>
                  <a:srgbClr val="FFFFFF"/>
                </a:solidFill>
              </a:defRPr>
            </a:lvl3pPr>
            <a:lvl4pPr indent="-4572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  <a:defRPr sz="3600">
                <a:solidFill>
                  <a:srgbClr val="FFFFFF"/>
                </a:solidFill>
              </a:defRPr>
            </a:lvl4pPr>
            <a:lvl5pPr indent="-4572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○"/>
              <a:defRPr sz="3600">
                <a:solidFill>
                  <a:srgbClr val="FFFFFF"/>
                </a:solidFill>
              </a:defRPr>
            </a:lvl5pPr>
            <a:lvl6pPr indent="-4572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■"/>
              <a:defRPr sz="3600">
                <a:solidFill>
                  <a:srgbClr val="FFFFFF"/>
                </a:solidFill>
              </a:defRPr>
            </a:lvl6pPr>
            <a:lvl7pPr indent="-4572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  <a:defRPr sz="3600">
                <a:solidFill>
                  <a:srgbClr val="FFFFFF"/>
                </a:solidFill>
              </a:defRPr>
            </a:lvl7pPr>
            <a:lvl8pPr indent="-4572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○"/>
              <a:defRPr sz="3600">
                <a:solidFill>
                  <a:srgbClr val="FFFFFF"/>
                </a:solidFill>
              </a:defRPr>
            </a:lvl8pPr>
            <a:lvl9pPr indent="-4572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■"/>
              <a:defRPr sz="36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">
  <p:cSld name="SECTION_HEADER_1_1_2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8" name="Google Shape;17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9" name="Google Shape;179;p25"/>
          <p:cNvSpPr/>
          <p:nvPr/>
        </p:nvSpPr>
        <p:spPr>
          <a:xfrm>
            <a:off x="0" y="3385775"/>
            <a:ext cx="9153300" cy="1776000"/>
          </a:xfrm>
          <a:prstGeom prst="rtTriangle">
            <a:avLst/>
          </a:prstGeom>
          <a:gradFill>
            <a:gsLst>
              <a:gs pos="0">
                <a:srgbClr val="F77C00">
                  <a:alpha val="80000"/>
                </a:srgbClr>
              </a:gs>
              <a:gs pos="100000">
                <a:srgbClr val="D26900"/>
              </a:gs>
            </a:gsLst>
            <a:lin ang="2700006" scaled="0"/>
          </a:gradFill>
          <a:ln>
            <a:noFill/>
          </a:ln>
          <a:effectLst>
            <a:outerShdw blurRad="57150" rotWithShape="0" algn="bl" dir="16020000" dist="19050">
              <a:srgbClr val="000000">
                <a:alpha val="2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46269" y="161104"/>
            <a:ext cx="393598" cy="393598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5"/>
          <p:cNvSpPr txBox="1"/>
          <p:nvPr/>
        </p:nvSpPr>
        <p:spPr>
          <a:xfrm>
            <a:off x="7026008" y="152403"/>
            <a:ext cx="19656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Nunito"/>
              <a:buNone/>
            </a:pPr>
            <a:r>
              <a:rPr b="1" lang="en-GB" sz="16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@Michael_Hladky</a:t>
            </a:r>
            <a:endParaRPr b="1" sz="16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 1 1">
  <p:cSld name="SECTION_TITLE_AND_DESCRIPTION_1_1_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gradFill>
            <a:gsLst>
              <a:gs pos="0">
                <a:srgbClr val="F77C00">
                  <a:alpha val="80000"/>
                </a:srgbClr>
              </a:gs>
              <a:gs pos="100000">
                <a:srgbClr val="D26900"/>
              </a:gs>
            </a:gsLst>
            <a:lin ang="2700006" scaled="0"/>
          </a:gradFill>
          <a:ln>
            <a:noFill/>
          </a:ln>
          <a:effectLst>
            <a:outerShdw blurRad="57150" rotWithShape="0" algn="bl" dir="105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5" name="Google Shape;185;p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6" name="Google Shape;18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7" name="Google Shape;187;p26"/>
          <p:cNvSpPr txBox="1"/>
          <p:nvPr>
            <p:ph idx="2" type="body"/>
          </p:nvPr>
        </p:nvSpPr>
        <p:spPr>
          <a:xfrm>
            <a:off x="4939500" y="299850"/>
            <a:ext cx="3837000" cy="4580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457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  <a:defRPr sz="3600">
                <a:solidFill>
                  <a:srgbClr val="FFFFFF"/>
                </a:solidFill>
              </a:defRPr>
            </a:lvl1pPr>
            <a:lvl2pPr indent="-4572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○"/>
              <a:defRPr sz="3600">
                <a:solidFill>
                  <a:srgbClr val="FFFFFF"/>
                </a:solidFill>
              </a:defRPr>
            </a:lvl2pPr>
            <a:lvl3pPr indent="-4572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■"/>
              <a:defRPr sz="3600">
                <a:solidFill>
                  <a:srgbClr val="FFFFFF"/>
                </a:solidFill>
              </a:defRPr>
            </a:lvl3pPr>
            <a:lvl4pPr indent="-4572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  <a:defRPr sz="3600">
                <a:solidFill>
                  <a:srgbClr val="FFFFFF"/>
                </a:solidFill>
              </a:defRPr>
            </a:lvl4pPr>
            <a:lvl5pPr indent="-4572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○"/>
              <a:defRPr sz="3600">
                <a:solidFill>
                  <a:srgbClr val="FFFFFF"/>
                </a:solidFill>
              </a:defRPr>
            </a:lvl5pPr>
            <a:lvl6pPr indent="-4572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■"/>
              <a:defRPr sz="3600">
                <a:solidFill>
                  <a:srgbClr val="FFFFFF"/>
                </a:solidFill>
              </a:defRPr>
            </a:lvl6pPr>
            <a:lvl7pPr indent="-4572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  <a:defRPr sz="3600">
                <a:solidFill>
                  <a:srgbClr val="FFFFFF"/>
                </a:solidFill>
              </a:defRPr>
            </a:lvl7pPr>
            <a:lvl8pPr indent="-4572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○"/>
              <a:defRPr sz="3600">
                <a:solidFill>
                  <a:srgbClr val="FFFFFF"/>
                </a:solidFill>
              </a:defRPr>
            </a:lvl8pPr>
            <a:lvl9pPr indent="-4572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■"/>
              <a:defRPr sz="36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 1 1 1">
  <p:cSld name="SECTION_TITLE_AND_DESCRIPTION_1_1_1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gradFill>
            <a:gsLst>
              <a:gs pos="0">
                <a:srgbClr val="CCCCCC"/>
              </a:gs>
              <a:gs pos="100000">
                <a:srgbClr val="999999"/>
              </a:gs>
            </a:gsLst>
            <a:lin ang="2700006" scaled="0"/>
          </a:gradFill>
          <a:ln>
            <a:noFill/>
          </a:ln>
          <a:effectLst>
            <a:outerShdw blurRad="57150" rotWithShape="0" algn="bl" dir="105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1" name="Google Shape;191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2" name="Google Shape;19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3" name="Google Shape;193;p27"/>
          <p:cNvSpPr txBox="1"/>
          <p:nvPr>
            <p:ph idx="2" type="body"/>
          </p:nvPr>
        </p:nvSpPr>
        <p:spPr>
          <a:xfrm>
            <a:off x="4939500" y="299850"/>
            <a:ext cx="3837000" cy="4580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457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  <a:defRPr sz="3600">
                <a:solidFill>
                  <a:srgbClr val="FFFFFF"/>
                </a:solidFill>
              </a:defRPr>
            </a:lvl1pPr>
            <a:lvl2pPr indent="-4572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○"/>
              <a:defRPr sz="3600">
                <a:solidFill>
                  <a:srgbClr val="FFFFFF"/>
                </a:solidFill>
              </a:defRPr>
            </a:lvl2pPr>
            <a:lvl3pPr indent="-4572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■"/>
              <a:defRPr sz="3600">
                <a:solidFill>
                  <a:srgbClr val="FFFFFF"/>
                </a:solidFill>
              </a:defRPr>
            </a:lvl3pPr>
            <a:lvl4pPr indent="-4572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  <a:defRPr sz="3600">
                <a:solidFill>
                  <a:srgbClr val="FFFFFF"/>
                </a:solidFill>
              </a:defRPr>
            </a:lvl4pPr>
            <a:lvl5pPr indent="-4572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○"/>
              <a:defRPr sz="3600">
                <a:solidFill>
                  <a:srgbClr val="FFFFFF"/>
                </a:solidFill>
              </a:defRPr>
            </a:lvl5pPr>
            <a:lvl6pPr indent="-4572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■"/>
              <a:defRPr sz="3600">
                <a:solidFill>
                  <a:srgbClr val="FFFFFF"/>
                </a:solidFill>
              </a:defRPr>
            </a:lvl6pPr>
            <a:lvl7pPr indent="-4572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  <a:defRPr sz="3600">
                <a:solidFill>
                  <a:srgbClr val="FFFFFF"/>
                </a:solidFill>
              </a:defRPr>
            </a:lvl7pPr>
            <a:lvl8pPr indent="-4572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○"/>
              <a:defRPr sz="3600">
                <a:solidFill>
                  <a:srgbClr val="FFFFFF"/>
                </a:solidFill>
              </a:defRPr>
            </a:lvl8pPr>
            <a:lvl9pPr indent="-4572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■"/>
              <a:defRPr sz="36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_1_3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6" name="Google Shape;19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7" name="Google Shape;197;p28"/>
          <p:cNvSpPr/>
          <p:nvPr/>
        </p:nvSpPr>
        <p:spPr>
          <a:xfrm>
            <a:off x="0" y="3385775"/>
            <a:ext cx="9153300" cy="1776000"/>
          </a:xfrm>
          <a:prstGeom prst="rtTriangle">
            <a:avLst/>
          </a:prstGeom>
          <a:gradFill>
            <a:gsLst>
              <a:gs pos="0">
                <a:srgbClr val="FFCB21"/>
              </a:gs>
              <a:gs pos="100000">
                <a:srgbClr val="C49C19"/>
              </a:gs>
            </a:gsLst>
            <a:lin ang="2700006" scaled="0"/>
          </a:gradFill>
          <a:ln>
            <a:noFill/>
          </a:ln>
          <a:effectLst>
            <a:outerShdw blurRad="57150" rotWithShape="0" algn="bl" dir="16020000" dist="19050">
              <a:srgbClr val="000000">
                <a:alpha val="2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46269" y="161104"/>
            <a:ext cx="393598" cy="393598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8"/>
          <p:cNvSpPr txBox="1"/>
          <p:nvPr/>
        </p:nvSpPr>
        <p:spPr>
          <a:xfrm>
            <a:off x="7026008" y="152403"/>
            <a:ext cx="19656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Nunito"/>
              <a:buNone/>
            </a:pPr>
            <a:r>
              <a:rPr b="1" lang="en-GB" sz="16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@Michael_Hladky</a:t>
            </a:r>
            <a:endParaRPr b="1" sz="16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 1">
  <p:cSld name="SECTION_TITLE_AND_DESCRIPTION_1_1_2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/>
          <p:nvPr/>
        </p:nvSpPr>
        <p:spPr>
          <a:xfrm>
            <a:off x="4680000" y="0"/>
            <a:ext cx="4464000" cy="5148000"/>
          </a:xfrm>
          <a:prstGeom prst="rect">
            <a:avLst/>
          </a:prstGeom>
          <a:gradFill>
            <a:gsLst>
              <a:gs pos="0">
                <a:srgbClr val="FFCB21"/>
              </a:gs>
              <a:gs pos="100000">
                <a:srgbClr val="C49C19"/>
              </a:gs>
            </a:gsLst>
            <a:lin ang="2700006" scaled="0"/>
          </a:gradFill>
          <a:ln>
            <a:noFill/>
          </a:ln>
          <a:effectLst>
            <a:outerShdw blurRad="57150" rotWithShape="0" algn="bl" dir="105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3" name="Google Shape;203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4" name="Google Shape;20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5" name="Google Shape;205;p29"/>
          <p:cNvSpPr txBox="1"/>
          <p:nvPr>
            <p:ph idx="2" type="body"/>
          </p:nvPr>
        </p:nvSpPr>
        <p:spPr>
          <a:xfrm>
            <a:off x="4939500" y="299850"/>
            <a:ext cx="3837000" cy="4580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457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  <a:defRPr sz="3600">
                <a:solidFill>
                  <a:srgbClr val="FFFFFF"/>
                </a:solidFill>
              </a:defRPr>
            </a:lvl1pPr>
            <a:lvl2pPr indent="-4572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○"/>
              <a:defRPr sz="3600">
                <a:solidFill>
                  <a:srgbClr val="FFFFFF"/>
                </a:solidFill>
              </a:defRPr>
            </a:lvl2pPr>
            <a:lvl3pPr indent="-4572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■"/>
              <a:defRPr sz="3600">
                <a:solidFill>
                  <a:srgbClr val="FFFFFF"/>
                </a:solidFill>
              </a:defRPr>
            </a:lvl3pPr>
            <a:lvl4pPr indent="-4572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  <a:defRPr sz="3600">
                <a:solidFill>
                  <a:srgbClr val="FFFFFF"/>
                </a:solidFill>
              </a:defRPr>
            </a:lvl4pPr>
            <a:lvl5pPr indent="-4572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○"/>
              <a:defRPr sz="3600">
                <a:solidFill>
                  <a:srgbClr val="FFFFFF"/>
                </a:solidFill>
              </a:defRPr>
            </a:lvl5pPr>
            <a:lvl6pPr indent="-4572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■"/>
              <a:defRPr sz="3600">
                <a:solidFill>
                  <a:srgbClr val="FFFFFF"/>
                </a:solidFill>
              </a:defRPr>
            </a:lvl6pPr>
            <a:lvl7pPr indent="-4572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  <a:defRPr sz="3600">
                <a:solidFill>
                  <a:srgbClr val="FFFFFF"/>
                </a:solidFill>
              </a:defRPr>
            </a:lvl7pPr>
            <a:lvl8pPr indent="-4572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○"/>
              <a:defRPr sz="3600">
                <a:solidFill>
                  <a:srgbClr val="FFFFFF"/>
                </a:solidFill>
              </a:defRPr>
            </a:lvl8pPr>
            <a:lvl9pPr indent="-4572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■"/>
              <a:defRPr sz="36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 1 1">
  <p:cSld name="SECTION_HEADER_1_1_1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8" name="Google Shape;20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9" name="Google Shape;209;p30"/>
          <p:cNvSpPr/>
          <p:nvPr/>
        </p:nvSpPr>
        <p:spPr>
          <a:xfrm>
            <a:off x="0" y="3385775"/>
            <a:ext cx="9153300" cy="1776000"/>
          </a:xfrm>
          <a:prstGeom prst="rtTriangle">
            <a:avLst/>
          </a:prstGeom>
          <a:gradFill>
            <a:gsLst>
              <a:gs pos="0">
                <a:srgbClr val="00AD00"/>
              </a:gs>
              <a:gs pos="100000">
                <a:srgbClr val="006600"/>
              </a:gs>
            </a:gsLst>
            <a:lin ang="2700006" scaled="0"/>
          </a:gradFill>
          <a:ln>
            <a:noFill/>
          </a:ln>
          <a:effectLst>
            <a:outerShdw blurRad="57150" rotWithShape="0" algn="bl" dir="16020000" dist="19050">
              <a:srgbClr val="000000">
                <a:alpha val="2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46269" y="161104"/>
            <a:ext cx="393598" cy="393598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0"/>
          <p:cNvSpPr txBox="1"/>
          <p:nvPr/>
        </p:nvSpPr>
        <p:spPr>
          <a:xfrm>
            <a:off x="7026008" y="152403"/>
            <a:ext cx="19656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Nunito"/>
              <a:buNone/>
            </a:pPr>
            <a:r>
              <a:rPr b="1" lang="en-GB" sz="16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@Michael_Hladky</a:t>
            </a:r>
            <a:endParaRPr b="1" sz="16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only">
  <p:cSld name="SECTION_HEADER_1">
    <p:bg>
      <p:bgPr>
        <a:gradFill>
          <a:gsLst>
            <a:gs pos="0">
              <a:srgbClr val="F35C65"/>
            </a:gs>
            <a:gs pos="0">
              <a:srgbClr val="8F2F64"/>
            </a:gs>
            <a:gs pos="64000">
              <a:srgbClr val="5D1864"/>
            </a:gs>
            <a:gs pos="100000">
              <a:srgbClr val="2B0163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2">
            <a:alphaModFix amt="3000"/>
          </a:blip>
          <a:srcRect b="30153" l="14565" r="60269" t="16609"/>
          <a:stretch/>
        </p:blipFill>
        <p:spPr>
          <a:xfrm>
            <a:off x="426675" y="1007450"/>
            <a:ext cx="3887251" cy="41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2 1">
  <p:cSld name="SECTION_TITLE_AND_DESCRIPTION_2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gradFill>
            <a:gsLst>
              <a:gs pos="0">
                <a:srgbClr val="00AD00"/>
              </a:gs>
              <a:gs pos="100000">
                <a:srgbClr val="006600"/>
              </a:gs>
            </a:gsLst>
            <a:lin ang="2700006" scaled="0"/>
          </a:gradFill>
          <a:ln>
            <a:noFill/>
          </a:ln>
          <a:effectLst>
            <a:outerShdw blurRad="57150" rotWithShape="0" algn="bl" dir="105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5" name="Google Shape;215;p3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6" name="Google Shape;21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7" name="Google Shape;217;p31"/>
          <p:cNvSpPr txBox="1"/>
          <p:nvPr>
            <p:ph idx="2" type="body"/>
          </p:nvPr>
        </p:nvSpPr>
        <p:spPr>
          <a:xfrm>
            <a:off x="4939500" y="299850"/>
            <a:ext cx="3837000" cy="4580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457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  <a:defRPr sz="3600">
                <a:solidFill>
                  <a:srgbClr val="FFFFFF"/>
                </a:solidFill>
              </a:defRPr>
            </a:lvl1pPr>
            <a:lvl2pPr indent="-4572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○"/>
              <a:defRPr sz="3600">
                <a:solidFill>
                  <a:srgbClr val="FFFFFF"/>
                </a:solidFill>
              </a:defRPr>
            </a:lvl2pPr>
            <a:lvl3pPr indent="-4572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■"/>
              <a:defRPr sz="3600">
                <a:solidFill>
                  <a:srgbClr val="FFFFFF"/>
                </a:solidFill>
              </a:defRPr>
            </a:lvl3pPr>
            <a:lvl4pPr indent="-4572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  <a:defRPr sz="3600">
                <a:solidFill>
                  <a:srgbClr val="FFFFFF"/>
                </a:solidFill>
              </a:defRPr>
            </a:lvl4pPr>
            <a:lvl5pPr indent="-4572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○"/>
              <a:defRPr sz="3600">
                <a:solidFill>
                  <a:srgbClr val="FFFFFF"/>
                </a:solidFill>
              </a:defRPr>
            </a:lvl5pPr>
            <a:lvl6pPr indent="-4572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■"/>
              <a:defRPr sz="3600">
                <a:solidFill>
                  <a:srgbClr val="FFFFFF"/>
                </a:solidFill>
              </a:defRPr>
            </a:lvl6pPr>
            <a:lvl7pPr indent="-4572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  <a:defRPr sz="3600">
                <a:solidFill>
                  <a:srgbClr val="FFFFFF"/>
                </a:solidFill>
              </a:defRPr>
            </a:lvl7pPr>
            <a:lvl8pPr indent="-4572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○"/>
              <a:defRPr sz="3600">
                <a:solidFill>
                  <a:srgbClr val="FFFFFF"/>
                </a:solidFill>
              </a:defRPr>
            </a:lvl8pPr>
            <a:lvl9pPr indent="-4572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■"/>
              <a:defRPr sz="36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 1 1 1">
  <p:cSld name="SECTION_HEADER_1_1_1_1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2" name="Google Shape;22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3" name="Google Shape;223;p33"/>
          <p:cNvSpPr/>
          <p:nvPr/>
        </p:nvSpPr>
        <p:spPr>
          <a:xfrm>
            <a:off x="0" y="3385775"/>
            <a:ext cx="9153300" cy="1776000"/>
          </a:xfrm>
          <a:prstGeom prst="rtTriangle">
            <a:avLst/>
          </a:prstGeom>
          <a:gradFill>
            <a:gsLst>
              <a:gs pos="0">
                <a:srgbClr val="CCCCCC"/>
              </a:gs>
              <a:gs pos="100000">
                <a:srgbClr val="999999"/>
              </a:gs>
            </a:gsLst>
            <a:lin ang="2700006" scaled="0"/>
          </a:gradFill>
          <a:ln>
            <a:noFill/>
          </a:ln>
          <a:effectLst>
            <a:outerShdw blurRad="57150" rotWithShape="0" algn="bl" dir="16020000" dist="19050">
              <a:srgbClr val="000000">
                <a:alpha val="2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46269" y="161104"/>
            <a:ext cx="393598" cy="393598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3"/>
          <p:cNvSpPr txBox="1"/>
          <p:nvPr/>
        </p:nvSpPr>
        <p:spPr>
          <a:xfrm>
            <a:off x="7026008" y="152403"/>
            <a:ext cx="19656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Nunito"/>
              <a:buNone/>
            </a:pPr>
            <a:r>
              <a:rPr b="1" lang="en-GB" sz="16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@Michael_Hladky</a:t>
            </a:r>
            <a:endParaRPr b="1" sz="16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 1 1 1 1">
  <p:cSld name="SECTION_HEADER_1_1_1_1_1_1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8" name="Google Shape;22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9" name="Google Shape;229;p34"/>
          <p:cNvSpPr/>
          <p:nvPr/>
        </p:nvSpPr>
        <p:spPr>
          <a:xfrm>
            <a:off x="0" y="3385775"/>
            <a:ext cx="9153300" cy="1776000"/>
          </a:xfrm>
          <a:prstGeom prst="rtTriangle">
            <a:avLst/>
          </a:prstGeom>
          <a:gradFill>
            <a:gsLst>
              <a:gs pos="0">
                <a:srgbClr val="666666"/>
              </a:gs>
              <a:gs pos="100000">
                <a:srgbClr val="000000"/>
              </a:gs>
            </a:gsLst>
            <a:lin ang="2700006" scaled="0"/>
          </a:gradFill>
          <a:ln>
            <a:noFill/>
          </a:ln>
          <a:effectLst>
            <a:outerShdw blurRad="57150" rotWithShape="0" algn="bl" dir="16020000" dist="19050">
              <a:srgbClr val="000000">
                <a:alpha val="2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46269" y="161104"/>
            <a:ext cx="393598" cy="393598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4"/>
          <p:cNvSpPr txBox="1"/>
          <p:nvPr/>
        </p:nvSpPr>
        <p:spPr>
          <a:xfrm>
            <a:off x="7026008" y="152403"/>
            <a:ext cx="19656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Nunito"/>
              <a:buNone/>
            </a:pPr>
            <a:r>
              <a:rPr b="1" lang="en-GB" sz="16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@Michael_Hladky</a:t>
            </a:r>
            <a:endParaRPr b="1" sz="16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 1 1 1 1">
  <p:cSld name="SECTION_TITLE_AND_DESCRIPTION_1_1_1_1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000000"/>
              </a:gs>
            </a:gsLst>
            <a:lin ang="2698631" scaled="0"/>
          </a:gradFill>
          <a:ln>
            <a:noFill/>
          </a:ln>
          <a:effectLst>
            <a:outerShdw blurRad="57150" rotWithShape="0" algn="bl" dir="105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5" name="Google Shape;235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6" name="Google Shape;23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7" name="Google Shape;237;p35"/>
          <p:cNvSpPr txBox="1"/>
          <p:nvPr>
            <p:ph idx="2" type="body"/>
          </p:nvPr>
        </p:nvSpPr>
        <p:spPr>
          <a:xfrm>
            <a:off x="4939500" y="299850"/>
            <a:ext cx="3837000" cy="4580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457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  <a:defRPr sz="3600">
                <a:solidFill>
                  <a:srgbClr val="FFFFFF"/>
                </a:solidFill>
              </a:defRPr>
            </a:lvl1pPr>
            <a:lvl2pPr indent="-4572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○"/>
              <a:defRPr sz="3600">
                <a:solidFill>
                  <a:srgbClr val="FFFFFF"/>
                </a:solidFill>
              </a:defRPr>
            </a:lvl2pPr>
            <a:lvl3pPr indent="-4572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■"/>
              <a:defRPr sz="3600">
                <a:solidFill>
                  <a:srgbClr val="FFFFFF"/>
                </a:solidFill>
              </a:defRPr>
            </a:lvl3pPr>
            <a:lvl4pPr indent="-4572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  <a:defRPr sz="3600">
                <a:solidFill>
                  <a:srgbClr val="FFFFFF"/>
                </a:solidFill>
              </a:defRPr>
            </a:lvl4pPr>
            <a:lvl5pPr indent="-4572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○"/>
              <a:defRPr sz="3600">
                <a:solidFill>
                  <a:srgbClr val="FFFFFF"/>
                </a:solidFill>
              </a:defRPr>
            </a:lvl5pPr>
            <a:lvl6pPr indent="-4572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■"/>
              <a:defRPr sz="3600">
                <a:solidFill>
                  <a:srgbClr val="FFFFFF"/>
                </a:solidFill>
              </a:defRPr>
            </a:lvl6pPr>
            <a:lvl7pPr indent="-4572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  <a:defRPr sz="3600">
                <a:solidFill>
                  <a:srgbClr val="FFFFFF"/>
                </a:solidFill>
              </a:defRPr>
            </a:lvl7pPr>
            <a:lvl8pPr indent="-4572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○"/>
              <a:defRPr sz="3600">
                <a:solidFill>
                  <a:srgbClr val="FFFFFF"/>
                </a:solidFill>
              </a:defRPr>
            </a:lvl8pPr>
            <a:lvl9pPr indent="-4572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■"/>
              <a:defRPr sz="36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überschrift 1">
  <p:cSld name="SECTION_HEADER_1_2">
    <p:bg>
      <p:bgPr>
        <a:solidFill>
          <a:schemeClr val="lt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0" name="Google Shape;240;p36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5">
  <p:cSld name="TITLE_AND_BODY_5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3" name="Google Shape;24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4" name="Google Shape;24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xed Slide 3">
  <p:cSld name="SECTION_HEADER_1_1">
    <p:bg>
      <p:bgPr>
        <a:gradFill>
          <a:gsLst>
            <a:gs pos="0">
              <a:srgbClr val="F35C65"/>
            </a:gs>
            <a:gs pos="0">
              <a:srgbClr val="8F2F64"/>
            </a:gs>
            <a:gs pos="64000">
              <a:srgbClr val="5D1864"/>
            </a:gs>
            <a:gs pos="100000">
              <a:srgbClr val="2B0163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5" name="Google Shape;25;p5"/>
          <p:cNvPicPr preferRelativeResize="0"/>
          <p:nvPr/>
        </p:nvPicPr>
        <p:blipFill rotWithShape="1">
          <a:blip r:embed="rId2">
            <a:alphaModFix amt="3000"/>
          </a:blip>
          <a:srcRect b="30153" l="14565" r="60269" t="16609"/>
          <a:stretch/>
        </p:blipFill>
        <p:spPr>
          <a:xfrm>
            <a:off x="426675" y="1007450"/>
            <a:ext cx="3887251" cy="41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/>
          <p:nvPr/>
        </p:nvSpPr>
        <p:spPr>
          <a:xfrm>
            <a:off x="1109963" y="2062407"/>
            <a:ext cx="5431800" cy="13131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8760000" dist="19050">
              <a:srgbClr val="FFFFFF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608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RxAngular </a:t>
            </a:r>
            <a:r>
              <a:rPr lang="en-GB" sz="392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Performance &amp; DX</a:t>
            </a:r>
            <a:endParaRPr sz="608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7" name="Google Shape;27;p5"/>
          <p:cNvGrpSpPr/>
          <p:nvPr/>
        </p:nvGrpSpPr>
        <p:grpSpPr>
          <a:xfrm>
            <a:off x="5581357" y="996065"/>
            <a:ext cx="2389091" cy="2156267"/>
            <a:chOff x="4557385" y="775986"/>
            <a:chExt cx="3761163" cy="3394627"/>
          </a:xfrm>
        </p:grpSpPr>
        <p:pic>
          <p:nvPicPr>
            <p:cNvPr descr="Bildergebnis für angular logo" id="28" name="Google Shape;28;p5"/>
            <p:cNvPicPr preferRelativeResize="0"/>
            <p:nvPr/>
          </p:nvPicPr>
          <p:blipFill rotWithShape="1">
            <a:blip r:embed="rId3">
              <a:alphaModFix/>
            </a:blip>
            <a:srcRect b="7984" l="68919" r="12599" t="11932"/>
            <a:stretch/>
          </p:blipFill>
          <p:spPr>
            <a:xfrm rot="1800003">
              <a:off x="7087571" y="1549703"/>
              <a:ext cx="610499" cy="26455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</p:pic>
        <p:pic>
          <p:nvPicPr>
            <p:cNvPr descr="Bildergebnis für angular logo" id="29" name="Google Shape;29;p5"/>
            <p:cNvPicPr preferRelativeResize="0"/>
            <p:nvPr/>
          </p:nvPicPr>
          <p:blipFill rotWithShape="1">
            <a:blip r:embed="rId3">
              <a:alphaModFix/>
            </a:blip>
            <a:srcRect b="7984" l="12597" r="68166" t="11932"/>
            <a:stretch/>
          </p:blipFill>
          <p:spPr>
            <a:xfrm rot="1799993">
              <a:off x="5176196" y="757622"/>
              <a:ext cx="635402" cy="2645501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</p:pic>
        <p:pic>
          <p:nvPicPr>
            <p:cNvPr descr="Bildergebnis für angular logo" id="30" name="Google Shape;30;p5"/>
            <p:cNvPicPr preferRelativeResize="0"/>
            <p:nvPr/>
          </p:nvPicPr>
          <p:blipFill rotWithShape="1">
            <a:blip r:embed="rId3">
              <a:alphaModFix/>
            </a:blip>
            <a:srcRect b="7984" l="31825" r="49692" t="11932"/>
            <a:stretch/>
          </p:blipFill>
          <p:spPr>
            <a:xfrm rot="1800003">
              <a:off x="5918529" y="871061"/>
              <a:ext cx="610499" cy="26455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</p:pic>
        <p:pic>
          <p:nvPicPr>
            <p:cNvPr descr="Bildergebnis für angular logo" id="31" name="Google Shape;31;p5"/>
            <p:cNvPicPr preferRelativeResize="0"/>
            <p:nvPr/>
          </p:nvPicPr>
          <p:blipFill rotWithShape="1">
            <a:blip r:embed="rId3">
              <a:alphaModFix/>
            </a:blip>
            <a:srcRect b="7984" l="50317" r="31199" t="11932"/>
            <a:stretch/>
          </p:blipFill>
          <p:spPr>
            <a:xfrm rot="1800003">
              <a:off x="6371879" y="1440426"/>
              <a:ext cx="610499" cy="26455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</p:pic>
      </p:grpSp>
      <p:sp>
        <p:nvSpPr>
          <p:cNvPr id="32" name="Google Shape;32;p5"/>
          <p:cNvSpPr txBox="1"/>
          <p:nvPr/>
        </p:nvSpPr>
        <p:spPr>
          <a:xfrm>
            <a:off x="7490025" y="4519700"/>
            <a:ext cx="157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🔗 </a:t>
            </a:r>
            <a:r>
              <a:rPr b="0" i="0" lang="en-GB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rx-anglar.io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5"/>
          <p:cNvSpPr txBox="1"/>
          <p:nvPr/>
        </p:nvSpPr>
        <p:spPr>
          <a:xfrm>
            <a:off x="76200" y="4443200"/>
            <a:ext cx="54318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GB" sz="24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⭐ Star ⭐ us on Github if you like it!</a:t>
            </a:r>
            <a:endParaRPr b="0" i="1" sz="14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xed Slide 1" type="tx">
  <p:cSld name="TITLE_AND_BODY">
    <p:bg>
      <p:bgPr>
        <a:gradFill>
          <a:gsLst>
            <a:gs pos="0">
              <a:srgbClr val="F35C65"/>
            </a:gs>
            <a:gs pos="0">
              <a:srgbClr val="8F2F64"/>
            </a:gs>
            <a:gs pos="64000">
              <a:srgbClr val="5D1864"/>
            </a:gs>
            <a:gs pos="100000">
              <a:srgbClr val="2B0163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0" y="492900"/>
            <a:ext cx="9144000" cy="465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7" name="Google Shape;3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9150" y="0"/>
            <a:ext cx="874850" cy="440013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/>
          <p:nvPr/>
        </p:nvSpPr>
        <p:spPr>
          <a:xfrm>
            <a:off x="1241300" y="1312450"/>
            <a:ext cx="4787400" cy="24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/>
              <a:t>I’m Michael :)</a:t>
            </a:r>
            <a:br>
              <a:rPr lang="en-GB"/>
            </a:br>
            <a:br>
              <a:rPr lang="en-GB"/>
            </a:br>
            <a:r>
              <a:rPr lang="en-GB" sz="2200"/>
              <a:t>I do custom tailored </a:t>
            </a:r>
            <a:br>
              <a:rPr lang="en-GB" sz="2200"/>
            </a:br>
            <a:r>
              <a:rPr b="1" lang="en-GB" sz="2200"/>
              <a:t>Consulting,</a:t>
            </a:r>
            <a:r>
              <a:rPr lang="en-GB" sz="2200"/>
              <a:t> </a:t>
            </a:r>
            <a:r>
              <a:rPr b="1" lang="en-GB" sz="2200"/>
              <a:t>Training </a:t>
            </a:r>
            <a:r>
              <a:rPr lang="en-GB" sz="2200"/>
              <a:t>and </a:t>
            </a:r>
            <a:r>
              <a:rPr b="1" lang="en-GB" sz="2200"/>
              <a:t>Workshops</a:t>
            </a:r>
            <a:r>
              <a:rPr lang="en-GB" sz="2200"/>
              <a:t>!</a:t>
            </a:r>
            <a:br>
              <a:rPr lang="en-GB" sz="2200"/>
            </a:br>
            <a:br>
              <a:rPr lang="en-GB" sz="2200"/>
            </a:br>
            <a:r>
              <a:rPr b="1" lang="en-GB" sz="2200">
                <a:solidFill>
                  <a:srgbClr val="674EA7"/>
                </a:solidFill>
              </a:rPr>
              <a:t>michael.hladky@push-based.io</a:t>
            </a:r>
            <a:endParaRPr b="1" sz="2200">
              <a:solidFill>
                <a:srgbClr val="674EA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2200">
                <a:solidFill>
                  <a:srgbClr val="674EA7"/>
                </a:solidFill>
              </a:rPr>
              <a:t>www.push-based.io</a:t>
            </a:r>
            <a:endParaRPr b="1" sz="2200">
              <a:solidFill>
                <a:srgbClr val="674EA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200"/>
          </a:p>
        </p:txBody>
      </p:sp>
      <p:pic>
        <p:nvPicPr>
          <p:cNvPr id="39" name="Google Shape;3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46" y="1442951"/>
            <a:ext cx="690625" cy="217020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/>
          <p:nvPr/>
        </p:nvSpPr>
        <p:spPr>
          <a:xfrm>
            <a:off x="6154722" y="3963413"/>
            <a:ext cx="2390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 b="0" i="0" sz="18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1050" y="3998135"/>
            <a:ext cx="411000" cy="4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"/>
          <p:cNvPicPr preferRelativeResize="0"/>
          <p:nvPr/>
        </p:nvPicPr>
        <p:blipFill rotWithShape="1">
          <a:blip r:embed="rId5">
            <a:alphaModFix/>
          </a:blip>
          <a:srcRect b="51088" l="0" r="0" t="0"/>
          <a:stretch/>
        </p:blipFill>
        <p:spPr>
          <a:xfrm>
            <a:off x="5675513" y="1227262"/>
            <a:ext cx="1049349" cy="57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6"/>
          <p:cNvPicPr preferRelativeResize="0"/>
          <p:nvPr/>
        </p:nvPicPr>
        <p:blipFill rotWithShape="1">
          <a:blip r:embed="rId6">
            <a:alphaModFix/>
          </a:blip>
          <a:srcRect b="0" l="26714" r="4239" t="0"/>
          <a:stretch/>
        </p:blipFill>
        <p:spPr>
          <a:xfrm rot="-5400000">
            <a:off x="6180212" y="1555762"/>
            <a:ext cx="2011851" cy="1944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pic>
        <p:nvPicPr>
          <p:cNvPr id="44" name="Google Shape;44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04225" y="2989325"/>
            <a:ext cx="874850" cy="92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xed slide 2">
  <p:cSld name="TITLE_AND_BODY_2">
    <p:bg>
      <p:bgPr>
        <a:gradFill>
          <a:gsLst>
            <a:gs pos="0">
              <a:srgbClr val="F35C65"/>
            </a:gs>
            <a:gs pos="0">
              <a:srgbClr val="8F2F64"/>
            </a:gs>
            <a:gs pos="64000">
              <a:srgbClr val="5D1864"/>
            </a:gs>
            <a:gs pos="100000">
              <a:srgbClr val="2B0163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0" y="492900"/>
            <a:ext cx="9144000" cy="465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7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4003" y="3"/>
            <a:ext cx="979998" cy="4929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7"/>
          <p:cNvSpPr txBox="1"/>
          <p:nvPr/>
        </p:nvSpPr>
        <p:spPr>
          <a:xfrm>
            <a:off x="517058" y="1916888"/>
            <a:ext cx="4821900" cy="10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Thanks for </a:t>
            </a:r>
            <a:r>
              <a:rPr b="1" lang="en-GB"/>
              <a:t>your </a:t>
            </a:r>
            <a:r>
              <a:rPr lang="en-GB"/>
              <a:t>time!</a:t>
            </a:r>
            <a:br>
              <a:rPr lang="en-GB"/>
            </a:br>
            <a:r>
              <a:rPr lang="en-GB" sz="2200"/>
              <a:t>If you have any questions, </a:t>
            </a:r>
            <a:r>
              <a:rPr b="1" lang="en-GB" sz="2200"/>
              <a:t>ping me</a:t>
            </a:r>
            <a:r>
              <a:rPr lang="en-GB" sz="2200"/>
              <a:t>!</a:t>
            </a:r>
            <a:endParaRPr sz="2200"/>
          </a:p>
        </p:txBody>
      </p:sp>
      <p:sp>
        <p:nvSpPr>
          <p:cNvPr id="51" name="Google Shape;51;p7"/>
          <p:cNvSpPr txBox="1"/>
          <p:nvPr/>
        </p:nvSpPr>
        <p:spPr>
          <a:xfrm>
            <a:off x="517050" y="2916125"/>
            <a:ext cx="45438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michael.hladky@push-based.io</a:t>
            </a:r>
            <a:endParaRPr/>
          </a:p>
        </p:txBody>
      </p:sp>
      <p:sp>
        <p:nvSpPr>
          <p:cNvPr id="52" name="Google Shape;52;p7"/>
          <p:cNvSpPr txBox="1"/>
          <p:nvPr/>
        </p:nvSpPr>
        <p:spPr>
          <a:xfrm>
            <a:off x="810722" y="3444888"/>
            <a:ext cx="2390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 b="0" i="0" sz="18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3" name="Google Shape;5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051" y="3479610"/>
            <a:ext cx="411000" cy="4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7"/>
          <p:cNvPicPr preferRelativeResize="0"/>
          <p:nvPr/>
        </p:nvPicPr>
        <p:blipFill rotWithShape="1">
          <a:blip r:embed="rId4">
            <a:alphaModFix/>
          </a:blip>
          <a:srcRect b="51088" l="0" r="0" t="0"/>
          <a:stretch/>
        </p:blipFill>
        <p:spPr>
          <a:xfrm>
            <a:off x="7577600" y="3538862"/>
            <a:ext cx="1049349" cy="57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7"/>
          <p:cNvPicPr preferRelativeResize="0"/>
          <p:nvPr/>
        </p:nvPicPr>
        <p:blipFill rotWithShape="1">
          <a:blip r:embed="rId4">
            <a:alphaModFix/>
          </a:blip>
          <a:srcRect b="51088" l="0" r="0" t="0"/>
          <a:stretch/>
        </p:blipFill>
        <p:spPr>
          <a:xfrm>
            <a:off x="5650300" y="1518537"/>
            <a:ext cx="1049349" cy="57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7"/>
          <p:cNvPicPr preferRelativeResize="0"/>
          <p:nvPr/>
        </p:nvPicPr>
        <p:blipFill rotWithShape="1">
          <a:blip r:embed="rId5">
            <a:alphaModFix/>
          </a:blip>
          <a:srcRect b="0" l="26714" r="4239" t="0"/>
          <a:stretch/>
        </p:blipFill>
        <p:spPr>
          <a:xfrm rot="-5400000">
            <a:off x="6154999" y="1847037"/>
            <a:ext cx="2011851" cy="1944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AND_BODY_2_1">
    <p:bg>
      <p:bgPr>
        <a:gradFill>
          <a:gsLst>
            <a:gs pos="0">
              <a:srgbClr val="F35C65"/>
            </a:gs>
            <a:gs pos="0">
              <a:srgbClr val="8F2F64"/>
            </a:gs>
            <a:gs pos="64000">
              <a:srgbClr val="5D1864"/>
            </a:gs>
            <a:gs pos="100000">
              <a:srgbClr val="2B0163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0" y="492900"/>
            <a:ext cx="9144000" cy="465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8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1" name="Google Shape;6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4003" y="3"/>
            <a:ext cx="979998" cy="4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bg>
      <p:bgPr>
        <a:gradFill>
          <a:gsLst>
            <a:gs pos="0">
              <a:srgbClr val="F35C65"/>
            </a:gs>
            <a:gs pos="0">
              <a:srgbClr val="8F2F64"/>
            </a:gs>
            <a:gs pos="64000">
              <a:srgbClr val="5D1864"/>
            </a:gs>
            <a:gs pos="100000">
              <a:srgbClr val="2B0163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0" y="492900"/>
            <a:ext cx="9144000" cy="465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9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311700" y="1110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7" name="Google Shape;6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4003" y="3"/>
            <a:ext cx="979998" cy="4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rgbClr val="F35C65"/>
            </a:gs>
            <a:gs pos="0">
              <a:srgbClr val="8F2F64"/>
            </a:gs>
            <a:gs pos="64000">
              <a:srgbClr val="5D1864"/>
            </a:gs>
            <a:gs pos="100000">
              <a:srgbClr val="2B0163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0" y="492900"/>
            <a:ext cx="9144000" cy="465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type="title"/>
          </p:nvPr>
        </p:nvSpPr>
        <p:spPr>
          <a:xfrm>
            <a:off x="0" y="0"/>
            <a:ext cx="82827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4003" y="3"/>
            <a:ext cx="979998" cy="4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stackblitz.com/edit/angular-ivy-12pple?file=src/app/app.component.t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javascript.info/event-loop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ctrTitle"/>
          </p:nvPr>
        </p:nvSpPr>
        <p:spPr>
          <a:xfrm>
            <a:off x="311708" y="973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Concurrency model</a:t>
            </a:r>
            <a:br>
              <a:rPr lang="en-GB"/>
            </a:br>
            <a:r>
              <a:rPr lang="en-GB"/>
              <a:t>&amp;</a:t>
            </a:r>
            <a:br>
              <a:rPr lang="en-GB"/>
            </a:br>
            <a:r>
              <a:rPr lang="en-GB"/>
              <a:t>Event Loop</a:t>
            </a:r>
            <a:endParaRPr/>
          </a:p>
        </p:txBody>
      </p:sp>
      <p:sp>
        <p:nvSpPr>
          <p:cNvPr id="250" name="Google Shape;250;p38"/>
          <p:cNvSpPr txBox="1"/>
          <p:nvPr>
            <p:ph idx="1" type="subTitle"/>
          </p:nvPr>
        </p:nvSpPr>
        <p:spPr>
          <a:xfrm>
            <a:off x="311700" y="3062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basics of scheduling work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7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Microtask - usage &amp; benefits</a:t>
            </a:r>
            <a:br>
              <a:rPr lang="en-GB" sz="2022">
                <a:solidFill>
                  <a:schemeClr val="dk2"/>
                </a:solidFill>
              </a:rPr>
            </a:br>
            <a:endParaRPr/>
          </a:p>
        </p:txBody>
      </p:sp>
      <p:sp>
        <p:nvSpPr>
          <p:cNvPr id="403" name="Google Shape;403;p47"/>
          <p:cNvSpPr/>
          <p:nvPr/>
        </p:nvSpPr>
        <p:spPr>
          <a:xfrm>
            <a:off x="328175" y="1959799"/>
            <a:ext cx="3450900" cy="1881900"/>
          </a:xfrm>
          <a:prstGeom prst="rect">
            <a:avLst/>
          </a:prstGeom>
          <a:solidFill>
            <a:srgbClr val="151718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7"/>
          <p:cNvSpPr txBox="1"/>
          <p:nvPr/>
        </p:nvSpPr>
        <p:spPr>
          <a:xfrm>
            <a:off x="328175" y="2286000"/>
            <a:ext cx="3450900" cy="15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180000" spcFirstLastPara="1" rIns="180000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queueMicrotask(work);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Promise</a:t>
            </a:r>
            <a:r>
              <a:rPr lang="en-GB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.resolve().then(work);</a:t>
            </a:r>
            <a:endParaRPr sz="1150">
              <a:solidFill>
                <a:srgbClr val="CE93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5" name="Google Shape;405;p47"/>
          <p:cNvSpPr/>
          <p:nvPr/>
        </p:nvSpPr>
        <p:spPr>
          <a:xfrm>
            <a:off x="464394" y="2064050"/>
            <a:ext cx="144300" cy="146400"/>
          </a:xfrm>
          <a:prstGeom prst="ellipse">
            <a:avLst/>
          </a:prstGeom>
          <a:solidFill>
            <a:srgbClr val="FF5F56"/>
          </a:solidFill>
          <a:ln cap="flat" cmpd="sng" w="9525">
            <a:solidFill>
              <a:srgbClr val="E04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7"/>
          <p:cNvSpPr/>
          <p:nvPr/>
        </p:nvSpPr>
        <p:spPr>
          <a:xfrm>
            <a:off x="681531" y="2064050"/>
            <a:ext cx="144300" cy="146400"/>
          </a:xfrm>
          <a:prstGeom prst="ellipse">
            <a:avLst/>
          </a:prstGeom>
          <a:solidFill>
            <a:srgbClr val="FFBD2E"/>
          </a:solidFill>
          <a:ln cap="flat" cmpd="sng" w="9525">
            <a:solidFill>
              <a:srgbClr val="DEA1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7"/>
          <p:cNvSpPr/>
          <p:nvPr/>
        </p:nvSpPr>
        <p:spPr>
          <a:xfrm>
            <a:off x="898669" y="2064050"/>
            <a:ext cx="144300" cy="146400"/>
          </a:xfrm>
          <a:prstGeom prst="ellipse">
            <a:avLst/>
          </a:prstGeom>
          <a:solidFill>
            <a:srgbClr val="27C93F"/>
          </a:solidFill>
          <a:ln cap="flat" cmpd="sng" w="9525">
            <a:solidFill>
              <a:srgbClr val="1AAB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7"/>
          <p:cNvSpPr txBox="1"/>
          <p:nvPr/>
        </p:nvSpPr>
        <p:spPr>
          <a:xfrm>
            <a:off x="4411325" y="1959800"/>
            <a:ext cx="412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313130"/>
                </a:solidFill>
                <a:highlight>
                  <a:srgbClr val="FFFFFF"/>
                </a:highlight>
              </a:rPr>
              <a:t>completed before any other event handling or rendering</a:t>
            </a:r>
            <a:endParaRPr sz="1200"/>
          </a:p>
        </p:txBody>
      </p:sp>
      <p:sp>
        <p:nvSpPr>
          <p:cNvPr id="409" name="Google Shape;409;p47"/>
          <p:cNvSpPr txBox="1"/>
          <p:nvPr/>
        </p:nvSpPr>
        <p:spPr>
          <a:xfrm>
            <a:off x="4447850" y="2677400"/>
            <a:ext cx="34509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313130"/>
                </a:solidFill>
                <a:highlight>
                  <a:srgbClr val="FFFFFF"/>
                </a:highlight>
              </a:rPr>
              <a:t>It guarantees</a:t>
            </a:r>
            <a:r>
              <a:rPr lang="en-GB" sz="1200">
                <a:solidFill>
                  <a:srgbClr val="313130"/>
                </a:solidFill>
                <a:highlight>
                  <a:srgbClr val="FFFFFF"/>
                </a:highlight>
              </a:rPr>
              <a:t>: a</a:t>
            </a:r>
            <a:r>
              <a:rPr lang="en-GB" sz="1200">
                <a:solidFill>
                  <a:srgbClr val="313130"/>
                </a:solidFill>
                <a:highlight>
                  <a:srgbClr val="FFFFFF"/>
                </a:highlight>
              </a:rPr>
              <a:t>pplication environment didn’t change when async code is executed (mouse position, window size, …)</a:t>
            </a:r>
            <a:endParaRPr/>
          </a:p>
        </p:txBody>
      </p:sp>
      <p:sp>
        <p:nvSpPr>
          <p:cNvPr id="410" name="Google Shape;410;p47"/>
          <p:cNvSpPr txBox="1"/>
          <p:nvPr/>
        </p:nvSpPr>
        <p:spPr>
          <a:xfrm>
            <a:off x="4208100" y="1113196"/>
            <a:ext cx="8625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300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💡</a:t>
            </a:r>
            <a:endParaRPr sz="4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8"/>
          <p:cNvSpPr txBox="1"/>
          <p:nvPr>
            <p:ph type="title"/>
          </p:nvPr>
        </p:nvSpPr>
        <p:spPr>
          <a:xfrm>
            <a:off x="311700" y="29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executed when?</a:t>
            </a:r>
            <a:endParaRPr sz="2022">
              <a:solidFill>
                <a:srgbClr val="595959"/>
              </a:solidFill>
            </a:endParaRPr>
          </a:p>
        </p:txBody>
      </p:sp>
      <p:sp>
        <p:nvSpPr>
          <p:cNvPr id="416" name="Google Shape;416;p48"/>
          <p:cNvSpPr/>
          <p:nvPr/>
        </p:nvSpPr>
        <p:spPr>
          <a:xfrm>
            <a:off x="2563350" y="1733889"/>
            <a:ext cx="3351900" cy="2741100"/>
          </a:xfrm>
          <a:prstGeom prst="rect">
            <a:avLst/>
          </a:prstGeom>
          <a:solidFill>
            <a:srgbClr val="151718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8"/>
          <p:cNvSpPr txBox="1"/>
          <p:nvPr/>
        </p:nvSpPr>
        <p:spPr>
          <a:xfrm>
            <a:off x="2563350" y="2050175"/>
            <a:ext cx="3351900" cy="24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180000" spcFirstLastPara="1" rIns="18000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Promise</a:t>
            </a:r>
            <a:r>
              <a:rPr lang="en-GB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.resolve()</a:t>
            </a:r>
            <a:endParaRPr sz="10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.then(work);</a:t>
            </a:r>
            <a:endParaRPr sz="10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setTimeout(() =&gt; {</a:t>
            </a:r>
            <a:endParaRPr sz="10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0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Promise</a:t>
            </a:r>
            <a:r>
              <a:rPr lang="en-GB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.resolve()</a:t>
            </a:r>
            <a:endParaRPr sz="10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.then(tWork);</a:t>
            </a:r>
            <a:endParaRPr sz="10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tWork2();</a:t>
            </a:r>
            <a:endParaRPr sz="10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endParaRPr sz="10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work2();</a:t>
            </a:r>
            <a:endParaRPr sz="1050">
              <a:solidFill>
                <a:srgbClr val="CE93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8" name="Google Shape;418;p48"/>
          <p:cNvSpPr/>
          <p:nvPr/>
        </p:nvSpPr>
        <p:spPr>
          <a:xfrm>
            <a:off x="2699569" y="1834375"/>
            <a:ext cx="144300" cy="146400"/>
          </a:xfrm>
          <a:prstGeom prst="ellipse">
            <a:avLst/>
          </a:prstGeom>
          <a:solidFill>
            <a:srgbClr val="FF5F56"/>
          </a:solidFill>
          <a:ln cap="flat" cmpd="sng" w="9525">
            <a:solidFill>
              <a:srgbClr val="E04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8"/>
          <p:cNvSpPr/>
          <p:nvPr/>
        </p:nvSpPr>
        <p:spPr>
          <a:xfrm>
            <a:off x="2916706" y="1834375"/>
            <a:ext cx="144300" cy="146400"/>
          </a:xfrm>
          <a:prstGeom prst="ellipse">
            <a:avLst/>
          </a:prstGeom>
          <a:solidFill>
            <a:srgbClr val="FFBD2E"/>
          </a:solidFill>
          <a:ln cap="flat" cmpd="sng" w="9525">
            <a:solidFill>
              <a:srgbClr val="DEA1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8"/>
          <p:cNvSpPr/>
          <p:nvPr/>
        </p:nvSpPr>
        <p:spPr>
          <a:xfrm>
            <a:off x="3133844" y="1834375"/>
            <a:ext cx="144300" cy="146400"/>
          </a:xfrm>
          <a:prstGeom prst="ellipse">
            <a:avLst/>
          </a:prstGeom>
          <a:solidFill>
            <a:srgbClr val="27C93F"/>
          </a:solidFill>
          <a:ln cap="flat" cmpd="sng" w="9525">
            <a:solidFill>
              <a:srgbClr val="1AAB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8"/>
          <p:cNvSpPr txBox="1"/>
          <p:nvPr/>
        </p:nvSpPr>
        <p:spPr>
          <a:xfrm>
            <a:off x="3201075" y="1715675"/>
            <a:ext cx="2714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any.component.ts</a:t>
            </a:r>
            <a:endParaRPr sz="11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2" name="Google Shape;422;p48"/>
          <p:cNvSpPr txBox="1"/>
          <p:nvPr/>
        </p:nvSpPr>
        <p:spPr>
          <a:xfrm>
            <a:off x="6900" y="814350"/>
            <a:ext cx="12333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>
                <a:highlight>
                  <a:srgbClr val="FFFFFF"/>
                </a:highlight>
              </a:rPr>
              <a:t>🤔</a:t>
            </a:r>
            <a:endParaRPr sz="3600"/>
          </a:p>
        </p:txBody>
      </p:sp>
      <p:sp>
        <p:nvSpPr>
          <p:cNvPr id="423" name="Google Shape;423;p48"/>
          <p:cNvSpPr/>
          <p:nvPr/>
        </p:nvSpPr>
        <p:spPr>
          <a:xfrm>
            <a:off x="3373200" y="2312225"/>
            <a:ext cx="360600" cy="174300"/>
          </a:xfrm>
          <a:prstGeom prst="rect">
            <a:avLst/>
          </a:prstGeom>
          <a:noFill/>
          <a:ln cap="flat" cmpd="sng" w="19050">
            <a:solidFill>
              <a:srgbClr val="F44747"/>
            </a:solidFill>
            <a:prstDash val="dash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8"/>
          <p:cNvSpPr/>
          <p:nvPr/>
        </p:nvSpPr>
        <p:spPr>
          <a:xfrm>
            <a:off x="3003050" y="3581700"/>
            <a:ext cx="824400" cy="174300"/>
          </a:xfrm>
          <a:prstGeom prst="rect">
            <a:avLst/>
          </a:prstGeom>
          <a:noFill/>
          <a:ln cap="flat" cmpd="sng" w="19050">
            <a:solidFill>
              <a:srgbClr val="F44747"/>
            </a:solidFill>
            <a:prstDash val="dash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8"/>
          <p:cNvSpPr/>
          <p:nvPr/>
        </p:nvSpPr>
        <p:spPr>
          <a:xfrm>
            <a:off x="3513150" y="3213625"/>
            <a:ext cx="441300" cy="174300"/>
          </a:xfrm>
          <a:prstGeom prst="rect">
            <a:avLst/>
          </a:prstGeom>
          <a:noFill/>
          <a:ln cap="flat" cmpd="sng" w="19050">
            <a:solidFill>
              <a:srgbClr val="F44747"/>
            </a:solidFill>
            <a:prstDash val="dash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8"/>
          <p:cNvSpPr/>
          <p:nvPr/>
        </p:nvSpPr>
        <p:spPr>
          <a:xfrm>
            <a:off x="2732300" y="4110975"/>
            <a:ext cx="702000" cy="174300"/>
          </a:xfrm>
          <a:prstGeom prst="rect">
            <a:avLst/>
          </a:prstGeom>
          <a:noFill/>
          <a:ln cap="flat" cmpd="sng" w="19050">
            <a:solidFill>
              <a:srgbClr val="F44747"/>
            </a:solidFill>
            <a:prstDash val="dash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8"/>
          <p:cNvSpPr/>
          <p:nvPr/>
        </p:nvSpPr>
        <p:spPr>
          <a:xfrm>
            <a:off x="6272375" y="1942013"/>
            <a:ext cx="1615800" cy="298500"/>
          </a:xfrm>
          <a:prstGeom prst="rect">
            <a:avLst/>
          </a:prstGeom>
          <a:solidFill>
            <a:srgbClr val="EFC457">
              <a:alpha val="84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Fira Mono"/>
                <a:ea typeface="Fira Mono"/>
                <a:cs typeface="Fira Mono"/>
                <a:sym typeface="Fira Mono"/>
              </a:rPr>
              <a:t>work2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428" name="Google Shape;428;p48"/>
          <p:cNvSpPr/>
          <p:nvPr/>
        </p:nvSpPr>
        <p:spPr>
          <a:xfrm>
            <a:off x="6272375" y="2486525"/>
            <a:ext cx="1615800" cy="298500"/>
          </a:xfrm>
          <a:prstGeom prst="rect">
            <a:avLst/>
          </a:prstGeom>
          <a:solidFill>
            <a:srgbClr val="EFC457">
              <a:alpha val="84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Fira Mono"/>
                <a:ea typeface="Fira Mono"/>
                <a:cs typeface="Fira Mono"/>
                <a:sym typeface="Fira Mono"/>
              </a:rPr>
              <a:t>work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429" name="Google Shape;429;p48"/>
          <p:cNvSpPr/>
          <p:nvPr/>
        </p:nvSpPr>
        <p:spPr>
          <a:xfrm>
            <a:off x="6272375" y="3624175"/>
            <a:ext cx="1615800" cy="298500"/>
          </a:xfrm>
          <a:prstGeom prst="rect">
            <a:avLst/>
          </a:prstGeom>
          <a:solidFill>
            <a:srgbClr val="EFC457">
              <a:alpha val="84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Fira Mono"/>
                <a:ea typeface="Fira Mono"/>
                <a:cs typeface="Fira Mono"/>
                <a:sym typeface="Fira Mono"/>
              </a:rPr>
              <a:t>tWork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430" name="Google Shape;430;p48"/>
          <p:cNvSpPr/>
          <p:nvPr/>
        </p:nvSpPr>
        <p:spPr>
          <a:xfrm>
            <a:off x="6232025" y="3089425"/>
            <a:ext cx="1615800" cy="298500"/>
          </a:xfrm>
          <a:prstGeom prst="rect">
            <a:avLst/>
          </a:prstGeom>
          <a:solidFill>
            <a:srgbClr val="EFC457">
              <a:alpha val="84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tWork2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9"/>
          <p:cNvSpPr/>
          <p:nvPr/>
        </p:nvSpPr>
        <p:spPr>
          <a:xfrm>
            <a:off x="563000" y="2608200"/>
            <a:ext cx="2978400" cy="298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</a:t>
            </a:r>
            <a:endParaRPr/>
          </a:p>
        </p:txBody>
      </p:sp>
      <p:sp>
        <p:nvSpPr>
          <p:cNvPr id="436" name="Google Shape;436;p49"/>
          <p:cNvSpPr/>
          <p:nvPr/>
        </p:nvSpPr>
        <p:spPr>
          <a:xfrm>
            <a:off x="563000" y="3035625"/>
            <a:ext cx="2978400" cy="298500"/>
          </a:xfrm>
          <a:prstGeom prst="rect">
            <a:avLst/>
          </a:prstGeom>
          <a:solidFill>
            <a:srgbClr val="EFC457">
              <a:alpha val="84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Fira Mono"/>
                <a:ea typeface="Fira Mono"/>
                <a:cs typeface="Fira Mono"/>
                <a:sym typeface="Fira Mono"/>
              </a:rPr>
              <a:t>Event: click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437" name="Google Shape;437;p49"/>
          <p:cNvSpPr/>
          <p:nvPr/>
        </p:nvSpPr>
        <p:spPr>
          <a:xfrm>
            <a:off x="5124225" y="2608200"/>
            <a:ext cx="3122100" cy="298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</a:t>
            </a:r>
            <a:endParaRPr/>
          </a:p>
        </p:txBody>
      </p:sp>
      <p:sp>
        <p:nvSpPr>
          <p:cNvPr id="438" name="Google Shape;438;p49"/>
          <p:cNvSpPr/>
          <p:nvPr/>
        </p:nvSpPr>
        <p:spPr>
          <a:xfrm>
            <a:off x="5124225" y="3035625"/>
            <a:ext cx="3122100" cy="298500"/>
          </a:xfrm>
          <a:prstGeom prst="rect">
            <a:avLst/>
          </a:prstGeom>
          <a:solidFill>
            <a:srgbClr val="EFC457">
              <a:alpha val="84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Fira Mono"/>
                <a:ea typeface="Fira Mono"/>
                <a:cs typeface="Fira Mono"/>
                <a:sym typeface="Fira Mono"/>
              </a:rPr>
              <a:t>Timer fired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439" name="Google Shape;439;p49"/>
          <p:cNvSpPr/>
          <p:nvPr/>
        </p:nvSpPr>
        <p:spPr>
          <a:xfrm>
            <a:off x="563000" y="3463050"/>
            <a:ext cx="1615800" cy="298500"/>
          </a:xfrm>
          <a:prstGeom prst="rect">
            <a:avLst/>
          </a:prstGeom>
          <a:solidFill>
            <a:srgbClr val="EFC457">
              <a:alpha val="84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Fira Mono"/>
                <a:ea typeface="Fira Mono"/>
                <a:cs typeface="Fira Mono"/>
                <a:sym typeface="Fira Mono"/>
              </a:rPr>
              <a:t>work2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440" name="Google Shape;440;p49"/>
          <p:cNvSpPr/>
          <p:nvPr/>
        </p:nvSpPr>
        <p:spPr>
          <a:xfrm>
            <a:off x="2387725" y="3857600"/>
            <a:ext cx="1153800" cy="298500"/>
          </a:xfrm>
          <a:prstGeom prst="rect">
            <a:avLst/>
          </a:prstGeom>
          <a:solidFill>
            <a:srgbClr val="EFC457">
              <a:alpha val="84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Fira Mono"/>
                <a:ea typeface="Fira Mono"/>
                <a:cs typeface="Fira Mono"/>
                <a:sym typeface="Fira Mono"/>
              </a:rPr>
              <a:t>work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441" name="Google Shape;441;p49"/>
          <p:cNvSpPr/>
          <p:nvPr/>
        </p:nvSpPr>
        <p:spPr>
          <a:xfrm>
            <a:off x="2387725" y="4252150"/>
            <a:ext cx="1153800" cy="298500"/>
          </a:xfrm>
          <a:prstGeom prst="rect">
            <a:avLst/>
          </a:prstGeom>
          <a:solidFill>
            <a:srgbClr val="EFC457">
              <a:alpha val="84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Fira Mono"/>
                <a:ea typeface="Fira Mono"/>
                <a:cs typeface="Fira Mono"/>
                <a:sym typeface="Fira Mono"/>
              </a:rPr>
              <a:t>…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442" name="Google Shape;442;p49"/>
          <p:cNvSpPr/>
          <p:nvPr/>
        </p:nvSpPr>
        <p:spPr>
          <a:xfrm>
            <a:off x="2387725" y="3463050"/>
            <a:ext cx="1153800" cy="298500"/>
          </a:xfrm>
          <a:prstGeom prst="rect">
            <a:avLst/>
          </a:prstGeom>
          <a:solidFill>
            <a:srgbClr val="EFC457">
              <a:alpha val="84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run microtasks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443" name="Google Shape;443;p49"/>
          <p:cNvSpPr/>
          <p:nvPr/>
        </p:nvSpPr>
        <p:spPr>
          <a:xfrm>
            <a:off x="563000" y="3859200"/>
            <a:ext cx="1615800" cy="298500"/>
          </a:xfrm>
          <a:prstGeom prst="rect">
            <a:avLst/>
          </a:prstGeom>
          <a:solidFill>
            <a:srgbClr val="EFC457">
              <a:alpha val="84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Fira Mono"/>
                <a:ea typeface="Fira Mono"/>
                <a:cs typeface="Fira Mono"/>
                <a:sym typeface="Fira Mono"/>
              </a:rPr>
              <a:t>…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444" name="Google Shape;444;p49"/>
          <p:cNvSpPr/>
          <p:nvPr/>
        </p:nvSpPr>
        <p:spPr>
          <a:xfrm>
            <a:off x="563000" y="4253750"/>
            <a:ext cx="1615800" cy="298500"/>
          </a:xfrm>
          <a:prstGeom prst="rect">
            <a:avLst/>
          </a:prstGeom>
          <a:solidFill>
            <a:srgbClr val="EFC457">
              <a:alpha val="84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Fira Mono"/>
                <a:ea typeface="Fira Mono"/>
                <a:cs typeface="Fira Mono"/>
                <a:sym typeface="Fira Mono"/>
              </a:rPr>
              <a:t>…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445" name="Google Shape;445;p49"/>
          <p:cNvSpPr/>
          <p:nvPr/>
        </p:nvSpPr>
        <p:spPr>
          <a:xfrm>
            <a:off x="5124225" y="3462250"/>
            <a:ext cx="1615800" cy="298500"/>
          </a:xfrm>
          <a:prstGeom prst="rect">
            <a:avLst/>
          </a:prstGeom>
          <a:solidFill>
            <a:srgbClr val="EFC457">
              <a:alpha val="84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Fira Mono"/>
                <a:ea typeface="Fira Mono"/>
                <a:cs typeface="Fira Mono"/>
                <a:sym typeface="Fira Mono"/>
              </a:rPr>
              <a:t>tWork2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446" name="Google Shape;446;p49"/>
          <p:cNvSpPr/>
          <p:nvPr/>
        </p:nvSpPr>
        <p:spPr>
          <a:xfrm>
            <a:off x="6884574" y="3856800"/>
            <a:ext cx="1361700" cy="298500"/>
          </a:xfrm>
          <a:prstGeom prst="rect">
            <a:avLst/>
          </a:prstGeom>
          <a:solidFill>
            <a:srgbClr val="EFC457">
              <a:alpha val="84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tWork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447" name="Google Shape;447;p49"/>
          <p:cNvSpPr/>
          <p:nvPr/>
        </p:nvSpPr>
        <p:spPr>
          <a:xfrm>
            <a:off x="6884574" y="4251350"/>
            <a:ext cx="1361700" cy="298500"/>
          </a:xfrm>
          <a:prstGeom prst="rect">
            <a:avLst/>
          </a:prstGeom>
          <a:solidFill>
            <a:srgbClr val="EFC457">
              <a:alpha val="84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Fira Mono"/>
                <a:ea typeface="Fira Mono"/>
                <a:cs typeface="Fira Mono"/>
                <a:sym typeface="Fira Mono"/>
              </a:rPr>
              <a:t>…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448" name="Google Shape;448;p49"/>
          <p:cNvSpPr/>
          <p:nvPr/>
        </p:nvSpPr>
        <p:spPr>
          <a:xfrm>
            <a:off x="6884574" y="3462250"/>
            <a:ext cx="1361700" cy="298500"/>
          </a:xfrm>
          <a:prstGeom prst="rect">
            <a:avLst/>
          </a:prstGeom>
          <a:solidFill>
            <a:srgbClr val="EFC457">
              <a:alpha val="84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run microtasks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449" name="Google Shape;449;p49"/>
          <p:cNvSpPr/>
          <p:nvPr/>
        </p:nvSpPr>
        <p:spPr>
          <a:xfrm>
            <a:off x="5124225" y="3858400"/>
            <a:ext cx="1615800" cy="298500"/>
          </a:xfrm>
          <a:prstGeom prst="rect">
            <a:avLst/>
          </a:prstGeom>
          <a:solidFill>
            <a:srgbClr val="EFC457">
              <a:alpha val="84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Fira Mono"/>
                <a:ea typeface="Fira Mono"/>
                <a:cs typeface="Fira Mono"/>
                <a:sym typeface="Fira Mono"/>
              </a:rPr>
              <a:t>…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450" name="Google Shape;450;p49"/>
          <p:cNvSpPr/>
          <p:nvPr/>
        </p:nvSpPr>
        <p:spPr>
          <a:xfrm>
            <a:off x="5124225" y="4252950"/>
            <a:ext cx="1615800" cy="298500"/>
          </a:xfrm>
          <a:prstGeom prst="rect">
            <a:avLst/>
          </a:prstGeom>
          <a:solidFill>
            <a:srgbClr val="EFC457">
              <a:alpha val="84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Fira Mono"/>
                <a:ea typeface="Fira Mono"/>
                <a:cs typeface="Fira Mono"/>
                <a:sym typeface="Fira Mono"/>
              </a:rPr>
              <a:t>…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451" name="Google Shape;451;p49"/>
          <p:cNvSpPr/>
          <p:nvPr/>
        </p:nvSpPr>
        <p:spPr>
          <a:xfrm>
            <a:off x="3401550" y="358525"/>
            <a:ext cx="2470500" cy="1921800"/>
          </a:xfrm>
          <a:prstGeom prst="rect">
            <a:avLst/>
          </a:prstGeom>
          <a:solidFill>
            <a:srgbClr val="151718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9"/>
          <p:cNvSpPr txBox="1"/>
          <p:nvPr/>
        </p:nvSpPr>
        <p:spPr>
          <a:xfrm>
            <a:off x="3401550" y="635702"/>
            <a:ext cx="2470500" cy="16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180000" spcFirstLastPara="1" rIns="18000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Promise</a:t>
            </a:r>
            <a:r>
              <a:rPr lang="en-GB" sz="6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.resolve()</a:t>
            </a:r>
            <a:endParaRPr sz="6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.then(</a:t>
            </a:r>
            <a:r>
              <a:rPr b="1" lang="en-GB" sz="6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work</a:t>
            </a:r>
            <a:r>
              <a:rPr lang="en-GB" sz="6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6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setTimeout(() =&gt; {</a:t>
            </a:r>
            <a:endParaRPr sz="6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6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Promise</a:t>
            </a:r>
            <a:r>
              <a:rPr lang="en-GB" sz="6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.resolve()</a:t>
            </a:r>
            <a:endParaRPr sz="6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.then(</a:t>
            </a:r>
            <a:r>
              <a:rPr b="1" lang="en-GB" sz="6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tWork</a:t>
            </a:r>
            <a:r>
              <a:rPr lang="en-GB" sz="6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6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-GB" sz="6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tWork2</a:t>
            </a:r>
            <a:r>
              <a:rPr lang="en-GB" sz="6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6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endParaRPr sz="6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work2</a:t>
            </a:r>
            <a:r>
              <a:rPr lang="en-GB" sz="6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3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3" name="Google Shape;453;p49"/>
          <p:cNvSpPr/>
          <p:nvPr/>
        </p:nvSpPr>
        <p:spPr>
          <a:xfrm>
            <a:off x="3537769" y="462775"/>
            <a:ext cx="144300" cy="146400"/>
          </a:xfrm>
          <a:prstGeom prst="ellipse">
            <a:avLst/>
          </a:prstGeom>
          <a:solidFill>
            <a:srgbClr val="FF5F56"/>
          </a:solidFill>
          <a:ln cap="flat" cmpd="sng" w="9525">
            <a:solidFill>
              <a:srgbClr val="E04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9"/>
          <p:cNvSpPr/>
          <p:nvPr/>
        </p:nvSpPr>
        <p:spPr>
          <a:xfrm>
            <a:off x="3754906" y="462775"/>
            <a:ext cx="144300" cy="146400"/>
          </a:xfrm>
          <a:prstGeom prst="ellipse">
            <a:avLst/>
          </a:prstGeom>
          <a:solidFill>
            <a:srgbClr val="FFBD2E"/>
          </a:solidFill>
          <a:ln cap="flat" cmpd="sng" w="9525">
            <a:solidFill>
              <a:srgbClr val="DEA1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49"/>
          <p:cNvSpPr/>
          <p:nvPr/>
        </p:nvSpPr>
        <p:spPr>
          <a:xfrm>
            <a:off x="3972044" y="462775"/>
            <a:ext cx="144300" cy="146400"/>
          </a:xfrm>
          <a:prstGeom prst="ellipse">
            <a:avLst/>
          </a:prstGeom>
          <a:solidFill>
            <a:srgbClr val="27C93F"/>
          </a:solidFill>
          <a:ln cap="flat" cmpd="sng" w="9525">
            <a:solidFill>
              <a:srgbClr val="1AAB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9"/>
          <p:cNvSpPr txBox="1"/>
          <p:nvPr/>
        </p:nvSpPr>
        <p:spPr>
          <a:xfrm>
            <a:off x="3871593" y="344075"/>
            <a:ext cx="2000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any.component.ts</a:t>
            </a:r>
            <a:endParaRPr sz="10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7" name="Google Shape;457;p49"/>
          <p:cNvSpPr txBox="1"/>
          <p:nvPr/>
        </p:nvSpPr>
        <p:spPr>
          <a:xfrm>
            <a:off x="544025" y="310371"/>
            <a:ext cx="8625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300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💡</a:t>
            </a:r>
            <a:endParaRPr sz="4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Execution Timings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1"/>
          <p:cNvSpPr txBox="1"/>
          <p:nvPr>
            <p:ph type="title"/>
          </p:nvPr>
        </p:nvSpPr>
        <p:spPr>
          <a:xfrm>
            <a:off x="0" y="0"/>
            <a:ext cx="85206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Microtask - overview of microtasks</a:t>
            </a:r>
            <a:endParaRPr sz="2022">
              <a:solidFill>
                <a:srgbClr val="595959"/>
              </a:solidFill>
            </a:endParaRPr>
          </a:p>
        </p:txBody>
      </p:sp>
      <p:sp>
        <p:nvSpPr>
          <p:cNvPr id="468" name="Google Shape;468;p51"/>
          <p:cNvSpPr/>
          <p:nvPr/>
        </p:nvSpPr>
        <p:spPr>
          <a:xfrm>
            <a:off x="1999497" y="2136094"/>
            <a:ext cx="18372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Promise</a:t>
            </a: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9" name="Google Shape;469;p51"/>
          <p:cNvSpPr/>
          <p:nvPr/>
        </p:nvSpPr>
        <p:spPr>
          <a:xfrm>
            <a:off x="5266822" y="2136094"/>
            <a:ext cx="18372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queueMicrotask</a:t>
            </a: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0" name="Google Shape;470;p51"/>
          <p:cNvSpPr txBox="1"/>
          <p:nvPr/>
        </p:nvSpPr>
        <p:spPr>
          <a:xfrm>
            <a:off x="1999500" y="2694150"/>
            <a:ext cx="183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then, catch, finally</a:t>
            </a:r>
            <a:endParaRPr b="1" sz="1200"/>
          </a:p>
        </p:txBody>
      </p:sp>
      <p:sp>
        <p:nvSpPr>
          <p:cNvPr id="471" name="Google Shape;471;p51"/>
          <p:cNvSpPr txBox="1"/>
          <p:nvPr/>
        </p:nvSpPr>
        <p:spPr>
          <a:xfrm>
            <a:off x="5266825" y="2694150"/>
            <a:ext cx="183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native microtask scheduling</a:t>
            </a:r>
            <a:endParaRPr b="1"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2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Microtask - Promise &amp; queueMicrotask</a:t>
            </a:r>
            <a:endParaRPr sz="2022">
              <a:solidFill>
                <a:schemeClr val="dk2"/>
              </a:solidFill>
            </a:endParaRPr>
          </a:p>
        </p:txBody>
      </p:sp>
      <p:grpSp>
        <p:nvGrpSpPr>
          <p:cNvPr id="477" name="Google Shape;477;p52"/>
          <p:cNvGrpSpPr/>
          <p:nvPr/>
        </p:nvGrpSpPr>
        <p:grpSpPr>
          <a:xfrm>
            <a:off x="6420798" y="3181225"/>
            <a:ext cx="1107533" cy="693050"/>
            <a:chOff x="4904286" y="3245400"/>
            <a:chExt cx="1153800" cy="693050"/>
          </a:xfrm>
        </p:grpSpPr>
        <p:sp>
          <p:nvSpPr>
            <p:cNvPr id="478" name="Google Shape;478;p52"/>
            <p:cNvSpPr/>
            <p:nvPr/>
          </p:nvSpPr>
          <p:spPr>
            <a:xfrm>
              <a:off x="4904286" y="363995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…</a:t>
              </a:r>
              <a:endParaRPr/>
            </a:p>
          </p:txBody>
        </p:sp>
        <p:sp>
          <p:nvSpPr>
            <p:cNvPr id="479" name="Google Shape;479;p52"/>
            <p:cNvSpPr/>
            <p:nvPr/>
          </p:nvSpPr>
          <p:spPr>
            <a:xfrm>
              <a:off x="4904286" y="324540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Fira Mono"/>
                  <a:ea typeface="Fira Mono"/>
                  <a:cs typeface="Fira Mono"/>
                  <a:sym typeface="Fira Mono"/>
                </a:rPr>
                <a:t>work</a:t>
              </a:r>
              <a:endParaRPr>
                <a:latin typeface="Fira Mono"/>
                <a:ea typeface="Fira Mono"/>
                <a:cs typeface="Fira Mono"/>
                <a:sym typeface="Fira Mono"/>
              </a:endParaRPr>
            </a:p>
          </p:txBody>
        </p:sp>
      </p:grpSp>
      <p:grpSp>
        <p:nvGrpSpPr>
          <p:cNvPr id="480" name="Google Shape;480;p52"/>
          <p:cNvGrpSpPr/>
          <p:nvPr/>
        </p:nvGrpSpPr>
        <p:grpSpPr>
          <a:xfrm>
            <a:off x="7766943" y="3181225"/>
            <a:ext cx="1107533" cy="693050"/>
            <a:chOff x="6199686" y="3245400"/>
            <a:chExt cx="1153800" cy="693050"/>
          </a:xfrm>
        </p:grpSpPr>
        <p:sp>
          <p:nvSpPr>
            <p:cNvPr id="481" name="Google Shape;481;p52"/>
            <p:cNvSpPr/>
            <p:nvPr/>
          </p:nvSpPr>
          <p:spPr>
            <a:xfrm>
              <a:off x="6199686" y="363995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…</a:t>
              </a:r>
              <a:endParaRPr/>
            </a:p>
          </p:txBody>
        </p:sp>
        <p:sp>
          <p:nvSpPr>
            <p:cNvPr id="482" name="Google Shape;482;p52"/>
            <p:cNvSpPr/>
            <p:nvPr/>
          </p:nvSpPr>
          <p:spPr>
            <a:xfrm>
              <a:off x="6199686" y="324540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Fira Mono"/>
                  <a:ea typeface="Fira Mono"/>
                  <a:cs typeface="Fira Mono"/>
                  <a:sym typeface="Fira Mono"/>
                </a:rPr>
                <a:t>work</a:t>
              </a:r>
              <a:endParaRPr>
                <a:latin typeface="Fira Mono"/>
                <a:ea typeface="Fira Mono"/>
                <a:cs typeface="Fira Mono"/>
                <a:sym typeface="Fira Mono"/>
              </a:endParaRPr>
            </a:p>
          </p:txBody>
        </p:sp>
      </p:grpSp>
      <p:grpSp>
        <p:nvGrpSpPr>
          <p:cNvPr id="483" name="Google Shape;483;p52"/>
          <p:cNvGrpSpPr/>
          <p:nvPr/>
        </p:nvGrpSpPr>
        <p:grpSpPr>
          <a:xfrm>
            <a:off x="3728510" y="3181225"/>
            <a:ext cx="1107533" cy="693050"/>
            <a:chOff x="1778586" y="3245400"/>
            <a:chExt cx="1153800" cy="693050"/>
          </a:xfrm>
        </p:grpSpPr>
        <p:sp>
          <p:nvSpPr>
            <p:cNvPr id="484" name="Google Shape;484;p52"/>
            <p:cNvSpPr/>
            <p:nvPr/>
          </p:nvSpPr>
          <p:spPr>
            <a:xfrm>
              <a:off x="1778586" y="363995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…</a:t>
              </a:r>
              <a:endParaRPr/>
            </a:p>
          </p:txBody>
        </p:sp>
        <p:sp>
          <p:nvSpPr>
            <p:cNvPr id="485" name="Google Shape;485;p52"/>
            <p:cNvSpPr/>
            <p:nvPr/>
          </p:nvSpPr>
          <p:spPr>
            <a:xfrm>
              <a:off x="1778586" y="324540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Fira Mono"/>
                  <a:ea typeface="Fira Mono"/>
                  <a:cs typeface="Fira Mono"/>
                  <a:sym typeface="Fira Mono"/>
                </a:rPr>
                <a:t>work</a:t>
              </a:r>
              <a:endParaRPr>
                <a:latin typeface="Fira Mono"/>
                <a:ea typeface="Fira Mono"/>
                <a:cs typeface="Fira Mono"/>
                <a:sym typeface="Fira Mono"/>
              </a:endParaRPr>
            </a:p>
          </p:txBody>
        </p:sp>
      </p:grpSp>
      <p:grpSp>
        <p:nvGrpSpPr>
          <p:cNvPr id="486" name="Google Shape;486;p52"/>
          <p:cNvGrpSpPr/>
          <p:nvPr/>
        </p:nvGrpSpPr>
        <p:grpSpPr>
          <a:xfrm>
            <a:off x="5074655" y="3181225"/>
            <a:ext cx="1107533" cy="693050"/>
            <a:chOff x="3073986" y="3245400"/>
            <a:chExt cx="1153800" cy="693050"/>
          </a:xfrm>
        </p:grpSpPr>
        <p:sp>
          <p:nvSpPr>
            <p:cNvPr id="487" name="Google Shape;487;p52"/>
            <p:cNvSpPr/>
            <p:nvPr/>
          </p:nvSpPr>
          <p:spPr>
            <a:xfrm>
              <a:off x="3073986" y="363995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…</a:t>
              </a:r>
              <a:endParaRPr/>
            </a:p>
          </p:txBody>
        </p:sp>
        <p:sp>
          <p:nvSpPr>
            <p:cNvPr id="488" name="Google Shape;488;p52"/>
            <p:cNvSpPr/>
            <p:nvPr/>
          </p:nvSpPr>
          <p:spPr>
            <a:xfrm>
              <a:off x="3073986" y="324540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Fira Mono"/>
                  <a:ea typeface="Fira Mono"/>
                  <a:cs typeface="Fira Mono"/>
                  <a:sym typeface="Fira Mono"/>
                </a:rPr>
                <a:t>work</a:t>
              </a:r>
              <a:endParaRPr>
                <a:latin typeface="Fira Mono"/>
                <a:ea typeface="Fira Mono"/>
                <a:cs typeface="Fira Mono"/>
                <a:sym typeface="Fira Mono"/>
              </a:endParaRPr>
            </a:p>
          </p:txBody>
        </p:sp>
      </p:grpSp>
      <p:sp>
        <p:nvSpPr>
          <p:cNvPr id="489" name="Google Shape;489;p52"/>
          <p:cNvSpPr/>
          <p:nvPr/>
        </p:nvSpPr>
        <p:spPr>
          <a:xfrm>
            <a:off x="3728475" y="2030925"/>
            <a:ext cx="5145900" cy="237900"/>
          </a:xfrm>
          <a:prstGeom prst="rect">
            <a:avLst/>
          </a:prstGeom>
          <a:solidFill>
            <a:srgbClr val="C9C9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18000" spcFirstLastPara="1" rIns="0" wrap="square" tIns="14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GB" sz="1300">
                <a:latin typeface="Fira Mono"/>
                <a:ea typeface="Fira Mono"/>
                <a:cs typeface="Fira Mono"/>
                <a:sym typeface="Fira Mono"/>
              </a:rPr>
              <a:t>Task</a:t>
            </a:r>
            <a:endParaRPr i="0" sz="1300" u="none" cap="none" strike="noStrike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490" name="Google Shape;490;p52"/>
          <p:cNvSpPr/>
          <p:nvPr/>
        </p:nvSpPr>
        <p:spPr>
          <a:xfrm>
            <a:off x="3728475" y="2419850"/>
            <a:ext cx="5145900" cy="298500"/>
          </a:xfrm>
          <a:prstGeom prst="rect">
            <a:avLst/>
          </a:prstGeom>
          <a:solidFill>
            <a:srgbClr val="EFC457">
              <a:alpha val="84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Fira Mono"/>
                <a:ea typeface="Fira Mono"/>
                <a:cs typeface="Fira Mono"/>
                <a:sym typeface="Fira Mono"/>
              </a:rPr>
              <a:t>click</a:t>
            </a:r>
            <a:endParaRPr sz="1200"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491" name="Google Shape;491;p52"/>
          <p:cNvSpPr/>
          <p:nvPr/>
        </p:nvSpPr>
        <p:spPr>
          <a:xfrm>
            <a:off x="3728475" y="2810550"/>
            <a:ext cx="5145900" cy="298500"/>
          </a:xfrm>
          <a:prstGeom prst="rect">
            <a:avLst/>
          </a:prstGeom>
          <a:solidFill>
            <a:srgbClr val="EFC457">
              <a:alpha val="84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Fira Mono"/>
                <a:ea typeface="Fira Mono"/>
                <a:cs typeface="Fira Mono"/>
                <a:sym typeface="Fira Mono"/>
              </a:rPr>
              <a:t>run microtasks</a:t>
            </a:r>
            <a:endParaRPr b="1" sz="900"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492" name="Google Shape;492;p52"/>
          <p:cNvSpPr/>
          <p:nvPr/>
        </p:nvSpPr>
        <p:spPr>
          <a:xfrm>
            <a:off x="387900" y="2047050"/>
            <a:ext cx="2866800" cy="1811100"/>
          </a:xfrm>
          <a:prstGeom prst="rect">
            <a:avLst/>
          </a:prstGeom>
          <a:solidFill>
            <a:srgbClr val="151718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52"/>
          <p:cNvSpPr txBox="1"/>
          <p:nvPr/>
        </p:nvSpPr>
        <p:spPr>
          <a:xfrm>
            <a:off x="387900" y="2308282"/>
            <a:ext cx="2866800" cy="15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180000" spcFirstLastPara="1" rIns="180000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Promise</a:t>
            </a:r>
            <a:r>
              <a:rPr lang="en-GB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.resolve().then(work);</a:t>
            </a:r>
            <a:endParaRPr sz="10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Promise</a:t>
            </a:r>
            <a:r>
              <a:rPr lang="en-GB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.reject().catch(work);</a:t>
            </a:r>
            <a:endParaRPr sz="10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Promise</a:t>
            </a:r>
            <a:r>
              <a:rPr lang="en-GB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.resolve().finally(work)</a:t>
            </a:r>
            <a:endParaRPr sz="10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queueMicrotask(work);</a:t>
            </a:r>
            <a:endParaRPr sz="1050">
              <a:solidFill>
                <a:srgbClr val="CE93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4" name="Google Shape;494;p52"/>
          <p:cNvSpPr/>
          <p:nvPr/>
        </p:nvSpPr>
        <p:spPr>
          <a:xfrm>
            <a:off x="524119" y="2151300"/>
            <a:ext cx="144300" cy="146400"/>
          </a:xfrm>
          <a:prstGeom prst="ellipse">
            <a:avLst/>
          </a:prstGeom>
          <a:solidFill>
            <a:srgbClr val="FF5F56"/>
          </a:solidFill>
          <a:ln cap="flat" cmpd="sng" w="9525">
            <a:solidFill>
              <a:srgbClr val="E04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52"/>
          <p:cNvSpPr/>
          <p:nvPr/>
        </p:nvSpPr>
        <p:spPr>
          <a:xfrm>
            <a:off x="741256" y="2151300"/>
            <a:ext cx="144300" cy="146400"/>
          </a:xfrm>
          <a:prstGeom prst="ellipse">
            <a:avLst/>
          </a:prstGeom>
          <a:solidFill>
            <a:srgbClr val="FFBD2E"/>
          </a:solidFill>
          <a:ln cap="flat" cmpd="sng" w="9525">
            <a:solidFill>
              <a:srgbClr val="DEA1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52"/>
          <p:cNvSpPr/>
          <p:nvPr/>
        </p:nvSpPr>
        <p:spPr>
          <a:xfrm>
            <a:off x="958394" y="2151300"/>
            <a:ext cx="144300" cy="146400"/>
          </a:xfrm>
          <a:prstGeom prst="ellipse">
            <a:avLst/>
          </a:prstGeom>
          <a:solidFill>
            <a:srgbClr val="27C93F"/>
          </a:solidFill>
          <a:ln cap="flat" cmpd="sng" w="9525">
            <a:solidFill>
              <a:srgbClr val="1AAB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52"/>
          <p:cNvSpPr txBox="1"/>
          <p:nvPr/>
        </p:nvSpPr>
        <p:spPr>
          <a:xfrm>
            <a:off x="933358" y="2032600"/>
            <a:ext cx="2321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any.component.ts</a:t>
            </a:r>
            <a:endParaRPr sz="10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3"/>
          <p:cNvSpPr/>
          <p:nvPr/>
        </p:nvSpPr>
        <p:spPr>
          <a:xfrm>
            <a:off x="3653397" y="2396863"/>
            <a:ext cx="18372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IdleCallback</a:t>
            </a: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3" name="Google Shape;503;p53"/>
          <p:cNvSpPr/>
          <p:nvPr/>
        </p:nvSpPr>
        <p:spPr>
          <a:xfrm>
            <a:off x="577247" y="2396873"/>
            <a:ext cx="18372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Timer</a:t>
            </a: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4" name="Google Shape;504;p53"/>
          <p:cNvSpPr/>
          <p:nvPr/>
        </p:nvSpPr>
        <p:spPr>
          <a:xfrm>
            <a:off x="6729547" y="2396875"/>
            <a:ext cx="18372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rAF</a:t>
            </a: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5" name="Google Shape;505;p53"/>
          <p:cNvSpPr txBox="1"/>
          <p:nvPr/>
        </p:nvSpPr>
        <p:spPr>
          <a:xfrm>
            <a:off x="577250" y="2944650"/>
            <a:ext cx="183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setTimeout, setInterval</a:t>
            </a:r>
            <a:endParaRPr b="1" sz="1200"/>
          </a:p>
        </p:txBody>
      </p:sp>
      <p:sp>
        <p:nvSpPr>
          <p:cNvPr id="506" name="Google Shape;506;p53"/>
          <p:cNvSpPr txBox="1"/>
          <p:nvPr/>
        </p:nvSpPr>
        <p:spPr>
          <a:xfrm>
            <a:off x="3653400" y="2944650"/>
            <a:ext cx="183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requestIdleCallback</a:t>
            </a:r>
            <a:endParaRPr b="1" sz="1200"/>
          </a:p>
        </p:txBody>
      </p:sp>
      <p:sp>
        <p:nvSpPr>
          <p:cNvPr id="507" name="Google Shape;507;p53"/>
          <p:cNvSpPr txBox="1"/>
          <p:nvPr/>
        </p:nvSpPr>
        <p:spPr>
          <a:xfrm>
            <a:off x="6729550" y="2944650"/>
            <a:ext cx="183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requestAnimationFrame</a:t>
            </a:r>
            <a:endParaRPr sz="1200"/>
          </a:p>
        </p:txBody>
      </p:sp>
      <p:sp>
        <p:nvSpPr>
          <p:cNvPr id="508" name="Google Shape;508;p53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Macrotask - most common scheduling techniques</a:t>
            </a:r>
            <a:endParaRPr sz="2022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4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Timer - setTimeout &amp; setInterval</a:t>
            </a:r>
            <a:endParaRPr sz="2022">
              <a:solidFill>
                <a:schemeClr val="dk2"/>
              </a:solidFill>
            </a:endParaRPr>
          </a:p>
        </p:txBody>
      </p:sp>
      <p:grpSp>
        <p:nvGrpSpPr>
          <p:cNvPr id="514" name="Google Shape;514;p54"/>
          <p:cNvGrpSpPr/>
          <p:nvPr/>
        </p:nvGrpSpPr>
        <p:grpSpPr>
          <a:xfrm>
            <a:off x="7237126" y="2438150"/>
            <a:ext cx="1153800" cy="1087600"/>
            <a:chOff x="4904286" y="3245400"/>
            <a:chExt cx="1153800" cy="1087600"/>
          </a:xfrm>
        </p:grpSpPr>
        <p:sp>
          <p:nvSpPr>
            <p:cNvPr id="515" name="Google Shape;515;p54"/>
            <p:cNvSpPr/>
            <p:nvPr/>
          </p:nvSpPr>
          <p:spPr>
            <a:xfrm>
              <a:off x="4904286" y="363995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…</a:t>
              </a:r>
              <a:endParaRPr sz="1200"/>
            </a:p>
          </p:txBody>
        </p:sp>
        <p:sp>
          <p:nvSpPr>
            <p:cNvPr id="516" name="Google Shape;516;p54"/>
            <p:cNvSpPr/>
            <p:nvPr/>
          </p:nvSpPr>
          <p:spPr>
            <a:xfrm>
              <a:off x="4904286" y="403450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…</a:t>
              </a:r>
              <a:endParaRPr sz="1200"/>
            </a:p>
          </p:txBody>
        </p:sp>
        <p:sp>
          <p:nvSpPr>
            <p:cNvPr id="517" name="Google Shape;517;p54"/>
            <p:cNvSpPr/>
            <p:nvPr/>
          </p:nvSpPr>
          <p:spPr>
            <a:xfrm>
              <a:off x="4904286" y="324540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Fira Mono"/>
                  <a:ea typeface="Fira Mono"/>
                  <a:cs typeface="Fira Mono"/>
                  <a:sym typeface="Fira Mono"/>
                </a:rPr>
                <a:t>work</a:t>
              </a:r>
              <a:endParaRPr sz="1200">
                <a:latin typeface="Fira Mono"/>
                <a:ea typeface="Fira Mono"/>
                <a:cs typeface="Fira Mono"/>
                <a:sym typeface="Fira Mono"/>
              </a:endParaRPr>
            </a:p>
          </p:txBody>
        </p:sp>
      </p:grpSp>
      <p:grpSp>
        <p:nvGrpSpPr>
          <p:cNvPr id="518" name="Google Shape;518;p54"/>
          <p:cNvGrpSpPr/>
          <p:nvPr/>
        </p:nvGrpSpPr>
        <p:grpSpPr>
          <a:xfrm>
            <a:off x="4432366" y="2438150"/>
            <a:ext cx="1153800" cy="1087600"/>
            <a:chOff x="1778586" y="3245400"/>
            <a:chExt cx="1153800" cy="1087600"/>
          </a:xfrm>
        </p:grpSpPr>
        <p:sp>
          <p:nvSpPr>
            <p:cNvPr id="519" name="Google Shape;519;p54"/>
            <p:cNvSpPr/>
            <p:nvPr/>
          </p:nvSpPr>
          <p:spPr>
            <a:xfrm>
              <a:off x="1778586" y="363995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…</a:t>
              </a:r>
              <a:endParaRPr sz="1200"/>
            </a:p>
          </p:txBody>
        </p:sp>
        <p:sp>
          <p:nvSpPr>
            <p:cNvPr id="520" name="Google Shape;520;p54"/>
            <p:cNvSpPr/>
            <p:nvPr/>
          </p:nvSpPr>
          <p:spPr>
            <a:xfrm>
              <a:off x="1778586" y="403450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…</a:t>
              </a:r>
              <a:endParaRPr sz="1200"/>
            </a:p>
          </p:txBody>
        </p:sp>
        <p:sp>
          <p:nvSpPr>
            <p:cNvPr id="521" name="Google Shape;521;p54"/>
            <p:cNvSpPr/>
            <p:nvPr/>
          </p:nvSpPr>
          <p:spPr>
            <a:xfrm>
              <a:off x="1778586" y="324540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Fira Mono"/>
                  <a:ea typeface="Fira Mono"/>
                  <a:cs typeface="Fira Mono"/>
                  <a:sym typeface="Fira Mono"/>
                </a:rPr>
                <a:t>work</a:t>
              </a:r>
              <a:endParaRPr sz="1200">
                <a:latin typeface="Fira Mono"/>
                <a:ea typeface="Fira Mono"/>
                <a:cs typeface="Fira Mono"/>
                <a:sym typeface="Fira Mono"/>
              </a:endParaRPr>
            </a:p>
          </p:txBody>
        </p:sp>
      </p:grpSp>
      <p:grpSp>
        <p:nvGrpSpPr>
          <p:cNvPr id="522" name="Google Shape;522;p54"/>
          <p:cNvGrpSpPr/>
          <p:nvPr/>
        </p:nvGrpSpPr>
        <p:grpSpPr>
          <a:xfrm>
            <a:off x="5834746" y="2438150"/>
            <a:ext cx="1153800" cy="1087600"/>
            <a:chOff x="3073986" y="3245400"/>
            <a:chExt cx="1153800" cy="1087600"/>
          </a:xfrm>
        </p:grpSpPr>
        <p:sp>
          <p:nvSpPr>
            <p:cNvPr id="523" name="Google Shape;523;p54"/>
            <p:cNvSpPr/>
            <p:nvPr/>
          </p:nvSpPr>
          <p:spPr>
            <a:xfrm>
              <a:off x="3073986" y="363995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…</a:t>
              </a:r>
              <a:endParaRPr sz="1200"/>
            </a:p>
          </p:txBody>
        </p:sp>
        <p:sp>
          <p:nvSpPr>
            <p:cNvPr id="524" name="Google Shape;524;p54"/>
            <p:cNvSpPr/>
            <p:nvPr/>
          </p:nvSpPr>
          <p:spPr>
            <a:xfrm>
              <a:off x="3073986" y="403450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…</a:t>
              </a:r>
              <a:endParaRPr sz="1200"/>
            </a:p>
          </p:txBody>
        </p:sp>
        <p:sp>
          <p:nvSpPr>
            <p:cNvPr id="525" name="Google Shape;525;p54"/>
            <p:cNvSpPr/>
            <p:nvPr/>
          </p:nvSpPr>
          <p:spPr>
            <a:xfrm>
              <a:off x="3073986" y="324540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Fira Mono"/>
                  <a:ea typeface="Fira Mono"/>
                  <a:cs typeface="Fira Mono"/>
                  <a:sym typeface="Fira Mono"/>
                </a:rPr>
                <a:t>work</a:t>
              </a:r>
              <a:endParaRPr sz="1200">
                <a:latin typeface="Fira Mono"/>
                <a:ea typeface="Fira Mono"/>
                <a:cs typeface="Fira Mono"/>
                <a:sym typeface="Fira Mono"/>
              </a:endParaRPr>
            </a:p>
          </p:txBody>
        </p:sp>
      </p:grpSp>
      <p:sp>
        <p:nvSpPr>
          <p:cNvPr id="526" name="Google Shape;526;p54"/>
          <p:cNvSpPr/>
          <p:nvPr/>
        </p:nvSpPr>
        <p:spPr>
          <a:xfrm>
            <a:off x="3639575" y="1678550"/>
            <a:ext cx="582300" cy="237900"/>
          </a:xfrm>
          <a:prstGeom prst="rect">
            <a:avLst/>
          </a:prstGeom>
          <a:solidFill>
            <a:srgbClr val="C9C9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18000" spcFirstLastPara="1" rIns="0" wrap="square" tIns="14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GB" sz="1300">
                <a:latin typeface="Fira Mono"/>
                <a:ea typeface="Fira Mono"/>
                <a:cs typeface="Fira Mono"/>
                <a:sym typeface="Fira Mono"/>
              </a:rPr>
              <a:t>Task</a:t>
            </a:r>
            <a:endParaRPr i="0" sz="1300" u="none" cap="none" strike="noStrike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527" name="Google Shape;527;p54"/>
          <p:cNvSpPr/>
          <p:nvPr/>
        </p:nvSpPr>
        <p:spPr>
          <a:xfrm>
            <a:off x="3639575" y="2067475"/>
            <a:ext cx="582300" cy="298500"/>
          </a:xfrm>
          <a:prstGeom prst="rect">
            <a:avLst/>
          </a:prstGeom>
          <a:solidFill>
            <a:srgbClr val="EFC457">
              <a:alpha val="84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Fira Mono"/>
                <a:ea typeface="Fira Mono"/>
                <a:cs typeface="Fira Mono"/>
                <a:sym typeface="Fira Mono"/>
              </a:rPr>
              <a:t>click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528" name="Google Shape;528;p54"/>
          <p:cNvSpPr/>
          <p:nvPr/>
        </p:nvSpPr>
        <p:spPr>
          <a:xfrm>
            <a:off x="4432386" y="2067475"/>
            <a:ext cx="1153800" cy="298500"/>
          </a:xfrm>
          <a:prstGeom prst="rect">
            <a:avLst/>
          </a:prstGeom>
          <a:solidFill>
            <a:srgbClr val="EFC457">
              <a:alpha val="84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Fira Mono"/>
                <a:ea typeface="Fira Mono"/>
                <a:cs typeface="Fira Mono"/>
                <a:sym typeface="Fira Mono"/>
              </a:rPr>
              <a:t>Timer fired</a:t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529" name="Google Shape;529;p54"/>
          <p:cNvSpPr/>
          <p:nvPr/>
        </p:nvSpPr>
        <p:spPr>
          <a:xfrm>
            <a:off x="5834786" y="2067475"/>
            <a:ext cx="1153800" cy="298500"/>
          </a:xfrm>
          <a:prstGeom prst="rect">
            <a:avLst/>
          </a:prstGeom>
          <a:solidFill>
            <a:srgbClr val="EFC457">
              <a:alpha val="84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Timer fired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530" name="Google Shape;530;p54"/>
          <p:cNvSpPr/>
          <p:nvPr/>
        </p:nvSpPr>
        <p:spPr>
          <a:xfrm>
            <a:off x="7237186" y="2067475"/>
            <a:ext cx="1153800" cy="298500"/>
          </a:xfrm>
          <a:prstGeom prst="rect">
            <a:avLst/>
          </a:prstGeom>
          <a:solidFill>
            <a:srgbClr val="EFC457">
              <a:alpha val="84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Timer fired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531" name="Google Shape;531;p54"/>
          <p:cNvSpPr/>
          <p:nvPr/>
        </p:nvSpPr>
        <p:spPr>
          <a:xfrm>
            <a:off x="467175" y="1696600"/>
            <a:ext cx="2470500" cy="1811100"/>
          </a:xfrm>
          <a:prstGeom prst="rect">
            <a:avLst/>
          </a:prstGeom>
          <a:solidFill>
            <a:srgbClr val="151718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54"/>
          <p:cNvSpPr txBox="1"/>
          <p:nvPr/>
        </p:nvSpPr>
        <p:spPr>
          <a:xfrm>
            <a:off x="467175" y="1957832"/>
            <a:ext cx="2470500" cy="15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180000" spcFirstLastPara="1" rIns="18000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setTimeout(work);</a:t>
            </a:r>
            <a:endParaRPr sz="10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setInterval(work);</a:t>
            </a:r>
            <a:endParaRPr sz="10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setTimeout(work);</a:t>
            </a:r>
            <a:endParaRPr sz="650">
              <a:solidFill>
                <a:srgbClr val="CE93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33" name="Google Shape;533;p54"/>
          <p:cNvSpPr/>
          <p:nvPr/>
        </p:nvSpPr>
        <p:spPr>
          <a:xfrm>
            <a:off x="603394" y="1800850"/>
            <a:ext cx="144300" cy="146400"/>
          </a:xfrm>
          <a:prstGeom prst="ellipse">
            <a:avLst/>
          </a:prstGeom>
          <a:solidFill>
            <a:srgbClr val="FF5F56"/>
          </a:solidFill>
          <a:ln cap="flat" cmpd="sng" w="9525">
            <a:solidFill>
              <a:srgbClr val="E04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54"/>
          <p:cNvSpPr/>
          <p:nvPr/>
        </p:nvSpPr>
        <p:spPr>
          <a:xfrm>
            <a:off x="820531" y="1800850"/>
            <a:ext cx="144300" cy="146400"/>
          </a:xfrm>
          <a:prstGeom prst="ellipse">
            <a:avLst/>
          </a:prstGeom>
          <a:solidFill>
            <a:srgbClr val="FFBD2E"/>
          </a:solidFill>
          <a:ln cap="flat" cmpd="sng" w="9525">
            <a:solidFill>
              <a:srgbClr val="DEA1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54"/>
          <p:cNvSpPr/>
          <p:nvPr/>
        </p:nvSpPr>
        <p:spPr>
          <a:xfrm>
            <a:off x="1037669" y="1800850"/>
            <a:ext cx="144300" cy="146400"/>
          </a:xfrm>
          <a:prstGeom prst="ellipse">
            <a:avLst/>
          </a:prstGeom>
          <a:solidFill>
            <a:srgbClr val="27C93F"/>
          </a:solidFill>
          <a:ln cap="flat" cmpd="sng" w="9525">
            <a:solidFill>
              <a:srgbClr val="1AAB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54"/>
          <p:cNvSpPr txBox="1"/>
          <p:nvPr/>
        </p:nvSpPr>
        <p:spPr>
          <a:xfrm>
            <a:off x="937218" y="1682150"/>
            <a:ext cx="2000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any.component.ts</a:t>
            </a:r>
            <a:endParaRPr sz="10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7" name="Google Shape;537;p54"/>
          <p:cNvSpPr/>
          <p:nvPr/>
        </p:nvSpPr>
        <p:spPr>
          <a:xfrm>
            <a:off x="4432375" y="1678550"/>
            <a:ext cx="1153800" cy="237900"/>
          </a:xfrm>
          <a:prstGeom prst="rect">
            <a:avLst/>
          </a:prstGeom>
          <a:solidFill>
            <a:srgbClr val="C9C9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18000" spcFirstLastPara="1" rIns="0" wrap="square" tIns="14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GB" sz="1300">
                <a:latin typeface="Fira Mono"/>
                <a:ea typeface="Fira Mono"/>
                <a:cs typeface="Fira Mono"/>
                <a:sym typeface="Fira Mono"/>
              </a:rPr>
              <a:t>Task</a:t>
            </a:r>
            <a:endParaRPr i="0" sz="1300" u="none" cap="none" strike="noStrike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538" name="Google Shape;538;p54"/>
          <p:cNvSpPr/>
          <p:nvPr/>
        </p:nvSpPr>
        <p:spPr>
          <a:xfrm>
            <a:off x="5834775" y="1678550"/>
            <a:ext cx="1153800" cy="237900"/>
          </a:xfrm>
          <a:prstGeom prst="rect">
            <a:avLst/>
          </a:prstGeom>
          <a:solidFill>
            <a:srgbClr val="C9C9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18000" spcFirstLastPara="1" rIns="0" wrap="square" tIns="14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GB" sz="1300">
                <a:latin typeface="Fira Mono"/>
                <a:ea typeface="Fira Mono"/>
                <a:cs typeface="Fira Mono"/>
                <a:sym typeface="Fira Mono"/>
              </a:rPr>
              <a:t>Task</a:t>
            </a:r>
            <a:endParaRPr i="0" sz="1300" u="none" cap="none" strike="noStrike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539" name="Google Shape;539;p54"/>
          <p:cNvSpPr/>
          <p:nvPr/>
        </p:nvSpPr>
        <p:spPr>
          <a:xfrm>
            <a:off x="7237175" y="1678550"/>
            <a:ext cx="1153800" cy="237900"/>
          </a:xfrm>
          <a:prstGeom prst="rect">
            <a:avLst/>
          </a:prstGeom>
          <a:solidFill>
            <a:srgbClr val="C9C9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18000" spcFirstLastPara="1" rIns="0" wrap="square" tIns="14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GB" sz="1300">
                <a:latin typeface="Fira Mono"/>
                <a:ea typeface="Fira Mono"/>
                <a:cs typeface="Fira Mono"/>
                <a:sym typeface="Fira Mono"/>
              </a:rPr>
              <a:t>Task</a:t>
            </a:r>
            <a:endParaRPr i="0" sz="1300" u="none" cap="none" strike="noStrike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540" name="Google Shape;540;p54"/>
          <p:cNvSpPr txBox="1"/>
          <p:nvPr/>
        </p:nvSpPr>
        <p:spPr>
          <a:xfrm>
            <a:off x="467175" y="3817650"/>
            <a:ext cx="481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Every Timer </a:t>
            </a:r>
            <a:r>
              <a:rPr b="1" lang="en-GB"/>
              <a:t>creates a new macrotask</a:t>
            </a:r>
            <a:r>
              <a:rPr lang="en-GB"/>
              <a:t> in the order it was scheduled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5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requestIdleCallback</a:t>
            </a:r>
            <a:endParaRPr sz="2022">
              <a:solidFill>
                <a:schemeClr val="dk2"/>
              </a:solidFill>
            </a:endParaRPr>
          </a:p>
        </p:txBody>
      </p:sp>
      <p:grpSp>
        <p:nvGrpSpPr>
          <p:cNvPr id="546" name="Google Shape;546;p55"/>
          <p:cNvGrpSpPr/>
          <p:nvPr/>
        </p:nvGrpSpPr>
        <p:grpSpPr>
          <a:xfrm>
            <a:off x="7237126" y="2438150"/>
            <a:ext cx="1153800" cy="1087600"/>
            <a:chOff x="4904286" y="3245400"/>
            <a:chExt cx="1153800" cy="1087600"/>
          </a:xfrm>
        </p:grpSpPr>
        <p:sp>
          <p:nvSpPr>
            <p:cNvPr id="547" name="Google Shape;547;p55"/>
            <p:cNvSpPr/>
            <p:nvPr/>
          </p:nvSpPr>
          <p:spPr>
            <a:xfrm>
              <a:off x="4904286" y="363995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…</a:t>
              </a:r>
              <a:endParaRPr sz="1200"/>
            </a:p>
          </p:txBody>
        </p:sp>
        <p:sp>
          <p:nvSpPr>
            <p:cNvPr id="548" name="Google Shape;548;p55"/>
            <p:cNvSpPr/>
            <p:nvPr/>
          </p:nvSpPr>
          <p:spPr>
            <a:xfrm>
              <a:off x="4904286" y="403450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…</a:t>
              </a:r>
              <a:endParaRPr sz="1200"/>
            </a:p>
          </p:txBody>
        </p:sp>
        <p:sp>
          <p:nvSpPr>
            <p:cNvPr id="549" name="Google Shape;549;p55"/>
            <p:cNvSpPr/>
            <p:nvPr/>
          </p:nvSpPr>
          <p:spPr>
            <a:xfrm>
              <a:off x="4904286" y="324540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Fira Mono"/>
                  <a:ea typeface="Fira Mono"/>
                  <a:cs typeface="Fira Mono"/>
                  <a:sym typeface="Fira Mono"/>
                </a:rPr>
                <a:t>work</a:t>
              </a:r>
              <a:endParaRPr sz="1200">
                <a:latin typeface="Fira Mono"/>
                <a:ea typeface="Fira Mono"/>
                <a:cs typeface="Fira Mono"/>
                <a:sym typeface="Fira Mono"/>
              </a:endParaRPr>
            </a:p>
          </p:txBody>
        </p:sp>
      </p:grpSp>
      <p:grpSp>
        <p:nvGrpSpPr>
          <p:cNvPr id="550" name="Google Shape;550;p55"/>
          <p:cNvGrpSpPr/>
          <p:nvPr/>
        </p:nvGrpSpPr>
        <p:grpSpPr>
          <a:xfrm>
            <a:off x="4432366" y="2438150"/>
            <a:ext cx="1153800" cy="1087600"/>
            <a:chOff x="1778586" y="3245400"/>
            <a:chExt cx="1153800" cy="1087600"/>
          </a:xfrm>
        </p:grpSpPr>
        <p:sp>
          <p:nvSpPr>
            <p:cNvPr id="551" name="Google Shape;551;p55"/>
            <p:cNvSpPr/>
            <p:nvPr/>
          </p:nvSpPr>
          <p:spPr>
            <a:xfrm>
              <a:off x="1778586" y="363995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…</a:t>
              </a:r>
              <a:endParaRPr sz="1200"/>
            </a:p>
          </p:txBody>
        </p:sp>
        <p:sp>
          <p:nvSpPr>
            <p:cNvPr id="552" name="Google Shape;552;p55"/>
            <p:cNvSpPr/>
            <p:nvPr/>
          </p:nvSpPr>
          <p:spPr>
            <a:xfrm>
              <a:off x="1778586" y="403450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…</a:t>
              </a:r>
              <a:endParaRPr sz="1200"/>
            </a:p>
          </p:txBody>
        </p:sp>
        <p:sp>
          <p:nvSpPr>
            <p:cNvPr id="553" name="Google Shape;553;p55"/>
            <p:cNvSpPr/>
            <p:nvPr/>
          </p:nvSpPr>
          <p:spPr>
            <a:xfrm>
              <a:off x="1778586" y="324540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Fira Mono"/>
                  <a:ea typeface="Fira Mono"/>
                  <a:cs typeface="Fira Mono"/>
                  <a:sym typeface="Fira Mono"/>
                </a:rPr>
                <a:t>work</a:t>
              </a:r>
              <a:endParaRPr sz="1200">
                <a:latin typeface="Fira Mono"/>
                <a:ea typeface="Fira Mono"/>
                <a:cs typeface="Fira Mono"/>
                <a:sym typeface="Fira Mono"/>
              </a:endParaRPr>
            </a:p>
          </p:txBody>
        </p:sp>
      </p:grpSp>
      <p:grpSp>
        <p:nvGrpSpPr>
          <p:cNvPr id="554" name="Google Shape;554;p55"/>
          <p:cNvGrpSpPr/>
          <p:nvPr/>
        </p:nvGrpSpPr>
        <p:grpSpPr>
          <a:xfrm>
            <a:off x="5834746" y="2438150"/>
            <a:ext cx="1153800" cy="1087600"/>
            <a:chOff x="3073986" y="3245400"/>
            <a:chExt cx="1153800" cy="1087600"/>
          </a:xfrm>
        </p:grpSpPr>
        <p:sp>
          <p:nvSpPr>
            <p:cNvPr id="555" name="Google Shape;555;p55"/>
            <p:cNvSpPr/>
            <p:nvPr/>
          </p:nvSpPr>
          <p:spPr>
            <a:xfrm>
              <a:off x="3073986" y="363995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…</a:t>
              </a:r>
              <a:endParaRPr sz="1200"/>
            </a:p>
          </p:txBody>
        </p:sp>
        <p:sp>
          <p:nvSpPr>
            <p:cNvPr id="556" name="Google Shape;556;p55"/>
            <p:cNvSpPr/>
            <p:nvPr/>
          </p:nvSpPr>
          <p:spPr>
            <a:xfrm>
              <a:off x="3073986" y="403450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…</a:t>
              </a:r>
              <a:endParaRPr sz="1200"/>
            </a:p>
          </p:txBody>
        </p:sp>
        <p:sp>
          <p:nvSpPr>
            <p:cNvPr id="557" name="Google Shape;557;p55"/>
            <p:cNvSpPr/>
            <p:nvPr/>
          </p:nvSpPr>
          <p:spPr>
            <a:xfrm>
              <a:off x="3073986" y="324540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Fira Mono"/>
                  <a:ea typeface="Fira Mono"/>
                  <a:cs typeface="Fira Mono"/>
                  <a:sym typeface="Fira Mono"/>
                </a:rPr>
                <a:t>work</a:t>
              </a:r>
              <a:endParaRPr sz="1200">
                <a:latin typeface="Fira Mono"/>
                <a:ea typeface="Fira Mono"/>
                <a:cs typeface="Fira Mono"/>
                <a:sym typeface="Fira Mono"/>
              </a:endParaRPr>
            </a:p>
          </p:txBody>
        </p:sp>
      </p:grpSp>
      <p:sp>
        <p:nvSpPr>
          <p:cNvPr id="558" name="Google Shape;558;p55"/>
          <p:cNvSpPr/>
          <p:nvPr/>
        </p:nvSpPr>
        <p:spPr>
          <a:xfrm>
            <a:off x="3639575" y="1678550"/>
            <a:ext cx="582300" cy="237900"/>
          </a:xfrm>
          <a:prstGeom prst="rect">
            <a:avLst/>
          </a:prstGeom>
          <a:solidFill>
            <a:srgbClr val="C9C9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18000" spcFirstLastPara="1" rIns="0" wrap="square" tIns="14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GB" sz="1300">
                <a:latin typeface="Fira Mono"/>
                <a:ea typeface="Fira Mono"/>
                <a:cs typeface="Fira Mono"/>
                <a:sym typeface="Fira Mono"/>
              </a:rPr>
              <a:t>Task</a:t>
            </a:r>
            <a:endParaRPr i="0" sz="1300" u="none" cap="none" strike="noStrike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559" name="Google Shape;559;p55"/>
          <p:cNvSpPr/>
          <p:nvPr/>
        </p:nvSpPr>
        <p:spPr>
          <a:xfrm>
            <a:off x="3639575" y="2067475"/>
            <a:ext cx="582300" cy="298500"/>
          </a:xfrm>
          <a:prstGeom prst="rect">
            <a:avLst/>
          </a:prstGeom>
          <a:solidFill>
            <a:srgbClr val="EFC457">
              <a:alpha val="84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Fira Mono"/>
                <a:ea typeface="Fira Mono"/>
                <a:cs typeface="Fira Mono"/>
                <a:sym typeface="Fira Mono"/>
              </a:rPr>
              <a:t>click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560" name="Google Shape;560;p55"/>
          <p:cNvSpPr/>
          <p:nvPr/>
        </p:nvSpPr>
        <p:spPr>
          <a:xfrm>
            <a:off x="4432386" y="2067475"/>
            <a:ext cx="1153800" cy="298500"/>
          </a:xfrm>
          <a:prstGeom prst="rect">
            <a:avLst/>
          </a:prstGeom>
          <a:solidFill>
            <a:srgbClr val="EFC457">
              <a:alpha val="84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Fira Mono"/>
                <a:ea typeface="Fira Mono"/>
                <a:cs typeface="Fira Mono"/>
                <a:sym typeface="Fira Mono"/>
              </a:rPr>
              <a:t>Timer fired</a:t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561" name="Google Shape;561;p55"/>
          <p:cNvSpPr/>
          <p:nvPr/>
        </p:nvSpPr>
        <p:spPr>
          <a:xfrm>
            <a:off x="5834786" y="2067475"/>
            <a:ext cx="1153800" cy="298500"/>
          </a:xfrm>
          <a:prstGeom prst="rect">
            <a:avLst/>
          </a:prstGeom>
          <a:solidFill>
            <a:srgbClr val="EFC457">
              <a:alpha val="84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IdleCallback</a:t>
            </a:r>
            <a:endParaRPr b="1" sz="1300"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562" name="Google Shape;562;p55"/>
          <p:cNvSpPr/>
          <p:nvPr/>
        </p:nvSpPr>
        <p:spPr>
          <a:xfrm>
            <a:off x="7237186" y="2067475"/>
            <a:ext cx="1153800" cy="298500"/>
          </a:xfrm>
          <a:prstGeom prst="rect">
            <a:avLst/>
          </a:prstGeom>
          <a:solidFill>
            <a:srgbClr val="EFC457">
              <a:alpha val="84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IdleCallback</a:t>
            </a:r>
            <a:endParaRPr b="1" sz="10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563" name="Google Shape;563;p55"/>
          <p:cNvSpPr/>
          <p:nvPr/>
        </p:nvSpPr>
        <p:spPr>
          <a:xfrm>
            <a:off x="467175" y="1696600"/>
            <a:ext cx="2470500" cy="1811100"/>
          </a:xfrm>
          <a:prstGeom prst="rect">
            <a:avLst/>
          </a:prstGeom>
          <a:solidFill>
            <a:srgbClr val="151718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55"/>
          <p:cNvSpPr txBox="1"/>
          <p:nvPr/>
        </p:nvSpPr>
        <p:spPr>
          <a:xfrm>
            <a:off x="467175" y="1957832"/>
            <a:ext cx="2470500" cy="15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180000" spcFirstLastPara="1" rIns="18000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requestIdleCallback</a:t>
            </a:r>
            <a:r>
              <a:rPr lang="en-GB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(work);</a:t>
            </a:r>
            <a:endParaRPr sz="10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requestIdleCallback</a:t>
            </a:r>
            <a:r>
              <a:rPr lang="en-GB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(work);</a:t>
            </a:r>
            <a:endParaRPr sz="10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setTimeout(work);</a:t>
            </a:r>
            <a:endParaRPr sz="650">
              <a:solidFill>
                <a:srgbClr val="CE93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65" name="Google Shape;565;p55"/>
          <p:cNvSpPr/>
          <p:nvPr/>
        </p:nvSpPr>
        <p:spPr>
          <a:xfrm>
            <a:off x="603394" y="1800850"/>
            <a:ext cx="144300" cy="146400"/>
          </a:xfrm>
          <a:prstGeom prst="ellipse">
            <a:avLst/>
          </a:prstGeom>
          <a:solidFill>
            <a:srgbClr val="FF5F56"/>
          </a:solidFill>
          <a:ln cap="flat" cmpd="sng" w="9525">
            <a:solidFill>
              <a:srgbClr val="E04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55"/>
          <p:cNvSpPr/>
          <p:nvPr/>
        </p:nvSpPr>
        <p:spPr>
          <a:xfrm>
            <a:off x="820531" y="1800850"/>
            <a:ext cx="144300" cy="146400"/>
          </a:xfrm>
          <a:prstGeom prst="ellipse">
            <a:avLst/>
          </a:prstGeom>
          <a:solidFill>
            <a:srgbClr val="FFBD2E"/>
          </a:solidFill>
          <a:ln cap="flat" cmpd="sng" w="9525">
            <a:solidFill>
              <a:srgbClr val="DEA1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55"/>
          <p:cNvSpPr/>
          <p:nvPr/>
        </p:nvSpPr>
        <p:spPr>
          <a:xfrm>
            <a:off x="1037669" y="1800850"/>
            <a:ext cx="144300" cy="146400"/>
          </a:xfrm>
          <a:prstGeom prst="ellipse">
            <a:avLst/>
          </a:prstGeom>
          <a:solidFill>
            <a:srgbClr val="27C93F"/>
          </a:solidFill>
          <a:ln cap="flat" cmpd="sng" w="9525">
            <a:solidFill>
              <a:srgbClr val="1AAB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55"/>
          <p:cNvSpPr txBox="1"/>
          <p:nvPr/>
        </p:nvSpPr>
        <p:spPr>
          <a:xfrm>
            <a:off x="937218" y="1682150"/>
            <a:ext cx="2000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any.component.ts</a:t>
            </a:r>
            <a:endParaRPr sz="10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9" name="Google Shape;569;p55"/>
          <p:cNvSpPr/>
          <p:nvPr/>
        </p:nvSpPr>
        <p:spPr>
          <a:xfrm>
            <a:off x="4432375" y="1678550"/>
            <a:ext cx="1153800" cy="237900"/>
          </a:xfrm>
          <a:prstGeom prst="rect">
            <a:avLst/>
          </a:prstGeom>
          <a:solidFill>
            <a:srgbClr val="C9C9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18000" spcFirstLastPara="1" rIns="0" wrap="square" tIns="14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GB" sz="1300">
                <a:latin typeface="Fira Mono"/>
                <a:ea typeface="Fira Mono"/>
                <a:cs typeface="Fira Mono"/>
                <a:sym typeface="Fira Mono"/>
              </a:rPr>
              <a:t>Task</a:t>
            </a:r>
            <a:endParaRPr i="0" sz="1300" u="none" cap="none" strike="noStrike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570" name="Google Shape;570;p55"/>
          <p:cNvSpPr/>
          <p:nvPr/>
        </p:nvSpPr>
        <p:spPr>
          <a:xfrm>
            <a:off x="5834775" y="1678550"/>
            <a:ext cx="1153800" cy="237900"/>
          </a:xfrm>
          <a:prstGeom prst="rect">
            <a:avLst/>
          </a:prstGeom>
          <a:solidFill>
            <a:srgbClr val="C9C9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18000" spcFirstLastPara="1" rIns="0" wrap="square" tIns="14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GB" sz="1300">
                <a:latin typeface="Fira Mono"/>
                <a:ea typeface="Fira Mono"/>
                <a:cs typeface="Fira Mono"/>
                <a:sym typeface="Fira Mono"/>
              </a:rPr>
              <a:t>Task</a:t>
            </a:r>
            <a:endParaRPr i="0" sz="1300" u="none" cap="none" strike="noStrike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571" name="Google Shape;571;p55"/>
          <p:cNvSpPr/>
          <p:nvPr/>
        </p:nvSpPr>
        <p:spPr>
          <a:xfrm>
            <a:off x="7237175" y="1678550"/>
            <a:ext cx="1153800" cy="237900"/>
          </a:xfrm>
          <a:prstGeom prst="rect">
            <a:avLst/>
          </a:prstGeom>
          <a:solidFill>
            <a:srgbClr val="C9C9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18000" spcFirstLastPara="1" rIns="0" wrap="square" tIns="14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GB" sz="1300">
                <a:latin typeface="Fira Mono"/>
                <a:ea typeface="Fira Mono"/>
                <a:cs typeface="Fira Mono"/>
                <a:sym typeface="Fira Mono"/>
              </a:rPr>
              <a:t>Task</a:t>
            </a:r>
            <a:endParaRPr i="0" sz="1300" u="none" cap="none" strike="noStrike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572" name="Google Shape;572;p55"/>
          <p:cNvSpPr txBox="1"/>
          <p:nvPr/>
        </p:nvSpPr>
        <p:spPr>
          <a:xfrm>
            <a:off x="467175" y="3817650"/>
            <a:ext cx="4810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Every idleCallback </a:t>
            </a:r>
            <a:r>
              <a:rPr b="1" lang="en-GB"/>
              <a:t>creates a new macrotask</a:t>
            </a:r>
            <a:r>
              <a:rPr lang="en-GB"/>
              <a:t> in the order it was scheduled</a:t>
            </a:r>
            <a:br>
              <a:rPr lang="en-GB"/>
            </a:br>
            <a:br>
              <a:rPr lang="en-GB"/>
            </a:br>
            <a:r>
              <a:rPr lang="en-GB"/>
              <a:t>Executed </a:t>
            </a:r>
            <a:r>
              <a:rPr b="1" lang="en-GB"/>
              <a:t>last</a:t>
            </a:r>
            <a:r>
              <a:rPr lang="en-GB"/>
              <a:t>, only in case the </a:t>
            </a:r>
            <a:r>
              <a:rPr b="1" lang="en-GB"/>
              <a:t>macrotask queue is empty</a:t>
            </a:r>
            <a:endParaRPr b="1"/>
          </a:p>
        </p:txBody>
      </p:sp>
      <p:cxnSp>
        <p:nvCxnSpPr>
          <p:cNvPr id="573" name="Google Shape;573;p55"/>
          <p:cNvCxnSpPr>
            <a:stCxn id="574" idx="0"/>
            <a:endCxn id="575" idx="0"/>
          </p:cNvCxnSpPr>
          <p:nvPr/>
        </p:nvCxnSpPr>
        <p:spPr>
          <a:xfrm rot="-5400000">
            <a:off x="4000750" y="-751625"/>
            <a:ext cx="789300" cy="5445900"/>
          </a:xfrm>
          <a:prstGeom prst="curvedConnector3">
            <a:avLst>
              <a:gd fmla="val 170775" name="adj1"/>
            </a:avLst>
          </a:prstGeom>
          <a:noFill/>
          <a:ln cap="flat" cmpd="sng" w="19050">
            <a:solidFill>
              <a:srgbClr val="F44747"/>
            </a:solidFill>
            <a:prstDash val="dash"/>
            <a:round/>
            <a:headEnd len="med" w="med" type="none"/>
            <a:tailEnd len="med" w="med" type="stealth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574" name="Google Shape;574;p55"/>
          <p:cNvSpPr/>
          <p:nvPr/>
        </p:nvSpPr>
        <p:spPr>
          <a:xfrm>
            <a:off x="603400" y="2365975"/>
            <a:ext cx="2138100" cy="441900"/>
          </a:xfrm>
          <a:prstGeom prst="rect">
            <a:avLst/>
          </a:prstGeom>
          <a:noFill/>
          <a:ln cap="flat" cmpd="sng" w="19050">
            <a:solidFill>
              <a:srgbClr val="F44747"/>
            </a:solidFill>
            <a:prstDash val="dash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55"/>
          <p:cNvSpPr/>
          <p:nvPr/>
        </p:nvSpPr>
        <p:spPr>
          <a:xfrm>
            <a:off x="5759550" y="1576550"/>
            <a:ext cx="2717700" cy="2123100"/>
          </a:xfrm>
          <a:prstGeom prst="rect">
            <a:avLst/>
          </a:prstGeom>
          <a:noFill/>
          <a:ln cap="flat" cmpd="sng" w="19050">
            <a:solidFill>
              <a:srgbClr val="F44747"/>
            </a:solidFill>
            <a:prstDash val="dash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6"/>
          <p:cNvSpPr/>
          <p:nvPr/>
        </p:nvSpPr>
        <p:spPr>
          <a:xfrm>
            <a:off x="6871147" y="2036713"/>
            <a:ext cx="332400" cy="360000"/>
          </a:xfrm>
          <a:prstGeom prst="rect">
            <a:avLst/>
          </a:prstGeom>
          <a:noFill/>
          <a:ln cap="flat" cmpd="sng" w="19050">
            <a:solidFill>
              <a:srgbClr val="F4474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56"/>
          <p:cNvSpPr/>
          <p:nvPr/>
        </p:nvSpPr>
        <p:spPr>
          <a:xfrm>
            <a:off x="4387950" y="1576550"/>
            <a:ext cx="2871600" cy="2123100"/>
          </a:xfrm>
          <a:prstGeom prst="rect">
            <a:avLst/>
          </a:prstGeom>
          <a:noFill/>
          <a:ln cap="flat" cmpd="sng" w="19050">
            <a:solidFill>
              <a:srgbClr val="F44747"/>
            </a:solidFill>
            <a:prstDash val="dash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56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requestAnimationFrame</a:t>
            </a:r>
            <a:endParaRPr sz="2022">
              <a:solidFill>
                <a:schemeClr val="dk2"/>
              </a:solidFill>
            </a:endParaRPr>
          </a:p>
        </p:txBody>
      </p:sp>
      <p:grpSp>
        <p:nvGrpSpPr>
          <p:cNvPr id="583" name="Google Shape;583;p56"/>
          <p:cNvGrpSpPr/>
          <p:nvPr/>
        </p:nvGrpSpPr>
        <p:grpSpPr>
          <a:xfrm>
            <a:off x="7313326" y="2438150"/>
            <a:ext cx="1153800" cy="1087600"/>
            <a:chOff x="4904286" y="3245400"/>
            <a:chExt cx="1153800" cy="1087600"/>
          </a:xfrm>
        </p:grpSpPr>
        <p:sp>
          <p:nvSpPr>
            <p:cNvPr id="584" name="Google Shape;584;p56"/>
            <p:cNvSpPr/>
            <p:nvPr/>
          </p:nvSpPr>
          <p:spPr>
            <a:xfrm>
              <a:off x="4904286" y="363995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…</a:t>
              </a:r>
              <a:endParaRPr sz="1200"/>
            </a:p>
          </p:txBody>
        </p:sp>
        <p:sp>
          <p:nvSpPr>
            <p:cNvPr id="585" name="Google Shape;585;p56"/>
            <p:cNvSpPr/>
            <p:nvPr/>
          </p:nvSpPr>
          <p:spPr>
            <a:xfrm>
              <a:off x="4904286" y="403450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…</a:t>
              </a:r>
              <a:endParaRPr sz="1200"/>
            </a:p>
          </p:txBody>
        </p:sp>
        <p:sp>
          <p:nvSpPr>
            <p:cNvPr id="586" name="Google Shape;586;p56"/>
            <p:cNvSpPr/>
            <p:nvPr/>
          </p:nvSpPr>
          <p:spPr>
            <a:xfrm>
              <a:off x="4904286" y="324540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Fira Mono"/>
                  <a:ea typeface="Fira Mono"/>
                  <a:cs typeface="Fira Mono"/>
                  <a:sym typeface="Fira Mono"/>
                </a:rPr>
                <a:t>work</a:t>
              </a:r>
              <a:endParaRPr sz="1200">
                <a:latin typeface="Fira Mono"/>
                <a:ea typeface="Fira Mono"/>
                <a:cs typeface="Fira Mono"/>
                <a:sym typeface="Fira Mono"/>
              </a:endParaRPr>
            </a:p>
          </p:txBody>
        </p:sp>
      </p:grpSp>
      <p:grpSp>
        <p:nvGrpSpPr>
          <p:cNvPr id="587" name="Google Shape;587;p56"/>
          <p:cNvGrpSpPr/>
          <p:nvPr/>
        </p:nvGrpSpPr>
        <p:grpSpPr>
          <a:xfrm>
            <a:off x="4432366" y="2438150"/>
            <a:ext cx="1153800" cy="1087600"/>
            <a:chOff x="1778586" y="3245400"/>
            <a:chExt cx="1153800" cy="1087600"/>
          </a:xfrm>
        </p:grpSpPr>
        <p:sp>
          <p:nvSpPr>
            <p:cNvPr id="588" name="Google Shape;588;p56"/>
            <p:cNvSpPr/>
            <p:nvPr/>
          </p:nvSpPr>
          <p:spPr>
            <a:xfrm>
              <a:off x="1778586" y="363995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…</a:t>
              </a:r>
              <a:endParaRPr sz="1200"/>
            </a:p>
          </p:txBody>
        </p:sp>
        <p:sp>
          <p:nvSpPr>
            <p:cNvPr id="589" name="Google Shape;589;p56"/>
            <p:cNvSpPr/>
            <p:nvPr/>
          </p:nvSpPr>
          <p:spPr>
            <a:xfrm>
              <a:off x="1778586" y="403450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…</a:t>
              </a:r>
              <a:endParaRPr sz="1200"/>
            </a:p>
          </p:txBody>
        </p:sp>
        <p:sp>
          <p:nvSpPr>
            <p:cNvPr id="590" name="Google Shape;590;p56"/>
            <p:cNvSpPr/>
            <p:nvPr/>
          </p:nvSpPr>
          <p:spPr>
            <a:xfrm>
              <a:off x="1778586" y="324540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Fira Mono"/>
                  <a:ea typeface="Fira Mono"/>
                  <a:cs typeface="Fira Mono"/>
                  <a:sym typeface="Fira Mono"/>
                </a:rPr>
                <a:t>work</a:t>
              </a:r>
              <a:endParaRPr sz="1200">
                <a:latin typeface="Fira Mono"/>
                <a:ea typeface="Fira Mono"/>
                <a:cs typeface="Fira Mono"/>
                <a:sym typeface="Fira Mono"/>
              </a:endParaRPr>
            </a:p>
          </p:txBody>
        </p:sp>
      </p:grpSp>
      <p:grpSp>
        <p:nvGrpSpPr>
          <p:cNvPr id="591" name="Google Shape;591;p56"/>
          <p:cNvGrpSpPr/>
          <p:nvPr/>
        </p:nvGrpSpPr>
        <p:grpSpPr>
          <a:xfrm>
            <a:off x="5682346" y="2438150"/>
            <a:ext cx="1153800" cy="1087600"/>
            <a:chOff x="3073986" y="3245400"/>
            <a:chExt cx="1153800" cy="1087600"/>
          </a:xfrm>
        </p:grpSpPr>
        <p:sp>
          <p:nvSpPr>
            <p:cNvPr id="592" name="Google Shape;592;p56"/>
            <p:cNvSpPr/>
            <p:nvPr/>
          </p:nvSpPr>
          <p:spPr>
            <a:xfrm>
              <a:off x="3073986" y="363995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…</a:t>
              </a:r>
              <a:endParaRPr sz="1200"/>
            </a:p>
          </p:txBody>
        </p:sp>
        <p:sp>
          <p:nvSpPr>
            <p:cNvPr id="593" name="Google Shape;593;p56"/>
            <p:cNvSpPr/>
            <p:nvPr/>
          </p:nvSpPr>
          <p:spPr>
            <a:xfrm>
              <a:off x="3073986" y="403450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…</a:t>
              </a:r>
              <a:endParaRPr sz="1200"/>
            </a:p>
          </p:txBody>
        </p:sp>
        <p:sp>
          <p:nvSpPr>
            <p:cNvPr id="594" name="Google Shape;594;p56"/>
            <p:cNvSpPr/>
            <p:nvPr/>
          </p:nvSpPr>
          <p:spPr>
            <a:xfrm>
              <a:off x="3073986" y="324540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Fira Mono"/>
                  <a:ea typeface="Fira Mono"/>
                  <a:cs typeface="Fira Mono"/>
                  <a:sym typeface="Fira Mono"/>
                </a:rPr>
                <a:t>work</a:t>
              </a:r>
              <a:endParaRPr sz="1200">
                <a:latin typeface="Fira Mono"/>
                <a:ea typeface="Fira Mono"/>
                <a:cs typeface="Fira Mono"/>
                <a:sym typeface="Fira Mono"/>
              </a:endParaRPr>
            </a:p>
          </p:txBody>
        </p:sp>
      </p:grpSp>
      <p:sp>
        <p:nvSpPr>
          <p:cNvPr id="595" name="Google Shape;595;p56"/>
          <p:cNvSpPr/>
          <p:nvPr/>
        </p:nvSpPr>
        <p:spPr>
          <a:xfrm>
            <a:off x="3639575" y="1678550"/>
            <a:ext cx="582300" cy="237900"/>
          </a:xfrm>
          <a:prstGeom prst="rect">
            <a:avLst/>
          </a:prstGeom>
          <a:solidFill>
            <a:srgbClr val="C9C9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18000" spcFirstLastPara="1" rIns="0" wrap="square" tIns="14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GB" sz="1300">
                <a:latin typeface="Fira Mono"/>
                <a:ea typeface="Fira Mono"/>
                <a:cs typeface="Fira Mono"/>
                <a:sym typeface="Fira Mono"/>
              </a:rPr>
              <a:t>Task</a:t>
            </a:r>
            <a:endParaRPr i="0" sz="1300" u="none" cap="none" strike="noStrike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596" name="Google Shape;596;p56"/>
          <p:cNvSpPr/>
          <p:nvPr/>
        </p:nvSpPr>
        <p:spPr>
          <a:xfrm>
            <a:off x="3639575" y="2067475"/>
            <a:ext cx="582300" cy="298500"/>
          </a:xfrm>
          <a:prstGeom prst="rect">
            <a:avLst/>
          </a:prstGeom>
          <a:solidFill>
            <a:srgbClr val="EFC457">
              <a:alpha val="84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Fira Mono"/>
                <a:ea typeface="Fira Mono"/>
                <a:cs typeface="Fira Mono"/>
                <a:sym typeface="Fira Mono"/>
              </a:rPr>
              <a:t>click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597" name="Google Shape;597;p56"/>
          <p:cNvSpPr/>
          <p:nvPr/>
        </p:nvSpPr>
        <p:spPr>
          <a:xfrm>
            <a:off x="4432386" y="2067475"/>
            <a:ext cx="1153800" cy="298500"/>
          </a:xfrm>
          <a:prstGeom prst="rect">
            <a:avLst/>
          </a:prstGeom>
          <a:solidFill>
            <a:srgbClr val="EFC457">
              <a:alpha val="84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Fira Mono"/>
                <a:ea typeface="Fira Mono"/>
                <a:cs typeface="Fira Mono"/>
                <a:sym typeface="Fira Mono"/>
              </a:rPr>
              <a:t>AnimationFrame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598" name="Google Shape;598;p56"/>
          <p:cNvSpPr/>
          <p:nvPr/>
        </p:nvSpPr>
        <p:spPr>
          <a:xfrm>
            <a:off x="5682386" y="2067475"/>
            <a:ext cx="1153800" cy="298500"/>
          </a:xfrm>
          <a:prstGeom prst="rect">
            <a:avLst/>
          </a:prstGeom>
          <a:solidFill>
            <a:srgbClr val="EFC457">
              <a:alpha val="84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AnimationFrame</a:t>
            </a:r>
            <a:endParaRPr sz="8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599" name="Google Shape;599;p56"/>
          <p:cNvSpPr/>
          <p:nvPr/>
        </p:nvSpPr>
        <p:spPr>
          <a:xfrm>
            <a:off x="7313386" y="2067475"/>
            <a:ext cx="1153800" cy="298500"/>
          </a:xfrm>
          <a:prstGeom prst="rect">
            <a:avLst/>
          </a:prstGeom>
          <a:solidFill>
            <a:srgbClr val="EFC457">
              <a:alpha val="84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Timer fired</a:t>
            </a:r>
            <a:endParaRPr sz="10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600" name="Google Shape;600;p56"/>
          <p:cNvSpPr/>
          <p:nvPr/>
        </p:nvSpPr>
        <p:spPr>
          <a:xfrm>
            <a:off x="467175" y="1696600"/>
            <a:ext cx="2693400" cy="1811100"/>
          </a:xfrm>
          <a:prstGeom prst="rect">
            <a:avLst/>
          </a:prstGeom>
          <a:solidFill>
            <a:srgbClr val="151718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56"/>
          <p:cNvSpPr txBox="1"/>
          <p:nvPr/>
        </p:nvSpPr>
        <p:spPr>
          <a:xfrm>
            <a:off x="467175" y="1957832"/>
            <a:ext cx="2693400" cy="15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180000" spcFirstLastPara="1" rIns="18000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setTimeout</a:t>
            </a:r>
            <a:r>
              <a:rPr lang="en-GB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(work);</a:t>
            </a:r>
            <a:endParaRPr sz="10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requestAnimationFrame</a:t>
            </a:r>
            <a:r>
              <a:rPr lang="en-GB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(work);</a:t>
            </a:r>
            <a:endParaRPr sz="10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requestAnimationFrame</a:t>
            </a:r>
            <a:r>
              <a:rPr lang="en-GB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(work);</a:t>
            </a:r>
            <a:endParaRPr sz="650">
              <a:solidFill>
                <a:srgbClr val="CE93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2" name="Google Shape;602;p56"/>
          <p:cNvSpPr/>
          <p:nvPr/>
        </p:nvSpPr>
        <p:spPr>
          <a:xfrm>
            <a:off x="603394" y="1800850"/>
            <a:ext cx="144300" cy="146400"/>
          </a:xfrm>
          <a:prstGeom prst="ellipse">
            <a:avLst/>
          </a:prstGeom>
          <a:solidFill>
            <a:srgbClr val="FF5F56"/>
          </a:solidFill>
          <a:ln cap="flat" cmpd="sng" w="9525">
            <a:solidFill>
              <a:srgbClr val="E04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56"/>
          <p:cNvSpPr/>
          <p:nvPr/>
        </p:nvSpPr>
        <p:spPr>
          <a:xfrm>
            <a:off x="820531" y="1800850"/>
            <a:ext cx="144300" cy="146400"/>
          </a:xfrm>
          <a:prstGeom prst="ellipse">
            <a:avLst/>
          </a:prstGeom>
          <a:solidFill>
            <a:srgbClr val="FFBD2E"/>
          </a:solidFill>
          <a:ln cap="flat" cmpd="sng" w="9525">
            <a:solidFill>
              <a:srgbClr val="DEA1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56"/>
          <p:cNvSpPr/>
          <p:nvPr/>
        </p:nvSpPr>
        <p:spPr>
          <a:xfrm>
            <a:off x="1037669" y="1800850"/>
            <a:ext cx="144300" cy="146400"/>
          </a:xfrm>
          <a:prstGeom prst="ellipse">
            <a:avLst/>
          </a:prstGeom>
          <a:solidFill>
            <a:srgbClr val="27C93F"/>
          </a:solidFill>
          <a:ln cap="flat" cmpd="sng" w="9525">
            <a:solidFill>
              <a:srgbClr val="1AAB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56"/>
          <p:cNvSpPr txBox="1"/>
          <p:nvPr/>
        </p:nvSpPr>
        <p:spPr>
          <a:xfrm>
            <a:off x="979632" y="1682150"/>
            <a:ext cx="2180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any.component.ts</a:t>
            </a:r>
            <a:endParaRPr sz="10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6" name="Google Shape;606;p56"/>
          <p:cNvSpPr/>
          <p:nvPr/>
        </p:nvSpPr>
        <p:spPr>
          <a:xfrm>
            <a:off x="4432375" y="1678550"/>
            <a:ext cx="2740500" cy="237900"/>
          </a:xfrm>
          <a:prstGeom prst="rect">
            <a:avLst/>
          </a:prstGeom>
          <a:solidFill>
            <a:srgbClr val="C9C9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18000" spcFirstLastPara="1" rIns="0" wrap="square" tIns="14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GB" sz="1300">
                <a:latin typeface="Fira Mono"/>
                <a:ea typeface="Fira Mono"/>
                <a:cs typeface="Fira Mono"/>
                <a:sym typeface="Fira Mono"/>
              </a:rPr>
              <a:t>Task</a:t>
            </a:r>
            <a:endParaRPr i="0" sz="1300" u="none" cap="none" strike="noStrike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607" name="Google Shape;607;p56"/>
          <p:cNvSpPr/>
          <p:nvPr/>
        </p:nvSpPr>
        <p:spPr>
          <a:xfrm>
            <a:off x="7313375" y="1678550"/>
            <a:ext cx="1153800" cy="237900"/>
          </a:xfrm>
          <a:prstGeom prst="rect">
            <a:avLst/>
          </a:prstGeom>
          <a:solidFill>
            <a:srgbClr val="C9C9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18000" spcFirstLastPara="1" rIns="0" wrap="square" tIns="14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GB" sz="1300">
                <a:latin typeface="Fira Mono"/>
                <a:ea typeface="Fira Mono"/>
                <a:cs typeface="Fira Mono"/>
                <a:sym typeface="Fira Mono"/>
              </a:rPr>
              <a:t>Task</a:t>
            </a:r>
            <a:endParaRPr i="0" sz="1300" u="none" cap="none" strike="noStrike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608" name="Google Shape;608;p56"/>
          <p:cNvSpPr txBox="1"/>
          <p:nvPr/>
        </p:nvSpPr>
        <p:spPr>
          <a:xfrm>
            <a:off x="467175" y="3817650"/>
            <a:ext cx="4810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rAF callbacks are </a:t>
            </a:r>
            <a:r>
              <a:rPr b="1" lang="en-GB"/>
              <a:t>gathered</a:t>
            </a:r>
            <a:r>
              <a:rPr lang="en-GB"/>
              <a:t> and executed in a </a:t>
            </a:r>
            <a:r>
              <a:rPr b="1" lang="en-GB"/>
              <a:t>combined macrotask</a:t>
            </a:r>
            <a:r>
              <a:rPr lang="en-GB"/>
              <a:t>.</a:t>
            </a:r>
            <a:br>
              <a:rPr lang="en-GB"/>
            </a:br>
            <a:br>
              <a:rPr lang="en-GB"/>
            </a:br>
            <a:r>
              <a:rPr lang="en-GB"/>
              <a:t>Asks browser to re-paint, executed </a:t>
            </a:r>
            <a:r>
              <a:rPr b="1" lang="en-GB"/>
              <a:t>first</a:t>
            </a:r>
            <a:r>
              <a:rPr lang="en-GB"/>
              <a:t>, before next </a:t>
            </a:r>
            <a:r>
              <a:rPr b="1" lang="en-GB">
                <a:solidFill>
                  <a:srgbClr val="74B266"/>
                </a:solidFill>
              </a:rPr>
              <a:t>paint</a:t>
            </a:r>
            <a:r>
              <a:rPr b="1" lang="en-GB"/>
              <a:t>.</a:t>
            </a:r>
            <a:endParaRPr b="1"/>
          </a:p>
        </p:txBody>
      </p:sp>
      <p:sp>
        <p:nvSpPr>
          <p:cNvPr id="609" name="Google Shape;609;p56"/>
          <p:cNvSpPr/>
          <p:nvPr/>
        </p:nvSpPr>
        <p:spPr>
          <a:xfrm>
            <a:off x="6897672" y="2067475"/>
            <a:ext cx="144300" cy="298500"/>
          </a:xfrm>
          <a:prstGeom prst="rect">
            <a:avLst/>
          </a:prstGeom>
          <a:solidFill>
            <a:srgbClr val="74B266">
              <a:alpha val="824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56"/>
          <p:cNvSpPr/>
          <p:nvPr/>
        </p:nvSpPr>
        <p:spPr>
          <a:xfrm>
            <a:off x="7076856" y="2067475"/>
            <a:ext cx="95700" cy="298500"/>
          </a:xfrm>
          <a:prstGeom prst="rect">
            <a:avLst/>
          </a:prstGeom>
          <a:solidFill>
            <a:srgbClr val="74B266">
              <a:alpha val="824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1" name="Google Shape;611;p56"/>
          <p:cNvCxnSpPr>
            <a:stCxn id="612" idx="0"/>
            <a:endCxn id="581" idx="0"/>
          </p:cNvCxnSpPr>
          <p:nvPr/>
        </p:nvCxnSpPr>
        <p:spPr>
          <a:xfrm rot="-5400000">
            <a:off x="3275800" y="46525"/>
            <a:ext cx="1017900" cy="4078200"/>
          </a:xfrm>
          <a:prstGeom prst="curvedConnector3">
            <a:avLst>
              <a:gd fmla="val 123406" name="adj1"/>
            </a:avLst>
          </a:prstGeom>
          <a:noFill/>
          <a:ln cap="flat" cmpd="sng" w="19050">
            <a:solidFill>
              <a:srgbClr val="F44747"/>
            </a:solidFill>
            <a:prstDash val="dash"/>
            <a:round/>
            <a:headEnd len="med" w="med" type="none"/>
            <a:tailEnd len="med" w="med" type="stealth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612" name="Google Shape;612;p56"/>
          <p:cNvSpPr/>
          <p:nvPr/>
        </p:nvSpPr>
        <p:spPr>
          <a:xfrm>
            <a:off x="603400" y="2594575"/>
            <a:ext cx="2284500" cy="393000"/>
          </a:xfrm>
          <a:prstGeom prst="rect">
            <a:avLst/>
          </a:prstGeom>
          <a:noFill/>
          <a:ln cap="flat" cmpd="sng" w="19050">
            <a:solidFill>
              <a:srgbClr val="F44747"/>
            </a:solidFill>
            <a:prstDash val="dash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/>
        </p:nvSpPr>
        <p:spPr>
          <a:xfrm>
            <a:off x="0" y="492900"/>
            <a:ext cx="9144000" cy="4650600"/>
          </a:xfrm>
          <a:prstGeom prst="rect">
            <a:avLst/>
          </a:prstGeom>
          <a:solidFill>
            <a:srgbClr val="22243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-GB" sz="13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(queue.waitForMessage()){</a:t>
            </a:r>
            <a:endParaRPr sz="13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queue.processNextMessage();</a:t>
            </a:r>
            <a:endParaRPr sz="13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50">
              <a:solidFill>
                <a:srgbClr val="26C6D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6" name="Google Shape;256;p39"/>
          <p:cNvSpPr txBox="1"/>
          <p:nvPr>
            <p:ph type="title"/>
          </p:nvPr>
        </p:nvSpPr>
        <p:spPr>
          <a:xfrm>
            <a:off x="0" y="0"/>
            <a:ext cx="82827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Event Loop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57"/>
          <p:cNvSpPr/>
          <p:nvPr/>
        </p:nvSpPr>
        <p:spPr>
          <a:xfrm>
            <a:off x="8471347" y="2036713"/>
            <a:ext cx="332400" cy="360000"/>
          </a:xfrm>
          <a:prstGeom prst="rect">
            <a:avLst/>
          </a:prstGeom>
          <a:noFill/>
          <a:ln cap="flat" cmpd="sng" w="19050">
            <a:solidFill>
              <a:srgbClr val="F4474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57"/>
          <p:cNvSpPr/>
          <p:nvPr/>
        </p:nvSpPr>
        <p:spPr>
          <a:xfrm>
            <a:off x="5988150" y="1576550"/>
            <a:ext cx="2871600" cy="2123100"/>
          </a:xfrm>
          <a:prstGeom prst="rect">
            <a:avLst/>
          </a:prstGeom>
          <a:noFill/>
          <a:ln cap="flat" cmpd="sng" w="19050">
            <a:solidFill>
              <a:srgbClr val="F44747"/>
            </a:solidFill>
            <a:prstDash val="dash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57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requestAnimationFrame</a:t>
            </a:r>
            <a:endParaRPr sz="2022">
              <a:solidFill>
                <a:schemeClr val="dk2"/>
              </a:solidFill>
            </a:endParaRPr>
          </a:p>
        </p:txBody>
      </p:sp>
      <p:grpSp>
        <p:nvGrpSpPr>
          <p:cNvPr id="620" name="Google Shape;620;p57"/>
          <p:cNvGrpSpPr/>
          <p:nvPr/>
        </p:nvGrpSpPr>
        <p:grpSpPr>
          <a:xfrm>
            <a:off x="6032566" y="2438150"/>
            <a:ext cx="1153800" cy="1087600"/>
            <a:chOff x="1778586" y="3245400"/>
            <a:chExt cx="1153800" cy="1087600"/>
          </a:xfrm>
        </p:grpSpPr>
        <p:sp>
          <p:nvSpPr>
            <p:cNvPr id="621" name="Google Shape;621;p57"/>
            <p:cNvSpPr/>
            <p:nvPr/>
          </p:nvSpPr>
          <p:spPr>
            <a:xfrm>
              <a:off x="1778586" y="363995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…</a:t>
              </a:r>
              <a:endParaRPr sz="1200"/>
            </a:p>
          </p:txBody>
        </p:sp>
        <p:sp>
          <p:nvSpPr>
            <p:cNvPr id="622" name="Google Shape;622;p57"/>
            <p:cNvSpPr/>
            <p:nvPr/>
          </p:nvSpPr>
          <p:spPr>
            <a:xfrm>
              <a:off x="1778586" y="403450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…</a:t>
              </a:r>
              <a:endParaRPr sz="1200"/>
            </a:p>
          </p:txBody>
        </p:sp>
        <p:sp>
          <p:nvSpPr>
            <p:cNvPr id="623" name="Google Shape;623;p57"/>
            <p:cNvSpPr/>
            <p:nvPr/>
          </p:nvSpPr>
          <p:spPr>
            <a:xfrm>
              <a:off x="1778586" y="324540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Fira Mono"/>
                  <a:ea typeface="Fira Mono"/>
                  <a:cs typeface="Fira Mono"/>
                  <a:sym typeface="Fira Mono"/>
                </a:rPr>
                <a:t>work</a:t>
              </a:r>
              <a:endParaRPr sz="1200">
                <a:latin typeface="Fira Mono"/>
                <a:ea typeface="Fira Mono"/>
                <a:cs typeface="Fira Mono"/>
                <a:sym typeface="Fira Mono"/>
              </a:endParaRPr>
            </a:p>
          </p:txBody>
        </p:sp>
      </p:grpSp>
      <p:grpSp>
        <p:nvGrpSpPr>
          <p:cNvPr id="624" name="Google Shape;624;p57"/>
          <p:cNvGrpSpPr/>
          <p:nvPr/>
        </p:nvGrpSpPr>
        <p:grpSpPr>
          <a:xfrm>
            <a:off x="7282546" y="2438150"/>
            <a:ext cx="1153800" cy="1087600"/>
            <a:chOff x="3073986" y="3245400"/>
            <a:chExt cx="1153800" cy="1087600"/>
          </a:xfrm>
        </p:grpSpPr>
        <p:sp>
          <p:nvSpPr>
            <p:cNvPr id="625" name="Google Shape;625;p57"/>
            <p:cNvSpPr/>
            <p:nvPr/>
          </p:nvSpPr>
          <p:spPr>
            <a:xfrm>
              <a:off x="3073986" y="363995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…</a:t>
              </a:r>
              <a:endParaRPr sz="1200"/>
            </a:p>
          </p:txBody>
        </p:sp>
        <p:sp>
          <p:nvSpPr>
            <p:cNvPr id="626" name="Google Shape;626;p57"/>
            <p:cNvSpPr/>
            <p:nvPr/>
          </p:nvSpPr>
          <p:spPr>
            <a:xfrm>
              <a:off x="3073986" y="403450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…</a:t>
              </a:r>
              <a:endParaRPr sz="1200"/>
            </a:p>
          </p:txBody>
        </p:sp>
        <p:sp>
          <p:nvSpPr>
            <p:cNvPr id="627" name="Google Shape;627;p57"/>
            <p:cNvSpPr/>
            <p:nvPr/>
          </p:nvSpPr>
          <p:spPr>
            <a:xfrm>
              <a:off x="3073986" y="324540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Fira Mono"/>
                  <a:ea typeface="Fira Mono"/>
                  <a:cs typeface="Fira Mono"/>
                  <a:sym typeface="Fira Mono"/>
                </a:rPr>
                <a:t>work</a:t>
              </a:r>
              <a:endParaRPr sz="1200">
                <a:latin typeface="Fira Mono"/>
                <a:ea typeface="Fira Mono"/>
                <a:cs typeface="Fira Mono"/>
                <a:sym typeface="Fira Mono"/>
              </a:endParaRPr>
            </a:p>
          </p:txBody>
        </p:sp>
      </p:grpSp>
      <p:sp>
        <p:nvSpPr>
          <p:cNvPr id="628" name="Google Shape;628;p57"/>
          <p:cNvSpPr/>
          <p:nvPr/>
        </p:nvSpPr>
        <p:spPr>
          <a:xfrm>
            <a:off x="3639575" y="1678550"/>
            <a:ext cx="582300" cy="237900"/>
          </a:xfrm>
          <a:prstGeom prst="rect">
            <a:avLst/>
          </a:prstGeom>
          <a:solidFill>
            <a:srgbClr val="C9C9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18000" spcFirstLastPara="1" rIns="0" wrap="square" tIns="14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GB" sz="1300">
                <a:latin typeface="Fira Mono"/>
                <a:ea typeface="Fira Mono"/>
                <a:cs typeface="Fira Mono"/>
                <a:sym typeface="Fira Mono"/>
              </a:rPr>
              <a:t>Task</a:t>
            </a:r>
            <a:endParaRPr i="0" sz="1300" u="none" cap="none" strike="noStrike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629" name="Google Shape;629;p57"/>
          <p:cNvSpPr/>
          <p:nvPr/>
        </p:nvSpPr>
        <p:spPr>
          <a:xfrm>
            <a:off x="3639575" y="2067475"/>
            <a:ext cx="582300" cy="298500"/>
          </a:xfrm>
          <a:prstGeom prst="rect">
            <a:avLst/>
          </a:prstGeom>
          <a:solidFill>
            <a:srgbClr val="EFC457">
              <a:alpha val="84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Fira Mono"/>
                <a:ea typeface="Fira Mono"/>
                <a:cs typeface="Fira Mono"/>
                <a:sym typeface="Fira Mono"/>
              </a:rPr>
              <a:t>click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630" name="Google Shape;630;p57"/>
          <p:cNvSpPr/>
          <p:nvPr/>
        </p:nvSpPr>
        <p:spPr>
          <a:xfrm>
            <a:off x="6032586" y="2067475"/>
            <a:ext cx="1153800" cy="298500"/>
          </a:xfrm>
          <a:prstGeom prst="rect">
            <a:avLst/>
          </a:prstGeom>
          <a:solidFill>
            <a:srgbClr val="EFC457">
              <a:alpha val="84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Fira Mono"/>
                <a:ea typeface="Fira Mono"/>
                <a:cs typeface="Fira Mono"/>
                <a:sym typeface="Fira Mono"/>
              </a:rPr>
              <a:t>AnimationFrame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631" name="Google Shape;631;p57"/>
          <p:cNvSpPr/>
          <p:nvPr/>
        </p:nvSpPr>
        <p:spPr>
          <a:xfrm>
            <a:off x="7282586" y="2067475"/>
            <a:ext cx="1153800" cy="298500"/>
          </a:xfrm>
          <a:prstGeom prst="rect">
            <a:avLst/>
          </a:prstGeom>
          <a:solidFill>
            <a:srgbClr val="EFC457">
              <a:alpha val="84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AnimationFrame</a:t>
            </a:r>
            <a:endParaRPr sz="8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632" name="Google Shape;632;p57"/>
          <p:cNvSpPr/>
          <p:nvPr/>
        </p:nvSpPr>
        <p:spPr>
          <a:xfrm>
            <a:off x="467175" y="1696600"/>
            <a:ext cx="2693400" cy="1811100"/>
          </a:xfrm>
          <a:prstGeom prst="rect">
            <a:avLst/>
          </a:prstGeom>
          <a:solidFill>
            <a:srgbClr val="151718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57"/>
          <p:cNvSpPr txBox="1"/>
          <p:nvPr/>
        </p:nvSpPr>
        <p:spPr>
          <a:xfrm>
            <a:off x="467175" y="1957832"/>
            <a:ext cx="2693400" cy="15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180000" spcFirstLastPara="1" rIns="18000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setTimeout(work);</a:t>
            </a:r>
            <a:endParaRPr sz="10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requestAnimationFrame</a:t>
            </a:r>
            <a:r>
              <a:rPr lang="en-GB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(work);</a:t>
            </a:r>
            <a:endParaRPr sz="10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requestAnimationFrame</a:t>
            </a:r>
            <a:r>
              <a:rPr lang="en-GB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(work);</a:t>
            </a:r>
            <a:endParaRPr sz="650">
              <a:solidFill>
                <a:srgbClr val="CE93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4" name="Google Shape;634;p57"/>
          <p:cNvSpPr/>
          <p:nvPr/>
        </p:nvSpPr>
        <p:spPr>
          <a:xfrm>
            <a:off x="603394" y="1800850"/>
            <a:ext cx="144300" cy="146400"/>
          </a:xfrm>
          <a:prstGeom prst="ellipse">
            <a:avLst/>
          </a:prstGeom>
          <a:solidFill>
            <a:srgbClr val="FF5F56"/>
          </a:solidFill>
          <a:ln cap="flat" cmpd="sng" w="9525">
            <a:solidFill>
              <a:srgbClr val="E04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57"/>
          <p:cNvSpPr/>
          <p:nvPr/>
        </p:nvSpPr>
        <p:spPr>
          <a:xfrm>
            <a:off x="820531" y="1800850"/>
            <a:ext cx="144300" cy="146400"/>
          </a:xfrm>
          <a:prstGeom prst="ellipse">
            <a:avLst/>
          </a:prstGeom>
          <a:solidFill>
            <a:srgbClr val="FFBD2E"/>
          </a:solidFill>
          <a:ln cap="flat" cmpd="sng" w="9525">
            <a:solidFill>
              <a:srgbClr val="DEA1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57"/>
          <p:cNvSpPr/>
          <p:nvPr/>
        </p:nvSpPr>
        <p:spPr>
          <a:xfrm>
            <a:off x="1037669" y="1800850"/>
            <a:ext cx="144300" cy="146400"/>
          </a:xfrm>
          <a:prstGeom prst="ellipse">
            <a:avLst/>
          </a:prstGeom>
          <a:solidFill>
            <a:srgbClr val="27C93F"/>
          </a:solidFill>
          <a:ln cap="flat" cmpd="sng" w="9525">
            <a:solidFill>
              <a:srgbClr val="1AAB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57"/>
          <p:cNvSpPr txBox="1"/>
          <p:nvPr/>
        </p:nvSpPr>
        <p:spPr>
          <a:xfrm>
            <a:off x="979632" y="1682150"/>
            <a:ext cx="2180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any.component.ts</a:t>
            </a:r>
            <a:endParaRPr sz="10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8" name="Google Shape;638;p57"/>
          <p:cNvSpPr/>
          <p:nvPr/>
        </p:nvSpPr>
        <p:spPr>
          <a:xfrm>
            <a:off x="6032575" y="1678550"/>
            <a:ext cx="2740500" cy="237900"/>
          </a:xfrm>
          <a:prstGeom prst="rect">
            <a:avLst/>
          </a:prstGeom>
          <a:solidFill>
            <a:srgbClr val="C9C9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18000" spcFirstLastPara="1" rIns="0" wrap="square" tIns="14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GB" sz="1300">
                <a:latin typeface="Fira Mono"/>
                <a:ea typeface="Fira Mono"/>
                <a:cs typeface="Fira Mono"/>
                <a:sym typeface="Fira Mono"/>
              </a:rPr>
              <a:t>Task</a:t>
            </a:r>
            <a:endParaRPr i="0" sz="1300" u="none" cap="none" strike="noStrike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639" name="Google Shape;639;p57"/>
          <p:cNvSpPr txBox="1"/>
          <p:nvPr/>
        </p:nvSpPr>
        <p:spPr>
          <a:xfrm>
            <a:off x="467175" y="3817650"/>
            <a:ext cx="4810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💡 </a:t>
            </a:r>
            <a:r>
              <a:rPr lang="en-GB"/>
              <a:t>rAF timing depends on how busy the system is. Some browsers execute </a:t>
            </a:r>
            <a:r>
              <a:rPr b="1" lang="en-GB"/>
              <a:t>Timers before AnimtationFrames</a:t>
            </a:r>
            <a:r>
              <a:rPr lang="en-GB"/>
              <a:t> in cases of high system load.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💡rAF</a:t>
            </a:r>
            <a:endParaRPr/>
          </a:p>
        </p:txBody>
      </p:sp>
      <p:sp>
        <p:nvSpPr>
          <p:cNvPr id="640" name="Google Shape;640;p57"/>
          <p:cNvSpPr/>
          <p:nvPr/>
        </p:nvSpPr>
        <p:spPr>
          <a:xfrm>
            <a:off x="8497872" y="2067475"/>
            <a:ext cx="144300" cy="298500"/>
          </a:xfrm>
          <a:prstGeom prst="rect">
            <a:avLst/>
          </a:prstGeom>
          <a:solidFill>
            <a:srgbClr val="74B266">
              <a:alpha val="824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57"/>
          <p:cNvSpPr/>
          <p:nvPr/>
        </p:nvSpPr>
        <p:spPr>
          <a:xfrm>
            <a:off x="8677056" y="2067475"/>
            <a:ext cx="95700" cy="298500"/>
          </a:xfrm>
          <a:prstGeom prst="rect">
            <a:avLst/>
          </a:prstGeom>
          <a:solidFill>
            <a:srgbClr val="74B266">
              <a:alpha val="824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2" name="Google Shape;642;p57"/>
          <p:cNvCxnSpPr>
            <a:stCxn id="643" idx="0"/>
            <a:endCxn id="618" idx="0"/>
          </p:cNvCxnSpPr>
          <p:nvPr/>
        </p:nvCxnSpPr>
        <p:spPr>
          <a:xfrm rot="-5400000">
            <a:off x="4075900" y="-753575"/>
            <a:ext cx="1017900" cy="5678400"/>
          </a:xfrm>
          <a:prstGeom prst="curvedConnector3">
            <a:avLst>
              <a:gd fmla="val 123406" name="adj1"/>
            </a:avLst>
          </a:prstGeom>
          <a:noFill/>
          <a:ln cap="flat" cmpd="sng" w="19050">
            <a:solidFill>
              <a:srgbClr val="F44747"/>
            </a:solidFill>
            <a:prstDash val="dash"/>
            <a:round/>
            <a:headEnd len="med" w="med" type="none"/>
            <a:tailEnd len="med" w="med" type="stealth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643" name="Google Shape;643;p57"/>
          <p:cNvSpPr/>
          <p:nvPr/>
        </p:nvSpPr>
        <p:spPr>
          <a:xfrm>
            <a:off x="603400" y="2594575"/>
            <a:ext cx="2284500" cy="393000"/>
          </a:xfrm>
          <a:prstGeom prst="rect">
            <a:avLst/>
          </a:prstGeom>
          <a:noFill/>
          <a:ln cap="flat" cmpd="sng" w="19050">
            <a:solidFill>
              <a:srgbClr val="F44747"/>
            </a:solidFill>
            <a:prstDash val="dash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4" name="Google Shape;644;p57"/>
          <p:cNvGrpSpPr/>
          <p:nvPr/>
        </p:nvGrpSpPr>
        <p:grpSpPr>
          <a:xfrm>
            <a:off x="4493926" y="2438150"/>
            <a:ext cx="1153800" cy="1087600"/>
            <a:chOff x="4904286" y="3245400"/>
            <a:chExt cx="1153800" cy="1087600"/>
          </a:xfrm>
        </p:grpSpPr>
        <p:sp>
          <p:nvSpPr>
            <p:cNvPr id="645" name="Google Shape;645;p57"/>
            <p:cNvSpPr/>
            <p:nvPr/>
          </p:nvSpPr>
          <p:spPr>
            <a:xfrm>
              <a:off x="4904286" y="363995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…</a:t>
              </a:r>
              <a:endParaRPr sz="1200"/>
            </a:p>
          </p:txBody>
        </p:sp>
        <p:sp>
          <p:nvSpPr>
            <p:cNvPr id="646" name="Google Shape;646;p57"/>
            <p:cNvSpPr/>
            <p:nvPr/>
          </p:nvSpPr>
          <p:spPr>
            <a:xfrm>
              <a:off x="4904286" y="403450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…</a:t>
              </a:r>
              <a:endParaRPr sz="1200"/>
            </a:p>
          </p:txBody>
        </p:sp>
        <p:sp>
          <p:nvSpPr>
            <p:cNvPr id="647" name="Google Shape;647;p57"/>
            <p:cNvSpPr/>
            <p:nvPr/>
          </p:nvSpPr>
          <p:spPr>
            <a:xfrm>
              <a:off x="4904286" y="324540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Fira Mono"/>
                  <a:ea typeface="Fira Mono"/>
                  <a:cs typeface="Fira Mono"/>
                  <a:sym typeface="Fira Mono"/>
                </a:rPr>
                <a:t>work</a:t>
              </a:r>
              <a:endParaRPr sz="1200">
                <a:latin typeface="Fira Mono"/>
                <a:ea typeface="Fira Mono"/>
                <a:cs typeface="Fira Mono"/>
                <a:sym typeface="Fira Mono"/>
              </a:endParaRPr>
            </a:p>
          </p:txBody>
        </p:sp>
      </p:grpSp>
      <p:sp>
        <p:nvSpPr>
          <p:cNvPr id="648" name="Google Shape;648;p57"/>
          <p:cNvSpPr/>
          <p:nvPr/>
        </p:nvSpPr>
        <p:spPr>
          <a:xfrm>
            <a:off x="4493986" y="2067475"/>
            <a:ext cx="1153800" cy="298500"/>
          </a:xfrm>
          <a:prstGeom prst="rect">
            <a:avLst/>
          </a:prstGeom>
          <a:solidFill>
            <a:srgbClr val="EFC457">
              <a:alpha val="84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Timer fired</a:t>
            </a:r>
            <a:endParaRPr sz="10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649" name="Google Shape;649;p57"/>
          <p:cNvSpPr/>
          <p:nvPr/>
        </p:nvSpPr>
        <p:spPr>
          <a:xfrm>
            <a:off x="4493975" y="1678550"/>
            <a:ext cx="1153800" cy="237900"/>
          </a:xfrm>
          <a:prstGeom prst="rect">
            <a:avLst/>
          </a:prstGeom>
          <a:solidFill>
            <a:srgbClr val="C9C9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18000" spcFirstLastPara="1" rIns="0" wrap="square" tIns="14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GB" sz="1300">
                <a:latin typeface="Fira Mono"/>
                <a:ea typeface="Fira Mono"/>
                <a:cs typeface="Fira Mono"/>
                <a:sym typeface="Fira Mono"/>
              </a:rPr>
              <a:t>Task</a:t>
            </a:r>
            <a:endParaRPr i="0" sz="1300" u="none" cap="none" strike="noStrike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8"/>
          <p:cNvSpPr/>
          <p:nvPr/>
        </p:nvSpPr>
        <p:spPr>
          <a:xfrm>
            <a:off x="5379648" y="2694999"/>
            <a:ext cx="844500" cy="868200"/>
          </a:xfrm>
          <a:prstGeom prst="rect">
            <a:avLst/>
          </a:prstGeom>
          <a:noFill/>
          <a:ln cap="flat" cmpd="sng" w="9525">
            <a:solidFill>
              <a:srgbClr val="F44747"/>
            </a:solidFill>
            <a:prstDash val="dash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58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Execution Timing overview</a:t>
            </a:r>
            <a:endParaRPr sz="2022">
              <a:solidFill>
                <a:schemeClr val="dk2"/>
              </a:solidFill>
            </a:endParaRPr>
          </a:p>
        </p:txBody>
      </p:sp>
      <p:grpSp>
        <p:nvGrpSpPr>
          <p:cNvPr id="656" name="Google Shape;656;p58"/>
          <p:cNvGrpSpPr/>
          <p:nvPr/>
        </p:nvGrpSpPr>
        <p:grpSpPr>
          <a:xfrm>
            <a:off x="4192885" y="2721614"/>
            <a:ext cx="1153800" cy="801017"/>
            <a:chOff x="4904286" y="3245400"/>
            <a:chExt cx="1153800" cy="1087600"/>
          </a:xfrm>
        </p:grpSpPr>
        <p:sp>
          <p:nvSpPr>
            <p:cNvPr id="657" name="Google Shape;657;p58"/>
            <p:cNvSpPr/>
            <p:nvPr/>
          </p:nvSpPr>
          <p:spPr>
            <a:xfrm>
              <a:off x="4904286" y="363995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…</a:t>
              </a:r>
              <a:endParaRPr sz="1000"/>
            </a:p>
          </p:txBody>
        </p:sp>
        <p:sp>
          <p:nvSpPr>
            <p:cNvPr id="658" name="Google Shape;658;p58"/>
            <p:cNvSpPr/>
            <p:nvPr/>
          </p:nvSpPr>
          <p:spPr>
            <a:xfrm>
              <a:off x="4904286" y="403450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…</a:t>
              </a:r>
              <a:endParaRPr sz="1000"/>
            </a:p>
          </p:txBody>
        </p:sp>
        <p:sp>
          <p:nvSpPr>
            <p:cNvPr id="659" name="Google Shape;659;p58"/>
            <p:cNvSpPr/>
            <p:nvPr/>
          </p:nvSpPr>
          <p:spPr>
            <a:xfrm>
              <a:off x="4904286" y="324540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Fira Mono"/>
                  <a:ea typeface="Fira Mono"/>
                  <a:cs typeface="Fira Mono"/>
                  <a:sym typeface="Fira Mono"/>
                </a:rPr>
                <a:t>work</a:t>
              </a:r>
              <a:endParaRPr sz="1000">
                <a:latin typeface="Fira Mono"/>
                <a:ea typeface="Fira Mono"/>
                <a:cs typeface="Fira Mono"/>
                <a:sym typeface="Fira Mono"/>
              </a:endParaRPr>
            </a:p>
          </p:txBody>
        </p:sp>
      </p:grpSp>
      <p:grpSp>
        <p:nvGrpSpPr>
          <p:cNvPr id="660" name="Google Shape;660;p58"/>
          <p:cNvGrpSpPr/>
          <p:nvPr/>
        </p:nvGrpSpPr>
        <p:grpSpPr>
          <a:xfrm>
            <a:off x="1159524" y="2721614"/>
            <a:ext cx="1153800" cy="801017"/>
            <a:chOff x="1778586" y="3245400"/>
            <a:chExt cx="1153800" cy="1087600"/>
          </a:xfrm>
        </p:grpSpPr>
        <p:sp>
          <p:nvSpPr>
            <p:cNvPr id="661" name="Google Shape;661;p58"/>
            <p:cNvSpPr/>
            <p:nvPr/>
          </p:nvSpPr>
          <p:spPr>
            <a:xfrm>
              <a:off x="1778586" y="363995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…</a:t>
              </a:r>
              <a:endParaRPr sz="1000"/>
            </a:p>
          </p:txBody>
        </p:sp>
        <p:sp>
          <p:nvSpPr>
            <p:cNvPr id="662" name="Google Shape;662;p58"/>
            <p:cNvSpPr/>
            <p:nvPr/>
          </p:nvSpPr>
          <p:spPr>
            <a:xfrm>
              <a:off x="1778586" y="403450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…</a:t>
              </a:r>
              <a:endParaRPr sz="1000"/>
            </a:p>
          </p:txBody>
        </p:sp>
        <p:sp>
          <p:nvSpPr>
            <p:cNvPr id="663" name="Google Shape;663;p58"/>
            <p:cNvSpPr/>
            <p:nvPr/>
          </p:nvSpPr>
          <p:spPr>
            <a:xfrm>
              <a:off x="1778586" y="324540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Fira Mono"/>
                  <a:ea typeface="Fira Mono"/>
                  <a:cs typeface="Fira Mono"/>
                  <a:sym typeface="Fira Mono"/>
                </a:rPr>
                <a:t>work</a:t>
              </a:r>
              <a:endParaRPr sz="1000">
                <a:latin typeface="Fira Mono"/>
                <a:ea typeface="Fira Mono"/>
                <a:cs typeface="Fira Mono"/>
                <a:sym typeface="Fira Mono"/>
              </a:endParaRPr>
            </a:p>
          </p:txBody>
        </p:sp>
      </p:grpSp>
      <p:grpSp>
        <p:nvGrpSpPr>
          <p:cNvPr id="664" name="Google Shape;664;p58"/>
          <p:cNvGrpSpPr/>
          <p:nvPr/>
        </p:nvGrpSpPr>
        <p:grpSpPr>
          <a:xfrm>
            <a:off x="2409504" y="2721614"/>
            <a:ext cx="1153800" cy="801017"/>
            <a:chOff x="3073986" y="3245400"/>
            <a:chExt cx="1153800" cy="1087600"/>
          </a:xfrm>
        </p:grpSpPr>
        <p:sp>
          <p:nvSpPr>
            <p:cNvPr id="665" name="Google Shape;665;p58"/>
            <p:cNvSpPr/>
            <p:nvPr/>
          </p:nvSpPr>
          <p:spPr>
            <a:xfrm>
              <a:off x="3073986" y="363995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…</a:t>
              </a:r>
              <a:endParaRPr sz="1000"/>
            </a:p>
          </p:txBody>
        </p:sp>
        <p:sp>
          <p:nvSpPr>
            <p:cNvPr id="666" name="Google Shape;666;p58"/>
            <p:cNvSpPr/>
            <p:nvPr/>
          </p:nvSpPr>
          <p:spPr>
            <a:xfrm>
              <a:off x="3073986" y="403450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…</a:t>
              </a:r>
              <a:endParaRPr sz="1000"/>
            </a:p>
          </p:txBody>
        </p:sp>
        <p:sp>
          <p:nvSpPr>
            <p:cNvPr id="667" name="Google Shape;667;p58"/>
            <p:cNvSpPr/>
            <p:nvPr/>
          </p:nvSpPr>
          <p:spPr>
            <a:xfrm>
              <a:off x="3073986" y="324540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Fira Mono"/>
                  <a:ea typeface="Fira Mono"/>
                  <a:cs typeface="Fira Mono"/>
                  <a:sym typeface="Fira Mono"/>
                </a:rPr>
                <a:t>work</a:t>
              </a:r>
              <a:endParaRPr sz="1000">
                <a:latin typeface="Fira Mono"/>
                <a:ea typeface="Fira Mono"/>
                <a:cs typeface="Fira Mono"/>
                <a:sym typeface="Fira Mono"/>
              </a:endParaRPr>
            </a:p>
          </p:txBody>
        </p:sp>
      </p:grpSp>
      <p:sp>
        <p:nvSpPr>
          <p:cNvPr id="668" name="Google Shape;668;p58"/>
          <p:cNvSpPr/>
          <p:nvPr/>
        </p:nvSpPr>
        <p:spPr>
          <a:xfrm>
            <a:off x="532303" y="2059550"/>
            <a:ext cx="384900" cy="237900"/>
          </a:xfrm>
          <a:prstGeom prst="rect">
            <a:avLst/>
          </a:prstGeom>
          <a:solidFill>
            <a:srgbClr val="C9C9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18000" spcFirstLastPara="1" rIns="0" wrap="square" tIns="14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GB" sz="800">
                <a:latin typeface="Fira Mono"/>
                <a:ea typeface="Fira Mono"/>
                <a:cs typeface="Fira Mono"/>
                <a:sym typeface="Fira Mono"/>
              </a:rPr>
              <a:t>Task</a:t>
            </a:r>
            <a:endParaRPr i="0" sz="800" u="none" cap="none" strike="noStrike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669" name="Google Shape;669;p58"/>
          <p:cNvSpPr/>
          <p:nvPr/>
        </p:nvSpPr>
        <p:spPr>
          <a:xfrm>
            <a:off x="532303" y="2448475"/>
            <a:ext cx="384900" cy="219900"/>
          </a:xfrm>
          <a:prstGeom prst="rect">
            <a:avLst/>
          </a:prstGeom>
          <a:solidFill>
            <a:srgbClr val="EFC457">
              <a:alpha val="84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latin typeface="Fira Mono"/>
                <a:ea typeface="Fira Mono"/>
                <a:cs typeface="Fira Mono"/>
                <a:sym typeface="Fira Mono"/>
              </a:rPr>
              <a:t>click</a:t>
            </a:r>
            <a:endParaRPr sz="500"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670" name="Google Shape;670;p58"/>
          <p:cNvSpPr/>
          <p:nvPr/>
        </p:nvSpPr>
        <p:spPr>
          <a:xfrm>
            <a:off x="1159540" y="2448475"/>
            <a:ext cx="1153800" cy="219900"/>
          </a:xfrm>
          <a:prstGeom prst="rect">
            <a:avLst/>
          </a:prstGeom>
          <a:solidFill>
            <a:srgbClr val="EFC457">
              <a:alpha val="84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Fira Mono"/>
                <a:ea typeface="Fira Mono"/>
                <a:cs typeface="Fira Mono"/>
                <a:sym typeface="Fira Mono"/>
              </a:rPr>
              <a:t>AnimationFrame</a:t>
            </a:r>
            <a:endParaRPr sz="700"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671" name="Google Shape;671;p58"/>
          <p:cNvSpPr/>
          <p:nvPr/>
        </p:nvSpPr>
        <p:spPr>
          <a:xfrm>
            <a:off x="2409537" y="2448475"/>
            <a:ext cx="1153800" cy="219900"/>
          </a:xfrm>
          <a:prstGeom prst="rect">
            <a:avLst/>
          </a:prstGeom>
          <a:solidFill>
            <a:srgbClr val="EFC457">
              <a:alpha val="84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AnimationFrame</a:t>
            </a:r>
            <a:endParaRPr sz="6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672" name="Google Shape;672;p58"/>
          <p:cNvSpPr/>
          <p:nvPr/>
        </p:nvSpPr>
        <p:spPr>
          <a:xfrm>
            <a:off x="4192934" y="2448475"/>
            <a:ext cx="2016000" cy="219900"/>
          </a:xfrm>
          <a:prstGeom prst="rect">
            <a:avLst/>
          </a:prstGeom>
          <a:solidFill>
            <a:srgbClr val="EFC457">
              <a:alpha val="84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Timer fired</a:t>
            </a:r>
            <a:endParaRPr sz="8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673" name="Google Shape;673;p58"/>
          <p:cNvSpPr/>
          <p:nvPr/>
        </p:nvSpPr>
        <p:spPr>
          <a:xfrm>
            <a:off x="1159531" y="2059550"/>
            <a:ext cx="2816400" cy="237900"/>
          </a:xfrm>
          <a:prstGeom prst="rect">
            <a:avLst/>
          </a:prstGeom>
          <a:solidFill>
            <a:srgbClr val="C9C9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18000" spcFirstLastPara="1" rIns="0" wrap="square" tIns="14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GB" sz="800">
                <a:latin typeface="Fira Mono"/>
                <a:ea typeface="Fira Mono"/>
                <a:cs typeface="Fira Mono"/>
                <a:sym typeface="Fira Mono"/>
              </a:rPr>
              <a:t>Task</a:t>
            </a:r>
            <a:endParaRPr i="0" sz="800" u="none" cap="none" strike="noStrike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674" name="Google Shape;674;p58"/>
          <p:cNvSpPr/>
          <p:nvPr/>
        </p:nvSpPr>
        <p:spPr>
          <a:xfrm>
            <a:off x="4192931" y="2059550"/>
            <a:ext cx="2015400" cy="237900"/>
          </a:xfrm>
          <a:prstGeom prst="rect">
            <a:avLst/>
          </a:prstGeom>
          <a:solidFill>
            <a:srgbClr val="C9C9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18000" spcFirstLastPara="1" rIns="0" wrap="square" tIns="14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GB" sz="800">
                <a:latin typeface="Fira Mono"/>
                <a:ea typeface="Fira Mono"/>
                <a:cs typeface="Fira Mono"/>
                <a:sym typeface="Fira Mono"/>
              </a:rPr>
              <a:t>Task</a:t>
            </a:r>
            <a:endParaRPr i="0" sz="800" u="none" cap="none" strike="noStrike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675" name="Google Shape;675;p58"/>
          <p:cNvSpPr/>
          <p:nvPr/>
        </p:nvSpPr>
        <p:spPr>
          <a:xfrm>
            <a:off x="3701021" y="2448475"/>
            <a:ext cx="144300" cy="219900"/>
          </a:xfrm>
          <a:prstGeom prst="rect">
            <a:avLst/>
          </a:prstGeom>
          <a:solidFill>
            <a:srgbClr val="74B266">
              <a:alpha val="824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76" name="Google Shape;676;p58"/>
          <p:cNvSpPr/>
          <p:nvPr/>
        </p:nvSpPr>
        <p:spPr>
          <a:xfrm>
            <a:off x="3880205" y="2448475"/>
            <a:ext cx="95700" cy="219900"/>
          </a:xfrm>
          <a:prstGeom prst="rect">
            <a:avLst/>
          </a:prstGeom>
          <a:solidFill>
            <a:srgbClr val="74B266">
              <a:alpha val="824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677" name="Google Shape;677;p58"/>
          <p:cNvGrpSpPr/>
          <p:nvPr/>
        </p:nvGrpSpPr>
        <p:grpSpPr>
          <a:xfrm>
            <a:off x="6554360" y="2721614"/>
            <a:ext cx="1153800" cy="801017"/>
            <a:chOff x="4904286" y="3245400"/>
            <a:chExt cx="1153800" cy="1087600"/>
          </a:xfrm>
        </p:grpSpPr>
        <p:sp>
          <p:nvSpPr>
            <p:cNvPr id="678" name="Google Shape;678;p58"/>
            <p:cNvSpPr/>
            <p:nvPr/>
          </p:nvSpPr>
          <p:spPr>
            <a:xfrm>
              <a:off x="4904286" y="363995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…</a:t>
              </a:r>
              <a:endParaRPr sz="1000"/>
            </a:p>
          </p:txBody>
        </p:sp>
        <p:sp>
          <p:nvSpPr>
            <p:cNvPr id="679" name="Google Shape;679;p58"/>
            <p:cNvSpPr/>
            <p:nvPr/>
          </p:nvSpPr>
          <p:spPr>
            <a:xfrm>
              <a:off x="4904286" y="403450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…</a:t>
              </a:r>
              <a:endParaRPr sz="1000"/>
            </a:p>
          </p:txBody>
        </p:sp>
        <p:sp>
          <p:nvSpPr>
            <p:cNvPr id="680" name="Google Shape;680;p58"/>
            <p:cNvSpPr/>
            <p:nvPr/>
          </p:nvSpPr>
          <p:spPr>
            <a:xfrm>
              <a:off x="4904286" y="324540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Fira Mono"/>
                  <a:ea typeface="Fira Mono"/>
                  <a:cs typeface="Fira Mono"/>
                  <a:sym typeface="Fira Mono"/>
                </a:rPr>
                <a:t>work</a:t>
              </a:r>
              <a:endParaRPr sz="1000">
                <a:latin typeface="Fira Mono"/>
                <a:ea typeface="Fira Mono"/>
                <a:cs typeface="Fira Mono"/>
                <a:sym typeface="Fira Mono"/>
              </a:endParaRPr>
            </a:p>
          </p:txBody>
        </p:sp>
      </p:grpSp>
      <p:sp>
        <p:nvSpPr>
          <p:cNvPr id="681" name="Google Shape;681;p58"/>
          <p:cNvSpPr/>
          <p:nvPr/>
        </p:nvSpPr>
        <p:spPr>
          <a:xfrm>
            <a:off x="6554406" y="2448475"/>
            <a:ext cx="2015400" cy="219900"/>
          </a:xfrm>
          <a:prstGeom prst="rect">
            <a:avLst/>
          </a:prstGeom>
          <a:solidFill>
            <a:srgbClr val="EFC457">
              <a:alpha val="84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IdleCallback</a:t>
            </a:r>
            <a:endParaRPr sz="8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682" name="Google Shape;682;p58"/>
          <p:cNvSpPr/>
          <p:nvPr/>
        </p:nvSpPr>
        <p:spPr>
          <a:xfrm>
            <a:off x="6554406" y="2059550"/>
            <a:ext cx="2015400" cy="237900"/>
          </a:xfrm>
          <a:prstGeom prst="rect">
            <a:avLst/>
          </a:prstGeom>
          <a:solidFill>
            <a:srgbClr val="C9C9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18000" spcFirstLastPara="1" rIns="0" wrap="square" tIns="14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GB" sz="800">
                <a:latin typeface="Fira Mono"/>
                <a:ea typeface="Fira Mono"/>
                <a:cs typeface="Fira Mono"/>
                <a:sym typeface="Fira Mono"/>
              </a:rPr>
              <a:t>Task</a:t>
            </a:r>
            <a:endParaRPr i="0" sz="800" u="none" cap="none" strike="noStrike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grpSp>
        <p:nvGrpSpPr>
          <p:cNvPr id="683" name="Google Shape;683;p58"/>
          <p:cNvGrpSpPr/>
          <p:nvPr/>
        </p:nvGrpSpPr>
        <p:grpSpPr>
          <a:xfrm>
            <a:off x="7773685" y="2721677"/>
            <a:ext cx="796237" cy="801017"/>
            <a:chOff x="4904286" y="3245400"/>
            <a:chExt cx="1153800" cy="1087600"/>
          </a:xfrm>
        </p:grpSpPr>
        <p:sp>
          <p:nvSpPr>
            <p:cNvPr id="684" name="Google Shape;684;p58"/>
            <p:cNvSpPr/>
            <p:nvPr/>
          </p:nvSpPr>
          <p:spPr>
            <a:xfrm>
              <a:off x="4904286" y="363995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microwork</a:t>
              </a:r>
              <a:endParaRPr sz="1000"/>
            </a:p>
          </p:txBody>
        </p:sp>
        <p:sp>
          <p:nvSpPr>
            <p:cNvPr id="685" name="Google Shape;685;p58"/>
            <p:cNvSpPr/>
            <p:nvPr/>
          </p:nvSpPr>
          <p:spPr>
            <a:xfrm>
              <a:off x="4904286" y="403450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…</a:t>
              </a:r>
              <a:endParaRPr sz="1000"/>
            </a:p>
          </p:txBody>
        </p:sp>
        <p:sp>
          <p:nvSpPr>
            <p:cNvPr id="686" name="Google Shape;686;p58"/>
            <p:cNvSpPr/>
            <p:nvPr/>
          </p:nvSpPr>
          <p:spPr>
            <a:xfrm>
              <a:off x="4904286" y="324540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600">
                  <a:latin typeface="Fira Mono"/>
                  <a:ea typeface="Fira Mono"/>
                  <a:cs typeface="Fira Mono"/>
                  <a:sym typeface="Fira Mono"/>
                </a:rPr>
                <a:t>Run microtasks</a:t>
              </a:r>
              <a:endParaRPr b="1" sz="600">
                <a:latin typeface="Fira Mono"/>
                <a:ea typeface="Fira Mono"/>
                <a:cs typeface="Fira Mono"/>
                <a:sym typeface="Fira Mono"/>
              </a:endParaRPr>
            </a:p>
          </p:txBody>
        </p:sp>
      </p:grpSp>
      <p:cxnSp>
        <p:nvCxnSpPr>
          <p:cNvPr id="687" name="Google Shape;687;p58"/>
          <p:cNvCxnSpPr/>
          <p:nvPr/>
        </p:nvCxnSpPr>
        <p:spPr>
          <a:xfrm>
            <a:off x="4081094" y="1713225"/>
            <a:ext cx="6600" cy="2193000"/>
          </a:xfrm>
          <a:prstGeom prst="straightConnector1">
            <a:avLst/>
          </a:prstGeom>
          <a:noFill/>
          <a:ln cap="flat" cmpd="sng" w="19050">
            <a:solidFill>
              <a:srgbClr val="80808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88" name="Google Shape;688;p58"/>
          <p:cNvCxnSpPr/>
          <p:nvPr/>
        </p:nvCxnSpPr>
        <p:spPr>
          <a:xfrm>
            <a:off x="6442506" y="1713225"/>
            <a:ext cx="6600" cy="2193000"/>
          </a:xfrm>
          <a:prstGeom prst="straightConnector1">
            <a:avLst/>
          </a:prstGeom>
          <a:noFill/>
          <a:ln cap="flat" cmpd="sng" w="19050">
            <a:solidFill>
              <a:srgbClr val="80808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89" name="Google Shape;689;p58"/>
          <p:cNvCxnSpPr/>
          <p:nvPr/>
        </p:nvCxnSpPr>
        <p:spPr>
          <a:xfrm>
            <a:off x="1028469" y="1713225"/>
            <a:ext cx="6600" cy="2193000"/>
          </a:xfrm>
          <a:prstGeom prst="straightConnector1">
            <a:avLst/>
          </a:prstGeom>
          <a:noFill/>
          <a:ln cap="flat" cmpd="sng" w="19050">
            <a:solidFill>
              <a:srgbClr val="80808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90" name="Google Shape;690;p58"/>
          <p:cNvSpPr txBox="1"/>
          <p:nvPr/>
        </p:nvSpPr>
        <p:spPr>
          <a:xfrm>
            <a:off x="1159406" y="1196525"/>
            <a:ext cx="240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Fira Mono"/>
                <a:ea typeface="Fira Mono"/>
                <a:cs typeface="Fira Mono"/>
                <a:sym typeface="Fira Mono"/>
              </a:rPr>
              <a:t>requestAnimationFrame</a:t>
            </a:r>
            <a:endParaRPr sz="1200">
              <a:latin typeface="Fira Mono"/>
              <a:ea typeface="Fira Mono"/>
              <a:cs typeface="Fira Mono"/>
              <a:sym typeface="Fira Mono"/>
            </a:endParaRPr>
          </a:p>
        </p:txBody>
      </p:sp>
      <p:cxnSp>
        <p:nvCxnSpPr>
          <p:cNvPr id="691" name="Google Shape;691;p58"/>
          <p:cNvCxnSpPr/>
          <p:nvPr/>
        </p:nvCxnSpPr>
        <p:spPr>
          <a:xfrm>
            <a:off x="3630271" y="1713225"/>
            <a:ext cx="6600" cy="21930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92" name="Google Shape;692;p58"/>
          <p:cNvSpPr txBox="1"/>
          <p:nvPr/>
        </p:nvSpPr>
        <p:spPr>
          <a:xfrm>
            <a:off x="3415656" y="3946725"/>
            <a:ext cx="796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74B266"/>
                </a:solidFill>
                <a:latin typeface="Fira Mono"/>
                <a:ea typeface="Fira Mono"/>
                <a:cs typeface="Fira Mono"/>
                <a:sym typeface="Fira Mono"/>
              </a:rPr>
              <a:t>paint</a:t>
            </a:r>
            <a:endParaRPr b="1" sz="600"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693" name="Google Shape;693;p58"/>
          <p:cNvSpPr txBox="1"/>
          <p:nvPr/>
        </p:nvSpPr>
        <p:spPr>
          <a:xfrm>
            <a:off x="4720481" y="1196525"/>
            <a:ext cx="96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Fira Mono"/>
                <a:ea typeface="Fira Mono"/>
                <a:cs typeface="Fira Mono"/>
                <a:sym typeface="Fira Mono"/>
              </a:rPr>
              <a:t>Timer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694" name="Google Shape;694;p58"/>
          <p:cNvSpPr txBox="1"/>
          <p:nvPr/>
        </p:nvSpPr>
        <p:spPr>
          <a:xfrm>
            <a:off x="6554406" y="1196525"/>
            <a:ext cx="20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Fira Mono"/>
                <a:ea typeface="Fira Mono"/>
                <a:cs typeface="Fira Mono"/>
                <a:sym typeface="Fira Mono"/>
              </a:rPr>
              <a:t>IdleCallback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695" name="Google Shape;695;p58"/>
          <p:cNvSpPr/>
          <p:nvPr/>
        </p:nvSpPr>
        <p:spPr>
          <a:xfrm>
            <a:off x="7746731" y="2694724"/>
            <a:ext cx="844500" cy="868200"/>
          </a:xfrm>
          <a:prstGeom prst="rect">
            <a:avLst/>
          </a:prstGeom>
          <a:noFill/>
          <a:ln cap="flat" cmpd="sng" w="9525">
            <a:solidFill>
              <a:srgbClr val="F44747"/>
            </a:solidFill>
            <a:prstDash val="dash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58"/>
          <p:cNvSpPr txBox="1"/>
          <p:nvPr/>
        </p:nvSpPr>
        <p:spPr>
          <a:xfrm>
            <a:off x="7838906" y="4082050"/>
            <a:ext cx="844500" cy="461700"/>
          </a:xfrm>
          <a:prstGeom prst="rect">
            <a:avLst/>
          </a:prstGeom>
          <a:noFill/>
          <a:ln cap="flat" cmpd="sng" w="9525">
            <a:solidFill>
              <a:srgbClr val="F4474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Microtask</a:t>
            </a:r>
            <a:br>
              <a:rPr lang="en-GB" sz="900"/>
            </a:br>
            <a:r>
              <a:rPr lang="en-GB" sz="900"/>
              <a:t>Queue</a:t>
            </a:r>
            <a:endParaRPr sz="900"/>
          </a:p>
        </p:txBody>
      </p:sp>
      <p:cxnSp>
        <p:nvCxnSpPr>
          <p:cNvPr id="697" name="Google Shape;697;p58"/>
          <p:cNvCxnSpPr>
            <a:stCxn id="695" idx="2"/>
            <a:endCxn id="696" idx="1"/>
          </p:cNvCxnSpPr>
          <p:nvPr/>
        </p:nvCxnSpPr>
        <p:spPr>
          <a:xfrm rot="5400000">
            <a:off x="7628981" y="3772924"/>
            <a:ext cx="750000" cy="330000"/>
          </a:xfrm>
          <a:prstGeom prst="curvedConnector4">
            <a:avLst>
              <a:gd fmla="val 34608" name="adj1"/>
              <a:gd fmla="val 172182" name="adj2"/>
            </a:avLst>
          </a:prstGeom>
          <a:noFill/>
          <a:ln cap="flat" cmpd="sng" w="9525">
            <a:solidFill>
              <a:srgbClr val="F44747"/>
            </a:solidFill>
            <a:prstDash val="dash"/>
            <a:round/>
            <a:headEnd len="med" w="med" type="none"/>
            <a:tailEnd len="med" w="med" type="stealth"/>
          </a:ln>
        </p:spPr>
      </p:cxnSp>
      <p:grpSp>
        <p:nvGrpSpPr>
          <p:cNvPr id="698" name="Google Shape;698;p58"/>
          <p:cNvGrpSpPr/>
          <p:nvPr/>
        </p:nvGrpSpPr>
        <p:grpSpPr>
          <a:xfrm>
            <a:off x="5406601" y="2721952"/>
            <a:ext cx="796237" cy="801017"/>
            <a:chOff x="4904286" y="3245400"/>
            <a:chExt cx="1153800" cy="1087600"/>
          </a:xfrm>
        </p:grpSpPr>
        <p:sp>
          <p:nvSpPr>
            <p:cNvPr id="699" name="Google Shape;699;p58"/>
            <p:cNvSpPr/>
            <p:nvPr/>
          </p:nvSpPr>
          <p:spPr>
            <a:xfrm>
              <a:off x="4904286" y="363995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microwork</a:t>
              </a:r>
              <a:endParaRPr sz="1000"/>
            </a:p>
          </p:txBody>
        </p:sp>
        <p:sp>
          <p:nvSpPr>
            <p:cNvPr id="700" name="Google Shape;700;p58"/>
            <p:cNvSpPr/>
            <p:nvPr/>
          </p:nvSpPr>
          <p:spPr>
            <a:xfrm>
              <a:off x="4904286" y="403450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…</a:t>
              </a:r>
              <a:endParaRPr sz="1000"/>
            </a:p>
          </p:txBody>
        </p:sp>
        <p:sp>
          <p:nvSpPr>
            <p:cNvPr id="701" name="Google Shape;701;p58"/>
            <p:cNvSpPr/>
            <p:nvPr/>
          </p:nvSpPr>
          <p:spPr>
            <a:xfrm>
              <a:off x="4904286" y="324540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600">
                  <a:latin typeface="Fira Mono"/>
                  <a:ea typeface="Fira Mono"/>
                  <a:cs typeface="Fira Mono"/>
                  <a:sym typeface="Fira Mono"/>
                </a:rPr>
                <a:t>Run microtasks</a:t>
              </a:r>
              <a:endParaRPr b="1" sz="600">
                <a:latin typeface="Fira Mono"/>
                <a:ea typeface="Fira Mono"/>
                <a:cs typeface="Fira Mono"/>
                <a:sym typeface="Fira Mono"/>
              </a:endParaRPr>
            </a:p>
          </p:txBody>
        </p:sp>
      </p:grpSp>
      <p:sp>
        <p:nvSpPr>
          <p:cNvPr id="702" name="Google Shape;702;p58"/>
          <p:cNvSpPr txBox="1"/>
          <p:nvPr/>
        </p:nvSpPr>
        <p:spPr>
          <a:xfrm>
            <a:off x="5495044" y="4108950"/>
            <a:ext cx="844500" cy="461700"/>
          </a:xfrm>
          <a:prstGeom prst="rect">
            <a:avLst/>
          </a:prstGeom>
          <a:noFill/>
          <a:ln cap="flat" cmpd="sng" w="9525">
            <a:solidFill>
              <a:srgbClr val="F4474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Microtask</a:t>
            </a:r>
            <a:br>
              <a:rPr lang="en-GB" sz="900"/>
            </a:br>
            <a:r>
              <a:rPr lang="en-GB" sz="900"/>
              <a:t>Queue</a:t>
            </a:r>
            <a:endParaRPr sz="900"/>
          </a:p>
        </p:txBody>
      </p:sp>
      <p:cxnSp>
        <p:nvCxnSpPr>
          <p:cNvPr id="703" name="Google Shape;703;p58"/>
          <p:cNvCxnSpPr>
            <a:stCxn id="654" idx="2"/>
            <a:endCxn id="702" idx="1"/>
          </p:cNvCxnSpPr>
          <p:nvPr/>
        </p:nvCxnSpPr>
        <p:spPr>
          <a:xfrm rot="5400000">
            <a:off x="5260098" y="3798099"/>
            <a:ext cx="776700" cy="306900"/>
          </a:xfrm>
          <a:prstGeom prst="curvedConnector4">
            <a:avLst>
              <a:gd fmla="val 35133" name="adj1"/>
              <a:gd fmla="val 177575" name="adj2"/>
            </a:avLst>
          </a:prstGeom>
          <a:noFill/>
          <a:ln cap="flat" cmpd="sng" w="9525">
            <a:solidFill>
              <a:srgbClr val="F44747"/>
            </a:solidFill>
            <a:prstDash val="dash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9"/>
          <p:cNvSpPr txBox="1"/>
          <p:nvPr>
            <p:ph type="ctrTitle"/>
          </p:nvPr>
        </p:nvSpPr>
        <p:spPr>
          <a:xfrm>
            <a:off x="317875" y="2038045"/>
            <a:ext cx="8520600" cy="69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js event loop demo</a:t>
            </a:r>
            <a:endParaRPr sz="337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9" name="Google Shape;709;p59"/>
          <p:cNvSpPr/>
          <p:nvPr/>
        </p:nvSpPr>
        <p:spPr>
          <a:xfrm>
            <a:off x="5771128" y="4632313"/>
            <a:ext cx="252300" cy="134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59"/>
          <p:cNvSpPr/>
          <p:nvPr/>
        </p:nvSpPr>
        <p:spPr>
          <a:xfrm>
            <a:off x="361717" y="4632313"/>
            <a:ext cx="252300" cy="134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59"/>
          <p:cNvSpPr/>
          <p:nvPr/>
        </p:nvSpPr>
        <p:spPr>
          <a:xfrm>
            <a:off x="1664400" y="4632313"/>
            <a:ext cx="562500" cy="134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59"/>
          <p:cNvSpPr/>
          <p:nvPr/>
        </p:nvSpPr>
        <p:spPr>
          <a:xfrm>
            <a:off x="3612827" y="4632313"/>
            <a:ext cx="627900" cy="134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59"/>
          <p:cNvSpPr/>
          <p:nvPr/>
        </p:nvSpPr>
        <p:spPr>
          <a:xfrm>
            <a:off x="870485" y="4632313"/>
            <a:ext cx="252300" cy="134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59"/>
          <p:cNvSpPr/>
          <p:nvPr/>
        </p:nvSpPr>
        <p:spPr>
          <a:xfrm>
            <a:off x="2694002" y="4632313"/>
            <a:ext cx="325200" cy="134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59"/>
          <p:cNvSpPr/>
          <p:nvPr/>
        </p:nvSpPr>
        <p:spPr>
          <a:xfrm>
            <a:off x="7278159" y="4632313"/>
            <a:ext cx="152400" cy="134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59"/>
          <p:cNvSpPr/>
          <p:nvPr/>
        </p:nvSpPr>
        <p:spPr>
          <a:xfrm>
            <a:off x="1439441" y="4632313"/>
            <a:ext cx="152400" cy="134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17" name="Google Shape;717;p59"/>
          <p:cNvSpPr/>
          <p:nvPr/>
        </p:nvSpPr>
        <p:spPr>
          <a:xfrm>
            <a:off x="664815" y="4632313"/>
            <a:ext cx="152400" cy="134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18" name="Google Shape;718;p59"/>
          <p:cNvSpPr/>
          <p:nvPr/>
        </p:nvSpPr>
        <p:spPr>
          <a:xfrm>
            <a:off x="361725" y="4340071"/>
            <a:ext cx="879000" cy="183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59"/>
          <p:cNvSpPr/>
          <p:nvPr/>
        </p:nvSpPr>
        <p:spPr>
          <a:xfrm>
            <a:off x="1440850" y="4340071"/>
            <a:ext cx="879000" cy="183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59"/>
          <p:cNvSpPr/>
          <p:nvPr/>
        </p:nvSpPr>
        <p:spPr>
          <a:xfrm>
            <a:off x="2519976" y="4340071"/>
            <a:ext cx="879000" cy="183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59"/>
          <p:cNvSpPr/>
          <p:nvPr/>
        </p:nvSpPr>
        <p:spPr>
          <a:xfrm>
            <a:off x="3599101" y="4340071"/>
            <a:ext cx="879000" cy="183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59"/>
          <p:cNvSpPr/>
          <p:nvPr/>
        </p:nvSpPr>
        <p:spPr>
          <a:xfrm>
            <a:off x="4678227" y="4340071"/>
            <a:ext cx="879000" cy="183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59"/>
          <p:cNvSpPr/>
          <p:nvPr/>
        </p:nvSpPr>
        <p:spPr>
          <a:xfrm>
            <a:off x="5757352" y="4340071"/>
            <a:ext cx="879000" cy="183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59"/>
          <p:cNvSpPr/>
          <p:nvPr/>
        </p:nvSpPr>
        <p:spPr>
          <a:xfrm>
            <a:off x="6836477" y="4340071"/>
            <a:ext cx="879000" cy="183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5" name="Google Shape;725;p59"/>
          <p:cNvCxnSpPr/>
          <p:nvPr/>
        </p:nvCxnSpPr>
        <p:spPr>
          <a:xfrm>
            <a:off x="1340800" y="4340074"/>
            <a:ext cx="0" cy="4263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6" name="Google Shape;726;p59"/>
          <p:cNvCxnSpPr/>
          <p:nvPr/>
        </p:nvCxnSpPr>
        <p:spPr>
          <a:xfrm>
            <a:off x="2419925" y="4340074"/>
            <a:ext cx="0" cy="4263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7" name="Google Shape;727;p59"/>
          <p:cNvCxnSpPr/>
          <p:nvPr/>
        </p:nvCxnSpPr>
        <p:spPr>
          <a:xfrm>
            <a:off x="3499050" y="4340074"/>
            <a:ext cx="0" cy="4263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59"/>
          <p:cNvCxnSpPr/>
          <p:nvPr/>
        </p:nvCxnSpPr>
        <p:spPr>
          <a:xfrm>
            <a:off x="4578175" y="4340074"/>
            <a:ext cx="0" cy="4263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9" name="Google Shape;729;p59"/>
          <p:cNvCxnSpPr/>
          <p:nvPr/>
        </p:nvCxnSpPr>
        <p:spPr>
          <a:xfrm>
            <a:off x="5657300" y="4340074"/>
            <a:ext cx="0" cy="4263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30" name="Google Shape;730;p59"/>
          <p:cNvCxnSpPr/>
          <p:nvPr/>
        </p:nvCxnSpPr>
        <p:spPr>
          <a:xfrm>
            <a:off x="6736425" y="4340074"/>
            <a:ext cx="0" cy="4263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31" name="Google Shape;731;p59"/>
          <p:cNvSpPr/>
          <p:nvPr/>
        </p:nvSpPr>
        <p:spPr>
          <a:xfrm>
            <a:off x="4698012" y="4632313"/>
            <a:ext cx="152400" cy="134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59"/>
          <p:cNvSpPr/>
          <p:nvPr/>
        </p:nvSpPr>
        <p:spPr>
          <a:xfrm>
            <a:off x="2541226" y="4632313"/>
            <a:ext cx="101100" cy="134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59"/>
          <p:cNvSpPr/>
          <p:nvPr/>
        </p:nvSpPr>
        <p:spPr>
          <a:xfrm>
            <a:off x="6079541" y="4632313"/>
            <a:ext cx="390900" cy="134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59"/>
          <p:cNvSpPr/>
          <p:nvPr/>
        </p:nvSpPr>
        <p:spPr>
          <a:xfrm>
            <a:off x="4900563" y="4632313"/>
            <a:ext cx="325200" cy="134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59"/>
          <p:cNvSpPr/>
          <p:nvPr/>
        </p:nvSpPr>
        <p:spPr>
          <a:xfrm>
            <a:off x="6836485" y="4632313"/>
            <a:ext cx="390900" cy="134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59"/>
          <p:cNvSpPr/>
          <p:nvPr/>
        </p:nvSpPr>
        <p:spPr>
          <a:xfrm>
            <a:off x="7483317" y="4632313"/>
            <a:ext cx="152400" cy="134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59"/>
          <p:cNvSpPr/>
          <p:nvPr/>
        </p:nvSpPr>
        <p:spPr>
          <a:xfrm>
            <a:off x="7903277" y="4340071"/>
            <a:ext cx="879000" cy="183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8" name="Google Shape;738;p59"/>
          <p:cNvCxnSpPr/>
          <p:nvPr/>
        </p:nvCxnSpPr>
        <p:spPr>
          <a:xfrm>
            <a:off x="7803225" y="4340074"/>
            <a:ext cx="0" cy="4263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39" name="Google Shape;739;p59"/>
          <p:cNvSpPr/>
          <p:nvPr/>
        </p:nvSpPr>
        <p:spPr>
          <a:xfrm>
            <a:off x="7903285" y="4632313"/>
            <a:ext cx="390900" cy="134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59"/>
          <p:cNvSpPr/>
          <p:nvPr/>
        </p:nvSpPr>
        <p:spPr>
          <a:xfrm>
            <a:off x="8349624" y="4632313"/>
            <a:ext cx="152400" cy="134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1" name="Google Shape;741;p59"/>
          <p:cNvGrpSpPr/>
          <p:nvPr/>
        </p:nvGrpSpPr>
        <p:grpSpPr>
          <a:xfrm>
            <a:off x="1396999" y="183858"/>
            <a:ext cx="7341388" cy="72017"/>
            <a:chOff x="-2845676" y="2808800"/>
            <a:chExt cx="7341388" cy="72017"/>
          </a:xfrm>
        </p:grpSpPr>
        <p:sp>
          <p:nvSpPr>
            <p:cNvPr id="742" name="Google Shape;742;p59"/>
            <p:cNvSpPr/>
            <p:nvPr/>
          </p:nvSpPr>
          <p:spPr>
            <a:xfrm>
              <a:off x="-2845676" y="2808817"/>
              <a:ext cx="7341300" cy="72000"/>
            </a:xfrm>
            <a:prstGeom prst="roundRect">
              <a:avLst>
                <a:gd fmla="val 16667" name="adj"/>
              </a:avLst>
            </a:prstGeom>
            <a:solidFill>
              <a:srgbClr val="EA999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59"/>
            <p:cNvSpPr/>
            <p:nvPr/>
          </p:nvSpPr>
          <p:spPr>
            <a:xfrm>
              <a:off x="4423712" y="2808800"/>
              <a:ext cx="72000" cy="72000"/>
            </a:xfrm>
            <a:prstGeom prst="roundRect">
              <a:avLst>
                <a:gd fmla="val 16667" name="adj"/>
              </a:avLst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4" name="Google Shape;744;p59"/>
          <p:cNvSpPr/>
          <p:nvPr/>
        </p:nvSpPr>
        <p:spPr>
          <a:xfrm>
            <a:off x="3845924" y="626246"/>
            <a:ext cx="261000" cy="134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59"/>
          <p:cNvSpPr/>
          <p:nvPr/>
        </p:nvSpPr>
        <p:spPr>
          <a:xfrm>
            <a:off x="317875" y="626246"/>
            <a:ext cx="261000" cy="134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59"/>
          <p:cNvSpPr/>
          <p:nvPr/>
        </p:nvSpPr>
        <p:spPr>
          <a:xfrm>
            <a:off x="1369627" y="626246"/>
            <a:ext cx="582300" cy="134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59"/>
          <p:cNvSpPr/>
          <p:nvPr/>
        </p:nvSpPr>
        <p:spPr>
          <a:xfrm>
            <a:off x="2552575" y="626246"/>
            <a:ext cx="650100" cy="134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59"/>
          <p:cNvSpPr/>
          <p:nvPr/>
        </p:nvSpPr>
        <p:spPr>
          <a:xfrm>
            <a:off x="844528" y="626246"/>
            <a:ext cx="261000" cy="134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59"/>
          <p:cNvSpPr/>
          <p:nvPr/>
        </p:nvSpPr>
        <p:spPr>
          <a:xfrm>
            <a:off x="2161110" y="626246"/>
            <a:ext cx="336600" cy="134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59"/>
          <p:cNvSpPr/>
          <p:nvPr/>
        </p:nvSpPr>
        <p:spPr>
          <a:xfrm>
            <a:off x="5084089" y="626246"/>
            <a:ext cx="157800" cy="134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59"/>
          <p:cNvSpPr/>
          <p:nvPr/>
        </p:nvSpPr>
        <p:spPr>
          <a:xfrm>
            <a:off x="1160812" y="626246"/>
            <a:ext cx="157800" cy="134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52" name="Google Shape;752;p59"/>
          <p:cNvSpPr/>
          <p:nvPr/>
        </p:nvSpPr>
        <p:spPr>
          <a:xfrm>
            <a:off x="631628" y="626246"/>
            <a:ext cx="157800" cy="134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53" name="Google Shape;753;p59"/>
          <p:cNvSpPr/>
          <p:nvPr/>
        </p:nvSpPr>
        <p:spPr>
          <a:xfrm>
            <a:off x="3247692" y="626246"/>
            <a:ext cx="157800" cy="134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59"/>
          <p:cNvSpPr/>
          <p:nvPr/>
        </p:nvSpPr>
        <p:spPr>
          <a:xfrm>
            <a:off x="2002963" y="626246"/>
            <a:ext cx="104700" cy="134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59"/>
          <p:cNvSpPr/>
          <p:nvPr/>
        </p:nvSpPr>
        <p:spPr>
          <a:xfrm>
            <a:off x="4165179" y="626246"/>
            <a:ext cx="404700" cy="134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59"/>
          <p:cNvSpPr/>
          <p:nvPr/>
        </p:nvSpPr>
        <p:spPr>
          <a:xfrm>
            <a:off x="3457364" y="626246"/>
            <a:ext cx="336600" cy="134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59"/>
          <p:cNvSpPr/>
          <p:nvPr/>
        </p:nvSpPr>
        <p:spPr>
          <a:xfrm>
            <a:off x="4626889" y="626246"/>
            <a:ext cx="404700" cy="134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59"/>
          <p:cNvSpPr/>
          <p:nvPr/>
        </p:nvSpPr>
        <p:spPr>
          <a:xfrm>
            <a:off x="5296459" y="626246"/>
            <a:ext cx="157800" cy="134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59"/>
          <p:cNvSpPr/>
          <p:nvPr/>
        </p:nvSpPr>
        <p:spPr>
          <a:xfrm>
            <a:off x="317869" y="334000"/>
            <a:ext cx="8426700" cy="183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59"/>
          <p:cNvSpPr/>
          <p:nvPr/>
        </p:nvSpPr>
        <p:spPr>
          <a:xfrm>
            <a:off x="5713027" y="626246"/>
            <a:ext cx="582300" cy="134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59"/>
          <p:cNvSpPr/>
          <p:nvPr/>
        </p:nvSpPr>
        <p:spPr>
          <a:xfrm>
            <a:off x="6895975" y="626246"/>
            <a:ext cx="650100" cy="134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59"/>
          <p:cNvSpPr/>
          <p:nvPr/>
        </p:nvSpPr>
        <p:spPr>
          <a:xfrm>
            <a:off x="6504510" y="626246"/>
            <a:ext cx="336600" cy="134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59"/>
          <p:cNvSpPr/>
          <p:nvPr/>
        </p:nvSpPr>
        <p:spPr>
          <a:xfrm>
            <a:off x="5504212" y="626246"/>
            <a:ext cx="157800" cy="134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64" name="Google Shape;764;p59"/>
          <p:cNvSpPr/>
          <p:nvPr/>
        </p:nvSpPr>
        <p:spPr>
          <a:xfrm>
            <a:off x="7591092" y="626246"/>
            <a:ext cx="157800" cy="134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59"/>
          <p:cNvSpPr/>
          <p:nvPr/>
        </p:nvSpPr>
        <p:spPr>
          <a:xfrm>
            <a:off x="6346363" y="626246"/>
            <a:ext cx="104700" cy="134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59"/>
          <p:cNvSpPr/>
          <p:nvPr/>
        </p:nvSpPr>
        <p:spPr>
          <a:xfrm>
            <a:off x="7800764" y="626246"/>
            <a:ext cx="336600" cy="134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59"/>
          <p:cNvSpPr/>
          <p:nvPr/>
        </p:nvSpPr>
        <p:spPr>
          <a:xfrm>
            <a:off x="8407969" y="626246"/>
            <a:ext cx="336600" cy="134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59"/>
          <p:cNvSpPr/>
          <p:nvPr/>
        </p:nvSpPr>
        <p:spPr>
          <a:xfrm>
            <a:off x="8189256" y="626246"/>
            <a:ext cx="157800" cy="134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60"/>
          <p:cNvSpPr txBox="1"/>
          <p:nvPr>
            <p:ph type="title"/>
          </p:nvPr>
        </p:nvSpPr>
        <p:spPr>
          <a:xfrm>
            <a:off x="3349400" y="3181600"/>
            <a:ext cx="376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Event Loop Exercise</a:t>
            </a:r>
            <a:endParaRPr sz="2022">
              <a:solidFill>
                <a:schemeClr val="dk2"/>
              </a:solidFill>
            </a:endParaRPr>
          </a:p>
        </p:txBody>
      </p:sp>
      <p:grpSp>
        <p:nvGrpSpPr>
          <p:cNvPr id="774" name="Google Shape;774;p60"/>
          <p:cNvGrpSpPr/>
          <p:nvPr/>
        </p:nvGrpSpPr>
        <p:grpSpPr>
          <a:xfrm>
            <a:off x="4370275" y="1045208"/>
            <a:ext cx="1116994" cy="801017"/>
            <a:chOff x="4904286" y="3245400"/>
            <a:chExt cx="1153800" cy="1087600"/>
          </a:xfrm>
        </p:grpSpPr>
        <p:sp>
          <p:nvSpPr>
            <p:cNvPr id="775" name="Google Shape;775;p60"/>
            <p:cNvSpPr/>
            <p:nvPr/>
          </p:nvSpPr>
          <p:spPr>
            <a:xfrm>
              <a:off x="4904286" y="363995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/>
                <a:t>…</a:t>
              </a:r>
              <a:endParaRPr sz="900"/>
            </a:p>
          </p:txBody>
        </p:sp>
        <p:sp>
          <p:nvSpPr>
            <p:cNvPr id="776" name="Google Shape;776;p60"/>
            <p:cNvSpPr/>
            <p:nvPr/>
          </p:nvSpPr>
          <p:spPr>
            <a:xfrm>
              <a:off x="4904286" y="403450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/>
                <a:t>…</a:t>
              </a:r>
              <a:endParaRPr sz="900"/>
            </a:p>
          </p:txBody>
        </p:sp>
        <p:sp>
          <p:nvSpPr>
            <p:cNvPr id="777" name="Google Shape;777;p60"/>
            <p:cNvSpPr/>
            <p:nvPr/>
          </p:nvSpPr>
          <p:spPr>
            <a:xfrm>
              <a:off x="4904286" y="324540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latin typeface="Fira Mono"/>
                  <a:ea typeface="Fira Mono"/>
                  <a:cs typeface="Fira Mono"/>
                  <a:sym typeface="Fira Mono"/>
                </a:rPr>
                <a:t>work</a:t>
              </a:r>
              <a:endParaRPr sz="900">
                <a:latin typeface="Fira Mono"/>
                <a:ea typeface="Fira Mono"/>
                <a:cs typeface="Fira Mono"/>
                <a:sym typeface="Fira Mono"/>
              </a:endParaRPr>
            </a:p>
          </p:txBody>
        </p:sp>
      </p:grpSp>
      <p:grpSp>
        <p:nvGrpSpPr>
          <p:cNvPr id="778" name="Google Shape;778;p60"/>
          <p:cNvGrpSpPr/>
          <p:nvPr/>
        </p:nvGrpSpPr>
        <p:grpSpPr>
          <a:xfrm>
            <a:off x="2804145" y="1045208"/>
            <a:ext cx="1116994" cy="801017"/>
            <a:chOff x="1778586" y="3245400"/>
            <a:chExt cx="1153800" cy="1087600"/>
          </a:xfrm>
        </p:grpSpPr>
        <p:sp>
          <p:nvSpPr>
            <p:cNvPr id="779" name="Google Shape;779;p60"/>
            <p:cNvSpPr/>
            <p:nvPr/>
          </p:nvSpPr>
          <p:spPr>
            <a:xfrm>
              <a:off x="1778586" y="363995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/>
                <a:t>…</a:t>
              </a:r>
              <a:endParaRPr sz="900"/>
            </a:p>
          </p:txBody>
        </p:sp>
        <p:sp>
          <p:nvSpPr>
            <p:cNvPr id="780" name="Google Shape;780;p60"/>
            <p:cNvSpPr/>
            <p:nvPr/>
          </p:nvSpPr>
          <p:spPr>
            <a:xfrm>
              <a:off x="1778586" y="403450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/>
                <a:t>…</a:t>
              </a:r>
              <a:endParaRPr sz="900"/>
            </a:p>
          </p:txBody>
        </p:sp>
        <p:sp>
          <p:nvSpPr>
            <p:cNvPr id="781" name="Google Shape;781;p60"/>
            <p:cNvSpPr/>
            <p:nvPr/>
          </p:nvSpPr>
          <p:spPr>
            <a:xfrm>
              <a:off x="1778586" y="324540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latin typeface="Fira Mono"/>
                  <a:ea typeface="Fira Mono"/>
                  <a:cs typeface="Fira Mono"/>
                  <a:sym typeface="Fira Mono"/>
                </a:rPr>
                <a:t>work</a:t>
              </a:r>
              <a:endParaRPr sz="900">
                <a:latin typeface="Fira Mono"/>
                <a:ea typeface="Fira Mono"/>
                <a:cs typeface="Fira Mono"/>
                <a:sym typeface="Fira Mono"/>
              </a:endParaRPr>
            </a:p>
          </p:txBody>
        </p:sp>
      </p:grpSp>
      <p:sp>
        <p:nvSpPr>
          <p:cNvPr id="782" name="Google Shape;782;p60"/>
          <p:cNvSpPr/>
          <p:nvPr/>
        </p:nvSpPr>
        <p:spPr>
          <a:xfrm>
            <a:off x="303700" y="383150"/>
            <a:ext cx="372600" cy="237900"/>
          </a:xfrm>
          <a:prstGeom prst="rect">
            <a:avLst/>
          </a:prstGeom>
          <a:solidFill>
            <a:srgbClr val="C9C9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18000" spcFirstLastPara="1" rIns="0" wrap="square" tIns="14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GB" sz="800">
                <a:latin typeface="Fira Mono"/>
                <a:ea typeface="Fira Mono"/>
                <a:cs typeface="Fira Mono"/>
                <a:sym typeface="Fira Mono"/>
              </a:rPr>
              <a:t>Task</a:t>
            </a:r>
            <a:endParaRPr i="0" sz="800" u="none" cap="none" strike="noStrike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783" name="Google Shape;783;p60"/>
          <p:cNvSpPr/>
          <p:nvPr/>
        </p:nvSpPr>
        <p:spPr>
          <a:xfrm>
            <a:off x="303700" y="772077"/>
            <a:ext cx="372600" cy="219900"/>
          </a:xfrm>
          <a:prstGeom prst="rect">
            <a:avLst/>
          </a:prstGeom>
          <a:solidFill>
            <a:srgbClr val="EFC457">
              <a:alpha val="84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">
                <a:latin typeface="Fira Mono"/>
                <a:ea typeface="Fira Mono"/>
                <a:cs typeface="Fira Mono"/>
                <a:sym typeface="Fira Mono"/>
              </a:rPr>
              <a:t>click</a:t>
            </a:r>
            <a:endParaRPr sz="400"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784" name="Google Shape;784;p60"/>
          <p:cNvSpPr/>
          <p:nvPr/>
        </p:nvSpPr>
        <p:spPr>
          <a:xfrm>
            <a:off x="2804146" y="772077"/>
            <a:ext cx="1116900" cy="219900"/>
          </a:xfrm>
          <a:prstGeom prst="rect">
            <a:avLst/>
          </a:prstGeom>
          <a:solidFill>
            <a:srgbClr val="EFC457">
              <a:alpha val="84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Fira Mono"/>
                <a:ea typeface="Fira Mono"/>
                <a:cs typeface="Fira Mono"/>
                <a:sym typeface="Fira Mono"/>
              </a:rPr>
              <a:t>AnimationFrame</a:t>
            </a:r>
            <a:endParaRPr sz="800"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785" name="Google Shape;785;p60"/>
          <p:cNvSpPr/>
          <p:nvPr/>
        </p:nvSpPr>
        <p:spPr>
          <a:xfrm>
            <a:off x="4370283" y="772077"/>
            <a:ext cx="1951800" cy="219900"/>
          </a:xfrm>
          <a:prstGeom prst="rect">
            <a:avLst/>
          </a:prstGeom>
          <a:solidFill>
            <a:srgbClr val="EFC457">
              <a:alpha val="84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Timer fired</a:t>
            </a:r>
            <a:endParaRPr sz="8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786" name="Google Shape;786;p60"/>
          <p:cNvSpPr/>
          <p:nvPr/>
        </p:nvSpPr>
        <p:spPr>
          <a:xfrm>
            <a:off x="788872" y="383150"/>
            <a:ext cx="3464100" cy="237900"/>
          </a:xfrm>
          <a:prstGeom prst="rect">
            <a:avLst/>
          </a:prstGeom>
          <a:solidFill>
            <a:srgbClr val="C9C9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18000" spcFirstLastPara="1" rIns="0" wrap="square" tIns="14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GB" sz="800">
                <a:latin typeface="Fira Mono"/>
                <a:ea typeface="Fira Mono"/>
                <a:cs typeface="Fira Mono"/>
                <a:sym typeface="Fira Mono"/>
              </a:rPr>
              <a:t>Task</a:t>
            </a:r>
            <a:endParaRPr i="0" sz="800" u="none" cap="none" strike="noStrike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787" name="Google Shape;787;p60"/>
          <p:cNvSpPr/>
          <p:nvPr/>
        </p:nvSpPr>
        <p:spPr>
          <a:xfrm>
            <a:off x="4370280" y="383150"/>
            <a:ext cx="1951200" cy="237900"/>
          </a:xfrm>
          <a:prstGeom prst="rect">
            <a:avLst/>
          </a:prstGeom>
          <a:solidFill>
            <a:srgbClr val="C9C9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18000" spcFirstLastPara="1" rIns="0" wrap="square" tIns="14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GB" sz="800">
                <a:latin typeface="Fira Mono"/>
                <a:ea typeface="Fira Mono"/>
                <a:cs typeface="Fira Mono"/>
                <a:sym typeface="Fira Mono"/>
              </a:rPr>
              <a:t>Task</a:t>
            </a:r>
            <a:endParaRPr i="0" sz="800" u="none" cap="none" strike="noStrike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788" name="Google Shape;788;p60"/>
          <p:cNvSpPr/>
          <p:nvPr/>
        </p:nvSpPr>
        <p:spPr>
          <a:xfrm>
            <a:off x="3986961" y="772077"/>
            <a:ext cx="139800" cy="219900"/>
          </a:xfrm>
          <a:prstGeom prst="rect">
            <a:avLst/>
          </a:prstGeom>
          <a:solidFill>
            <a:srgbClr val="74B266">
              <a:alpha val="824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89" name="Google Shape;789;p60"/>
          <p:cNvSpPr/>
          <p:nvPr/>
        </p:nvSpPr>
        <p:spPr>
          <a:xfrm>
            <a:off x="4160427" y="772077"/>
            <a:ext cx="92700" cy="219900"/>
          </a:xfrm>
          <a:prstGeom prst="rect">
            <a:avLst/>
          </a:prstGeom>
          <a:solidFill>
            <a:srgbClr val="74B266">
              <a:alpha val="824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790" name="Google Shape;790;p60"/>
          <p:cNvGrpSpPr/>
          <p:nvPr/>
        </p:nvGrpSpPr>
        <p:grpSpPr>
          <a:xfrm>
            <a:off x="6428718" y="1045208"/>
            <a:ext cx="1116994" cy="801017"/>
            <a:chOff x="4904286" y="3245400"/>
            <a:chExt cx="1153800" cy="1087600"/>
          </a:xfrm>
        </p:grpSpPr>
        <p:sp>
          <p:nvSpPr>
            <p:cNvPr id="791" name="Google Shape;791;p60"/>
            <p:cNvSpPr/>
            <p:nvPr/>
          </p:nvSpPr>
          <p:spPr>
            <a:xfrm>
              <a:off x="4904286" y="363995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/>
                <a:t>…</a:t>
              </a:r>
              <a:endParaRPr sz="900"/>
            </a:p>
          </p:txBody>
        </p:sp>
        <p:sp>
          <p:nvSpPr>
            <p:cNvPr id="792" name="Google Shape;792;p60"/>
            <p:cNvSpPr/>
            <p:nvPr/>
          </p:nvSpPr>
          <p:spPr>
            <a:xfrm>
              <a:off x="4904286" y="403450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/>
                <a:t>…</a:t>
              </a:r>
              <a:endParaRPr sz="900"/>
            </a:p>
          </p:txBody>
        </p:sp>
        <p:sp>
          <p:nvSpPr>
            <p:cNvPr id="793" name="Google Shape;793;p60"/>
            <p:cNvSpPr/>
            <p:nvPr/>
          </p:nvSpPr>
          <p:spPr>
            <a:xfrm>
              <a:off x="4904286" y="324540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latin typeface="Fira Mono"/>
                  <a:ea typeface="Fira Mono"/>
                  <a:cs typeface="Fira Mono"/>
                  <a:sym typeface="Fira Mono"/>
                </a:rPr>
                <a:t>work</a:t>
              </a:r>
              <a:endParaRPr sz="900">
                <a:latin typeface="Fira Mono"/>
                <a:ea typeface="Fira Mono"/>
                <a:cs typeface="Fira Mono"/>
                <a:sym typeface="Fira Mono"/>
              </a:endParaRPr>
            </a:p>
          </p:txBody>
        </p:sp>
      </p:grpSp>
      <p:sp>
        <p:nvSpPr>
          <p:cNvPr id="794" name="Google Shape;794;p60"/>
          <p:cNvSpPr/>
          <p:nvPr/>
        </p:nvSpPr>
        <p:spPr>
          <a:xfrm>
            <a:off x="6428720" y="772077"/>
            <a:ext cx="1116900" cy="219900"/>
          </a:xfrm>
          <a:prstGeom prst="rect">
            <a:avLst/>
          </a:prstGeom>
          <a:solidFill>
            <a:srgbClr val="EFC457">
              <a:alpha val="84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AnimationFrame</a:t>
            </a:r>
            <a:endParaRPr sz="9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795" name="Google Shape;795;p60"/>
          <p:cNvSpPr/>
          <p:nvPr/>
        </p:nvSpPr>
        <p:spPr>
          <a:xfrm>
            <a:off x="6428720" y="383150"/>
            <a:ext cx="1116900" cy="237900"/>
          </a:xfrm>
          <a:prstGeom prst="rect">
            <a:avLst/>
          </a:prstGeom>
          <a:solidFill>
            <a:srgbClr val="C9C9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18000" spcFirstLastPara="1" rIns="0" wrap="square" tIns="14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GB" sz="800">
                <a:latin typeface="Fira Mono"/>
                <a:ea typeface="Fira Mono"/>
                <a:cs typeface="Fira Mono"/>
                <a:sym typeface="Fira Mono"/>
              </a:rPr>
              <a:t>Task</a:t>
            </a:r>
            <a:endParaRPr i="0" sz="800" u="none" cap="none" strike="noStrike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grpSp>
        <p:nvGrpSpPr>
          <p:cNvPr id="796" name="Google Shape;796;p60"/>
          <p:cNvGrpSpPr/>
          <p:nvPr/>
        </p:nvGrpSpPr>
        <p:grpSpPr>
          <a:xfrm>
            <a:off x="5545322" y="1045545"/>
            <a:ext cx="770854" cy="801017"/>
            <a:chOff x="4904286" y="3245400"/>
            <a:chExt cx="1153800" cy="1087600"/>
          </a:xfrm>
        </p:grpSpPr>
        <p:sp>
          <p:nvSpPr>
            <p:cNvPr id="797" name="Google Shape;797;p60"/>
            <p:cNvSpPr/>
            <p:nvPr/>
          </p:nvSpPr>
          <p:spPr>
            <a:xfrm>
              <a:off x="4904286" y="363995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/>
                <a:t>microwork</a:t>
              </a:r>
              <a:endParaRPr sz="900"/>
            </a:p>
          </p:txBody>
        </p:sp>
        <p:sp>
          <p:nvSpPr>
            <p:cNvPr id="798" name="Google Shape;798;p60"/>
            <p:cNvSpPr/>
            <p:nvPr/>
          </p:nvSpPr>
          <p:spPr>
            <a:xfrm>
              <a:off x="4904286" y="403450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/>
                <a:t>…</a:t>
              </a:r>
              <a:endParaRPr sz="900"/>
            </a:p>
          </p:txBody>
        </p:sp>
        <p:sp>
          <p:nvSpPr>
            <p:cNvPr id="799" name="Google Shape;799;p60"/>
            <p:cNvSpPr/>
            <p:nvPr/>
          </p:nvSpPr>
          <p:spPr>
            <a:xfrm>
              <a:off x="4904286" y="324540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500">
                  <a:latin typeface="Fira Mono"/>
                  <a:ea typeface="Fira Mono"/>
                  <a:cs typeface="Fira Mono"/>
                  <a:sym typeface="Fira Mono"/>
                </a:rPr>
                <a:t>Run microtasks</a:t>
              </a:r>
              <a:endParaRPr b="1" sz="500">
                <a:latin typeface="Fira Mono"/>
                <a:ea typeface="Fira Mono"/>
                <a:cs typeface="Fira Mono"/>
                <a:sym typeface="Fira Mono"/>
              </a:endParaRPr>
            </a:p>
          </p:txBody>
        </p:sp>
      </p:grpSp>
      <p:grpSp>
        <p:nvGrpSpPr>
          <p:cNvPr id="800" name="Google Shape;800;p60"/>
          <p:cNvGrpSpPr/>
          <p:nvPr/>
        </p:nvGrpSpPr>
        <p:grpSpPr>
          <a:xfrm>
            <a:off x="7652465" y="1045208"/>
            <a:ext cx="1116994" cy="801017"/>
            <a:chOff x="1778586" y="3245400"/>
            <a:chExt cx="1153800" cy="1087600"/>
          </a:xfrm>
        </p:grpSpPr>
        <p:sp>
          <p:nvSpPr>
            <p:cNvPr id="801" name="Google Shape;801;p60"/>
            <p:cNvSpPr/>
            <p:nvPr/>
          </p:nvSpPr>
          <p:spPr>
            <a:xfrm>
              <a:off x="1778586" y="363995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/>
                <a:t>…</a:t>
              </a:r>
              <a:endParaRPr sz="900"/>
            </a:p>
          </p:txBody>
        </p:sp>
        <p:sp>
          <p:nvSpPr>
            <p:cNvPr id="802" name="Google Shape;802;p60"/>
            <p:cNvSpPr/>
            <p:nvPr/>
          </p:nvSpPr>
          <p:spPr>
            <a:xfrm>
              <a:off x="1778586" y="403450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/>
                <a:t>…</a:t>
              </a:r>
              <a:endParaRPr sz="900"/>
            </a:p>
          </p:txBody>
        </p:sp>
        <p:sp>
          <p:nvSpPr>
            <p:cNvPr id="803" name="Google Shape;803;p60"/>
            <p:cNvSpPr/>
            <p:nvPr/>
          </p:nvSpPr>
          <p:spPr>
            <a:xfrm>
              <a:off x="1778586" y="324540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latin typeface="Fira Mono"/>
                  <a:ea typeface="Fira Mono"/>
                  <a:cs typeface="Fira Mono"/>
                  <a:sym typeface="Fira Mono"/>
                </a:rPr>
                <a:t>work</a:t>
              </a:r>
              <a:endParaRPr sz="900">
                <a:latin typeface="Fira Mono"/>
                <a:ea typeface="Fira Mono"/>
                <a:cs typeface="Fira Mono"/>
                <a:sym typeface="Fira Mono"/>
              </a:endParaRPr>
            </a:p>
          </p:txBody>
        </p:sp>
      </p:grpSp>
      <p:sp>
        <p:nvSpPr>
          <p:cNvPr id="804" name="Google Shape;804;p60"/>
          <p:cNvSpPr/>
          <p:nvPr/>
        </p:nvSpPr>
        <p:spPr>
          <a:xfrm>
            <a:off x="7652466" y="772077"/>
            <a:ext cx="1116900" cy="219900"/>
          </a:xfrm>
          <a:prstGeom prst="rect">
            <a:avLst/>
          </a:prstGeom>
          <a:solidFill>
            <a:srgbClr val="EFC457">
              <a:alpha val="84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IdleCallback</a:t>
            </a:r>
            <a:endParaRPr sz="700"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805" name="Google Shape;805;p60"/>
          <p:cNvSpPr/>
          <p:nvPr/>
        </p:nvSpPr>
        <p:spPr>
          <a:xfrm>
            <a:off x="7652452" y="383150"/>
            <a:ext cx="1116900" cy="237900"/>
          </a:xfrm>
          <a:prstGeom prst="rect">
            <a:avLst/>
          </a:prstGeom>
          <a:solidFill>
            <a:srgbClr val="C9C9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18000" spcFirstLastPara="1" rIns="0" wrap="square" tIns="14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GB" sz="800">
                <a:latin typeface="Fira Mono"/>
                <a:ea typeface="Fira Mono"/>
                <a:cs typeface="Fira Mono"/>
                <a:sym typeface="Fira Mono"/>
              </a:rPr>
              <a:t>Task</a:t>
            </a:r>
            <a:endParaRPr i="0" sz="800" u="none" cap="none" strike="noStrike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grpSp>
        <p:nvGrpSpPr>
          <p:cNvPr id="806" name="Google Shape;806;p60"/>
          <p:cNvGrpSpPr/>
          <p:nvPr/>
        </p:nvGrpSpPr>
        <p:grpSpPr>
          <a:xfrm>
            <a:off x="788869" y="1045208"/>
            <a:ext cx="1116994" cy="801017"/>
            <a:chOff x="3073986" y="3245400"/>
            <a:chExt cx="1153800" cy="1087600"/>
          </a:xfrm>
        </p:grpSpPr>
        <p:sp>
          <p:nvSpPr>
            <p:cNvPr id="807" name="Google Shape;807;p60"/>
            <p:cNvSpPr/>
            <p:nvPr/>
          </p:nvSpPr>
          <p:spPr>
            <a:xfrm>
              <a:off x="3073986" y="363995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/>
                <a:t>…</a:t>
              </a:r>
              <a:endParaRPr sz="900"/>
            </a:p>
          </p:txBody>
        </p:sp>
        <p:sp>
          <p:nvSpPr>
            <p:cNvPr id="808" name="Google Shape;808;p60"/>
            <p:cNvSpPr/>
            <p:nvPr/>
          </p:nvSpPr>
          <p:spPr>
            <a:xfrm>
              <a:off x="3073986" y="403450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/>
                <a:t>…</a:t>
              </a:r>
              <a:endParaRPr sz="900"/>
            </a:p>
          </p:txBody>
        </p:sp>
        <p:sp>
          <p:nvSpPr>
            <p:cNvPr id="809" name="Google Shape;809;p60"/>
            <p:cNvSpPr/>
            <p:nvPr/>
          </p:nvSpPr>
          <p:spPr>
            <a:xfrm>
              <a:off x="3073986" y="324540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latin typeface="Fira Mono"/>
                  <a:ea typeface="Fira Mono"/>
                  <a:cs typeface="Fira Mono"/>
                  <a:sym typeface="Fira Mono"/>
                </a:rPr>
                <a:t>work</a:t>
              </a:r>
              <a:endParaRPr sz="900">
                <a:latin typeface="Fira Mono"/>
                <a:ea typeface="Fira Mono"/>
                <a:cs typeface="Fira Mono"/>
                <a:sym typeface="Fira Mono"/>
              </a:endParaRPr>
            </a:p>
          </p:txBody>
        </p:sp>
      </p:grpSp>
      <p:sp>
        <p:nvSpPr>
          <p:cNvPr id="810" name="Google Shape;810;p60"/>
          <p:cNvSpPr/>
          <p:nvPr/>
        </p:nvSpPr>
        <p:spPr>
          <a:xfrm>
            <a:off x="788876" y="772077"/>
            <a:ext cx="1951800" cy="219900"/>
          </a:xfrm>
          <a:prstGeom prst="rect">
            <a:avLst/>
          </a:prstGeom>
          <a:solidFill>
            <a:srgbClr val="EFC457">
              <a:alpha val="84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AnimationFrame</a:t>
            </a:r>
            <a:endParaRPr sz="7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grpSp>
        <p:nvGrpSpPr>
          <p:cNvPr id="811" name="Google Shape;811;p60"/>
          <p:cNvGrpSpPr/>
          <p:nvPr/>
        </p:nvGrpSpPr>
        <p:grpSpPr>
          <a:xfrm>
            <a:off x="1969793" y="1045208"/>
            <a:ext cx="770854" cy="801017"/>
            <a:chOff x="4904286" y="3245400"/>
            <a:chExt cx="1153800" cy="1087600"/>
          </a:xfrm>
        </p:grpSpPr>
        <p:sp>
          <p:nvSpPr>
            <p:cNvPr id="812" name="Google Shape;812;p60"/>
            <p:cNvSpPr/>
            <p:nvPr/>
          </p:nvSpPr>
          <p:spPr>
            <a:xfrm>
              <a:off x="4904286" y="363995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/>
                <a:t>microwork</a:t>
              </a:r>
              <a:endParaRPr sz="900"/>
            </a:p>
          </p:txBody>
        </p:sp>
        <p:sp>
          <p:nvSpPr>
            <p:cNvPr id="813" name="Google Shape;813;p60"/>
            <p:cNvSpPr/>
            <p:nvPr/>
          </p:nvSpPr>
          <p:spPr>
            <a:xfrm>
              <a:off x="4904286" y="403450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/>
                <a:t>…</a:t>
              </a:r>
              <a:endParaRPr sz="900"/>
            </a:p>
          </p:txBody>
        </p:sp>
        <p:sp>
          <p:nvSpPr>
            <p:cNvPr id="814" name="Google Shape;814;p60"/>
            <p:cNvSpPr/>
            <p:nvPr/>
          </p:nvSpPr>
          <p:spPr>
            <a:xfrm>
              <a:off x="4904286" y="3245400"/>
              <a:ext cx="1153800" cy="298500"/>
            </a:xfrm>
            <a:prstGeom prst="rect">
              <a:avLst/>
            </a:prstGeom>
            <a:solidFill>
              <a:srgbClr val="EFC457">
                <a:alpha val="845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500">
                  <a:latin typeface="Fira Mono"/>
                  <a:ea typeface="Fira Mono"/>
                  <a:cs typeface="Fira Mono"/>
                  <a:sym typeface="Fira Mono"/>
                </a:rPr>
                <a:t>Run microtasks</a:t>
              </a:r>
              <a:endParaRPr b="1" sz="500">
                <a:latin typeface="Fira Mono"/>
                <a:ea typeface="Fira Mono"/>
                <a:cs typeface="Fira Mono"/>
                <a:sym typeface="Fira Mono"/>
              </a:endParaRPr>
            </a:p>
          </p:txBody>
        </p:sp>
      </p:grpSp>
      <p:pic>
        <p:nvPicPr>
          <p:cNvPr id="815" name="Google Shape;81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700" y="2659400"/>
            <a:ext cx="1317700" cy="13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/>
        </p:nvSpPr>
        <p:spPr>
          <a:xfrm>
            <a:off x="0" y="492900"/>
            <a:ext cx="9144000" cy="4650600"/>
          </a:xfrm>
          <a:prstGeom prst="rect">
            <a:avLst/>
          </a:prstGeom>
          <a:solidFill>
            <a:srgbClr val="22243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-GB" sz="13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(queue.waitForMessage()){</a:t>
            </a:r>
            <a:endParaRPr sz="13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queue.processNextMessage();</a:t>
            </a:r>
            <a:endParaRPr sz="13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50">
              <a:solidFill>
                <a:srgbClr val="26C6D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2" name="Google Shape;262;p40"/>
          <p:cNvSpPr txBox="1"/>
          <p:nvPr>
            <p:ph type="title"/>
          </p:nvPr>
        </p:nvSpPr>
        <p:spPr>
          <a:xfrm>
            <a:off x="0" y="0"/>
            <a:ext cx="82827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Event Loop</a:t>
            </a:r>
            <a:endParaRPr/>
          </a:p>
        </p:txBody>
      </p:sp>
      <p:sp>
        <p:nvSpPr>
          <p:cNvPr id="263" name="Google Shape;263;p40"/>
          <p:cNvSpPr/>
          <p:nvPr/>
        </p:nvSpPr>
        <p:spPr>
          <a:xfrm>
            <a:off x="790379" y="2340550"/>
            <a:ext cx="556200" cy="360000"/>
          </a:xfrm>
          <a:prstGeom prst="rect">
            <a:avLst/>
          </a:prstGeom>
          <a:noFill/>
          <a:ln cap="flat" cmpd="sng" w="19050">
            <a:solidFill>
              <a:srgbClr val="F44747"/>
            </a:solidFill>
            <a:prstDash val="dash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0"/>
          <p:cNvSpPr txBox="1"/>
          <p:nvPr/>
        </p:nvSpPr>
        <p:spPr>
          <a:xfrm>
            <a:off x="4625254" y="2340550"/>
            <a:ext cx="1462500" cy="615600"/>
          </a:xfrm>
          <a:prstGeom prst="rect">
            <a:avLst/>
          </a:prstGeom>
          <a:noFill/>
          <a:ln cap="flat" cmpd="sng" w="19050">
            <a:solidFill>
              <a:srgbClr val="F4474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Macrotask</a:t>
            </a:r>
            <a:br>
              <a:rPr lang="en-GB">
                <a:solidFill>
                  <a:schemeClr val="lt1"/>
                </a:solidFill>
              </a:rPr>
            </a:br>
            <a:r>
              <a:rPr lang="en-GB">
                <a:solidFill>
                  <a:schemeClr val="lt1"/>
                </a:solidFill>
              </a:rPr>
              <a:t>Queue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65" name="Google Shape;265;p40"/>
          <p:cNvCxnSpPr>
            <a:stCxn id="263" idx="3"/>
            <a:endCxn id="264" idx="1"/>
          </p:cNvCxnSpPr>
          <p:nvPr/>
        </p:nvCxnSpPr>
        <p:spPr>
          <a:xfrm>
            <a:off x="1346579" y="2520550"/>
            <a:ext cx="3278700" cy="1278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F44747"/>
            </a:solidFill>
            <a:prstDash val="dash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/>
          <p:nvPr/>
        </p:nvSpPr>
        <p:spPr>
          <a:xfrm>
            <a:off x="3653397" y="1711063"/>
            <a:ext cx="18372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IdleCallback</a:t>
            </a: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1" name="Google Shape;271;p41"/>
          <p:cNvSpPr/>
          <p:nvPr/>
        </p:nvSpPr>
        <p:spPr>
          <a:xfrm>
            <a:off x="577247" y="1711073"/>
            <a:ext cx="18372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Timer</a:t>
            </a: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2" name="Google Shape;272;p41"/>
          <p:cNvSpPr/>
          <p:nvPr/>
        </p:nvSpPr>
        <p:spPr>
          <a:xfrm>
            <a:off x="6729547" y="1711075"/>
            <a:ext cx="18372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MessageChannel</a:t>
            </a: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3" name="Google Shape;273;p41"/>
          <p:cNvSpPr/>
          <p:nvPr/>
        </p:nvSpPr>
        <p:spPr>
          <a:xfrm>
            <a:off x="1999497" y="3064069"/>
            <a:ext cx="18372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rAF</a:t>
            </a: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4" name="Google Shape;274;p41"/>
          <p:cNvSpPr/>
          <p:nvPr/>
        </p:nvSpPr>
        <p:spPr>
          <a:xfrm>
            <a:off x="5266822" y="3064063"/>
            <a:ext cx="18372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Browser / DOM Events</a:t>
            </a:r>
            <a:endParaRPr sz="13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5" name="Google Shape;275;p41"/>
          <p:cNvSpPr txBox="1"/>
          <p:nvPr/>
        </p:nvSpPr>
        <p:spPr>
          <a:xfrm>
            <a:off x="577250" y="2258850"/>
            <a:ext cx="183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setTimeout, setInterval</a:t>
            </a:r>
            <a:endParaRPr b="1" sz="1200"/>
          </a:p>
        </p:txBody>
      </p:sp>
      <p:sp>
        <p:nvSpPr>
          <p:cNvPr id="276" name="Google Shape;276;p41"/>
          <p:cNvSpPr txBox="1"/>
          <p:nvPr/>
        </p:nvSpPr>
        <p:spPr>
          <a:xfrm>
            <a:off x="3653400" y="2258850"/>
            <a:ext cx="183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requestIdleCallback</a:t>
            </a:r>
            <a:endParaRPr b="1" sz="1200"/>
          </a:p>
        </p:txBody>
      </p:sp>
      <p:sp>
        <p:nvSpPr>
          <p:cNvPr id="277" name="Google Shape;277;p41"/>
          <p:cNvSpPr txBox="1"/>
          <p:nvPr/>
        </p:nvSpPr>
        <p:spPr>
          <a:xfrm>
            <a:off x="6729550" y="2258850"/>
            <a:ext cx="183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postTask, x-tab comm.</a:t>
            </a:r>
            <a:endParaRPr b="1" sz="1200"/>
          </a:p>
        </p:txBody>
      </p:sp>
      <p:sp>
        <p:nvSpPr>
          <p:cNvPr id="278" name="Google Shape;278;p41"/>
          <p:cNvSpPr txBox="1"/>
          <p:nvPr/>
        </p:nvSpPr>
        <p:spPr>
          <a:xfrm>
            <a:off x="1999500" y="3622125"/>
            <a:ext cx="183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requestAnimationFrame</a:t>
            </a:r>
            <a:endParaRPr b="1" sz="1200"/>
          </a:p>
        </p:txBody>
      </p:sp>
      <p:sp>
        <p:nvSpPr>
          <p:cNvPr id="279" name="Google Shape;279;p41"/>
          <p:cNvSpPr txBox="1"/>
          <p:nvPr/>
        </p:nvSpPr>
        <p:spPr>
          <a:xfrm>
            <a:off x="5266825" y="3622125"/>
            <a:ext cx="183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click, drag, resize, http</a:t>
            </a:r>
            <a:endParaRPr b="1" sz="1200"/>
          </a:p>
        </p:txBody>
      </p:sp>
      <p:sp>
        <p:nvSpPr>
          <p:cNvPr id="280" name="Google Shape;280;p41"/>
          <p:cNvSpPr txBox="1"/>
          <p:nvPr>
            <p:ph type="title"/>
          </p:nvPr>
        </p:nvSpPr>
        <p:spPr>
          <a:xfrm>
            <a:off x="69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Macrotask - overview of macrotasks</a:t>
            </a:r>
            <a:endParaRPr sz="2022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42"/>
          <p:cNvGrpSpPr/>
          <p:nvPr/>
        </p:nvGrpSpPr>
        <p:grpSpPr>
          <a:xfrm>
            <a:off x="4243850" y="1885275"/>
            <a:ext cx="1847700" cy="1635600"/>
            <a:chOff x="4091450" y="2037675"/>
            <a:chExt cx="1847700" cy="1635600"/>
          </a:xfrm>
        </p:grpSpPr>
        <p:sp>
          <p:nvSpPr>
            <p:cNvPr id="286" name="Google Shape;286;p42"/>
            <p:cNvSpPr/>
            <p:nvPr/>
          </p:nvSpPr>
          <p:spPr>
            <a:xfrm>
              <a:off x="4091450" y="2037675"/>
              <a:ext cx="1847700" cy="408900"/>
            </a:xfrm>
            <a:prstGeom prst="rect">
              <a:avLst/>
            </a:prstGeom>
            <a:solidFill>
              <a:srgbClr val="EFC45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Fira Mono"/>
                  <a:ea typeface="Fira Mono"/>
                  <a:cs typeface="Fira Mono"/>
                  <a:sym typeface="Fira Mono"/>
                </a:rPr>
                <a:t>&lt;</a:t>
              </a:r>
              <a:r>
                <a:rPr lang="en-GB">
                  <a:latin typeface="Fira Mono"/>
                  <a:ea typeface="Fira Mono"/>
                  <a:cs typeface="Fira Mono"/>
                  <a:sym typeface="Fira Mono"/>
                </a:rPr>
                <a:t>s</a:t>
              </a:r>
              <a:r>
                <a:rPr lang="en-GB">
                  <a:latin typeface="Fira Mono"/>
                  <a:ea typeface="Fira Mono"/>
                  <a:cs typeface="Fira Mono"/>
                  <a:sym typeface="Fira Mono"/>
                </a:rPr>
                <a:t>cript&gt;</a:t>
              </a:r>
              <a:endParaRPr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287" name="Google Shape;287;p42"/>
            <p:cNvSpPr/>
            <p:nvPr/>
          </p:nvSpPr>
          <p:spPr>
            <a:xfrm>
              <a:off x="4091450" y="2446575"/>
              <a:ext cx="1847700" cy="408900"/>
            </a:xfrm>
            <a:prstGeom prst="rect">
              <a:avLst/>
            </a:prstGeom>
            <a:solidFill>
              <a:srgbClr val="EFC45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Fira Mono"/>
                  <a:ea typeface="Fira Mono"/>
                  <a:cs typeface="Fira Mono"/>
                  <a:sym typeface="Fira Mono"/>
                </a:rPr>
                <a:t>click</a:t>
              </a:r>
              <a:endParaRPr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288" name="Google Shape;288;p42"/>
            <p:cNvSpPr/>
            <p:nvPr/>
          </p:nvSpPr>
          <p:spPr>
            <a:xfrm>
              <a:off x="4091450" y="2855475"/>
              <a:ext cx="1847700" cy="408900"/>
            </a:xfrm>
            <a:prstGeom prst="rect">
              <a:avLst/>
            </a:prstGeom>
            <a:solidFill>
              <a:srgbClr val="EFC45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Fira Mono"/>
                  <a:ea typeface="Fira Mono"/>
                  <a:cs typeface="Fira Mono"/>
                  <a:sym typeface="Fira Mono"/>
                </a:rPr>
                <a:t>setTimeout</a:t>
              </a:r>
              <a:endParaRPr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289" name="Google Shape;289;p42"/>
            <p:cNvSpPr/>
            <p:nvPr/>
          </p:nvSpPr>
          <p:spPr>
            <a:xfrm>
              <a:off x="4091450" y="3264375"/>
              <a:ext cx="1847700" cy="408900"/>
            </a:xfrm>
            <a:prstGeom prst="rect">
              <a:avLst/>
            </a:prstGeom>
            <a:solidFill>
              <a:srgbClr val="EFC45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Fira Mono"/>
                  <a:ea typeface="Fira Mono"/>
                  <a:cs typeface="Fira Mono"/>
                  <a:sym typeface="Fira Mono"/>
                </a:rPr>
                <a:t>...</a:t>
              </a:r>
              <a:endParaRPr>
                <a:latin typeface="Fira Mono"/>
                <a:ea typeface="Fira Mono"/>
                <a:cs typeface="Fira Mono"/>
                <a:sym typeface="Fira Mono"/>
              </a:endParaRPr>
            </a:p>
          </p:txBody>
        </p:sp>
      </p:grpSp>
      <p:sp>
        <p:nvSpPr>
          <p:cNvPr id="290" name="Google Shape;290;p42"/>
          <p:cNvSpPr txBox="1"/>
          <p:nvPr/>
        </p:nvSpPr>
        <p:spPr>
          <a:xfrm>
            <a:off x="2760725" y="4719675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hlinkClick r:id="rId3"/>
              </a:rPr>
              <a:t>https://javascript.info/event-loop</a:t>
            </a:r>
            <a:endParaRPr sz="900"/>
          </a:p>
        </p:txBody>
      </p:sp>
      <p:sp>
        <p:nvSpPr>
          <p:cNvPr id="291" name="Google Shape;291;p42"/>
          <p:cNvSpPr/>
          <p:nvPr/>
        </p:nvSpPr>
        <p:spPr>
          <a:xfrm>
            <a:off x="2119250" y="2161725"/>
            <a:ext cx="1082700" cy="1082700"/>
          </a:xfrm>
          <a:prstGeom prst="ellipse">
            <a:avLst/>
          </a:prstGeom>
          <a:solidFill>
            <a:srgbClr val="569C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Fira Mono"/>
                <a:ea typeface="Fira Mono"/>
                <a:cs typeface="Fira Mono"/>
                <a:sym typeface="Fira Mono"/>
              </a:rPr>
              <a:t>Event</a:t>
            </a:r>
            <a:br>
              <a:rPr b="1" lang="en-GB" sz="1500">
                <a:solidFill>
                  <a:schemeClr val="lt1"/>
                </a:solidFill>
                <a:latin typeface="Fira Mono"/>
                <a:ea typeface="Fira Mono"/>
                <a:cs typeface="Fira Mono"/>
                <a:sym typeface="Fira Mono"/>
              </a:rPr>
            </a:br>
            <a:r>
              <a:rPr b="1" lang="en-GB" sz="1500">
                <a:solidFill>
                  <a:schemeClr val="lt1"/>
                </a:solidFill>
                <a:latin typeface="Fira Mono"/>
                <a:ea typeface="Fira Mono"/>
                <a:cs typeface="Fira Mono"/>
                <a:sym typeface="Fira Mono"/>
              </a:rPr>
              <a:t>Loop</a:t>
            </a:r>
            <a:endParaRPr b="1" sz="1500">
              <a:solidFill>
                <a:schemeClr val="lt1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cxnSp>
        <p:nvCxnSpPr>
          <p:cNvPr id="292" name="Google Shape;292;p42"/>
          <p:cNvCxnSpPr>
            <a:stCxn id="291" idx="0"/>
            <a:endCxn id="286" idx="0"/>
          </p:cNvCxnSpPr>
          <p:nvPr/>
        </p:nvCxnSpPr>
        <p:spPr>
          <a:xfrm rot="-5400000">
            <a:off x="3775850" y="769875"/>
            <a:ext cx="276600" cy="2507100"/>
          </a:xfrm>
          <a:prstGeom prst="curvedConnector3">
            <a:avLst>
              <a:gd fmla="val 398319" name="adj1"/>
            </a:avLst>
          </a:prstGeom>
          <a:noFill/>
          <a:ln cap="flat" cmpd="sng" w="38100">
            <a:solidFill>
              <a:srgbClr val="EFC45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3" name="Google Shape;293;p42"/>
          <p:cNvCxnSpPr>
            <a:stCxn id="291" idx="4"/>
            <a:endCxn id="289" idx="2"/>
          </p:cNvCxnSpPr>
          <p:nvPr/>
        </p:nvCxnSpPr>
        <p:spPr>
          <a:xfrm flipH="1" rot="-5400000">
            <a:off x="3775850" y="2129175"/>
            <a:ext cx="276600" cy="2507100"/>
          </a:xfrm>
          <a:prstGeom prst="curvedConnector3">
            <a:avLst>
              <a:gd fmla="val 395119" name="adj1"/>
            </a:avLst>
          </a:prstGeom>
          <a:noFill/>
          <a:ln cap="flat" cmpd="sng" w="38100">
            <a:solidFill>
              <a:srgbClr val="EFC457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94" name="Google Shape;294;p42"/>
          <p:cNvSpPr txBox="1"/>
          <p:nvPr/>
        </p:nvSpPr>
        <p:spPr>
          <a:xfrm>
            <a:off x="6131775" y="2410575"/>
            <a:ext cx="1462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Macrotask</a:t>
            </a:r>
            <a:br>
              <a:rPr lang="en-GB" sz="1300">
                <a:solidFill>
                  <a:schemeClr val="dk1"/>
                </a:solidFill>
              </a:rPr>
            </a:br>
            <a:r>
              <a:rPr lang="en-GB" sz="1300">
                <a:solidFill>
                  <a:schemeClr val="dk1"/>
                </a:solidFill>
              </a:rPr>
              <a:t>Queue</a:t>
            </a:r>
            <a:endParaRPr sz="1300"/>
          </a:p>
        </p:txBody>
      </p:sp>
      <p:sp>
        <p:nvSpPr>
          <p:cNvPr id="295" name="Google Shape;295;p42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Macrotask execution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Macrotask execution</a:t>
            </a:r>
            <a:endParaRPr sz="2022">
              <a:solidFill>
                <a:srgbClr val="595959"/>
              </a:solidFill>
            </a:endParaRPr>
          </a:p>
        </p:txBody>
      </p:sp>
      <p:sp>
        <p:nvSpPr>
          <p:cNvPr id="301" name="Google Shape;301;p43"/>
          <p:cNvSpPr/>
          <p:nvPr/>
        </p:nvSpPr>
        <p:spPr>
          <a:xfrm>
            <a:off x="5795275" y="3062675"/>
            <a:ext cx="2978400" cy="298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</a:t>
            </a:r>
            <a:endParaRPr/>
          </a:p>
        </p:txBody>
      </p:sp>
      <p:sp>
        <p:nvSpPr>
          <p:cNvPr id="302" name="Google Shape;302;p43"/>
          <p:cNvSpPr/>
          <p:nvPr/>
        </p:nvSpPr>
        <p:spPr>
          <a:xfrm>
            <a:off x="5795275" y="3855000"/>
            <a:ext cx="1615800" cy="298500"/>
          </a:xfrm>
          <a:prstGeom prst="rect">
            <a:avLst/>
          </a:prstGeom>
          <a:solidFill>
            <a:srgbClr val="EFC457">
              <a:alpha val="84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Fira Mono"/>
                <a:ea typeface="Fira Mono"/>
                <a:cs typeface="Fira Mono"/>
                <a:sym typeface="Fira Mono"/>
              </a:rPr>
              <a:t>work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303" name="Google Shape;303;p43"/>
          <p:cNvSpPr/>
          <p:nvPr/>
        </p:nvSpPr>
        <p:spPr>
          <a:xfrm>
            <a:off x="5795275" y="4249550"/>
            <a:ext cx="1615800" cy="298500"/>
          </a:xfrm>
          <a:prstGeom prst="rect">
            <a:avLst/>
          </a:prstGeom>
          <a:solidFill>
            <a:srgbClr val="EFC457">
              <a:alpha val="84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…</a:t>
            </a:r>
            <a:endParaRPr/>
          </a:p>
        </p:txBody>
      </p:sp>
      <p:sp>
        <p:nvSpPr>
          <p:cNvPr id="304" name="Google Shape;304;p43"/>
          <p:cNvSpPr/>
          <p:nvPr/>
        </p:nvSpPr>
        <p:spPr>
          <a:xfrm>
            <a:off x="5795275" y="4644100"/>
            <a:ext cx="1615800" cy="298500"/>
          </a:xfrm>
          <a:prstGeom prst="rect">
            <a:avLst/>
          </a:prstGeom>
          <a:solidFill>
            <a:srgbClr val="EFC457">
              <a:alpha val="84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…</a:t>
            </a:r>
            <a:endParaRPr/>
          </a:p>
        </p:txBody>
      </p:sp>
      <p:grpSp>
        <p:nvGrpSpPr>
          <p:cNvPr id="305" name="Google Shape;305;p43"/>
          <p:cNvGrpSpPr/>
          <p:nvPr/>
        </p:nvGrpSpPr>
        <p:grpSpPr>
          <a:xfrm>
            <a:off x="2338850" y="1885275"/>
            <a:ext cx="1847700" cy="1635600"/>
            <a:chOff x="4091450" y="2037675"/>
            <a:chExt cx="1847700" cy="1635600"/>
          </a:xfrm>
        </p:grpSpPr>
        <p:sp>
          <p:nvSpPr>
            <p:cNvPr id="306" name="Google Shape;306;p43"/>
            <p:cNvSpPr/>
            <p:nvPr/>
          </p:nvSpPr>
          <p:spPr>
            <a:xfrm>
              <a:off x="4091450" y="2037675"/>
              <a:ext cx="1847700" cy="408900"/>
            </a:xfrm>
            <a:prstGeom prst="rect">
              <a:avLst/>
            </a:prstGeom>
            <a:solidFill>
              <a:srgbClr val="EFC45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latin typeface="Fira Mono"/>
                  <a:ea typeface="Fira Mono"/>
                  <a:cs typeface="Fira Mono"/>
                  <a:sym typeface="Fira Mono"/>
                </a:rPr>
                <a:t>&lt;script&gt;</a:t>
              </a:r>
              <a:endParaRPr sz="1100"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307" name="Google Shape;307;p43"/>
            <p:cNvSpPr/>
            <p:nvPr/>
          </p:nvSpPr>
          <p:spPr>
            <a:xfrm>
              <a:off x="4091450" y="2446575"/>
              <a:ext cx="1847700" cy="408900"/>
            </a:xfrm>
            <a:prstGeom prst="rect">
              <a:avLst/>
            </a:prstGeom>
            <a:solidFill>
              <a:srgbClr val="EFC457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latin typeface="Fira Mono"/>
                  <a:ea typeface="Fira Mono"/>
                  <a:cs typeface="Fira Mono"/>
                  <a:sym typeface="Fira Mono"/>
                </a:rPr>
                <a:t>click</a:t>
              </a:r>
              <a:endParaRPr b="1"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308" name="Google Shape;308;p43"/>
            <p:cNvSpPr/>
            <p:nvPr/>
          </p:nvSpPr>
          <p:spPr>
            <a:xfrm>
              <a:off x="4091450" y="2855475"/>
              <a:ext cx="1847700" cy="408900"/>
            </a:xfrm>
            <a:prstGeom prst="rect">
              <a:avLst/>
            </a:prstGeom>
            <a:solidFill>
              <a:srgbClr val="EFC45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latin typeface="Fira Mono"/>
                  <a:ea typeface="Fira Mono"/>
                  <a:cs typeface="Fira Mono"/>
                  <a:sym typeface="Fira Mono"/>
                </a:rPr>
                <a:t>setTimeout</a:t>
              </a:r>
              <a:endParaRPr sz="1100"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309" name="Google Shape;309;p43"/>
            <p:cNvSpPr/>
            <p:nvPr/>
          </p:nvSpPr>
          <p:spPr>
            <a:xfrm>
              <a:off x="4091450" y="3264375"/>
              <a:ext cx="1847700" cy="408900"/>
            </a:xfrm>
            <a:prstGeom prst="rect">
              <a:avLst/>
            </a:prstGeom>
            <a:solidFill>
              <a:srgbClr val="EFC45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latin typeface="Fira Mono"/>
                  <a:ea typeface="Fira Mono"/>
                  <a:cs typeface="Fira Mono"/>
                  <a:sym typeface="Fira Mono"/>
                </a:rPr>
                <a:t>...</a:t>
              </a:r>
              <a:endParaRPr sz="1100">
                <a:latin typeface="Fira Mono"/>
                <a:ea typeface="Fira Mono"/>
                <a:cs typeface="Fira Mono"/>
                <a:sym typeface="Fira Mono"/>
              </a:endParaRPr>
            </a:p>
          </p:txBody>
        </p:sp>
      </p:grpSp>
      <p:sp>
        <p:nvSpPr>
          <p:cNvPr id="310" name="Google Shape;310;p43"/>
          <p:cNvSpPr/>
          <p:nvPr/>
        </p:nvSpPr>
        <p:spPr>
          <a:xfrm>
            <a:off x="214250" y="2161725"/>
            <a:ext cx="1082700" cy="1082700"/>
          </a:xfrm>
          <a:prstGeom prst="ellipse">
            <a:avLst/>
          </a:prstGeom>
          <a:solidFill>
            <a:srgbClr val="569C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Fira Mono"/>
                <a:ea typeface="Fira Mono"/>
                <a:cs typeface="Fira Mono"/>
                <a:sym typeface="Fira Mono"/>
              </a:rPr>
              <a:t>Event</a:t>
            </a:r>
            <a:br>
              <a:rPr b="1" lang="en-GB" sz="1500">
                <a:solidFill>
                  <a:schemeClr val="lt1"/>
                </a:solidFill>
                <a:latin typeface="Fira Mono"/>
                <a:ea typeface="Fira Mono"/>
                <a:cs typeface="Fira Mono"/>
                <a:sym typeface="Fira Mono"/>
              </a:rPr>
            </a:br>
            <a:r>
              <a:rPr b="1" lang="en-GB" sz="1500">
                <a:solidFill>
                  <a:schemeClr val="lt1"/>
                </a:solidFill>
                <a:latin typeface="Fira Mono"/>
                <a:ea typeface="Fira Mono"/>
                <a:cs typeface="Fira Mono"/>
                <a:sym typeface="Fira Mono"/>
              </a:rPr>
              <a:t>Loop</a:t>
            </a:r>
            <a:endParaRPr b="1" sz="1500">
              <a:solidFill>
                <a:schemeClr val="lt1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cxnSp>
        <p:nvCxnSpPr>
          <p:cNvPr id="311" name="Google Shape;311;p43"/>
          <p:cNvCxnSpPr>
            <a:stCxn id="310" idx="0"/>
            <a:endCxn id="306" idx="0"/>
          </p:cNvCxnSpPr>
          <p:nvPr/>
        </p:nvCxnSpPr>
        <p:spPr>
          <a:xfrm rot="-5400000">
            <a:off x="1870850" y="769875"/>
            <a:ext cx="276600" cy="2507100"/>
          </a:xfrm>
          <a:prstGeom prst="curvedConnector3">
            <a:avLst>
              <a:gd fmla="val 398319" name="adj1"/>
            </a:avLst>
          </a:prstGeom>
          <a:noFill/>
          <a:ln cap="flat" cmpd="sng" w="38100">
            <a:solidFill>
              <a:srgbClr val="EFC45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2" name="Google Shape;312;p43"/>
          <p:cNvCxnSpPr>
            <a:stCxn id="310" idx="4"/>
            <a:endCxn id="309" idx="2"/>
          </p:cNvCxnSpPr>
          <p:nvPr/>
        </p:nvCxnSpPr>
        <p:spPr>
          <a:xfrm flipH="1" rot="-5400000">
            <a:off x="1870850" y="2129175"/>
            <a:ext cx="276600" cy="2507100"/>
          </a:xfrm>
          <a:prstGeom prst="curvedConnector3">
            <a:avLst>
              <a:gd fmla="val 395119" name="adj1"/>
            </a:avLst>
          </a:prstGeom>
          <a:noFill/>
          <a:ln cap="flat" cmpd="sng" w="38100">
            <a:solidFill>
              <a:srgbClr val="EFC457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13" name="Google Shape;313;p43"/>
          <p:cNvSpPr/>
          <p:nvPr/>
        </p:nvSpPr>
        <p:spPr>
          <a:xfrm>
            <a:off x="7620000" y="4249550"/>
            <a:ext cx="1153800" cy="298500"/>
          </a:xfrm>
          <a:prstGeom prst="rect">
            <a:avLst/>
          </a:prstGeom>
          <a:solidFill>
            <a:srgbClr val="EFC457">
              <a:alpha val="84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…</a:t>
            </a:r>
            <a:endParaRPr/>
          </a:p>
        </p:txBody>
      </p:sp>
      <p:sp>
        <p:nvSpPr>
          <p:cNvPr id="314" name="Google Shape;314;p43"/>
          <p:cNvSpPr/>
          <p:nvPr/>
        </p:nvSpPr>
        <p:spPr>
          <a:xfrm>
            <a:off x="7620000" y="4644100"/>
            <a:ext cx="1153800" cy="298500"/>
          </a:xfrm>
          <a:prstGeom prst="rect">
            <a:avLst/>
          </a:prstGeom>
          <a:solidFill>
            <a:srgbClr val="EFC457">
              <a:alpha val="84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…</a:t>
            </a:r>
            <a:endParaRPr/>
          </a:p>
        </p:txBody>
      </p:sp>
      <p:sp>
        <p:nvSpPr>
          <p:cNvPr id="315" name="Google Shape;315;p43"/>
          <p:cNvSpPr/>
          <p:nvPr/>
        </p:nvSpPr>
        <p:spPr>
          <a:xfrm>
            <a:off x="7620000" y="3855000"/>
            <a:ext cx="1153800" cy="298500"/>
          </a:xfrm>
          <a:prstGeom prst="rect">
            <a:avLst/>
          </a:prstGeom>
          <a:solidFill>
            <a:srgbClr val="EFC457">
              <a:alpha val="84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Fira Mono"/>
                <a:ea typeface="Fira Mono"/>
                <a:cs typeface="Fira Mono"/>
                <a:sym typeface="Fira Mono"/>
              </a:rPr>
              <a:t>work2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316" name="Google Shape;316;p43"/>
          <p:cNvSpPr/>
          <p:nvPr/>
        </p:nvSpPr>
        <p:spPr>
          <a:xfrm>
            <a:off x="5795275" y="3458850"/>
            <a:ext cx="2978400" cy="298500"/>
          </a:xfrm>
          <a:prstGeom prst="rect">
            <a:avLst/>
          </a:prstGeom>
          <a:solidFill>
            <a:srgbClr val="EFC457">
              <a:alpha val="84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Event:Click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317" name="Google Shape;317;p43"/>
          <p:cNvSpPr/>
          <p:nvPr/>
        </p:nvSpPr>
        <p:spPr>
          <a:xfrm>
            <a:off x="6037825" y="727225"/>
            <a:ext cx="2340900" cy="1747500"/>
          </a:xfrm>
          <a:prstGeom prst="rect">
            <a:avLst/>
          </a:prstGeom>
          <a:solidFill>
            <a:srgbClr val="151718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3"/>
          <p:cNvSpPr txBox="1"/>
          <p:nvPr/>
        </p:nvSpPr>
        <p:spPr>
          <a:xfrm>
            <a:off x="6037825" y="1087375"/>
            <a:ext cx="2340900" cy="13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180000" spcFirstLastPara="1" rIns="180000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work();</a:t>
            </a:r>
            <a:endParaRPr sz="13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work2();</a:t>
            </a:r>
            <a:endParaRPr sz="165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9" name="Google Shape;319;p43"/>
          <p:cNvSpPr/>
          <p:nvPr/>
        </p:nvSpPr>
        <p:spPr>
          <a:xfrm>
            <a:off x="6174044" y="831475"/>
            <a:ext cx="144300" cy="146400"/>
          </a:xfrm>
          <a:prstGeom prst="ellipse">
            <a:avLst/>
          </a:prstGeom>
          <a:solidFill>
            <a:srgbClr val="FF5F56"/>
          </a:solidFill>
          <a:ln cap="flat" cmpd="sng" w="9525">
            <a:solidFill>
              <a:srgbClr val="E04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3"/>
          <p:cNvSpPr/>
          <p:nvPr/>
        </p:nvSpPr>
        <p:spPr>
          <a:xfrm>
            <a:off x="6391181" y="831475"/>
            <a:ext cx="144300" cy="146400"/>
          </a:xfrm>
          <a:prstGeom prst="ellipse">
            <a:avLst/>
          </a:prstGeom>
          <a:solidFill>
            <a:srgbClr val="FFBD2E"/>
          </a:solidFill>
          <a:ln cap="flat" cmpd="sng" w="9525">
            <a:solidFill>
              <a:srgbClr val="DEA1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3"/>
          <p:cNvSpPr/>
          <p:nvPr/>
        </p:nvSpPr>
        <p:spPr>
          <a:xfrm>
            <a:off x="6608319" y="831475"/>
            <a:ext cx="144300" cy="146400"/>
          </a:xfrm>
          <a:prstGeom prst="ellipse">
            <a:avLst/>
          </a:prstGeom>
          <a:solidFill>
            <a:srgbClr val="27C93F"/>
          </a:solidFill>
          <a:ln cap="flat" cmpd="sng" w="9525">
            <a:solidFill>
              <a:srgbClr val="1AAB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3"/>
          <p:cNvSpPr txBox="1"/>
          <p:nvPr/>
        </p:nvSpPr>
        <p:spPr>
          <a:xfrm>
            <a:off x="6483234" y="712768"/>
            <a:ext cx="1895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any.component.ts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23" name="Google Shape;323;p43"/>
          <p:cNvCxnSpPr>
            <a:stCxn id="307" idx="3"/>
            <a:endCxn id="318" idx="1"/>
          </p:cNvCxnSpPr>
          <p:nvPr/>
        </p:nvCxnSpPr>
        <p:spPr>
          <a:xfrm flipH="1" rot="10800000">
            <a:off x="4186550" y="1781025"/>
            <a:ext cx="1851300" cy="717600"/>
          </a:xfrm>
          <a:prstGeom prst="curvedConnector3">
            <a:avLst>
              <a:gd fmla="val 4999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324" name="Google Shape;324;p43"/>
          <p:cNvCxnSpPr>
            <a:stCxn id="325" idx="2"/>
            <a:endCxn id="326" idx="3"/>
          </p:cNvCxnSpPr>
          <p:nvPr/>
        </p:nvCxnSpPr>
        <p:spPr>
          <a:xfrm flipH="1" rot="-5400000">
            <a:off x="6567800" y="2107625"/>
            <a:ext cx="2406600" cy="2261400"/>
          </a:xfrm>
          <a:prstGeom prst="curvedConnector4">
            <a:avLst>
              <a:gd fmla="val 17136" name="adj1"/>
              <a:gd fmla="val 106562" name="adj2"/>
            </a:avLst>
          </a:prstGeom>
          <a:noFill/>
          <a:ln cap="flat" cmpd="sng" w="19050">
            <a:solidFill>
              <a:srgbClr val="F44747"/>
            </a:solidFill>
            <a:prstDash val="dash"/>
            <a:round/>
            <a:headEnd len="med" w="med" type="none"/>
            <a:tailEnd len="med" w="med" type="stealth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326" name="Google Shape;326;p43"/>
          <p:cNvSpPr/>
          <p:nvPr/>
        </p:nvSpPr>
        <p:spPr>
          <a:xfrm>
            <a:off x="5704975" y="3799225"/>
            <a:ext cx="3196800" cy="1284600"/>
          </a:xfrm>
          <a:prstGeom prst="rect">
            <a:avLst/>
          </a:prstGeom>
          <a:noFill/>
          <a:ln cap="flat" cmpd="sng" w="19050">
            <a:solidFill>
              <a:srgbClr val="F44747"/>
            </a:solidFill>
            <a:prstDash val="dash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3"/>
          <p:cNvSpPr/>
          <p:nvPr/>
        </p:nvSpPr>
        <p:spPr>
          <a:xfrm>
            <a:off x="6174050" y="1353725"/>
            <a:ext cx="932700" cy="681300"/>
          </a:xfrm>
          <a:prstGeom prst="rect">
            <a:avLst/>
          </a:prstGeom>
          <a:noFill/>
          <a:ln cap="flat" cmpd="sng" w="19050">
            <a:solidFill>
              <a:srgbClr val="F44747"/>
            </a:solidFill>
            <a:prstDash val="dash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43"/>
          <p:cNvSpPr/>
          <p:nvPr/>
        </p:nvSpPr>
        <p:spPr>
          <a:xfrm>
            <a:off x="4652275" y="3062675"/>
            <a:ext cx="932700" cy="298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</a:t>
            </a:r>
            <a:endParaRPr/>
          </a:p>
        </p:txBody>
      </p:sp>
      <p:sp>
        <p:nvSpPr>
          <p:cNvPr id="328" name="Google Shape;328;p43"/>
          <p:cNvSpPr/>
          <p:nvPr/>
        </p:nvSpPr>
        <p:spPr>
          <a:xfrm>
            <a:off x="4652275" y="3458850"/>
            <a:ext cx="932700" cy="298500"/>
          </a:xfrm>
          <a:prstGeom prst="rect">
            <a:avLst/>
          </a:prstGeom>
          <a:solidFill>
            <a:srgbClr val="EFC457">
              <a:alpha val="84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Fira Mono"/>
                <a:ea typeface="Fira Mono"/>
                <a:cs typeface="Fira Mono"/>
                <a:sym typeface="Fira Mono"/>
              </a:rPr>
              <a:t>Event: click</a:t>
            </a:r>
            <a:endParaRPr b="1" sz="1000"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4"/>
          <p:cNvSpPr/>
          <p:nvPr/>
        </p:nvSpPr>
        <p:spPr>
          <a:xfrm>
            <a:off x="6083906" y="2232325"/>
            <a:ext cx="2442900" cy="1674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34" name="Google Shape;334;p44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Microtask Queue</a:t>
            </a:r>
            <a:endParaRPr sz="2022">
              <a:solidFill>
                <a:srgbClr val="595959"/>
              </a:solidFill>
            </a:endParaRPr>
          </a:p>
        </p:txBody>
      </p:sp>
      <p:grpSp>
        <p:nvGrpSpPr>
          <p:cNvPr id="335" name="Google Shape;335;p44"/>
          <p:cNvGrpSpPr/>
          <p:nvPr/>
        </p:nvGrpSpPr>
        <p:grpSpPr>
          <a:xfrm>
            <a:off x="2338850" y="1885275"/>
            <a:ext cx="1847700" cy="1635600"/>
            <a:chOff x="4091450" y="2037675"/>
            <a:chExt cx="1847700" cy="1635600"/>
          </a:xfrm>
        </p:grpSpPr>
        <p:sp>
          <p:nvSpPr>
            <p:cNvPr id="336" name="Google Shape;336;p44"/>
            <p:cNvSpPr/>
            <p:nvPr/>
          </p:nvSpPr>
          <p:spPr>
            <a:xfrm>
              <a:off x="4091450" y="2037675"/>
              <a:ext cx="1847700" cy="408900"/>
            </a:xfrm>
            <a:prstGeom prst="rect">
              <a:avLst/>
            </a:prstGeom>
            <a:solidFill>
              <a:srgbClr val="EFC45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latin typeface="Fira Mono"/>
                  <a:ea typeface="Fira Mono"/>
                  <a:cs typeface="Fira Mono"/>
                  <a:sym typeface="Fira Mono"/>
                </a:rPr>
                <a:t>&lt;script&gt;</a:t>
              </a:r>
              <a:endParaRPr sz="1100"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337" name="Google Shape;337;p44"/>
            <p:cNvSpPr/>
            <p:nvPr/>
          </p:nvSpPr>
          <p:spPr>
            <a:xfrm>
              <a:off x="4091450" y="2446575"/>
              <a:ext cx="1847700" cy="408900"/>
            </a:xfrm>
            <a:prstGeom prst="rect">
              <a:avLst/>
            </a:prstGeom>
            <a:solidFill>
              <a:srgbClr val="EFC457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latin typeface="Fira Mono"/>
                  <a:ea typeface="Fira Mono"/>
                  <a:cs typeface="Fira Mono"/>
                  <a:sym typeface="Fira Mono"/>
                </a:rPr>
                <a:t>click</a:t>
              </a:r>
              <a:endParaRPr b="1"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338" name="Google Shape;338;p44"/>
            <p:cNvSpPr/>
            <p:nvPr/>
          </p:nvSpPr>
          <p:spPr>
            <a:xfrm>
              <a:off x="4091450" y="2855475"/>
              <a:ext cx="1847700" cy="408900"/>
            </a:xfrm>
            <a:prstGeom prst="rect">
              <a:avLst/>
            </a:prstGeom>
            <a:solidFill>
              <a:srgbClr val="EFC45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latin typeface="Fira Mono"/>
                  <a:ea typeface="Fira Mono"/>
                  <a:cs typeface="Fira Mono"/>
                  <a:sym typeface="Fira Mono"/>
                </a:rPr>
                <a:t>new Promise</a:t>
              </a:r>
              <a:endParaRPr sz="1100"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339" name="Google Shape;339;p44"/>
            <p:cNvSpPr/>
            <p:nvPr/>
          </p:nvSpPr>
          <p:spPr>
            <a:xfrm>
              <a:off x="4091450" y="3264375"/>
              <a:ext cx="1847700" cy="408900"/>
            </a:xfrm>
            <a:prstGeom prst="rect">
              <a:avLst/>
            </a:prstGeom>
            <a:solidFill>
              <a:srgbClr val="EFC45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latin typeface="Fira Mono"/>
                  <a:ea typeface="Fira Mono"/>
                  <a:cs typeface="Fira Mono"/>
                  <a:sym typeface="Fira Mono"/>
                </a:rPr>
                <a:t>...</a:t>
              </a:r>
              <a:endParaRPr sz="1100">
                <a:latin typeface="Fira Mono"/>
                <a:ea typeface="Fira Mono"/>
                <a:cs typeface="Fira Mono"/>
                <a:sym typeface="Fira Mono"/>
              </a:endParaRPr>
            </a:p>
          </p:txBody>
        </p:sp>
      </p:grpSp>
      <p:sp>
        <p:nvSpPr>
          <p:cNvPr id="340" name="Google Shape;340;p44"/>
          <p:cNvSpPr/>
          <p:nvPr/>
        </p:nvSpPr>
        <p:spPr>
          <a:xfrm>
            <a:off x="214250" y="2161725"/>
            <a:ext cx="1082700" cy="1082700"/>
          </a:xfrm>
          <a:prstGeom prst="ellipse">
            <a:avLst/>
          </a:prstGeom>
          <a:solidFill>
            <a:srgbClr val="569C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Fira Mono"/>
                <a:ea typeface="Fira Mono"/>
                <a:cs typeface="Fira Mono"/>
                <a:sym typeface="Fira Mono"/>
              </a:rPr>
              <a:t>Event</a:t>
            </a:r>
            <a:br>
              <a:rPr b="1" lang="en-GB" sz="1500">
                <a:solidFill>
                  <a:schemeClr val="lt1"/>
                </a:solidFill>
                <a:latin typeface="Fira Mono"/>
                <a:ea typeface="Fira Mono"/>
                <a:cs typeface="Fira Mono"/>
                <a:sym typeface="Fira Mono"/>
              </a:rPr>
            </a:br>
            <a:r>
              <a:rPr b="1" lang="en-GB" sz="1500">
                <a:solidFill>
                  <a:schemeClr val="lt1"/>
                </a:solidFill>
                <a:latin typeface="Fira Mono"/>
                <a:ea typeface="Fira Mono"/>
                <a:cs typeface="Fira Mono"/>
                <a:sym typeface="Fira Mono"/>
              </a:rPr>
              <a:t>Loop</a:t>
            </a:r>
            <a:endParaRPr b="1" sz="1500">
              <a:solidFill>
                <a:schemeClr val="lt1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cxnSp>
        <p:nvCxnSpPr>
          <p:cNvPr id="341" name="Google Shape;341;p44"/>
          <p:cNvCxnSpPr>
            <a:stCxn id="340" idx="0"/>
            <a:endCxn id="336" idx="0"/>
          </p:cNvCxnSpPr>
          <p:nvPr/>
        </p:nvCxnSpPr>
        <p:spPr>
          <a:xfrm rot="-5400000">
            <a:off x="1870850" y="769875"/>
            <a:ext cx="276600" cy="2507100"/>
          </a:xfrm>
          <a:prstGeom prst="curvedConnector3">
            <a:avLst>
              <a:gd fmla="val 398319" name="adj1"/>
            </a:avLst>
          </a:prstGeom>
          <a:noFill/>
          <a:ln cap="flat" cmpd="sng" w="38100">
            <a:solidFill>
              <a:srgbClr val="EFC45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42" name="Google Shape;342;p44"/>
          <p:cNvCxnSpPr>
            <a:stCxn id="340" idx="4"/>
            <a:endCxn id="339" idx="2"/>
          </p:cNvCxnSpPr>
          <p:nvPr/>
        </p:nvCxnSpPr>
        <p:spPr>
          <a:xfrm flipH="1" rot="-5400000">
            <a:off x="1870850" y="2129175"/>
            <a:ext cx="276600" cy="2507100"/>
          </a:xfrm>
          <a:prstGeom prst="curvedConnector3">
            <a:avLst>
              <a:gd fmla="val 395119" name="adj1"/>
            </a:avLst>
          </a:prstGeom>
          <a:noFill/>
          <a:ln cap="flat" cmpd="sng" w="38100">
            <a:solidFill>
              <a:srgbClr val="EFC457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43" name="Google Shape;343;p44"/>
          <p:cNvSpPr/>
          <p:nvPr/>
        </p:nvSpPr>
        <p:spPr>
          <a:xfrm>
            <a:off x="6217000" y="2695625"/>
            <a:ext cx="988200" cy="184800"/>
          </a:xfrm>
          <a:prstGeom prst="rect">
            <a:avLst/>
          </a:prstGeom>
          <a:solidFill>
            <a:srgbClr val="EFC45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595959"/>
                </a:solidFill>
                <a:latin typeface="Fira Mono"/>
                <a:ea typeface="Fira Mono"/>
                <a:cs typeface="Fira Mono"/>
                <a:sym typeface="Fira Mono"/>
              </a:rPr>
              <a:t>work</a:t>
            </a:r>
            <a:endParaRPr sz="800">
              <a:solidFill>
                <a:srgbClr val="595959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344" name="Google Shape;344;p44"/>
          <p:cNvSpPr/>
          <p:nvPr/>
        </p:nvSpPr>
        <p:spPr>
          <a:xfrm>
            <a:off x="7370625" y="2963488"/>
            <a:ext cx="988200" cy="184800"/>
          </a:xfrm>
          <a:prstGeom prst="rect">
            <a:avLst/>
          </a:prstGeom>
          <a:solidFill>
            <a:srgbClr val="EFC45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Fira Mono"/>
                <a:ea typeface="Fira Mono"/>
                <a:cs typeface="Fira Mono"/>
                <a:sym typeface="Fira Mono"/>
              </a:rPr>
              <a:t>microtask</a:t>
            </a:r>
            <a:endParaRPr sz="800"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345" name="Google Shape;345;p44"/>
          <p:cNvSpPr/>
          <p:nvPr/>
        </p:nvSpPr>
        <p:spPr>
          <a:xfrm>
            <a:off x="7370625" y="3220613"/>
            <a:ext cx="988200" cy="184800"/>
          </a:xfrm>
          <a:prstGeom prst="rect">
            <a:avLst/>
          </a:prstGeom>
          <a:solidFill>
            <a:srgbClr val="EFC45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microtask</a:t>
            </a:r>
            <a:endParaRPr sz="800"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346" name="Google Shape;346;p44"/>
          <p:cNvSpPr/>
          <p:nvPr/>
        </p:nvSpPr>
        <p:spPr>
          <a:xfrm>
            <a:off x="7370625" y="3477738"/>
            <a:ext cx="988200" cy="184800"/>
          </a:xfrm>
          <a:prstGeom prst="rect">
            <a:avLst/>
          </a:prstGeom>
          <a:solidFill>
            <a:srgbClr val="EFC45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...</a:t>
            </a:r>
            <a:endParaRPr sz="800"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347" name="Google Shape;347;p44"/>
          <p:cNvSpPr/>
          <p:nvPr/>
        </p:nvSpPr>
        <p:spPr>
          <a:xfrm>
            <a:off x="6217000" y="2952750"/>
            <a:ext cx="988200" cy="184800"/>
          </a:xfrm>
          <a:prstGeom prst="rect">
            <a:avLst/>
          </a:prstGeom>
          <a:solidFill>
            <a:srgbClr val="EFC45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595959"/>
                </a:solidFill>
                <a:latin typeface="Fira Mono"/>
                <a:ea typeface="Fira Mono"/>
                <a:cs typeface="Fira Mono"/>
                <a:sym typeface="Fira Mono"/>
              </a:rPr>
              <a:t>work</a:t>
            </a:r>
            <a:endParaRPr sz="800">
              <a:solidFill>
                <a:srgbClr val="595959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348" name="Google Shape;348;p44"/>
          <p:cNvSpPr/>
          <p:nvPr/>
        </p:nvSpPr>
        <p:spPr>
          <a:xfrm>
            <a:off x="6217000" y="2418568"/>
            <a:ext cx="2141700" cy="185100"/>
          </a:xfrm>
          <a:prstGeom prst="rect">
            <a:avLst/>
          </a:prstGeom>
          <a:solidFill>
            <a:srgbClr val="EFC457">
              <a:alpha val="84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Fira Mono"/>
                <a:ea typeface="Fira Mono"/>
                <a:cs typeface="Fira Mono"/>
                <a:sym typeface="Fira Mono"/>
              </a:rPr>
              <a:t>Event: click</a:t>
            </a:r>
            <a:endParaRPr b="1" sz="1000">
              <a:latin typeface="Fira Mono"/>
              <a:ea typeface="Fira Mono"/>
              <a:cs typeface="Fira Mono"/>
              <a:sym typeface="Fira Mono"/>
            </a:endParaRPr>
          </a:p>
        </p:txBody>
      </p:sp>
      <p:cxnSp>
        <p:nvCxnSpPr>
          <p:cNvPr id="349" name="Google Shape;349;p44"/>
          <p:cNvCxnSpPr>
            <a:stCxn id="337" idx="3"/>
            <a:endCxn id="333" idx="0"/>
          </p:cNvCxnSpPr>
          <p:nvPr/>
        </p:nvCxnSpPr>
        <p:spPr>
          <a:xfrm flipH="1" rot="10800000">
            <a:off x="4186550" y="2232225"/>
            <a:ext cx="3118800" cy="266400"/>
          </a:xfrm>
          <a:prstGeom prst="curvedConnector4">
            <a:avLst>
              <a:gd fmla="val 30418" name="adj1"/>
              <a:gd fmla="val 189349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50" name="Google Shape;350;p44"/>
          <p:cNvSpPr/>
          <p:nvPr/>
        </p:nvSpPr>
        <p:spPr>
          <a:xfrm>
            <a:off x="7370625" y="2695625"/>
            <a:ext cx="988200" cy="184800"/>
          </a:xfrm>
          <a:prstGeom prst="rect">
            <a:avLst/>
          </a:prstGeom>
          <a:solidFill>
            <a:srgbClr val="EFC45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latin typeface="Fira Mono"/>
                <a:ea typeface="Fira Mono"/>
                <a:cs typeface="Fira Mono"/>
                <a:sym typeface="Fira Mono"/>
              </a:rPr>
              <a:t>Run microtasks</a:t>
            </a:r>
            <a:endParaRPr b="1" sz="700"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351" name="Google Shape;351;p44"/>
          <p:cNvSpPr/>
          <p:nvPr/>
        </p:nvSpPr>
        <p:spPr>
          <a:xfrm>
            <a:off x="7305350" y="2640950"/>
            <a:ext cx="1116600" cy="1103700"/>
          </a:xfrm>
          <a:prstGeom prst="rect">
            <a:avLst/>
          </a:prstGeom>
          <a:noFill/>
          <a:ln cap="flat" cmpd="sng" w="19050">
            <a:solidFill>
              <a:srgbClr val="F44747"/>
            </a:solidFill>
            <a:prstDash val="dash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4"/>
          <p:cNvSpPr txBox="1"/>
          <p:nvPr/>
        </p:nvSpPr>
        <p:spPr>
          <a:xfrm>
            <a:off x="6896325" y="4259875"/>
            <a:ext cx="1462500" cy="615600"/>
          </a:xfrm>
          <a:prstGeom prst="rect">
            <a:avLst/>
          </a:prstGeom>
          <a:noFill/>
          <a:ln cap="flat" cmpd="sng" w="19050">
            <a:solidFill>
              <a:srgbClr val="F4474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Microtask</a:t>
            </a:r>
            <a:br>
              <a:rPr lang="en-GB"/>
            </a:br>
            <a:r>
              <a:rPr lang="en-GB"/>
              <a:t>Queue</a:t>
            </a:r>
            <a:endParaRPr/>
          </a:p>
        </p:txBody>
      </p:sp>
      <p:cxnSp>
        <p:nvCxnSpPr>
          <p:cNvPr id="353" name="Google Shape;353;p44"/>
          <p:cNvCxnSpPr>
            <a:stCxn id="351" idx="2"/>
            <a:endCxn id="352" idx="1"/>
          </p:cNvCxnSpPr>
          <p:nvPr/>
        </p:nvCxnSpPr>
        <p:spPr>
          <a:xfrm rot="5400000">
            <a:off x="6968600" y="3672500"/>
            <a:ext cx="822900" cy="967200"/>
          </a:xfrm>
          <a:prstGeom prst="curvedConnector4">
            <a:avLst>
              <a:gd fmla="val 31305" name="adj1"/>
              <a:gd fmla="val 124633" name="adj2"/>
            </a:avLst>
          </a:prstGeom>
          <a:noFill/>
          <a:ln cap="flat" cmpd="sng" w="19050">
            <a:solidFill>
              <a:srgbClr val="F44747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354" name="Google Shape;354;p44"/>
          <p:cNvSpPr txBox="1"/>
          <p:nvPr/>
        </p:nvSpPr>
        <p:spPr>
          <a:xfrm>
            <a:off x="4842875" y="576621"/>
            <a:ext cx="8625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300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💡</a:t>
            </a:r>
            <a:endParaRPr sz="4300"/>
          </a:p>
        </p:txBody>
      </p:sp>
      <p:sp>
        <p:nvSpPr>
          <p:cNvPr id="355" name="Google Shape;355;p44"/>
          <p:cNvSpPr txBox="1"/>
          <p:nvPr/>
        </p:nvSpPr>
        <p:spPr>
          <a:xfrm>
            <a:off x="5640825" y="584275"/>
            <a:ext cx="2970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macrotask has a </a:t>
            </a:r>
            <a:r>
              <a:rPr b="1" lang="en-GB"/>
              <a:t>microtask queue</a:t>
            </a:r>
            <a:r>
              <a:rPr lang="en-GB"/>
              <a:t>, which is executed </a:t>
            </a:r>
            <a:r>
              <a:rPr b="1" lang="en-GB"/>
              <a:t>at the end</a:t>
            </a:r>
            <a:r>
              <a:rPr lang="en-GB"/>
              <a:t> of the macrotask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5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Microtask - overview of microtasks</a:t>
            </a:r>
            <a:endParaRPr sz="2022">
              <a:solidFill>
                <a:srgbClr val="595959"/>
              </a:solidFill>
            </a:endParaRPr>
          </a:p>
        </p:txBody>
      </p:sp>
      <p:sp>
        <p:nvSpPr>
          <p:cNvPr id="361" name="Google Shape;361;p45"/>
          <p:cNvSpPr/>
          <p:nvPr/>
        </p:nvSpPr>
        <p:spPr>
          <a:xfrm>
            <a:off x="1999497" y="2136094"/>
            <a:ext cx="18372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Promise</a:t>
            </a: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2" name="Google Shape;362;p45"/>
          <p:cNvSpPr/>
          <p:nvPr/>
        </p:nvSpPr>
        <p:spPr>
          <a:xfrm>
            <a:off x="5266822" y="2136094"/>
            <a:ext cx="18372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queueMicrotask</a:t>
            </a: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3" name="Google Shape;363;p45"/>
          <p:cNvSpPr txBox="1"/>
          <p:nvPr/>
        </p:nvSpPr>
        <p:spPr>
          <a:xfrm>
            <a:off x="1999500" y="2694150"/>
            <a:ext cx="183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then, catch, finally</a:t>
            </a:r>
            <a:endParaRPr b="1" sz="1200"/>
          </a:p>
        </p:txBody>
      </p:sp>
      <p:sp>
        <p:nvSpPr>
          <p:cNvPr id="364" name="Google Shape;364;p45"/>
          <p:cNvSpPr txBox="1"/>
          <p:nvPr/>
        </p:nvSpPr>
        <p:spPr>
          <a:xfrm>
            <a:off x="5266825" y="2694150"/>
            <a:ext cx="183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native microtask scheduling</a:t>
            </a:r>
            <a:endParaRPr b="1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6"/>
          <p:cNvSpPr/>
          <p:nvPr/>
        </p:nvSpPr>
        <p:spPr>
          <a:xfrm>
            <a:off x="7553350" y="3799225"/>
            <a:ext cx="1278900" cy="1225500"/>
          </a:xfrm>
          <a:prstGeom prst="rect">
            <a:avLst/>
          </a:prstGeom>
          <a:noFill/>
          <a:ln cap="flat" cmpd="sng" w="19050">
            <a:solidFill>
              <a:srgbClr val="F44747"/>
            </a:solidFill>
            <a:prstDash val="dash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6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Microtask</a:t>
            </a:r>
            <a:r>
              <a:rPr lang="en-GB"/>
              <a:t> execution</a:t>
            </a:r>
            <a:endParaRPr sz="2022">
              <a:solidFill>
                <a:srgbClr val="595959"/>
              </a:solidFill>
            </a:endParaRPr>
          </a:p>
        </p:txBody>
      </p:sp>
      <p:sp>
        <p:nvSpPr>
          <p:cNvPr id="371" name="Google Shape;371;p46"/>
          <p:cNvSpPr/>
          <p:nvPr/>
        </p:nvSpPr>
        <p:spPr>
          <a:xfrm>
            <a:off x="5795275" y="3062675"/>
            <a:ext cx="2978400" cy="298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</a:t>
            </a:r>
            <a:endParaRPr/>
          </a:p>
        </p:txBody>
      </p:sp>
      <p:sp>
        <p:nvSpPr>
          <p:cNvPr id="372" name="Google Shape;372;p46"/>
          <p:cNvSpPr/>
          <p:nvPr/>
        </p:nvSpPr>
        <p:spPr>
          <a:xfrm>
            <a:off x="5795275" y="3855000"/>
            <a:ext cx="1615800" cy="298500"/>
          </a:xfrm>
          <a:prstGeom prst="rect">
            <a:avLst/>
          </a:prstGeom>
          <a:solidFill>
            <a:srgbClr val="EFC457">
              <a:alpha val="84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Fira Mono"/>
                <a:ea typeface="Fira Mono"/>
                <a:cs typeface="Fira Mono"/>
                <a:sym typeface="Fira Mono"/>
              </a:rPr>
              <a:t>work2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373" name="Google Shape;373;p46"/>
          <p:cNvSpPr/>
          <p:nvPr/>
        </p:nvSpPr>
        <p:spPr>
          <a:xfrm>
            <a:off x="5795275" y="4249550"/>
            <a:ext cx="1615800" cy="298500"/>
          </a:xfrm>
          <a:prstGeom prst="rect">
            <a:avLst/>
          </a:prstGeom>
          <a:solidFill>
            <a:srgbClr val="EFC457">
              <a:alpha val="84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Fira Mono"/>
                <a:ea typeface="Fira Mono"/>
                <a:cs typeface="Fira Mono"/>
                <a:sym typeface="Fira Mono"/>
              </a:rPr>
              <a:t>…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374" name="Google Shape;374;p46"/>
          <p:cNvSpPr/>
          <p:nvPr/>
        </p:nvSpPr>
        <p:spPr>
          <a:xfrm>
            <a:off x="5795275" y="4644100"/>
            <a:ext cx="1615800" cy="298500"/>
          </a:xfrm>
          <a:prstGeom prst="rect">
            <a:avLst/>
          </a:prstGeom>
          <a:solidFill>
            <a:srgbClr val="EFC457">
              <a:alpha val="84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Fira Mono"/>
                <a:ea typeface="Fira Mono"/>
                <a:cs typeface="Fira Mono"/>
                <a:sym typeface="Fira Mono"/>
              </a:rPr>
              <a:t>…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</p:txBody>
      </p:sp>
      <p:grpSp>
        <p:nvGrpSpPr>
          <p:cNvPr id="375" name="Google Shape;375;p46"/>
          <p:cNvGrpSpPr/>
          <p:nvPr/>
        </p:nvGrpSpPr>
        <p:grpSpPr>
          <a:xfrm>
            <a:off x="2338850" y="1885275"/>
            <a:ext cx="1847700" cy="1635600"/>
            <a:chOff x="4091450" y="2037675"/>
            <a:chExt cx="1847700" cy="1635600"/>
          </a:xfrm>
        </p:grpSpPr>
        <p:sp>
          <p:nvSpPr>
            <p:cNvPr id="376" name="Google Shape;376;p46"/>
            <p:cNvSpPr/>
            <p:nvPr/>
          </p:nvSpPr>
          <p:spPr>
            <a:xfrm>
              <a:off x="4091450" y="2037675"/>
              <a:ext cx="1847700" cy="408900"/>
            </a:xfrm>
            <a:prstGeom prst="rect">
              <a:avLst/>
            </a:prstGeom>
            <a:solidFill>
              <a:srgbClr val="EFC45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Fira Mono"/>
                  <a:ea typeface="Fira Mono"/>
                  <a:cs typeface="Fira Mono"/>
                  <a:sym typeface="Fira Mono"/>
                </a:rPr>
                <a:t>&lt;script&gt;</a:t>
              </a:r>
              <a:endParaRPr sz="1200"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377" name="Google Shape;377;p46"/>
            <p:cNvSpPr/>
            <p:nvPr/>
          </p:nvSpPr>
          <p:spPr>
            <a:xfrm>
              <a:off x="4091450" y="2446575"/>
              <a:ext cx="1847700" cy="408900"/>
            </a:xfrm>
            <a:prstGeom prst="rect">
              <a:avLst/>
            </a:prstGeom>
            <a:solidFill>
              <a:srgbClr val="EFC457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latin typeface="Fira Mono"/>
                  <a:ea typeface="Fira Mono"/>
                  <a:cs typeface="Fira Mono"/>
                  <a:sym typeface="Fira Mono"/>
                </a:rPr>
                <a:t>click</a:t>
              </a:r>
              <a:endParaRPr b="1"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378" name="Google Shape;378;p46"/>
            <p:cNvSpPr/>
            <p:nvPr/>
          </p:nvSpPr>
          <p:spPr>
            <a:xfrm>
              <a:off x="4091450" y="2855475"/>
              <a:ext cx="1847700" cy="408900"/>
            </a:xfrm>
            <a:prstGeom prst="rect">
              <a:avLst/>
            </a:prstGeom>
            <a:solidFill>
              <a:srgbClr val="EFC45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Fira Mono"/>
                  <a:ea typeface="Fira Mono"/>
                  <a:cs typeface="Fira Mono"/>
                  <a:sym typeface="Fira Mono"/>
                </a:rPr>
                <a:t>setTimeout</a:t>
              </a:r>
              <a:endParaRPr sz="1200"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379" name="Google Shape;379;p46"/>
            <p:cNvSpPr/>
            <p:nvPr/>
          </p:nvSpPr>
          <p:spPr>
            <a:xfrm>
              <a:off x="4091450" y="3264375"/>
              <a:ext cx="1847700" cy="408900"/>
            </a:xfrm>
            <a:prstGeom prst="rect">
              <a:avLst/>
            </a:prstGeom>
            <a:solidFill>
              <a:srgbClr val="EFC45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Fira Mono"/>
                  <a:ea typeface="Fira Mono"/>
                  <a:cs typeface="Fira Mono"/>
                  <a:sym typeface="Fira Mono"/>
                </a:rPr>
                <a:t>...</a:t>
              </a:r>
              <a:endParaRPr sz="1200">
                <a:latin typeface="Fira Mono"/>
                <a:ea typeface="Fira Mono"/>
                <a:cs typeface="Fira Mono"/>
                <a:sym typeface="Fira Mono"/>
              </a:endParaRPr>
            </a:p>
          </p:txBody>
        </p:sp>
      </p:grpSp>
      <p:sp>
        <p:nvSpPr>
          <p:cNvPr id="380" name="Google Shape;380;p46"/>
          <p:cNvSpPr/>
          <p:nvPr/>
        </p:nvSpPr>
        <p:spPr>
          <a:xfrm>
            <a:off x="214250" y="2161725"/>
            <a:ext cx="1082700" cy="1082700"/>
          </a:xfrm>
          <a:prstGeom prst="ellipse">
            <a:avLst/>
          </a:prstGeom>
          <a:solidFill>
            <a:srgbClr val="569C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Fira Mono"/>
                <a:ea typeface="Fira Mono"/>
                <a:cs typeface="Fira Mono"/>
                <a:sym typeface="Fira Mono"/>
              </a:rPr>
              <a:t>Event</a:t>
            </a:r>
            <a:br>
              <a:rPr b="1" lang="en-GB" sz="1500">
                <a:solidFill>
                  <a:schemeClr val="lt1"/>
                </a:solidFill>
                <a:latin typeface="Fira Mono"/>
                <a:ea typeface="Fira Mono"/>
                <a:cs typeface="Fira Mono"/>
                <a:sym typeface="Fira Mono"/>
              </a:rPr>
            </a:br>
            <a:r>
              <a:rPr b="1" lang="en-GB" sz="1500">
                <a:solidFill>
                  <a:schemeClr val="lt1"/>
                </a:solidFill>
                <a:latin typeface="Fira Mono"/>
                <a:ea typeface="Fira Mono"/>
                <a:cs typeface="Fira Mono"/>
                <a:sym typeface="Fira Mono"/>
              </a:rPr>
              <a:t>Loop</a:t>
            </a:r>
            <a:endParaRPr b="1" sz="1500">
              <a:solidFill>
                <a:schemeClr val="lt1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cxnSp>
        <p:nvCxnSpPr>
          <p:cNvPr id="381" name="Google Shape;381;p46"/>
          <p:cNvCxnSpPr>
            <a:stCxn id="380" idx="0"/>
            <a:endCxn id="376" idx="0"/>
          </p:cNvCxnSpPr>
          <p:nvPr/>
        </p:nvCxnSpPr>
        <p:spPr>
          <a:xfrm rot="-5400000">
            <a:off x="1870850" y="769875"/>
            <a:ext cx="276600" cy="2507100"/>
          </a:xfrm>
          <a:prstGeom prst="curvedConnector3">
            <a:avLst>
              <a:gd fmla="val 398319" name="adj1"/>
            </a:avLst>
          </a:prstGeom>
          <a:noFill/>
          <a:ln cap="flat" cmpd="sng" w="38100">
            <a:solidFill>
              <a:srgbClr val="EFC45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82" name="Google Shape;382;p46"/>
          <p:cNvCxnSpPr>
            <a:stCxn id="380" idx="4"/>
            <a:endCxn id="379" idx="2"/>
          </p:cNvCxnSpPr>
          <p:nvPr/>
        </p:nvCxnSpPr>
        <p:spPr>
          <a:xfrm flipH="1" rot="-5400000">
            <a:off x="1870850" y="2129175"/>
            <a:ext cx="276600" cy="2507100"/>
          </a:xfrm>
          <a:prstGeom prst="curvedConnector3">
            <a:avLst>
              <a:gd fmla="val 395119" name="adj1"/>
            </a:avLst>
          </a:prstGeom>
          <a:noFill/>
          <a:ln cap="flat" cmpd="sng" w="38100">
            <a:solidFill>
              <a:srgbClr val="EFC457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83" name="Google Shape;383;p46"/>
          <p:cNvSpPr/>
          <p:nvPr/>
        </p:nvSpPr>
        <p:spPr>
          <a:xfrm>
            <a:off x="7620000" y="4249550"/>
            <a:ext cx="1153800" cy="298500"/>
          </a:xfrm>
          <a:prstGeom prst="rect">
            <a:avLst/>
          </a:prstGeom>
          <a:solidFill>
            <a:srgbClr val="EFC457">
              <a:alpha val="84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Fira Mono"/>
                <a:ea typeface="Fira Mono"/>
                <a:cs typeface="Fira Mono"/>
                <a:sym typeface="Fira Mono"/>
              </a:rPr>
              <a:t>work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384" name="Google Shape;384;p46"/>
          <p:cNvSpPr/>
          <p:nvPr/>
        </p:nvSpPr>
        <p:spPr>
          <a:xfrm>
            <a:off x="7620000" y="4644100"/>
            <a:ext cx="1153800" cy="298500"/>
          </a:xfrm>
          <a:prstGeom prst="rect">
            <a:avLst/>
          </a:prstGeom>
          <a:solidFill>
            <a:srgbClr val="EFC457">
              <a:alpha val="84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Fira Mono"/>
                <a:ea typeface="Fira Mono"/>
                <a:cs typeface="Fira Mono"/>
                <a:sym typeface="Fira Mono"/>
              </a:rPr>
              <a:t>…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385" name="Google Shape;385;p46"/>
          <p:cNvSpPr/>
          <p:nvPr/>
        </p:nvSpPr>
        <p:spPr>
          <a:xfrm>
            <a:off x="7620000" y="3855000"/>
            <a:ext cx="1153800" cy="298500"/>
          </a:xfrm>
          <a:prstGeom prst="rect">
            <a:avLst/>
          </a:prstGeom>
          <a:solidFill>
            <a:srgbClr val="EFC457">
              <a:alpha val="84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9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run microtasks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386" name="Google Shape;386;p46"/>
          <p:cNvSpPr/>
          <p:nvPr/>
        </p:nvSpPr>
        <p:spPr>
          <a:xfrm>
            <a:off x="5795275" y="3458850"/>
            <a:ext cx="2978400" cy="298500"/>
          </a:xfrm>
          <a:prstGeom prst="rect">
            <a:avLst/>
          </a:prstGeom>
          <a:solidFill>
            <a:srgbClr val="EFC457">
              <a:alpha val="84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Fira Mono"/>
                <a:ea typeface="Fira Mono"/>
                <a:cs typeface="Fira Mono"/>
                <a:sym typeface="Fira Mono"/>
              </a:rPr>
              <a:t>Event: click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387" name="Google Shape;387;p46"/>
          <p:cNvSpPr/>
          <p:nvPr/>
        </p:nvSpPr>
        <p:spPr>
          <a:xfrm>
            <a:off x="6037825" y="727225"/>
            <a:ext cx="2340900" cy="1747500"/>
          </a:xfrm>
          <a:prstGeom prst="rect">
            <a:avLst/>
          </a:prstGeom>
          <a:solidFill>
            <a:srgbClr val="151718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6"/>
          <p:cNvSpPr txBox="1"/>
          <p:nvPr/>
        </p:nvSpPr>
        <p:spPr>
          <a:xfrm>
            <a:off x="6037825" y="1087375"/>
            <a:ext cx="2340900" cy="13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180000" spcFirstLastPara="1" rIns="180000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Promise</a:t>
            </a:r>
            <a:r>
              <a:rPr lang="en-GB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.resolve()</a:t>
            </a:r>
            <a:endParaRPr sz="10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.then(work);</a:t>
            </a:r>
            <a:br>
              <a:rPr lang="en-GB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0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work2();</a:t>
            </a:r>
            <a:endParaRPr sz="13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9" name="Google Shape;389;p46"/>
          <p:cNvSpPr/>
          <p:nvPr/>
        </p:nvSpPr>
        <p:spPr>
          <a:xfrm>
            <a:off x="6174044" y="831475"/>
            <a:ext cx="144300" cy="146400"/>
          </a:xfrm>
          <a:prstGeom prst="ellipse">
            <a:avLst/>
          </a:prstGeom>
          <a:solidFill>
            <a:srgbClr val="FF5F56"/>
          </a:solidFill>
          <a:ln cap="flat" cmpd="sng" w="9525">
            <a:solidFill>
              <a:srgbClr val="E04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6"/>
          <p:cNvSpPr/>
          <p:nvPr/>
        </p:nvSpPr>
        <p:spPr>
          <a:xfrm>
            <a:off x="6391181" y="831475"/>
            <a:ext cx="144300" cy="146400"/>
          </a:xfrm>
          <a:prstGeom prst="ellipse">
            <a:avLst/>
          </a:prstGeom>
          <a:solidFill>
            <a:srgbClr val="FFBD2E"/>
          </a:solidFill>
          <a:ln cap="flat" cmpd="sng" w="9525">
            <a:solidFill>
              <a:srgbClr val="DEA1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6"/>
          <p:cNvSpPr/>
          <p:nvPr/>
        </p:nvSpPr>
        <p:spPr>
          <a:xfrm>
            <a:off x="6608319" y="831475"/>
            <a:ext cx="144300" cy="146400"/>
          </a:xfrm>
          <a:prstGeom prst="ellipse">
            <a:avLst/>
          </a:prstGeom>
          <a:solidFill>
            <a:srgbClr val="27C93F"/>
          </a:solidFill>
          <a:ln cap="flat" cmpd="sng" w="9525">
            <a:solidFill>
              <a:srgbClr val="1AAB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6"/>
          <p:cNvSpPr txBox="1"/>
          <p:nvPr/>
        </p:nvSpPr>
        <p:spPr>
          <a:xfrm>
            <a:off x="6483234" y="712768"/>
            <a:ext cx="1895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any.component.ts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93" name="Google Shape;393;p46"/>
          <p:cNvCxnSpPr>
            <a:stCxn id="377" idx="3"/>
            <a:endCxn id="388" idx="1"/>
          </p:cNvCxnSpPr>
          <p:nvPr/>
        </p:nvCxnSpPr>
        <p:spPr>
          <a:xfrm flipH="1" rot="10800000">
            <a:off x="4186550" y="1781025"/>
            <a:ext cx="1851300" cy="717600"/>
          </a:xfrm>
          <a:prstGeom prst="curvedConnector3">
            <a:avLst>
              <a:gd fmla="val 4999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394" name="Google Shape;394;p46"/>
          <p:cNvCxnSpPr>
            <a:stCxn id="395" idx="3"/>
            <a:endCxn id="369" idx="3"/>
          </p:cNvCxnSpPr>
          <p:nvPr/>
        </p:nvCxnSpPr>
        <p:spPr>
          <a:xfrm>
            <a:off x="7208300" y="1597075"/>
            <a:ext cx="1623900" cy="2814900"/>
          </a:xfrm>
          <a:prstGeom prst="curvedConnector3">
            <a:avLst>
              <a:gd fmla="val 114667" name="adj1"/>
            </a:avLst>
          </a:prstGeom>
          <a:noFill/>
          <a:ln cap="flat" cmpd="sng" w="19050">
            <a:solidFill>
              <a:srgbClr val="F44747"/>
            </a:solidFill>
            <a:prstDash val="dash"/>
            <a:round/>
            <a:headEnd len="med" w="med" type="none"/>
            <a:tailEnd len="med" w="med" type="stealth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396" name="Google Shape;396;p46"/>
          <p:cNvSpPr/>
          <p:nvPr/>
        </p:nvSpPr>
        <p:spPr>
          <a:xfrm>
            <a:off x="5795275" y="4251150"/>
            <a:ext cx="1615800" cy="298500"/>
          </a:xfrm>
          <a:prstGeom prst="rect">
            <a:avLst/>
          </a:prstGeom>
          <a:solidFill>
            <a:srgbClr val="EFC457">
              <a:alpha val="84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Fira Mono"/>
                <a:ea typeface="Fira Mono"/>
                <a:cs typeface="Fira Mono"/>
                <a:sym typeface="Fira Mono"/>
              </a:rPr>
              <a:t>…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397" name="Google Shape;397;p46"/>
          <p:cNvSpPr/>
          <p:nvPr/>
        </p:nvSpPr>
        <p:spPr>
          <a:xfrm>
            <a:off x="5795275" y="4645700"/>
            <a:ext cx="1615800" cy="298500"/>
          </a:xfrm>
          <a:prstGeom prst="rect">
            <a:avLst/>
          </a:prstGeom>
          <a:solidFill>
            <a:srgbClr val="EFC457">
              <a:alpha val="84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Fira Mono"/>
                <a:ea typeface="Fira Mono"/>
                <a:cs typeface="Fira Mono"/>
                <a:sym typeface="Fira Mono"/>
              </a:rPr>
              <a:t>…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395" name="Google Shape;395;p46"/>
          <p:cNvSpPr/>
          <p:nvPr/>
        </p:nvSpPr>
        <p:spPr>
          <a:xfrm>
            <a:off x="6799100" y="1465825"/>
            <a:ext cx="409200" cy="262500"/>
          </a:xfrm>
          <a:prstGeom prst="rect">
            <a:avLst/>
          </a:prstGeom>
          <a:noFill/>
          <a:ln cap="flat" cmpd="sng" w="19050">
            <a:solidFill>
              <a:srgbClr val="F44747"/>
            </a:solidFill>
            <a:prstDash val="dash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ush Based Gradient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