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Fira Mono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Mon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Fira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89d30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2789d30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998edad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998edad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7b39138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7b39138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59a2e96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59a2e9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b39138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b39138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7b3913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7b3913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6c92e2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56c92e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b39138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7b39138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789d30f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2789d30f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89d30fb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2789d30fb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789d30fb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2789d30f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56c92e2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56c92e2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.png"/><Relationship Id="rId4" Type="http://schemas.openxmlformats.org/officeDocument/2006/relationships/hyperlink" Target="https://docs.google.com/document/d/1ciKBdPnEzOLruX2kHeITCScMlv6JEj0WxLSnIb_0LoQ/edit#heading=h.lenmkxib1mv3" TargetMode="External"/><Relationship Id="rId5" Type="http://schemas.openxmlformats.org/officeDocument/2006/relationships/hyperlink" Target="https://rx-anglar.io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jpg"/><Relationship Id="rId7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 text">
  <p:cSld name="ONE_COLUMN_TEXT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757275"/>
            <a:ext cx="28080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 amt="3000"/>
          </a:blip>
          <a:srcRect b="26507" l="14565" r="60269" t="16609"/>
          <a:stretch/>
        </p:blipFill>
        <p:spPr>
          <a:xfrm>
            <a:off x="3039250" y="724075"/>
            <a:ext cx="3887251" cy="44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7847175" y="0"/>
            <a:ext cx="1296600" cy="4929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-125" y="4538400"/>
            <a:ext cx="5380800" cy="6051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775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38" y="0"/>
            <a:ext cx="979964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 Blank">
  <p:cSld name="TITLE_ONL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None/>
              <a:defRPr>
                <a:solidFill>
                  <a:srgbClr val="2012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3">
  <p:cSld name="TITLE_ONLY_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5">
  <p:cSld name="TITLE_AND_BODY_5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only">
  <p:cSld name="SECTION_HEADER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3">
  <p:cSld name="SECTION_HEADER_1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1109963" y="2062407"/>
            <a:ext cx="5431800" cy="1313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876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8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RxAngular </a:t>
            </a:r>
            <a:r>
              <a:rPr lang="en-GB" sz="392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Performance &amp; DX</a:t>
            </a:r>
            <a:endParaRPr sz="608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" name="Google Shape;27;p5"/>
          <p:cNvGrpSpPr/>
          <p:nvPr/>
        </p:nvGrpSpPr>
        <p:grpSpPr>
          <a:xfrm>
            <a:off x="5581357" y="996065"/>
            <a:ext cx="2389091" cy="2156267"/>
            <a:chOff x="4557385" y="775986"/>
            <a:chExt cx="3761163" cy="3394627"/>
          </a:xfrm>
        </p:grpSpPr>
        <p:pic>
          <p:nvPicPr>
            <p:cNvPr descr="Bildergebnis für angular logo" id="28" name="Google Shape;28;p5"/>
            <p:cNvPicPr preferRelativeResize="0"/>
            <p:nvPr/>
          </p:nvPicPr>
          <p:blipFill rotWithShape="1">
            <a:blip r:embed="rId3">
              <a:alphaModFix/>
            </a:blip>
            <a:srcRect b="7984" l="68919" r="12599" t="11932"/>
            <a:stretch/>
          </p:blipFill>
          <p:spPr>
            <a:xfrm rot="1800003">
              <a:off x="7087571" y="1549703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29" name="Google Shape;29;p5"/>
            <p:cNvPicPr preferRelativeResize="0"/>
            <p:nvPr/>
          </p:nvPicPr>
          <p:blipFill rotWithShape="1">
            <a:blip r:embed="rId3">
              <a:alphaModFix/>
            </a:blip>
            <a:srcRect b="7984" l="12597" r="68166" t="11932"/>
            <a:stretch/>
          </p:blipFill>
          <p:spPr>
            <a:xfrm rot="1799993">
              <a:off x="5176196" y="757622"/>
              <a:ext cx="635402" cy="26455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30" name="Google Shape;30;p5"/>
            <p:cNvPicPr preferRelativeResize="0"/>
            <p:nvPr/>
          </p:nvPicPr>
          <p:blipFill rotWithShape="1">
            <a:blip r:embed="rId3">
              <a:alphaModFix/>
            </a:blip>
            <a:srcRect b="7984" l="31825" r="49692" t="11932"/>
            <a:stretch/>
          </p:blipFill>
          <p:spPr>
            <a:xfrm rot="1800003">
              <a:off x="5918529" y="871061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31" name="Google Shape;31;p5"/>
            <p:cNvPicPr preferRelativeResize="0"/>
            <p:nvPr/>
          </p:nvPicPr>
          <p:blipFill rotWithShape="1">
            <a:blip r:embed="rId3">
              <a:alphaModFix/>
            </a:blip>
            <a:srcRect b="7984" l="50317" r="31199" t="11932"/>
            <a:stretch/>
          </p:blipFill>
          <p:spPr>
            <a:xfrm rot="1800003">
              <a:off x="6371879" y="1440426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</p:grpSp>
      <p:sp>
        <p:nvSpPr>
          <p:cNvPr id="32" name="Google Shape;32;p5"/>
          <p:cNvSpPr txBox="1"/>
          <p:nvPr/>
        </p:nvSpPr>
        <p:spPr>
          <a:xfrm>
            <a:off x="7490025" y="4519700"/>
            <a:ext cx="15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🔗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rx-anglar.io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76200" y="4443200"/>
            <a:ext cx="5431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GB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⭐ Star ⭐ us on Github if you like it!</a:t>
            </a:r>
            <a:endParaRPr b="0" i="1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1" type="tx">
  <p:cSld name="TITLE_AND_BODY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150" y="0"/>
            <a:ext cx="874850" cy="44001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1241300" y="1312450"/>
            <a:ext cx="47874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I’m Michael :)</a:t>
            </a:r>
            <a:br>
              <a:rPr lang="en-GB"/>
            </a:br>
            <a:br>
              <a:rPr lang="en-GB"/>
            </a:br>
            <a:r>
              <a:rPr lang="en-GB" sz="2200"/>
              <a:t>I do custom tailored </a:t>
            </a:r>
            <a:br>
              <a:rPr lang="en-GB" sz="2200"/>
            </a:br>
            <a:r>
              <a:rPr b="1" lang="en-GB" sz="2200"/>
              <a:t>Consulting,</a:t>
            </a:r>
            <a:r>
              <a:rPr lang="en-GB" sz="2200"/>
              <a:t> </a:t>
            </a:r>
            <a:r>
              <a:rPr b="1" lang="en-GB" sz="2200"/>
              <a:t>Training </a:t>
            </a:r>
            <a:r>
              <a:rPr lang="en-GB" sz="2200"/>
              <a:t>and </a:t>
            </a:r>
            <a:r>
              <a:rPr b="1" lang="en-GB" sz="2200"/>
              <a:t>Workshops</a:t>
            </a:r>
            <a:r>
              <a:rPr lang="en-GB" sz="2200"/>
              <a:t>!</a:t>
            </a:r>
            <a:br>
              <a:rPr lang="en-GB" sz="2200"/>
            </a:br>
            <a:br>
              <a:rPr lang="en-GB" sz="2200"/>
            </a:br>
            <a:r>
              <a:rPr b="1" lang="en-GB" sz="2200">
                <a:solidFill>
                  <a:srgbClr val="674EA7"/>
                </a:solidFill>
              </a:rPr>
              <a:t>michael.hladky@push-based.io</a:t>
            </a:r>
            <a:endParaRPr b="1" sz="2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674EA7"/>
                </a:solidFill>
              </a:rPr>
              <a:t>www.push-based.io</a:t>
            </a:r>
            <a:endParaRPr b="1" sz="2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6" y="1442951"/>
            <a:ext cx="690625" cy="21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6154722" y="3963413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050" y="3998135"/>
            <a:ext cx="4110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5">
            <a:alphaModFix/>
          </a:blip>
          <a:srcRect b="51088" l="0" r="0" t="0"/>
          <a:stretch/>
        </p:blipFill>
        <p:spPr>
          <a:xfrm>
            <a:off x="5675513" y="1227262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6">
            <a:alphaModFix/>
          </a:blip>
          <a:srcRect b="0" l="26714" r="4239" t="0"/>
          <a:stretch/>
        </p:blipFill>
        <p:spPr>
          <a:xfrm rot="-5400000">
            <a:off x="6180212" y="1555762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04225" y="2989325"/>
            <a:ext cx="874850" cy="9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2">
  <p:cSld name="TITLE_AND_BODY_2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517058" y="1916888"/>
            <a:ext cx="4821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Thanks for </a:t>
            </a:r>
            <a:r>
              <a:rPr b="1" lang="en-GB"/>
              <a:t>your </a:t>
            </a:r>
            <a:r>
              <a:rPr lang="en-GB"/>
              <a:t>time!</a:t>
            </a:r>
            <a:br>
              <a:rPr lang="en-GB"/>
            </a:br>
            <a:r>
              <a:rPr lang="en-GB" sz="2200"/>
              <a:t>If you have any questions, </a:t>
            </a:r>
            <a:r>
              <a:rPr b="1" lang="en-GB" sz="2200"/>
              <a:t>ping me</a:t>
            </a:r>
            <a:r>
              <a:rPr lang="en-GB" sz="2200"/>
              <a:t>!</a:t>
            </a:r>
            <a:endParaRPr sz="2200"/>
          </a:p>
        </p:txBody>
      </p:sp>
      <p:sp>
        <p:nvSpPr>
          <p:cNvPr id="51" name="Google Shape;51;p7"/>
          <p:cNvSpPr txBox="1"/>
          <p:nvPr/>
        </p:nvSpPr>
        <p:spPr>
          <a:xfrm>
            <a:off x="517050" y="2916125"/>
            <a:ext cx="4543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michael.hladky@push-based.io</a:t>
            </a:r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810722" y="3444888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51" y="3479610"/>
            <a:ext cx="4110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51088" l="0" r="0" t="0"/>
          <a:stretch/>
        </p:blipFill>
        <p:spPr>
          <a:xfrm>
            <a:off x="7577600" y="3538862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>
            <a:alphaModFix/>
          </a:blip>
          <a:srcRect b="51088" l="0" r="0" t="0"/>
          <a:stretch/>
        </p:blipFill>
        <p:spPr>
          <a:xfrm>
            <a:off x="5650300" y="1518537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5">
            <a:alphaModFix/>
          </a:blip>
          <a:srcRect b="0" l="26714" r="4239" t="0"/>
          <a:stretch/>
        </p:blipFill>
        <p:spPr>
          <a:xfrm rot="-5400000">
            <a:off x="6154999" y="1847037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11700" y="111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Performance Analysis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DevTools Basics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/>
          <p:nvPr/>
        </p:nvSpPr>
        <p:spPr>
          <a:xfrm>
            <a:off x="2594875" y="3062675"/>
            <a:ext cx="2978400" cy="298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2594875" y="385500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work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2594875" y="424955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2594875" y="4644100"/>
            <a:ext cx="1615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4419600" y="424955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4419600" y="464410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4419600" y="3855000"/>
            <a:ext cx="11538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work2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2594875" y="3458850"/>
            <a:ext cx="2978400" cy="2985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Fira Mono"/>
                <a:ea typeface="Fira Mono"/>
                <a:cs typeface="Fira Mono"/>
                <a:sym typeface="Fira Mono"/>
              </a:rPr>
              <a:t>Event: click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2913625" y="1032025"/>
            <a:ext cx="2340900" cy="1747500"/>
          </a:xfrm>
          <a:prstGeom prst="rect">
            <a:avLst/>
          </a:prstGeom>
          <a:solidFill>
            <a:srgbClr val="15171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2913625" y="1392175"/>
            <a:ext cx="23409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180000" spcFirstLastPara="1" rIns="1800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work();</a:t>
            </a:r>
            <a:endParaRPr sz="13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work2();</a:t>
            </a:r>
            <a:endParaRPr sz="16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3049844" y="1136275"/>
            <a:ext cx="144300" cy="146400"/>
          </a:xfrm>
          <a:prstGeom prst="ellipse">
            <a:avLst/>
          </a:prstGeom>
          <a:solidFill>
            <a:srgbClr val="FF5F56"/>
          </a:solidFill>
          <a:ln cap="flat" cmpd="sng" w="9525">
            <a:solidFill>
              <a:srgbClr val="E044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3266981" y="1136275"/>
            <a:ext cx="144300" cy="146400"/>
          </a:xfrm>
          <a:prstGeom prst="ellipse">
            <a:avLst/>
          </a:prstGeom>
          <a:solidFill>
            <a:srgbClr val="FFBD2E"/>
          </a:solidFill>
          <a:ln cap="flat" cmpd="sng" w="9525">
            <a:solidFill>
              <a:srgbClr val="DEA1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3484119" y="1136275"/>
            <a:ext cx="144300" cy="146400"/>
          </a:xfrm>
          <a:prstGeom prst="ellipse">
            <a:avLst/>
          </a:prstGeom>
          <a:solidFill>
            <a:srgbClr val="27C93F"/>
          </a:solidFill>
          <a:ln cap="flat" cmpd="sng" w="9525">
            <a:solidFill>
              <a:srgbClr val="1AA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"/>
          <p:cNvSpPr txBox="1"/>
          <p:nvPr/>
        </p:nvSpPr>
        <p:spPr>
          <a:xfrm>
            <a:off x="3359034" y="1017568"/>
            <a:ext cx="1895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any.component.ts</a:t>
            </a:r>
            <a:endParaRPr sz="12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7" name="Google Shape;297;p30"/>
          <p:cNvCxnSpPr>
            <a:stCxn id="298" idx="2"/>
            <a:endCxn id="299" idx="3"/>
          </p:cNvCxnSpPr>
          <p:nvPr/>
        </p:nvCxnSpPr>
        <p:spPr>
          <a:xfrm flipH="1" rot="-5400000">
            <a:off x="3557900" y="2298125"/>
            <a:ext cx="2101800" cy="2185200"/>
          </a:xfrm>
          <a:prstGeom prst="curvedConnector4">
            <a:avLst>
              <a:gd fmla="val 34718" name="adj1"/>
              <a:gd fmla="val 110896" name="adj2"/>
            </a:avLst>
          </a:prstGeom>
          <a:noFill/>
          <a:ln cap="flat" cmpd="sng" w="19050">
            <a:solidFill>
              <a:srgbClr val="F44747"/>
            </a:solidFill>
            <a:prstDash val="dash"/>
            <a:round/>
            <a:headEnd len="med" w="med" type="none"/>
            <a:tailEnd len="med" w="med" type="stealth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99" name="Google Shape;299;p30"/>
          <p:cNvSpPr/>
          <p:nvPr/>
        </p:nvSpPr>
        <p:spPr>
          <a:xfrm>
            <a:off x="2504575" y="3799225"/>
            <a:ext cx="3196800" cy="12846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3049850" y="1658525"/>
            <a:ext cx="932700" cy="681300"/>
          </a:xfrm>
          <a:prstGeom prst="rect">
            <a:avLst/>
          </a:prstGeom>
          <a:noFill/>
          <a:ln cap="flat" cmpd="sng" w="19050">
            <a:solidFill>
              <a:srgbClr val="F44747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Detail View</a:t>
            </a:r>
            <a:endParaRPr sz="1244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25" y="160475"/>
            <a:ext cx="8233726" cy="16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863" y="1852325"/>
            <a:ext cx="4104724" cy="309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31"/>
          <p:cNvCxnSpPr/>
          <p:nvPr/>
        </p:nvCxnSpPr>
        <p:spPr>
          <a:xfrm rot="-5400000">
            <a:off x="4940350" y="1727525"/>
            <a:ext cx="3798900" cy="2454600"/>
          </a:xfrm>
          <a:prstGeom prst="curvedConnector3">
            <a:avLst>
              <a:gd fmla="val 28396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8" name="Google Shape;308;p31"/>
          <p:cNvPicPr preferRelativeResize="0"/>
          <p:nvPr/>
        </p:nvPicPr>
        <p:blipFill rotWithShape="1">
          <a:blip r:embed="rId5">
            <a:alphaModFix/>
          </a:blip>
          <a:srcRect b="12869" l="31351" r="0" t="0"/>
          <a:stretch/>
        </p:blipFill>
        <p:spPr>
          <a:xfrm>
            <a:off x="641976" y="3461575"/>
            <a:ext cx="3821000" cy="14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/>
          <p:nvPr/>
        </p:nvSpPr>
        <p:spPr>
          <a:xfrm>
            <a:off x="3790471" y="3461575"/>
            <a:ext cx="240497" cy="173975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31"/>
          <p:cNvCxnSpPr>
            <a:stCxn id="309" idx="0"/>
          </p:cNvCxnSpPr>
          <p:nvPr/>
        </p:nvCxnSpPr>
        <p:spPr>
          <a:xfrm rot="-5400000">
            <a:off x="3763120" y="2253475"/>
            <a:ext cx="1355700" cy="1060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1"/>
          <p:cNvSpPr/>
          <p:nvPr/>
        </p:nvSpPr>
        <p:spPr>
          <a:xfrm>
            <a:off x="4194900" y="1215600"/>
            <a:ext cx="196800" cy="19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8366525" y="292925"/>
            <a:ext cx="196800" cy="196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737050" y="2030650"/>
            <a:ext cx="2883000" cy="1116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Enable Timeline Event Initiators</a:t>
            </a:r>
            <a:endParaRPr b="1"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311700" y="2150850"/>
            <a:ext cx="6698100" cy="14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Demo &amp; Exercise</a:t>
            </a:r>
            <a:br>
              <a:rPr lang="en-GB" sz="4800"/>
            </a:br>
            <a:r>
              <a:rPr lang="en-GB" sz="4800"/>
              <a:t>Time!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Performance Tab &amp; Flame Chart analysis</a:t>
            </a:r>
            <a:endParaRPr sz="3000"/>
          </a:p>
        </p:txBody>
      </p:sp>
      <p:pic>
        <p:nvPicPr>
          <p:cNvPr id="319" name="Google Shape;3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925" y="643325"/>
            <a:ext cx="3713750" cy="37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</a:t>
            </a:r>
            <a:r>
              <a:rPr lang="en-GB"/>
              <a:t>DevTools Performance Tab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400"/>
            <a:ext cx="9144000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6225650" y="920925"/>
            <a:ext cx="1153800" cy="3390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34575" y="4280825"/>
            <a:ext cx="697200" cy="48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434343"/>
                </a:solidFill>
              </a:rPr>
              <a:t>Ctrl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2037350" y="4280825"/>
            <a:ext cx="832800" cy="48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434343"/>
                </a:solidFill>
              </a:rPr>
              <a:t>Shift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3648875" y="4280825"/>
            <a:ext cx="415800" cy="48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434343"/>
                </a:solidFill>
              </a:rPr>
              <a:t>i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1478075" y="4395750"/>
            <a:ext cx="286200" cy="286200"/>
          </a:xfrm>
          <a:prstGeom prst="mathPlus">
            <a:avLst>
              <a:gd fmla="val 23520" name="adj1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3116375" y="4395750"/>
            <a:ext cx="286200" cy="286200"/>
          </a:xfrm>
          <a:prstGeom prst="mathPlus">
            <a:avLst>
              <a:gd fmla="val 23520" name="adj1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68875" y="2420975"/>
            <a:ext cx="2883000" cy="1116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Open DevTools </a:t>
            </a:r>
            <a:endParaRPr b="1"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905"/>
            <a:ext cx="9144000" cy="445769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3093794" y="345850"/>
            <a:ext cx="455700" cy="13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91600" y="2543200"/>
            <a:ext cx="141600" cy="13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5391600" y="2757627"/>
            <a:ext cx="141600" cy="13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5030375" y="1232825"/>
            <a:ext cx="697200" cy="48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434343"/>
                </a:solidFill>
              </a:rPr>
              <a:t>Ctrl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6533150" y="1232825"/>
            <a:ext cx="415800" cy="48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434343"/>
                </a:solidFill>
              </a:rPr>
              <a:t>E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5973875" y="1347750"/>
            <a:ext cx="286200" cy="286200"/>
          </a:xfrm>
          <a:prstGeom prst="mathPlus">
            <a:avLst>
              <a:gd fmla="val 23520" name="adj1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1627725" y="953575"/>
            <a:ext cx="2715600" cy="1116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Start Recording</a:t>
            </a:r>
            <a:endParaRPr b="1"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5030375" y="3899825"/>
            <a:ext cx="697200" cy="48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434343"/>
                </a:solidFill>
              </a:rPr>
              <a:t>Ctrl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6533150" y="3899825"/>
            <a:ext cx="832800" cy="48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434343"/>
                </a:solidFill>
              </a:rPr>
              <a:t>Shift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8144675" y="3899825"/>
            <a:ext cx="415800" cy="48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434343"/>
                </a:solidFill>
              </a:rPr>
              <a:t>E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973875" y="4014750"/>
            <a:ext cx="286200" cy="286200"/>
          </a:xfrm>
          <a:prstGeom prst="mathPlus">
            <a:avLst>
              <a:gd fmla="val 23520" name="adj1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7612175" y="4014750"/>
            <a:ext cx="286200" cy="286200"/>
          </a:xfrm>
          <a:prstGeom prst="mathPlus">
            <a:avLst>
              <a:gd fmla="val 23520" name="adj1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1627725" y="3620575"/>
            <a:ext cx="2715600" cy="1116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lang="en-GB" sz="22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ecord refresh</a:t>
            </a:r>
            <a:endParaRPr b="1"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0262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7219000" y="0"/>
            <a:ext cx="1688700" cy="501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Filmstrip</a:t>
            </a:r>
            <a:endParaRPr b="1" sz="15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7219000" y="728525"/>
            <a:ext cx="1688700" cy="501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Network</a:t>
            </a:r>
            <a:endParaRPr b="1" sz="15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7219000" y="1499400"/>
            <a:ext cx="1688700" cy="501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FPS, Experience, Timings</a:t>
            </a:r>
            <a:endParaRPr b="1" sz="15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219000" y="2355176"/>
            <a:ext cx="1688700" cy="753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Main thread</a:t>
            </a:r>
            <a:endParaRPr b="1" sz="15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Script Flame Chart</a:t>
            </a:r>
            <a:endParaRPr b="1" sz="15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7219000" y="4216150"/>
            <a:ext cx="1688700" cy="501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Summary</a:t>
            </a:r>
            <a:endParaRPr b="1" sz="15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175" y="728521"/>
            <a:ext cx="3183199" cy="21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900" y="0"/>
            <a:ext cx="702308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>
            <a:off x="777125" y="2515450"/>
            <a:ext cx="697200" cy="48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434343"/>
                </a:solidFill>
              </a:rPr>
              <a:t>Ctrl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291225" y="2515450"/>
            <a:ext cx="415800" cy="48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434343"/>
                </a:solidFill>
              </a:rPr>
              <a:t>f</a:t>
            </a:r>
            <a:endParaRPr b="1" sz="2200">
              <a:solidFill>
                <a:srgbClr val="434343"/>
              </a:solidFill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720625" y="2630375"/>
            <a:ext cx="286200" cy="286200"/>
          </a:xfrm>
          <a:prstGeom prst="mathPlus">
            <a:avLst>
              <a:gd fmla="val 23520" name="adj1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2120900" y="4320250"/>
            <a:ext cx="7023000" cy="5184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2175575" y="4599925"/>
            <a:ext cx="316500" cy="203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5"/>
          <p:cNvCxnSpPr>
            <a:stCxn id="174" idx="3"/>
          </p:cNvCxnSpPr>
          <p:nvPr/>
        </p:nvCxnSpPr>
        <p:spPr>
          <a:xfrm flipH="1" rot="10800000">
            <a:off x="2492075" y="2868775"/>
            <a:ext cx="4229700" cy="1833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1877650" y="2994475"/>
            <a:ext cx="809700" cy="1333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5"/>
          <p:cNvSpPr/>
          <p:nvPr/>
        </p:nvSpPr>
        <p:spPr>
          <a:xfrm>
            <a:off x="279850" y="659050"/>
            <a:ext cx="2883000" cy="1116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Search in performance profile</a:t>
            </a:r>
            <a:endParaRPr b="1" sz="22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6781300" y="4599925"/>
            <a:ext cx="952800" cy="203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309375" y="3463600"/>
            <a:ext cx="952800" cy="481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434343"/>
                </a:solidFill>
              </a:rPr>
              <a:t>Enter</a:t>
            </a:r>
            <a:endParaRPr b="1" sz="2200">
              <a:solidFill>
                <a:srgbClr val="434343"/>
              </a:solidFill>
            </a:endParaRPr>
          </a:p>
        </p:txBody>
      </p:sp>
      <p:cxnSp>
        <p:nvCxnSpPr>
          <p:cNvPr id="180" name="Google Shape;180;p25"/>
          <p:cNvCxnSpPr>
            <a:endCxn id="178" idx="0"/>
          </p:cNvCxnSpPr>
          <p:nvPr/>
        </p:nvCxnSpPr>
        <p:spPr>
          <a:xfrm flipH="1">
            <a:off x="7257700" y="4069225"/>
            <a:ext cx="567000" cy="530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475" y="274800"/>
            <a:ext cx="6535299" cy="4593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86" name="Google Shape;186;p26"/>
          <p:cNvSpPr/>
          <p:nvPr/>
        </p:nvSpPr>
        <p:spPr>
          <a:xfrm>
            <a:off x="3081675" y="1537135"/>
            <a:ext cx="1818000" cy="12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7950300" y="1537125"/>
            <a:ext cx="141900" cy="8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6172775" y="1537125"/>
            <a:ext cx="250500" cy="12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2320475" y="865325"/>
            <a:ext cx="6466200" cy="6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 txBox="1"/>
          <p:nvPr>
            <p:ph idx="4294967295" type="title"/>
          </p:nvPr>
        </p:nvSpPr>
        <p:spPr>
          <a:xfrm>
            <a:off x="147800" y="292625"/>
            <a:ext cx="209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/>
              <a:t>Frame Drop</a:t>
            </a:r>
            <a:endParaRPr b="1" sz="2220"/>
          </a:p>
        </p:txBody>
      </p:sp>
      <p:sp>
        <p:nvSpPr>
          <p:cNvPr id="191" name="Google Shape;191;p26"/>
          <p:cNvSpPr txBox="1"/>
          <p:nvPr/>
        </p:nvSpPr>
        <p:spPr>
          <a:xfrm>
            <a:off x="229100" y="960700"/>
            <a:ext cx="20913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[ 1 ]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</a:t>
            </a:r>
            <a:r>
              <a:rPr b="0" i="0" lang="en-GB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ong task</a:t>
            </a:r>
            <a: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Tasks that harm UX &gt;50ms</a:t>
            </a:r>
            <a:endParaRPr b="0" i="0" sz="11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[ 2 ]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Frame Rate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3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0" i="0" lang="en-GB" sz="11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 areas show good FPS, high a bad FPS rate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[ 3 ]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Blocking Time</a:t>
            </a:r>
            <a:br>
              <a:rPr b="0" i="0" lang="en-GB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GB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1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 of blocking times of all tasks in the measure. </a:t>
            </a:r>
            <a:endParaRPr b="1" i="0" sz="11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4687806" y="1336708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060531" y="1336708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7834006" y="1336708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475" y="274800"/>
            <a:ext cx="6535299" cy="4593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00" name="Google Shape;200;p27"/>
          <p:cNvSpPr/>
          <p:nvPr/>
        </p:nvSpPr>
        <p:spPr>
          <a:xfrm>
            <a:off x="2320475" y="4743300"/>
            <a:ext cx="864600" cy="12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4">
            <a:alphaModFix/>
          </a:blip>
          <a:srcRect b="85025" l="39163" r="49529" t="0"/>
          <a:stretch/>
        </p:blipFill>
        <p:spPr>
          <a:xfrm>
            <a:off x="6172775" y="2119850"/>
            <a:ext cx="2256000" cy="2100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02" name="Google Shape;202;p27"/>
          <p:cNvSpPr/>
          <p:nvPr/>
        </p:nvSpPr>
        <p:spPr>
          <a:xfrm>
            <a:off x="4988300" y="280825"/>
            <a:ext cx="539400" cy="53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879225" y="2657625"/>
            <a:ext cx="967800" cy="12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7966525" y="2734325"/>
            <a:ext cx="0" cy="2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5" name="Google Shape;205;p27"/>
          <p:cNvSpPr/>
          <p:nvPr/>
        </p:nvSpPr>
        <p:spPr>
          <a:xfrm>
            <a:off x="2320475" y="865325"/>
            <a:ext cx="6466200" cy="6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7"/>
          <p:cNvCxnSpPr>
            <a:stCxn id="202" idx="5"/>
            <a:endCxn id="201" idx="0"/>
          </p:cNvCxnSpPr>
          <p:nvPr/>
        </p:nvCxnSpPr>
        <p:spPr>
          <a:xfrm>
            <a:off x="5448707" y="741232"/>
            <a:ext cx="1852200" cy="137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27"/>
          <p:cNvSpPr txBox="1"/>
          <p:nvPr>
            <p:ph idx="4294967295" type="title"/>
          </p:nvPr>
        </p:nvSpPr>
        <p:spPr>
          <a:xfrm>
            <a:off x="147800" y="292625"/>
            <a:ext cx="209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/>
              <a:t>Frame Drop</a:t>
            </a:r>
            <a:endParaRPr b="1" sz="2220"/>
          </a:p>
        </p:txBody>
      </p:sp>
      <p:sp>
        <p:nvSpPr>
          <p:cNvPr id="208" name="Google Shape;208;p27"/>
          <p:cNvSpPr txBox="1"/>
          <p:nvPr/>
        </p:nvSpPr>
        <p:spPr>
          <a:xfrm>
            <a:off x="229100" y="960700"/>
            <a:ext cx="20913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[ 1 ]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</a:t>
            </a:r>
            <a:r>
              <a:rPr b="0" i="0" lang="en-GB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ong task</a:t>
            </a:r>
            <a: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Tasks that harm UX &gt;50ms</a:t>
            </a:r>
            <a:endParaRPr b="0" i="0" sz="11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[ 2 ]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Frame Rate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3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0" i="0" lang="en-GB" sz="11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 areas show good FPS, high a bad FPS rate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[ 3 ]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Blocking Time</a:t>
            </a:r>
            <a:br>
              <a:rPr b="0" i="0" lang="en-GB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GB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1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 of blocking times of all tasks in the measure. </a:t>
            </a:r>
            <a:endParaRPr b="1" i="0" sz="11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7964431" y="2569608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6847531" y="2475383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2611231" y="4547358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0475" y="274800"/>
            <a:ext cx="6535299" cy="4593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17" name="Google Shape;217;p28"/>
          <p:cNvSpPr/>
          <p:nvPr/>
        </p:nvSpPr>
        <p:spPr>
          <a:xfrm>
            <a:off x="3081675" y="1537135"/>
            <a:ext cx="1818000" cy="12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7950300" y="1537125"/>
            <a:ext cx="141900" cy="8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6172775" y="1537125"/>
            <a:ext cx="250500" cy="12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2320475" y="4743300"/>
            <a:ext cx="864600" cy="12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85025" l="39163" r="49529" t="0"/>
          <a:stretch/>
        </p:blipFill>
        <p:spPr>
          <a:xfrm>
            <a:off x="6172775" y="2119850"/>
            <a:ext cx="2256000" cy="2100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22" name="Google Shape;222;p28"/>
          <p:cNvSpPr/>
          <p:nvPr/>
        </p:nvSpPr>
        <p:spPr>
          <a:xfrm>
            <a:off x="4988300" y="280825"/>
            <a:ext cx="539400" cy="539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6879225" y="2657625"/>
            <a:ext cx="967800" cy="125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28"/>
          <p:cNvCxnSpPr/>
          <p:nvPr/>
        </p:nvCxnSpPr>
        <p:spPr>
          <a:xfrm>
            <a:off x="7966525" y="2734325"/>
            <a:ext cx="0" cy="29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5" name="Google Shape;225;p28"/>
          <p:cNvSpPr/>
          <p:nvPr/>
        </p:nvSpPr>
        <p:spPr>
          <a:xfrm>
            <a:off x="2320475" y="865325"/>
            <a:ext cx="6466200" cy="6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8"/>
          <p:cNvCxnSpPr>
            <a:stCxn id="222" idx="5"/>
            <a:endCxn id="221" idx="0"/>
          </p:cNvCxnSpPr>
          <p:nvPr/>
        </p:nvCxnSpPr>
        <p:spPr>
          <a:xfrm>
            <a:off x="5448707" y="741232"/>
            <a:ext cx="1852200" cy="137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28"/>
          <p:cNvSpPr txBox="1"/>
          <p:nvPr>
            <p:ph idx="4294967295" type="title"/>
          </p:nvPr>
        </p:nvSpPr>
        <p:spPr>
          <a:xfrm>
            <a:off x="147800" y="292625"/>
            <a:ext cx="209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/>
              <a:t>Frame Drop</a:t>
            </a:r>
            <a:endParaRPr b="1" sz="2220"/>
          </a:p>
        </p:txBody>
      </p:sp>
      <p:sp>
        <p:nvSpPr>
          <p:cNvPr id="228" name="Google Shape;228;p28"/>
          <p:cNvSpPr txBox="1"/>
          <p:nvPr/>
        </p:nvSpPr>
        <p:spPr>
          <a:xfrm>
            <a:off x="229100" y="960700"/>
            <a:ext cx="20913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[ 1 ]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</a:t>
            </a:r>
            <a:r>
              <a:rPr b="0" i="0" lang="en-GB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ong task</a:t>
            </a:r>
            <a: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Tasks that harm UX &gt;50ms</a:t>
            </a:r>
            <a:endParaRPr b="0" i="0" sz="11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[ 2 ]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Frame Rate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3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0" i="0" lang="en-GB" sz="11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 areas show good FPS, high a bad FPS rate</a:t>
            </a:r>
            <a:br>
              <a:rPr b="0" i="0" lang="en-GB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[ 3 ]</a:t>
            </a:r>
            <a:r>
              <a:rPr b="0" i="0" lang="en-GB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Blocking Time</a:t>
            </a:r>
            <a:br>
              <a:rPr b="0" i="0" lang="en-GB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GB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GB" sz="11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 of blocking times of all tasks in the measure. </a:t>
            </a:r>
            <a:endParaRPr b="1" i="0" sz="11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4687806" y="1336708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7964431" y="2569608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6060531" y="1336708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7834006" y="1336708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6847531" y="2475383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2611231" y="4547358"/>
            <a:ext cx="141900" cy="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Detail View</a:t>
            </a:r>
            <a:endParaRPr sz="1244">
              <a:solidFill>
                <a:schemeClr val="dk2"/>
              </a:solidFill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1073700" y="1312800"/>
            <a:ext cx="6919200" cy="241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Task</a:t>
            </a:r>
            <a:endParaRPr b="1" sz="900"/>
          </a:p>
        </p:txBody>
      </p:sp>
      <p:sp>
        <p:nvSpPr>
          <p:cNvPr id="241" name="Google Shape;241;p29"/>
          <p:cNvSpPr/>
          <p:nvPr/>
        </p:nvSpPr>
        <p:spPr>
          <a:xfrm>
            <a:off x="5438035" y="1704656"/>
            <a:ext cx="837300" cy="241200"/>
          </a:xfrm>
          <a:prstGeom prst="rect">
            <a:avLst/>
          </a:prstGeom>
          <a:solidFill>
            <a:srgbClr val="9B7FE6">
              <a:alpha val="89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42" name="Google Shape;242;p29"/>
          <p:cNvSpPr/>
          <p:nvPr/>
        </p:nvSpPr>
        <p:spPr>
          <a:xfrm>
            <a:off x="7194096" y="1704650"/>
            <a:ext cx="276300" cy="241200"/>
          </a:xfrm>
          <a:prstGeom prst="rect">
            <a:avLst/>
          </a:prstGeom>
          <a:solidFill>
            <a:srgbClr val="74B266">
              <a:alpha val="8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43" name="Google Shape;243;p29"/>
          <p:cNvSpPr/>
          <p:nvPr/>
        </p:nvSpPr>
        <p:spPr>
          <a:xfrm>
            <a:off x="1073691" y="2074206"/>
            <a:ext cx="2394300" cy="24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work</a:t>
            </a:r>
            <a:endParaRPr sz="8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1073691" y="2393117"/>
            <a:ext cx="2394300" cy="24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…</a:t>
            </a:r>
            <a:endParaRPr sz="800"/>
          </a:p>
        </p:txBody>
      </p:sp>
      <p:sp>
        <p:nvSpPr>
          <p:cNvPr id="245" name="Google Shape;245;p29"/>
          <p:cNvSpPr/>
          <p:nvPr/>
        </p:nvSpPr>
        <p:spPr>
          <a:xfrm>
            <a:off x="1073691" y="2712029"/>
            <a:ext cx="2394300" cy="241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…</a:t>
            </a:r>
            <a:endParaRPr sz="800"/>
          </a:p>
        </p:txBody>
      </p:sp>
      <p:sp>
        <p:nvSpPr>
          <p:cNvPr id="246" name="Google Shape;246;p29"/>
          <p:cNvSpPr/>
          <p:nvPr/>
        </p:nvSpPr>
        <p:spPr>
          <a:xfrm>
            <a:off x="3550100" y="2393117"/>
            <a:ext cx="695400" cy="24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…</a:t>
            </a:r>
            <a:endParaRPr sz="800"/>
          </a:p>
        </p:txBody>
      </p:sp>
      <p:sp>
        <p:nvSpPr>
          <p:cNvPr id="247" name="Google Shape;247;p29"/>
          <p:cNvSpPr/>
          <p:nvPr/>
        </p:nvSpPr>
        <p:spPr>
          <a:xfrm>
            <a:off x="3550100" y="2712029"/>
            <a:ext cx="695400" cy="241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…</a:t>
            </a:r>
            <a:endParaRPr sz="800"/>
          </a:p>
        </p:txBody>
      </p:sp>
      <p:sp>
        <p:nvSpPr>
          <p:cNvPr id="248" name="Google Shape;248;p29"/>
          <p:cNvSpPr/>
          <p:nvPr/>
        </p:nvSpPr>
        <p:spPr>
          <a:xfrm>
            <a:off x="3550100" y="2074206"/>
            <a:ext cx="695400" cy="241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work2</a:t>
            </a:r>
            <a:endParaRPr sz="8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1073691" y="1704656"/>
            <a:ext cx="3171300" cy="241200"/>
          </a:xfrm>
          <a:prstGeom prst="rect">
            <a:avLst/>
          </a:prstGeom>
          <a:solidFill>
            <a:srgbClr val="EFC457">
              <a:alpha val="84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Fira Mono"/>
                <a:ea typeface="Fira Mono"/>
                <a:cs typeface="Fira Mono"/>
                <a:sym typeface="Fira Mono"/>
              </a:rPr>
              <a:t>Event: click</a:t>
            </a:r>
            <a:endParaRPr sz="8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7530791" y="1704650"/>
            <a:ext cx="461700" cy="241200"/>
          </a:xfrm>
          <a:prstGeom prst="rect">
            <a:avLst/>
          </a:prstGeom>
          <a:solidFill>
            <a:srgbClr val="74B266">
              <a:alpha val="8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574111" y="3030558"/>
            <a:ext cx="2154657" cy="779462"/>
            <a:chOff x="1471850" y="3486250"/>
            <a:chExt cx="2575800" cy="861760"/>
          </a:xfrm>
        </p:grpSpPr>
        <p:sp>
          <p:nvSpPr>
            <p:cNvPr id="252" name="Google Shape;252;p29"/>
            <p:cNvSpPr/>
            <p:nvPr/>
          </p:nvSpPr>
          <p:spPr>
            <a:xfrm flipH="1" rot="5400000">
              <a:off x="2585450" y="2372650"/>
              <a:ext cx="348600" cy="25758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9"/>
            <p:cNvSpPr txBox="1"/>
            <p:nvPr/>
          </p:nvSpPr>
          <p:spPr>
            <a:xfrm>
              <a:off x="1998876" y="3854510"/>
              <a:ext cx="1512000" cy="4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GB" sz="1700" u="none" cap="none" strike="noStrike">
                  <a:solidFill>
                    <a:srgbClr val="EFC45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Scripting</a:t>
              </a:r>
              <a:endParaRPr b="1" i="0" sz="1700" u="none" cap="none" strike="noStrike">
                <a:solidFill>
                  <a:srgbClr val="EFC45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4" name="Google Shape;254;p29"/>
          <p:cNvGrpSpPr/>
          <p:nvPr/>
        </p:nvGrpSpPr>
        <p:grpSpPr>
          <a:xfrm>
            <a:off x="4338373" y="3030562"/>
            <a:ext cx="1903959" cy="1041034"/>
            <a:chOff x="4062500" y="3486250"/>
            <a:chExt cx="2680500" cy="1150950"/>
          </a:xfrm>
        </p:grpSpPr>
        <p:sp>
          <p:nvSpPr>
            <p:cNvPr id="255" name="Google Shape;255;p29"/>
            <p:cNvSpPr/>
            <p:nvPr/>
          </p:nvSpPr>
          <p:spPr>
            <a:xfrm flipH="1" rot="5400000">
              <a:off x="5228450" y="2320300"/>
              <a:ext cx="348600" cy="26805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9"/>
            <p:cNvSpPr txBox="1"/>
            <p:nvPr/>
          </p:nvSpPr>
          <p:spPr>
            <a:xfrm>
              <a:off x="4590933" y="3854500"/>
              <a:ext cx="1635300" cy="78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700" u="none" cap="none" strike="noStrike">
                  <a:solidFill>
                    <a:srgbClr val="9B7FE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Layout, Styles</a:t>
              </a:r>
              <a:endParaRPr b="1" i="0" sz="1700" u="none" cap="none" strike="noStrike">
                <a:solidFill>
                  <a:srgbClr val="9B7FE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57" name="Google Shape;257;p29"/>
          <p:cNvSpPr/>
          <p:nvPr/>
        </p:nvSpPr>
        <p:spPr>
          <a:xfrm flipH="1" rot="5400000">
            <a:off x="7203642" y="2597033"/>
            <a:ext cx="315300" cy="1213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4338377" y="1704650"/>
            <a:ext cx="695400" cy="241200"/>
          </a:xfrm>
          <a:prstGeom prst="rect">
            <a:avLst/>
          </a:prstGeom>
          <a:solidFill>
            <a:srgbClr val="9B7FE6">
              <a:alpha val="89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59" name="Google Shape;259;p29"/>
          <p:cNvSpPr/>
          <p:nvPr/>
        </p:nvSpPr>
        <p:spPr>
          <a:xfrm>
            <a:off x="5097751" y="1704650"/>
            <a:ext cx="276300" cy="241200"/>
          </a:xfrm>
          <a:prstGeom prst="rect">
            <a:avLst/>
          </a:prstGeom>
          <a:solidFill>
            <a:srgbClr val="9B7FE6">
              <a:alpha val="89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60" name="Google Shape;260;p29"/>
          <p:cNvSpPr/>
          <p:nvPr/>
        </p:nvSpPr>
        <p:spPr>
          <a:xfrm>
            <a:off x="6857396" y="1704650"/>
            <a:ext cx="276300" cy="241200"/>
          </a:xfrm>
          <a:prstGeom prst="rect">
            <a:avLst/>
          </a:prstGeom>
          <a:solidFill>
            <a:srgbClr val="74B266">
              <a:alpha val="8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61" name="Google Shape;261;p29"/>
          <p:cNvSpPr txBox="1"/>
          <p:nvPr/>
        </p:nvSpPr>
        <p:spPr>
          <a:xfrm>
            <a:off x="6497070" y="3379057"/>
            <a:ext cx="171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500" u="none" cap="none" strike="noStrike">
                <a:solidFill>
                  <a:srgbClr val="74B266"/>
                </a:solidFill>
                <a:latin typeface="Montserrat"/>
                <a:ea typeface="Montserrat"/>
                <a:cs typeface="Montserrat"/>
                <a:sym typeface="Montserrat"/>
              </a:rPr>
              <a:t>Paint, Composite</a:t>
            </a:r>
            <a:endParaRPr b="1" i="0" sz="1500" u="none" cap="none" strike="noStrike">
              <a:solidFill>
                <a:srgbClr val="74B2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501288" y="4247650"/>
            <a:ext cx="1078800" cy="233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p29"/>
          <p:cNvCxnSpPr>
            <a:stCxn id="264" idx="6"/>
            <a:endCxn id="265" idx="2"/>
          </p:cNvCxnSpPr>
          <p:nvPr/>
        </p:nvCxnSpPr>
        <p:spPr>
          <a:xfrm>
            <a:off x="5101444" y="4774735"/>
            <a:ext cx="1102500" cy="18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8E7CC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4" name="Google Shape;264;p29"/>
          <p:cNvSpPr/>
          <p:nvPr/>
        </p:nvSpPr>
        <p:spPr>
          <a:xfrm>
            <a:off x="4979944" y="4713985"/>
            <a:ext cx="121500" cy="1215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3228656" y="4247650"/>
            <a:ext cx="1078800" cy="2334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267" name="Google Shape;267;p29"/>
          <p:cNvCxnSpPr>
            <a:stCxn id="268" idx="6"/>
            <a:endCxn id="264" idx="2"/>
          </p:cNvCxnSpPr>
          <p:nvPr/>
        </p:nvCxnSpPr>
        <p:spPr>
          <a:xfrm>
            <a:off x="3828811" y="4774735"/>
            <a:ext cx="1151100" cy="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674EA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8" name="Google Shape;268;p29"/>
          <p:cNvSpPr/>
          <p:nvPr/>
        </p:nvSpPr>
        <p:spPr>
          <a:xfrm>
            <a:off x="3707311" y="4713985"/>
            <a:ext cx="121500" cy="121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9" name="Google Shape;269;p29"/>
          <p:cNvCxnSpPr>
            <a:stCxn id="268" idx="2"/>
            <a:endCxn id="270" idx="6"/>
          </p:cNvCxnSpPr>
          <p:nvPr/>
        </p:nvCxnSpPr>
        <p:spPr>
          <a:xfrm flipH="1">
            <a:off x="2565811" y="4774735"/>
            <a:ext cx="1141500" cy="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DEA123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271" name="Google Shape;271;p29"/>
          <p:cNvSpPr/>
          <p:nvPr/>
        </p:nvSpPr>
        <p:spPr>
          <a:xfrm>
            <a:off x="1986587" y="4247650"/>
            <a:ext cx="1036800" cy="233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2444245" y="4713985"/>
            <a:ext cx="121500" cy="121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5773942" y="4240750"/>
            <a:ext cx="983700" cy="233400"/>
          </a:xfrm>
          <a:prstGeom prst="rect">
            <a:avLst/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73" name="Google Shape;273;p29"/>
          <p:cNvSpPr/>
          <p:nvPr/>
        </p:nvSpPr>
        <p:spPr>
          <a:xfrm>
            <a:off x="6951497" y="4240750"/>
            <a:ext cx="983700" cy="233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</a:endParaRPr>
          </a:p>
        </p:txBody>
      </p:sp>
      <p:cxnSp>
        <p:nvCxnSpPr>
          <p:cNvPr id="274" name="Google Shape;274;p29"/>
          <p:cNvCxnSpPr>
            <a:stCxn id="265" idx="6"/>
            <a:endCxn id="275" idx="2"/>
          </p:cNvCxnSpPr>
          <p:nvPr/>
        </p:nvCxnSpPr>
        <p:spPr>
          <a:xfrm flipH="1" rot="10800000">
            <a:off x="6325589" y="4774885"/>
            <a:ext cx="1056900" cy="15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5" name="Google Shape;265;p29"/>
          <p:cNvSpPr/>
          <p:nvPr/>
        </p:nvSpPr>
        <p:spPr>
          <a:xfrm>
            <a:off x="6204089" y="4715635"/>
            <a:ext cx="121500" cy="121500"/>
          </a:xfrm>
          <a:prstGeom prst="ellipse">
            <a:avLst/>
          </a:prstGeom>
          <a:solidFill>
            <a:srgbClr val="89C540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7382595" y="4713985"/>
            <a:ext cx="121500" cy="12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6" name="Google Shape;276;p29"/>
          <p:cNvCxnSpPr>
            <a:stCxn id="277" idx="3"/>
            <a:endCxn id="270" idx="2"/>
          </p:cNvCxnSpPr>
          <p:nvPr/>
        </p:nvCxnSpPr>
        <p:spPr>
          <a:xfrm>
            <a:off x="1763939" y="4774744"/>
            <a:ext cx="680400" cy="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DEA123"/>
            </a:solidFill>
            <a:prstDash val="dash"/>
            <a:round/>
            <a:headEnd len="med" w="med" type="none"/>
            <a:tailEnd len="sm" w="sm" type="stealth"/>
          </a:ln>
        </p:spPr>
      </p:cxnSp>
      <p:pic>
        <p:nvPicPr>
          <p:cNvPr id="277" name="Google Shape;277;p29"/>
          <p:cNvPicPr preferRelativeResize="0"/>
          <p:nvPr/>
        </p:nvPicPr>
        <p:blipFill rotWithShape="1">
          <a:blip r:embed="rId3">
            <a:alphaModFix/>
          </a:blip>
          <a:srcRect b="5807" l="5790" r="5807" t="5790"/>
          <a:stretch/>
        </p:blipFill>
        <p:spPr>
          <a:xfrm>
            <a:off x="1279224" y="4532387"/>
            <a:ext cx="484715" cy="48471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 txBox="1"/>
          <p:nvPr/>
        </p:nvSpPr>
        <p:spPr>
          <a:xfrm>
            <a:off x="133600" y="1625150"/>
            <a:ext cx="7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sh Based Gradien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