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  <p:embeddedFont>
      <p:font typeface="DM Mono"/>
      <p:regular r:id="rId55"/>
      <p: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5.xml"/><Relationship Id="rId55" Type="http://schemas.openxmlformats.org/officeDocument/2006/relationships/font" Target="fonts/DMMono-regular.fntdata"/><Relationship Id="rId10" Type="http://schemas.openxmlformats.org/officeDocument/2006/relationships/slide" Target="slides/slide4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DM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2a3fcbd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c2a3fcbd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7c493b34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7c493b34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7c493b3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7c493b3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7c493b34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7c493b34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7c493b345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7c493b34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7c493b3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7c493b3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7c493b3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7c493b3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7c493b34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7c493b34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c493b34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7c493b34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7c493b3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7c493b3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7c493b3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7c493b3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aab542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aab542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7c493b34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7c493b3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7c493b34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7c493b34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7c493b3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7c493b3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7c493b34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7c493b34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7c493b34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7c493b34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37959e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b37959e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7c493b34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7c493b34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7c493b34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7c493b34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7c493b34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7c493b34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7c493b34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7c493b34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7c493b34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7c493b34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7c493b34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7c493b34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7c493b34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7c493b34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74ada6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74ada6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7c493b34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7c493b34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7aab542c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7aab542c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7aab542c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7aab542c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c493b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c493b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aab542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aab542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c493b3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c493b3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775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38" y="0"/>
            <a:ext cx="979964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 1">
  <p:cSld name="SECTION_HEADER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9"/>
          <p:cNvSpPr txBox="1"/>
          <p:nvPr/>
        </p:nvSpPr>
        <p:spPr>
          <a:xfrm>
            <a:off x="478225" y="39142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0">
                <a:latin typeface="Georgia"/>
                <a:ea typeface="Georgia"/>
                <a:cs typeface="Georgia"/>
                <a:sym typeface="Georgia"/>
              </a:rPr>
              <a:t>“</a:t>
            </a:r>
            <a:endParaRPr b="1" sz="1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7732475" y="2302275"/>
            <a:ext cx="11373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0"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1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659750" y="871800"/>
            <a:ext cx="81090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3747125" y="3548600"/>
            <a:ext cx="39138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4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2">
  <p:cSld name="TITLE_AND_BODY_2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4408300" y="492900"/>
            <a:ext cx="4735800" cy="46506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4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635675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7250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gular.io/guide/signals#what-are-signal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ngular.io/api/core/Signal" TargetMode="External"/><Relationship Id="rId4" Type="http://schemas.openxmlformats.org/officeDocument/2006/relationships/hyperlink" Target="https://angular.io/api/core/Signa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ngular.io/api/core/Signal" TargetMode="External"/><Relationship Id="rId4" Type="http://schemas.openxmlformats.org/officeDocument/2006/relationships/hyperlink" Target="https://angular.io/api/core/Signal" TargetMode="External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hyperlink" Target="https://angular.io/api/core/WritableSignal#asReadonly" TargetMode="External"/><Relationship Id="rId20" Type="http://schemas.openxmlformats.org/officeDocument/2006/relationships/hyperlink" Target="https://angular.io/api/core/WritableSignal#update" TargetMode="External"/><Relationship Id="rId22" Type="http://schemas.openxmlformats.org/officeDocument/2006/relationships/hyperlink" Target="https://angular.io/api/core/WritableSignal#update" TargetMode="External"/><Relationship Id="rId21" Type="http://schemas.openxmlformats.org/officeDocument/2006/relationships/hyperlink" Target="https://angular.io/api/core/WritableSignal#update" TargetMode="External"/><Relationship Id="rId24" Type="http://schemas.openxmlformats.org/officeDocument/2006/relationships/hyperlink" Target="https://angular.io/api/core/WritableSignal#update" TargetMode="External"/><Relationship Id="rId23" Type="http://schemas.openxmlformats.org/officeDocument/2006/relationships/hyperlink" Target="https://angular.io/api/core/WritableSignal#updat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gular.io/api/core/WritableSignal" TargetMode="External"/><Relationship Id="rId4" Type="http://schemas.openxmlformats.org/officeDocument/2006/relationships/hyperlink" Target="https://angular.io/api/core/WritableSignal" TargetMode="External"/><Relationship Id="rId9" Type="http://schemas.openxmlformats.org/officeDocument/2006/relationships/hyperlink" Target="https://angular.io/api/core/WritableSignal#set" TargetMode="External"/><Relationship Id="rId26" Type="http://schemas.openxmlformats.org/officeDocument/2006/relationships/hyperlink" Target="https://angular.io/api/core/WritableSignal#update" TargetMode="External"/><Relationship Id="rId25" Type="http://schemas.openxmlformats.org/officeDocument/2006/relationships/hyperlink" Target="https://angular.io/api/core/WritableSignal#update" TargetMode="External"/><Relationship Id="rId28" Type="http://schemas.openxmlformats.org/officeDocument/2006/relationships/hyperlink" Target="https://angular.io/api/core/WritableSignal#update" TargetMode="External"/><Relationship Id="rId27" Type="http://schemas.openxmlformats.org/officeDocument/2006/relationships/hyperlink" Target="https://angular.io/api/core/WritableSignal#update" TargetMode="External"/><Relationship Id="rId5" Type="http://schemas.openxmlformats.org/officeDocument/2006/relationships/hyperlink" Target="https://angular.io/api/core/Signal" TargetMode="External"/><Relationship Id="rId6" Type="http://schemas.openxmlformats.org/officeDocument/2006/relationships/hyperlink" Target="https://angular.io/api/core/Signal" TargetMode="External"/><Relationship Id="rId29" Type="http://schemas.openxmlformats.org/officeDocument/2006/relationships/hyperlink" Target="https://angular.io/api/core/WritableSignal#update" TargetMode="External"/><Relationship Id="rId7" Type="http://schemas.openxmlformats.org/officeDocument/2006/relationships/hyperlink" Target="https://angular.io/api/core/WritableSignal#set" TargetMode="External"/><Relationship Id="rId8" Type="http://schemas.openxmlformats.org/officeDocument/2006/relationships/hyperlink" Target="https://angular.io/api/core/WritableSignal#set" TargetMode="External"/><Relationship Id="rId31" Type="http://schemas.openxmlformats.org/officeDocument/2006/relationships/hyperlink" Target="https://angular.io/api/core/WritableSignal#update" TargetMode="External"/><Relationship Id="rId30" Type="http://schemas.openxmlformats.org/officeDocument/2006/relationships/hyperlink" Target="https://angular.io/api/core/WritableSignal#update" TargetMode="External"/><Relationship Id="rId11" Type="http://schemas.openxmlformats.org/officeDocument/2006/relationships/hyperlink" Target="https://angular.io/api/core/WritableSignal#set" TargetMode="External"/><Relationship Id="rId33" Type="http://schemas.openxmlformats.org/officeDocument/2006/relationships/hyperlink" Target="https://angular.io/api/core/WritableSignal#asReadonly" TargetMode="External"/><Relationship Id="rId10" Type="http://schemas.openxmlformats.org/officeDocument/2006/relationships/hyperlink" Target="https://angular.io/api/core/WritableSignal#set" TargetMode="External"/><Relationship Id="rId32" Type="http://schemas.openxmlformats.org/officeDocument/2006/relationships/hyperlink" Target="https://angular.io/api/core/WritableSignal#update" TargetMode="External"/><Relationship Id="rId13" Type="http://schemas.openxmlformats.org/officeDocument/2006/relationships/hyperlink" Target="https://angular.io/api/core/WritableSignal#set" TargetMode="External"/><Relationship Id="rId35" Type="http://schemas.openxmlformats.org/officeDocument/2006/relationships/hyperlink" Target="https://angular.io/api/core/WritableSignal#asReadonly" TargetMode="External"/><Relationship Id="rId12" Type="http://schemas.openxmlformats.org/officeDocument/2006/relationships/hyperlink" Target="https://angular.io/api/core/WritableSignal#set" TargetMode="External"/><Relationship Id="rId34" Type="http://schemas.openxmlformats.org/officeDocument/2006/relationships/hyperlink" Target="https://angular.io/api/core/WritableSignal#asReadonly" TargetMode="External"/><Relationship Id="rId15" Type="http://schemas.openxmlformats.org/officeDocument/2006/relationships/hyperlink" Target="https://angular.io/api/core/WritableSignal#set" TargetMode="External"/><Relationship Id="rId37" Type="http://schemas.openxmlformats.org/officeDocument/2006/relationships/hyperlink" Target="https://angular.io/api/core/WritableSignal#asReadonly" TargetMode="External"/><Relationship Id="rId14" Type="http://schemas.openxmlformats.org/officeDocument/2006/relationships/hyperlink" Target="https://angular.io/api/core/WritableSignal#set" TargetMode="External"/><Relationship Id="rId36" Type="http://schemas.openxmlformats.org/officeDocument/2006/relationships/hyperlink" Target="https://angular.io/api/core/WritableSignal#asReadonly" TargetMode="External"/><Relationship Id="rId17" Type="http://schemas.openxmlformats.org/officeDocument/2006/relationships/hyperlink" Target="https://angular.io/api/core/WritableSignal#update" TargetMode="External"/><Relationship Id="rId39" Type="http://schemas.openxmlformats.org/officeDocument/2006/relationships/hyperlink" Target="https://angular.io/api/core/WritableSignal#asReadonly" TargetMode="External"/><Relationship Id="rId16" Type="http://schemas.openxmlformats.org/officeDocument/2006/relationships/hyperlink" Target="https://angular.io/api/core/WritableSignal#update" TargetMode="External"/><Relationship Id="rId38" Type="http://schemas.openxmlformats.org/officeDocument/2006/relationships/hyperlink" Target="https://angular.io/api/core/WritableSignal#asReadonly" TargetMode="External"/><Relationship Id="rId19" Type="http://schemas.openxmlformats.org/officeDocument/2006/relationships/hyperlink" Target="https://angular.io/api/core/WritableSignal#update" TargetMode="External"/><Relationship Id="rId18" Type="http://schemas.openxmlformats.org/officeDocument/2006/relationships/hyperlink" Target="https://angular.io/api/core/WritableSignal#update" TargetMode="External"/></Relationships>
</file>

<file path=ppt/slides/_rels/slide9.xml.rels><?xml version="1.0" encoding="UTF-8" standalone="yes"?><Relationships xmlns="http://schemas.openxmlformats.org/package/2006/relationships"><Relationship Id="rId40" Type="http://schemas.openxmlformats.org/officeDocument/2006/relationships/hyperlink" Target="https://angular.io/api/core/WritableSignal#asReadonly" TargetMode="External"/><Relationship Id="rId20" Type="http://schemas.openxmlformats.org/officeDocument/2006/relationships/hyperlink" Target="https://angular.io/api/core/WritableSignal#update" TargetMode="External"/><Relationship Id="rId22" Type="http://schemas.openxmlformats.org/officeDocument/2006/relationships/hyperlink" Target="https://angular.io/api/core/WritableSignal#update" TargetMode="External"/><Relationship Id="rId21" Type="http://schemas.openxmlformats.org/officeDocument/2006/relationships/hyperlink" Target="https://angular.io/api/core/WritableSignal#update" TargetMode="External"/><Relationship Id="rId24" Type="http://schemas.openxmlformats.org/officeDocument/2006/relationships/hyperlink" Target="https://angular.io/api/core/WritableSignal#update" TargetMode="External"/><Relationship Id="rId23" Type="http://schemas.openxmlformats.org/officeDocument/2006/relationships/hyperlink" Target="https://angular.io/api/core/WritableSignal#updat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gular.io/api/core/WritableSignal" TargetMode="External"/><Relationship Id="rId4" Type="http://schemas.openxmlformats.org/officeDocument/2006/relationships/hyperlink" Target="https://angular.io/api/core/WritableSignal" TargetMode="External"/><Relationship Id="rId9" Type="http://schemas.openxmlformats.org/officeDocument/2006/relationships/hyperlink" Target="https://angular.io/api/core/WritableSignal#set" TargetMode="External"/><Relationship Id="rId26" Type="http://schemas.openxmlformats.org/officeDocument/2006/relationships/hyperlink" Target="https://angular.io/api/core/WritableSignal#update" TargetMode="External"/><Relationship Id="rId25" Type="http://schemas.openxmlformats.org/officeDocument/2006/relationships/hyperlink" Target="https://angular.io/api/core/WritableSignal#update" TargetMode="External"/><Relationship Id="rId28" Type="http://schemas.openxmlformats.org/officeDocument/2006/relationships/hyperlink" Target="https://angular.io/api/core/WritableSignal#update" TargetMode="External"/><Relationship Id="rId27" Type="http://schemas.openxmlformats.org/officeDocument/2006/relationships/hyperlink" Target="https://angular.io/api/core/WritableSignal#update" TargetMode="External"/><Relationship Id="rId5" Type="http://schemas.openxmlformats.org/officeDocument/2006/relationships/hyperlink" Target="https://angular.io/api/core/Signal" TargetMode="External"/><Relationship Id="rId6" Type="http://schemas.openxmlformats.org/officeDocument/2006/relationships/hyperlink" Target="https://angular.io/api/core/Signal" TargetMode="External"/><Relationship Id="rId29" Type="http://schemas.openxmlformats.org/officeDocument/2006/relationships/hyperlink" Target="https://angular.io/api/core/WritableSignal#update" TargetMode="External"/><Relationship Id="rId7" Type="http://schemas.openxmlformats.org/officeDocument/2006/relationships/hyperlink" Target="https://angular.io/api/core/WritableSignal#set" TargetMode="External"/><Relationship Id="rId8" Type="http://schemas.openxmlformats.org/officeDocument/2006/relationships/hyperlink" Target="https://angular.io/api/core/WritableSignal#set" TargetMode="External"/><Relationship Id="rId31" Type="http://schemas.openxmlformats.org/officeDocument/2006/relationships/hyperlink" Target="https://angular.io/api/core/WritableSignal#update" TargetMode="External"/><Relationship Id="rId30" Type="http://schemas.openxmlformats.org/officeDocument/2006/relationships/hyperlink" Target="https://angular.io/api/core/WritableSignal#update" TargetMode="External"/><Relationship Id="rId11" Type="http://schemas.openxmlformats.org/officeDocument/2006/relationships/hyperlink" Target="https://angular.io/api/core/WritableSignal#set" TargetMode="External"/><Relationship Id="rId33" Type="http://schemas.openxmlformats.org/officeDocument/2006/relationships/hyperlink" Target="https://angular.io/api/core/WritableSignal#asReadonly" TargetMode="External"/><Relationship Id="rId10" Type="http://schemas.openxmlformats.org/officeDocument/2006/relationships/hyperlink" Target="https://angular.io/api/core/WritableSignal#set" TargetMode="External"/><Relationship Id="rId32" Type="http://schemas.openxmlformats.org/officeDocument/2006/relationships/hyperlink" Target="https://angular.io/api/core/WritableSignal#update" TargetMode="External"/><Relationship Id="rId13" Type="http://schemas.openxmlformats.org/officeDocument/2006/relationships/hyperlink" Target="https://angular.io/api/core/WritableSignal#set" TargetMode="External"/><Relationship Id="rId35" Type="http://schemas.openxmlformats.org/officeDocument/2006/relationships/hyperlink" Target="https://angular.io/api/core/WritableSignal#asReadonly" TargetMode="External"/><Relationship Id="rId12" Type="http://schemas.openxmlformats.org/officeDocument/2006/relationships/hyperlink" Target="https://angular.io/api/core/WritableSignal#set" TargetMode="External"/><Relationship Id="rId34" Type="http://schemas.openxmlformats.org/officeDocument/2006/relationships/hyperlink" Target="https://angular.io/api/core/WritableSignal#asReadonly" TargetMode="External"/><Relationship Id="rId15" Type="http://schemas.openxmlformats.org/officeDocument/2006/relationships/hyperlink" Target="https://angular.io/api/core/WritableSignal#set" TargetMode="External"/><Relationship Id="rId37" Type="http://schemas.openxmlformats.org/officeDocument/2006/relationships/hyperlink" Target="https://angular.io/api/core/WritableSignal#asReadonly" TargetMode="External"/><Relationship Id="rId14" Type="http://schemas.openxmlformats.org/officeDocument/2006/relationships/hyperlink" Target="https://angular.io/api/core/WritableSignal#set" TargetMode="External"/><Relationship Id="rId36" Type="http://schemas.openxmlformats.org/officeDocument/2006/relationships/hyperlink" Target="https://angular.io/api/core/WritableSignal#asReadonly" TargetMode="External"/><Relationship Id="rId17" Type="http://schemas.openxmlformats.org/officeDocument/2006/relationships/hyperlink" Target="https://angular.io/api/core/WritableSignal#update" TargetMode="External"/><Relationship Id="rId39" Type="http://schemas.openxmlformats.org/officeDocument/2006/relationships/hyperlink" Target="https://angular.io/api/core/WritableSignal#asReadonly" TargetMode="External"/><Relationship Id="rId16" Type="http://schemas.openxmlformats.org/officeDocument/2006/relationships/hyperlink" Target="https://angular.io/api/core/WritableSignal#update" TargetMode="External"/><Relationship Id="rId38" Type="http://schemas.openxmlformats.org/officeDocument/2006/relationships/hyperlink" Target="https://angular.io/api/core/WritableSignal#asReadonly" TargetMode="External"/><Relationship Id="rId19" Type="http://schemas.openxmlformats.org/officeDocument/2006/relationships/hyperlink" Target="https://angular.io/api/core/WritableSignal#update" TargetMode="External"/><Relationship Id="rId18" Type="http://schemas.openxmlformats.org/officeDocument/2006/relationships/hyperlink" Target="https://angular.io/api/core/WritableSignal#upd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22">
                <a:latin typeface="DM Mono"/>
                <a:ea typeface="DM Mono"/>
                <a:cs typeface="DM Mono"/>
                <a:sym typeface="DM Mono"/>
              </a:rPr>
              <a:t>🚦</a:t>
            </a:r>
            <a:endParaRPr b="1" sz="8422"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Signals Introduction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Consumer: Effect</a:t>
            </a:r>
            <a:endParaRPr sz="22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2410375" y="1705338"/>
            <a:ext cx="1906200" cy="17328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9"/>
          <p:cNvSpPr/>
          <p:nvPr/>
        </p:nvSpPr>
        <p:spPr>
          <a:xfrm>
            <a:off x="4829225" y="1705938"/>
            <a:ext cx="1904400" cy="1731600"/>
          </a:xfrm>
          <a:prstGeom prst="ellipse">
            <a:avLst/>
          </a:prstGeom>
          <a:solidFill>
            <a:srgbClr val="C8D3F5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Effects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0" y="492900"/>
            <a:ext cx="91440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85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85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Count: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B7B7B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	// Logs count everytime count() changes</a:t>
            </a:r>
            <a:endParaRPr sz="1850">
              <a:solidFill>
                <a:srgbClr val="B7B7B7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Angular templates act as effects (consumers)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0" y="492900"/>
            <a:ext cx="91440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Component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85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template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endParaRPr sz="1850">
              <a:solidFill>
                <a:srgbClr val="C3E88D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 Count: 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 Double: 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85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export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class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AppComponent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85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8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85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85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2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85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5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Producer + Consumer: Computed</a:t>
            </a:r>
            <a:endParaRPr sz="22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11" name="Google Shape;211;p42"/>
          <p:cNvSpPr/>
          <p:nvPr/>
        </p:nvSpPr>
        <p:spPr>
          <a:xfrm>
            <a:off x="2867575" y="1705338"/>
            <a:ext cx="1906200" cy="17328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42"/>
          <p:cNvSpPr/>
          <p:nvPr/>
        </p:nvSpPr>
        <p:spPr>
          <a:xfrm>
            <a:off x="4219625" y="1705938"/>
            <a:ext cx="1904400" cy="1731600"/>
          </a:xfrm>
          <a:prstGeom prst="ellipse">
            <a:avLst/>
          </a:prstGeom>
          <a:solidFill>
            <a:srgbClr val="C8D3F5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Computed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0" y="492900"/>
            <a:ext cx="91440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7D3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D779"/>
                </a:solidFill>
              </a:rPr>
              <a:t>	</a:t>
            </a:r>
            <a:r>
              <a:rPr b="1" i="1" lang="en-GB" sz="1850">
                <a:solidFill>
                  <a:srgbClr val="FFD779"/>
                </a:solidFill>
              </a:rPr>
              <a:t>c</a:t>
            </a:r>
            <a:r>
              <a:rPr b="1" i="1" lang="en-GB" sz="1850">
                <a:solidFill>
                  <a:srgbClr val="FFD779"/>
                </a:solidFill>
              </a:rPr>
              <a:t>omputed</a:t>
            </a:r>
            <a:r>
              <a:rPr lang="en-GB" sz="1850">
                <a:solidFill>
                  <a:srgbClr val="FFD779"/>
                </a:solidFill>
              </a:rPr>
              <a:t> = signals that derive the value from other signals</a:t>
            </a:r>
            <a:endParaRPr sz="1850">
              <a:solidFill>
                <a:srgbClr val="FFD7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7D3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8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2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8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solidFill>
                <a:srgbClr val="17D3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Angular reactivity graph nodes</a:t>
            </a:r>
            <a:endParaRPr sz="22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54350" y="2187000"/>
            <a:ext cx="8235300" cy="76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Signals Dependency Graph</a:t>
            </a:r>
            <a:endParaRPr b="1" sz="3800">
              <a:solidFill>
                <a:schemeClr val="dk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Angular reactivity graph nodes</a:t>
            </a:r>
            <a:endParaRPr sz="22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2410375" y="1705338"/>
            <a:ext cx="1906200" cy="17328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4829225" y="1705938"/>
            <a:ext cx="1904400" cy="1731600"/>
          </a:xfrm>
          <a:prstGeom prst="ellipse">
            <a:avLst/>
          </a:prstGeom>
          <a:solidFill>
            <a:srgbClr val="C8D3F5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Angular reactivity graph nodes</a:t>
            </a:r>
            <a:endParaRPr sz="20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37" name="Google Shape;237;p46"/>
          <p:cNvSpPr/>
          <p:nvPr/>
        </p:nvSpPr>
        <p:spPr>
          <a:xfrm>
            <a:off x="2410375" y="943338"/>
            <a:ext cx="1906200" cy="17328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46"/>
          <p:cNvSpPr/>
          <p:nvPr/>
        </p:nvSpPr>
        <p:spPr>
          <a:xfrm>
            <a:off x="4829225" y="943938"/>
            <a:ext cx="1904400" cy="1731600"/>
          </a:xfrm>
          <a:prstGeom prst="ellipse">
            <a:avLst/>
          </a:prstGeom>
          <a:solidFill>
            <a:srgbClr val="C8D3F5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46"/>
          <p:cNvSpPr/>
          <p:nvPr/>
        </p:nvSpPr>
        <p:spPr>
          <a:xfrm>
            <a:off x="2410375" y="3203113"/>
            <a:ext cx="1906200" cy="17328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signal &amp;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6"/>
          <p:cNvSpPr/>
          <p:nvPr/>
        </p:nvSpPr>
        <p:spPr>
          <a:xfrm>
            <a:off x="4829225" y="3203713"/>
            <a:ext cx="1904400" cy="1731600"/>
          </a:xfrm>
          <a:prstGeom prst="ellipse">
            <a:avLst/>
          </a:prstGeom>
          <a:solidFill>
            <a:srgbClr val="C8D3F5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effect &amp; computed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46"/>
          <p:cNvCxnSpPr/>
          <p:nvPr/>
        </p:nvCxnSpPr>
        <p:spPr>
          <a:xfrm>
            <a:off x="1048200" y="2928500"/>
            <a:ext cx="7047600" cy="0"/>
          </a:xfrm>
          <a:prstGeom prst="straightConnector1">
            <a:avLst/>
          </a:prstGeom>
          <a:noFill/>
          <a:ln cap="flat" cmpd="sng" w="19050">
            <a:solidFill>
              <a:srgbClr val="17D3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4635675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505250" y="4758600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M Mono"/>
                <a:ea typeface="DM Mono"/>
                <a:cs typeface="DM Mono"/>
                <a:sym typeface="DM Mono"/>
              </a:rPr>
              <a:t>Reactive nodes graph</a:t>
            </a:r>
            <a:endParaRPr>
              <a:solidFill>
                <a:srgbClr val="666666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49" name="Google Shape;249;p47"/>
          <p:cNvSpPr/>
          <p:nvPr/>
        </p:nvSpPr>
        <p:spPr>
          <a:xfrm>
            <a:off x="1419650" y="828601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Consumer (non-live)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4635675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b="1" i="1"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2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505250" y="4758600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M Mono"/>
                <a:ea typeface="DM Mono"/>
                <a:cs typeface="DM Mono"/>
                <a:sym typeface="DM Mono"/>
              </a:rPr>
              <a:t>Reactive nodes graph</a:t>
            </a:r>
            <a:endParaRPr>
              <a:solidFill>
                <a:srgbClr val="666666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57" name="Google Shape;257;p48"/>
          <p:cNvSpPr/>
          <p:nvPr/>
        </p:nvSpPr>
        <p:spPr>
          <a:xfrm>
            <a:off x="1419650" y="828601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48"/>
          <p:cNvSpPr/>
          <p:nvPr/>
        </p:nvSpPr>
        <p:spPr>
          <a:xfrm>
            <a:off x="1419650" y="25230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b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p48"/>
          <p:cNvCxnSpPr>
            <a:stCxn id="258" idx="0"/>
            <a:endCxn id="257" idx="4"/>
          </p:cNvCxnSpPr>
          <p:nvPr/>
        </p:nvCxnSpPr>
        <p:spPr>
          <a:xfrm rot="10800000">
            <a:off x="2047250" y="1969501"/>
            <a:ext cx="0" cy="5535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843175" y="1092900"/>
            <a:ext cx="7020600" cy="27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A signal is a wrapper around a value that can 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notify</a:t>
            </a: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 interested 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consumers</a:t>
            </a: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 when that value changes.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 Signals can contain </a:t>
            </a:r>
            <a:r>
              <a:rPr b="1" lang="en-GB" sz="2100">
                <a:latin typeface="Montserrat"/>
                <a:ea typeface="Montserrat"/>
                <a:cs typeface="Montserrat"/>
                <a:sym typeface="Montserrat"/>
              </a:rPr>
              <a:t>any value</a:t>
            </a: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, from simple primitives to complex data structures.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5380675" y="3599400"/>
            <a:ext cx="2988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Angular.dev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Consumer (live)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65" name="Google Shape;265;p49"/>
          <p:cNvSpPr txBox="1"/>
          <p:nvPr>
            <p:ph idx="1" type="body"/>
          </p:nvPr>
        </p:nvSpPr>
        <p:spPr>
          <a:xfrm>
            <a:off x="4635675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i="1" sz="127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505250" y="4758600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M Mono"/>
                <a:ea typeface="DM Mono"/>
                <a:cs typeface="DM Mono"/>
                <a:sym typeface="DM Mono"/>
              </a:rPr>
              <a:t>Reactive nodes graph</a:t>
            </a:r>
            <a:endParaRPr>
              <a:solidFill>
                <a:srgbClr val="666666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67" name="Google Shape;267;p49"/>
          <p:cNvSpPr/>
          <p:nvPr/>
        </p:nvSpPr>
        <p:spPr>
          <a:xfrm>
            <a:off x="1419650" y="828601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9"/>
          <p:cNvSpPr/>
          <p:nvPr/>
        </p:nvSpPr>
        <p:spPr>
          <a:xfrm>
            <a:off x="1419650" y="25230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49"/>
          <p:cNvCxnSpPr>
            <a:stCxn id="268" idx="0"/>
            <a:endCxn id="267" idx="4"/>
          </p:cNvCxnSpPr>
          <p:nvPr/>
        </p:nvCxnSpPr>
        <p:spPr>
          <a:xfrm rot="10800000">
            <a:off x="2047250" y="1969501"/>
            <a:ext cx="0" cy="5535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Consumer (live)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4635675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b="1" i="1"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2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27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i="1" sz="127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76" name="Google Shape;276;p50"/>
          <p:cNvSpPr txBox="1"/>
          <p:nvPr/>
        </p:nvSpPr>
        <p:spPr>
          <a:xfrm>
            <a:off x="505250" y="4758600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M Mono"/>
                <a:ea typeface="DM Mono"/>
                <a:cs typeface="DM Mono"/>
                <a:sym typeface="DM Mono"/>
              </a:rPr>
              <a:t>Reactive nodes graph</a:t>
            </a:r>
            <a:endParaRPr>
              <a:solidFill>
                <a:srgbClr val="666666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77" name="Google Shape;277;p50"/>
          <p:cNvSpPr/>
          <p:nvPr/>
        </p:nvSpPr>
        <p:spPr>
          <a:xfrm>
            <a:off x="1419650" y="600001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0"/>
          <p:cNvSpPr/>
          <p:nvPr/>
        </p:nvSpPr>
        <p:spPr>
          <a:xfrm>
            <a:off x="1419650" y="21184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b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50"/>
          <p:cNvCxnSpPr>
            <a:stCxn id="278" idx="0"/>
            <a:endCxn id="277" idx="4"/>
          </p:cNvCxnSpPr>
          <p:nvPr/>
        </p:nvCxnSpPr>
        <p:spPr>
          <a:xfrm rot="10800000">
            <a:off x="2047250" y="1740751"/>
            <a:ext cx="0" cy="3777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0" name="Google Shape;280;p50"/>
          <p:cNvSpPr/>
          <p:nvPr/>
        </p:nvSpPr>
        <p:spPr>
          <a:xfrm>
            <a:off x="1419650" y="36369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50"/>
          <p:cNvCxnSpPr>
            <a:stCxn id="280" idx="0"/>
            <a:endCxn id="278" idx="4"/>
          </p:cNvCxnSpPr>
          <p:nvPr/>
        </p:nvCxnSpPr>
        <p:spPr>
          <a:xfrm rot="10800000">
            <a:off x="2047250" y="3259201"/>
            <a:ext cx="0" cy="3777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Consumer (live)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4635675" y="716850"/>
            <a:ext cx="42207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b="1" i="1"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2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27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27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i="1" sz="127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88" name="Google Shape;288;p51"/>
          <p:cNvSpPr txBox="1"/>
          <p:nvPr/>
        </p:nvSpPr>
        <p:spPr>
          <a:xfrm>
            <a:off x="505250" y="4758600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M Mono"/>
                <a:ea typeface="DM Mono"/>
                <a:cs typeface="DM Mono"/>
                <a:sym typeface="DM Mono"/>
              </a:rPr>
              <a:t>Reactive nodes graph</a:t>
            </a:r>
            <a:endParaRPr>
              <a:solidFill>
                <a:srgbClr val="666666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505250" y="139687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51"/>
          <p:cNvSpPr/>
          <p:nvPr/>
        </p:nvSpPr>
        <p:spPr>
          <a:xfrm>
            <a:off x="505250" y="291532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b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" name="Google Shape;291;p51"/>
          <p:cNvCxnSpPr>
            <a:stCxn id="290" idx="0"/>
            <a:endCxn id="289" idx="4"/>
          </p:cNvCxnSpPr>
          <p:nvPr/>
        </p:nvCxnSpPr>
        <p:spPr>
          <a:xfrm rot="10800000">
            <a:off x="1132850" y="2537626"/>
            <a:ext cx="0" cy="3777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2765050" y="22477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" name="Google Shape;293;p51"/>
          <p:cNvCxnSpPr>
            <a:stCxn id="292" idx="2"/>
            <a:endCxn id="290" idx="6"/>
          </p:cNvCxnSpPr>
          <p:nvPr/>
        </p:nvCxnSpPr>
        <p:spPr>
          <a:xfrm flipH="1">
            <a:off x="1760350" y="2818201"/>
            <a:ext cx="1004700" cy="6675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51"/>
          <p:cNvCxnSpPr>
            <a:stCxn id="292" idx="2"/>
            <a:endCxn id="289" idx="6"/>
          </p:cNvCxnSpPr>
          <p:nvPr/>
        </p:nvCxnSpPr>
        <p:spPr>
          <a:xfrm rot="10800000">
            <a:off x="1760350" y="1967401"/>
            <a:ext cx="1004700" cy="8508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Consumer (live)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4635675" y="716850"/>
            <a:ext cx="4220700" cy="4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7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b="1" i="1"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2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oneMore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b="1" i="1"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 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+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27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614"/>
              <a:buFont typeface="Arial"/>
              <a:buNone/>
            </a:pP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7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7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27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614"/>
              <a:buFont typeface="Arial"/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</a:t>
            </a:r>
            <a:r>
              <a:rPr lang="en-GB" sz="127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7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double</a:t>
            </a: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7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7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7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01" name="Google Shape;301;p52"/>
          <p:cNvSpPr txBox="1"/>
          <p:nvPr/>
        </p:nvSpPr>
        <p:spPr>
          <a:xfrm>
            <a:off x="505250" y="4758600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DM Mono"/>
                <a:ea typeface="DM Mono"/>
                <a:cs typeface="DM Mono"/>
                <a:sym typeface="DM Mono"/>
              </a:rPr>
              <a:t>Reactive nodes graph</a:t>
            </a:r>
            <a:endParaRPr>
              <a:solidFill>
                <a:srgbClr val="666666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02" name="Google Shape;302;p52"/>
          <p:cNvSpPr/>
          <p:nvPr/>
        </p:nvSpPr>
        <p:spPr>
          <a:xfrm>
            <a:off x="1542929" y="600001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52"/>
          <p:cNvSpPr/>
          <p:nvPr/>
        </p:nvSpPr>
        <p:spPr>
          <a:xfrm>
            <a:off x="1542929" y="21184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&amp;</a:t>
            </a:r>
            <a:br>
              <a:rPr b="1" lang="en-GB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52"/>
          <p:cNvCxnSpPr>
            <a:stCxn id="303" idx="0"/>
            <a:endCxn id="302" idx="4"/>
          </p:cNvCxnSpPr>
          <p:nvPr/>
        </p:nvCxnSpPr>
        <p:spPr>
          <a:xfrm rot="10800000">
            <a:off x="2170529" y="1740751"/>
            <a:ext cx="0" cy="3777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5" name="Google Shape;305;p52"/>
          <p:cNvSpPr/>
          <p:nvPr/>
        </p:nvSpPr>
        <p:spPr>
          <a:xfrm>
            <a:off x="1542929" y="36369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6" name="Google Shape;306;p52"/>
          <p:cNvCxnSpPr>
            <a:stCxn id="305" idx="0"/>
            <a:endCxn id="303" idx="4"/>
          </p:cNvCxnSpPr>
          <p:nvPr/>
        </p:nvCxnSpPr>
        <p:spPr>
          <a:xfrm rot="10800000">
            <a:off x="2170529" y="3259201"/>
            <a:ext cx="0" cy="3777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52"/>
          <p:cNvSpPr/>
          <p:nvPr/>
        </p:nvSpPr>
        <p:spPr>
          <a:xfrm>
            <a:off x="3051079" y="21184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52"/>
          <p:cNvCxnSpPr>
            <a:stCxn id="307" idx="0"/>
            <a:endCxn id="302" idx="6"/>
          </p:cNvCxnSpPr>
          <p:nvPr/>
        </p:nvCxnSpPr>
        <p:spPr>
          <a:xfrm rot="10800000">
            <a:off x="2798179" y="1170451"/>
            <a:ext cx="880500" cy="9480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52"/>
          <p:cNvSpPr/>
          <p:nvPr/>
        </p:nvSpPr>
        <p:spPr>
          <a:xfrm>
            <a:off x="123279" y="21184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b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0" name="Google Shape;310;p52"/>
          <p:cNvCxnSpPr>
            <a:stCxn id="309" idx="0"/>
            <a:endCxn id="302" idx="2"/>
          </p:cNvCxnSpPr>
          <p:nvPr/>
        </p:nvCxnSpPr>
        <p:spPr>
          <a:xfrm flipH="1" rot="10800000">
            <a:off x="750879" y="1170451"/>
            <a:ext cx="792000" cy="9480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/>
          <p:nvPr/>
        </p:nvSpPr>
        <p:spPr>
          <a:xfrm>
            <a:off x="2330388" y="198907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5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Live consumer (signal inside effect)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17" name="Google Shape;317;p53"/>
          <p:cNvSpPr/>
          <p:nvPr/>
        </p:nvSpPr>
        <p:spPr>
          <a:xfrm>
            <a:off x="5564000" y="200722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53"/>
          <p:cNvCxnSpPr/>
          <p:nvPr/>
        </p:nvCxnSpPr>
        <p:spPr>
          <a:xfrm rot="10800000">
            <a:off x="3684113" y="2342575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53"/>
          <p:cNvSpPr txBox="1"/>
          <p:nvPr/>
        </p:nvSpPr>
        <p:spPr>
          <a:xfrm>
            <a:off x="4247513" y="1970924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20" name="Google Shape;320;p53"/>
          <p:cNvCxnSpPr/>
          <p:nvPr/>
        </p:nvCxnSpPr>
        <p:spPr>
          <a:xfrm>
            <a:off x="3681863" y="2752125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53"/>
          <p:cNvSpPr txBox="1"/>
          <p:nvPr/>
        </p:nvSpPr>
        <p:spPr>
          <a:xfrm>
            <a:off x="4164738" y="2410950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Signals pull / push nature</a:t>
            </a:r>
            <a:endParaRPr/>
          </a:p>
        </p:txBody>
      </p:sp>
      <p:sp>
        <p:nvSpPr>
          <p:cNvPr id="327" name="Google Shape;327;p54"/>
          <p:cNvSpPr txBox="1"/>
          <p:nvPr/>
        </p:nvSpPr>
        <p:spPr>
          <a:xfrm>
            <a:off x="252025" y="1481225"/>
            <a:ext cx="83337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Angular signals send eager </a:t>
            </a:r>
            <a:r>
              <a:rPr b="1" lang="en-GB" sz="1700">
                <a:latin typeface="DM Mono"/>
                <a:ea typeface="DM Mono"/>
                <a:cs typeface="DM Mono"/>
                <a:sym typeface="DM Mono"/>
              </a:rPr>
              <a:t>push notification</a:t>
            </a: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 to the registered </a:t>
            </a:r>
            <a:r>
              <a:rPr b="1" lang="en-GB" sz="1700">
                <a:latin typeface="DM Mono"/>
                <a:ea typeface="DM Mono"/>
                <a:cs typeface="DM Mono"/>
                <a:sym typeface="DM Mono"/>
              </a:rPr>
              <a:t>consumers</a:t>
            </a: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 (who read signal value) that the signal value </a:t>
            </a:r>
            <a:r>
              <a:rPr b="1" lang="en-GB" sz="1700">
                <a:latin typeface="DM Mono"/>
                <a:ea typeface="DM Mono"/>
                <a:cs typeface="DM Mono"/>
                <a:sym typeface="DM Mono"/>
              </a:rPr>
              <a:t>might have changed</a:t>
            </a: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 but nothing is going to happen till the </a:t>
            </a:r>
            <a:r>
              <a:rPr b="1" lang="en-GB" sz="1700">
                <a:latin typeface="DM Mono"/>
                <a:ea typeface="DM Mono"/>
                <a:cs typeface="DM Mono"/>
                <a:sym typeface="DM Mono"/>
              </a:rPr>
              <a:t>consumer pulls current value</a:t>
            </a: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 out of the signal by calling its getter!</a:t>
            </a:r>
            <a:endParaRPr sz="1700"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/>
          <p:nvPr/>
        </p:nvSpPr>
        <p:spPr>
          <a:xfrm>
            <a:off x="2330388" y="198907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55"/>
          <p:cNvSpPr/>
          <p:nvPr/>
        </p:nvSpPr>
        <p:spPr>
          <a:xfrm>
            <a:off x="5558400" y="201352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5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Producer + Non-live consumer (computed)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35" name="Google Shape;335;p55"/>
          <p:cNvCxnSpPr/>
          <p:nvPr/>
        </p:nvCxnSpPr>
        <p:spPr>
          <a:xfrm rot="10800000">
            <a:off x="3602300" y="257736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/>
          <p:nvPr/>
        </p:nvSpPr>
        <p:spPr>
          <a:xfrm>
            <a:off x="949200" y="213182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56"/>
          <p:cNvSpPr/>
          <p:nvPr/>
        </p:nvSpPr>
        <p:spPr>
          <a:xfrm>
            <a:off x="4177213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56"/>
          <p:cNvSpPr/>
          <p:nvPr/>
        </p:nvSpPr>
        <p:spPr>
          <a:xfrm>
            <a:off x="7333700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5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Reactive Graph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44" name="Google Shape;344;p56"/>
          <p:cNvCxnSpPr/>
          <p:nvPr/>
        </p:nvCxnSpPr>
        <p:spPr>
          <a:xfrm rot="10800000">
            <a:off x="5438696" y="279631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56"/>
          <p:cNvCxnSpPr/>
          <p:nvPr/>
        </p:nvCxnSpPr>
        <p:spPr>
          <a:xfrm rot="10800000">
            <a:off x="2297313" y="256771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56"/>
          <p:cNvSpPr txBox="1"/>
          <p:nvPr/>
        </p:nvSpPr>
        <p:spPr>
          <a:xfrm>
            <a:off x="2860713" y="2196061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47" name="Google Shape;347;p56"/>
          <p:cNvCxnSpPr/>
          <p:nvPr/>
        </p:nvCxnSpPr>
        <p:spPr>
          <a:xfrm>
            <a:off x="2295063" y="2977263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56"/>
          <p:cNvSpPr txBox="1"/>
          <p:nvPr/>
        </p:nvSpPr>
        <p:spPr>
          <a:xfrm>
            <a:off x="2777938" y="2636088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/>
          <p:nvPr/>
        </p:nvSpPr>
        <p:spPr>
          <a:xfrm>
            <a:off x="949200" y="213182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57"/>
          <p:cNvSpPr/>
          <p:nvPr/>
        </p:nvSpPr>
        <p:spPr>
          <a:xfrm>
            <a:off x="4177213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7"/>
          <p:cNvSpPr/>
          <p:nvPr/>
        </p:nvSpPr>
        <p:spPr>
          <a:xfrm>
            <a:off x="7333700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Reactive Graph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57" name="Google Shape;357;p57"/>
          <p:cNvCxnSpPr/>
          <p:nvPr/>
        </p:nvCxnSpPr>
        <p:spPr>
          <a:xfrm rot="10800000">
            <a:off x="5453813" y="2491625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57"/>
          <p:cNvSpPr txBox="1"/>
          <p:nvPr/>
        </p:nvSpPr>
        <p:spPr>
          <a:xfrm>
            <a:off x="6017213" y="2119974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59" name="Google Shape;359;p57"/>
          <p:cNvCxnSpPr/>
          <p:nvPr/>
        </p:nvCxnSpPr>
        <p:spPr>
          <a:xfrm>
            <a:off x="5451563" y="2901175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57"/>
          <p:cNvSpPr txBox="1"/>
          <p:nvPr/>
        </p:nvSpPr>
        <p:spPr>
          <a:xfrm>
            <a:off x="5934438" y="2560000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61" name="Google Shape;361;p57"/>
          <p:cNvCxnSpPr/>
          <p:nvPr/>
        </p:nvCxnSpPr>
        <p:spPr>
          <a:xfrm rot="10800000">
            <a:off x="2297313" y="256771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7"/>
          <p:cNvSpPr txBox="1"/>
          <p:nvPr/>
        </p:nvSpPr>
        <p:spPr>
          <a:xfrm>
            <a:off x="2860713" y="2196061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63" name="Google Shape;363;p57"/>
          <p:cNvCxnSpPr/>
          <p:nvPr/>
        </p:nvCxnSpPr>
        <p:spPr>
          <a:xfrm>
            <a:off x="2295063" y="2977263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57"/>
          <p:cNvSpPr txBox="1"/>
          <p:nvPr/>
        </p:nvSpPr>
        <p:spPr>
          <a:xfrm>
            <a:off x="2777938" y="2636088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/>
          <p:nvPr/>
        </p:nvSpPr>
        <p:spPr>
          <a:xfrm>
            <a:off x="949200" y="213182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8"/>
          <p:cNvSpPr/>
          <p:nvPr/>
        </p:nvSpPr>
        <p:spPr>
          <a:xfrm>
            <a:off x="4177213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8"/>
          <p:cNvSpPr/>
          <p:nvPr/>
        </p:nvSpPr>
        <p:spPr>
          <a:xfrm>
            <a:off x="7333700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58"/>
          <p:cNvSpPr/>
          <p:nvPr/>
        </p:nvSpPr>
        <p:spPr>
          <a:xfrm>
            <a:off x="4177225" y="39264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8"/>
          <p:cNvSpPr/>
          <p:nvPr/>
        </p:nvSpPr>
        <p:spPr>
          <a:xfrm>
            <a:off x="4177225" y="5662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Reactive Graph Transformation</a:t>
            </a:r>
            <a:endParaRPr/>
          </a:p>
        </p:txBody>
      </p:sp>
      <p:cxnSp>
        <p:nvCxnSpPr>
          <p:cNvPr id="375" name="Google Shape;375;p58"/>
          <p:cNvCxnSpPr/>
          <p:nvPr/>
        </p:nvCxnSpPr>
        <p:spPr>
          <a:xfrm rot="10800000">
            <a:off x="5453813" y="2491625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58"/>
          <p:cNvSpPr txBox="1"/>
          <p:nvPr/>
        </p:nvSpPr>
        <p:spPr>
          <a:xfrm>
            <a:off x="6017213" y="2119974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77" name="Google Shape;377;p58"/>
          <p:cNvCxnSpPr/>
          <p:nvPr/>
        </p:nvCxnSpPr>
        <p:spPr>
          <a:xfrm>
            <a:off x="5451563" y="2901175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58"/>
          <p:cNvSpPr txBox="1"/>
          <p:nvPr/>
        </p:nvSpPr>
        <p:spPr>
          <a:xfrm>
            <a:off x="5934438" y="2560000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79" name="Google Shape;379;p58"/>
          <p:cNvCxnSpPr/>
          <p:nvPr/>
        </p:nvCxnSpPr>
        <p:spPr>
          <a:xfrm rot="10800000">
            <a:off x="2297313" y="256771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58"/>
          <p:cNvSpPr txBox="1"/>
          <p:nvPr/>
        </p:nvSpPr>
        <p:spPr>
          <a:xfrm>
            <a:off x="2860713" y="2196061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81" name="Google Shape;381;p58"/>
          <p:cNvCxnSpPr/>
          <p:nvPr/>
        </p:nvCxnSpPr>
        <p:spPr>
          <a:xfrm>
            <a:off x="2295063" y="2977263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58"/>
          <p:cNvSpPr txBox="1"/>
          <p:nvPr/>
        </p:nvSpPr>
        <p:spPr>
          <a:xfrm>
            <a:off x="2777938" y="2636088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83" name="Google Shape;383;p58"/>
          <p:cNvCxnSpPr/>
          <p:nvPr/>
        </p:nvCxnSpPr>
        <p:spPr>
          <a:xfrm rot="10800000">
            <a:off x="2227513" y="3155200"/>
            <a:ext cx="1926600" cy="891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58"/>
          <p:cNvSpPr txBox="1"/>
          <p:nvPr/>
        </p:nvSpPr>
        <p:spPr>
          <a:xfrm rot="1501865">
            <a:off x="3071755" y="3343317"/>
            <a:ext cx="731725" cy="415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85" name="Google Shape;385;p58"/>
          <p:cNvCxnSpPr/>
          <p:nvPr/>
        </p:nvCxnSpPr>
        <p:spPr>
          <a:xfrm>
            <a:off x="2043525" y="3522575"/>
            <a:ext cx="1948200" cy="91710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58"/>
          <p:cNvSpPr txBox="1"/>
          <p:nvPr/>
        </p:nvSpPr>
        <p:spPr>
          <a:xfrm rot="1573733">
            <a:off x="2651749" y="3600779"/>
            <a:ext cx="731743" cy="415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87" name="Google Shape;387;p58"/>
          <p:cNvSpPr/>
          <p:nvPr/>
        </p:nvSpPr>
        <p:spPr>
          <a:xfrm>
            <a:off x="7333700" y="632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8" name="Google Shape;388;p58"/>
          <p:cNvCxnSpPr/>
          <p:nvPr/>
        </p:nvCxnSpPr>
        <p:spPr>
          <a:xfrm rot="10800000">
            <a:off x="5453813" y="967625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58"/>
          <p:cNvSpPr txBox="1"/>
          <p:nvPr/>
        </p:nvSpPr>
        <p:spPr>
          <a:xfrm>
            <a:off x="6017213" y="595974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90" name="Google Shape;390;p58"/>
          <p:cNvCxnSpPr/>
          <p:nvPr/>
        </p:nvCxnSpPr>
        <p:spPr>
          <a:xfrm>
            <a:off x="5451563" y="1377175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58"/>
          <p:cNvSpPr txBox="1"/>
          <p:nvPr/>
        </p:nvSpPr>
        <p:spPr>
          <a:xfrm>
            <a:off x="5934438" y="1036000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92" name="Google Shape;392;p58"/>
          <p:cNvCxnSpPr/>
          <p:nvPr/>
        </p:nvCxnSpPr>
        <p:spPr>
          <a:xfrm rot="7918596">
            <a:off x="2067536" y="1044478"/>
            <a:ext cx="1926507" cy="891128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58"/>
          <p:cNvSpPr txBox="1"/>
          <p:nvPr/>
        </p:nvSpPr>
        <p:spPr>
          <a:xfrm rot="-1379520">
            <a:off x="2792820" y="1065369"/>
            <a:ext cx="731946" cy="415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94" name="Google Shape;394;p58"/>
          <p:cNvCxnSpPr/>
          <p:nvPr/>
        </p:nvCxnSpPr>
        <p:spPr>
          <a:xfrm rot="-2880885">
            <a:off x="2223323" y="1414573"/>
            <a:ext cx="1948159" cy="916838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58"/>
          <p:cNvSpPr txBox="1"/>
          <p:nvPr/>
        </p:nvSpPr>
        <p:spPr>
          <a:xfrm rot="-1308085">
            <a:off x="2703199" y="1549785"/>
            <a:ext cx="731844" cy="4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Angular reactivity graph nodes</a:t>
            </a:r>
            <a:endParaRPr sz="22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0375" y="1705338"/>
            <a:ext cx="1906200" cy="17328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4829225" y="1705938"/>
            <a:ext cx="1904400" cy="1731600"/>
          </a:xfrm>
          <a:prstGeom prst="ellipse">
            <a:avLst/>
          </a:prstGeom>
          <a:solidFill>
            <a:srgbClr val="C8D3F5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/>
          <p:nvPr/>
        </p:nvSpPr>
        <p:spPr>
          <a:xfrm>
            <a:off x="949200" y="213182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9"/>
          <p:cNvSpPr/>
          <p:nvPr/>
        </p:nvSpPr>
        <p:spPr>
          <a:xfrm>
            <a:off x="4177213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9"/>
          <p:cNvSpPr/>
          <p:nvPr/>
        </p:nvSpPr>
        <p:spPr>
          <a:xfrm>
            <a:off x="7333700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9"/>
          <p:cNvSpPr/>
          <p:nvPr/>
        </p:nvSpPr>
        <p:spPr>
          <a:xfrm>
            <a:off x="4177225" y="39264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9"/>
          <p:cNvSpPr/>
          <p:nvPr/>
        </p:nvSpPr>
        <p:spPr>
          <a:xfrm>
            <a:off x="4177225" y="56625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Reactive Graph Transformation: </a:t>
            </a:r>
            <a:r>
              <a:rPr lang="en-GB">
                <a:latin typeface="DM Mono"/>
                <a:ea typeface="DM Mono"/>
                <a:cs typeface="DM Mono"/>
                <a:sym typeface="DM Mono"/>
              </a:rPr>
              <a:t>Stale node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06" name="Google Shape;406;p59"/>
          <p:cNvCxnSpPr/>
          <p:nvPr/>
        </p:nvCxnSpPr>
        <p:spPr>
          <a:xfrm rot="10800000">
            <a:off x="5453813" y="2491625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59"/>
          <p:cNvSpPr txBox="1"/>
          <p:nvPr/>
        </p:nvSpPr>
        <p:spPr>
          <a:xfrm>
            <a:off x="6017213" y="2119974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08" name="Google Shape;408;p59"/>
          <p:cNvCxnSpPr/>
          <p:nvPr/>
        </p:nvCxnSpPr>
        <p:spPr>
          <a:xfrm>
            <a:off x="5451563" y="2901175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59"/>
          <p:cNvSpPr txBox="1"/>
          <p:nvPr/>
        </p:nvSpPr>
        <p:spPr>
          <a:xfrm>
            <a:off x="5934438" y="2560000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10" name="Google Shape;410;p59"/>
          <p:cNvCxnSpPr/>
          <p:nvPr/>
        </p:nvCxnSpPr>
        <p:spPr>
          <a:xfrm rot="10800000">
            <a:off x="2297313" y="256771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59"/>
          <p:cNvSpPr txBox="1"/>
          <p:nvPr/>
        </p:nvSpPr>
        <p:spPr>
          <a:xfrm>
            <a:off x="2860713" y="2196061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12" name="Google Shape;412;p59"/>
          <p:cNvCxnSpPr/>
          <p:nvPr/>
        </p:nvCxnSpPr>
        <p:spPr>
          <a:xfrm>
            <a:off x="2295063" y="2977263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59"/>
          <p:cNvSpPr txBox="1"/>
          <p:nvPr/>
        </p:nvSpPr>
        <p:spPr>
          <a:xfrm>
            <a:off x="2777938" y="2636088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14" name="Google Shape;414;p59"/>
          <p:cNvCxnSpPr/>
          <p:nvPr/>
        </p:nvCxnSpPr>
        <p:spPr>
          <a:xfrm flipH="1">
            <a:off x="2214550" y="1291525"/>
            <a:ext cx="1732800" cy="8736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5" name="Google Shape;415;p59"/>
          <p:cNvSpPr txBox="1"/>
          <p:nvPr/>
        </p:nvSpPr>
        <p:spPr>
          <a:xfrm rot="-1569393">
            <a:off x="2594118" y="1305423"/>
            <a:ext cx="809164" cy="415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stale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16" name="Google Shape;416;p59"/>
          <p:cNvCxnSpPr>
            <a:stCxn id="403" idx="1"/>
            <a:endCxn id="400" idx="5"/>
          </p:cNvCxnSpPr>
          <p:nvPr/>
        </p:nvCxnSpPr>
        <p:spPr>
          <a:xfrm rot="10800000">
            <a:off x="2020445" y="3105582"/>
            <a:ext cx="2340600" cy="9879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9"/>
          <p:cNvSpPr txBox="1"/>
          <p:nvPr/>
        </p:nvSpPr>
        <p:spPr>
          <a:xfrm rot="1501865">
            <a:off x="3071755" y="3343317"/>
            <a:ext cx="731725" cy="415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18" name="Google Shape;418;p59"/>
          <p:cNvCxnSpPr>
            <a:endCxn id="403" idx="2"/>
          </p:cNvCxnSpPr>
          <p:nvPr/>
        </p:nvCxnSpPr>
        <p:spPr>
          <a:xfrm>
            <a:off x="2003425" y="3511951"/>
            <a:ext cx="2173800" cy="98490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59"/>
          <p:cNvSpPr txBox="1"/>
          <p:nvPr/>
        </p:nvSpPr>
        <p:spPr>
          <a:xfrm rot="1573733">
            <a:off x="2651749" y="3600779"/>
            <a:ext cx="731743" cy="415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/>
          <p:nvPr/>
        </p:nvSpPr>
        <p:spPr>
          <a:xfrm>
            <a:off x="949200" y="2131826"/>
            <a:ext cx="1255200" cy="11409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0"/>
          <p:cNvSpPr/>
          <p:nvPr/>
        </p:nvSpPr>
        <p:spPr>
          <a:xfrm>
            <a:off x="4177213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/>
          <p:nvPr/>
        </p:nvSpPr>
        <p:spPr>
          <a:xfrm>
            <a:off x="7333700" y="2156276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0"/>
          <p:cNvSpPr/>
          <p:nvPr/>
        </p:nvSpPr>
        <p:spPr>
          <a:xfrm>
            <a:off x="4177225" y="3926401"/>
            <a:ext cx="1255200" cy="1140900"/>
          </a:xfrm>
          <a:prstGeom prst="ellipse">
            <a:avLst/>
          </a:prstGeom>
          <a:solidFill>
            <a:srgbClr val="B4C2F0"/>
          </a:solidFill>
          <a:ln cap="flat" cmpd="sng" w="38100">
            <a:solidFill>
              <a:srgbClr val="82A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effect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60"/>
          <p:cNvSpPr/>
          <p:nvPr/>
        </p:nvSpPr>
        <p:spPr>
          <a:xfrm>
            <a:off x="4177225" y="566251"/>
            <a:ext cx="1255200" cy="1140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 sz="1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computed</a:t>
            </a:r>
            <a:endParaRPr sz="10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Reactive Graph Transformation: Node Removal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30" name="Google Shape;430;p60"/>
          <p:cNvCxnSpPr/>
          <p:nvPr/>
        </p:nvCxnSpPr>
        <p:spPr>
          <a:xfrm rot="10800000">
            <a:off x="5453813" y="2491625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60"/>
          <p:cNvSpPr txBox="1"/>
          <p:nvPr/>
        </p:nvSpPr>
        <p:spPr>
          <a:xfrm>
            <a:off x="6017213" y="2119974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32" name="Google Shape;432;p60"/>
          <p:cNvCxnSpPr/>
          <p:nvPr/>
        </p:nvCxnSpPr>
        <p:spPr>
          <a:xfrm>
            <a:off x="5451563" y="2901175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60"/>
          <p:cNvSpPr txBox="1"/>
          <p:nvPr/>
        </p:nvSpPr>
        <p:spPr>
          <a:xfrm>
            <a:off x="5934438" y="2560000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34" name="Google Shape;434;p60"/>
          <p:cNvCxnSpPr/>
          <p:nvPr/>
        </p:nvCxnSpPr>
        <p:spPr>
          <a:xfrm rot="10800000">
            <a:off x="2297313" y="2567713"/>
            <a:ext cx="1858500" cy="63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60"/>
          <p:cNvSpPr txBox="1"/>
          <p:nvPr/>
        </p:nvSpPr>
        <p:spPr>
          <a:xfrm>
            <a:off x="2860713" y="2196061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36" name="Google Shape;436;p60"/>
          <p:cNvCxnSpPr/>
          <p:nvPr/>
        </p:nvCxnSpPr>
        <p:spPr>
          <a:xfrm>
            <a:off x="2295063" y="2977263"/>
            <a:ext cx="1863000" cy="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60"/>
          <p:cNvSpPr txBox="1"/>
          <p:nvPr/>
        </p:nvSpPr>
        <p:spPr>
          <a:xfrm>
            <a:off x="2777938" y="2636088"/>
            <a:ext cx="7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38" name="Google Shape;438;p60"/>
          <p:cNvCxnSpPr/>
          <p:nvPr/>
        </p:nvCxnSpPr>
        <p:spPr>
          <a:xfrm rot="10800000">
            <a:off x="2027570" y="3156432"/>
            <a:ext cx="2125500" cy="906000"/>
          </a:xfrm>
          <a:prstGeom prst="straightConnector1">
            <a:avLst/>
          </a:prstGeom>
          <a:noFill/>
          <a:ln cap="flat" cmpd="sng" w="38100">
            <a:solidFill>
              <a:srgbClr val="82AA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60"/>
          <p:cNvSpPr txBox="1"/>
          <p:nvPr/>
        </p:nvSpPr>
        <p:spPr>
          <a:xfrm rot="1501865">
            <a:off x="3071755" y="3343317"/>
            <a:ext cx="731725" cy="415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2AAFF"/>
                </a:solidFill>
                <a:latin typeface="DM Mono"/>
                <a:ea typeface="DM Mono"/>
                <a:cs typeface="DM Mono"/>
                <a:sym typeface="DM Mono"/>
              </a:rPr>
              <a:t>pull</a:t>
            </a:r>
            <a:endParaRPr sz="1500">
              <a:solidFill>
                <a:srgbClr val="82AAFF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40" name="Google Shape;440;p60"/>
          <p:cNvCxnSpPr/>
          <p:nvPr/>
        </p:nvCxnSpPr>
        <p:spPr>
          <a:xfrm>
            <a:off x="2003425" y="3511951"/>
            <a:ext cx="1970700" cy="907200"/>
          </a:xfrm>
          <a:prstGeom prst="straightConnector1">
            <a:avLst/>
          </a:prstGeom>
          <a:noFill/>
          <a:ln cap="flat" cmpd="sng" w="38100">
            <a:solidFill>
              <a:srgbClr val="C3E88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60"/>
          <p:cNvSpPr txBox="1"/>
          <p:nvPr/>
        </p:nvSpPr>
        <p:spPr>
          <a:xfrm rot="1573733">
            <a:off x="2651749" y="3600779"/>
            <a:ext cx="731743" cy="415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push</a:t>
            </a:r>
            <a:endParaRPr sz="1500">
              <a:solidFill>
                <a:srgbClr val="C3E88D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Signal Interface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Producer, Consumer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Dependency Graph</a:t>
            </a:r>
            <a:endParaRPr/>
          </a:p>
        </p:txBody>
      </p:sp>
      <p:sp>
        <p:nvSpPr>
          <p:cNvPr id="447" name="Google Shape;447;p6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448" name="Google Shape;448;p61"/>
          <p:cNvSpPr txBox="1"/>
          <p:nvPr/>
        </p:nvSpPr>
        <p:spPr>
          <a:xfrm>
            <a:off x="2773775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https://www.divotion.com/blog/how-do-angular-signals-work-under-the-hood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4294967295"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Producer: WritableSignal</a:t>
            </a:r>
            <a:endParaRPr sz="222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2410375" y="1705338"/>
            <a:ext cx="1906200" cy="17328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4829225" y="1705938"/>
            <a:ext cx="1904400" cy="1731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endParaRPr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An example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0" y="492900"/>
            <a:ext cx="81552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50">
                <a:solidFill>
                  <a:srgbClr val="17D3FF"/>
                </a:solidFill>
              </a:rPr>
            </a:br>
            <a:r>
              <a:rPr i="1" lang="en-GB" sz="13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5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3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350">
              <a:solidFill>
                <a:srgbClr val="17D3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9999"/>
                </a:solidFill>
              </a:rPr>
              <a:t>// signals are functions - calling them returns their current value.</a:t>
            </a:r>
            <a:endParaRPr sz="1350">
              <a:solidFill>
                <a:srgbClr val="99999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3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35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The count is: 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+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350">
              <a:solidFill>
                <a:srgbClr val="999999"/>
              </a:solidFill>
            </a:endParaRPr>
          </a:p>
          <a:p>
            <a:pPr indent="0" lvl="0" marL="457200" marR="228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9999"/>
                </a:solidFill>
              </a:rPr>
              <a:t>// set a new value</a:t>
            </a:r>
            <a:endParaRPr sz="135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3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3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3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350">
              <a:solidFill>
                <a:srgbClr val="999999"/>
              </a:solidFill>
            </a:endParaRPr>
          </a:p>
          <a:p>
            <a:pPr indent="0" lvl="0" marL="457200" marR="228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9999"/>
                </a:solidFill>
              </a:rPr>
              <a:t>// increment the count by 1.</a:t>
            </a:r>
            <a:endParaRPr sz="1350">
              <a:solidFill>
                <a:srgbClr val="99999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3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update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</a:t>
            </a:r>
            <a:r>
              <a:rPr lang="en-GB" sz="135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value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3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value 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+</a:t>
            </a:r>
            <a:r>
              <a:rPr lang="en-GB" sz="13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</a:t>
            </a:r>
            <a:r>
              <a:rPr lang="en-GB" sz="13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3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350">
              <a:solidFill>
                <a:srgbClr val="FFD77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</a:t>
            </a:r>
            <a:r>
              <a:rPr lang="en-GB">
                <a:latin typeface="DM Mono"/>
                <a:ea typeface="DM Mono"/>
                <a:cs typeface="DM Mono"/>
                <a:sym typeface="DM Mono"/>
              </a:rPr>
              <a:t>ignal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0" y="492900"/>
            <a:ext cx="60381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type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</a:t>
            </a:r>
            <a:r>
              <a:rPr lang="en-GB" sz="1850">
                <a:solidFill>
                  <a:srgbClr val="FFD779"/>
                </a:solidFill>
              </a:rPr>
              <a:t>&lt;</a:t>
            </a:r>
            <a:r>
              <a:rPr lang="en-GB" sz="1850">
                <a:solidFill>
                  <a:srgbClr val="FFFFFF"/>
                </a:solidFill>
              </a:rPr>
              <a:t>T</a:t>
            </a:r>
            <a:r>
              <a:rPr lang="en-GB" sz="1850">
                <a:solidFill>
                  <a:srgbClr val="FFD779"/>
                </a:solidFill>
              </a:rPr>
              <a:t>&gt;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=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(()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=&gt;</a:t>
            </a:r>
            <a:r>
              <a:rPr lang="en-GB" sz="1850">
                <a:solidFill>
                  <a:srgbClr val="FFFFFF"/>
                </a:solidFill>
              </a:rPr>
              <a:t> T</a:t>
            </a:r>
            <a:r>
              <a:rPr lang="en-GB" sz="1850">
                <a:solidFill>
                  <a:srgbClr val="FFD779"/>
                </a:solidFill>
              </a:rPr>
              <a:t>)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&amp;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{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   </a:t>
            </a:r>
            <a:r>
              <a:rPr lang="en-GB" sz="1850">
                <a:solidFill>
                  <a:srgbClr val="FFD779"/>
                </a:solidFill>
              </a:rPr>
              <a:t>[</a:t>
            </a:r>
            <a:r>
              <a:rPr lang="en-GB" sz="1850">
                <a:solidFill>
                  <a:srgbClr val="FFFFFF"/>
                </a:solidFill>
              </a:rPr>
              <a:t>SIGNAL</a:t>
            </a:r>
            <a:r>
              <a:rPr lang="en-GB" sz="1850">
                <a:solidFill>
                  <a:srgbClr val="FFD779"/>
                </a:solidFill>
              </a:rPr>
              <a:t>]:</a:t>
            </a:r>
            <a:r>
              <a:rPr lang="en-GB" sz="1850">
                <a:solidFill>
                  <a:srgbClr val="FFFFFF"/>
                </a:solidFill>
              </a:rPr>
              <a:t> unknown</a:t>
            </a:r>
            <a:r>
              <a:rPr lang="en-GB" sz="1850">
                <a:solidFill>
                  <a:srgbClr val="FFD779"/>
                </a:solidFill>
              </a:rPr>
              <a:t>;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50">
                <a:solidFill>
                  <a:srgbClr val="FFD779"/>
                </a:solidFill>
              </a:rPr>
              <a:t>};</a:t>
            </a:r>
            <a:endParaRPr sz="2050">
              <a:solidFill>
                <a:srgbClr val="17D3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0" y="492900"/>
            <a:ext cx="60381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type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</a:t>
            </a:r>
            <a:r>
              <a:rPr lang="en-GB" sz="1850">
                <a:solidFill>
                  <a:srgbClr val="FFD779"/>
                </a:solidFill>
              </a:rPr>
              <a:t>&lt;</a:t>
            </a:r>
            <a:r>
              <a:rPr lang="en-GB" sz="1850">
                <a:solidFill>
                  <a:srgbClr val="FFFFFF"/>
                </a:solidFill>
              </a:rPr>
              <a:t>T</a:t>
            </a:r>
            <a:r>
              <a:rPr lang="en-GB" sz="1850">
                <a:solidFill>
                  <a:srgbClr val="FFD779"/>
                </a:solidFill>
              </a:rPr>
              <a:t>&gt;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=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(()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=&gt;</a:t>
            </a:r>
            <a:r>
              <a:rPr lang="en-GB" sz="1850">
                <a:solidFill>
                  <a:srgbClr val="FFFFFF"/>
                </a:solidFill>
              </a:rPr>
              <a:t> T</a:t>
            </a:r>
            <a:r>
              <a:rPr lang="en-GB" sz="1850">
                <a:solidFill>
                  <a:srgbClr val="FFD779"/>
                </a:solidFill>
              </a:rPr>
              <a:t>)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&amp;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{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   </a:t>
            </a:r>
            <a:r>
              <a:rPr lang="en-GB" sz="1850">
                <a:solidFill>
                  <a:srgbClr val="FFD779"/>
                </a:solidFill>
              </a:rPr>
              <a:t>[</a:t>
            </a:r>
            <a:r>
              <a:rPr lang="en-GB" sz="1850">
                <a:solidFill>
                  <a:srgbClr val="FFFFFF"/>
                </a:solidFill>
              </a:rPr>
              <a:t>SIGNAL</a:t>
            </a:r>
            <a:r>
              <a:rPr lang="en-GB" sz="1850">
                <a:solidFill>
                  <a:srgbClr val="FFD779"/>
                </a:solidFill>
              </a:rPr>
              <a:t>]:</a:t>
            </a:r>
            <a:r>
              <a:rPr lang="en-GB" sz="1850">
                <a:solidFill>
                  <a:srgbClr val="FFFFFF"/>
                </a:solidFill>
              </a:rPr>
              <a:t> unknown</a:t>
            </a:r>
            <a:r>
              <a:rPr lang="en-GB" sz="1850">
                <a:solidFill>
                  <a:srgbClr val="FFD779"/>
                </a:solidFill>
              </a:rPr>
              <a:t>;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50">
                <a:solidFill>
                  <a:srgbClr val="FFD779"/>
                </a:solidFill>
              </a:rPr>
              <a:t>};</a:t>
            </a:r>
            <a:endParaRPr sz="2050">
              <a:solidFill>
                <a:srgbClr val="17D3FF"/>
              </a:solidFill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3084025" y="1431925"/>
            <a:ext cx="1076400" cy="492900"/>
          </a:xfrm>
          <a:prstGeom prst="rect">
            <a:avLst/>
          </a:prstGeom>
          <a:noFill/>
          <a:ln cap="flat" cmpd="sng" w="19050">
            <a:solidFill>
              <a:srgbClr val="C3E8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890125" y="672700"/>
            <a:ext cx="54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3E88D"/>
                </a:solidFill>
                <a:latin typeface="Montserrat"/>
                <a:ea typeface="Montserrat"/>
                <a:cs typeface="Montserrat"/>
                <a:sym typeface="Montserrat"/>
              </a:rPr>
              <a:t>What makes signals callable functions</a:t>
            </a:r>
            <a:endParaRPr sz="1800">
              <a:solidFill>
                <a:srgbClr val="C3E88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Writable Signal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0" y="492900"/>
            <a:ext cx="9144000" cy="4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7D3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17D3FF"/>
                </a:solidFill>
              </a:rPr>
              <a:t>interface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WritableSignal</a:t>
            </a:r>
            <a:r>
              <a:rPr lang="en-GB" sz="1850">
                <a:solidFill>
                  <a:srgbClr val="FFD779"/>
                </a:solidFill>
              </a:rPr>
              <a:t>&lt;</a:t>
            </a:r>
            <a:r>
              <a:rPr lang="en-GB" sz="1850">
                <a:solidFill>
                  <a:srgbClr val="FFFFFF"/>
                </a:solidFill>
              </a:rPr>
              <a:t>T</a:t>
            </a:r>
            <a:r>
              <a:rPr lang="en-GB" sz="1850">
                <a:solidFill>
                  <a:srgbClr val="FFD779"/>
                </a:solidFill>
              </a:rPr>
              <a:t>&gt;</a:t>
            </a:r>
            <a:r>
              <a:rPr lang="en-GB" sz="1850">
                <a:solidFill>
                  <a:srgbClr val="FFFFFF"/>
                </a:solidFill>
              </a:rPr>
              <a:t> extends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</a:t>
            </a:r>
            <a:r>
              <a:rPr lang="en-GB" sz="1850">
                <a:solidFill>
                  <a:srgbClr val="FFD779"/>
                </a:solidFill>
              </a:rPr>
              <a:t>&lt;</a:t>
            </a:r>
            <a:r>
              <a:rPr lang="en-GB" sz="1850">
                <a:solidFill>
                  <a:srgbClr val="FFFFFF"/>
                </a:solidFill>
              </a:rPr>
              <a:t>T</a:t>
            </a:r>
            <a:r>
              <a:rPr lang="en-GB" sz="1850">
                <a:solidFill>
                  <a:srgbClr val="FFD779"/>
                </a:solidFill>
              </a:rPr>
              <a:t>&gt;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{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17D3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17D3FF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void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1850">
                <a:solidFill>
                  <a:srgbClr val="FFFFFF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updateFn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=&gt;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17D3FF"/>
                </a:solidFill>
                <a:uFill>
                  <a:noFill/>
                </a:uFill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void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1850">
                <a:solidFill>
                  <a:srgbClr val="FFFFFF"/>
                </a:solidFill>
                <a:uFill>
                  <a:noFill/>
                </a:uFill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asReadonly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():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&gt;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D779"/>
                </a:solidFill>
              </a:rPr>
              <a:t>}</a:t>
            </a:r>
            <a:endParaRPr sz="1850">
              <a:solidFill>
                <a:srgbClr val="FFD7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solidFill>
                <a:srgbClr val="FFD77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Writable Signal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0" y="492900"/>
            <a:ext cx="9144000" cy="4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17D3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17D3FF"/>
                </a:solidFill>
              </a:rPr>
              <a:t>interface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WritableSignal</a:t>
            </a:r>
            <a:r>
              <a:rPr lang="en-GB" sz="1850">
                <a:solidFill>
                  <a:srgbClr val="FFD779"/>
                </a:solidFill>
              </a:rPr>
              <a:t>&lt;</a:t>
            </a:r>
            <a:r>
              <a:rPr lang="en-GB" sz="1850">
                <a:solidFill>
                  <a:srgbClr val="FFFFFF"/>
                </a:solidFill>
              </a:rPr>
              <a:t>T</a:t>
            </a:r>
            <a:r>
              <a:rPr lang="en-GB" sz="1850">
                <a:solidFill>
                  <a:srgbClr val="FFD779"/>
                </a:solidFill>
              </a:rPr>
              <a:t>&gt;</a:t>
            </a:r>
            <a:r>
              <a:rPr lang="en-GB" sz="1850">
                <a:solidFill>
                  <a:srgbClr val="FFFFFF"/>
                </a:solidFill>
              </a:rPr>
              <a:t> extends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</a:t>
            </a:r>
            <a:r>
              <a:rPr lang="en-GB" sz="1850">
                <a:solidFill>
                  <a:srgbClr val="FFD779"/>
                </a:solidFill>
              </a:rPr>
              <a:t>&lt;</a:t>
            </a:r>
            <a:r>
              <a:rPr lang="en-GB" sz="1850">
                <a:solidFill>
                  <a:srgbClr val="FFFFFF"/>
                </a:solidFill>
              </a:rPr>
              <a:t>T</a:t>
            </a:r>
            <a:r>
              <a:rPr lang="en-GB" sz="1850">
                <a:solidFill>
                  <a:srgbClr val="FFD779"/>
                </a:solidFill>
              </a:rPr>
              <a:t>&gt;</a:t>
            </a: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D779"/>
                </a:solidFill>
              </a:rPr>
              <a:t>{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17D3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17D3FF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void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1850">
                <a:solidFill>
                  <a:srgbClr val="FFFFFF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updateFn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value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=&gt;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17D3FF"/>
                </a:solidFill>
                <a:uFill>
                  <a:noFill/>
                </a:uFill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void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FFFF"/>
                </a:solidFill>
              </a:rPr>
              <a:t> 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1850">
                <a:solidFill>
                  <a:srgbClr val="FFFFFF"/>
                </a:solidFill>
                <a:uFill>
                  <a:noFill/>
                </a:uFill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asReadonly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():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50">
                <a:solidFill>
                  <a:srgbClr val="FFB0B0"/>
                </a:solidFill>
                <a:uFill>
                  <a:noFill/>
                </a:uFill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</a:t>
            </a:r>
            <a:r>
              <a:rPr lang="en-GB" sz="1850">
                <a:solidFill>
                  <a:srgbClr val="FFFFFF"/>
                </a:solidFill>
                <a:uFill>
                  <a:noFill/>
                </a:uFill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r>
              <a:rPr lang="en-GB" sz="1850">
                <a:solidFill>
                  <a:srgbClr val="FFD779"/>
                </a:solidFill>
                <a:uFill>
                  <a:noFill/>
                </a:uFill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&gt;</a:t>
            </a:r>
            <a:endParaRPr sz="185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FFD779"/>
                </a:solidFill>
              </a:rPr>
              <a:t>}</a:t>
            </a:r>
            <a:endParaRPr sz="1850">
              <a:solidFill>
                <a:srgbClr val="FFD7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850">
                <a:solidFill>
                  <a:srgbClr val="17D3FF"/>
                </a:solidFill>
              </a:rPr>
            </a:br>
            <a:r>
              <a:rPr lang="en-GB" sz="1850">
                <a:solidFill>
                  <a:srgbClr val="17D3FF"/>
                </a:solidFill>
              </a:rPr>
              <a:t>	</a:t>
            </a:r>
            <a:r>
              <a:rPr i="1" lang="en-GB" sz="185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count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85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85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85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85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85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r>
              <a:rPr lang="en-GB" sz="1850">
                <a:solidFill>
                  <a:srgbClr val="FFD779"/>
                </a:solidFill>
              </a:rPr>
              <a:t> // WritableSignal&lt;number&gt;</a:t>
            </a:r>
            <a:endParaRPr sz="1850">
              <a:solidFill>
                <a:srgbClr val="FFD7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13131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sh Based Gradien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