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9" r:id="rId4"/>
    <p:sldMasterId id="2147483700" r:id="rId5"/>
    <p:sldMasterId id="214748370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</p:sldIdLst>
  <p:sldSz cy="5143500" cx="9144000"/>
  <p:notesSz cx="6858000" cy="9144000"/>
  <p:embeddedFontLst>
    <p:embeddedFont>
      <p:font typeface="Montserrat"/>
      <p:regular r:id="rId88"/>
      <p:bold r:id="rId89"/>
      <p:italic r:id="rId90"/>
      <p:boldItalic r:id="rId91"/>
    </p:embeddedFont>
    <p:embeddedFont>
      <p:font typeface="DM Mono"/>
      <p:regular r:id="rId92"/>
      <p:italic r:id="rId9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42" Type="http://schemas.openxmlformats.org/officeDocument/2006/relationships/slide" Target="slides/slide35.xml"/><Relationship Id="rId86" Type="http://schemas.openxmlformats.org/officeDocument/2006/relationships/slide" Target="slides/slide79.xml"/><Relationship Id="rId41" Type="http://schemas.openxmlformats.org/officeDocument/2006/relationships/slide" Target="slides/slide34.xml"/><Relationship Id="rId85" Type="http://schemas.openxmlformats.org/officeDocument/2006/relationships/slide" Target="slides/slide78.xml"/><Relationship Id="rId44" Type="http://schemas.openxmlformats.org/officeDocument/2006/relationships/slide" Target="slides/slide37.xml"/><Relationship Id="rId88" Type="http://schemas.openxmlformats.org/officeDocument/2006/relationships/font" Target="fonts/Montserrat-regular.fntdata"/><Relationship Id="rId43" Type="http://schemas.openxmlformats.org/officeDocument/2006/relationships/slide" Target="slides/slide36.xml"/><Relationship Id="rId87" Type="http://schemas.openxmlformats.org/officeDocument/2006/relationships/slide" Target="slides/slide8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9" Type="http://schemas.openxmlformats.org/officeDocument/2006/relationships/font" Target="fonts/Montserrat-bold.fntdata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slide" Target="slides/slide68.xml"/><Relationship Id="rId30" Type="http://schemas.openxmlformats.org/officeDocument/2006/relationships/slide" Target="slides/slide23.xml"/><Relationship Id="rId74" Type="http://schemas.openxmlformats.org/officeDocument/2006/relationships/slide" Target="slides/slide67.xml"/><Relationship Id="rId33" Type="http://schemas.openxmlformats.org/officeDocument/2006/relationships/slide" Target="slides/slide26.xml"/><Relationship Id="rId77" Type="http://schemas.openxmlformats.org/officeDocument/2006/relationships/slide" Target="slides/slide70.xml"/><Relationship Id="rId32" Type="http://schemas.openxmlformats.org/officeDocument/2006/relationships/slide" Target="slides/slide25.xml"/><Relationship Id="rId76" Type="http://schemas.openxmlformats.org/officeDocument/2006/relationships/slide" Target="slides/slide69.xml"/><Relationship Id="rId35" Type="http://schemas.openxmlformats.org/officeDocument/2006/relationships/slide" Target="slides/slide28.xml"/><Relationship Id="rId79" Type="http://schemas.openxmlformats.org/officeDocument/2006/relationships/slide" Target="slides/slide72.xml"/><Relationship Id="rId34" Type="http://schemas.openxmlformats.org/officeDocument/2006/relationships/slide" Target="slides/slide27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91" Type="http://schemas.openxmlformats.org/officeDocument/2006/relationships/font" Target="fonts/Montserrat-boldItalic.fntdata"/><Relationship Id="rId90" Type="http://schemas.openxmlformats.org/officeDocument/2006/relationships/font" Target="fonts/Montserrat-italic.fntdata"/><Relationship Id="rId93" Type="http://schemas.openxmlformats.org/officeDocument/2006/relationships/font" Target="fonts/DMMono-italic.fntdata"/><Relationship Id="rId92" Type="http://schemas.openxmlformats.org/officeDocument/2006/relationships/font" Target="fonts/DMMono-regular.fntdata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3c2a3fcbd0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3c2a3fcbd0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927807cd6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927807cd6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927807cd65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927807cd6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927807cd65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927807cd6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927807cd6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927807cd6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927807cd65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927807cd65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927807cd65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927807cd65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927807cd65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927807cd65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927807cd65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927807cd65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927807cd65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927807cd65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927807cd65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927807cd65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927807cd65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927807cd65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b34cfb89c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b34cfb89c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927807cd65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927807cd65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927807cd65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927807cd65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GB" sz="1081">
                <a:solidFill>
                  <a:schemeClr val="dk1"/>
                </a:solidFill>
                <a:latin typeface="DM Mono"/>
                <a:ea typeface="DM Mono"/>
                <a:cs typeface="DM Mono"/>
                <a:sym typeface="DM Mono"/>
              </a:rPr>
              <a:t>Computed signals keep track of which signals were read in their computations, in order to know when recomputation is necessary. </a:t>
            </a:r>
            <a:endParaRPr sz="1081">
              <a:solidFill>
                <a:schemeClr val="dk1"/>
              </a:solidFill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081">
                <a:solidFill>
                  <a:schemeClr val="dk1"/>
                </a:solidFill>
                <a:latin typeface="DM Mono"/>
                <a:ea typeface="DM Mono"/>
                <a:cs typeface="DM Mono"/>
                <a:sym typeface="DM Mono"/>
              </a:rPr>
              <a:t>This dependency set is dynamic, and self-adjusts with each computation. </a:t>
            </a:r>
            <a:endParaRPr sz="7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927807cd65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927807cd65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81">
                <a:solidFill>
                  <a:schemeClr val="dk1"/>
                </a:solidFill>
                <a:latin typeface="DM Mono"/>
                <a:ea typeface="DM Mono"/>
                <a:cs typeface="DM Mono"/>
                <a:sym typeface="DM Mono"/>
              </a:rPr>
              <a:t>Computed signals keep track of which signals were read in their computations, in order to know when recomputation is necessary. </a:t>
            </a:r>
            <a:endParaRPr sz="1081">
              <a:solidFill>
                <a:schemeClr val="dk1"/>
              </a:solidFill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081">
                <a:solidFill>
                  <a:schemeClr val="dk1"/>
                </a:solidFill>
                <a:latin typeface="DM Mono"/>
                <a:ea typeface="DM Mono"/>
                <a:cs typeface="DM Mono"/>
                <a:sym typeface="DM Mono"/>
              </a:rPr>
              <a:t>This dependency set is dynamic, and self-adjusts with each computation. </a:t>
            </a:r>
            <a:endParaRPr sz="7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927807cd65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927807cd65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927807cd65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927807cd65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927807cd65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927807cd65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927807cd65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927807cd65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927807cd65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927807cd65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927807cd65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927807cd65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927807cd65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927807cd65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927807cd65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927807cd65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927807cd65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927807cd65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927807cd65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2927807cd65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2927807cd65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2927807cd65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927807cd65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2927807cd65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92f18956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92f18956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927807cd65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2927807cd65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927807cd65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927807cd65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927807cd65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2927807cd65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b34cfb89c2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2b34cfb89c2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927807cd6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927807cd6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92f18956d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292f18956d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292f18956d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292f18956d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292f18956d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292f18956d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92f18956d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92f18956d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93c33591e7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293c33591e7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293c33591e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293c33591e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293c33591e7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293c33591e7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293c33591e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293c33591e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293c33591e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293c33591e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293c33591e7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293c33591e7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927807cd65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927807cd65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93c33591e7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293c33591e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293c33591e7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293c33591e7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293c33591e7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293c33591e7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293c33591e7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293c33591e7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293c33591e7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293c33591e7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293c33591e7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293c33591e7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293c33591e7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293c33591e7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293c33591e7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293c33591e7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293c33591e7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293c33591e7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293c33591e7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293c33591e7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927807cd6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927807cd6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293c33591e7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293c33591e7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293c33591e7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293c33591e7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293c33591e7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293c33591e7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293c33591e7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293c33591e7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292f18956d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292f18956d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293c33591e7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293c33591e7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293c33591e7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293c33591e7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293c33591e7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293c33591e7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2b34cfb89c2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2b34cfb89c2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293c33591e7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293c33591e7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927807cd6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927807cd6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2946eab629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2946eab629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293c33591e7_1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293c33591e7_1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293c33591e7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293c33591e7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295f349c0f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295f349c0f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2967e63b69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2967e63b69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2967e63b69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2967e63b69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295f349c0f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295f349c0f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2967e63b69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2967e63b69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2967e63b69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2967e63b69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2967e63b69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2967e63b69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927807cd65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927807cd65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2967e63b69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2967e63b69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927807cd6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927807cd6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6.png"/><Relationship Id="rId4" Type="http://schemas.openxmlformats.org/officeDocument/2006/relationships/hyperlink" Target="https://docs.google.com/document/d/1ciKBdPnEzOLruX2kHeITCScMlv6JEj0WxLSnIb_0LoQ/edit#heading=h.lenmkxib1mv3" TargetMode="External"/><Relationship Id="rId5" Type="http://schemas.openxmlformats.org/officeDocument/2006/relationships/hyperlink" Target="https://rx-anglar.io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9.jpg"/><Relationship Id="rId7" Type="http://schemas.openxmlformats.org/officeDocument/2006/relationships/image" Target="../media/image10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9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6.png"/><Relationship Id="rId4" Type="http://schemas.openxmlformats.org/officeDocument/2006/relationships/hyperlink" Target="https://docs.google.com/document/d/1ciKBdPnEzOLruX2kHeITCScMlv6JEj0WxLSnIb_0LoQ/edit#heading=h.lenmkxib1mv3" TargetMode="External"/><Relationship Id="rId5" Type="http://schemas.openxmlformats.org/officeDocument/2006/relationships/hyperlink" Target="https://rx-anglar.io" TargetMode="Externa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9.jpg"/><Relationship Id="rId7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6.png"/><Relationship Id="rId4" Type="http://schemas.openxmlformats.org/officeDocument/2006/relationships/hyperlink" Target="https://docs.google.com/document/d/1ciKBdPnEzOLruX2kHeITCScMlv6JEj0WxLSnIb_0LoQ/edit#heading=h.lenmkxib1mv3" TargetMode="External"/><Relationship Id="rId5" Type="http://schemas.openxmlformats.org/officeDocument/2006/relationships/hyperlink" Target="https://rx-anglar.io" TargetMode="Externa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9.jp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9.jpg"/><Relationship Id="rId7" Type="http://schemas.openxmlformats.org/officeDocument/2006/relationships/image" Target="../media/image10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9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 amt="3000"/>
          </a:blip>
          <a:srcRect b="30153" l="14565" r="60269" t="16609"/>
          <a:stretch/>
        </p:blipFill>
        <p:spPr>
          <a:xfrm>
            <a:off x="426675" y="1007450"/>
            <a:ext cx="3887251" cy="41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451" y="4412974"/>
            <a:ext cx="1452451" cy="73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One column text">
  <p:cSld name="ONE_COLUMN_TEXT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/>
        </p:nvSpPr>
        <p:spPr>
          <a:xfrm>
            <a:off x="0" y="492900"/>
            <a:ext cx="9144000" cy="465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757275"/>
            <a:ext cx="2808000" cy="42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9" name="Google Shape;7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4003" y="3"/>
            <a:ext cx="979998" cy="492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1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gradFill>
            <a:gsLst>
              <a:gs pos="0">
                <a:srgbClr val="F35C65"/>
              </a:gs>
              <a:gs pos="0">
                <a:srgbClr val="8F2F64"/>
              </a:gs>
              <a:gs pos="64000">
                <a:srgbClr val="5D1864"/>
              </a:gs>
              <a:gs pos="100000">
                <a:srgbClr val="2B0163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7" name="Google Shape;8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4003" y="3"/>
            <a:ext cx="979998" cy="49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2"/>
          <p:cNvPicPr preferRelativeResize="0"/>
          <p:nvPr/>
        </p:nvPicPr>
        <p:blipFill rotWithShape="1">
          <a:blip r:embed="rId2">
            <a:alphaModFix amt="3000"/>
          </a:blip>
          <a:srcRect b="26507" l="14565" r="60269" t="16609"/>
          <a:stretch/>
        </p:blipFill>
        <p:spPr>
          <a:xfrm>
            <a:off x="3039250" y="724075"/>
            <a:ext cx="3887251" cy="441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/>
          <p:nvPr/>
        </p:nvSpPr>
        <p:spPr>
          <a:xfrm>
            <a:off x="7847175" y="0"/>
            <a:ext cx="1296600" cy="492900"/>
          </a:xfrm>
          <a:prstGeom prst="rect">
            <a:avLst/>
          </a:prstGeom>
          <a:gradFill>
            <a:gsLst>
              <a:gs pos="0">
                <a:srgbClr val="F35C65"/>
              </a:gs>
              <a:gs pos="0">
                <a:srgbClr val="8F2F64"/>
              </a:gs>
              <a:gs pos="64000">
                <a:srgbClr val="5D1864"/>
              </a:gs>
              <a:gs pos="100000">
                <a:srgbClr val="2B016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-125" y="4538400"/>
            <a:ext cx="5380800" cy="605100"/>
          </a:xfrm>
          <a:prstGeom prst="rect">
            <a:avLst/>
          </a:prstGeom>
          <a:gradFill>
            <a:gsLst>
              <a:gs pos="0">
                <a:srgbClr val="F35C65"/>
              </a:gs>
              <a:gs pos="0">
                <a:srgbClr val="8F2F64"/>
              </a:gs>
              <a:gs pos="64000">
                <a:srgbClr val="5D1864"/>
              </a:gs>
              <a:gs pos="100000">
                <a:srgbClr val="2B0163"/>
              </a:gs>
            </a:gsLst>
            <a:path path="circle">
              <a:fillToRect b="100%" l="100%"/>
            </a:path>
            <a:tileRect r="-100%" t="-100%"/>
          </a:gradFill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7753" y="3"/>
            <a:ext cx="979998" cy="4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4038" y="0"/>
            <a:ext cx="979964" cy="4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tal Blank">
  <p:cSld name="TITLE_ONLY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_2">
  <p:cSld name="TITLE_ONLY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800"/>
              <a:buNone/>
              <a:defRPr>
                <a:solidFill>
                  <a:srgbClr val="20124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4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6" name="Google Shape;116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2">
            <a:alphaModFix amt="3000"/>
          </a:blip>
          <a:srcRect b="30153" l="14565" r="60269" t="16609"/>
          <a:stretch/>
        </p:blipFill>
        <p:spPr>
          <a:xfrm>
            <a:off x="426675" y="1007450"/>
            <a:ext cx="3887251" cy="41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451" y="4412974"/>
            <a:ext cx="1452451" cy="73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 rotWithShape="1">
          <a:blip r:embed="rId2">
            <a:alphaModFix amt="3000"/>
          </a:blip>
          <a:srcRect b="30153" l="14565" r="60269" t="16609"/>
          <a:stretch/>
        </p:blipFill>
        <p:spPr>
          <a:xfrm>
            <a:off x="426675" y="1007450"/>
            <a:ext cx="3887251" cy="41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451" y="4412974"/>
            <a:ext cx="1452451" cy="73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2">
            <a:alphaModFix amt="3000"/>
          </a:blip>
          <a:srcRect b="30153" l="14565" r="60269" t="16609"/>
          <a:stretch/>
        </p:blipFill>
        <p:spPr>
          <a:xfrm>
            <a:off x="426675" y="1007450"/>
            <a:ext cx="3887251" cy="41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451" y="4412974"/>
            <a:ext cx="1452451" cy="73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only">
  <p:cSld name="SECTION_HEADER_1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 rotWithShape="1">
          <a:blip r:embed="rId2">
            <a:alphaModFix amt="3000"/>
          </a:blip>
          <a:srcRect b="30153" l="14565" r="60269" t="16609"/>
          <a:stretch/>
        </p:blipFill>
        <p:spPr>
          <a:xfrm>
            <a:off x="426675" y="1007450"/>
            <a:ext cx="3887251" cy="41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xed Slide 3">
  <p:cSld name="SECTION_HEADER_1_1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 rotWithShape="1">
          <a:blip r:embed="rId2">
            <a:alphaModFix amt="3000"/>
          </a:blip>
          <a:srcRect b="30153" l="14565" r="60269" t="16609"/>
          <a:stretch/>
        </p:blipFill>
        <p:spPr>
          <a:xfrm>
            <a:off x="426675" y="1007450"/>
            <a:ext cx="3887251" cy="41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1109963" y="2062407"/>
            <a:ext cx="5431800" cy="13131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8760000" dist="19050">
              <a:srgbClr val="FFFFFF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608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RxAngular </a:t>
            </a:r>
            <a:r>
              <a:rPr lang="en-GB" sz="392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Performance &amp; DX</a:t>
            </a:r>
            <a:endParaRPr sz="608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2" name="Google Shape;132;p23"/>
          <p:cNvGrpSpPr/>
          <p:nvPr/>
        </p:nvGrpSpPr>
        <p:grpSpPr>
          <a:xfrm>
            <a:off x="5581357" y="996065"/>
            <a:ext cx="2389091" cy="2156267"/>
            <a:chOff x="4557385" y="775986"/>
            <a:chExt cx="3761163" cy="3394627"/>
          </a:xfrm>
        </p:grpSpPr>
        <p:pic>
          <p:nvPicPr>
            <p:cNvPr descr="Bildergebnis für angular logo" id="133" name="Google Shape;133;p23"/>
            <p:cNvPicPr preferRelativeResize="0"/>
            <p:nvPr/>
          </p:nvPicPr>
          <p:blipFill rotWithShape="1">
            <a:blip r:embed="rId3">
              <a:alphaModFix/>
            </a:blip>
            <a:srcRect b="7984" l="68919" r="12599" t="11932"/>
            <a:stretch/>
          </p:blipFill>
          <p:spPr>
            <a:xfrm rot="1800003">
              <a:off x="7087571" y="1549703"/>
              <a:ext cx="610499" cy="26455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</p:pic>
        <p:pic>
          <p:nvPicPr>
            <p:cNvPr descr="Bildergebnis für angular logo" id="134" name="Google Shape;134;p23"/>
            <p:cNvPicPr preferRelativeResize="0"/>
            <p:nvPr/>
          </p:nvPicPr>
          <p:blipFill rotWithShape="1">
            <a:blip r:embed="rId3">
              <a:alphaModFix/>
            </a:blip>
            <a:srcRect b="7984" l="12597" r="68166" t="11932"/>
            <a:stretch/>
          </p:blipFill>
          <p:spPr>
            <a:xfrm rot="1799993">
              <a:off x="5176196" y="757622"/>
              <a:ext cx="635402" cy="2645501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</p:pic>
        <p:pic>
          <p:nvPicPr>
            <p:cNvPr descr="Bildergebnis für angular logo" id="135" name="Google Shape;135;p23"/>
            <p:cNvPicPr preferRelativeResize="0"/>
            <p:nvPr/>
          </p:nvPicPr>
          <p:blipFill rotWithShape="1">
            <a:blip r:embed="rId3">
              <a:alphaModFix/>
            </a:blip>
            <a:srcRect b="7984" l="31825" r="49692" t="11932"/>
            <a:stretch/>
          </p:blipFill>
          <p:spPr>
            <a:xfrm rot="1800003">
              <a:off x="5918529" y="871061"/>
              <a:ext cx="610499" cy="26455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</p:pic>
        <p:pic>
          <p:nvPicPr>
            <p:cNvPr descr="Bildergebnis für angular logo" id="136" name="Google Shape;136;p23"/>
            <p:cNvPicPr preferRelativeResize="0"/>
            <p:nvPr/>
          </p:nvPicPr>
          <p:blipFill rotWithShape="1">
            <a:blip r:embed="rId3">
              <a:alphaModFix/>
            </a:blip>
            <a:srcRect b="7984" l="50317" r="31199" t="11932"/>
            <a:stretch/>
          </p:blipFill>
          <p:spPr>
            <a:xfrm rot="1800003">
              <a:off x="6371879" y="1440426"/>
              <a:ext cx="610499" cy="26455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</p:pic>
      </p:grpSp>
      <p:sp>
        <p:nvSpPr>
          <p:cNvPr id="137" name="Google Shape;137;p23"/>
          <p:cNvSpPr txBox="1"/>
          <p:nvPr/>
        </p:nvSpPr>
        <p:spPr>
          <a:xfrm>
            <a:off x="7490025" y="4519700"/>
            <a:ext cx="157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🔗 </a:t>
            </a:r>
            <a:r>
              <a:rPr b="0" i="0" lang="en-GB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rx-anglar.io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76200" y="4443200"/>
            <a:ext cx="54318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GB" sz="2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⭐ Star ⭐ us on Github if you like it!</a:t>
            </a:r>
            <a:endParaRPr b="0" i="1" sz="14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xed Slide 1" type="tx">
  <p:cSld name="TITLE_AND_BODY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/>
          <p:nvPr/>
        </p:nvSpPr>
        <p:spPr>
          <a:xfrm>
            <a:off x="0" y="492900"/>
            <a:ext cx="9144000" cy="465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9150" y="0"/>
            <a:ext cx="874850" cy="44001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1241300" y="1312450"/>
            <a:ext cx="4787400" cy="24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/>
              <a:t>I’m Michael :)</a:t>
            </a:r>
            <a:br>
              <a:rPr lang="en-GB"/>
            </a:br>
            <a:br>
              <a:rPr lang="en-GB"/>
            </a:br>
            <a:r>
              <a:rPr lang="en-GB" sz="2200"/>
              <a:t>I do custom tailored </a:t>
            </a:r>
            <a:br>
              <a:rPr lang="en-GB" sz="2200"/>
            </a:br>
            <a:r>
              <a:rPr b="1" lang="en-GB" sz="2200"/>
              <a:t>Consulting,</a:t>
            </a:r>
            <a:r>
              <a:rPr lang="en-GB" sz="2200"/>
              <a:t> </a:t>
            </a:r>
            <a:r>
              <a:rPr b="1" lang="en-GB" sz="2200"/>
              <a:t>Training </a:t>
            </a:r>
            <a:r>
              <a:rPr lang="en-GB" sz="2200"/>
              <a:t>and </a:t>
            </a:r>
            <a:r>
              <a:rPr b="1" lang="en-GB" sz="2200"/>
              <a:t>Workshops</a:t>
            </a:r>
            <a:r>
              <a:rPr lang="en-GB" sz="2200"/>
              <a:t>!</a:t>
            </a:r>
            <a:br>
              <a:rPr lang="en-GB" sz="2200"/>
            </a:br>
            <a:br>
              <a:rPr lang="en-GB" sz="2200"/>
            </a:br>
            <a:r>
              <a:rPr b="1" lang="en-GB" sz="2200">
                <a:solidFill>
                  <a:srgbClr val="674EA7"/>
                </a:solidFill>
              </a:rPr>
              <a:t>michael.hladky@push-based.io</a:t>
            </a:r>
            <a:endParaRPr b="1" sz="2200">
              <a:solidFill>
                <a:srgbClr val="674EA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2200">
                <a:solidFill>
                  <a:srgbClr val="674EA7"/>
                </a:solidFill>
              </a:rPr>
              <a:t>www.push-based.io</a:t>
            </a:r>
            <a:endParaRPr b="1" sz="2200">
              <a:solidFill>
                <a:srgbClr val="674EA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200"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46" y="1442951"/>
            <a:ext cx="690625" cy="2170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6154722" y="3963413"/>
            <a:ext cx="2390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b="0" i="0" sz="18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1050" y="3998135"/>
            <a:ext cx="411000" cy="4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 rotWithShape="1">
          <a:blip r:embed="rId5">
            <a:alphaModFix/>
          </a:blip>
          <a:srcRect b="51088" l="0" r="0" t="0"/>
          <a:stretch/>
        </p:blipFill>
        <p:spPr>
          <a:xfrm>
            <a:off x="5675513" y="1227262"/>
            <a:ext cx="1049349" cy="5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 rotWithShape="1">
          <a:blip r:embed="rId6">
            <a:alphaModFix/>
          </a:blip>
          <a:srcRect b="0" l="26714" r="4239" t="0"/>
          <a:stretch/>
        </p:blipFill>
        <p:spPr>
          <a:xfrm rot="-5400000">
            <a:off x="6180212" y="1555762"/>
            <a:ext cx="2011851" cy="1944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pic>
        <p:nvPicPr>
          <p:cNvPr id="149" name="Google Shape;149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04225" y="2989325"/>
            <a:ext cx="874850" cy="92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xed slide 2">
  <p:cSld name="TITLE_AND_BODY_2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/>
          <p:nvPr/>
        </p:nvSpPr>
        <p:spPr>
          <a:xfrm>
            <a:off x="0" y="492900"/>
            <a:ext cx="9144000" cy="465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4003" y="3"/>
            <a:ext cx="979998" cy="49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/>
        </p:nvSpPr>
        <p:spPr>
          <a:xfrm>
            <a:off x="517058" y="1916888"/>
            <a:ext cx="48219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Thanks for </a:t>
            </a:r>
            <a:r>
              <a:rPr b="1" lang="en-GB"/>
              <a:t>your </a:t>
            </a:r>
            <a:r>
              <a:rPr lang="en-GB"/>
              <a:t>time!</a:t>
            </a:r>
            <a:br>
              <a:rPr lang="en-GB"/>
            </a:br>
            <a:r>
              <a:rPr lang="en-GB" sz="2200"/>
              <a:t>If you have any questions, </a:t>
            </a:r>
            <a:r>
              <a:rPr b="1" lang="en-GB" sz="2200"/>
              <a:t>ping me</a:t>
            </a:r>
            <a:r>
              <a:rPr lang="en-GB" sz="2200"/>
              <a:t>!</a:t>
            </a:r>
            <a:endParaRPr sz="2200"/>
          </a:p>
        </p:txBody>
      </p:sp>
      <p:sp>
        <p:nvSpPr>
          <p:cNvPr id="156" name="Google Shape;156;p25"/>
          <p:cNvSpPr txBox="1"/>
          <p:nvPr/>
        </p:nvSpPr>
        <p:spPr>
          <a:xfrm>
            <a:off x="517050" y="2916125"/>
            <a:ext cx="45438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michael.hladky@push-based.io</a:t>
            </a:r>
            <a:endParaRPr/>
          </a:p>
        </p:txBody>
      </p:sp>
      <p:sp>
        <p:nvSpPr>
          <p:cNvPr id="157" name="Google Shape;157;p25"/>
          <p:cNvSpPr txBox="1"/>
          <p:nvPr/>
        </p:nvSpPr>
        <p:spPr>
          <a:xfrm>
            <a:off x="810722" y="3444888"/>
            <a:ext cx="2390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b="0" i="0" sz="18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051" y="3479610"/>
            <a:ext cx="411000" cy="4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 rotWithShape="1">
          <a:blip r:embed="rId4">
            <a:alphaModFix/>
          </a:blip>
          <a:srcRect b="51088" l="0" r="0" t="0"/>
          <a:stretch/>
        </p:blipFill>
        <p:spPr>
          <a:xfrm>
            <a:off x="7577600" y="3538862"/>
            <a:ext cx="1049349" cy="5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 rotWithShape="1">
          <a:blip r:embed="rId4">
            <a:alphaModFix/>
          </a:blip>
          <a:srcRect b="51088" l="0" r="0" t="0"/>
          <a:stretch/>
        </p:blipFill>
        <p:spPr>
          <a:xfrm>
            <a:off x="5650300" y="1518537"/>
            <a:ext cx="1049349" cy="5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 rotWithShape="1">
          <a:blip r:embed="rId5">
            <a:alphaModFix/>
          </a:blip>
          <a:srcRect b="0" l="26714" r="4239" t="0"/>
          <a:stretch/>
        </p:blipFill>
        <p:spPr>
          <a:xfrm rot="-5400000">
            <a:off x="6154999" y="1847037"/>
            <a:ext cx="2011851" cy="1944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AND_BODY_2_1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/>
          <p:nvPr/>
        </p:nvSpPr>
        <p:spPr>
          <a:xfrm>
            <a:off x="0" y="492900"/>
            <a:ext cx="9144000" cy="465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4003" y="3"/>
            <a:ext cx="979998" cy="4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/>
          <p:nvPr/>
        </p:nvSpPr>
        <p:spPr>
          <a:xfrm>
            <a:off x="0" y="492900"/>
            <a:ext cx="9144000" cy="465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110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4003" y="3"/>
            <a:ext cx="979998" cy="4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/>
          <p:nvPr/>
        </p:nvSpPr>
        <p:spPr>
          <a:xfrm>
            <a:off x="0" y="492900"/>
            <a:ext cx="9144000" cy="465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8"/>
          <p:cNvSpPr txBox="1"/>
          <p:nvPr>
            <p:ph type="title"/>
          </p:nvPr>
        </p:nvSpPr>
        <p:spPr>
          <a:xfrm>
            <a:off x="0" y="0"/>
            <a:ext cx="82827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7" name="Google Shape;177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8" name="Google Shape;17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4003" y="3"/>
            <a:ext cx="979998" cy="4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One column text">
  <p:cSld name="ONE_COLUMN_TEXT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/>
          <p:nvPr/>
        </p:nvSpPr>
        <p:spPr>
          <a:xfrm>
            <a:off x="0" y="492900"/>
            <a:ext cx="9144000" cy="465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757275"/>
            <a:ext cx="2808000" cy="42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4003" y="3"/>
            <a:ext cx="979998" cy="49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gradFill>
            <a:gsLst>
              <a:gs pos="0">
                <a:srgbClr val="F35C65"/>
              </a:gs>
              <a:gs pos="0">
                <a:srgbClr val="8F2F64"/>
              </a:gs>
              <a:gs pos="64000">
                <a:srgbClr val="5D1864"/>
              </a:gs>
              <a:gs pos="100000">
                <a:srgbClr val="2B0163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1" name="Google Shape;19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4003" y="3"/>
            <a:ext cx="979998" cy="49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0"/>
          <p:cNvPicPr preferRelativeResize="0"/>
          <p:nvPr/>
        </p:nvPicPr>
        <p:blipFill rotWithShape="1">
          <a:blip r:embed="rId2">
            <a:alphaModFix amt="3000"/>
          </a:blip>
          <a:srcRect b="26507" l="14565" r="60269" t="16609"/>
          <a:stretch/>
        </p:blipFill>
        <p:spPr>
          <a:xfrm>
            <a:off x="3039250" y="724075"/>
            <a:ext cx="3887251" cy="441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/>
          <p:nvPr/>
        </p:nvSpPr>
        <p:spPr>
          <a:xfrm>
            <a:off x="7847175" y="0"/>
            <a:ext cx="1296600" cy="492900"/>
          </a:xfrm>
          <a:prstGeom prst="rect">
            <a:avLst/>
          </a:prstGeom>
          <a:gradFill>
            <a:gsLst>
              <a:gs pos="0">
                <a:srgbClr val="F35C65"/>
              </a:gs>
              <a:gs pos="0">
                <a:srgbClr val="8F2F64"/>
              </a:gs>
              <a:gs pos="64000">
                <a:srgbClr val="5D1864"/>
              </a:gs>
              <a:gs pos="100000">
                <a:srgbClr val="2B016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-125" y="4538400"/>
            <a:ext cx="5380800" cy="605100"/>
          </a:xfrm>
          <a:prstGeom prst="rect">
            <a:avLst/>
          </a:prstGeom>
          <a:gradFill>
            <a:gsLst>
              <a:gs pos="0">
                <a:srgbClr val="F35C65"/>
              </a:gs>
              <a:gs pos="0">
                <a:srgbClr val="8F2F64"/>
              </a:gs>
              <a:gs pos="64000">
                <a:srgbClr val="5D1864"/>
              </a:gs>
              <a:gs pos="100000">
                <a:srgbClr val="2B0163"/>
              </a:gs>
            </a:gsLst>
            <a:path path="circle">
              <a:fillToRect b="100%" l="100%"/>
            </a:path>
            <a:tileRect r="-100%" t="-100%"/>
          </a:gradFill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sp>
        <p:nvSpPr>
          <p:cNvPr id="197" name="Google Shape;19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7753" y="3"/>
            <a:ext cx="979998" cy="4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only">
  <p:cSld name="SECTION_HEADER_1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2">
            <a:alphaModFix amt="3000"/>
          </a:blip>
          <a:srcRect b="30153" l="14565" r="60269" t="16609"/>
          <a:stretch/>
        </p:blipFill>
        <p:spPr>
          <a:xfrm>
            <a:off x="426675" y="1007450"/>
            <a:ext cx="3887251" cy="41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4038" y="0"/>
            <a:ext cx="979964" cy="4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tal Blank">
  <p:cSld name="TITLE_ONLY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_2">
  <p:cSld name="TITLE_ONLY_2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6" name="Google Shape;20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3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800"/>
              <a:buNone/>
              <a:defRPr>
                <a:solidFill>
                  <a:srgbClr val="20124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10" name="Google Shape;21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4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4" name="Google Shape;21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1" name="Google Shape;221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2" name="Google Shape;22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23" name="Google Shape;223;p38"/>
          <p:cNvPicPr preferRelativeResize="0"/>
          <p:nvPr/>
        </p:nvPicPr>
        <p:blipFill rotWithShape="1">
          <a:blip r:embed="rId2">
            <a:alphaModFix amt="3000"/>
          </a:blip>
          <a:srcRect b="30153" l="14565" r="60269" t="16609"/>
          <a:stretch/>
        </p:blipFill>
        <p:spPr>
          <a:xfrm>
            <a:off x="426675" y="1007450"/>
            <a:ext cx="3887251" cy="41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451" y="4412974"/>
            <a:ext cx="1452451" cy="73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7" name="Google Shape;22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28" name="Google Shape;228;p39"/>
          <p:cNvPicPr preferRelativeResize="0"/>
          <p:nvPr/>
        </p:nvPicPr>
        <p:blipFill rotWithShape="1">
          <a:blip r:embed="rId2">
            <a:alphaModFix amt="3000"/>
          </a:blip>
          <a:srcRect b="30153" l="14565" r="60269" t="16609"/>
          <a:stretch/>
        </p:blipFill>
        <p:spPr>
          <a:xfrm>
            <a:off x="426675" y="1007450"/>
            <a:ext cx="3887251" cy="41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451" y="4412974"/>
            <a:ext cx="1452451" cy="73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only">
  <p:cSld name="SECTION_HEADER_1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32" name="Google Shape;232;p40"/>
          <p:cNvPicPr preferRelativeResize="0"/>
          <p:nvPr/>
        </p:nvPicPr>
        <p:blipFill rotWithShape="1">
          <a:blip r:embed="rId2">
            <a:alphaModFix amt="3000"/>
          </a:blip>
          <a:srcRect b="30153" l="14565" r="60269" t="16609"/>
          <a:stretch/>
        </p:blipFill>
        <p:spPr>
          <a:xfrm>
            <a:off x="426675" y="1007450"/>
            <a:ext cx="3887251" cy="41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xed Slide 3">
  <p:cSld name="SECTION_HEADER_1_1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35" name="Google Shape;235;p41"/>
          <p:cNvPicPr preferRelativeResize="0"/>
          <p:nvPr/>
        </p:nvPicPr>
        <p:blipFill rotWithShape="1">
          <a:blip r:embed="rId2">
            <a:alphaModFix amt="3000"/>
          </a:blip>
          <a:srcRect b="30153" l="14565" r="60269" t="16609"/>
          <a:stretch/>
        </p:blipFill>
        <p:spPr>
          <a:xfrm>
            <a:off x="426675" y="1007450"/>
            <a:ext cx="3887251" cy="41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1"/>
          <p:cNvSpPr txBox="1"/>
          <p:nvPr/>
        </p:nvSpPr>
        <p:spPr>
          <a:xfrm>
            <a:off x="1109963" y="2062407"/>
            <a:ext cx="5431800" cy="13131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8760000" dist="19050">
              <a:srgbClr val="FFFFFF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608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RxAngular </a:t>
            </a:r>
            <a:r>
              <a:rPr lang="en-GB" sz="392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Performance &amp; DX</a:t>
            </a:r>
            <a:endParaRPr sz="608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37" name="Google Shape;237;p41"/>
          <p:cNvGrpSpPr/>
          <p:nvPr/>
        </p:nvGrpSpPr>
        <p:grpSpPr>
          <a:xfrm>
            <a:off x="5581357" y="996065"/>
            <a:ext cx="2389091" cy="2156267"/>
            <a:chOff x="4557385" y="775986"/>
            <a:chExt cx="3761163" cy="3394627"/>
          </a:xfrm>
        </p:grpSpPr>
        <p:pic>
          <p:nvPicPr>
            <p:cNvPr descr="Bildergebnis für angular logo" id="238" name="Google Shape;238;p41"/>
            <p:cNvPicPr preferRelativeResize="0"/>
            <p:nvPr/>
          </p:nvPicPr>
          <p:blipFill rotWithShape="1">
            <a:blip r:embed="rId3">
              <a:alphaModFix/>
            </a:blip>
            <a:srcRect b="7984" l="68919" r="12599" t="11932"/>
            <a:stretch/>
          </p:blipFill>
          <p:spPr>
            <a:xfrm rot="1800003">
              <a:off x="7087571" y="1549703"/>
              <a:ext cx="610499" cy="26455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</p:pic>
        <p:pic>
          <p:nvPicPr>
            <p:cNvPr descr="Bildergebnis für angular logo" id="239" name="Google Shape;239;p41"/>
            <p:cNvPicPr preferRelativeResize="0"/>
            <p:nvPr/>
          </p:nvPicPr>
          <p:blipFill rotWithShape="1">
            <a:blip r:embed="rId3">
              <a:alphaModFix/>
            </a:blip>
            <a:srcRect b="7984" l="12597" r="68166" t="11932"/>
            <a:stretch/>
          </p:blipFill>
          <p:spPr>
            <a:xfrm rot="1799993">
              <a:off x="5176196" y="757622"/>
              <a:ext cx="635402" cy="2645501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</p:pic>
        <p:pic>
          <p:nvPicPr>
            <p:cNvPr descr="Bildergebnis für angular logo" id="240" name="Google Shape;240;p41"/>
            <p:cNvPicPr preferRelativeResize="0"/>
            <p:nvPr/>
          </p:nvPicPr>
          <p:blipFill rotWithShape="1">
            <a:blip r:embed="rId3">
              <a:alphaModFix/>
            </a:blip>
            <a:srcRect b="7984" l="31825" r="49692" t="11932"/>
            <a:stretch/>
          </p:blipFill>
          <p:spPr>
            <a:xfrm rot="1800003">
              <a:off x="5918529" y="871061"/>
              <a:ext cx="610499" cy="26455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</p:pic>
        <p:pic>
          <p:nvPicPr>
            <p:cNvPr descr="Bildergebnis für angular logo" id="241" name="Google Shape;241;p41"/>
            <p:cNvPicPr preferRelativeResize="0"/>
            <p:nvPr/>
          </p:nvPicPr>
          <p:blipFill rotWithShape="1">
            <a:blip r:embed="rId3">
              <a:alphaModFix/>
            </a:blip>
            <a:srcRect b="7984" l="50317" r="31199" t="11932"/>
            <a:stretch/>
          </p:blipFill>
          <p:spPr>
            <a:xfrm rot="1800003">
              <a:off x="6371879" y="1440426"/>
              <a:ext cx="610499" cy="26455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</p:pic>
      </p:grpSp>
      <p:sp>
        <p:nvSpPr>
          <p:cNvPr id="242" name="Google Shape;242;p41"/>
          <p:cNvSpPr txBox="1"/>
          <p:nvPr/>
        </p:nvSpPr>
        <p:spPr>
          <a:xfrm>
            <a:off x="7490025" y="4519700"/>
            <a:ext cx="157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🔗 </a:t>
            </a:r>
            <a:r>
              <a:rPr b="0" i="0" lang="en-GB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rx-anglar.io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1"/>
          <p:cNvSpPr txBox="1"/>
          <p:nvPr/>
        </p:nvSpPr>
        <p:spPr>
          <a:xfrm>
            <a:off x="76200" y="4443200"/>
            <a:ext cx="54318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GB" sz="2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⭐ Star ⭐ us on Github if you like it!</a:t>
            </a:r>
            <a:endParaRPr b="0" i="1" sz="14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xed Slide 1" type="tx">
  <p:cSld name="TITLE_AND_BODY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/>
          <p:nvPr/>
        </p:nvSpPr>
        <p:spPr>
          <a:xfrm>
            <a:off x="0" y="492900"/>
            <a:ext cx="9144000" cy="465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47" name="Google Shape;247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9150" y="0"/>
            <a:ext cx="874850" cy="44001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2"/>
          <p:cNvSpPr txBox="1"/>
          <p:nvPr/>
        </p:nvSpPr>
        <p:spPr>
          <a:xfrm>
            <a:off x="1241300" y="1312450"/>
            <a:ext cx="4787400" cy="24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/>
              <a:t>I’m Michael :)</a:t>
            </a:r>
            <a:br>
              <a:rPr lang="en-GB"/>
            </a:br>
            <a:br>
              <a:rPr lang="en-GB"/>
            </a:br>
            <a:r>
              <a:rPr lang="en-GB" sz="2200"/>
              <a:t>I do custom tailored </a:t>
            </a:r>
            <a:br>
              <a:rPr lang="en-GB" sz="2200"/>
            </a:br>
            <a:r>
              <a:rPr b="1" lang="en-GB" sz="2200"/>
              <a:t>Consulting,</a:t>
            </a:r>
            <a:r>
              <a:rPr lang="en-GB" sz="2200"/>
              <a:t> </a:t>
            </a:r>
            <a:r>
              <a:rPr b="1" lang="en-GB" sz="2200"/>
              <a:t>Training </a:t>
            </a:r>
            <a:r>
              <a:rPr lang="en-GB" sz="2200"/>
              <a:t>and </a:t>
            </a:r>
            <a:r>
              <a:rPr b="1" lang="en-GB" sz="2200"/>
              <a:t>Workshops</a:t>
            </a:r>
            <a:r>
              <a:rPr lang="en-GB" sz="2200"/>
              <a:t>!</a:t>
            </a:r>
            <a:br>
              <a:rPr lang="en-GB" sz="2200"/>
            </a:br>
            <a:br>
              <a:rPr lang="en-GB" sz="2200"/>
            </a:br>
            <a:r>
              <a:rPr b="1" lang="en-GB" sz="2200">
                <a:solidFill>
                  <a:srgbClr val="674EA7"/>
                </a:solidFill>
              </a:rPr>
              <a:t>michael.hladky@push-based.io</a:t>
            </a:r>
            <a:endParaRPr b="1" sz="2200">
              <a:solidFill>
                <a:srgbClr val="674EA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2200">
                <a:solidFill>
                  <a:srgbClr val="674EA7"/>
                </a:solidFill>
              </a:rPr>
              <a:t>www.push-based.io</a:t>
            </a:r>
            <a:endParaRPr b="1" sz="2200">
              <a:solidFill>
                <a:srgbClr val="674EA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200"/>
          </a:p>
        </p:txBody>
      </p:sp>
      <p:pic>
        <p:nvPicPr>
          <p:cNvPr id="249" name="Google Shape;24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46" y="1442951"/>
            <a:ext cx="690625" cy="217020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2"/>
          <p:cNvSpPr txBox="1"/>
          <p:nvPr/>
        </p:nvSpPr>
        <p:spPr>
          <a:xfrm>
            <a:off x="6154722" y="3963413"/>
            <a:ext cx="2390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b="0" i="0" sz="18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1" name="Google Shape;25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1050" y="3998135"/>
            <a:ext cx="411000" cy="4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2"/>
          <p:cNvPicPr preferRelativeResize="0"/>
          <p:nvPr/>
        </p:nvPicPr>
        <p:blipFill rotWithShape="1">
          <a:blip r:embed="rId5">
            <a:alphaModFix/>
          </a:blip>
          <a:srcRect b="51088" l="0" r="0" t="0"/>
          <a:stretch/>
        </p:blipFill>
        <p:spPr>
          <a:xfrm>
            <a:off x="5675513" y="1227262"/>
            <a:ext cx="1049349" cy="5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2"/>
          <p:cNvPicPr preferRelativeResize="0"/>
          <p:nvPr/>
        </p:nvPicPr>
        <p:blipFill rotWithShape="1">
          <a:blip r:embed="rId6">
            <a:alphaModFix/>
          </a:blip>
          <a:srcRect b="0" l="26714" r="4239" t="0"/>
          <a:stretch/>
        </p:blipFill>
        <p:spPr>
          <a:xfrm rot="-5400000">
            <a:off x="6180212" y="1555762"/>
            <a:ext cx="2011851" cy="1944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pic>
        <p:nvPicPr>
          <p:cNvPr id="254" name="Google Shape;254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04225" y="2989325"/>
            <a:ext cx="874850" cy="92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xed Slide 3">
  <p:cSld name="SECTION_HEADER_1_1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5" name="Google Shape;25;p5"/>
          <p:cNvPicPr preferRelativeResize="0"/>
          <p:nvPr/>
        </p:nvPicPr>
        <p:blipFill rotWithShape="1">
          <a:blip r:embed="rId2">
            <a:alphaModFix amt="3000"/>
          </a:blip>
          <a:srcRect b="30153" l="14565" r="60269" t="16609"/>
          <a:stretch/>
        </p:blipFill>
        <p:spPr>
          <a:xfrm>
            <a:off x="426675" y="1007450"/>
            <a:ext cx="3887251" cy="41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/>
        </p:nvSpPr>
        <p:spPr>
          <a:xfrm>
            <a:off x="1109963" y="2062407"/>
            <a:ext cx="5431800" cy="13131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8760000" dist="19050">
              <a:srgbClr val="FFFFFF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608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RxAngular </a:t>
            </a:r>
            <a:r>
              <a:rPr lang="en-GB" sz="392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Performance &amp; DX</a:t>
            </a:r>
            <a:endParaRPr sz="608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7" name="Google Shape;27;p5"/>
          <p:cNvGrpSpPr/>
          <p:nvPr/>
        </p:nvGrpSpPr>
        <p:grpSpPr>
          <a:xfrm>
            <a:off x="5581357" y="996065"/>
            <a:ext cx="2389091" cy="2156267"/>
            <a:chOff x="4557385" y="775986"/>
            <a:chExt cx="3761163" cy="3394627"/>
          </a:xfrm>
        </p:grpSpPr>
        <p:pic>
          <p:nvPicPr>
            <p:cNvPr descr="Bildergebnis für angular logo" id="28" name="Google Shape;28;p5"/>
            <p:cNvPicPr preferRelativeResize="0"/>
            <p:nvPr/>
          </p:nvPicPr>
          <p:blipFill rotWithShape="1">
            <a:blip r:embed="rId3">
              <a:alphaModFix/>
            </a:blip>
            <a:srcRect b="7984" l="68919" r="12599" t="11932"/>
            <a:stretch/>
          </p:blipFill>
          <p:spPr>
            <a:xfrm rot="1800003">
              <a:off x="7087571" y="1549703"/>
              <a:ext cx="610499" cy="26455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</p:pic>
        <p:pic>
          <p:nvPicPr>
            <p:cNvPr descr="Bildergebnis für angular logo" id="29" name="Google Shape;29;p5"/>
            <p:cNvPicPr preferRelativeResize="0"/>
            <p:nvPr/>
          </p:nvPicPr>
          <p:blipFill rotWithShape="1">
            <a:blip r:embed="rId3">
              <a:alphaModFix/>
            </a:blip>
            <a:srcRect b="7984" l="12597" r="68166" t="11932"/>
            <a:stretch/>
          </p:blipFill>
          <p:spPr>
            <a:xfrm rot="1799993">
              <a:off x="5176196" y="757622"/>
              <a:ext cx="635402" cy="2645501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</p:pic>
        <p:pic>
          <p:nvPicPr>
            <p:cNvPr descr="Bildergebnis für angular logo" id="30" name="Google Shape;30;p5"/>
            <p:cNvPicPr preferRelativeResize="0"/>
            <p:nvPr/>
          </p:nvPicPr>
          <p:blipFill rotWithShape="1">
            <a:blip r:embed="rId3">
              <a:alphaModFix/>
            </a:blip>
            <a:srcRect b="7984" l="31825" r="49692" t="11932"/>
            <a:stretch/>
          </p:blipFill>
          <p:spPr>
            <a:xfrm rot="1800003">
              <a:off x="5918529" y="871061"/>
              <a:ext cx="610499" cy="26455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</p:pic>
        <p:pic>
          <p:nvPicPr>
            <p:cNvPr descr="Bildergebnis für angular logo" id="31" name="Google Shape;31;p5"/>
            <p:cNvPicPr preferRelativeResize="0"/>
            <p:nvPr/>
          </p:nvPicPr>
          <p:blipFill rotWithShape="1">
            <a:blip r:embed="rId3">
              <a:alphaModFix/>
            </a:blip>
            <a:srcRect b="7984" l="50317" r="31199" t="11932"/>
            <a:stretch/>
          </p:blipFill>
          <p:spPr>
            <a:xfrm rot="1800003">
              <a:off x="6371879" y="1440426"/>
              <a:ext cx="610499" cy="26455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</p:pic>
      </p:grpSp>
      <p:sp>
        <p:nvSpPr>
          <p:cNvPr id="32" name="Google Shape;32;p5"/>
          <p:cNvSpPr txBox="1"/>
          <p:nvPr/>
        </p:nvSpPr>
        <p:spPr>
          <a:xfrm>
            <a:off x="7490025" y="4519700"/>
            <a:ext cx="157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🔗 </a:t>
            </a:r>
            <a:r>
              <a:rPr b="0" i="0" lang="en-GB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rx-anglar.io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"/>
          <p:cNvSpPr txBox="1"/>
          <p:nvPr/>
        </p:nvSpPr>
        <p:spPr>
          <a:xfrm>
            <a:off x="76200" y="4443200"/>
            <a:ext cx="54318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GB" sz="2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⭐ Star ⭐ us on Github if you like it!</a:t>
            </a:r>
            <a:endParaRPr b="0" i="1" sz="14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xed slide 2">
  <p:cSld name="TITLE_AND_BODY_2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/>
          <p:nvPr/>
        </p:nvSpPr>
        <p:spPr>
          <a:xfrm>
            <a:off x="0" y="492900"/>
            <a:ext cx="9144000" cy="465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3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8" name="Google Shape;25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59" name="Google Shape;259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4003" y="3"/>
            <a:ext cx="979998" cy="49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3"/>
          <p:cNvSpPr txBox="1"/>
          <p:nvPr/>
        </p:nvSpPr>
        <p:spPr>
          <a:xfrm>
            <a:off x="517058" y="1916888"/>
            <a:ext cx="48219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Thanks for </a:t>
            </a:r>
            <a:r>
              <a:rPr b="1" lang="en-GB"/>
              <a:t>your </a:t>
            </a:r>
            <a:r>
              <a:rPr lang="en-GB"/>
              <a:t>time!</a:t>
            </a:r>
            <a:br>
              <a:rPr lang="en-GB"/>
            </a:br>
            <a:r>
              <a:rPr lang="en-GB" sz="2200"/>
              <a:t>If you have any questions, </a:t>
            </a:r>
            <a:r>
              <a:rPr b="1" lang="en-GB" sz="2200"/>
              <a:t>ping me</a:t>
            </a:r>
            <a:r>
              <a:rPr lang="en-GB" sz="2200"/>
              <a:t>!</a:t>
            </a:r>
            <a:endParaRPr sz="2200"/>
          </a:p>
        </p:txBody>
      </p:sp>
      <p:sp>
        <p:nvSpPr>
          <p:cNvPr id="261" name="Google Shape;261;p43"/>
          <p:cNvSpPr txBox="1"/>
          <p:nvPr/>
        </p:nvSpPr>
        <p:spPr>
          <a:xfrm>
            <a:off x="517050" y="2916125"/>
            <a:ext cx="45438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michael.hladky@push-based.io</a:t>
            </a:r>
            <a:endParaRPr/>
          </a:p>
        </p:txBody>
      </p:sp>
      <p:sp>
        <p:nvSpPr>
          <p:cNvPr id="262" name="Google Shape;262;p43"/>
          <p:cNvSpPr txBox="1"/>
          <p:nvPr/>
        </p:nvSpPr>
        <p:spPr>
          <a:xfrm>
            <a:off x="810722" y="3444888"/>
            <a:ext cx="2390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b="0" i="0" sz="18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3" name="Google Shape;26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051" y="3479610"/>
            <a:ext cx="411000" cy="4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3"/>
          <p:cNvPicPr preferRelativeResize="0"/>
          <p:nvPr/>
        </p:nvPicPr>
        <p:blipFill rotWithShape="1">
          <a:blip r:embed="rId4">
            <a:alphaModFix/>
          </a:blip>
          <a:srcRect b="51088" l="0" r="0" t="0"/>
          <a:stretch/>
        </p:blipFill>
        <p:spPr>
          <a:xfrm>
            <a:off x="7577600" y="3538862"/>
            <a:ext cx="1049349" cy="5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3"/>
          <p:cNvPicPr preferRelativeResize="0"/>
          <p:nvPr/>
        </p:nvPicPr>
        <p:blipFill rotWithShape="1">
          <a:blip r:embed="rId4">
            <a:alphaModFix/>
          </a:blip>
          <a:srcRect b="51088" l="0" r="0" t="0"/>
          <a:stretch/>
        </p:blipFill>
        <p:spPr>
          <a:xfrm>
            <a:off x="5650300" y="1518537"/>
            <a:ext cx="1049349" cy="5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3"/>
          <p:cNvPicPr preferRelativeResize="0"/>
          <p:nvPr/>
        </p:nvPicPr>
        <p:blipFill rotWithShape="1">
          <a:blip r:embed="rId5">
            <a:alphaModFix/>
          </a:blip>
          <a:srcRect b="0" l="26714" r="4239" t="0"/>
          <a:stretch/>
        </p:blipFill>
        <p:spPr>
          <a:xfrm rot="-5400000">
            <a:off x="6154999" y="1847037"/>
            <a:ext cx="2011851" cy="1944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AND_BODY_2_1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/>
          <p:nvPr/>
        </p:nvSpPr>
        <p:spPr>
          <a:xfrm>
            <a:off x="0" y="492900"/>
            <a:ext cx="9144000" cy="465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4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0" name="Google Shape;27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71" name="Google Shape;271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4003" y="3"/>
            <a:ext cx="979998" cy="4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/>
          <p:nvPr/>
        </p:nvSpPr>
        <p:spPr>
          <a:xfrm>
            <a:off x="0" y="492900"/>
            <a:ext cx="9144000" cy="465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5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5" name="Google Shape;275;p45"/>
          <p:cNvSpPr txBox="1"/>
          <p:nvPr>
            <p:ph idx="1" type="body"/>
          </p:nvPr>
        </p:nvSpPr>
        <p:spPr>
          <a:xfrm>
            <a:off x="311700" y="1110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76" name="Google Shape;27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77" name="Google Shape;277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4003" y="3"/>
            <a:ext cx="979998" cy="4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"/>
          <p:cNvSpPr/>
          <p:nvPr/>
        </p:nvSpPr>
        <p:spPr>
          <a:xfrm>
            <a:off x="0" y="492900"/>
            <a:ext cx="9144000" cy="465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6"/>
          <p:cNvSpPr txBox="1"/>
          <p:nvPr>
            <p:ph type="title"/>
          </p:nvPr>
        </p:nvSpPr>
        <p:spPr>
          <a:xfrm>
            <a:off x="0" y="0"/>
            <a:ext cx="82827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1" name="Google Shape;281;p4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82" name="Google Shape;282;p4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83" name="Google Shape;28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84" name="Google Shape;284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4003" y="3"/>
            <a:ext cx="979998" cy="4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One column text">
  <p:cSld name="ONE_COLUMN_TEXT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7"/>
          <p:cNvSpPr/>
          <p:nvPr/>
        </p:nvSpPr>
        <p:spPr>
          <a:xfrm>
            <a:off x="0" y="492900"/>
            <a:ext cx="9144000" cy="465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7"/>
          <p:cNvSpPr txBox="1"/>
          <p:nvPr>
            <p:ph idx="1" type="body"/>
          </p:nvPr>
        </p:nvSpPr>
        <p:spPr>
          <a:xfrm>
            <a:off x="311700" y="757275"/>
            <a:ext cx="2808000" cy="42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88" name="Google Shape;28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89" name="Google Shape;289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4003" y="3"/>
            <a:ext cx="979998" cy="49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7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gradFill>
            <a:gsLst>
              <a:gs pos="0">
                <a:srgbClr val="F35C65"/>
              </a:gs>
              <a:gs pos="0">
                <a:srgbClr val="8F2F64"/>
              </a:gs>
              <a:gs pos="64000">
                <a:srgbClr val="5D1864"/>
              </a:gs>
              <a:gs pos="100000">
                <a:srgbClr val="2B0163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94" name="Google Shape;294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5" name="Google Shape;295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6" name="Google Shape;296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97" name="Google Shape;297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4003" y="3"/>
            <a:ext cx="979998" cy="49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8"/>
          <p:cNvPicPr preferRelativeResize="0"/>
          <p:nvPr/>
        </p:nvPicPr>
        <p:blipFill rotWithShape="1">
          <a:blip r:embed="rId2">
            <a:alphaModFix amt="3000"/>
          </a:blip>
          <a:srcRect b="26507" l="14565" r="60269" t="16609"/>
          <a:stretch/>
        </p:blipFill>
        <p:spPr>
          <a:xfrm>
            <a:off x="3039250" y="724075"/>
            <a:ext cx="3887251" cy="441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9"/>
          <p:cNvSpPr/>
          <p:nvPr/>
        </p:nvSpPr>
        <p:spPr>
          <a:xfrm>
            <a:off x="7847175" y="0"/>
            <a:ext cx="1296600" cy="492900"/>
          </a:xfrm>
          <a:prstGeom prst="rect">
            <a:avLst/>
          </a:prstGeom>
          <a:gradFill>
            <a:gsLst>
              <a:gs pos="0">
                <a:srgbClr val="F35C65"/>
              </a:gs>
              <a:gs pos="0">
                <a:srgbClr val="8F2F64"/>
              </a:gs>
              <a:gs pos="64000">
                <a:srgbClr val="5D1864"/>
              </a:gs>
              <a:gs pos="100000">
                <a:srgbClr val="2B016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9"/>
          <p:cNvSpPr txBox="1"/>
          <p:nvPr>
            <p:ph idx="1" type="body"/>
          </p:nvPr>
        </p:nvSpPr>
        <p:spPr>
          <a:xfrm>
            <a:off x="-125" y="4538400"/>
            <a:ext cx="5380800" cy="605100"/>
          </a:xfrm>
          <a:prstGeom prst="rect">
            <a:avLst/>
          </a:prstGeom>
          <a:gradFill>
            <a:gsLst>
              <a:gs pos="0">
                <a:srgbClr val="F35C65"/>
              </a:gs>
              <a:gs pos="0">
                <a:srgbClr val="8F2F64"/>
              </a:gs>
              <a:gs pos="64000">
                <a:srgbClr val="5D1864"/>
              </a:gs>
              <a:gs pos="100000">
                <a:srgbClr val="2B0163"/>
              </a:gs>
            </a:gsLst>
            <a:path path="circle">
              <a:fillToRect b="100%" l="100%"/>
            </a:path>
            <a:tileRect r="-100%" t="-100%"/>
          </a:gradFill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sp>
        <p:nvSpPr>
          <p:cNvPr id="302" name="Google Shape;30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03" name="Google Shape;303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7753" y="3"/>
            <a:ext cx="979998" cy="4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06" name="Google Shape;30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4038" y="0"/>
            <a:ext cx="979964" cy="4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tal Blank">
  <p:cSld name="TITLE_ONLY_1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_2">
  <p:cSld name="TITLE_ONLY_2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1" name="Google Shape;311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xed Slide 1" type="tx">
  <p:cSld name="TITLE_AND_BODY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0" y="492900"/>
            <a:ext cx="9144000" cy="465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9150" y="0"/>
            <a:ext cx="874850" cy="440013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/>
        </p:nvSpPr>
        <p:spPr>
          <a:xfrm>
            <a:off x="1241300" y="1312450"/>
            <a:ext cx="4787400" cy="24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/>
              <a:t>I’m Michael :)</a:t>
            </a:r>
            <a:br>
              <a:rPr lang="en-GB"/>
            </a:br>
            <a:br>
              <a:rPr lang="en-GB"/>
            </a:br>
            <a:r>
              <a:rPr lang="en-GB" sz="2200"/>
              <a:t>I do custom tailored </a:t>
            </a:r>
            <a:br>
              <a:rPr lang="en-GB" sz="2200"/>
            </a:br>
            <a:r>
              <a:rPr b="1" lang="en-GB" sz="2200"/>
              <a:t>Consulting,</a:t>
            </a:r>
            <a:r>
              <a:rPr lang="en-GB" sz="2200"/>
              <a:t> </a:t>
            </a:r>
            <a:r>
              <a:rPr b="1" lang="en-GB" sz="2200"/>
              <a:t>Training </a:t>
            </a:r>
            <a:r>
              <a:rPr lang="en-GB" sz="2200"/>
              <a:t>and </a:t>
            </a:r>
            <a:r>
              <a:rPr b="1" lang="en-GB" sz="2200"/>
              <a:t>Workshops</a:t>
            </a:r>
            <a:r>
              <a:rPr lang="en-GB" sz="2200"/>
              <a:t>!</a:t>
            </a:r>
            <a:br>
              <a:rPr lang="en-GB" sz="2200"/>
            </a:br>
            <a:br>
              <a:rPr lang="en-GB" sz="2200"/>
            </a:br>
            <a:r>
              <a:rPr b="1" lang="en-GB" sz="2200">
                <a:solidFill>
                  <a:srgbClr val="674EA7"/>
                </a:solidFill>
              </a:rPr>
              <a:t>michael.hladky@push-based.io</a:t>
            </a:r>
            <a:endParaRPr b="1" sz="2200">
              <a:solidFill>
                <a:srgbClr val="674EA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2200">
                <a:solidFill>
                  <a:srgbClr val="674EA7"/>
                </a:solidFill>
              </a:rPr>
              <a:t>www.push-based.io</a:t>
            </a:r>
            <a:endParaRPr b="1" sz="2200">
              <a:solidFill>
                <a:srgbClr val="674EA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200"/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46" y="1442951"/>
            <a:ext cx="690625" cy="217020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/>
        </p:nvSpPr>
        <p:spPr>
          <a:xfrm>
            <a:off x="6154722" y="3963413"/>
            <a:ext cx="2390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b="0" i="0" sz="18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1050" y="3998135"/>
            <a:ext cx="411000" cy="4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 rotWithShape="1">
          <a:blip r:embed="rId5">
            <a:alphaModFix/>
          </a:blip>
          <a:srcRect b="51088" l="0" r="0" t="0"/>
          <a:stretch/>
        </p:blipFill>
        <p:spPr>
          <a:xfrm>
            <a:off x="5675513" y="1227262"/>
            <a:ext cx="1049349" cy="5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6"/>
          <p:cNvPicPr preferRelativeResize="0"/>
          <p:nvPr/>
        </p:nvPicPr>
        <p:blipFill rotWithShape="1">
          <a:blip r:embed="rId6">
            <a:alphaModFix/>
          </a:blip>
          <a:srcRect b="0" l="26714" r="4239" t="0"/>
          <a:stretch/>
        </p:blipFill>
        <p:spPr>
          <a:xfrm rot="-5400000">
            <a:off x="6180212" y="1555762"/>
            <a:ext cx="2011851" cy="1944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pic>
        <p:nvPicPr>
          <p:cNvPr id="44" name="Google Shape;44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04225" y="2989325"/>
            <a:ext cx="874850" cy="92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3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2800"/>
              <a:buNone/>
              <a:defRPr>
                <a:solidFill>
                  <a:srgbClr val="20124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4" name="Google Shape;314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15" name="Google Shape;315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4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8" name="Google Shape;318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9" name="Google Shape;319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xed slide 2">
  <p:cSld name="TITLE_AND_BODY_2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0" y="492900"/>
            <a:ext cx="9144000" cy="465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4003" y="3"/>
            <a:ext cx="979998" cy="492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 txBox="1"/>
          <p:nvPr/>
        </p:nvSpPr>
        <p:spPr>
          <a:xfrm>
            <a:off x="517058" y="1916888"/>
            <a:ext cx="48219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Thanks for </a:t>
            </a:r>
            <a:r>
              <a:rPr b="1" lang="en-GB"/>
              <a:t>your </a:t>
            </a:r>
            <a:r>
              <a:rPr lang="en-GB"/>
              <a:t>time!</a:t>
            </a:r>
            <a:br>
              <a:rPr lang="en-GB"/>
            </a:br>
            <a:r>
              <a:rPr lang="en-GB" sz="2200"/>
              <a:t>If you have any questions, </a:t>
            </a:r>
            <a:r>
              <a:rPr b="1" lang="en-GB" sz="2200"/>
              <a:t>ping me</a:t>
            </a:r>
            <a:r>
              <a:rPr lang="en-GB" sz="2200"/>
              <a:t>!</a:t>
            </a:r>
            <a:endParaRPr sz="2200"/>
          </a:p>
        </p:txBody>
      </p:sp>
      <p:sp>
        <p:nvSpPr>
          <p:cNvPr id="51" name="Google Shape;51;p7"/>
          <p:cNvSpPr txBox="1"/>
          <p:nvPr/>
        </p:nvSpPr>
        <p:spPr>
          <a:xfrm>
            <a:off x="517050" y="2916125"/>
            <a:ext cx="45438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michael.hladky@push-based.io</a:t>
            </a:r>
            <a:endParaRPr/>
          </a:p>
        </p:txBody>
      </p:sp>
      <p:sp>
        <p:nvSpPr>
          <p:cNvPr id="52" name="Google Shape;52;p7"/>
          <p:cNvSpPr txBox="1"/>
          <p:nvPr/>
        </p:nvSpPr>
        <p:spPr>
          <a:xfrm>
            <a:off x="810722" y="3444888"/>
            <a:ext cx="2390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@Michael_Hladky</a:t>
            </a:r>
            <a:endParaRPr b="0" i="0" sz="18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3" name="Google Shape;5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051" y="3479610"/>
            <a:ext cx="411000" cy="4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7"/>
          <p:cNvPicPr preferRelativeResize="0"/>
          <p:nvPr/>
        </p:nvPicPr>
        <p:blipFill rotWithShape="1">
          <a:blip r:embed="rId4">
            <a:alphaModFix/>
          </a:blip>
          <a:srcRect b="51088" l="0" r="0" t="0"/>
          <a:stretch/>
        </p:blipFill>
        <p:spPr>
          <a:xfrm>
            <a:off x="7577600" y="3538862"/>
            <a:ext cx="1049349" cy="5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7"/>
          <p:cNvPicPr preferRelativeResize="0"/>
          <p:nvPr/>
        </p:nvPicPr>
        <p:blipFill rotWithShape="1">
          <a:blip r:embed="rId4">
            <a:alphaModFix/>
          </a:blip>
          <a:srcRect b="51088" l="0" r="0" t="0"/>
          <a:stretch/>
        </p:blipFill>
        <p:spPr>
          <a:xfrm>
            <a:off x="5650300" y="1518537"/>
            <a:ext cx="1049349" cy="5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7"/>
          <p:cNvPicPr preferRelativeResize="0"/>
          <p:nvPr/>
        </p:nvPicPr>
        <p:blipFill rotWithShape="1">
          <a:blip r:embed="rId5">
            <a:alphaModFix/>
          </a:blip>
          <a:srcRect b="0" l="26714" r="4239" t="0"/>
          <a:stretch/>
        </p:blipFill>
        <p:spPr>
          <a:xfrm rot="-5400000">
            <a:off x="6154999" y="1847037"/>
            <a:ext cx="2011851" cy="1944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AND_BODY_2_1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0" y="492900"/>
            <a:ext cx="9144000" cy="465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8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1" name="Google Shape;6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4003" y="3"/>
            <a:ext cx="979998" cy="4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0" y="492900"/>
            <a:ext cx="9144000" cy="465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311700" y="1110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7" name="Google Shape;6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4003" y="3"/>
            <a:ext cx="979998" cy="4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rgbClr val="F35C65"/>
            </a:gs>
            <a:gs pos="0">
              <a:srgbClr val="8F2F64"/>
            </a:gs>
            <a:gs pos="64000">
              <a:srgbClr val="5D1864"/>
            </a:gs>
            <a:gs pos="100000">
              <a:srgbClr val="2B0163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0" y="492900"/>
            <a:ext cx="9144000" cy="465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type="title"/>
          </p:nvPr>
        </p:nvSpPr>
        <p:spPr>
          <a:xfrm>
            <a:off x="0" y="0"/>
            <a:ext cx="82827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4003" y="3"/>
            <a:ext cx="979998" cy="4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7" name="Google Shape;21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8" name="Google Shape;21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7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hyperlink" Target="https://github.com/angular/angular/issues/19483" TargetMode="External"/><Relationship Id="rId4" Type="http://schemas.openxmlformats.org/officeDocument/2006/relationships/image" Target="../media/image29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1.xml"/><Relationship Id="rId3" Type="http://schemas.openxmlformats.org/officeDocument/2006/relationships/hyperlink" Target="https://github.com/angular/angular/issues/19483" TargetMode="Externa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0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500">
                <a:latin typeface="DM Mono"/>
                <a:ea typeface="DM Mono"/>
                <a:cs typeface="DM Mono"/>
                <a:sym typeface="DM Mono"/>
              </a:rPr>
              <a:t>Using signals🚦</a:t>
            </a:r>
            <a:endParaRPr sz="4500"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325" name="Google Shape;325;p55"/>
          <p:cNvSpPr txBox="1"/>
          <p:nvPr>
            <p:ph idx="1" type="subTitle"/>
          </p:nvPr>
        </p:nvSpPr>
        <p:spPr>
          <a:xfrm>
            <a:off x="311700" y="2865175"/>
            <a:ext cx="8520600" cy="1046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Boost your signals game </a:t>
            </a:r>
            <a:r>
              <a:rPr lang="en-GB">
                <a:latin typeface="DM Mono"/>
                <a:ea typeface="DM Mono"/>
                <a:cs typeface="DM Mono"/>
                <a:sym typeface="DM Mono"/>
              </a:rPr>
              <a:t>🎮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4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value dilemma about objects 🤔    (</a:t>
            </a:r>
            <a:r>
              <a:rPr b="1" lang="en-GB">
                <a:solidFill>
                  <a:srgbClr val="FB9DE7"/>
                </a:solidFill>
                <a:latin typeface="DM Mono"/>
                <a:ea typeface="DM Mono"/>
                <a:cs typeface="DM Mono"/>
                <a:sym typeface="DM Mono"/>
              </a:rPr>
              <a:t>Partial</a:t>
            </a:r>
            <a:r>
              <a:rPr lang="en-GB">
                <a:solidFill>
                  <a:srgbClr val="86E1FC"/>
                </a:solidFill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b="1" lang="en-GB">
                <a:solidFill>
                  <a:srgbClr val="FB9DE7"/>
                </a:solidFill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>
                <a:solidFill>
                  <a:srgbClr val="86E1FC"/>
                </a:solidFill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/>
              <a:t>)</a:t>
            </a:r>
            <a:endParaRPr/>
          </a:p>
        </p:txBody>
      </p:sp>
      <p:sp>
        <p:nvSpPr>
          <p:cNvPr id="398" name="Google Shape;398;p64"/>
          <p:cNvSpPr txBox="1"/>
          <p:nvPr/>
        </p:nvSpPr>
        <p:spPr>
          <a:xfrm>
            <a:off x="0" y="492900"/>
            <a:ext cx="9144000" cy="49179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b="1" lang="en-GB" sz="1500">
                <a:solidFill>
                  <a:srgbClr val="FB9DE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Partial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b="1" lang="en-GB" sz="1500">
                <a:solidFill>
                  <a:srgbClr val="FB9DE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&gt;&gt;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({})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500">
              <a:solidFill>
                <a:srgbClr val="4FD6BE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onClick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this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lang="en-GB" sz="15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service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doSomething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i="1"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this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lang="en-GB" sz="15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id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b="1"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movie-header</a:t>
            </a:r>
            <a:r>
              <a:rPr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</a:t>
            </a:r>
            <a:r>
              <a:rPr b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title</a:t>
            </a:r>
            <a:r>
              <a:rPr b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]=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"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b="1"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b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5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title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"</a:t>
            </a:r>
            <a:r>
              <a:rPr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/&gt;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399" name="Google Shape;399;p64"/>
          <p:cNvSpPr/>
          <p:nvPr/>
        </p:nvSpPr>
        <p:spPr>
          <a:xfrm>
            <a:off x="2624850" y="1196213"/>
            <a:ext cx="6264300" cy="7944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Every field of the </a:t>
            </a:r>
            <a:r>
              <a:rPr b="1" lang="en-GB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 object will be also </a:t>
            </a:r>
            <a:r>
              <a:rPr b="1" lang="en-GB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undefined</a:t>
            </a:r>
            <a:r>
              <a:rPr lang="en-GB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.</a:t>
            </a:r>
            <a:endParaRPr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Bad DX when we know that the </a:t>
            </a:r>
            <a:r>
              <a:rPr lang="en-GB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object</a:t>
            </a:r>
            <a:r>
              <a:rPr lang="en-GB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 can have all these fields if populated.</a:t>
            </a:r>
            <a:endParaRPr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cxnSp>
        <p:nvCxnSpPr>
          <p:cNvPr id="400" name="Google Shape;400;p64"/>
          <p:cNvCxnSpPr/>
          <p:nvPr/>
        </p:nvCxnSpPr>
        <p:spPr>
          <a:xfrm>
            <a:off x="3646800" y="2720125"/>
            <a:ext cx="17703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64"/>
          <p:cNvCxnSpPr/>
          <p:nvPr/>
        </p:nvCxnSpPr>
        <p:spPr>
          <a:xfrm flipH="1" rot="10800000">
            <a:off x="2226525" y="896375"/>
            <a:ext cx="2271300" cy="8400"/>
          </a:xfrm>
          <a:prstGeom prst="straightConnector1">
            <a:avLst/>
          </a:prstGeom>
          <a:noFill/>
          <a:ln cap="flat" cmpd="sng" w="28575">
            <a:solidFill>
              <a:srgbClr val="FF966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64"/>
          <p:cNvCxnSpPr/>
          <p:nvPr/>
        </p:nvCxnSpPr>
        <p:spPr>
          <a:xfrm>
            <a:off x="3175750" y="4559175"/>
            <a:ext cx="1496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5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value dilemma about objects 🤔    (</a:t>
            </a:r>
            <a:r>
              <a:rPr b="1" lang="en-GB">
                <a:solidFill>
                  <a:srgbClr val="FB9DE7"/>
                </a:solidFill>
                <a:latin typeface="DM Mono"/>
                <a:ea typeface="DM Mono"/>
                <a:cs typeface="DM Mono"/>
                <a:sym typeface="DM Mono"/>
              </a:rPr>
              <a:t>Partial</a:t>
            </a:r>
            <a:r>
              <a:rPr lang="en-GB">
                <a:solidFill>
                  <a:srgbClr val="86E1FC"/>
                </a:solidFill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b="1" lang="en-GB">
                <a:solidFill>
                  <a:srgbClr val="FB9DE7"/>
                </a:solidFill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>
                <a:solidFill>
                  <a:srgbClr val="86E1FC"/>
                </a:solidFill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/>
              <a:t>)</a:t>
            </a:r>
            <a:endParaRPr/>
          </a:p>
        </p:txBody>
      </p:sp>
      <p:sp>
        <p:nvSpPr>
          <p:cNvPr id="408" name="Google Shape;408;p65"/>
          <p:cNvSpPr txBox="1"/>
          <p:nvPr/>
        </p:nvSpPr>
        <p:spPr>
          <a:xfrm>
            <a:off x="0" y="492900"/>
            <a:ext cx="9144000" cy="48870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b="1" lang="en-GB" sz="1500">
                <a:solidFill>
                  <a:srgbClr val="FB9DE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Partial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b="1" lang="en-GB" sz="1500">
                <a:solidFill>
                  <a:srgbClr val="FB9DE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&gt;&gt;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({})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500">
              <a:solidFill>
                <a:srgbClr val="4FD6BE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onClick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this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lang="en-GB" sz="15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service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doSomething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i="1"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this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lang="en-GB" sz="15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id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8D3F5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b="1"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movie-header</a:t>
            </a:r>
            <a:r>
              <a:rPr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</a:t>
            </a:r>
            <a:r>
              <a:rPr b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title</a:t>
            </a:r>
            <a:r>
              <a:rPr b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]=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"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b="1"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b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5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title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"</a:t>
            </a:r>
            <a:r>
              <a:rPr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/&gt;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cxnSp>
        <p:nvCxnSpPr>
          <p:cNvPr id="409" name="Google Shape;409;p65"/>
          <p:cNvCxnSpPr/>
          <p:nvPr/>
        </p:nvCxnSpPr>
        <p:spPr>
          <a:xfrm>
            <a:off x="3175750" y="4559175"/>
            <a:ext cx="1496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" name="Google Shape;410;p65"/>
          <p:cNvSpPr/>
          <p:nvPr/>
        </p:nvSpPr>
        <p:spPr>
          <a:xfrm>
            <a:off x="2624850" y="1196213"/>
            <a:ext cx="6264300" cy="7944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Every field of the </a:t>
            </a:r>
            <a:r>
              <a:rPr b="1" lang="en-GB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 object will be also </a:t>
            </a:r>
            <a:r>
              <a:rPr b="1" lang="en-GB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undefined</a:t>
            </a:r>
            <a:r>
              <a:rPr lang="en-GB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.</a:t>
            </a:r>
            <a:endParaRPr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Bad DX when we know that the object can have all these fields if populated.</a:t>
            </a:r>
            <a:endParaRPr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411" name="Google Shape;411;p65"/>
          <p:cNvSpPr/>
          <p:nvPr/>
        </p:nvSpPr>
        <p:spPr>
          <a:xfrm>
            <a:off x="0" y="505500"/>
            <a:ext cx="9144000" cy="4696200"/>
          </a:xfrm>
          <a:prstGeom prst="rect">
            <a:avLst/>
          </a:prstGeom>
          <a:solidFill>
            <a:srgbClr val="464646">
              <a:alpha val="512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2" name="Google Shape;41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88" y="1840625"/>
            <a:ext cx="8572575" cy="202595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57213" rotWithShape="0" algn="bl">
              <a:schemeClr val="lt1">
                <a:alpha val="52999"/>
              </a:scheme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6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value dilemma about objects 🤔  (</a:t>
            </a:r>
            <a:r>
              <a:rPr b="1" lang="en-GB">
                <a:solidFill>
                  <a:srgbClr val="FB9DE7"/>
                </a:solidFill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>
                <a:solidFill>
                  <a:srgbClr val="C8D3F5"/>
                </a:solidFill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>
                <a:solidFill>
                  <a:srgbClr val="86E1FC"/>
                </a:solidFill>
                <a:latin typeface="DM Mono"/>
                <a:ea typeface="DM Mono"/>
                <a:cs typeface="DM Mono"/>
                <a:sym typeface="DM Mono"/>
              </a:rPr>
              <a:t>|</a:t>
            </a:r>
            <a:r>
              <a:rPr lang="en-GB">
                <a:solidFill>
                  <a:srgbClr val="C8D3F5"/>
                </a:solidFill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>
                <a:solidFill>
                  <a:srgbClr val="FF966C"/>
                </a:solidFill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/>
              <a:t>)</a:t>
            </a:r>
            <a:endParaRPr/>
          </a:p>
        </p:txBody>
      </p:sp>
      <p:sp>
        <p:nvSpPr>
          <p:cNvPr id="418" name="Google Shape;418;p66"/>
          <p:cNvSpPr txBox="1"/>
          <p:nvPr/>
        </p:nvSpPr>
        <p:spPr>
          <a:xfrm>
            <a:off x="0" y="492900"/>
            <a:ext cx="9144000" cy="50334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b="1" lang="en-GB" sz="1500">
                <a:solidFill>
                  <a:srgbClr val="FB9DE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|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500">
                <a:solidFill>
                  <a:srgbClr val="7F85A3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419" name="Google Shape;419;p66"/>
          <p:cNvSpPr/>
          <p:nvPr/>
        </p:nvSpPr>
        <p:spPr>
          <a:xfrm>
            <a:off x="5644425" y="723763"/>
            <a:ext cx="2492100" cy="537900"/>
          </a:xfrm>
          <a:prstGeom prst="rect">
            <a:avLst/>
          </a:prstGeom>
          <a:solidFill>
            <a:srgbClr val="C3E8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DM Mono"/>
                <a:ea typeface="DM Mono"/>
                <a:cs typeface="DM Mono"/>
                <a:sym typeface="DM Mono"/>
              </a:rPr>
              <a:t>✅ </a:t>
            </a:r>
            <a:r>
              <a:rPr lang="en-GB" sz="1500">
                <a:solidFill>
                  <a:schemeClr val="dk1"/>
                </a:solidFill>
                <a:latin typeface="DM Mono"/>
                <a:ea typeface="DM Mono"/>
                <a:cs typeface="DM Mono"/>
                <a:sym typeface="DM Mono"/>
              </a:rPr>
              <a:t>Explicit null!</a:t>
            </a:r>
            <a:endParaRPr sz="1500">
              <a:solidFill>
                <a:schemeClr val="dk1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7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value dilemma about objects 🤔  (</a:t>
            </a:r>
            <a:r>
              <a:rPr b="1" lang="en-GB">
                <a:solidFill>
                  <a:srgbClr val="FB9DE7"/>
                </a:solidFill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>
                <a:solidFill>
                  <a:srgbClr val="C8D3F5"/>
                </a:solidFill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>
                <a:solidFill>
                  <a:srgbClr val="86E1FC"/>
                </a:solidFill>
                <a:latin typeface="DM Mono"/>
                <a:ea typeface="DM Mono"/>
                <a:cs typeface="DM Mono"/>
                <a:sym typeface="DM Mono"/>
              </a:rPr>
              <a:t>|</a:t>
            </a:r>
            <a:r>
              <a:rPr lang="en-GB">
                <a:solidFill>
                  <a:srgbClr val="C8D3F5"/>
                </a:solidFill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>
                <a:solidFill>
                  <a:srgbClr val="FF966C"/>
                </a:solidFill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/>
              <a:t>)</a:t>
            </a:r>
            <a:endParaRPr/>
          </a:p>
        </p:txBody>
      </p:sp>
      <p:sp>
        <p:nvSpPr>
          <p:cNvPr id="425" name="Google Shape;425;p67"/>
          <p:cNvSpPr txBox="1"/>
          <p:nvPr/>
        </p:nvSpPr>
        <p:spPr>
          <a:xfrm>
            <a:off x="0" y="492900"/>
            <a:ext cx="9144000" cy="50334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b="1" lang="en-GB" sz="1500">
                <a:solidFill>
                  <a:srgbClr val="FB9DE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|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500">
                <a:solidFill>
                  <a:srgbClr val="7F85A3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onClick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if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(</a:t>
            </a:r>
            <a:r>
              <a:rPr i="1"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this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()) {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this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lang="en-GB" sz="15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service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doSomething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i="1"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this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lang="en-GB" sz="15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id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cxnSp>
        <p:nvCxnSpPr>
          <p:cNvPr id="426" name="Google Shape;426;p67"/>
          <p:cNvCxnSpPr/>
          <p:nvPr/>
        </p:nvCxnSpPr>
        <p:spPr>
          <a:xfrm>
            <a:off x="4330575" y="2742925"/>
            <a:ext cx="17703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⚠️ </a:t>
            </a:r>
            <a:r>
              <a:rPr b="1" lang="en-GB" sz="2500"/>
              <a:t>Function call issues</a:t>
            </a:r>
            <a:endParaRPr b="1" sz="2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9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value dilemma about objects 🤔  (</a:t>
            </a:r>
            <a:r>
              <a:rPr b="1" lang="en-GB">
                <a:solidFill>
                  <a:srgbClr val="FB9DE7"/>
                </a:solidFill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>
                <a:solidFill>
                  <a:srgbClr val="C8D3F5"/>
                </a:solidFill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>
                <a:solidFill>
                  <a:srgbClr val="86E1FC"/>
                </a:solidFill>
                <a:latin typeface="DM Mono"/>
                <a:ea typeface="DM Mono"/>
                <a:cs typeface="DM Mono"/>
                <a:sym typeface="DM Mono"/>
              </a:rPr>
              <a:t>|</a:t>
            </a:r>
            <a:r>
              <a:rPr lang="en-GB">
                <a:solidFill>
                  <a:srgbClr val="C8D3F5"/>
                </a:solidFill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>
                <a:solidFill>
                  <a:srgbClr val="FF966C"/>
                </a:solidFill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/>
              <a:t>)</a:t>
            </a:r>
            <a:endParaRPr/>
          </a:p>
        </p:txBody>
      </p:sp>
      <p:sp>
        <p:nvSpPr>
          <p:cNvPr id="437" name="Google Shape;437;p69"/>
          <p:cNvSpPr txBox="1"/>
          <p:nvPr/>
        </p:nvSpPr>
        <p:spPr>
          <a:xfrm>
            <a:off x="0" y="492900"/>
            <a:ext cx="9144000" cy="65340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b="1" lang="en-GB" sz="1500">
                <a:solidFill>
                  <a:srgbClr val="FB9DE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|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500">
                <a:solidFill>
                  <a:srgbClr val="7F85A3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onClick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if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(</a:t>
            </a:r>
            <a:r>
              <a:rPr i="1"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this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()) {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this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lang="en-GB" sz="15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service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doSomething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i="1"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this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lang="en-GB" sz="15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id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b="1"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movie-header</a:t>
            </a:r>
            <a:r>
              <a:rPr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i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*</a:t>
            </a:r>
            <a:r>
              <a:rPr b="1" i="1" lang="en-GB" sz="1500">
                <a:solidFill>
                  <a:srgbClr val="FFBB0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ngIf</a:t>
            </a:r>
            <a:r>
              <a:rPr b="1" i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"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b="1" i="1"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"</a:t>
            </a:r>
            <a:r>
              <a:rPr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</a:t>
            </a:r>
            <a:r>
              <a:rPr b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title</a:t>
            </a:r>
            <a:r>
              <a:rPr b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]=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"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b="1" i="1"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b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5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title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"</a:t>
            </a:r>
            <a:r>
              <a:rPr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/&gt;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cxnSp>
        <p:nvCxnSpPr>
          <p:cNvPr id="438" name="Google Shape;438;p69"/>
          <p:cNvCxnSpPr/>
          <p:nvPr/>
        </p:nvCxnSpPr>
        <p:spPr>
          <a:xfrm>
            <a:off x="4330575" y="2742925"/>
            <a:ext cx="17703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69"/>
          <p:cNvCxnSpPr/>
          <p:nvPr/>
        </p:nvCxnSpPr>
        <p:spPr>
          <a:xfrm>
            <a:off x="4999625" y="4444975"/>
            <a:ext cx="1518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0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value dilemma about objects 🤔  (</a:t>
            </a:r>
            <a:r>
              <a:rPr b="1" lang="en-GB">
                <a:solidFill>
                  <a:srgbClr val="FB9DE7"/>
                </a:solidFill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>
                <a:solidFill>
                  <a:srgbClr val="C8D3F5"/>
                </a:solidFill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>
                <a:solidFill>
                  <a:srgbClr val="86E1FC"/>
                </a:solidFill>
                <a:latin typeface="DM Mono"/>
                <a:ea typeface="DM Mono"/>
                <a:cs typeface="DM Mono"/>
                <a:sym typeface="DM Mono"/>
              </a:rPr>
              <a:t>|</a:t>
            </a:r>
            <a:r>
              <a:rPr lang="en-GB">
                <a:solidFill>
                  <a:srgbClr val="C8D3F5"/>
                </a:solidFill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>
                <a:solidFill>
                  <a:srgbClr val="FF966C"/>
                </a:solidFill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/>
              <a:t>)</a:t>
            </a:r>
            <a:endParaRPr/>
          </a:p>
        </p:txBody>
      </p:sp>
      <p:sp>
        <p:nvSpPr>
          <p:cNvPr id="445" name="Google Shape;445;p70"/>
          <p:cNvSpPr txBox="1"/>
          <p:nvPr/>
        </p:nvSpPr>
        <p:spPr>
          <a:xfrm>
            <a:off x="0" y="492900"/>
            <a:ext cx="9144000" cy="65340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b="1" lang="en-GB" sz="1500">
                <a:solidFill>
                  <a:srgbClr val="FB9DE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|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500">
                <a:solidFill>
                  <a:srgbClr val="7F85A3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onClick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if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(</a:t>
            </a:r>
            <a:r>
              <a:rPr i="1"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this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()) {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this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lang="en-GB" sz="15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service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doSomething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i="1"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this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lang="en-GB" sz="15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id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b="1"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movie-header</a:t>
            </a:r>
            <a:r>
              <a:rPr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i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*</a:t>
            </a:r>
            <a:r>
              <a:rPr b="1" i="1" lang="en-GB" sz="1500">
                <a:solidFill>
                  <a:srgbClr val="FFBB0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ngIf</a:t>
            </a:r>
            <a:r>
              <a:rPr b="1" i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"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b="1" i="1"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"</a:t>
            </a:r>
            <a:r>
              <a:rPr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</a:t>
            </a:r>
            <a:r>
              <a:rPr b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title</a:t>
            </a:r>
            <a:r>
              <a:rPr b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]=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"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b="1" i="1"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b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5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title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"</a:t>
            </a:r>
            <a:r>
              <a:rPr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/&gt;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cxnSp>
        <p:nvCxnSpPr>
          <p:cNvPr id="446" name="Google Shape;446;p70"/>
          <p:cNvCxnSpPr/>
          <p:nvPr/>
        </p:nvCxnSpPr>
        <p:spPr>
          <a:xfrm>
            <a:off x="4330575" y="2742925"/>
            <a:ext cx="17703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70"/>
          <p:cNvCxnSpPr/>
          <p:nvPr/>
        </p:nvCxnSpPr>
        <p:spPr>
          <a:xfrm>
            <a:off x="4999625" y="4444975"/>
            <a:ext cx="1518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8" name="Google Shape;448;p70"/>
          <p:cNvSpPr/>
          <p:nvPr/>
        </p:nvSpPr>
        <p:spPr>
          <a:xfrm>
            <a:off x="2778875" y="968313"/>
            <a:ext cx="6264300" cy="7944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Type narrowing doesn’t work on function calls! </a:t>
            </a:r>
            <a:endParaRPr b="1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1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value dilemma about objects 🤔  (</a:t>
            </a:r>
            <a:r>
              <a:rPr b="1" lang="en-GB">
                <a:solidFill>
                  <a:srgbClr val="FB9DE7"/>
                </a:solidFill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>
                <a:solidFill>
                  <a:srgbClr val="C8D3F5"/>
                </a:solidFill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>
                <a:solidFill>
                  <a:srgbClr val="86E1FC"/>
                </a:solidFill>
                <a:latin typeface="DM Mono"/>
                <a:ea typeface="DM Mono"/>
                <a:cs typeface="DM Mono"/>
                <a:sym typeface="DM Mono"/>
              </a:rPr>
              <a:t>|</a:t>
            </a:r>
            <a:r>
              <a:rPr lang="en-GB">
                <a:solidFill>
                  <a:srgbClr val="C8D3F5"/>
                </a:solidFill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>
                <a:solidFill>
                  <a:srgbClr val="FF966C"/>
                </a:solidFill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/>
              <a:t>)</a:t>
            </a:r>
            <a:endParaRPr/>
          </a:p>
        </p:txBody>
      </p:sp>
      <p:sp>
        <p:nvSpPr>
          <p:cNvPr id="454" name="Google Shape;454;p71"/>
          <p:cNvSpPr txBox="1"/>
          <p:nvPr/>
        </p:nvSpPr>
        <p:spPr>
          <a:xfrm>
            <a:off x="0" y="492900"/>
            <a:ext cx="9144000" cy="65340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b="1" lang="en-GB" sz="1500">
                <a:solidFill>
                  <a:srgbClr val="FB9DE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|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500">
                <a:solidFill>
                  <a:srgbClr val="7F85A3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onClick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if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(</a:t>
            </a:r>
            <a:r>
              <a:rPr i="1"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this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()) {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this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lang="en-GB" sz="15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service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doSomething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i="1"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this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lang="en-GB" sz="15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id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b="1"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movie-header</a:t>
            </a:r>
            <a:r>
              <a:rPr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i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*</a:t>
            </a:r>
            <a:r>
              <a:rPr b="1" i="1" lang="en-GB" sz="1500">
                <a:solidFill>
                  <a:srgbClr val="FFBB0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ngIf</a:t>
            </a:r>
            <a:r>
              <a:rPr b="1" i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"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b="1" i="1"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"</a:t>
            </a:r>
            <a:r>
              <a:rPr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</a:t>
            </a:r>
            <a:r>
              <a:rPr b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title</a:t>
            </a:r>
            <a:r>
              <a:rPr b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]=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"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b="1" i="1"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b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5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title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"</a:t>
            </a:r>
            <a:r>
              <a:rPr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/&gt;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cxnSp>
        <p:nvCxnSpPr>
          <p:cNvPr id="455" name="Google Shape;455;p71"/>
          <p:cNvCxnSpPr/>
          <p:nvPr/>
        </p:nvCxnSpPr>
        <p:spPr>
          <a:xfrm>
            <a:off x="4330575" y="2742925"/>
            <a:ext cx="17703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71"/>
          <p:cNvCxnSpPr/>
          <p:nvPr/>
        </p:nvCxnSpPr>
        <p:spPr>
          <a:xfrm>
            <a:off x="4999625" y="4444975"/>
            <a:ext cx="1518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Google Shape;457;p71"/>
          <p:cNvSpPr/>
          <p:nvPr/>
        </p:nvSpPr>
        <p:spPr>
          <a:xfrm>
            <a:off x="2778875" y="968313"/>
            <a:ext cx="6264300" cy="7944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Type narrowing doesn’t work on function calls! </a:t>
            </a:r>
            <a:endParaRPr b="1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458" name="Google Shape;458;p71"/>
          <p:cNvSpPr/>
          <p:nvPr/>
        </p:nvSpPr>
        <p:spPr>
          <a:xfrm>
            <a:off x="0" y="492900"/>
            <a:ext cx="9144000" cy="4696200"/>
          </a:xfrm>
          <a:prstGeom prst="rect">
            <a:avLst/>
          </a:prstGeom>
          <a:solidFill>
            <a:srgbClr val="464646">
              <a:alpha val="512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9" name="Google Shape;45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962" y="1659875"/>
            <a:ext cx="6722073" cy="216612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8640000" dist="9525">
              <a:schemeClr val="lt1">
                <a:alpha val="48000"/>
              </a:scheme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2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value dilemma about objects 🤔  (</a:t>
            </a:r>
            <a:r>
              <a:rPr b="1" lang="en-GB">
                <a:solidFill>
                  <a:srgbClr val="FB9DE7"/>
                </a:solidFill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>
                <a:solidFill>
                  <a:srgbClr val="C8D3F5"/>
                </a:solidFill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>
                <a:solidFill>
                  <a:srgbClr val="86E1FC"/>
                </a:solidFill>
                <a:latin typeface="DM Mono"/>
                <a:ea typeface="DM Mono"/>
                <a:cs typeface="DM Mono"/>
                <a:sym typeface="DM Mono"/>
              </a:rPr>
              <a:t>|</a:t>
            </a:r>
            <a:r>
              <a:rPr lang="en-GB">
                <a:solidFill>
                  <a:srgbClr val="C8D3F5"/>
                </a:solidFill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>
                <a:solidFill>
                  <a:srgbClr val="FF966C"/>
                </a:solidFill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/>
              <a:t>)</a:t>
            </a:r>
            <a:endParaRPr/>
          </a:p>
        </p:txBody>
      </p:sp>
      <p:sp>
        <p:nvSpPr>
          <p:cNvPr id="465" name="Google Shape;465;p72"/>
          <p:cNvSpPr txBox="1"/>
          <p:nvPr/>
        </p:nvSpPr>
        <p:spPr>
          <a:xfrm>
            <a:off x="0" y="492900"/>
            <a:ext cx="9144000" cy="69957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b="1" lang="en-GB" sz="1500">
                <a:solidFill>
                  <a:srgbClr val="FB9DE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|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500">
                <a:solidFill>
                  <a:srgbClr val="7F85A3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onClick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if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(</a:t>
            </a:r>
            <a:r>
              <a:rPr i="1"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this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()) {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this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lang="en-GB" sz="15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service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doSomething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i="1"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this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lang="en-GB" sz="15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id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b="1"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movie-header</a:t>
            </a:r>
            <a:r>
              <a:rPr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i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*</a:t>
            </a:r>
            <a:r>
              <a:rPr b="1" i="1" lang="en-GB" sz="1500">
                <a:solidFill>
                  <a:srgbClr val="FFBB0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ngIf</a:t>
            </a:r>
            <a:r>
              <a:rPr b="1" i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"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b="1" i="1"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"</a:t>
            </a:r>
            <a:r>
              <a:rPr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</a:t>
            </a:r>
            <a:r>
              <a:rPr b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title</a:t>
            </a:r>
            <a:r>
              <a:rPr b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]=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"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b="1" i="1"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b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5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title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"</a:t>
            </a:r>
            <a:r>
              <a:rPr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/&gt;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cxnSp>
        <p:nvCxnSpPr>
          <p:cNvPr id="466" name="Google Shape;466;p72"/>
          <p:cNvCxnSpPr/>
          <p:nvPr/>
        </p:nvCxnSpPr>
        <p:spPr>
          <a:xfrm>
            <a:off x="1405975" y="2279925"/>
            <a:ext cx="1503900" cy="0"/>
          </a:xfrm>
          <a:prstGeom prst="straightConnector1">
            <a:avLst/>
          </a:prstGeom>
          <a:noFill/>
          <a:ln cap="flat" cmpd="sng" w="28575">
            <a:solidFill>
              <a:srgbClr val="C3E88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3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✅ Store the signal value into a variable</a:t>
            </a:r>
            <a:endParaRPr/>
          </a:p>
        </p:txBody>
      </p:sp>
      <p:sp>
        <p:nvSpPr>
          <p:cNvPr id="472" name="Google Shape;472;p73"/>
          <p:cNvSpPr txBox="1"/>
          <p:nvPr/>
        </p:nvSpPr>
        <p:spPr>
          <a:xfrm>
            <a:off x="0" y="492900"/>
            <a:ext cx="9144000" cy="49179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b="1" lang="en-GB" sz="1500">
                <a:solidFill>
                  <a:srgbClr val="FB9DE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|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500">
                <a:solidFill>
                  <a:srgbClr val="7F85A3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onClick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i="1"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this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if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(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 {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this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lang="en-GB" sz="15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service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doSomething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500">
                <a:solidFill>
                  <a:srgbClr val="FFC77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lang="en-GB" sz="15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id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endParaRPr b="1" sz="1500">
              <a:solidFill>
                <a:srgbClr val="82AA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b="1"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movie-header</a:t>
            </a:r>
            <a:r>
              <a:rPr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i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*</a:t>
            </a:r>
            <a:r>
              <a:rPr b="1" i="1" lang="en-GB" sz="1500">
                <a:solidFill>
                  <a:srgbClr val="FFBB0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ngIf</a:t>
            </a:r>
            <a:r>
              <a:rPr b="1" i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"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b="1" i="1"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b="1" i="1" lang="en-GB" sz="1500">
                <a:solidFill>
                  <a:srgbClr val="FFBB0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i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as</a:t>
            </a:r>
            <a:r>
              <a:rPr b="1" i="1" lang="en-GB" sz="1500">
                <a:solidFill>
                  <a:srgbClr val="FFBB0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FB9DE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"</a:t>
            </a:r>
            <a:r>
              <a:rPr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</a:t>
            </a:r>
            <a:r>
              <a:rPr b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title</a:t>
            </a:r>
            <a:r>
              <a:rPr b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]=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"</a:t>
            </a:r>
            <a:r>
              <a:rPr b="1" lang="en-GB" sz="1500">
                <a:solidFill>
                  <a:srgbClr val="FCA7EA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b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5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title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"</a:t>
            </a:r>
            <a:r>
              <a:rPr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/&gt;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473" name="Google Shape;473;p73"/>
          <p:cNvSpPr/>
          <p:nvPr/>
        </p:nvSpPr>
        <p:spPr>
          <a:xfrm>
            <a:off x="5226300" y="807375"/>
            <a:ext cx="3609600" cy="856500"/>
          </a:xfrm>
          <a:prstGeom prst="rect">
            <a:avLst/>
          </a:prstGeom>
          <a:solidFill>
            <a:srgbClr val="C3E8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274E13"/>
                </a:solidFill>
                <a:latin typeface="DM Mono"/>
                <a:ea typeface="DM Mono"/>
                <a:cs typeface="DM Mono"/>
                <a:sym typeface="DM Mono"/>
              </a:rPr>
              <a:t>Explicit null check!</a:t>
            </a:r>
            <a:endParaRPr b="1" sz="1600">
              <a:solidFill>
                <a:srgbClr val="274E13"/>
              </a:solidFill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274E13"/>
                </a:solidFill>
                <a:latin typeface="DM Mono"/>
                <a:ea typeface="DM Mono"/>
                <a:cs typeface="DM Mono"/>
                <a:sym typeface="DM Mono"/>
              </a:rPr>
              <a:t>No surprises </a:t>
            </a:r>
            <a:r>
              <a:rPr b="1" lang="en-GB" sz="1600">
                <a:solidFill>
                  <a:srgbClr val="274E13"/>
                </a:solidFill>
                <a:latin typeface="DM Mono"/>
                <a:ea typeface="DM Mono"/>
                <a:cs typeface="DM Mono"/>
                <a:sym typeface="DM Mono"/>
              </a:rPr>
              <a:t>🎉</a:t>
            </a:r>
            <a:r>
              <a:rPr b="1" lang="en-GB" sz="1600">
                <a:solidFill>
                  <a:srgbClr val="274E13"/>
                </a:solidFill>
                <a:latin typeface="DM Mono"/>
                <a:ea typeface="DM Mono"/>
                <a:cs typeface="DM Mono"/>
                <a:sym typeface="DM Mono"/>
              </a:rPr>
              <a:t>!</a:t>
            </a:r>
            <a:endParaRPr b="1" sz="1600">
              <a:solidFill>
                <a:srgbClr val="274E13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cxnSp>
        <p:nvCxnSpPr>
          <p:cNvPr id="474" name="Google Shape;474;p73"/>
          <p:cNvCxnSpPr/>
          <p:nvPr/>
        </p:nvCxnSpPr>
        <p:spPr>
          <a:xfrm>
            <a:off x="1033250" y="2279925"/>
            <a:ext cx="3069300" cy="0"/>
          </a:xfrm>
          <a:prstGeom prst="straightConnector1">
            <a:avLst/>
          </a:prstGeom>
          <a:noFill/>
          <a:ln cap="flat" cmpd="sng" w="28575">
            <a:solidFill>
              <a:srgbClr val="C3E88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73"/>
          <p:cNvCxnSpPr/>
          <p:nvPr/>
        </p:nvCxnSpPr>
        <p:spPr>
          <a:xfrm>
            <a:off x="3860200" y="4916125"/>
            <a:ext cx="995100" cy="0"/>
          </a:xfrm>
          <a:prstGeom prst="straightConnector1">
            <a:avLst/>
          </a:prstGeom>
          <a:noFill/>
          <a:ln cap="flat" cmpd="sng" w="28575">
            <a:solidFill>
              <a:srgbClr val="C3E88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6" name="Google Shape;476;p73"/>
          <p:cNvSpPr/>
          <p:nvPr/>
        </p:nvSpPr>
        <p:spPr>
          <a:xfrm>
            <a:off x="4708850" y="3350400"/>
            <a:ext cx="3834300" cy="856500"/>
          </a:xfrm>
          <a:prstGeom prst="rect">
            <a:avLst/>
          </a:prstGeom>
          <a:solidFill>
            <a:srgbClr val="C3E8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274E13"/>
                </a:solidFill>
                <a:latin typeface="DM Mono"/>
                <a:ea typeface="DM Mono"/>
                <a:cs typeface="DM Mono"/>
                <a:sym typeface="DM Mono"/>
              </a:rPr>
              <a:t>Using ‘as’ solves the issue in the template 🎉!</a:t>
            </a:r>
            <a:endParaRPr b="1" sz="1600">
              <a:solidFill>
                <a:srgbClr val="274E13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🤔 Initial value dilemma</a:t>
            </a:r>
            <a:endParaRPr b="1" sz="2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4"/>
          <p:cNvSpPr txBox="1"/>
          <p:nvPr>
            <p:ph type="title"/>
          </p:nvPr>
        </p:nvSpPr>
        <p:spPr>
          <a:xfrm>
            <a:off x="311700" y="2150850"/>
            <a:ext cx="6698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Demo &amp; </a:t>
            </a:r>
            <a:br>
              <a:rPr lang="en-GB" sz="4800"/>
            </a:br>
            <a:r>
              <a:rPr lang="en-GB" sz="4800"/>
              <a:t>Exercise Time!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/>
              <a:t>Signal introduction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82" name="Google Shape;48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725" y="643325"/>
            <a:ext cx="3713750" cy="371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🪄 </a:t>
            </a:r>
            <a:r>
              <a:rPr b="1" lang="en-GB" sz="2500"/>
              <a:t>computed() </a:t>
            </a:r>
            <a:r>
              <a:rPr lang="en-GB" sz="2500"/>
              <a:t>tricks</a:t>
            </a:r>
            <a:endParaRPr b="1" sz="2500"/>
          </a:p>
        </p:txBody>
      </p:sp>
      <p:sp>
        <p:nvSpPr>
          <p:cNvPr id="488" name="Google Shape;488;p75"/>
          <p:cNvSpPr txBox="1"/>
          <p:nvPr/>
        </p:nvSpPr>
        <p:spPr>
          <a:xfrm>
            <a:off x="1798350" y="2918475"/>
            <a:ext cx="554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Dynamic dependencies &amp; Auto memoization</a:t>
            </a:r>
            <a:endParaRPr sz="180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6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Branching in Computations (Dynamic deps)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76"/>
          <p:cNvSpPr txBox="1"/>
          <p:nvPr/>
        </p:nvSpPr>
        <p:spPr>
          <a:xfrm>
            <a:off x="0" y="492900"/>
            <a:ext cx="9144000" cy="50334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showName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5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false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495" name="Google Shape;495;p76"/>
          <p:cNvSpPr txBox="1"/>
          <p:nvPr/>
        </p:nvSpPr>
        <p:spPr>
          <a:xfrm>
            <a:off x="4884600" y="589875"/>
            <a:ext cx="425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77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Branching in Computations (Dynamic deps)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77"/>
          <p:cNvSpPr txBox="1"/>
          <p:nvPr/>
        </p:nvSpPr>
        <p:spPr>
          <a:xfrm>
            <a:off x="0" y="492900"/>
            <a:ext cx="9144000" cy="59568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showName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5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false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greeting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computed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(() </a:t>
            </a:r>
            <a:r>
              <a:rPr i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=&gt;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{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if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(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showName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()) {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return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`</a:t>
            </a:r>
            <a:r>
              <a:rPr lang="en-GB" sz="15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Hello,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${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name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r>
              <a:rPr lang="en-GB" sz="15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!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`;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return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</a:t>
            </a:r>
            <a:r>
              <a:rPr lang="en-GB" sz="15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Hello!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greeting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502" name="Google Shape;502;p77"/>
          <p:cNvSpPr txBox="1"/>
          <p:nvPr/>
        </p:nvSpPr>
        <p:spPr>
          <a:xfrm>
            <a:off x="4884600" y="589875"/>
            <a:ext cx="425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78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Branching in Computations (Dynamic deps)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78"/>
          <p:cNvSpPr txBox="1"/>
          <p:nvPr/>
        </p:nvSpPr>
        <p:spPr>
          <a:xfrm>
            <a:off x="0" y="492900"/>
            <a:ext cx="9144000" cy="50334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showName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5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false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greeting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computed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(() </a:t>
            </a:r>
            <a:r>
              <a:rPr i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=&gt;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{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if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(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showName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()) {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return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`</a:t>
            </a:r>
            <a:r>
              <a:rPr lang="en-GB" sz="15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Hello,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${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name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r>
              <a:rPr lang="en-GB" sz="15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!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`;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return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</a:t>
            </a:r>
            <a:r>
              <a:rPr lang="en-GB" sz="15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Hello!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greeting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509" name="Google Shape;509;p78"/>
          <p:cNvSpPr txBox="1"/>
          <p:nvPr/>
        </p:nvSpPr>
        <p:spPr>
          <a:xfrm>
            <a:off x="1645525" y="1502475"/>
            <a:ext cx="5382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👇</a:t>
            </a:r>
            <a:endParaRPr sz="2300"/>
          </a:p>
        </p:txBody>
      </p:sp>
      <p:grpSp>
        <p:nvGrpSpPr>
          <p:cNvPr id="510" name="Google Shape;510;p78"/>
          <p:cNvGrpSpPr/>
          <p:nvPr/>
        </p:nvGrpSpPr>
        <p:grpSpPr>
          <a:xfrm>
            <a:off x="5787150" y="1273875"/>
            <a:ext cx="2823350" cy="909850"/>
            <a:chOff x="5787150" y="1045275"/>
            <a:chExt cx="2823350" cy="909850"/>
          </a:xfrm>
        </p:grpSpPr>
        <p:sp>
          <p:nvSpPr>
            <p:cNvPr id="511" name="Google Shape;511;p78"/>
            <p:cNvSpPr txBox="1"/>
            <p:nvPr/>
          </p:nvSpPr>
          <p:spPr>
            <a:xfrm>
              <a:off x="6571700" y="1539625"/>
              <a:ext cx="2038800" cy="415500"/>
            </a:xfrm>
            <a:prstGeom prst="rect">
              <a:avLst/>
            </a:prstGeom>
            <a:solidFill>
              <a:srgbClr val="22243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00">
                  <a:solidFill>
                    <a:srgbClr val="82AAFF"/>
                  </a:solidFill>
                  <a:highlight>
                    <a:srgbClr val="222436"/>
                  </a:highlight>
                  <a:latin typeface="DM Mono"/>
                  <a:ea typeface="DM Mono"/>
                  <a:cs typeface="DM Mono"/>
                  <a:sym typeface="DM Mono"/>
                </a:rPr>
                <a:t>[showName]</a:t>
              </a:r>
              <a:endParaRPr b="1"/>
            </a:p>
          </p:txBody>
        </p:sp>
        <p:sp>
          <p:nvSpPr>
            <p:cNvPr id="512" name="Google Shape;512;p78"/>
            <p:cNvSpPr txBox="1"/>
            <p:nvPr/>
          </p:nvSpPr>
          <p:spPr>
            <a:xfrm>
              <a:off x="5787150" y="1045275"/>
              <a:ext cx="2541300" cy="415500"/>
            </a:xfrm>
            <a:prstGeom prst="rect">
              <a:avLst/>
            </a:prstGeom>
            <a:solidFill>
              <a:srgbClr val="22243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00">
                  <a:solidFill>
                    <a:srgbClr val="82AAFF"/>
                  </a:solidFill>
                  <a:highlight>
                    <a:srgbClr val="222436"/>
                  </a:highlight>
                  <a:latin typeface="DM Mono"/>
                  <a:ea typeface="DM Mono"/>
                  <a:cs typeface="DM Mono"/>
                  <a:sym typeface="DM Mono"/>
                </a:rPr>
                <a:t>showName() === </a:t>
              </a:r>
              <a:r>
                <a:rPr b="1" lang="en-GB" sz="1500">
                  <a:solidFill>
                    <a:srgbClr val="FF966C"/>
                  </a:solidFill>
                  <a:highlight>
                    <a:srgbClr val="222436"/>
                  </a:highlight>
                  <a:latin typeface="DM Mono"/>
                  <a:ea typeface="DM Mono"/>
                  <a:cs typeface="DM Mono"/>
                  <a:sym typeface="DM Mono"/>
                </a:rPr>
                <a:t>false</a:t>
              </a:r>
              <a:endParaRPr b="1">
                <a:solidFill>
                  <a:srgbClr val="FF966C"/>
                </a:solidFill>
              </a:endParaRPr>
            </a:p>
          </p:txBody>
        </p:sp>
        <p:cxnSp>
          <p:nvCxnSpPr>
            <p:cNvPr id="513" name="Google Shape;513;p78"/>
            <p:cNvCxnSpPr/>
            <p:nvPr/>
          </p:nvCxnSpPr>
          <p:spPr>
            <a:xfrm flipH="1" rot="-5400000">
              <a:off x="6313400" y="1470675"/>
              <a:ext cx="268200" cy="248400"/>
            </a:xfrm>
            <a:prstGeom prst="bentConnector3">
              <a:avLst>
                <a:gd fmla="val 98164" name="adj1"/>
              </a:avLst>
            </a:prstGeom>
            <a:noFill/>
            <a:ln cap="flat" cmpd="sng" w="28575">
              <a:solidFill>
                <a:srgbClr val="FF966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514" name="Google Shape;514;p78"/>
          <p:cNvSpPr txBox="1"/>
          <p:nvPr/>
        </p:nvSpPr>
        <p:spPr>
          <a:xfrm>
            <a:off x="5828550" y="561338"/>
            <a:ext cx="284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Deps list</a:t>
            </a:r>
            <a:endParaRPr sz="150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9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Branching in Computations (Dynamic deps)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79"/>
          <p:cNvSpPr txBox="1"/>
          <p:nvPr/>
        </p:nvSpPr>
        <p:spPr>
          <a:xfrm>
            <a:off x="0" y="492900"/>
            <a:ext cx="9144000" cy="54951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showName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5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true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greeting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computed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(() </a:t>
            </a:r>
            <a:r>
              <a:rPr i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=&gt;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{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if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(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showName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()) {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return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`</a:t>
            </a:r>
            <a:r>
              <a:rPr lang="en-GB" sz="15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Hello,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${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name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r>
              <a:rPr lang="en-GB" sz="15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!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`;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return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</a:t>
            </a:r>
            <a:r>
              <a:rPr lang="en-GB" sz="15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Hello!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greeting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521" name="Google Shape;521;p79"/>
          <p:cNvSpPr txBox="1"/>
          <p:nvPr/>
        </p:nvSpPr>
        <p:spPr>
          <a:xfrm>
            <a:off x="1645525" y="1502475"/>
            <a:ext cx="5382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👇</a:t>
            </a:r>
            <a:endParaRPr sz="2300"/>
          </a:p>
        </p:txBody>
      </p:sp>
      <p:grpSp>
        <p:nvGrpSpPr>
          <p:cNvPr id="522" name="Google Shape;522;p79"/>
          <p:cNvGrpSpPr/>
          <p:nvPr/>
        </p:nvGrpSpPr>
        <p:grpSpPr>
          <a:xfrm>
            <a:off x="5787150" y="2824775"/>
            <a:ext cx="2682325" cy="902825"/>
            <a:chOff x="5694000" y="3559550"/>
            <a:chExt cx="2682325" cy="902825"/>
          </a:xfrm>
        </p:grpSpPr>
        <p:sp>
          <p:nvSpPr>
            <p:cNvPr id="523" name="Google Shape;523;p79"/>
            <p:cNvSpPr txBox="1"/>
            <p:nvPr/>
          </p:nvSpPr>
          <p:spPr>
            <a:xfrm>
              <a:off x="6337525" y="4046875"/>
              <a:ext cx="2038800" cy="415500"/>
            </a:xfrm>
            <a:prstGeom prst="rect">
              <a:avLst/>
            </a:prstGeom>
            <a:solidFill>
              <a:srgbClr val="22243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00">
                  <a:solidFill>
                    <a:srgbClr val="82AAFF"/>
                  </a:solidFill>
                  <a:highlight>
                    <a:srgbClr val="222436"/>
                  </a:highlight>
                  <a:latin typeface="DM Mono"/>
                  <a:ea typeface="DM Mono"/>
                  <a:cs typeface="DM Mono"/>
                  <a:sym typeface="DM Mono"/>
                </a:rPr>
                <a:t>[showName</a:t>
              </a:r>
              <a:r>
                <a:rPr b="1" lang="en-GB" sz="1500">
                  <a:solidFill>
                    <a:srgbClr val="B4C2F0"/>
                  </a:solidFill>
                  <a:highlight>
                    <a:srgbClr val="222436"/>
                  </a:highlight>
                  <a:latin typeface="DM Mono"/>
                  <a:ea typeface="DM Mono"/>
                  <a:cs typeface="DM Mono"/>
                  <a:sym typeface="DM Mono"/>
                </a:rPr>
                <a:t>, </a:t>
              </a:r>
              <a:r>
                <a:rPr b="1" lang="en-GB" sz="1500">
                  <a:solidFill>
                    <a:srgbClr val="82AAFF"/>
                  </a:solidFill>
                  <a:highlight>
                    <a:srgbClr val="222436"/>
                  </a:highlight>
                  <a:latin typeface="DM Mono"/>
                  <a:ea typeface="DM Mono"/>
                  <a:cs typeface="DM Mono"/>
                  <a:sym typeface="DM Mono"/>
                </a:rPr>
                <a:t>name]</a:t>
              </a:r>
              <a:endParaRPr b="1"/>
            </a:p>
          </p:txBody>
        </p:sp>
        <p:sp>
          <p:nvSpPr>
            <p:cNvPr id="524" name="Google Shape;524;p79"/>
            <p:cNvSpPr txBox="1"/>
            <p:nvPr/>
          </p:nvSpPr>
          <p:spPr>
            <a:xfrm>
              <a:off x="5694000" y="3559550"/>
              <a:ext cx="2541300" cy="415500"/>
            </a:xfrm>
            <a:prstGeom prst="rect">
              <a:avLst/>
            </a:prstGeom>
            <a:solidFill>
              <a:srgbClr val="22243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00">
                  <a:solidFill>
                    <a:srgbClr val="82AAFF"/>
                  </a:solidFill>
                  <a:highlight>
                    <a:srgbClr val="222436"/>
                  </a:highlight>
                  <a:latin typeface="DM Mono"/>
                  <a:ea typeface="DM Mono"/>
                  <a:cs typeface="DM Mono"/>
                  <a:sym typeface="DM Mono"/>
                </a:rPr>
                <a:t>showName() === </a:t>
              </a:r>
              <a:r>
                <a:rPr b="1" lang="en-GB" sz="1500">
                  <a:solidFill>
                    <a:srgbClr val="FF966C"/>
                  </a:solidFill>
                  <a:highlight>
                    <a:srgbClr val="222436"/>
                  </a:highlight>
                  <a:latin typeface="DM Mono"/>
                  <a:ea typeface="DM Mono"/>
                  <a:cs typeface="DM Mono"/>
                  <a:sym typeface="DM Mono"/>
                </a:rPr>
                <a:t>true</a:t>
              </a:r>
              <a:endParaRPr b="1">
                <a:solidFill>
                  <a:srgbClr val="FF966C"/>
                </a:solidFill>
              </a:endParaRPr>
            </a:p>
          </p:txBody>
        </p:sp>
        <p:cxnSp>
          <p:nvCxnSpPr>
            <p:cNvPr id="525" name="Google Shape;525;p79"/>
            <p:cNvCxnSpPr>
              <a:endCxn id="523" idx="1"/>
            </p:cNvCxnSpPr>
            <p:nvPr/>
          </p:nvCxnSpPr>
          <p:spPr>
            <a:xfrm flipH="1" rot="-5400000">
              <a:off x="6079225" y="3996325"/>
              <a:ext cx="268200" cy="248400"/>
            </a:xfrm>
            <a:prstGeom prst="bentConnector2">
              <a:avLst/>
            </a:prstGeom>
            <a:noFill/>
            <a:ln cap="flat" cmpd="sng" w="28575">
              <a:solidFill>
                <a:srgbClr val="FF966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526" name="Google Shape;526;p79"/>
          <p:cNvSpPr txBox="1"/>
          <p:nvPr/>
        </p:nvSpPr>
        <p:spPr>
          <a:xfrm>
            <a:off x="3412400" y="1989800"/>
            <a:ext cx="5382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👇</a:t>
            </a:r>
            <a:endParaRPr sz="2300"/>
          </a:p>
        </p:txBody>
      </p:sp>
      <p:cxnSp>
        <p:nvCxnSpPr>
          <p:cNvPr id="527" name="Google Shape;527;p79"/>
          <p:cNvCxnSpPr/>
          <p:nvPr/>
        </p:nvCxnSpPr>
        <p:spPr>
          <a:xfrm>
            <a:off x="3218600" y="913850"/>
            <a:ext cx="690600" cy="0"/>
          </a:xfrm>
          <a:prstGeom prst="straightConnector1">
            <a:avLst/>
          </a:prstGeom>
          <a:noFill/>
          <a:ln cap="flat" cmpd="sng" w="28575">
            <a:solidFill>
              <a:srgbClr val="C3E88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8" name="Google Shape;528;p79"/>
          <p:cNvSpPr txBox="1"/>
          <p:nvPr/>
        </p:nvSpPr>
        <p:spPr>
          <a:xfrm>
            <a:off x="5828550" y="561338"/>
            <a:ext cx="284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Deps list</a:t>
            </a:r>
            <a:endParaRPr sz="150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grpSp>
        <p:nvGrpSpPr>
          <p:cNvPr id="529" name="Google Shape;529;p79"/>
          <p:cNvGrpSpPr/>
          <p:nvPr/>
        </p:nvGrpSpPr>
        <p:grpSpPr>
          <a:xfrm>
            <a:off x="5787150" y="1273875"/>
            <a:ext cx="2823350" cy="909850"/>
            <a:chOff x="5787150" y="1045275"/>
            <a:chExt cx="2823350" cy="909850"/>
          </a:xfrm>
        </p:grpSpPr>
        <p:sp>
          <p:nvSpPr>
            <p:cNvPr id="530" name="Google Shape;530;p79"/>
            <p:cNvSpPr txBox="1"/>
            <p:nvPr/>
          </p:nvSpPr>
          <p:spPr>
            <a:xfrm>
              <a:off x="6571700" y="1539625"/>
              <a:ext cx="2038800" cy="415500"/>
            </a:xfrm>
            <a:prstGeom prst="rect">
              <a:avLst/>
            </a:prstGeom>
            <a:solidFill>
              <a:srgbClr val="22243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00">
                  <a:solidFill>
                    <a:srgbClr val="82AAFF"/>
                  </a:solidFill>
                  <a:highlight>
                    <a:srgbClr val="222436"/>
                  </a:highlight>
                  <a:latin typeface="DM Mono"/>
                  <a:ea typeface="DM Mono"/>
                  <a:cs typeface="DM Mono"/>
                  <a:sym typeface="DM Mono"/>
                </a:rPr>
                <a:t>[showName]</a:t>
              </a:r>
              <a:endParaRPr b="1"/>
            </a:p>
          </p:txBody>
        </p:sp>
        <p:sp>
          <p:nvSpPr>
            <p:cNvPr id="531" name="Google Shape;531;p79"/>
            <p:cNvSpPr txBox="1"/>
            <p:nvPr/>
          </p:nvSpPr>
          <p:spPr>
            <a:xfrm>
              <a:off x="5787150" y="1045275"/>
              <a:ext cx="2541300" cy="415500"/>
            </a:xfrm>
            <a:prstGeom prst="rect">
              <a:avLst/>
            </a:prstGeom>
            <a:solidFill>
              <a:srgbClr val="22243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00">
                  <a:solidFill>
                    <a:srgbClr val="82AAFF"/>
                  </a:solidFill>
                  <a:highlight>
                    <a:srgbClr val="222436"/>
                  </a:highlight>
                  <a:latin typeface="DM Mono"/>
                  <a:ea typeface="DM Mono"/>
                  <a:cs typeface="DM Mono"/>
                  <a:sym typeface="DM Mono"/>
                </a:rPr>
                <a:t>showName() === </a:t>
              </a:r>
              <a:r>
                <a:rPr b="1" lang="en-GB" sz="1500">
                  <a:solidFill>
                    <a:srgbClr val="FF966C"/>
                  </a:solidFill>
                  <a:highlight>
                    <a:srgbClr val="222436"/>
                  </a:highlight>
                  <a:latin typeface="DM Mono"/>
                  <a:ea typeface="DM Mono"/>
                  <a:cs typeface="DM Mono"/>
                  <a:sym typeface="DM Mono"/>
                </a:rPr>
                <a:t>false</a:t>
              </a:r>
              <a:endParaRPr b="1">
                <a:solidFill>
                  <a:srgbClr val="FF966C"/>
                </a:solidFill>
              </a:endParaRPr>
            </a:p>
          </p:txBody>
        </p:sp>
        <p:cxnSp>
          <p:nvCxnSpPr>
            <p:cNvPr id="532" name="Google Shape;532;p79"/>
            <p:cNvCxnSpPr/>
            <p:nvPr/>
          </p:nvCxnSpPr>
          <p:spPr>
            <a:xfrm flipH="1" rot="-5400000">
              <a:off x="6313400" y="1470675"/>
              <a:ext cx="268200" cy="248400"/>
            </a:xfrm>
            <a:prstGeom prst="bentConnector3">
              <a:avLst>
                <a:gd fmla="val 98164" name="adj1"/>
              </a:avLst>
            </a:prstGeom>
            <a:noFill/>
            <a:ln cap="flat" cmpd="sng" w="28575">
              <a:solidFill>
                <a:srgbClr val="FF966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80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Don’t break </a:t>
            </a:r>
            <a:r>
              <a:rPr b="1" lang="en-GB"/>
              <a:t>computed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80"/>
          <p:cNvSpPr txBox="1"/>
          <p:nvPr/>
        </p:nvSpPr>
        <p:spPr>
          <a:xfrm>
            <a:off x="0" y="492900"/>
            <a:ext cx="9144000" cy="50334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showName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false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5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normal boolean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539" name="Google Shape;539;p80"/>
          <p:cNvSpPr txBox="1"/>
          <p:nvPr/>
        </p:nvSpPr>
        <p:spPr>
          <a:xfrm>
            <a:off x="4884600" y="589875"/>
            <a:ext cx="425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cxnSp>
        <p:nvCxnSpPr>
          <p:cNvPr id="540" name="Google Shape;540;p80"/>
          <p:cNvCxnSpPr/>
          <p:nvPr/>
        </p:nvCxnSpPr>
        <p:spPr>
          <a:xfrm>
            <a:off x="2463100" y="874575"/>
            <a:ext cx="690600" cy="0"/>
          </a:xfrm>
          <a:prstGeom prst="straightConnector1">
            <a:avLst/>
          </a:prstGeom>
          <a:noFill/>
          <a:ln cap="flat" cmpd="sng" w="28575">
            <a:solidFill>
              <a:srgbClr val="C3E88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81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Don’t break </a:t>
            </a:r>
            <a:r>
              <a:rPr b="1" lang="en-GB"/>
              <a:t>computed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81"/>
          <p:cNvSpPr txBox="1"/>
          <p:nvPr/>
        </p:nvSpPr>
        <p:spPr>
          <a:xfrm>
            <a:off x="0" y="492900"/>
            <a:ext cx="9144000" cy="59568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showName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false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5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normal boolean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greeting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computed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(() </a:t>
            </a:r>
            <a:r>
              <a:rPr i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=&gt;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{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if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(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showName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 {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return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`</a:t>
            </a:r>
            <a:r>
              <a:rPr lang="en-GB" sz="15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Hello,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${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name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r>
              <a:rPr lang="en-GB" sz="15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!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`;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return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</a:t>
            </a:r>
            <a:r>
              <a:rPr lang="en-GB" sz="15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Hello!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greeting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547" name="Google Shape;547;p81"/>
          <p:cNvSpPr txBox="1"/>
          <p:nvPr/>
        </p:nvSpPr>
        <p:spPr>
          <a:xfrm>
            <a:off x="4884600" y="589875"/>
            <a:ext cx="425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cxnSp>
        <p:nvCxnSpPr>
          <p:cNvPr id="548" name="Google Shape;548;p81"/>
          <p:cNvCxnSpPr/>
          <p:nvPr/>
        </p:nvCxnSpPr>
        <p:spPr>
          <a:xfrm>
            <a:off x="2463100" y="874575"/>
            <a:ext cx="690600" cy="0"/>
          </a:xfrm>
          <a:prstGeom prst="straightConnector1">
            <a:avLst/>
          </a:prstGeom>
          <a:noFill/>
          <a:ln cap="flat" cmpd="sng" w="28575">
            <a:solidFill>
              <a:srgbClr val="C3E88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82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Don’t break </a:t>
            </a:r>
            <a:r>
              <a:rPr b="1" lang="en-GB"/>
              <a:t>computed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82"/>
          <p:cNvSpPr txBox="1"/>
          <p:nvPr/>
        </p:nvSpPr>
        <p:spPr>
          <a:xfrm>
            <a:off x="0" y="492900"/>
            <a:ext cx="9144000" cy="59568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showName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false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5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normal boolean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greeting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computed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(() </a:t>
            </a:r>
            <a:r>
              <a:rPr i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=&gt;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{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if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(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showName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 {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return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`</a:t>
            </a:r>
            <a:r>
              <a:rPr lang="en-GB" sz="15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Hello,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${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name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r>
              <a:rPr lang="en-GB" sz="15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!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`;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return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</a:t>
            </a:r>
            <a:r>
              <a:rPr lang="en-GB" sz="15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Hello!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greeting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555" name="Google Shape;555;p82"/>
          <p:cNvSpPr txBox="1"/>
          <p:nvPr/>
        </p:nvSpPr>
        <p:spPr>
          <a:xfrm>
            <a:off x="4884600" y="589875"/>
            <a:ext cx="425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cxnSp>
        <p:nvCxnSpPr>
          <p:cNvPr id="556" name="Google Shape;556;p82"/>
          <p:cNvCxnSpPr/>
          <p:nvPr/>
        </p:nvCxnSpPr>
        <p:spPr>
          <a:xfrm>
            <a:off x="2463100" y="874575"/>
            <a:ext cx="690600" cy="0"/>
          </a:xfrm>
          <a:prstGeom prst="straightConnector1">
            <a:avLst/>
          </a:prstGeom>
          <a:noFill/>
          <a:ln cap="flat" cmpd="sng" w="28575">
            <a:solidFill>
              <a:srgbClr val="C3E88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7" name="Google Shape;557;p82"/>
          <p:cNvGrpSpPr/>
          <p:nvPr/>
        </p:nvGrpSpPr>
        <p:grpSpPr>
          <a:xfrm>
            <a:off x="5787150" y="1273875"/>
            <a:ext cx="2823350" cy="909850"/>
            <a:chOff x="5787150" y="1045275"/>
            <a:chExt cx="2823350" cy="909850"/>
          </a:xfrm>
        </p:grpSpPr>
        <p:sp>
          <p:nvSpPr>
            <p:cNvPr id="558" name="Google Shape;558;p82"/>
            <p:cNvSpPr txBox="1"/>
            <p:nvPr/>
          </p:nvSpPr>
          <p:spPr>
            <a:xfrm>
              <a:off x="6571700" y="1539625"/>
              <a:ext cx="2038800" cy="415500"/>
            </a:xfrm>
            <a:prstGeom prst="rect">
              <a:avLst/>
            </a:prstGeom>
            <a:solidFill>
              <a:srgbClr val="22243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00">
                  <a:solidFill>
                    <a:srgbClr val="82AAFF"/>
                  </a:solidFill>
                  <a:highlight>
                    <a:srgbClr val="222436"/>
                  </a:highlight>
                  <a:latin typeface="DM Mono"/>
                  <a:ea typeface="DM Mono"/>
                  <a:cs typeface="DM Mono"/>
                  <a:sym typeface="DM Mono"/>
                </a:rPr>
                <a:t>[]</a:t>
              </a:r>
              <a:endParaRPr b="1"/>
            </a:p>
          </p:txBody>
        </p:sp>
        <p:sp>
          <p:nvSpPr>
            <p:cNvPr id="559" name="Google Shape;559;p82"/>
            <p:cNvSpPr txBox="1"/>
            <p:nvPr/>
          </p:nvSpPr>
          <p:spPr>
            <a:xfrm>
              <a:off x="5787150" y="1045275"/>
              <a:ext cx="2541300" cy="415500"/>
            </a:xfrm>
            <a:prstGeom prst="rect">
              <a:avLst/>
            </a:prstGeom>
            <a:solidFill>
              <a:srgbClr val="22243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00">
                  <a:solidFill>
                    <a:srgbClr val="82AAFF"/>
                  </a:solidFill>
                  <a:highlight>
                    <a:srgbClr val="222436"/>
                  </a:highlight>
                  <a:latin typeface="DM Mono"/>
                  <a:ea typeface="DM Mono"/>
                  <a:cs typeface="DM Mono"/>
                  <a:sym typeface="DM Mono"/>
                </a:rPr>
                <a:t>showName === </a:t>
              </a:r>
              <a:r>
                <a:rPr b="1" lang="en-GB" sz="1500">
                  <a:solidFill>
                    <a:srgbClr val="FF966C"/>
                  </a:solidFill>
                  <a:highlight>
                    <a:srgbClr val="222436"/>
                  </a:highlight>
                  <a:latin typeface="DM Mono"/>
                  <a:ea typeface="DM Mono"/>
                  <a:cs typeface="DM Mono"/>
                  <a:sym typeface="DM Mono"/>
                </a:rPr>
                <a:t>false</a:t>
              </a:r>
              <a:endParaRPr b="1">
                <a:solidFill>
                  <a:srgbClr val="FF966C"/>
                </a:solidFill>
              </a:endParaRPr>
            </a:p>
          </p:txBody>
        </p:sp>
        <p:cxnSp>
          <p:nvCxnSpPr>
            <p:cNvPr id="560" name="Google Shape;560;p82"/>
            <p:cNvCxnSpPr/>
            <p:nvPr/>
          </p:nvCxnSpPr>
          <p:spPr>
            <a:xfrm flipH="1" rot="-5400000">
              <a:off x="6313400" y="1470675"/>
              <a:ext cx="268200" cy="248400"/>
            </a:xfrm>
            <a:prstGeom prst="bentConnector3">
              <a:avLst>
                <a:gd fmla="val 98164" name="adj1"/>
              </a:avLst>
            </a:prstGeom>
            <a:noFill/>
            <a:ln cap="flat" cmpd="sng" w="28575">
              <a:solidFill>
                <a:srgbClr val="FF966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561" name="Google Shape;561;p82"/>
          <p:cNvSpPr txBox="1"/>
          <p:nvPr/>
        </p:nvSpPr>
        <p:spPr>
          <a:xfrm>
            <a:off x="5828550" y="561338"/>
            <a:ext cx="284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Deps list</a:t>
            </a:r>
            <a:endParaRPr sz="150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562" name="Google Shape;562;p82"/>
          <p:cNvSpPr txBox="1"/>
          <p:nvPr/>
        </p:nvSpPr>
        <p:spPr>
          <a:xfrm>
            <a:off x="2156600" y="1571200"/>
            <a:ext cx="5382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⚠️</a:t>
            </a:r>
            <a:endParaRPr sz="23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83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Don’t break </a:t>
            </a:r>
            <a:r>
              <a:rPr b="1" lang="en-GB"/>
              <a:t>computed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83"/>
          <p:cNvSpPr txBox="1"/>
          <p:nvPr/>
        </p:nvSpPr>
        <p:spPr>
          <a:xfrm>
            <a:off x="0" y="492900"/>
            <a:ext cx="9144000" cy="59568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showName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false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5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normal boolean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greeting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computed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(() </a:t>
            </a:r>
            <a:r>
              <a:rPr i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=&gt;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{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if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(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showName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 {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return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`</a:t>
            </a:r>
            <a:r>
              <a:rPr lang="en-GB" sz="15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Hello,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${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name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r>
              <a:rPr lang="en-GB" sz="15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!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`;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return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</a:t>
            </a:r>
            <a:r>
              <a:rPr lang="en-GB" sz="15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Hello!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greeting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569" name="Google Shape;569;p83"/>
          <p:cNvSpPr txBox="1"/>
          <p:nvPr/>
        </p:nvSpPr>
        <p:spPr>
          <a:xfrm>
            <a:off x="4884600" y="589875"/>
            <a:ext cx="425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cxnSp>
        <p:nvCxnSpPr>
          <p:cNvPr id="570" name="Google Shape;570;p83"/>
          <p:cNvCxnSpPr/>
          <p:nvPr/>
        </p:nvCxnSpPr>
        <p:spPr>
          <a:xfrm>
            <a:off x="2463100" y="874575"/>
            <a:ext cx="690600" cy="0"/>
          </a:xfrm>
          <a:prstGeom prst="straightConnector1">
            <a:avLst/>
          </a:prstGeom>
          <a:noFill/>
          <a:ln cap="flat" cmpd="sng" w="28575">
            <a:solidFill>
              <a:srgbClr val="C3E88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71" name="Google Shape;571;p83"/>
          <p:cNvGrpSpPr/>
          <p:nvPr/>
        </p:nvGrpSpPr>
        <p:grpSpPr>
          <a:xfrm>
            <a:off x="5787150" y="1273875"/>
            <a:ext cx="2823350" cy="909850"/>
            <a:chOff x="5787150" y="1045275"/>
            <a:chExt cx="2823350" cy="909850"/>
          </a:xfrm>
        </p:grpSpPr>
        <p:sp>
          <p:nvSpPr>
            <p:cNvPr id="572" name="Google Shape;572;p83"/>
            <p:cNvSpPr txBox="1"/>
            <p:nvPr/>
          </p:nvSpPr>
          <p:spPr>
            <a:xfrm>
              <a:off x="6571700" y="1539625"/>
              <a:ext cx="2038800" cy="415500"/>
            </a:xfrm>
            <a:prstGeom prst="rect">
              <a:avLst/>
            </a:prstGeom>
            <a:solidFill>
              <a:srgbClr val="22243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00">
                  <a:solidFill>
                    <a:srgbClr val="82AAFF"/>
                  </a:solidFill>
                  <a:highlight>
                    <a:srgbClr val="222436"/>
                  </a:highlight>
                  <a:latin typeface="DM Mono"/>
                  <a:ea typeface="DM Mono"/>
                  <a:cs typeface="DM Mono"/>
                  <a:sym typeface="DM Mono"/>
                </a:rPr>
                <a:t>[]</a:t>
              </a:r>
              <a:endParaRPr b="1"/>
            </a:p>
          </p:txBody>
        </p:sp>
        <p:sp>
          <p:nvSpPr>
            <p:cNvPr id="573" name="Google Shape;573;p83"/>
            <p:cNvSpPr txBox="1"/>
            <p:nvPr/>
          </p:nvSpPr>
          <p:spPr>
            <a:xfrm>
              <a:off x="5787150" y="1045275"/>
              <a:ext cx="2541300" cy="415500"/>
            </a:xfrm>
            <a:prstGeom prst="rect">
              <a:avLst/>
            </a:prstGeom>
            <a:solidFill>
              <a:srgbClr val="22243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00">
                  <a:solidFill>
                    <a:srgbClr val="82AAFF"/>
                  </a:solidFill>
                  <a:highlight>
                    <a:srgbClr val="222436"/>
                  </a:highlight>
                  <a:latin typeface="DM Mono"/>
                  <a:ea typeface="DM Mono"/>
                  <a:cs typeface="DM Mono"/>
                  <a:sym typeface="DM Mono"/>
                </a:rPr>
                <a:t>showName === </a:t>
              </a:r>
              <a:r>
                <a:rPr b="1" lang="en-GB" sz="1500">
                  <a:solidFill>
                    <a:srgbClr val="FF966C"/>
                  </a:solidFill>
                  <a:highlight>
                    <a:srgbClr val="222436"/>
                  </a:highlight>
                  <a:latin typeface="DM Mono"/>
                  <a:ea typeface="DM Mono"/>
                  <a:cs typeface="DM Mono"/>
                  <a:sym typeface="DM Mono"/>
                </a:rPr>
                <a:t>false</a:t>
              </a:r>
              <a:endParaRPr b="1">
                <a:solidFill>
                  <a:srgbClr val="FF966C"/>
                </a:solidFill>
              </a:endParaRPr>
            </a:p>
          </p:txBody>
        </p:sp>
        <p:cxnSp>
          <p:nvCxnSpPr>
            <p:cNvPr id="574" name="Google Shape;574;p83"/>
            <p:cNvCxnSpPr/>
            <p:nvPr/>
          </p:nvCxnSpPr>
          <p:spPr>
            <a:xfrm flipH="1" rot="-5400000">
              <a:off x="6313400" y="1470675"/>
              <a:ext cx="268200" cy="248400"/>
            </a:xfrm>
            <a:prstGeom prst="bentConnector3">
              <a:avLst>
                <a:gd fmla="val 98164" name="adj1"/>
              </a:avLst>
            </a:prstGeom>
            <a:noFill/>
            <a:ln cap="flat" cmpd="sng" w="28575">
              <a:solidFill>
                <a:srgbClr val="FF966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575" name="Google Shape;575;p83"/>
          <p:cNvSpPr txBox="1"/>
          <p:nvPr/>
        </p:nvSpPr>
        <p:spPr>
          <a:xfrm>
            <a:off x="5828550" y="561338"/>
            <a:ext cx="284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Deps list</a:t>
            </a:r>
            <a:endParaRPr sz="150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576" name="Google Shape;576;p83"/>
          <p:cNvSpPr txBox="1"/>
          <p:nvPr/>
        </p:nvSpPr>
        <p:spPr>
          <a:xfrm rot="-1023811">
            <a:off x="6933933" y="1846567"/>
            <a:ext cx="1966045" cy="4465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Broken State </a:t>
            </a:r>
            <a:endParaRPr b="1" sz="170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577" name="Google Shape;577;p83"/>
          <p:cNvSpPr txBox="1"/>
          <p:nvPr/>
        </p:nvSpPr>
        <p:spPr>
          <a:xfrm>
            <a:off x="2156600" y="1571200"/>
            <a:ext cx="5382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⚠️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7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value dilemma 🤔</a:t>
            </a:r>
            <a:endParaRPr/>
          </a:p>
        </p:txBody>
      </p:sp>
      <p:sp>
        <p:nvSpPr>
          <p:cNvPr id="336" name="Google Shape;336;p57"/>
          <p:cNvSpPr txBox="1"/>
          <p:nvPr/>
        </p:nvSpPr>
        <p:spPr>
          <a:xfrm>
            <a:off x="0" y="492900"/>
            <a:ext cx="9144000" cy="49179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337" name="Google Shape;337;p57"/>
          <p:cNvSpPr/>
          <p:nvPr/>
        </p:nvSpPr>
        <p:spPr>
          <a:xfrm>
            <a:off x="571875" y="966850"/>
            <a:ext cx="5794800" cy="5622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⚠️ Signals require an initial value! </a:t>
            </a:r>
            <a:endParaRPr b="1" sz="180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84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Don’t break </a:t>
            </a:r>
            <a:r>
              <a:rPr b="1" lang="en-GB"/>
              <a:t>computed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84"/>
          <p:cNvSpPr txBox="1"/>
          <p:nvPr/>
        </p:nvSpPr>
        <p:spPr>
          <a:xfrm>
            <a:off x="0" y="492900"/>
            <a:ext cx="9144000" cy="59568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showName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false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5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normal boolean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greeting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computed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(() </a:t>
            </a:r>
            <a:r>
              <a:rPr i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=&gt;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{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if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(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showName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 {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return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`</a:t>
            </a:r>
            <a:r>
              <a:rPr lang="en-GB" sz="15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Hello,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${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name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r>
              <a:rPr lang="en-GB" sz="15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!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`;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return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</a:t>
            </a:r>
            <a:r>
              <a:rPr lang="en-GB" sz="15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Hello!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greeting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584" name="Google Shape;584;p84"/>
          <p:cNvSpPr txBox="1"/>
          <p:nvPr/>
        </p:nvSpPr>
        <p:spPr>
          <a:xfrm>
            <a:off x="4884600" y="589875"/>
            <a:ext cx="425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cxnSp>
        <p:nvCxnSpPr>
          <p:cNvPr id="585" name="Google Shape;585;p84"/>
          <p:cNvCxnSpPr/>
          <p:nvPr/>
        </p:nvCxnSpPr>
        <p:spPr>
          <a:xfrm>
            <a:off x="2463100" y="874575"/>
            <a:ext cx="690600" cy="0"/>
          </a:xfrm>
          <a:prstGeom prst="straightConnector1">
            <a:avLst/>
          </a:prstGeom>
          <a:noFill/>
          <a:ln cap="flat" cmpd="sng" w="28575">
            <a:solidFill>
              <a:srgbClr val="C3E88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84"/>
          <p:cNvGrpSpPr/>
          <p:nvPr/>
        </p:nvGrpSpPr>
        <p:grpSpPr>
          <a:xfrm>
            <a:off x="5787150" y="1273875"/>
            <a:ext cx="2823350" cy="909850"/>
            <a:chOff x="5787150" y="1045275"/>
            <a:chExt cx="2823350" cy="909850"/>
          </a:xfrm>
        </p:grpSpPr>
        <p:sp>
          <p:nvSpPr>
            <p:cNvPr id="587" name="Google Shape;587;p84"/>
            <p:cNvSpPr txBox="1"/>
            <p:nvPr/>
          </p:nvSpPr>
          <p:spPr>
            <a:xfrm>
              <a:off x="6571700" y="1539625"/>
              <a:ext cx="2038800" cy="415500"/>
            </a:xfrm>
            <a:prstGeom prst="rect">
              <a:avLst/>
            </a:prstGeom>
            <a:solidFill>
              <a:srgbClr val="22243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00">
                  <a:solidFill>
                    <a:srgbClr val="82AAFF"/>
                  </a:solidFill>
                  <a:highlight>
                    <a:srgbClr val="222436"/>
                  </a:highlight>
                  <a:latin typeface="DM Mono"/>
                  <a:ea typeface="DM Mono"/>
                  <a:cs typeface="DM Mono"/>
                  <a:sym typeface="DM Mono"/>
                </a:rPr>
                <a:t>[]</a:t>
              </a:r>
              <a:endParaRPr b="1"/>
            </a:p>
          </p:txBody>
        </p:sp>
        <p:sp>
          <p:nvSpPr>
            <p:cNvPr id="588" name="Google Shape;588;p84"/>
            <p:cNvSpPr txBox="1"/>
            <p:nvPr/>
          </p:nvSpPr>
          <p:spPr>
            <a:xfrm>
              <a:off x="5787150" y="1045275"/>
              <a:ext cx="2541300" cy="415500"/>
            </a:xfrm>
            <a:prstGeom prst="rect">
              <a:avLst/>
            </a:prstGeom>
            <a:solidFill>
              <a:srgbClr val="22243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00">
                  <a:solidFill>
                    <a:srgbClr val="82AAFF"/>
                  </a:solidFill>
                  <a:highlight>
                    <a:srgbClr val="222436"/>
                  </a:highlight>
                  <a:latin typeface="DM Mono"/>
                  <a:ea typeface="DM Mono"/>
                  <a:cs typeface="DM Mono"/>
                  <a:sym typeface="DM Mono"/>
                </a:rPr>
                <a:t>showName === </a:t>
              </a:r>
              <a:r>
                <a:rPr b="1" lang="en-GB" sz="1500">
                  <a:solidFill>
                    <a:srgbClr val="FF966C"/>
                  </a:solidFill>
                  <a:highlight>
                    <a:srgbClr val="222436"/>
                  </a:highlight>
                  <a:latin typeface="DM Mono"/>
                  <a:ea typeface="DM Mono"/>
                  <a:cs typeface="DM Mono"/>
                  <a:sym typeface="DM Mono"/>
                </a:rPr>
                <a:t>false</a:t>
              </a:r>
              <a:endParaRPr b="1">
                <a:solidFill>
                  <a:srgbClr val="FF966C"/>
                </a:solidFill>
              </a:endParaRPr>
            </a:p>
          </p:txBody>
        </p:sp>
        <p:cxnSp>
          <p:nvCxnSpPr>
            <p:cNvPr id="589" name="Google Shape;589;p84"/>
            <p:cNvCxnSpPr/>
            <p:nvPr/>
          </p:nvCxnSpPr>
          <p:spPr>
            <a:xfrm flipH="1" rot="-5400000">
              <a:off x="6313400" y="1470675"/>
              <a:ext cx="268200" cy="248400"/>
            </a:xfrm>
            <a:prstGeom prst="bentConnector3">
              <a:avLst>
                <a:gd fmla="val 98164" name="adj1"/>
              </a:avLst>
            </a:prstGeom>
            <a:noFill/>
            <a:ln cap="flat" cmpd="sng" w="28575">
              <a:solidFill>
                <a:srgbClr val="FF966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590" name="Google Shape;590;p84"/>
          <p:cNvSpPr txBox="1"/>
          <p:nvPr/>
        </p:nvSpPr>
        <p:spPr>
          <a:xfrm>
            <a:off x="5828550" y="561338"/>
            <a:ext cx="284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Deps list</a:t>
            </a:r>
            <a:endParaRPr sz="150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591" name="Google Shape;591;p84"/>
          <p:cNvSpPr txBox="1"/>
          <p:nvPr/>
        </p:nvSpPr>
        <p:spPr>
          <a:xfrm>
            <a:off x="3412400" y="1989800"/>
            <a:ext cx="5382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👇</a:t>
            </a:r>
            <a:endParaRPr sz="2300"/>
          </a:p>
        </p:txBody>
      </p:sp>
      <p:sp>
        <p:nvSpPr>
          <p:cNvPr id="592" name="Google Shape;592;p84"/>
          <p:cNvSpPr txBox="1"/>
          <p:nvPr/>
        </p:nvSpPr>
        <p:spPr>
          <a:xfrm rot="-1023811">
            <a:off x="6933933" y="1846567"/>
            <a:ext cx="1966045" cy="4465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Broken State </a:t>
            </a:r>
            <a:endParaRPr b="1" sz="170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593" name="Google Shape;593;p84"/>
          <p:cNvSpPr txBox="1"/>
          <p:nvPr/>
        </p:nvSpPr>
        <p:spPr>
          <a:xfrm>
            <a:off x="2156600" y="1571200"/>
            <a:ext cx="5382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⚠️</a:t>
            </a:r>
            <a:endParaRPr sz="23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85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Don’t break </a:t>
            </a:r>
            <a:r>
              <a:rPr b="1" lang="en-GB"/>
              <a:t>computed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85"/>
          <p:cNvSpPr txBox="1"/>
          <p:nvPr/>
        </p:nvSpPr>
        <p:spPr>
          <a:xfrm>
            <a:off x="0" y="492900"/>
            <a:ext cx="9144000" cy="59568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showName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false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5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normal boolean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greeting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computed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(() </a:t>
            </a:r>
            <a:r>
              <a:rPr i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=&gt;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{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if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(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showName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 {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return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`</a:t>
            </a:r>
            <a:r>
              <a:rPr lang="en-GB" sz="15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Hello,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${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name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r>
              <a:rPr lang="en-GB" sz="15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!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`;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return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</a:t>
            </a:r>
            <a:r>
              <a:rPr lang="en-GB" sz="15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Hello!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greeting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600" name="Google Shape;600;p85"/>
          <p:cNvSpPr txBox="1"/>
          <p:nvPr/>
        </p:nvSpPr>
        <p:spPr>
          <a:xfrm>
            <a:off x="4884600" y="589875"/>
            <a:ext cx="425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cxnSp>
        <p:nvCxnSpPr>
          <p:cNvPr id="601" name="Google Shape;601;p85"/>
          <p:cNvCxnSpPr/>
          <p:nvPr/>
        </p:nvCxnSpPr>
        <p:spPr>
          <a:xfrm>
            <a:off x="2463100" y="874575"/>
            <a:ext cx="690600" cy="0"/>
          </a:xfrm>
          <a:prstGeom prst="straightConnector1">
            <a:avLst/>
          </a:prstGeom>
          <a:noFill/>
          <a:ln cap="flat" cmpd="sng" w="28575">
            <a:solidFill>
              <a:srgbClr val="C3E88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02" name="Google Shape;602;p85"/>
          <p:cNvGrpSpPr/>
          <p:nvPr/>
        </p:nvGrpSpPr>
        <p:grpSpPr>
          <a:xfrm>
            <a:off x="5787150" y="1273875"/>
            <a:ext cx="2823350" cy="909850"/>
            <a:chOff x="5787150" y="1045275"/>
            <a:chExt cx="2823350" cy="909850"/>
          </a:xfrm>
        </p:grpSpPr>
        <p:sp>
          <p:nvSpPr>
            <p:cNvPr id="603" name="Google Shape;603;p85"/>
            <p:cNvSpPr txBox="1"/>
            <p:nvPr/>
          </p:nvSpPr>
          <p:spPr>
            <a:xfrm>
              <a:off x="6571700" y="1539625"/>
              <a:ext cx="2038800" cy="415500"/>
            </a:xfrm>
            <a:prstGeom prst="rect">
              <a:avLst/>
            </a:prstGeom>
            <a:solidFill>
              <a:srgbClr val="22243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00">
                  <a:solidFill>
                    <a:srgbClr val="82AAFF"/>
                  </a:solidFill>
                  <a:highlight>
                    <a:srgbClr val="222436"/>
                  </a:highlight>
                  <a:latin typeface="DM Mono"/>
                  <a:ea typeface="DM Mono"/>
                  <a:cs typeface="DM Mono"/>
                  <a:sym typeface="DM Mono"/>
                </a:rPr>
                <a:t>[]</a:t>
              </a:r>
              <a:endParaRPr b="1"/>
            </a:p>
          </p:txBody>
        </p:sp>
        <p:sp>
          <p:nvSpPr>
            <p:cNvPr id="604" name="Google Shape;604;p85"/>
            <p:cNvSpPr txBox="1"/>
            <p:nvPr/>
          </p:nvSpPr>
          <p:spPr>
            <a:xfrm>
              <a:off x="5787150" y="1045275"/>
              <a:ext cx="2541300" cy="415500"/>
            </a:xfrm>
            <a:prstGeom prst="rect">
              <a:avLst/>
            </a:prstGeom>
            <a:solidFill>
              <a:srgbClr val="22243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00">
                  <a:solidFill>
                    <a:srgbClr val="82AAFF"/>
                  </a:solidFill>
                  <a:highlight>
                    <a:srgbClr val="222436"/>
                  </a:highlight>
                  <a:latin typeface="DM Mono"/>
                  <a:ea typeface="DM Mono"/>
                  <a:cs typeface="DM Mono"/>
                  <a:sym typeface="DM Mono"/>
                </a:rPr>
                <a:t>showName === </a:t>
              </a:r>
              <a:r>
                <a:rPr b="1" lang="en-GB" sz="1500">
                  <a:solidFill>
                    <a:srgbClr val="FF966C"/>
                  </a:solidFill>
                  <a:highlight>
                    <a:srgbClr val="222436"/>
                  </a:highlight>
                  <a:latin typeface="DM Mono"/>
                  <a:ea typeface="DM Mono"/>
                  <a:cs typeface="DM Mono"/>
                  <a:sym typeface="DM Mono"/>
                </a:rPr>
                <a:t>false</a:t>
              </a:r>
              <a:endParaRPr b="1">
                <a:solidFill>
                  <a:srgbClr val="FF966C"/>
                </a:solidFill>
              </a:endParaRPr>
            </a:p>
          </p:txBody>
        </p:sp>
        <p:cxnSp>
          <p:nvCxnSpPr>
            <p:cNvPr id="605" name="Google Shape;605;p85"/>
            <p:cNvCxnSpPr/>
            <p:nvPr/>
          </p:nvCxnSpPr>
          <p:spPr>
            <a:xfrm flipH="1" rot="-5400000">
              <a:off x="6313400" y="1470675"/>
              <a:ext cx="268200" cy="248400"/>
            </a:xfrm>
            <a:prstGeom prst="bentConnector3">
              <a:avLst>
                <a:gd fmla="val 98164" name="adj1"/>
              </a:avLst>
            </a:prstGeom>
            <a:noFill/>
            <a:ln cap="flat" cmpd="sng" w="28575">
              <a:solidFill>
                <a:srgbClr val="FF966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06" name="Google Shape;606;p85"/>
          <p:cNvSpPr txBox="1"/>
          <p:nvPr/>
        </p:nvSpPr>
        <p:spPr>
          <a:xfrm>
            <a:off x="5828550" y="561338"/>
            <a:ext cx="284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Deps list</a:t>
            </a:r>
            <a:endParaRPr sz="150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607" name="Google Shape;607;p85"/>
          <p:cNvSpPr txBox="1"/>
          <p:nvPr/>
        </p:nvSpPr>
        <p:spPr>
          <a:xfrm>
            <a:off x="3412400" y="1989800"/>
            <a:ext cx="5382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👇</a:t>
            </a:r>
            <a:endParaRPr sz="2300"/>
          </a:p>
        </p:txBody>
      </p:sp>
      <p:sp>
        <p:nvSpPr>
          <p:cNvPr id="608" name="Google Shape;608;p85"/>
          <p:cNvSpPr txBox="1"/>
          <p:nvPr/>
        </p:nvSpPr>
        <p:spPr>
          <a:xfrm rot="-1023811">
            <a:off x="6933933" y="1846567"/>
            <a:ext cx="1966045" cy="44657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Broken State </a:t>
            </a:r>
            <a:endParaRPr b="1" sz="170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609" name="Google Shape;609;p85"/>
          <p:cNvSpPr txBox="1"/>
          <p:nvPr/>
        </p:nvSpPr>
        <p:spPr>
          <a:xfrm rot="498">
            <a:off x="328324" y="3903644"/>
            <a:ext cx="8282100" cy="11565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Always make sure to branch out using signal fn calls and not static values, as you can break the computed computation.</a:t>
            </a:r>
            <a:endParaRPr b="1" sz="170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610" name="Google Shape;610;p85"/>
          <p:cNvSpPr txBox="1"/>
          <p:nvPr/>
        </p:nvSpPr>
        <p:spPr>
          <a:xfrm>
            <a:off x="2156600" y="1571200"/>
            <a:ext cx="5382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⚠️</a:t>
            </a:r>
            <a:endParaRPr sz="23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86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Possible solution </a:t>
            </a:r>
            <a:r>
              <a:rPr lang="en-GB"/>
              <a:t>🧪</a:t>
            </a:r>
            <a:endParaRPr/>
          </a:p>
        </p:txBody>
      </p:sp>
      <p:sp>
        <p:nvSpPr>
          <p:cNvPr id="616" name="Google Shape;616;p86"/>
          <p:cNvSpPr txBox="1"/>
          <p:nvPr/>
        </p:nvSpPr>
        <p:spPr>
          <a:xfrm>
            <a:off x="0" y="492900"/>
            <a:ext cx="9144000" cy="59568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showName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false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5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normal boolean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greeting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computed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(() </a:t>
            </a:r>
            <a:r>
              <a:rPr i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=&gt;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{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	</a:t>
            </a:r>
            <a:r>
              <a:rPr i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name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name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if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(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showName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 {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return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`</a:t>
            </a:r>
            <a:r>
              <a:rPr lang="en-GB" sz="15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Hello,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${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name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r>
              <a:rPr lang="en-GB" sz="15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!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`;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return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</a:t>
            </a:r>
            <a:r>
              <a:rPr lang="en-GB" sz="15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Hello!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greeting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617" name="Google Shape;617;p86"/>
          <p:cNvSpPr txBox="1"/>
          <p:nvPr/>
        </p:nvSpPr>
        <p:spPr>
          <a:xfrm>
            <a:off x="4884600" y="589875"/>
            <a:ext cx="425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cxnSp>
        <p:nvCxnSpPr>
          <p:cNvPr id="618" name="Google Shape;618;p86"/>
          <p:cNvCxnSpPr/>
          <p:nvPr/>
        </p:nvCxnSpPr>
        <p:spPr>
          <a:xfrm>
            <a:off x="2463100" y="874575"/>
            <a:ext cx="690600" cy="0"/>
          </a:xfrm>
          <a:prstGeom prst="straightConnector1">
            <a:avLst/>
          </a:prstGeom>
          <a:noFill/>
          <a:ln cap="flat" cmpd="sng" w="28575">
            <a:solidFill>
              <a:srgbClr val="C3E88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19" name="Google Shape;619;p86"/>
          <p:cNvGrpSpPr/>
          <p:nvPr/>
        </p:nvGrpSpPr>
        <p:grpSpPr>
          <a:xfrm>
            <a:off x="5787150" y="1273875"/>
            <a:ext cx="2823350" cy="909850"/>
            <a:chOff x="5787150" y="1045275"/>
            <a:chExt cx="2823350" cy="909850"/>
          </a:xfrm>
        </p:grpSpPr>
        <p:sp>
          <p:nvSpPr>
            <p:cNvPr id="620" name="Google Shape;620;p86"/>
            <p:cNvSpPr txBox="1"/>
            <p:nvPr/>
          </p:nvSpPr>
          <p:spPr>
            <a:xfrm>
              <a:off x="6571700" y="1539625"/>
              <a:ext cx="2038800" cy="415500"/>
            </a:xfrm>
            <a:prstGeom prst="rect">
              <a:avLst/>
            </a:prstGeom>
            <a:solidFill>
              <a:srgbClr val="22243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00">
                  <a:solidFill>
                    <a:srgbClr val="82AAFF"/>
                  </a:solidFill>
                  <a:highlight>
                    <a:srgbClr val="222436"/>
                  </a:highlight>
                  <a:latin typeface="DM Mono"/>
                  <a:ea typeface="DM Mono"/>
                  <a:cs typeface="DM Mono"/>
                  <a:sym typeface="DM Mono"/>
                </a:rPr>
                <a:t>[</a:t>
              </a:r>
              <a:r>
                <a:rPr b="1" lang="en-GB" sz="1500">
                  <a:solidFill>
                    <a:srgbClr val="82AAFF"/>
                  </a:solidFill>
                  <a:highlight>
                    <a:srgbClr val="222436"/>
                  </a:highlight>
                  <a:latin typeface="DM Mono"/>
                  <a:ea typeface="DM Mono"/>
                  <a:cs typeface="DM Mono"/>
                  <a:sym typeface="DM Mono"/>
                </a:rPr>
                <a:t>name</a:t>
              </a:r>
              <a:r>
                <a:rPr b="1" lang="en-GB" sz="1500">
                  <a:solidFill>
                    <a:srgbClr val="82AAFF"/>
                  </a:solidFill>
                  <a:highlight>
                    <a:srgbClr val="222436"/>
                  </a:highlight>
                  <a:latin typeface="DM Mono"/>
                  <a:ea typeface="DM Mono"/>
                  <a:cs typeface="DM Mono"/>
                  <a:sym typeface="DM Mono"/>
                </a:rPr>
                <a:t>]</a:t>
              </a:r>
              <a:endParaRPr b="1"/>
            </a:p>
          </p:txBody>
        </p:sp>
        <p:sp>
          <p:nvSpPr>
            <p:cNvPr id="621" name="Google Shape;621;p86"/>
            <p:cNvSpPr txBox="1"/>
            <p:nvPr/>
          </p:nvSpPr>
          <p:spPr>
            <a:xfrm>
              <a:off x="5787150" y="1045275"/>
              <a:ext cx="2541300" cy="415500"/>
            </a:xfrm>
            <a:prstGeom prst="rect">
              <a:avLst/>
            </a:prstGeom>
            <a:solidFill>
              <a:srgbClr val="22243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00">
                  <a:solidFill>
                    <a:srgbClr val="82AAFF"/>
                  </a:solidFill>
                  <a:highlight>
                    <a:srgbClr val="222436"/>
                  </a:highlight>
                  <a:latin typeface="DM Mono"/>
                  <a:ea typeface="DM Mono"/>
                  <a:cs typeface="DM Mono"/>
                  <a:sym typeface="DM Mono"/>
                </a:rPr>
                <a:t>showName === </a:t>
              </a:r>
              <a:r>
                <a:rPr b="1" lang="en-GB" sz="1500">
                  <a:solidFill>
                    <a:srgbClr val="FF966C"/>
                  </a:solidFill>
                  <a:highlight>
                    <a:srgbClr val="222436"/>
                  </a:highlight>
                  <a:latin typeface="DM Mono"/>
                  <a:ea typeface="DM Mono"/>
                  <a:cs typeface="DM Mono"/>
                  <a:sym typeface="DM Mono"/>
                </a:rPr>
                <a:t>false</a:t>
              </a:r>
              <a:endParaRPr b="1">
                <a:solidFill>
                  <a:srgbClr val="FF966C"/>
                </a:solidFill>
              </a:endParaRPr>
            </a:p>
          </p:txBody>
        </p:sp>
        <p:cxnSp>
          <p:nvCxnSpPr>
            <p:cNvPr id="622" name="Google Shape;622;p86"/>
            <p:cNvCxnSpPr/>
            <p:nvPr/>
          </p:nvCxnSpPr>
          <p:spPr>
            <a:xfrm flipH="1" rot="-5400000">
              <a:off x="6313400" y="1470675"/>
              <a:ext cx="268200" cy="248400"/>
            </a:xfrm>
            <a:prstGeom prst="bentConnector3">
              <a:avLst>
                <a:gd fmla="val 98164" name="adj1"/>
              </a:avLst>
            </a:prstGeom>
            <a:noFill/>
            <a:ln cap="flat" cmpd="sng" w="28575">
              <a:solidFill>
                <a:srgbClr val="FF966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23" name="Google Shape;623;p86"/>
          <p:cNvSpPr txBox="1"/>
          <p:nvPr/>
        </p:nvSpPr>
        <p:spPr>
          <a:xfrm>
            <a:off x="5828550" y="561338"/>
            <a:ext cx="284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Deps list</a:t>
            </a:r>
            <a:endParaRPr sz="150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624" name="Google Shape;624;p86"/>
          <p:cNvSpPr txBox="1"/>
          <p:nvPr/>
        </p:nvSpPr>
        <p:spPr>
          <a:xfrm>
            <a:off x="2539300" y="1430950"/>
            <a:ext cx="5382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👇</a:t>
            </a:r>
            <a:endParaRPr sz="23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7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Possible solution 🧪</a:t>
            </a:r>
            <a:endParaRPr/>
          </a:p>
        </p:txBody>
      </p:sp>
      <p:sp>
        <p:nvSpPr>
          <p:cNvPr id="630" name="Google Shape;630;p87"/>
          <p:cNvSpPr txBox="1"/>
          <p:nvPr/>
        </p:nvSpPr>
        <p:spPr>
          <a:xfrm>
            <a:off x="0" y="492900"/>
            <a:ext cx="9144000" cy="59568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showName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false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5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normal boolean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greeting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computed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(() </a:t>
            </a:r>
            <a:r>
              <a:rPr i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=&gt;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{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	</a:t>
            </a:r>
            <a:r>
              <a:rPr i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name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name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if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(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showName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 {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return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`</a:t>
            </a:r>
            <a:r>
              <a:rPr lang="en-GB" sz="15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Hello,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${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name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r>
              <a:rPr lang="en-GB" sz="15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!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`;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return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</a:t>
            </a:r>
            <a:r>
              <a:rPr lang="en-GB" sz="15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Hello!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greeting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631" name="Google Shape;631;p87"/>
          <p:cNvSpPr txBox="1"/>
          <p:nvPr/>
        </p:nvSpPr>
        <p:spPr>
          <a:xfrm>
            <a:off x="4884600" y="589875"/>
            <a:ext cx="425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cxnSp>
        <p:nvCxnSpPr>
          <p:cNvPr id="632" name="Google Shape;632;p87"/>
          <p:cNvCxnSpPr/>
          <p:nvPr/>
        </p:nvCxnSpPr>
        <p:spPr>
          <a:xfrm>
            <a:off x="2463100" y="874575"/>
            <a:ext cx="690600" cy="0"/>
          </a:xfrm>
          <a:prstGeom prst="straightConnector1">
            <a:avLst/>
          </a:prstGeom>
          <a:noFill/>
          <a:ln cap="flat" cmpd="sng" w="28575">
            <a:solidFill>
              <a:srgbClr val="C3E88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33" name="Google Shape;633;p87"/>
          <p:cNvGrpSpPr/>
          <p:nvPr/>
        </p:nvGrpSpPr>
        <p:grpSpPr>
          <a:xfrm>
            <a:off x="5787150" y="1273875"/>
            <a:ext cx="2823350" cy="909850"/>
            <a:chOff x="5787150" y="1045275"/>
            <a:chExt cx="2823350" cy="909850"/>
          </a:xfrm>
        </p:grpSpPr>
        <p:sp>
          <p:nvSpPr>
            <p:cNvPr id="634" name="Google Shape;634;p87"/>
            <p:cNvSpPr txBox="1"/>
            <p:nvPr/>
          </p:nvSpPr>
          <p:spPr>
            <a:xfrm>
              <a:off x="6571700" y="1539625"/>
              <a:ext cx="2038800" cy="415500"/>
            </a:xfrm>
            <a:prstGeom prst="rect">
              <a:avLst/>
            </a:prstGeom>
            <a:solidFill>
              <a:srgbClr val="22243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00">
                  <a:solidFill>
                    <a:srgbClr val="82AAFF"/>
                  </a:solidFill>
                  <a:highlight>
                    <a:srgbClr val="222436"/>
                  </a:highlight>
                  <a:latin typeface="DM Mono"/>
                  <a:ea typeface="DM Mono"/>
                  <a:cs typeface="DM Mono"/>
                  <a:sym typeface="DM Mono"/>
                </a:rPr>
                <a:t>[name]</a:t>
              </a:r>
              <a:endParaRPr b="1"/>
            </a:p>
          </p:txBody>
        </p:sp>
        <p:sp>
          <p:nvSpPr>
            <p:cNvPr id="635" name="Google Shape;635;p87"/>
            <p:cNvSpPr txBox="1"/>
            <p:nvPr/>
          </p:nvSpPr>
          <p:spPr>
            <a:xfrm>
              <a:off x="5787150" y="1045275"/>
              <a:ext cx="2541300" cy="415500"/>
            </a:xfrm>
            <a:prstGeom prst="rect">
              <a:avLst/>
            </a:prstGeom>
            <a:solidFill>
              <a:srgbClr val="22243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500">
                  <a:solidFill>
                    <a:srgbClr val="82AAFF"/>
                  </a:solidFill>
                  <a:highlight>
                    <a:srgbClr val="222436"/>
                  </a:highlight>
                  <a:latin typeface="DM Mono"/>
                  <a:ea typeface="DM Mono"/>
                  <a:cs typeface="DM Mono"/>
                  <a:sym typeface="DM Mono"/>
                </a:rPr>
                <a:t>showName === </a:t>
              </a:r>
              <a:r>
                <a:rPr b="1" lang="en-GB" sz="1500">
                  <a:solidFill>
                    <a:srgbClr val="FF966C"/>
                  </a:solidFill>
                  <a:highlight>
                    <a:srgbClr val="222436"/>
                  </a:highlight>
                  <a:latin typeface="DM Mono"/>
                  <a:ea typeface="DM Mono"/>
                  <a:cs typeface="DM Mono"/>
                  <a:sym typeface="DM Mono"/>
                </a:rPr>
                <a:t>false</a:t>
              </a:r>
              <a:endParaRPr b="1">
                <a:solidFill>
                  <a:srgbClr val="FF966C"/>
                </a:solidFill>
              </a:endParaRPr>
            </a:p>
          </p:txBody>
        </p:sp>
        <p:cxnSp>
          <p:nvCxnSpPr>
            <p:cNvPr id="636" name="Google Shape;636;p87"/>
            <p:cNvCxnSpPr/>
            <p:nvPr/>
          </p:nvCxnSpPr>
          <p:spPr>
            <a:xfrm flipH="1" rot="-5400000">
              <a:off x="6313400" y="1470675"/>
              <a:ext cx="268200" cy="248400"/>
            </a:xfrm>
            <a:prstGeom prst="bentConnector3">
              <a:avLst>
                <a:gd fmla="val 98164" name="adj1"/>
              </a:avLst>
            </a:prstGeom>
            <a:noFill/>
            <a:ln cap="flat" cmpd="sng" w="28575">
              <a:solidFill>
                <a:srgbClr val="FF966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37" name="Google Shape;637;p87"/>
          <p:cNvSpPr txBox="1"/>
          <p:nvPr/>
        </p:nvSpPr>
        <p:spPr>
          <a:xfrm>
            <a:off x="5828550" y="561338"/>
            <a:ext cx="284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Deps list</a:t>
            </a:r>
            <a:endParaRPr sz="150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638" name="Google Shape;638;p87"/>
          <p:cNvSpPr txBox="1"/>
          <p:nvPr/>
        </p:nvSpPr>
        <p:spPr>
          <a:xfrm>
            <a:off x="2539300" y="1430950"/>
            <a:ext cx="5382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👇</a:t>
            </a:r>
            <a:endParaRPr sz="2300"/>
          </a:p>
        </p:txBody>
      </p:sp>
      <p:sp>
        <p:nvSpPr>
          <p:cNvPr id="639" name="Google Shape;639;p87"/>
          <p:cNvSpPr txBox="1"/>
          <p:nvPr/>
        </p:nvSpPr>
        <p:spPr>
          <a:xfrm rot="498">
            <a:off x="328324" y="3903644"/>
            <a:ext cx="8282100" cy="1156500"/>
          </a:xfrm>
          <a:prstGeom prst="rect">
            <a:avLst/>
          </a:prstGeom>
          <a:solidFill>
            <a:srgbClr val="C3E8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274E13"/>
                </a:solidFill>
                <a:latin typeface="DM Mono"/>
                <a:ea typeface="DM Mono"/>
                <a:cs typeface="DM Mono"/>
                <a:sym typeface="DM Mono"/>
              </a:rPr>
              <a:t>Store the signal value into a variable before you use them into any conditional logic!</a:t>
            </a:r>
            <a:endParaRPr b="1" sz="1700">
              <a:solidFill>
                <a:srgbClr val="274E13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88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about auto-memoization? </a:t>
            </a:r>
            <a:endParaRPr/>
          </a:p>
        </p:txBody>
      </p:sp>
      <p:sp>
        <p:nvSpPr>
          <p:cNvPr id="645" name="Google Shape;645;p88"/>
          <p:cNvSpPr txBox="1"/>
          <p:nvPr/>
        </p:nvSpPr>
        <p:spPr>
          <a:xfrm>
            <a:off x="0" y="492900"/>
            <a:ext cx="9144000" cy="50334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FD6BE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FD6BE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FD6BE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FD6BE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89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about auto-memoization? </a:t>
            </a:r>
            <a:endParaRPr/>
          </a:p>
        </p:txBody>
      </p:sp>
      <p:sp>
        <p:nvSpPr>
          <p:cNvPr id="651" name="Google Shape;651;p89"/>
          <p:cNvSpPr txBox="1"/>
          <p:nvPr/>
        </p:nvSpPr>
        <p:spPr>
          <a:xfrm>
            <a:off x="0" y="492900"/>
            <a:ext cx="9144000" cy="50334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FD6BE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function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heavyComputation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500">
                <a:solidFill>
                  <a:srgbClr val="FCA7EA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data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DataOptions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[]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...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90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about auto-memoization? </a:t>
            </a:r>
            <a:endParaRPr/>
          </a:p>
        </p:txBody>
      </p:sp>
      <p:sp>
        <p:nvSpPr>
          <p:cNvPr id="657" name="Google Shape;657;p90"/>
          <p:cNvSpPr txBox="1"/>
          <p:nvPr/>
        </p:nvSpPr>
        <p:spPr>
          <a:xfrm>
            <a:off x="0" y="492900"/>
            <a:ext cx="9144000" cy="50334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FD6BE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function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heavyComputation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500">
                <a:solidFill>
                  <a:srgbClr val="FCA7EA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data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DataOptions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[]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...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dataOptions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computed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(()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i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=&gt;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heavyComputation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(this.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dataOptions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82AA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91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about auto-memoization? </a:t>
            </a:r>
            <a:endParaRPr/>
          </a:p>
        </p:txBody>
      </p:sp>
      <p:sp>
        <p:nvSpPr>
          <p:cNvPr id="663" name="Google Shape;663;p91"/>
          <p:cNvSpPr txBox="1"/>
          <p:nvPr/>
        </p:nvSpPr>
        <p:spPr>
          <a:xfrm>
            <a:off x="0" y="492900"/>
            <a:ext cx="9144000" cy="50334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FD6BE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function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heavyComputation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500">
                <a:solidFill>
                  <a:srgbClr val="FCA7EA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data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DataOptions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[]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...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dataOptions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computed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(()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i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=&gt;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heavyComputation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(this.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dataOptions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82AA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664" name="Google Shape;664;p91"/>
          <p:cNvSpPr txBox="1"/>
          <p:nvPr/>
        </p:nvSpPr>
        <p:spPr>
          <a:xfrm rot="688862">
            <a:off x="6711191" y="2348441"/>
            <a:ext cx="2206552" cy="446617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0 signal reads</a:t>
            </a:r>
            <a:endParaRPr b="1" sz="170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92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about auto-memoization? </a:t>
            </a:r>
            <a:endParaRPr/>
          </a:p>
        </p:txBody>
      </p:sp>
      <p:sp>
        <p:nvSpPr>
          <p:cNvPr id="670" name="Google Shape;670;p92"/>
          <p:cNvSpPr txBox="1"/>
          <p:nvPr/>
        </p:nvSpPr>
        <p:spPr>
          <a:xfrm>
            <a:off x="0" y="492900"/>
            <a:ext cx="9144000" cy="50334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FD6BE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function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heavyComputation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500">
                <a:solidFill>
                  <a:srgbClr val="FCA7EA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data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DataOptions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[]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...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dataOptions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computed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(()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i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=&gt;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heavyComputation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(this.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dataOptions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82AA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671" name="Google Shape;671;p92"/>
          <p:cNvSpPr txBox="1"/>
          <p:nvPr/>
        </p:nvSpPr>
        <p:spPr>
          <a:xfrm rot="498">
            <a:off x="328324" y="3903644"/>
            <a:ext cx="8282100" cy="1156500"/>
          </a:xfrm>
          <a:prstGeom prst="rect">
            <a:avLst/>
          </a:prstGeom>
          <a:solidFill>
            <a:srgbClr val="C3E8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FF0000"/>
                </a:solidFill>
                <a:latin typeface="DM Mono"/>
                <a:ea typeface="DM Mono"/>
                <a:cs typeface="DM Mono"/>
                <a:sym typeface="DM Mono"/>
              </a:rPr>
              <a:t>USE WITH CAUTION: </a:t>
            </a:r>
            <a:endParaRPr b="1" sz="1700">
              <a:solidFill>
                <a:srgbClr val="FF0000"/>
              </a:solidFill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274E13"/>
                </a:solidFill>
                <a:latin typeface="DM Mono"/>
                <a:ea typeface="DM Mono"/>
                <a:cs typeface="DM Mono"/>
                <a:sym typeface="DM Mono"/>
              </a:rPr>
              <a:t>We can use computed as a auto-memoization helper! Because we don’t use any signals inside of it, it will run only once!</a:t>
            </a:r>
            <a:endParaRPr b="1" sz="1700">
              <a:solidFill>
                <a:srgbClr val="274E13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672" name="Google Shape;672;p92"/>
          <p:cNvSpPr txBox="1"/>
          <p:nvPr/>
        </p:nvSpPr>
        <p:spPr>
          <a:xfrm rot="688862">
            <a:off x="6711191" y="2348441"/>
            <a:ext cx="2206552" cy="446617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0 signal reads</a:t>
            </a:r>
            <a:endParaRPr b="1" sz="170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93"/>
          <p:cNvSpPr txBox="1"/>
          <p:nvPr>
            <p:ph type="title"/>
          </p:nvPr>
        </p:nvSpPr>
        <p:spPr>
          <a:xfrm>
            <a:off x="311700" y="2150850"/>
            <a:ext cx="6698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Demo &amp; </a:t>
            </a:r>
            <a:br>
              <a:rPr lang="en-GB" sz="4800"/>
            </a:br>
            <a:r>
              <a:rPr lang="en-GB" sz="4800"/>
              <a:t>Exercise Time!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Computed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678" name="Google Shape;678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725" y="643325"/>
            <a:ext cx="3713750" cy="371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8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value dilemma 🤔</a:t>
            </a:r>
            <a:endParaRPr/>
          </a:p>
        </p:txBody>
      </p:sp>
      <p:sp>
        <p:nvSpPr>
          <p:cNvPr id="343" name="Google Shape;343;p58"/>
          <p:cNvSpPr txBox="1"/>
          <p:nvPr/>
        </p:nvSpPr>
        <p:spPr>
          <a:xfrm>
            <a:off x="0" y="492900"/>
            <a:ext cx="9144000" cy="49179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It’s easy to provide an initial value (if we don’t know it) for: </a:t>
            </a:r>
            <a:endParaRPr sz="150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DM Mono"/>
              <a:buChar char="-"/>
            </a:pPr>
            <a:r>
              <a:rPr lang="en-GB" sz="1500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Booleans   </a:t>
            </a:r>
            <a:r>
              <a:rPr lang="en-GB" sz="1500">
                <a:solidFill>
                  <a:srgbClr val="C3E88D"/>
                </a:solidFill>
                <a:latin typeface="DM Mono"/>
                <a:ea typeface="DM Mono"/>
                <a:cs typeface="DM Mono"/>
                <a:sym typeface="DM Mono"/>
              </a:rPr>
              <a:t>-&gt;</a:t>
            </a:r>
            <a:r>
              <a:rPr lang="en-GB" sz="1500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   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500">
                <a:solidFill>
                  <a:srgbClr val="FCA7EA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false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);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DM Mono"/>
              <a:buChar char="-"/>
            </a:pPr>
            <a:r>
              <a:rPr lang="en-GB" sz="1500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Arrays     </a:t>
            </a:r>
            <a:r>
              <a:rPr lang="en-GB" sz="1500">
                <a:solidFill>
                  <a:srgbClr val="C3E88D"/>
                </a:solidFill>
                <a:latin typeface="DM Mono"/>
                <a:ea typeface="DM Mono"/>
                <a:cs typeface="DM Mono"/>
                <a:sym typeface="DM Mono"/>
              </a:rPr>
              <a:t>-&gt;</a:t>
            </a:r>
            <a:r>
              <a:rPr lang="en-GB" sz="1500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   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b="1" lang="en-GB" sz="1500">
                <a:solidFill>
                  <a:srgbClr val="FB9DE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[]&gt;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[]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DM Mono"/>
              <a:buChar char="-"/>
            </a:pPr>
            <a:r>
              <a:rPr lang="en-GB" sz="1500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Strings    </a:t>
            </a:r>
            <a:r>
              <a:rPr lang="en-GB" sz="1500">
                <a:solidFill>
                  <a:srgbClr val="C3E88D"/>
                </a:solidFill>
                <a:latin typeface="DM Mono"/>
                <a:ea typeface="DM Mono"/>
                <a:cs typeface="DM Mono"/>
                <a:sym typeface="DM Mono"/>
              </a:rPr>
              <a:t>-&gt;</a:t>
            </a:r>
            <a:r>
              <a:rPr lang="en-GB" sz="1500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   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‘’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50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DM Mono"/>
              <a:buChar char="-"/>
            </a:pPr>
            <a:r>
              <a:rPr lang="en-GB" sz="1500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Numbers    </a:t>
            </a:r>
            <a:r>
              <a:rPr lang="en-GB" sz="1500">
                <a:solidFill>
                  <a:srgbClr val="C3E88D"/>
                </a:solidFill>
                <a:latin typeface="DM Mono"/>
                <a:ea typeface="DM Mono"/>
                <a:cs typeface="DM Mono"/>
                <a:sym typeface="DM Mono"/>
              </a:rPr>
              <a:t>-&gt;</a:t>
            </a:r>
            <a:r>
              <a:rPr lang="en-GB" sz="1500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   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0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	What about Objects?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344" name="Google Shape;344;p58"/>
          <p:cNvSpPr/>
          <p:nvPr/>
        </p:nvSpPr>
        <p:spPr>
          <a:xfrm>
            <a:off x="571875" y="966850"/>
            <a:ext cx="5794800" cy="5622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⚠️ </a:t>
            </a:r>
            <a:r>
              <a:rPr b="1" lang="en-GB" sz="1800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Signals require an initial value! </a:t>
            </a:r>
            <a:endParaRPr b="1" sz="180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9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📥 Sign</a:t>
            </a:r>
            <a:r>
              <a:rPr b="1" lang="en-GB" sz="2500"/>
              <a:t>al</a:t>
            </a:r>
            <a:r>
              <a:rPr b="1" lang="en-GB" sz="2500"/>
              <a:t> Inputs </a:t>
            </a:r>
            <a:endParaRPr b="1" sz="25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95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Signal-based Components Angular RFC</a:t>
            </a:r>
            <a:endParaRPr/>
          </a:p>
        </p:txBody>
      </p:sp>
      <p:pic>
        <p:nvPicPr>
          <p:cNvPr id="689" name="Google Shape;689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25" y="645300"/>
            <a:ext cx="8098452" cy="43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96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Signal-based Components Angular RFC</a:t>
            </a:r>
            <a:endParaRPr/>
          </a:p>
        </p:txBody>
      </p:sp>
      <p:pic>
        <p:nvPicPr>
          <p:cNvPr id="695" name="Google Shape;695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25" y="645300"/>
            <a:ext cx="8098452" cy="4345800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96"/>
          <p:cNvSpPr/>
          <p:nvPr/>
        </p:nvSpPr>
        <p:spPr>
          <a:xfrm>
            <a:off x="1175925" y="3129425"/>
            <a:ext cx="1442400" cy="285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96"/>
          <p:cNvSpPr/>
          <p:nvPr/>
        </p:nvSpPr>
        <p:spPr>
          <a:xfrm>
            <a:off x="1175925" y="3602625"/>
            <a:ext cx="1442400" cy="285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96"/>
          <p:cNvSpPr/>
          <p:nvPr/>
        </p:nvSpPr>
        <p:spPr>
          <a:xfrm>
            <a:off x="507900" y="4133175"/>
            <a:ext cx="2514000" cy="492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97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Signal Inputs got released 🎉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704" name="Google Shape;704;p97"/>
          <p:cNvSpPr txBox="1"/>
          <p:nvPr/>
        </p:nvSpPr>
        <p:spPr>
          <a:xfrm>
            <a:off x="0" y="492900"/>
            <a:ext cx="9144000" cy="47100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AAAAAA"/>
              </a:solidFill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AAAAAA"/>
                </a:solidFill>
                <a:latin typeface="DM Mono"/>
                <a:ea typeface="DM Mono"/>
                <a:cs typeface="DM Mono"/>
                <a:sym typeface="DM Mono"/>
              </a:rPr>
              <a:t>// definition</a:t>
            </a:r>
            <a:endParaRPr sz="1450">
              <a:solidFill>
                <a:srgbClr val="FFFFFF"/>
              </a:solidFill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7BAAF7"/>
                </a:solidFill>
                <a:latin typeface="DM Mono"/>
                <a:ea typeface="DM Mono"/>
                <a:cs typeface="DM Mono"/>
                <a:sym typeface="DM Mono"/>
              </a:rPr>
              <a:t>interface</a:t>
            </a:r>
            <a:r>
              <a:rPr lang="en-GB" sz="1450">
                <a:solidFill>
                  <a:srgbClr val="FFFFFF"/>
                </a:solidFill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450">
                <a:solidFill>
                  <a:srgbClr val="FF8A65"/>
                </a:solidFill>
                <a:latin typeface="DM Mono"/>
                <a:ea typeface="DM Mono"/>
                <a:cs typeface="DM Mono"/>
                <a:sym typeface="DM Mono"/>
              </a:rPr>
              <a:t>InputSignal</a:t>
            </a:r>
            <a:r>
              <a:rPr lang="en-GB" sz="1450">
                <a:solidFill>
                  <a:srgbClr val="A3A3A3"/>
                </a:solidFill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lang="en-GB" sz="1450">
                <a:solidFill>
                  <a:srgbClr val="FF8A65"/>
                </a:solidFill>
                <a:latin typeface="DM Mono"/>
                <a:ea typeface="DM Mono"/>
                <a:cs typeface="DM Mono"/>
                <a:sym typeface="DM Mono"/>
              </a:rPr>
              <a:t>ReadT</a:t>
            </a:r>
            <a:r>
              <a:rPr lang="en-GB" sz="1450">
                <a:solidFill>
                  <a:srgbClr val="A3A3A3"/>
                </a:solidFill>
                <a:latin typeface="DM Mono"/>
                <a:ea typeface="DM Mono"/>
                <a:cs typeface="DM Mono"/>
                <a:sym typeface="DM Mono"/>
              </a:rPr>
              <a:t>,</a:t>
            </a:r>
            <a:r>
              <a:rPr lang="en-GB" sz="1450">
                <a:solidFill>
                  <a:srgbClr val="FF8A65"/>
                </a:solidFill>
                <a:latin typeface="DM Mono"/>
                <a:ea typeface="DM Mono"/>
                <a:cs typeface="DM Mono"/>
                <a:sym typeface="DM Mono"/>
              </a:rPr>
              <a:t> WriteT </a:t>
            </a:r>
            <a:r>
              <a:rPr lang="en-GB" sz="1450">
                <a:solidFill>
                  <a:srgbClr val="A3A3A3"/>
                </a:solidFill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450">
                <a:solidFill>
                  <a:srgbClr val="FF8A65"/>
                </a:solidFill>
                <a:latin typeface="DM Mono"/>
                <a:ea typeface="DM Mono"/>
                <a:cs typeface="DM Mono"/>
                <a:sym typeface="DM Mono"/>
              </a:rPr>
              <a:t> ReadT</a:t>
            </a:r>
            <a:r>
              <a:rPr lang="en-GB" sz="1450">
                <a:solidFill>
                  <a:srgbClr val="A3A3A3"/>
                </a:solidFill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450">
                <a:solidFill>
                  <a:srgbClr val="FFFFFF"/>
                </a:solidFill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450">
                <a:solidFill>
                  <a:srgbClr val="7BAAF7"/>
                </a:solidFill>
                <a:latin typeface="DM Mono"/>
                <a:ea typeface="DM Mono"/>
                <a:cs typeface="DM Mono"/>
                <a:sym typeface="DM Mono"/>
              </a:rPr>
              <a:t>extends</a:t>
            </a:r>
            <a:r>
              <a:rPr lang="en-GB" sz="1450">
                <a:solidFill>
                  <a:srgbClr val="FFFFFF"/>
                </a:solidFill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450">
                <a:solidFill>
                  <a:srgbClr val="FF8A65"/>
                </a:solidFill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450">
                <a:solidFill>
                  <a:srgbClr val="A3A3A3"/>
                </a:solidFill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lang="en-GB" sz="1450">
                <a:solidFill>
                  <a:srgbClr val="FF8A65"/>
                </a:solidFill>
                <a:latin typeface="DM Mono"/>
                <a:ea typeface="DM Mono"/>
                <a:cs typeface="DM Mono"/>
                <a:sym typeface="DM Mono"/>
              </a:rPr>
              <a:t>ReadT</a:t>
            </a:r>
            <a:r>
              <a:rPr lang="en-GB" sz="1450">
                <a:solidFill>
                  <a:srgbClr val="A3A3A3"/>
                </a:solidFill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450">
                <a:solidFill>
                  <a:srgbClr val="FFFFFF"/>
                </a:solidFill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450">
                <a:solidFill>
                  <a:srgbClr val="A3A3A3"/>
                </a:solidFill>
                <a:latin typeface="DM Mono"/>
                <a:ea typeface="DM Mono"/>
                <a:cs typeface="DM Mono"/>
                <a:sym typeface="DM Mono"/>
              </a:rPr>
              <a:t>{}</a:t>
            </a:r>
            <a:endParaRPr sz="1450">
              <a:solidFill>
                <a:srgbClr val="FFFFFF"/>
              </a:solidFill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FFFFFF"/>
              </a:solidFill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AAAAAA"/>
                </a:solidFill>
                <a:latin typeface="DM Mono"/>
                <a:ea typeface="DM Mono"/>
                <a:cs typeface="DM Mono"/>
                <a:sym typeface="DM Mono"/>
              </a:rPr>
              <a:t>// usage</a:t>
            </a:r>
            <a:endParaRPr sz="1450">
              <a:solidFill>
                <a:srgbClr val="FFFFFF"/>
              </a:solidFill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7BAAF7"/>
                </a:solidFill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lang="en-GB" sz="1450">
                <a:solidFill>
                  <a:srgbClr val="FFFFFF"/>
                </a:solidFill>
                <a:latin typeface="DM Mono"/>
                <a:ea typeface="DM Mono"/>
                <a:cs typeface="DM Mono"/>
                <a:sym typeface="DM Mono"/>
              </a:rPr>
              <a:t> firstName </a:t>
            </a:r>
            <a:r>
              <a:rPr lang="en-GB" sz="1450">
                <a:solidFill>
                  <a:srgbClr val="A3A3A3"/>
                </a:solidFill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450">
                <a:solidFill>
                  <a:srgbClr val="FFFFFF"/>
                </a:solidFill>
                <a:latin typeface="DM Mono"/>
                <a:ea typeface="DM Mono"/>
                <a:cs typeface="DM Mono"/>
                <a:sym typeface="DM Mono"/>
              </a:rPr>
              <a:t> input</a:t>
            </a:r>
            <a:r>
              <a:rPr lang="en-GB" sz="1450">
                <a:solidFill>
                  <a:srgbClr val="A3A3A3"/>
                </a:solidFill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lang="en-GB" sz="1450">
                <a:solidFill>
                  <a:srgbClr val="FF8A65"/>
                </a:solidFill>
                <a:latin typeface="DM Mono"/>
                <a:ea typeface="DM Mono"/>
                <a:cs typeface="DM Mono"/>
                <a:sym typeface="DM Mono"/>
              </a:rPr>
              <a:t>string </a:t>
            </a:r>
            <a:r>
              <a:rPr lang="en-GB" sz="1450">
                <a:solidFill>
                  <a:srgbClr val="A3A3A3"/>
                </a:solidFill>
                <a:latin typeface="DM Mono"/>
                <a:ea typeface="DM Mono"/>
                <a:cs typeface="DM Mono"/>
                <a:sym typeface="DM Mono"/>
              </a:rPr>
              <a:t>|</a:t>
            </a:r>
            <a:r>
              <a:rPr lang="en-GB" sz="1450">
                <a:solidFill>
                  <a:srgbClr val="FF8A65"/>
                </a:solidFill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450">
                <a:solidFill>
                  <a:srgbClr val="7BAAF7"/>
                </a:solidFill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 sz="1450">
                <a:solidFill>
                  <a:srgbClr val="A3A3A3"/>
                </a:solidFill>
                <a:latin typeface="DM Mono"/>
                <a:ea typeface="DM Mono"/>
                <a:cs typeface="DM Mono"/>
                <a:sym typeface="DM Mono"/>
              </a:rPr>
              <a:t>&gt;(</a:t>
            </a:r>
            <a:r>
              <a:rPr lang="en-GB" sz="1450">
                <a:solidFill>
                  <a:srgbClr val="7BAAF7"/>
                </a:solidFill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 sz="1450">
                <a:solidFill>
                  <a:srgbClr val="A3A3A3"/>
                </a:solidFill>
                <a:latin typeface="DM Mono"/>
                <a:ea typeface="DM Mono"/>
                <a:cs typeface="DM Mono"/>
                <a:sym typeface="DM Mono"/>
              </a:rPr>
              <a:t>);</a:t>
            </a:r>
            <a:endParaRPr sz="1450">
              <a:solidFill>
                <a:srgbClr val="FFFFFF"/>
              </a:solidFill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FFFFFF"/>
              </a:solidFill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AAAAAA"/>
                </a:solidFill>
                <a:latin typeface="DM Mono"/>
                <a:ea typeface="DM Mono"/>
                <a:cs typeface="DM Mono"/>
                <a:sym typeface="DM Mono"/>
              </a:rPr>
              <a:t>// old</a:t>
            </a:r>
            <a:endParaRPr sz="1450">
              <a:solidFill>
                <a:srgbClr val="FFFFFF"/>
              </a:solidFill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474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A3A3A3"/>
                </a:solidFill>
                <a:latin typeface="DM Mono"/>
                <a:ea typeface="DM Mono"/>
                <a:cs typeface="DM Mono"/>
                <a:sym typeface="DM Mono"/>
              </a:rPr>
              <a:t>@</a:t>
            </a:r>
            <a:r>
              <a:rPr lang="en-GB" sz="1450">
                <a:solidFill>
                  <a:srgbClr val="FFFFFF"/>
                </a:solidFill>
                <a:latin typeface="DM Mono"/>
                <a:ea typeface="DM Mono"/>
                <a:cs typeface="DM Mono"/>
                <a:sym typeface="DM Mono"/>
              </a:rPr>
              <a:t>Input</a:t>
            </a:r>
            <a:r>
              <a:rPr lang="en-GB" sz="1450">
                <a:solidFill>
                  <a:srgbClr val="A3A3A3"/>
                </a:solidFill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450">
                <a:solidFill>
                  <a:srgbClr val="FFFFFF"/>
                </a:solidFill>
                <a:latin typeface="DM Mono"/>
                <a:ea typeface="DM Mono"/>
                <a:cs typeface="DM Mono"/>
                <a:sym typeface="DM Mono"/>
              </a:rPr>
              <a:t> firstName</a:t>
            </a:r>
            <a:r>
              <a:rPr lang="en-GB" sz="1450">
                <a:solidFill>
                  <a:srgbClr val="A3A3A3"/>
                </a:solidFill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450">
                <a:solidFill>
                  <a:srgbClr val="FFFFFF"/>
                </a:solidFill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450">
                <a:solidFill>
                  <a:srgbClr val="FF8A65"/>
                </a:solidFill>
                <a:latin typeface="DM Mono"/>
                <a:ea typeface="DM Mono"/>
                <a:cs typeface="DM Mono"/>
                <a:sym typeface="DM Mono"/>
              </a:rPr>
              <a:t>string</a:t>
            </a:r>
            <a:r>
              <a:rPr lang="en-GB" sz="1450">
                <a:solidFill>
                  <a:srgbClr val="FFFFFF"/>
                </a:solidFill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450">
                <a:solidFill>
                  <a:srgbClr val="A3A3A3"/>
                </a:solidFill>
                <a:latin typeface="DM Mono"/>
                <a:ea typeface="DM Mono"/>
                <a:cs typeface="DM Mono"/>
                <a:sym typeface="DM Mono"/>
              </a:rPr>
              <a:t>|</a:t>
            </a:r>
            <a:r>
              <a:rPr lang="en-GB" sz="1450">
                <a:solidFill>
                  <a:srgbClr val="FFFFFF"/>
                </a:solidFill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450">
                <a:solidFill>
                  <a:srgbClr val="7BAAF7"/>
                </a:solidFill>
                <a:latin typeface="DM Mono"/>
                <a:ea typeface="DM Mono"/>
                <a:cs typeface="DM Mono"/>
                <a:sym typeface="DM Mono"/>
              </a:rPr>
              <a:t>null </a:t>
            </a:r>
            <a:r>
              <a:rPr lang="en-GB" sz="1450">
                <a:solidFill>
                  <a:srgbClr val="A3A3A3"/>
                </a:solidFill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450">
                <a:solidFill>
                  <a:srgbClr val="7BAAF7"/>
                </a:solidFill>
                <a:latin typeface="DM Mono"/>
                <a:ea typeface="DM Mono"/>
                <a:cs typeface="DM Mono"/>
                <a:sym typeface="DM Mono"/>
              </a:rPr>
              <a:t> null</a:t>
            </a:r>
            <a:r>
              <a:rPr lang="en-GB" sz="1450">
                <a:solidFill>
                  <a:srgbClr val="A3A3A3"/>
                </a:solidFill>
                <a:latin typeface="DM Mono"/>
                <a:ea typeface="DM Mono"/>
                <a:cs typeface="DM Mono"/>
                <a:sym typeface="DM Mono"/>
              </a:rPr>
              <a:t>;</a:t>
            </a:r>
            <a:endParaRPr i="1" sz="12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9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Good news!</a:t>
            </a:r>
            <a:endParaRPr b="1" sz="25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99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Signal Inputs won’t suffer from initial value dilemma! 🎉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715" name="Google Shape;715;p99"/>
          <p:cNvSpPr txBox="1"/>
          <p:nvPr/>
        </p:nvSpPr>
        <p:spPr>
          <a:xfrm>
            <a:off x="0" y="492900"/>
            <a:ext cx="9144000" cy="47571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00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Signal Inputs won’t suffer from initial value dilemma! 🎉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721" name="Google Shape;721;p100"/>
          <p:cNvSpPr txBox="1"/>
          <p:nvPr/>
        </p:nvSpPr>
        <p:spPr>
          <a:xfrm>
            <a:off x="0" y="492900"/>
            <a:ext cx="9144000" cy="45270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b="1"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b="1"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b="1"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</a:t>
            </a:r>
            <a:r>
              <a:rPr b="1"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b="1"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b="1"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InputSignal&lt;undefined | undefined&gt;</a:t>
            </a:r>
            <a:endParaRPr b="1"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lang="en-GB" sz="13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string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InputSignal&lt;string | undefined&gt;</a:t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lang="en-GB" sz="13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string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(‘’)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InputSignal&lt;string | string&gt;</a:t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</a:t>
            </a: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(‘’)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InputSignal&lt;string&gt;</a:t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input.required</a:t>
            </a: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InputSignal&lt;unknown | unknown&gt;</a:t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input.required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lang="en-GB" sz="13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string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InputSignal&lt;string&gt;</a:t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input.required</a:t>
            </a: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({ </a:t>
            </a:r>
            <a:endParaRPr sz="13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initialValue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3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‘’</a:t>
            </a:r>
            <a:r>
              <a:rPr lang="en-GB" sz="13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, </a:t>
            </a:r>
            <a:endParaRPr sz="13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InputSignal&lt;string | string&gt;</a:t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722" name="Google Shape;722;p100"/>
          <p:cNvSpPr txBox="1"/>
          <p:nvPr/>
        </p:nvSpPr>
        <p:spPr>
          <a:xfrm>
            <a:off x="51725" y="672700"/>
            <a:ext cx="66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👉</a:t>
            </a:r>
            <a:endParaRPr sz="2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01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Signal Inputs won’t suffer from initial value dilemma! 🎉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728" name="Google Shape;728;p101"/>
          <p:cNvSpPr txBox="1"/>
          <p:nvPr/>
        </p:nvSpPr>
        <p:spPr>
          <a:xfrm>
            <a:off x="0" y="492900"/>
            <a:ext cx="9144000" cy="47571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</a:t>
            </a: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InputSignal&lt;undefined | undefined&gt;</a:t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b="1"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b="1"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b="1"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</a:t>
            </a:r>
            <a:r>
              <a:rPr b="1"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b="1" lang="en-GB" sz="13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string</a:t>
            </a:r>
            <a:r>
              <a:rPr b="1"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b="1"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b="1"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b="1"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InputSignal&lt;string | undefined&gt;</a:t>
            </a:r>
            <a:endParaRPr b="1"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lang="en-GB" sz="13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string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(‘’)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InputSignal&lt;string | string&gt;</a:t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</a:t>
            </a: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(‘’)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InputSignal&lt;string&gt;</a:t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input.required</a:t>
            </a: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InputSignal&lt;unknown | unknown&gt;</a:t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input.required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lang="en-GB" sz="13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string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InputSignal&lt;string&gt;</a:t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input.required</a:t>
            </a: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({ </a:t>
            </a:r>
            <a:endParaRPr sz="13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initialValue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3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‘’</a:t>
            </a:r>
            <a:r>
              <a:rPr lang="en-GB" sz="13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, </a:t>
            </a:r>
            <a:endParaRPr sz="13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InputSignal&lt;string | string&gt;</a:t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729" name="Google Shape;729;p101"/>
          <p:cNvSpPr txBox="1"/>
          <p:nvPr/>
        </p:nvSpPr>
        <p:spPr>
          <a:xfrm>
            <a:off x="51725" y="1131800"/>
            <a:ext cx="66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👉</a:t>
            </a:r>
            <a:endParaRPr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02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Signal Inputs won’t suffer from initial value dilemma! 🎉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735" name="Google Shape;735;p102"/>
          <p:cNvSpPr txBox="1"/>
          <p:nvPr/>
        </p:nvSpPr>
        <p:spPr>
          <a:xfrm>
            <a:off x="0" y="492900"/>
            <a:ext cx="9144000" cy="47571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</a:t>
            </a: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InputSignal&lt;undefined | undefined&gt;</a:t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lang="en-GB" sz="13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string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InputSignal&lt;string | undefined&gt;</a:t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b="1"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b="1"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b="1"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</a:t>
            </a:r>
            <a:r>
              <a:rPr b="1"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b="1" lang="en-GB" sz="13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string</a:t>
            </a:r>
            <a:r>
              <a:rPr b="1"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b="1"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(‘’)</a:t>
            </a:r>
            <a:r>
              <a:rPr b="1"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b="1"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InputSignal&lt;string | string&gt;</a:t>
            </a:r>
            <a:endParaRPr b="1"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</a:t>
            </a: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(‘’)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InputSignal&lt;string&gt;</a:t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input.required</a:t>
            </a: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InputSignal&lt;unknown | unknown&gt;</a:t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input.required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lang="en-GB" sz="13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string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InputSignal&lt;string&gt;</a:t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input.required</a:t>
            </a: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({ </a:t>
            </a:r>
            <a:endParaRPr sz="13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initialValue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3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‘’</a:t>
            </a:r>
            <a:r>
              <a:rPr lang="en-GB" sz="13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, </a:t>
            </a:r>
            <a:endParaRPr sz="13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InputSignal&lt;string | string&gt;</a:t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736" name="Google Shape;736;p102"/>
          <p:cNvSpPr txBox="1"/>
          <p:nvPr/>
        </p:nvSpPr>
        <p:spPr>
          <a:xfrm>
            <a:off x="51725" y="1589000"/>
            <a:ext cx="66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👉</a:t>
            </a:r>
            <a:endParaRPr sz="2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03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Signal Inputs won’t suffer from initial value dilemma! 🎉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742" name="Google Shape;742;p103"/>
          <p:cNvSpPr txBox="1"/>
          <p:nvPr/>
        </p:nvSpPr>
        <p:spPr>
          <a:xfrm>
            <a:off x="0" y="492900"/>
            <a:ext cx="9144000" cy="47571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</a:t>
            </a: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InputSignal&lt;undefined | undefined&gt;</a:t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lang="en-GB" sz="13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string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InputSignal&lt;string | undefined&gt;</a:t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lang="en-GB" sz="13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string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(‘’)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InputSignal&lt;string | string&gt;</a:t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b="1"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b="1"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b="1"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</a:t>
            </a:r>
            <a:r>
              <a:rPr b="1"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(‘’)</a:t>
            </a:r>
            <a:r>
              <a:rPr b="1"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b="1"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InputSignal&lt;string&gt;</a:t>
            </a:r>
            <a:endParaRPr b="1"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input.required</a:t>
            </a: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InputSignal&lt;unknown | unknown&gt;</a:t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input.required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lang="en-GB" sz="13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string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InputSignal&lt;string&gt;</a:t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input.required</a:t>
            </a: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({ </a:t>
            </a:r>
            <a:endParaRPr sz="13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initialValue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3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‘’</a:t>
            </a:r>
            <a:r>
              <a:rPr lang="en-GB" sz="13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, </a:t>
            </a:r>
            <a:endParaRPr sz="13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InputSignal&lt;string | string&gt;</a:t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743" name="Google Shape;743;p103"/>
          <p:cNvSpPr txBox="1"/>
          <p:nvPr/>
        </p:nvSpPr>
        <p:spPr>
          <a:xfrm>
            <a:off x="51725" y="2046200"/>
            <a:ext cx="66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👉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9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value dilemma 🤔</a:t>
            </a:r>
            <a:endParaRPr/>
          </a:p>
        </p:txBody>
      </p:sp>
      <p:sp>
        <p:nvSpPr>
          <p:cNvPr id="350" name="Google Shape;350;p59"/>
          <p:cNvSpPr txBox="1"/>
          <p:nvPr/>
        </p:nvSpPr>
        <p:spPr>
          <a:xfrm>
            <a:off x="0" y="492900"/>
            <a:ext cx="9144000" cy="49179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It’s easy to provide an initial value (if we don’t know it) for: </a:t>
            </a:r>
            <a:endParaRPr sz="150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DM Mono"/>
              <a:buChar char="-"/>
            </a:pPr>
            <a:r>
              <a:rPr lang="en-GB" sz="1500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Booleans   </a:t>
            </a:r>
            <a:r>
              <a:rPr lang="en-GB" sz="1500">
                <a:solidFill>
                  <a:srgbClr val="C3E88D"/>
                </a:solidFill>
                <a:latin typeface="DM Mono"/>
                <a:ea typeface="DM Mono"/>
                <a:cs typeface="DM Mono"/>
                <a:sym typeface="DM Mono"/>
              </a:rPr>
              <a:t>-&gt;</a:t>
            </a:r>
            <a:r>
              <a:rPr lang="en-GB" sz="1500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   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500">
                <a:solidFill>
                  <a:srgbClr val="FCA7EA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false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);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DM Mono"/>
              <a:buChar char="-"/>
            </a:pPr>
            <a:r>
              <a:rPr lang="en-GB" sz="1500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Arrays     </a:t>
            </a:r>
            <a:r>
              <a:rPr lang="en-GB" sz="1500">
                <a:solidFill>
                  <a:srgbClr val="C3E88D"/>
                </a:solidFill>
                <a:latin typeface="DM Mono"/>
                <a:ea typeface="DM Mono"/>
                <a:cs typeface="DM Mono"/>
                <a:sym typeface="DM Mono"/>
              </a:rPr>
              <a:t>-&gt;</a:t>
            </a:r>
            <a:r>
              <a:rPr lang="en-GB" sz="1500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   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b="1" lang="en-GB" sz="1500">
                <a:solidFill>
                  <a:srgbClr val="FB9DE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[]&gt;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[]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DM Mono"/>
              <a:buChar char="-"/>
            </a:pPr>
            <a:r>
              <a:rPr lang="en-GB" sz="1500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Strings    </a:t>
            </a:r>
            <a:r>
              <a:rPr lang="en-GB" sz="1500">
                <a:solidFill>
                  <a:srgbClr val="C3E88D"/>
                </a:solidFill>
                <a:latin typeface="DM Mono"/>
                <a:ea typeface="DM Mono"/>
                <a:cs typeface="DM Mono"/>
                <a:sym typeface="DM Mono"/>
              </a:rPr>
              <a:t>-&gt;</a:t>
            </a:r>
            <a:r>
              <a:rPr lang="en-GB" sz="1500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   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‘’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50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DM Mono"/>
              <a:buChar char="-"/>
            </a:pPr>
            <a:r>
              <a:rPr lang="en-GB" sz="1500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Numbers    </a:t>
            </a:r>
            <a:r>
              <a:rPr lang="en-GB" sz="1500">
                <a:solidFill>
                  <a:srgbClr val="C3E88D"/>
                </a:solidFill>
                <a:latin typeface="DM Mono"/>
                <a:ea typeface="DM Mono"/>
                <a:cs typeface="DM Mono"/>
                <a:sym typeface="DM Mono"/>
              </a:rPr>
              <a:t>-&gt;</a:t>
            </a:r>
            <a:r>
              <a:rPr lang="en-GB" sz="1500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   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0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	What about Objects?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351" name="Google Shape;351;p59"/>
          <p:cNvSpPr/>
          <p:nvPr/>
        </p:nvSpPr>
        <p:spPr>
          <a:xfrm>
            <a:off x="571875" y="966850"/>
            <a:ext cx="5794800" cy="5622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⚠️ Signals require an initial value! </a:t>
            </a:r>
            <a:endParaRPr b="1" sz="180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352" name="Google Shape;352;p59"/>
          <p:cNvSpPr txBox="1"/>
          <p:nvPr/>
        </p:nvSpPr>
        <p:spPr>
          <a:xfrm>
            <a:off x="5600375" y="2991525"/>
            <a:ext cx="299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966C"/>
                </a:solidFill>
                <a:latin typeface="DM Mono"/>
                <a:ea typeface="DM Mono"/>
                <a:cs typeface="DM Mono"/>
                <a:sym typeface="DM Mono"/>
              </a:rPr>
              <a:t>⚠️ </a:t>
            </a:r>
            <a:r>
              <a:rPr b="1" lang="en-GB">
                <a:solidFill>
                  <a:srgbClr val="FF966C"/>
                </a:solidFill>
                <a:latin typeface="DM Mono"/>
                <a:ea typeface="DM Mono"/>
                <a:cs typeface="DM Mono"/>
                <a:sym typeface="DM Mono"/>
              </a:rPr>
              <a:t>If they are not ID-s, otherwise </a:t>
            </a:r>
            <a:r>
              <a:rPr b="1" lang="en-GB">
                <a:solidFill>
                  <a:srgbClr val="FF757F"/>
                </a:solidFill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b="1" lang="en-GB">
                <a:solidFill>
                  <a:srgbClr val="FF966C"/>
                </a:solidFill>
                <a:latin typeface="DM Mono"/>
                <a:ea typeface="DM Mono"/>
                <a:cs typeface="DM Mono"/>
                <a:sym typeface="DM Mono"/>
              </a:rPr>
              <a:t> is better.</a:t>
            </a:r>
            <a:endParaRPr b="1">
              <a:solidFill>
                <a:srgbClr val="FF966C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cxnSp>
        <p:nvCxnSpPr>
          <p:cNvPr id="353" name="Google Shape;353;p59"/>
          <p:cNvCxnSpPr>
            <a:endCxn id="352" idx="1"/>
          </p:cNvCxnSpPr>
          <p:nvPr/>
        </p:nvCxnSpPr>
        <p:spPr>
          <a:xfrm>
            <a:off x="4481975" y="3138525"/>
            <a:ext cx="1118400" cy="160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966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59"/>
          <p:cNvCxnSpPr>
            <a:endCxn id="352" idx="1"/>
          </p:cNvCxnSpPr>
          <p:nvPr/>
        </p:nvCxnSpPr>
        <p:spPr>
          <a:xfrm flipH="1" rot="10800000">
            <a:off x="4489775" y="3299325"/>
            <a:ext cx="1110600" cy="146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966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04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Signal Inputs won’t suffer from initial value dilemma! 🎉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749" name="Google Shape;749;p104"/>
          <p:cNvSpPr txBox="1"/>
          <p:nvPr/>
        </p:nvSpPr>
        <p:spPr>
          <a:xfrm>
            <a:off x="0" y="492900"/>
            <a:ext cx="9144000" cy="47571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</a:t>
            </a: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InputSignal&lt;undefined | undefined&gt;</a:t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lang="en-GB" sz="13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string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InputSignal&lt;string | undefined&gt;</a:t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lang="en-GB" sz="13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string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(‘’)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InputSignal&lt;string | string&gt;</a:t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</a:t>
            </a: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(‘’)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InputSignal&lt;string&gt;</a:t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b="1"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b="1"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b="1"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input.required</a:t>
            </a:r>
            <a:r>
              <a:rPr b="1"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b="1"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b="1"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InputSignal&lt;unknown | unknown&gt;</a:t>
            </a:r>
            <a:endParaRPr b="1"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input.required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lang="en-GB" sz="13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string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InputSignal&lt;string&gt;</a:t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input.required</a:t>
            </a: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({ </a:t>
            </a:r>
            <a:endParaRPr sz="13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initialValue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3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‘’</a:t>
            </a:r>
            <a:r>
              <a:rPr lang="en-GB" sz="13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, </a:t>
            </a:r>
            <a:endParaRPr sz="13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InputSignal&lt;string | string&gt;</a:t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750" name="Google Shape;750;p104"/>
          <p:cNvSpPr txBox="1"/>
          <p:nvPr/>
        </p:nvSpPr>
        <p:spPr>
          <a:xfrm>
            <a:off x="51725" y="2503400"/>
            <a:ext cx="66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👉</a:t>
            </a:r>
            <a:endParaRPr sz="2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05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Signal Inputs won’t suffer from initial value dilemma! 🎉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756" name="Google Shape;756;p105"/>
          <p:cNvSpPr txBox="1"/>
          <p:nvPr/>
        </p:nvSpPr>
        <p:spPr>
          <a:xfrm>
            <a:off x="0" y="492900"/>
            <a:ext cx="9144000" cy="47571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</a:t>
            </a: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InputSignal&lt;undefined | undefined&gt;</a:t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lang="en-GB" sz="13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string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InputSignal&lt;string | undefined&gt;</a:t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lang="en-GB" sz="13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string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(‘’)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InputSignal&lt;string | string&gt;</a:t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</a:t>
            </a: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(‘’)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InputSignal&lt;string&gt;</a:t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input.required</a:t>
            </a: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InputSignal&lt;unknown | unknown&gt;</a:t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b="1"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b="1"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b="1"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input.required</a:t>
            </a:r>
            <a:r>
              <a:rPr b="1"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b="1" lang="en-GB" sz="13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string</a:t>
            </a:r>
            <a:r>
              <a:rPr b="1"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b="1"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b="1"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b="1"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InputSignal&lt;string&gt;</a:t>
            </a:r>
            <a:endParaRPr b="1"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input.required</a:t>
            </a: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({ </a:t>
            </a:r>
            <a:endParaRPr sz="13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initialValue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3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‘’</a:t>
            </a:r>
            <a:r>
              <a:rPr lang="en-GB" sz="13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, </a:t>
            </a:r>
            <a:endParaRPr sz="13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InputSignal&lt;string | string&gt;</a:t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757" name="Google Shape;757;p105"/>
          <p:cNvSpPr txBox="1"/>
          <p:nvPr/>
        </p:nvSpPr>
        <p:spPr>
          <a:xfrm>
            <a:off x="51725" y="2960600"/>
            <a:ext cx="66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👉</a:t>
            </a:r>
            <a:endParaRPr sz="2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06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Signal Inputs won’t suffer from initial value dilemma! 🎉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763" name="Google Shape;763;p106"/>
          <p:cNvSpPr txBox="1"/>
          <p:nvPr/>
        </p:nvSpPr>
        <p:spPr>
          <a:xfrm>
            <a:off x="0" y="492900"/>
            <a:ext cx="9144000" cy="47571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</a:t>
            </a: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InputSignal&lt;undefined | undefined&gt;</a:t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lang="en-GB" sz="13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string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InputSignal&lt;string | undefined&gt;</a:t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lang="en-GB" sz="13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string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(‘’)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InputSignal&lt;string | string&gt;</a:t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</a:t>
            </a: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(‘’)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InputSignal&lt;string&gt;</a:t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input.required</a:t>
            </a: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InputSignal&lt;unknown | unknown&gt;</a:t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input.required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lang="en-GB" sz="13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string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InputSignal&lt;string&gt;</a:t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b="1"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b="1"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b="1"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input.required</a:t>
            </a:r>
            <a:r>
              <a:rPr b="1"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({ </a:t>
            </a:r>
            <a:endParaRPr b="1" sz="13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initialValue</a:t>
            </a:r>
            <a:r>
              <a:rPr b="1"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b="1" lang="en-GB" sz="13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‘’</a:t>
            </a:r>
            <a:r>
              <a:rPr b="1" lang="en-GB" sz="13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, </a:t>
            </a:r>
            <a:endParaRPr b="1" sz="13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b="1"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b="1"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InputSignal&lt;string | string&gt;</a:t>
            </a:r>
            <a:endParaRPr b="1"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764" name="Google Shape;764;p106"/>
          <p:cNvSpPr txBox="1"/>
          <p:nvPr/>
        </p:nvSpPr>
        <p:spPr>
          <a:xfrm>
            <a:off x="51725" y="3417800"/>
            <a:ext cx="66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👉</a:t>
            </a:r>
            <a:endParaRPr sz="2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07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Signal Inputs won’t suffer from initial value dilemma! 🎉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770" name="Google Shape;770;p107"/>
          <p:cNvSpPr txBox="1"/>
          <p:nvPr/>
        </p:nvSpPr>
        <p:spPr>
          <a:xfrm>
            <a:off x="0" y="492900"/>
            <a:ext cx="9144000" cy="47571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</a:t>
            </a: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InputSignal&lt;undefined | undefined&gt;</a:t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lang="en-GB" sz="13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string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InputSignal&lt;string | undefined&gt;</a:t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lang="en-GB" sz="13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string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(‘’)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InputSignal&lt;string | string&gt;</a:t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</a:t>
            </a: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(‘’)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InputSignal&lt;string&gt;</a:t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input.required</a:t>
            </a: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InputSignal&lt;unknown | unknown&gt;</a:t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input.required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lang="en-GB" sz="13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string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InputSignal&lt;string&gt;</a:t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3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firstName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3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3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input.required</a:t>
            </a: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({ </a:t>
            </a:r>
            <a:endParaRPr sz="13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initialValue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3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‘’</a:t>
            </a:r>
            <a:r>
              <a:rPr lang="en-GB" sz="13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, </a:t>
            </a:r>
            <a:endParaRPr sz="13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3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r>
              <a:rPr i="1" lang="en-GB" sz="1300">
                <a:solidFill>
                  <a:srgbClr val="7A88C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InputSignal&lt;string | string&gt;</a:t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rgbClr val="7A88C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771" name="Google Shape;771;p107"/>
          <p:cNvSpPr/>
          <p:nvPr/>
        </p:nvSpPr>
        <p:spPr>
          <a:xfrm>
            <a:off x="283050" y="2940325"/>
            <a:ext cx="8327400" cy="175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                 </a:t>
            </a:r>
            <a:r>
              <a:rPr lang="en-GB" sz="5000"/>
              <a:t>🎉    </a:t>
            </a:r>
            <a:endParaRPr sz="50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0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👻 effect() gotchas</a:t>
            </a:r>
            <a:endParaRPr b="1" sz="25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9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We are told that: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782" name="Google Shape;782;p109"/>
          <p:cNvSpPr txBox="1"/>
          <p:nvPr>
            <p:ph idx="1" type="body"/>
          </p:nvPr>
        </p:nvSpPr>
        <p:spPr>
          <a:xfrm>
            <a:off x="130500" y="653175"/>
            <a:ext cx="8883000" cy="8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DM Mono"/>
              <a:buChar char="-"/>
            </a:pPr>
            <a:r>
              <a:rPr lang="en-GB" sz="1500">
                <a:latin typeface="DM Mono"/>
                <a:ea typeface="DM Mono"/>
                <a:cs typeface="DM Mono"/>
                <a:sym typeface="DM Mono"/>
              </a:rPr>
              <a:t>effect callback function runs every time the signals inside of it change</a:t>
            </a:r>
            <a:endParaRPr sz="1500">
              <a:latin typeface="DM Mono"/>
              <a:ea typeface="DM Mono"/>
              <a:cs typeface="DM Mono"/>
              <a:sym typeface="DM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DM Mono"/>
              <a:buChar char="-"/>
            </a:pPr>
            <a:r>
              <a:rPr lang="en-GB" sz="1500">
                <a:latin typeface="DM Mono"/>
                <a:ea typeface="DM Mono"/>
                <a:cs typeface="DM Mono"/>
                <a:sym typeface="DM Mono"/>
              </a:rPr>
              <a:t>effect runs at least once by default</a:t>
            </a:r>
            <a:endParaRPr sz="1500">
              <a:latin typeface="DM Mono"/>
              <a:ea typeface="DM Mono"/>
              <a:cs typeface="DM Mono"/>
              <a:sym typeface="DM Mon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10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We are told that: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788" name="Google Shape;788;p110"/>
          <p:cNvSpPr txBox="1"/>
          <p:nvPr>
            <p:ph idx="1" type="body"/>
          </p:nvPr>
        </p:nvSpPr>
        <p:spPr>
          <a:xfrm>
            <a:off x="130500" y="653175"/>
            <a:ext cx="8883000" cy="8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DM Mono"/>
              <a:buChar char="-"/>
            </a:pPr>
            <a:r>
              <a:rPr b="1" lang="en-GB" sz="1500">
                <a:latin typeface="DM Mono"/>
                <a:ea typeface="DM Mono"/>
                <a:cs typeface="DM Mono"/>
                <a:sym typeface="DM Mono"/>
              </a:rPr>
              <a:t>e</a:t>
            </a:r>
            <a:r>
              <a:rPr b="1" lang="en-GB" sz="1500">
                <a:latin typeface="DM Mono"/>
                <a:ea typeface="DM Mono"/>
                <a:cs typeface="DM Mono"/>
                <a:sym typeface="DM Mono"/>
              </a:rPr>
              <a:t>ffect callback function runs every time the signals inside of it change</a:t>
            </a:r>
            <a:endParaRPr b="1" sz="1500">
              <a:latin typeface="DM Mono"/>
              <a:ea typeface="DM Mono"/>
              <a:cs typeface="DM Mono"/>
              <a:sym typeface="DM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DM Mono"/>
              <a:buChar char="-"/>
            </a:pPr>
            <a:r>
              <a:rPr lang="en-GB" sz="1500">
                <a:latin typeface="DM Mono"/>
                <a:ea typeface="DM Mono"/>
                <a:cs typeface="DM Mono"/>
                <a:sym typeface="DM Mono"/>
              </a:rPr>
              <a:t>effect runs at least once by default</a:t>
            </a:r>
            <a:endParaRPr sz="1500">
              <a:latin typeface="DM Mono"/>
              <a:ea typeface="DM Mono"/>
              <a:cs typeface="DM Mono"/>
              <a:sym typeface="DM Mon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11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We are told that: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794" name="Google Shape;794;p111"/>
          <p:cNvSpPr txBox="1"/>
          <p:nvPr>
            <p:ph idx="1" type="body"/>
          </p:nvPr>
        </p:nvSpPr>
        <p:spPr>
          <a:xfrm>
            <a:off x="130500" y="653175"/>
            <a:ext cx="8883000" cy="8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DM Mono"/>
              <a:buChar char="-"/>
            </a:pPr>
            <a:r>
              <a:rPr lang="en-GB" sz="1500">
                <a:latin typeface="DM Mono"/>
                <a:ea typeface="DM Mono"/>
                <a:cs typeface="DM Mono"/>
                <a:sym typeface="DM Mono"/>
              </a:rPr>
              <a:t>effect callback function runs every time the signals inside of it change</a:t>
            </a:r>
            <a:endParaRPr sz="1500">
              <a:latin typeface="DM Mono"/>
              <a:ea typeface="DM Mono"/>
              <a:cs typeface="DM Mono"/>
              <a:sym typeface="DM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DM Mono"/>
              <a:buChar char="-"/>
            </a:pPr>
            <a:r>
              <a:rPr b="1" lang="en-GB" sz="1500">
                <a:latin typeface="DM Mono"/>
                <a:ea typeface="DM Mono"/>
                <a:cs typeface="DM Mono"/>
                <a:sym typeface="DM Mono"/>
              </a:rPr>
              <a:t>effect runs at least once by default</a:t>
            </a:r>
            <a:endParaRPr b="1" sz="1500">
              <a:latin typeface="DM Mono"/>
              <a:ea typeface="DM Mono"/>
              <a:cs typeface="DM Mono"/>
              <a:sym typeface="DM Mon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12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We are told that: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800" name="Google Shape;800;p112"/>
          <p:cNvSpPr txBox="1"/>
          <p:nvPr>
            <p:ph idx="1" type="body"/>
          </p:nvPr>
        </p:nvSpPr>
        <p:spPr>
          <a:xfrm>
            <a:off x="130500" y="653175"/>
            <a:ext cx="8883000" cy="8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DM Mono"/>
              <a:buChar char="-"/>
            </a:pPr>
            <a:r>
              <a:rPr lang="en-GB" sz="1500">
                <a:latin typeface="DM Mono"/>
                <a:ea typeface="DM Mono"/>
                <a:cs typeface="DM Mono"/>
                <a:sym typeface="DM Mono"/>
              </a:rPr>
              <a:t>effect callback function runs every time the signals inside of it change</a:t>
            </a:r>
            <a:endParaRPr sz="1500">
              <a:latin typeface="DM Mono"/>
              <a:ea typeface="DM Mono"/>
              <a:cs typeface="DM Mono"/>
              <a:sym typeface="DM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DM Mono"/>
              <a:buChar char="-"/>
            </a:pPr>
            <a:r>
              <a:rPr lang="en-GB" sz="1500">
                <a:latin typeface="DM Mono"/>
                <a:ea typeface="DM Mono"/>
                <a:cs typeface="DM Mono"/>
                <a:sym typeface="DM Mono"/>
              </a:rPr>
              <a:t>effect runs at least once by default</a:t>
            </a:r>
            <a:endParaRPr sz="1500"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801" name="Google Shape;801;p112"/>
          <p:cNvSpPr txBox="1"/>
          <p:nvPr/>
        </p:nvSpPr>
        <p:spPr>
          <a:xfrm>
            <a:off x="0" y="1556575"/>
            <a:ext cx="9144000" cy="35793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b="1" lang="en-GB" sz="1200">
                <a:solidFill>
                  <a:srgbClr val="FB9DE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|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00">
                <a:solidFill>
                  <a:srgbClr val="7F85A3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C8D3F5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82AA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effect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(() </a:t>
            </a:r>
            <a:r>
              <a:rPr i="1" lang="en-GB" sz="12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=&gt;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C77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console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log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</a:t>
            </a:r>
            <a:r>
              <a:rPr lang="en-GB" sz="12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data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',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i="1"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this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()))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8D3F5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C77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set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({ </a:t>
            </a: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title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</a:t>
            </a:r>
            <a:r>
              <a:rPr lang="en-GB" sz="12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Interstellar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',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rating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10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C8D3F5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C77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set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({ </a:t>
            </a: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title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</a:t>
            </a:r>
            <a:r>
              <a:rPr lang="en-GB" sz="12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Inception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',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rating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10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802" name="Google Shape;802;p112"/>
          <p:cNvSpPr txBox="1"/>
          <p:nvPr/>
        </p:nvSpPr>
        <p:spPr>
          <a:xfrm>
            <a:off x="6285575" y="1700400"/>
            <a:ext cx="820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💡</a:t>
            </a:r>
            <a:endParaRPr sz="50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13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We are told that: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808" name="Google Shape;808;p113"/>
          <p:cNvSpPr txBox="1"/>
          <p:nvPr>
            <p:ph idx="1" type="body"/>
          </p:nvPr>
        </p:nvSpPr>
        <p:spPr>
          <a:xfrm>
            <a:off x="130500" y="653175"/>
            <a:ext cx="8883000" cy="8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DM Mono"/>
              <a:buChar char="-"/>
            </a:pPr>
            <a:r>
              <a:rPr lang="en-GB" sz="1500">
                <a:latin typeface="DM Mono"/>
                <a:ea typeface="DM Mono"/>
                <a:cs typeface="DM Mono"/>
                <a:sym typeface="DM Mono"/>
              </a:rPr>
              <a:t>effect callback function runs every time the signals inside of it change</a:t>
            </a:r>
            <a:endParaRPr sz="1500">
              <a:latin typeface="DM Mono"/>
              <a:ea typeface="DM Mono"/>
              <a:cs typeface="DM Mono"/>
              <a:sym typeface="DM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DM Mono"/>
              <a:buChar char="-"/>
            </a:pPr>
            <a:r>
              <a:rPr lang="en-GB" sz="1500">
                <a:latin typeface="DM Mono"/>
                <a:ea typeface="DM Mono"/>
                <a:cs typeface="DM Mono"/>
                <a:sym typeface="DM Mono"/>
              </a:rPr>
              <a:t>effect runs at least once by default</a:t>
            </a:r>
            <a:endParaRPr sz="1500"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809" name="Google Shape;809;p113"/>
          <p:cNvSpPr txBox="1"/>
          <p:nvPr/>
        </p:nvSpPr>
        <p:spPr>
          <a:xfrm>
            <a:off x="0" y="1556575"/>
            <a:ext cx="9144000" cy="35793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b="1" lang="en-GB" sz="1200">
                <a:solidFill>
                  <a:srgbClr val="FB9DE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|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00">
                <a:solidFill>
                  <a:srgbClr val="7F85A3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C8D3F5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82AA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effect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(() </a:t>
            </a:r>
            <a:r>
              <a:rPr i="1" lang="en-GB" sz="12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=&gt;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C77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console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log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</a:t>
            </a:r>
            <a:r>
              <a:rPr lang="en-GB" sz="12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data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',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i="1"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this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()))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8D3F5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C77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set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({ </a:t>
            </a: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title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</a:t>
            </a:r>
            <a:r>
              <a:rPr lang="en-GB" sz="12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Interstellar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',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rating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10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C8D3F5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C77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set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({ </a:t>
            </a: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title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</a:t>
            </a:r>
            <a:r>
              <a:rPr lang="en-GB" sz="12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Inception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',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rating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10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810" name="Google Shape;810;p113"/>
          <p:cNvSpPr txBox="1"/>
          <p:nvPr/>
        </p:nvSpPr>
        <p:spPr>
          <a:xfrm>
            <a:off x="6285575" y="1700400"/>
            <a:ext cx="820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💡</a:t>
            </a:r>
            <a:endParaRPr sz="5000"/>
          </a:p>
        </p:txBody>
      </p:sp>
      <p:sp>
        <p:nvSpPr>
          <p:cNvPr id="811" name="Google Shape;811;p113"/>
          <p:cNvSpPr txBox="1"/>
          <p:nvPr/>
        </p:nvSpPr>
        <p:spPr>
          <a:xfrm>
            <a:off x="3900050" y="2194325"/>
            <a:ext cx="82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👇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0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value dilemma about objects 🤔</a:t>
            </a:r>
            <a:endParaRPr/>
          </a:p>
        </p:txBody>
      </p:sp>
      <p:sp>
        <p:nvSpPr>
          <p:cNvPr id="360" name="Google Shape;360;p60"/>
          <p:cNvSpPr txBox="1"/>
          <p:nvPr/>
        </p:nvSpPr>
        <p:spPr>
          <a:xfrm>
            <a:off x="0" y="492900"/>
            <a:ext cx="9144000" cy="46869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Let’s take a movie signal as an example. </a:t>
            </a:r>
            <a:endParaRPr i="1" sz="150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b="1" lang="en-GB" sz="1500">
                <a:solidFill>
                  <a:srgbClr val="FB9DE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({}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i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as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FB9DE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b="1" lang="en-GB" sz="1500">
                <a:solidFill>
                  <a:srgbClr val="FB9DE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Partial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b="1" lang="en-GB" sz="1500">
                <a:solidFill>
                  <a:srgbClr val="FB9DE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&gt;&gt;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({})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b="1" lang="en-GB" sz="1500">
                <a:solidFill>
                  <a:srgbClr val="FB9DE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|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500">
                <a:solidFill>
                  <a:srgbClr val="7F85A3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b="1" lang="en-GB" sz="1500">
                <a:solidFill>
                  <a:srgbClr val="FB9DE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|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undefined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500">
                <a:solidFill>
                  <a:srgbClr val="7F85A3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undefined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14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What’s going to be logged in the console 🤔: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817" name="Google Shape;817;p114"/>
          <p:cNvSpPr txBox="1"/>
          <p:nvPr/>
        </p:nvSpPr>
        <p:spPr>
          <a:xfrm>
            <a:off x="0" y="492900"/>
            <a:ext cx="9144000" cy="23748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b="1" lang="en-GB" sz="1200">
                <a:solidFill>
                  <a:srgbClr val="FB9DE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|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00">
                <a:solidFill>
                  <a:srgbClr val="7F85A3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b="1" sz="1200">
              <a:solidFill>
                <a:srgbClr val="82AA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effect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(() </a:t>
            </a:r>
            <a:r>
              <a:rPr i="1" lang="en-GB" sz="12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=&gt;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C77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console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log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</a:t>
            </a:r>
            <a:r>
              <a:rPr lang="en-GB" sz="12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data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',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i="1"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this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()))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C8D3F5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C77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set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({ </a:t>
            </a: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title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</a:t>
            </a:r>
            <a:r>
              <a:rPr lang="en-GB" sz="12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Interstellar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',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rating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10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C8D3F5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C77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set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({ </a:t>
            </a: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title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</a:t>
            </a:r>
            <a:r>
              <a:rPr lang="en-GB" sz="12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Inception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',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rating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10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818" name="Google Shape;818;p114"/>
          <p:cNvSpPr txBox="1"/>
          <p:nvPr/>
        </p:nvSpPr>
        <p:spPr>
          <a:xfrm>
            <a:off x="655025" y="3307750"/>
            <a:ext cx="2292600" cy="1497300"/>
          </a:xfrm>
          <a:prstGeom prst="rect">
            <a:avLst/>
          </a:prstGeom>
          <a:solidFill>
            <a:srgbClr val="4FD6BE">
              <a:alpha val="34810"/>
            </a:srgbClr>
          </a:solidFill>
          <a:ln cap="flat" cmpd="sng" w="19050">
            <a:solidFill>
              <a:srgbClr val="4FD6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Mono"/>
              <a:buChar char="-"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n</a:t>
            </a:r>
            <a:r>
              <a:rPr lang="en-GB">
                <a:latin typeface="DM Mono"/>
                <a:ea typeface="DM Mono"/>
                <a:cs typeface="DM Mono"/>
                <a:sym typeface="DM Mono"/>
              </a:rPr>
              <a:t>ull</a:t>
            </a:r>
            <a:endParaRPr>
              <a:latin typeface="DM Mono"/>
              <a:ea typeface="DM Mono"/>
              <a:cs typeface="DM Mono"/>
              <a:sym typeface="DM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Mono"/>
              <a:buChar char="-"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Interstellar</a:t>
            </a:r>
            <a:endParaRPr>
              <a:latin typeface="DM Mono"/>
              <a:ea typeface="DM Mono"/>
              <a:cs typeface="DM Mono"/>
              <a:sym typeface="DM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Mono"/>
              <a:buChar char="-"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Inception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819" name="Google Shape;819;p114"/>
          <p:cNvSpPr txBox="1"/>
          <p:nvPr/>
        </p:nvSpPr>
        <p:spPr>
          <a:xfrm>
            <a:off x="3425700" y="3307750"/>
            <a:ext cx="2292600" cy="1497300"/>
          </a:xfrm>
          <a:prstGeom prst="rect">
            <a:avLst/>
          </a:prstGeom>
          <a:solidFill>
            <a:srgbClr val="F6757F">
              <a:alpha val="34810"/>
            </a:srgbClr>
          </a:solidFill>
          <a:ln cap="flat" cmpd="sng" w="19050">
            <a:solidFill>
              <a:srgbClr val="FF75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Mono"/>
              <a:buChar char="-"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Interstellar</a:t>
            </a:r>
            <a:endParaRPr>
              <a:latin typeface="DM Mono"/>
              <a:ea typeface="DM Mono"/>
              <a:cs typeface="DM Mono"/>
              <a:sym typeface="DM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Mono"/>
              <a:buChar char="-"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Inception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820" name="Google Shape;820;p114"/>
          <p:cNvSpPr txBox="1"/>
          <p:nvPr/>
        </p:nvSpPr>
        <p:spPr>
          <a:xfrm>
            <a:off x="6196375" y="3307750"/>
            <a:ext cx="2292600" cy="1497300"/>
          </a:xfrm>
          <a:prstGeom prst="rect">
            <a:avLst/>
          </a:prstGeom>
          <a:solidFill>
            <a:srgbClr val="FDFF00">
              <a:alpha val="34810"/>
            </a:srgbClr>
          </a:solidFill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Mono"/>
              <a:buChar char="-"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Inception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15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What’s going to be logged in the console 🤔: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826" name="Google Shape;826;p115"/>
          <p:cNvSpPr txBox="1"/>
          <p:nvPr/>
        </p:nvSpPr>
        <p:spPr>
          <a:xfrm>
            <a:off x="0" y="492900"/>
            <a:ext cx="9144000" cy="23748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b="1" lang="en-GB" sz="1200">
                <a:solidFill>
                  <a:srgbClr val="FB9DE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|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00">
                <a:solidFill>
                  <a:srgbClr val="7F85A3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b="1" sz="1200">
              <a:solidFill>
                <a:srgbClr val="82AA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effect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(() </a:t>
            </a:r>
            <a:r>
              <a:rPr i="1" lang="en-GB" sz="12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=&gt;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C77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console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log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</a:t>
            </a:r>
            <a:r>
              <a:rPr lang="en-GB" sz="12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data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',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i="1"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this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()))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C8D3F5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C77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set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({ </a:t>
            </a: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title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</a:t>
            </a:r>
            <a:r>
              <a:rPr lang="en-GB" sz="12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Interstellar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',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rating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10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C8D3F5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C77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set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({ </a:t>
            </a: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title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</a:t>
            </a:r>
            <a:r>
              <a:rPr lang="en-GB" sz="12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Inception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',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rating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10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827" name="Google Shape;827;p115"/>
          <p:cNvSpPr txBox="1"/>
          <p:nvPr/>
        </p:nvSpPr>
        <p:spPr>
          <a:xfrm>
            <a:off x="655025" y="3307750"/>
            <a:ext cx="2292600" cy="1497300"/>
          </a:xfrm>
          <a:prstGeom prst="rect">
            <a:avLst/>
          </a:prstGeom>
          <a:solidFill>
            <a:srgbClr val="4FD6BE">
              <a:alpha val="34810"/>
            </a:srgbClr>
          </a:solidFill>
          <a:ln cap="flat" cmpd="sng" w="38100">
            <a:solidFill>
              <a:srgbClr val="4FD6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Mono"/>
              <a:buChar char="-"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null</a:t>
            </a:r>
            <a:endParaRPr>
              <a:latin typeface="DM Mono"/>
              <a:ea typeface="DM Mono"/>
              <a:cs typeface="DM Mono"/>
              <a:sym typeface="DM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Mono"/>
              <a:buChar char="-"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Interstellar</a:t>
            </a:r>
            <a:endParaRPr>
              <a:latin typeface="DM Mono"/>
              <a:ea typeface="DM Mono"/>
              <a:cs typeface="DM Mono"/>
              <a:sym typeface="DM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Mono"/>
              <a:buChar char="-"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Inception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828" name="Google Shape;828;p115"/>
          <p:cNvSpPr txBox="1"/>
          <p:nvPr/>
        </p:nvSpPr>
        <p:spPr>
          <a:xfrm>
            <a:off x="3425700" y="3307750"/>
            <a:ext cx="2292600" cy="1497300"/>
          </a:xfrm>
          <a:prstGeom prst="rect">
            <a:avLst/>
          </a:prstGeom>
          <a:solidFill>
            <a:srgbClr val="F6757F">
              <a:alpha val="34810"/>
            </a:srgbClr>
          </a:solidFill>
          <a:ln cap="flat" cmpd="sng" w="19050">
            <a:solidFill>
              <a:srgbClr val="FF75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Mono"/>
              <a:buChar char="-"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Interstellar</a:t>
            </a:r>
            <a:endParaRPr>
              <a:latin typeface="DM Mono"/>
              <a:ea typeface="DM Mono"/>
              <a:cs typeface="DM Mono"/>
              <a:sym typeface="DM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Mono"/>
              <a:buChar char="-"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Inception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829" name="Google Shape;829;p115"/>
          <p:cNvSpPr txBox="1"/>
          <p:nvPr/>
        </p:nvSpPr>
        <p:spPr>
          <a:xfrm>
            <a:off x="6196375" y="3307750"/>
            <a:ext cx="2292600" cy="1497300"/>
          </a:xfrm>
          <a:prstGeom prst="rect">
            <a:avLst/>
          </a:prstGeom>
          <a:solidFill>
            <a:srgbClr val="FDFF00">
              <a:alpha val="34810"/>
            </a:srgbClr>
          </a:solidFill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Mono"/>
              <a:buChar char="-"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Inception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830" name="Google Shape;830;p115"/>
          <p:cNvSpPr txBox="1"/>
          <p:nvPr/>
        </p:nvSpPr>
        <p:spPr>
          <a:xfrm>
            <a:off x="1414025" y="2661250"/>
            <a:ext cx="77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👇</a:t>
            </a:r>
            <a:endParaRPr sz="30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16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What’s going to be logged in the console 🤔: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836" name="Google Shape;836;p116"/>
          <p:cNvSpPr txBox="1"/>
          <p:nvPr/>
        </p:nvSpPr>
        <p:spPr>
          <a:xfrm>
            <a:off x="0" y="492900"/>
            <a:ext cx="9144000" cy="23748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b="1" lang="en-GB" sz="1200">
                <a:solidFill>
                  <a:srgbClr val="FB9DE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|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00">
                <a:solidFill>
                  <a:srgbClr val="7F85A3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b="1" sz="1200">
              <a:solidFill>
                <a:srgbClr val="82AA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effect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(() </a:t>
            </a:r>
            <a:r>
              <a:rPr i="1" lang="en-GB" sz="12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=&gt;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C77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console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log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</a:t>
            </a:r>
            <a:r>
              <a:rPr lang="en-GB" sz="12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data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',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i="1"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this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()))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C8D3F5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C77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set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({ </a:t>
            </a: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title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</a:t>
            </a:r>
            <a:r>
              <a:rPr lang="en-GB" sz="12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Interstellar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',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rating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10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C8D3F5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C77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set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({ </a:t>
            </a: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title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</a:t>
            </a:r>
            <a:r>
              <a:rPr lang="en-GB" sz="12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Inception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',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rating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10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837" name="Google Shape;837;p116"/>
          <p:cNvSpPr txBox="1"/>
          <p:nvPr/>
        </p:nvSpPr>
        <p:spPr>
          <a:xfrm>
            <a:off x="655025" y="3307750"/>
            <a:ext cx="2292600" cy="1497300"/>
          </a:xfrm>
          <a:prstGeom prst="rect">
            <a:avLst/>
          </a:prstGeom>
          <a:solidFill>
            <a:srgbClr val="4FD6BE">
              <a:alpha val="34810"/>
            </a:srgbClr>
          </a:solidFill>
          <a:ln cap="flat" cmpd="sng" w="19050">
            <a:solidFill>
              <a:srgbClr val="4FD6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Mono"/>
              <a:buChar char="-"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null</a:t>
            </a:r>
            <a:endParaRPr>
              <a:latin typeface="DM Mono"/>
              <a:ea typeface="DM Mono"/>
              <a:cs typeface="DM Mono"/>
              <a:sym typeface="DM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Mono"/>
              <a:buChar char="-"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Interstellar</a:t>
            </a:r>
            <a:endParaRPr>
              <a:latin typeface="DM Mono"/>
              <a:ea typeface="DM Mono"/>
              <a:cs typeface="DM Mono"/>
              <a:sym typeface="DM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Mono"/>
              <a:buChar char="-"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Inception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838" name="Google Shape;838;p116"/>
          <p:cNvSpPr txBox="1"/>
          <p:nvPr/>
        </p:nvSpPr>
        <p:spPr>
          <a:xfrm>
            <a:off x="3425700" y="3307750"/>
            <a:ext cx="2292600" cy="1497300"/>
          </a:xfrm>
          <a:prstGeom prst="rect">
            <a:avLst/>
          </a:prstGeom>
          <a:solidFill>
            <a:srgbClr val="F6757F">
              <a:alpha val="34810"/>
            </a:srgbClr>
          </a:solidFill>
          <a:ln cap="flat" cmpd="sng" w="38100">
            <a:solidFill>
              <a:srgbClr val="FF75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Mono"/>
              <a:buChar char="-"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Interstellar</a:t>
            </a:r>
            <a:endParaRPr>
              <a:latin typeface="DM Mono"/>
              <a:ea typeface="DM Mono"/>
              <a:cs typeface="DM Mono"/>
              <a:sym typeface="DM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Mono"/>
              <a:buChar char="-"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Inception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839" name="Google Shape;839;p116"/>
          <p:cNvSpPr txBox="1"/>
          <p:nvPr/>
        </p:nvSpPr>
        <p:spPr>
          <a:xfrm>
            <a:off x="6196375" y="3307750"/>
            <a:ext cx="2292600" cy="1497300"/>
          </a:xfrm>
          <a:prstGeom prst="rect">
            <a:avLst/>
          </a:prstGeom>
          <a:solidFill>
            <a:srgbClr val="FDFF00">
              <a:alpha val="34810"/>
            </a:srgbClr>
          </a:solidFill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Mono"/>
              <a:buChar char="-"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Inception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840" name="Google Shape;840;p116"/>
          <p:cNvSpPr txBox="1"/>
          <p:nvPr/>
        </p:nvSpPr>
        <p:spPr>
          <a:xfrm>
            <a:off x="4184700" y="2661250"/>
            <a:ext cx="77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👇</a:t>
            </a:r>
            <a:endParaRPr sz="30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17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What’s going to be logged in the console 🤔: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846" name="Google Shape;846;p117"/>
          <p:cNvSpPr txBox="1"/>
          <p:nvPr/>
        </p:nvSpPr>
        <p:spPr>
          <a:xfrm>
            <a:off x="0" y="492900"/>
            <a:ext cx="9144000" cy="23748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b="1" lang="en-GB" sz="1200">
                <a:solidFill>
                  <a:srgbClr val="FB9DE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|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00">
                <a:solidFill>
                  <a:srgbClr val="7F85A3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b="1" sz="1200">
              <a:solidFill>
                <a:srgbClr val="82AA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effect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(() </a:t>
            </a:r>
            <a:r>
              <a:rPr i="1" lang="en-GB" sz="12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=&gt;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C77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console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log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</a:t>
            </a:r>
            <a:r>
              <a:rPr lang="en-GB" sz="12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data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',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i="1"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this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()))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C8D3F5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C77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set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({ </a:t>
            </a: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title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</a:t>
            </a:r>
            <a:r>
              <a:rPr lang="en-GB" sz="12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Interstellar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',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rating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10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C8D3F5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C77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set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({ </a:t>
            </a: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title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</a:t>
            </a:r>
            <a:r>
              <a:rPr lang="en-GB" sz="12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Inception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',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rating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10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847" name="Google Shape;847;p117"/>
          <p:cNvSpPr txBox="1"/>
          <p:nvPr/>
        </p:nvSpPr>
        <p:spPr>
          <a:xfrm>
            <a:off x="655025" y="3307750"/>
            <a:ext cx="2292600" cy="1497300"/>
          </a:xfrm>
          <a:prstGeom prst="rect">
            <a:avLst/>
          </a:prstGeom>
          <a:solidFill>
            <a:srgbClr val="4FD6BE">
              <a:alpha val="34810"/>
            </a:srgbClr>
          </a:solidFill>
          <a:ln cap="flat" cmpd="sng" w="19050">
            <a:solidFill>
              <a:srgbClr val="4FD6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Mono"/>
              <a:buChar char="-"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null</a:t>
            </a:r>
            <a:endParaRPr>
              <a:latin typeface="DM Mono"/>
              <a:ea typeface="DM Mono"/>
              <a:cs typeface="DM Mono"/>
              <a:sym typeface="DM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Mono"/>
              <a:buChar char="-"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Interstellar</a:t>
            </a:r>
            <a:endParaRPr>
              <a:latin typeface="DM Mono"/>
              <a:ea typeface="DM Mono"/>
              <a:cs typeface="DM Mono"/>
              <a:sym typeface="DM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Mono"/>
              <a:buChar char="-"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Inception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848" name="Google Shape;848;p117"/>
          <p:cNvSpPr txBox="1"/>
          <p:nvPr/>
        </p:nvSpPr>
        <p:spPr>
          <a:xfrm>
            <a:off x="3425700" y="3307750"/>
            <a:ext cx="2292600" cy="1497300"/>
          </a:xfrm>
          <a:prstGeom prst="rect">
            <a:avLst/>
          </a:prstGeom>
          <a:solidFill>
            <a:srgbClr val="F6757F">
              <a:alpha val="34810"/>
            </a:srgbClr>
          </a:solidFill>
          <a:ln cap="flat" cmpd="sng" w="19050">
            <a:solidFill>
              <a:srgbClr val="FF75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Mono"/>
              <a:buChar char="-"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Interstellar</a:t>
            </a:r>
            <a:endParaRPr>
              <a:latin typeface="DM Mono"/>
              <a:ea typeface="DM Mono"/>
              <a:cs typeface="DM Mono"/>
              <a:sym typeface="DM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Mono"/>
              <a:buChar char="-"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Inception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849" name="Google Shape;849;p117"/>
          <p:cNvSpPr txBox="1"/>
          <p:nvPr/>
        </p:nvSpPr>
        <p:spPr>
          <a:xfrm>
            <a:off x="6196375" y="3307750"/>
            <a:ext cx="2292600" cy="1497300"/>
          </a:xfrm>
          <a:prstGeom prst="rect">
            <a:avLst/>
          </a:prstGeom>
          <a:solidFill>
            <a:srgbClr val="FDFF00">
              <a:alpha val="34810"/>
            </a:srgbClr>
          </a:solidFill>
          <a:ln cap="flat" cmpd="sng" w="38100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Mono"/>
              <a:buChar char="-"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Inception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850" name="Google Shape;850;p117"/>
          <p:cNvSpPr txBox="1"/>
          <p:nvPr/>
        </p:nvSpPr>
        <p:spPr>
          <a:xfrm>
            <a:off x="6955375" y="2661250"/>
            <a:ext cx="77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👇</a:t>
            </a:r>
            <a:endParaRPr sz="30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Think about it! 💡</a:t>
            </a:r>
            <a:endParaRPr b="1" sz="25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19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What’s going to be logged in the console 🤔: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861" name="Google Shape;861;p119"/>
          <p:cNvSpPr txBox="1"/>
          <p:nvPr/>
        </p:nvSpPr>
        <p:spPr>
          <a:xfrm>
            <a:off x="0" y="492900"/>
            <a:ext cx="9144000" cy="23748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b="1" lang="en-GB" sz="1200">
                <a:solidFill>
                  <a:srgbClr val="FB9DE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|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00">
                <a:solidFill>
                  <a:srgbClr val="7F85A3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b="1" sz="1200">
              <a:solidFill>
                <a:srgbClr val="82AA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effect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(() </a:t>
            </a:r>
            <a:r>
              <a:rPr i="1" lang="en-GB" sz="12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=&gt;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C77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console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log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</a:t>
            </a:r>
            <a:r>
              <a:rPr lang="en-GB" sz="12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data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',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i="1"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this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()))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C8D3F5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C77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set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({ </a:t>
            </a: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title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</a:t>
            </a:r>
            <a:r>
              <a:rPr lang="en-GB" sz="12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Interstellar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',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rating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10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C8D3F5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C77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set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({ </a:t>
            </a: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title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</a:t>
            </a:r>
            <a:r>
              <a:rPr lang="en-GB" sz="12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Inception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',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rating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10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862" name="Google Shape;862;p119"/>
          <p:cNvSpPr txBox="1"/>
          <p:nvPr/>
        </p:nvSpPr>
        <p:spPr>
          <a:xfrm>
            <a:off x="655025" y="3307750"/>
            <a:ext cx="2292600" cy="1497300"/>
          </a:xfrm>
          <a:prstGeom prst="rect">
            <a:avLst/>
          </a:prstGeom>
          <a:solidFill>
            <a:srgbClr val="4FD6BE">
              <a:alpha val="34810"/>
            </a:srgbClr>
          </a:solidFill>
          <a:ln cap="flat" cmpd="sng" w="19050">
            <a:solidFill>
              <a:srgbClr val="4FD6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Mono"/>
              <a:buChar char="-"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null</a:t>
            </a:r>
            <a:endParaRPr>
              <a:latin typeface="DM Mono"/>
              <a:ea typeface="DM Mono"/>
              <a:cs typeface="DM Mono"/>
              <a:sym typeface="DM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Mono"/>
              <a:buChar char="-"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Interstellar</a:t>
            </a:r>
            <a:endParaRPr>
              <a:latin typeface="DM Mono"/>
              <a:ea typeface="DM Mono"/>
              <a:cs typeface="DM Mono"/>
              <a:sym typeface="DM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Mono"/>
              <a:buChar char="-"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Inception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863" name="Google Shape;863;p119"/>
          <p:cNvSpPr txBox="1"/>
          <p:nvPr/>
        </p:nvSpPr>
        <p:spPr>
          <a:xfrm>
            <a:off x="3425700" y="3307750"/>
            <a:ext cx="2292600" cy="1497300"/>
          </a:xfrm>
          <a:prstGeom prst="rect">
            <a:avLst/>
          </a:prstGeom>
          <a:solidFill>
            <a:srgbClr val="F6757F">
              <a:alpha val="34810"/>
            </a:srgbClr>
          </a:solidFill>
          <a:ln cap="flat" cmpd="sng" w="19050">
            <a:solidFill>
              <a:srgbClr val="FF75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Mono"/>
              <a:buChar char="-"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Interstellar</a:t>
            </a:r>
            <a:endParaRPr>
              <a:latin typeface="DM Mono"/>
              <a:ea typeface="DM Mono"/>
              <a:cs typeface="DM Mono"/>
              <a:sym typeface="DM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Mono"/>
              <a:buChar char="-"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Inception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864" name="Google Shape;864;p119"/>
          <p:cNvSpPr txBox="1"/>
          <p:nvPr/>
        </p:nvSpPr>
        <p:spPr>
          <a:xfrm>
            <a:off x="6196375" y="3307750"/>
            <a:ext cx="2292600" cy="1497300"/>
          </a:xfrm>
          <a:prstGeom prst="rect">
            <a:avLst/>
          </a:prstGeom>
          <a:solidFill>
            <a:srgbClr val="FDFF00">
              <a:alpha val="34810"/>
            </a:srgbClr>
          </a:solidFill>
          <a:ln cap="flat" cmpd="sng" w="19050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Mono"/>
              <a:buChar char="-"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Inception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20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What’s going to be logged in the console 🤔: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870" name="Google Shape;870;p120"/>
          <p:cNvSpPr txBox="1"/>
          <p:nvPr/>
        </p:nvSpPr>
        <p:spPr>
          <a:xfrm>
            <a:off x="0" y="492900"/>
            <a:ext cx="9144000" cy="23748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b="1" lang="en-GB" sz="1200">
                <a:solidFill>
                  <a:srgbClr val="FB9DE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|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00">
                <a:solidFill>
                  <a:srgbClr val="7F85A3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b="1" sz="1200">
              <a:solidFill>
                <a:srgbClr val="82AA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effect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(() </a:t>
            </a:r>
            <a:r>
              <a:rPr i="1" lang="en-GB" sz="12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=&gt;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C77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console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log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</a:t>
            </a:r>
            <a:r>
              <a:rPr lang="en-GB" sz="12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data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',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i="1"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this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()))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C8D3F5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C77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set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({ </a:t>
            </a: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title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</a:t>
            </a:r>
            <a:r>
              <a:rPr lang="en-GB" sz="12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Interstellar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',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rating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10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C8D3F5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C77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set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({ </a:t>
            </a: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title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</a:t>
            </a:r>
            <a:r>
              <a:rPr lang="en-GB" sz="12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Inception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',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rating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10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871" name="Google Shape;871;p120"/>
          <p:cNvSpPr txBox="1"/>
          <p:nvPr/>
        </p:nvSpPr>
        <p:spPr>
          <a:xfrm>
            <a:off x="655025" y="3307750"/>
            <a:ext cx="2292600" cy="1497300"/>
          </a:xfrm>
          <a:prstGeom prst="rect">
            <a:avLst/>
          </a:prstGeom>
          <a:solidFill>
            <a:srgbClr val="4FD6BE">
              <a:alpha val="34810"/>
            </a:srgbClr>
          </a:solidFill>
          <a:ln cap="flat" cmpd="sng" w="19050">
            <a:solidFill>
              <a:srgbClr val="4FD6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Mono"/>
              <a:buChar char="-"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null</a:t>
            </a:r>
            <a:endParaRPr>
              <a:latin typeface="DM Mono"/>
              <a:ea typeface="DM Mono"/>
              <a:cs typeface="DM Mono"/>
              <a:sym typeface="DM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Mono"/>
              <a:buChar char="-"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Interstellar</a:t>
            </a:r>
            <a:endParaRPr>
              <a:latin typeface="DM Mono"/>
              <a:ea typeface="DM Mono"/>
              <a:cs typeface="DM Mono"/>
              <a:sym typeface="DM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Mono"/>
              <a:buChar char="-"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Inception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872" name="Google Shape;872;p120"/>
          <p:cNvSpPr txBox="1"/>
          <p:nvPr/>
        </p:nvSpPr>
        <p:spPr>
          <a:xfrm>
            <a:off x="3425700" y="3307750"/>
            <a:ext cx="2292600" cy="1497300"/>
          </a:xfrm>
          <a:prstGeom prst="rect">
            <a:avLst/>
          </a:prstGeom>
          <a:solidFill>
            <a:srgbClr val="F6757F">
              <a:alpha val="34810"/>
            </a:srgbClr>
          </a:solidFill>
          <a:ln cap="flat" cmpd="sng" w="19050">
            <a:solidFill>
              <a:srgbClr val="FF75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Mono"/>
              <a:buChar char="-"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Interstellar</a:t>
            </a:r>
            <a:endParaRPr>
              <a:latin typeface="DM Mono"/>
              <a:ea typeface="DM Mono"/>
              <a:cs typeface="DM Mono"/>
              <a:sym typeface="DM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Mono"/>
              <a:buChar char="-"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Inception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873" name="Google Shape;873;p120"/>
          <p:cNvSpPr txBox="1"/>
          <p:nvPr/>
        </p:nvSpPr>
        <p:spPr>
          <a:xfrm>
            <a:off x="6196375" y="3307750"/>
            <a:ext cx="2292600" cy="1497300"/>
          </a:xfrm>
          <a:prstGeom prst="rect">
            <a:avLst/>
          </a:prstGeom>
          <a:solidFill>
            <a:srgbClr val="FDFF00">
              <a:alpha val="34810"/>
            </a:srgbClr>
          </a:solidFill>
          <a:ln cap="flat" cmpd="sng" w="38100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Mono"/>
              <a:buChar char="-"/>
            </a:pPr>
            <a:r>
              <a:rPr lang="en-GB">
                <a:latin typeface="DM Mono"/>
                <a:ea typeface="DM Mono"/>
                <a:cs typeface="DM Mono"/>
                <a:sym typeface="DM Mono"/>
              </a:rPr>
              <a:t>Inception</a:t>
            </a:r>
            <a:endParaRPr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874" name="Google Shape;874;p120"/>
          <p:cNvSpPr txBox="1"/>
          <p:nvPr/>
        </p:nvSpPr>
        <p:spPr>
          <a:xfrm>
            <a:off x="6955375" y="2661250"/>
            <a:ext cx="77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👇</a:t>
            </a:r>
            <a:endParaRPr sz="3000"/>
          </a:p>
        </p:txBody>
      </p:sp>
      <p:sp>
        <p:nvSpPr>
          <p:cNvPr id="875" name="Google Shape;875;p120"/>
          <p:cNvSpPr/>
          <p:nvPr/>
        </p:nvSpPr>
        <p:spPr>
          <a:xfrm>
            <a:off x="5981000" y="3109525"/>
            <a:ext cx="2749500" cy="1941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          </a:t>
            </a:r>
            <a:r>
              <a:rPr lang="en-GB" sz="5000"/>
              <a:t>🎉</a:t>
            </a:r>
            <a:r>
              <a:rPr lang="en-GB" sz="5000"/>
              <a:t>    </a:t>
            </a:r>
            <a:endParaRPr sz="50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Effects are scheduled via the microtask queue!</a:t>
            </a:r>
            <a:endParaRPr b="1" sz="25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22"/>
          <p:cNvSpPr txBox="1"/>
          <p:nvPr>
            <p:ph type="title"/>
          </p:nvPr>
        </p:nvSpPr>
        <p:spPr>
          <a:xfrm>
            <a:off x="311700" y="2150850"/>
            <a:ext cx="6698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Demo &amp; </a:t>
            </a:r>
            <a:br>
              <a:rPr lang="en-GB" sz="4800"/>
            </a:br>
            <a:r>
              <a:rPr lang="en-GB" sz="4800"/>
              <a:t>Exercise Time!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Effect Introduction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86" name="Google Shape;886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725" y="643325"/>
            <a:ext cx="3713750" cy="371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🦾 Reactive Hostbinding using signals </a:t>
            </a:r>
            <a:endParaRPr b="1"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Move after toSignal</a:t>
            </a:r>
            <a:endParaRPr b="1"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1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value dilemma about objects 🤔   ({} </a:t>
            </a:r>
            <a:r>
              <a:rPr b="1" lang="en-GB">
                <a:solidFill>
                  <a:srgbClr val="86E1FC"/>
                </a:solidFill>
              </a:rPr>
              <a:t>as</a:t>
            </a:r>
            <a:r>
              <a:rPr lang="en-GB"/>
              <a:t> </a:t>
            </a:r>
            <a:r>
              <a:rPr b="1" lang="en-GB">
                <a:solidFill>
                  <a:srgbClr val="FB9DE7"/>
                </a:solidFill>
              </a:rPr>
              <a:t>Movie</a:t>
            </a:r>
            <a:r>
              <a:rPr lang="en-GB"/>
              <a:t>)</a:t>
            </a:r>
            <a:endParaRPr/>
          </a:p>
        </p:txBody>
      </p:sp>
      <p:sp>
        <p:nvSpPr>
          <p:cNvPr id="366" name="Google Shape;366;p61"/>
          <p:cNvSpPr txBox="1"/>
          <p:nvPr/>
        </p:nvSpPr>
        <p:spPr>
          <a:xfrm>
            <a:off x="0" y="492900"/>
            <a:ext cx="9144000" cy="49179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b="1" lang="en-GB" sz="1500">
                <a:solidFill>
                  <a:srgbClr val="FB9DE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({}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i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as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FB9DE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TS Usage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onClick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this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lang="en-GB" sz="15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service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doSomething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i="1"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this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lang="en-GB" sz="15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id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	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Template usage</a:t>
            </a:r>
            <a:endParaRPr>
              <a:solidFill>
                <a:srgbClr val="C8D3F5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b="1"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movie-header</a:t>
            </a:r>
            <a:r>
              <a:rPr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</a:t>
            </a:r>
            <a:r>
              <a:rPr b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title</a:t>
            </a:r>
            <a:r>
              <a:rPr b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]=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"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b="1"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b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5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title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"</a:t>
            </a:r>
            <a:r>
              <a:rPr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/&gt;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🦾 Reactive Hostbinding using signals </a:t>
            </a:r>
            <a:endParaRPr b="1"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Move after toSignal</a:t>
            </a:r>
            <a:endParaRPr b="1" sz="2500"/>
          </a:p>
        </p:txBody>
      </p:sp>
      <p:sp>
        <p:nvSpPr>
          <p:cNvPr id="897" name="Google Shape;897;p124">
            <a:hlinkClick r:id="rId3"/>
          </p:cNvPr>
          <p:cNvSpPr txBox="1"/>
          <p:nvPr/>
        </p:nvSpPr>
        <p:spPr>
          <a:xfrm>
            <a:off x="2020950" y="4605325"/>
            <a:ext cx="51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86E1FC"/>
                </a:solidFill>
              </a:rPr>
              <a:t>https://github.com/angular/angular/issues/19483</a:t>
            </a:r>
            <a:endParaRPr>
              <a:solidFill>
                <a:srgbClr val="86E1FC"/>
              </a:solidFill>
            </a:endParaRPr>
          </a:p>
        </p:txBody>
      </p:sp>
      <p:pic>
        <p:nvPicPr>
          <p:cNvPr id="898" name="Google Shape;898;p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5038" y="79950"/>
            <a:ext cx="6853924" cy="471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125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signals to reactively change host bindings</a:t>
            </a:r>
            <a:endParaRPr/>
          </a:p>
        </p:txBody>
      </p:sp>
      <p:sp>
        <p:nvSpPr>
          <p:cNvPr id="904" name="Google Shape;904;p125"/>
          <p:cNvSpPr txBox="1"/>
          <p:nvPr>
            <p:ph idx="1" type="body"/>
          </p:nvPr>
        </p:nvSpPr>
        <p:spPr>
          <a:xfrm>
            <a:off x="311700" y="1110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125"/>
          <p:cNvSpPr txBox="1"/>
          <p:nvPr/>
        </p:nvSpPr>
        <p:spPr>
          <a:xfrm>
            <a:off x="0" y="492900"/>
            <a:ext cx="9144000" cy="50334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@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Directive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({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selector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5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</a:t>
            </a:r>
            <a:r>
              <a:rPr lang="en-GB" sz="15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[testCss]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',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host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5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</a:t>
            </a:r>
            <a:r>
              <a:rPr lang="en-GB" sz="15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[class.myTestCss]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':</a:t>
            </a:r>
            <a:r>
              <a:rPr lang="en-GB" sz="15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</a:t>
            </a:r>
            <a:r>
              <a:rPr lang="en-GB" sz="15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test()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export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i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class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FB9DE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TestDirective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readonly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isTest$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new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Subject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lang="en-GB" sz="15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boolean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test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toSignal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i="1"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this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lang="en-GB" sz="15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isTest$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,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initialValue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5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false</a:t>
            </a:r>
            <a:r>
              <a:rPr lang="en-GB" sz="15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cxnSp>
        <p:nvCxnSpPr>
          <p:cNvPr id="906" name="Google Shape;906;p125"/>
          <p:cNvCxnSpPr/>
          <p:nvPr/>
        </p:nvCxnSpPr>
        <p:spPr>
          <a:xfrm flipH="1" rot="10800000">
            <a:off x="1303975" y="2276775"/>
            <a:ext cx="2897700" cy="1914600"/>
          </a:xfrm>
          <a:prstGeom prst="straightConnector1">
            <a:avLst/>
          </a:prstGeom>
          <a:noFill/>
          <a:ln cap="flat" cmpd="sng" w="28575">
            <a:solidFill>
              <a:srgbClr val="4FD6B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7" name="Google Shape;907;p125">
            <a:hlinkClick r:id="rId3"/>
          </p:cNvPr>
          <p:cNvSpPr txBox="1"/>
          <p:nvPr/>
        </p:nvSpPr>
        <p:spPr>
          <a:xfrm>
            <a:off x="5073425" y="2416000"/>
            <a:ext cx="449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https://github.com/angular/angular/issues/19483</a:t>
            </a:r>
            <a:endParaRPr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🚦 </a:t>
            </a:r>
            <a:r>
              <a:rPr lang="en-GB" sz="2500"/>
              <a:t>Single</a:t>
            </a:r>
            <a:r>
              <a:rPr b="1" lang="en-GB" sz="2500"/>
              <a:t> signals</a:t>
            </a:r>
            <a:r>
              <a:rPr lang="en-GB" sz="2500"/>
              <a:t>/</a:t>
            </a:r>
            <a:r>
              <a:rPr b="1" lang="en-GB" sz="2500"/>
              <a:t>computed </a:t>
            </a:r>
            <a:r>
              <a:rPr lang="en-GB" sz="2500"/>
              <a:t>over signal object</a:t>
            </a:r>
            <a:endParaRPr sz="25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27"/>
          <p:cNvSpPr txBox="1"/>
          <p:nvPr>
            <p:ph type="title"/>
          </p:nvPr>
        </p:nvSpPr>
        <p:spPr>
          <a:xfrm>
            <a:off x="0" y="0"/>
            <a:ext cx="82827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🚦 </a:t>
            </a:r>
            <a:r>
              <a:rPr lang="en-GB" sz="2500"/>
              <a:t>Single</a:t>
            </a:r>
            <a:r>
              <a:rPr b="1" lang="en-GB" sz="2500"/>
              <a:t> signals</a:t>
            </a:r>
            <a:r>
              <a:rPr lang="en-GB" sz="2500"/>
              <a:t>/</a:t>
            </a:r>
            <a:r>
              <a:rPr b="1" lang="en-GB" sz="2500"/>
              <a:t>computed </a:t>
            </a:r>
            <a:r>
              <a:rPr lang="en-GB" sz="2500"/>
              <a:t>over signal object</a:t>
            </a:r>
            <a:endParaRPr sz="2500"/>
          </a:p>
        </p:txBody>
      </p:sp>
      <p:sp>
        <p:nvSpPr>
          <p:cNvPr id="918" name="Google Shape;918;p127"/>
          <p:cNvSpPr txBox="1"/>
          <p:nvPr/>
        </p:nvSpPr>
        <p:spPr>
          <a:xfrm>
            <a:off x="0" y="1645500"/>
            <a:ext cx="9144000" cy="34905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919" name="Google Shape;919;p127"/>
          <p:cNvSpPr txBox="1"/>
          <p:nvPr/>
        </p:nvSpPr>
        <p:spPr>
          <a:xfrm>
            <a:off x="396150" y="693400"/>
            <a:ext cx="8351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DM Mono"/>
                <a:ea typeface="DM Mono"/>
                <a:cs typeface="DM Mono"/>
                <a:sym typeface="DM Mono"/>
              </a:rPr>
              <a:t>When signal components get released, we will be able to only re-render the templates which signals have changed.</a:t>
            </a:r>
            <a:endParaRPr sz="1700">
              <a:latin typeface="DM Mono"/>
              <a:ea typeface="DM Mono"/>
              <a:cs typeface="DM Mono"/>
              <a:sym typeface="DM Mon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28"/>
          <p:cNvSpPr txBox="1"/>
          <p:nvPr>
            <p:ph type="title"/>
          </p:nvPr>
        </p:nvSpPr>
        <p:spPr>
          <a:xfrm>
            <a:off x="0" y="0"/>
            <a:ext cx="82827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🚦 </a:t>
            </a:r>
            <a:r>
              <a:rPr lang="en-GB" sz="2500"/>
              <a:t>Single</a:t>
            </a:r>
            <a:r>
              <a:rPr b="1" lang="en-GB" sz="2500"/>
              <a:t> signals</a:t>
            </a:r>
            <a:r>
              <a:rPr lang="en-GB" sz="2500"/>
              <a:t>/</a:t>
            </a:r>
            <a:r>
              <a:rPr b="1" lang="en-GB" sz="2500"/>
              <a:t>computed </a:t>
            </a:r>
            <a:r>
              <a:rPr lang="en-GB" sz="2500"/>
              <a:t>over signal object</a:t>
            </a:r>
            <a:endParaRPr sz="2500"/>
          </a:p>
        </p:txBody>
      </p:sp>
      <p:sp>
        <p:nvSpPr>
          <p:cNvPr id="925" name="Google Shape;925;p128"/>
          <p:cNvSpPr txBox="1"/>
          <p:nvPr/>
        </p:nvSpPr>
        <p:spPr>
          <a:xfrm>
            <a:off x="0" y="1645500"/>
            <a:ext cx="9144000" cy="34905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b="1"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movie-filters</a:t>
            </a:r>
            <a:r>
              <a:rPr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i="1"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[(</a:t>
            </a:r>
            <a:r>
              <a:rPr i="1" lang="en-GB" sz="12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filter</a:t>
            </a:r>
            <a:r>
              <a:rPr i="1"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)]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="</a:t>
            </a:r>
            <a:r>
              <a:rPr lang="en-GB" sz="1200">
                <a:solidFill>
                  <a:srgbClr val="FFC77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state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filters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"</a:t>
            </a:r>
            <a:r>
              <a:rPr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/&gt;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@if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00">
                <a:solidFill>
                  <a:srgbClr val="FFC77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state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loading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())</a:t>
            </a:r>
            <a:r>
              <a:rPr lang="en-GB" sz="12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 </a:t>
            </a:r>
            <a:endParaRPr sz="12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b="1"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div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2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Loading...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&lt;/</a:t>
            </a:r>
            <a:r>
              <a:rPr b="1"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div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 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r>
              <a:rPr lang="en-GB" sz="12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i="1"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@else if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00">
                <a:solidFill>
                  <a:srgbClr val="FFC77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state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error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())</a:t>
            </a:r>
            <a:r>
              <a:rPr lang="en-GB" sz="12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 </a:t>
            </a:r>
            <a:endParaRPr sz="12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b="1"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div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2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Error: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{{</a:t>
            </a:r>
            <a:r>
              <a:rPr lang="en-GB" sz="12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C77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state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error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2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}}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&lt;/</a:t>
            </a:r>
            <a:r>
              <a:rPr b="1"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div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 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 </a:t>
            </a:r>
            <a:r>
              <a:rPr b="1" i="1"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@else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 </a:t>
            </a:r>
            <a:endParaRPr sz="12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b="1"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movies-list</a:t>
            </a:r>
            <a:r>
              <a:rPr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</a:t>
            </a:r>
            <a:r>
              <a:rPr b="1" lang="en-GB" sz="12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movies</a:t>
            </a:r>
            <a:r>
              <a:rPr b="1"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]=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"</a:t>
            </a:r>
            <a:r>
              <a:rPr b="1" lang="en-GB" sz="1200">
                <a:solidFill>
                  <a:srgbClr val="FFC77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state</a:t>
            </a:r>
            <a:r>
              <a:rPr b="1"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movies</a:t>
            </a:r>
            <a:r>
              <a:rPr b="1"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"</a:t>
            </a:r>
            <a:r>
              <a:rPr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/&gt; 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endParaRPr i="1" sz="12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926" name="Google Shape;926;p128"/>
          <p:cNvSpPr txBox="1"/>
          <p:nvPr/>
        </p:nvSpPr>
        <p:spPr>
          <a:xfrm>
            <a:off x="396150" y="693400"/>
            <a:ext cx="8351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DM Mono"/>
                <a:ea typeface="DM Mono"/>
                <a:cs typeface="DM Mono"/>
                <a:sym typeface="DM Mono"/>
              </a:rPr>
              <a:t>When signal components get released, we will be able to only re-render the templates which signals have changed.</a:t>
            </a:r>
            <a:endParaRPr sz="1700">
              <a:latin typeface="DM Mono"/>
              <a:ea typeface="DM Mono"/>
              <a:cs typeface="DM Mono"/>
              <a:sym typeface="DM Mon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129"/>
          <p:cNvSpPr txBox="1"/>
          <p:nvPr>
            <p:ph type="title"/>
          </p:nvPr>
        </p:nvSpPr>
        <p:spPr>
          <a:xfrm>
            <a:off x="0" y="0"/>
            <a:ext cx="82827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🚦 </a:t>
            </a:r>
            <a:r>
              <a:rPr lang="en-GB" sz="2500"/>
              <a:t>Single</a:t>
            </a:r>
            <a:r>
              <a:rPr b="1" lang="en-GB" sz="2500"/>
              <a:t> signals</a:t>
            </a:r>
            <a:r>
              <a:rPr lang="en-GB" sz="2500"/>
              <a:t>/</a:t>
            </a:r>
            <a:r>
              <a:rPr b="1" lang="en-GB" sz="2500"/>
              <a:t>computed </a:t>
            </a:r>
            <a:r>
              <a:rPr lang="en-GB" sz="2500"/>
              <a:t>over signal object</a:t>
            </a:r>
            <a:endParaRPr sz="2500"/>
          </a:p>
        </p:txBody>
      </p:sp>
      <p:sp>
        <p:nvSpPr>
          <p:cNvPr id="932" name="Google Shape;932;p129"/>
          <p:cNvSpPr txBox="1"/>
          <p:nvPr/>
        </p:nvSpPr>
        <p:spPr>
          <a:xfrm>
            <a:off x="0" y="1645500"/>
            <a:ext cx="9144000" cy="34905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b="1"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movie-filters</a:t>
            </a:r>
            <a:r>
              <a:rPr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i="1"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[(</a:t>
            </a:r>
            <a:r>
              <a:rPr i="1" lang="en-GB" sz="1200">
                <a:solidFill>
                  <a:srgbClr val="C3E88D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filter</a:t>
            </a:r>
            <a:r>
              <a:rPr i="1"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)]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="</a:t>
            </a:r>
            <a:r>
              <a:rPr lang="en-GB" sz="1200">
                <a:solidFill>
                  <a:srgbClr val="FFC77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state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filters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"</a:t>
            </a:r>
            <a:r>
              <a:rPr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/&gt;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@if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00">
                <a:solidFill>
                  <a:srgbClr val="FFC77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state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loading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())</a:t>
            </a:r>
            <a:r>
              <a:rPr lang="en-GB" sz="12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 </a:t>
            </a:r>
            <a:endParaRPr sz="12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b="1"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div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2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Loading...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&lt;/</a:t>
            </a:r>
            <a:r>
              <a:rPr b="1"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div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 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r>
              <a:rPr lang="en-GB" sz="12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i="1"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@else if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00">
                <a:solidFill>
                  <a:srgbClr val="FFC77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state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error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())</a:t>
            </a:r>
            <a:r>
              <a:rPr lang="en-GB" sz="12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 </a:t>
            </a:r>
            <a:endParaRPr sz="12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b="1"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div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2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Error: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{{</a:t>
            </a:r>
            <a:r>
              <a:rPr lang="en-GB" sz="12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C77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state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error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2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}}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&lt;/</a:t>
            </a:r>
            <a:r>
              <a:rPr b="1"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div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 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 </a:t>
            </a:r>
            <a:r>
              <a:rPr b="1" i="1"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@else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 </a:t>
            </a:r>
            <a:endParaRPr sz="12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b="1"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movies-list</a:t>
            </a:r>
            <a:r>
              <a:rPr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</a:t>
            </a:r>
            <a:r>
              <a:rPr b="1" lang="en-GB" sz="12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movies</a:t>
            </a:r>
            <a:r>
              <a:rPr b="1"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]=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"</a:t>
            </a:r>
            <a:r>
              <a:rPr b="1" lang="en-GB" sz="1200">
                <a:solidFill>
                  <a:srgbClr val="FFC77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state</a:t>
            </a:r>
            <a:r>
              <a:rPr b="1"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movies</a:t>
            </a:r>
            <a:r>
              <a:rPr b="1"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"</a:t>
            </a:r>
            <a:r>
              <a:rPr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/&gt; 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endParaRPr i="1" sz="12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933" name="Google Shape;933;p129"/>
          <p:cNvSpPr txBox="1"/>
          <p:nvPr/>
        </p:nvSpPr>
        <p:spPr>
          <a:xfrm>
            <a:off x="396150" y="693400"/>
            <a:ext cx="8351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DM Mono"/>
                <a:ea typeface="DM Mono"/>
                <a:cs typeface="DM Mono"/>
                <a:sym typeface="DM Mono"/>
              </a:rPr>
              <a:t>When signal components get released, we will be able to only re-render the templates which signals have changed.</a:t>
            </a:r>
            <a:endParaRPr sz="1700"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934" name="Google Shape;934;p129"/>
          <p:cNvSpPr/>
          <p:nvPr/>
        </p:nvSpPr>
        <p:spPr>
          <a:xfrm>
            <a:off x="445075" y="2473425"/>
            <a:ext cx="2928900" cy="586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             </a:t>
            </a:r>
            <a:endParaRPr sz="5000"/>
          </a:p>
        </p:txBody>
      </p:sp>
      <p:sp>
        <p:nvSpPr>
          <p:cNvPr id="935" name="Google Shape;935;p129"/>
          <p:cNvSpPr/>
          <p:nvPr/>
        </p:nvSpPr>
        <p:spPr>
          <a:xfrm>
            <a:off x="445075" y="3671075"/>
            <a:ext cx="4470900" cy="708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             </a:t>
            </a:r>
            <a:endParaRPr sz="5000"/>
          </a:p>
        </p:txBody>
      </p:sp>
      <p:sp>
        <p:nvSpPr>
          <p:cNvPr id="936" name="Google Shape;936;p129"/>
          <p:cNvSpPr/>
          <p:nvPr/>
        </p:nvSpPr>
        <p:spPr>
          <a:xfrm>
            <a:off x="445075" y="3118950"/>
            <a:ext cx="4005000" cy="492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             </a:t>
            </a:r>
            <a:endParaRPr sz="50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30"/>
          <p:cNvSpPr txBox="1"/>
          <p:nvPr>
            <p:ph type="title"/>
          </p:nvPr>
        </p:nvSpPr>
        <p:spPr>
          <a:xfrm>
            <a:off x="0" y="0"/>
            <a:ext cx="82827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🚦 </a:t>
            </a:r>
            <a:r>
              <a:rPr lang="en-GB" sz="2500"/>
              <a:t>Single</a:t>
            </a:r>
            <a:r>
              <a:rPr b="1" lang="en-GB" sz="2500"/>
              <a:t> signals</a:t>
            </a:r>
            <a:r>
              <a:rPr lang="en-GB" sz="2500"/>
              <a:t>/</a:t>
            </a:r>
            <a:r>
              <a:rPr b="1" lang="en-GB" sz="2500"/>
              <a:t>computed </a:t>
            </a:r>
            <a:r>
              <a:rPr lang="en-GB" sz="2500"/>
              <a:t>over signal object</a:t>
            </a:r>
            <a:endParaRPr sz="2500"/>
          </a:p>
        </p:txBody>
      </p:sp>
      <p:sp>
        <p:nvSpPr>
          <p:cNvPr id="942" name="Google Shape;942;p130"/>
          <p:cNvSpPr txBox="1"/>
          <p:nvPr/>
        </p:nvSpPr>
        <p:spPr>
          <a:xfrm>
            <a:off x="0" y="492900"/>
            <a:ext cx="9144000" cy="46431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2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loading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false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2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error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00">
                <a:solidFill>
                  <a:srgbClr val="7F85A3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2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data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[]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i="1"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as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FB9DE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[]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2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filters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({ </a:t>
            </a: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title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''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8D3F5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2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state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{</a:t>
            </a:r>
            <a:endParaRPr sz="12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loading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false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,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error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00">
                <a:solidFill>
                  <a:srgbClr val="7F85A3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,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data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[]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i="1"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as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FB9DE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[]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,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filters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({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title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''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,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8D3F5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2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stateObject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({</a:t>
            </a:r>
            <a:endParaRPr sz="12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loading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false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,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error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7F85A3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,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data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[]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i="1"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as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FB9DE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[],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filters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title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''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,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131"/>
          <p:cNvSpPr txBox="1"/>
          <p:nvPr>
            <p:ph type="title"/>
          </p:nvPr>
        </p:nvSpPr>
        <p:spPr>
          <a:xfrm>
            <a:off x="0" y="0"/>
            <a:ext cx="82827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🚦 </a:t>
            </a:r>
            <a:r>
              <a:rPr lang="en-GB" sz="2500"/>
              <a:t>Single</a:t>
            </a:r>
            <a:r>
              <a:rPr b="1" lang="en-GB" sz="2500"/>
              <a:t> signals</a:t>
            </a:r>
            <a:r>
              <a:rPr lang="en-GB" sz="2500"/>
              <a:t>/</a:t>
            </a:r>
            <a:r>
              <a:rPr b="1" lang="en-GB" sz="2500"/>
              <a:t>computed </a:t>
            </a:r>
            <a:r>
              <a:rPr lang="en-GB" sz="2500"/>
              <a:t>over signal object</a:t>
            </a:r>
            <a:endParaRPr sz="2500"/>
          </a:p>
        </p:txBody>
      </p:sp>
      <p:sp>
        <p:nvSpPr>
          <p:cNvPr id="948" name="Google Shape;948;p131"/>
          <p:cNvSpPr txBox="1"/>
          <p:nvPr/>
        </p:nvSpPr>
        <p:spPr>
          <a:xfrm>
            <a:off x="0" y="492900"/>
            <a:ext cx="9144000" cy="46431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loading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false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error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00">
                <a:solidFill>
                  <a:srgbClr val="7F85A3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data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[]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i="1"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as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FB9DE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[]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filters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({ </a:t>
            </a: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title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''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8D3F5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state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{</a:t>
            </a:r>
            <a:endParaRPr sz="12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loading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false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,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error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00">
                <a:solidFill>
                  <a:srgbClr val="7F85A3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,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data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[]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i="1"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as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FB9DE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[]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,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filters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({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title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''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,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8D3F5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stateObject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({</a:t>
            </a:r>
            <a:endParaRPr sz="12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loading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false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,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error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7F85A3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,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data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[]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i="1"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as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FB9DE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[],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filters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title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''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,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949" name="Google Shape;949;p131"/>
          <p:cNvSpPr/>
          <p:nvPr/>
        </p:nvSpPr>
        <p:spPr>
          <a:xfrm>
            <a:off x="320875" y="683050"/>
            <a:ext cx="3974100" cy="10350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             </a:t>
            </a:r>
            <a:endParaRPr sz="5000"/>
          </a:p>
        </p:txBody>
      </p:sp>
      <p:sp>
        <p:nvSpPr>
          <p:cNvPr id="950" name="Google Shape;950;p131"/>
          <p:cNvSpPr txBox="1"/>
          <p:nvPr/>
        </p:nvSpPr>
        <p:spPr>
          <a:xfrm>
            <a:off x="4688125" y="683050"/>
            <a:ext cx="41709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@if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loading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())</a:t>
            </a:r>
            <a:r>
              <a:rPr lang="en-GB" sz="12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 </a:t>
            </a:r>
            <a:endParaRPr sz="12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&lt;</a:t>
            </a:r>
            <a:r>
              <a:rPr b="1"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div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2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Loading...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&lt;/</a:t>
            </a:r>
            <a:r>
              <a:rPr b="1"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div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 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r>
              <a:rPr lang="en-GB" sz="12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i="1"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@else if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error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())</a:t>
            </a:r>
            <a:r>
              <a:rPr lang="en-GB" sz="12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 </a:t>
            </a:r>
            <a:endParaRPr sz="12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&lt;</a:t>
            </a:r>
            <a:r>
              <a:rPr b="1"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div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2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Error: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{{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error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2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}}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&lt;/</a:t>
            </a:r>
            <a:r>
              <a:rPr b="1"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div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 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 </a:t>
            </a:r>
            <a:r>
              <a:rPr b="1" i="1"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@else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 </a:t>
            </a:r>
            <a:endParaRPr sz="12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&lt;</a:t>
            </a:r>
            <a:r>
              <a:rPr b="1"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movies-list</a:t>
            </a:r>
            <a:r>
              <a:rPr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</a:t>
            </a:r>
            <a:r>
              <a:rPr b="1" lang="en-GB" sz="12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movies</a:t>
            </a:r>
            <a:r>
              <a:rPr b="1"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]=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"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movies</a:t>
            </a:r>
            <a:r>
              <a:rPr b="1"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"</a:t>
            </a:r>
            <a:r>
              <a:rPr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/&gt; 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endParaRPr i="1" sz="12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132"/>
          <p:cNvSpPr txBox="1"/>
          <p:nvPr>
            <p:ph type="title"/>
          </p:nvPr>
        </p:nvSpPr>
        <p:spPr>
          <a:xfrm>
            <a:off x="0" y="0"/>
            <a:ext cx="82827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🚦 </a:t>
            </a:r>
            <a:r>
              <a:rPr lang="en-GB" sz="2500"/>
              <a:t>Single</a:t>
            </a:r>
            <a:r>
              <a:rPr b="1" lang="en-GB" sz="2500"/>
              <a:t> signals</a:t>
            </a:r>
            <a:r>
              <a:rPr lang="en-GB" sz="2500"/>
              <a:t>/</a:t>
            </a:r>
            <a:r>
              <a:rPr b="1" lang="en-GB" sz="2500"/>
              <a:t>computed </a:t>
            </a:r>
            <a:r>
              <a:rPr lang="en-GB" sz="2500"/>
              <a:t>over signal object</a:t>
            </a:r>
            <a:endParaRPr sz="2500"/>
          </a:p>
        </p:txBody>
      </p:sp>
      <p:sp>
        <p:nvSpPr>
          <p:cNvPr id="956" name="Google Shape;956;p132"/>
          <p:cNvSpPr txBox="1"/>
          <p:nvPr/>
        </p:nvSpPr>
        <p:spPr>
          <a:xfrm>
            <a:off x="0" y="492900"/>
            <a:ext cx="9144000" cy="46431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loading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false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error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00">
                <a:solidFill>
                  <a:srgbClr val="7F85A3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data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[]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i="1"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as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FB9DE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[]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filters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({ </a:t>
            </a: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title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''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8D3F5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state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{</a:t>
            </a:r>
            <a:endParaRPr sz="12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loading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false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,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error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00">
                <a:solidFill>
                  <a:srgbClr val="7F85A3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,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data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[]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i="1"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as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FB9DE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[]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,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filters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({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title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''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,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8D3F5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stateObject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({</a:t>
            </a:r>
            <a:endParaRPr sz="12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loading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false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,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error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7F85A3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,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data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[]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i="1"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as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FB9DE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[],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filters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title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''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,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957" name="Google Shape;957;p132"/>
          <p:cNvSpPr/>
          <p:nvPr/>
        </p:nvSpPr>
        <p:spPr>
          <a:xfrm>
            <a:off x="320875" y="683050"/>
            <a:ext cx="3974100" cy="10350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             </a:t>
            </a:r>
            <a:endParaRPr sz="5000"/>
          </a:p>
        </p:txBody>
      </p:sp>
      <p:sp>
        <p:nvSpPr>
          <p:cNvPr id="958" name="Google Shape;958;p132"/>
          <p:cNvSpPr/>
          <p:nvPr/>
        </p:nvSpPr>
        <p:spPr>
          <a:xfrm>
            <a:off x="320875" y="1828975"/>
            <a:ext cx="3974100" cy="13380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             </a:t>
            </a:r>
            <a:endParaRPr sz="5000"/>
          </a:p>
        </p:txBody>
      </p:sp>
      <p:sp>
        <p:nvSpPr>
          <p:cNvPr id="959" name="Google Shape;959;p132"/>
          <p:cNvSpPr txBox="1"/>
          <p:nvPr/>
        </p:nvSpPr>
        <p:spPr>
          <a:xfrm>
            <a:off x="4688125" y="1828975"/>
            <a:ext cx="41709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@if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b="1" lang="en-GB" sz="1200">
                <a:solidFill>
                  <a:srgbClr val="FFC77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state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loading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())</a:t>
            </a:r>
            <a:r>
              <a:rPr lang="en-GB" sz="12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 </a:t>
            </a:r>
            <a:endParaRPr sz="12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&lt;</a:t>
            </a:r>
            <a:r>
              <a:rPr b="1"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div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2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Loading...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&lt;/</a:t>
            </a:r>
            <a:r>
              <a:rPr b="1"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div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 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r>
              <a:rPr lang="en-GB" sz="12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i="1"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@else if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b="1" lang="en-GB" sz="1200">
                <a:solidFill>
                  <a:srgbClr val="FFC77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state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error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())</a:t>
            </a:r>
            <a:r>
              <a:rPr lang="en-GB" sz="12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 </a:t>
            </a:r>
            <a:endParaRPr sz="12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&lt;</a:t>
            </a:r>
            <a:r>
              <a:rPr b="1"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div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2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Error: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{{</a:t>
            </a:r>
            <a:r>
              <a:rPr lang="en-GB" sz="12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FFC77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state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error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2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}}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&lt;/</a:t>
            </a:r>
            <a:r>
              <a:rPr b="1"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div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 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 </a:t>
            </a:r>
            <a:r>
              <a:rPr b="1" i="1"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@else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 </a:t>
            </a:r>
            <a:endParaRPr sz="12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&lt;</a:t>
            </a:r>
            <a:r>
              <a:rPr b="1"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movies-list</a:t>
            </a:r>
            <a:r>
              <a:rPr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</a:t>
            </a:r>
            <a:r>
              <a:rPr b="1" lang="en-GB" sz="12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movies</a:t>
            </a:r>
            <a:r>
              <a:rPr b="1"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]=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"</a:t>
            </a:r>
            <a:r>
              <a:rPr b="1" lang="en-GB" sz="1200">
                <a:solidFill>
                  <a:srgbClr val="FFC77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state</a:t>
            </a:r>
            <a:r>
              <a:rPr b="1"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movies</a:t>
            </a:r>
            <a:r>
              <a:rPr b="1"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"</a:t>
            </a:r>
            <a:r>
              <a:rPr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/&gt; 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endParaRPr i="1" sz="12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133"/>
          <p:cNvSpPr txBox="1"/>
          <p:nvPr>
            <p:ph type="title"/>
          </p:nvPr>
        </p:nvSpPr>
        <p:spPr>
          <a:xfrm>
            <a:off x="0" y="0"/>
            <a:ext cx="82827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🚦 </a:t>
            </a:r>
            <a:r>
              <a:rPr lang="en-GB" sz="2500"/>
              <a:t>Single</a:t>
            </a:r>
            <a:r>
              <a:rPr b="1" lang="en-GB" sz="2500"/>
              <a:t> signals</a:t>
            </a:r>
            <a:r>
              <a:rPr lang="en-GB" sz="2500"/>
              <a:t>/</a:t>
            </a:r>
            <a:r>
              <a:rPr b="1" lang="en-GB" sz="2500"/>
              <a:t>computed </a:t>
            </a:r>
            <a:r>
              <a:rPr lang="en-GB" sz="2500"/>
              <a:t>over signal object</a:t>
            </a:r>
            <a:endParaRPr sz="2500"/>
          </a:p>
        </p:txBody>
      </p:sp>
      <p:sp>
        <p:nvSpPr>
          <p:cNvPr id="965" name="Google Shape;965;p133"/>
          <p:cNvSpPr txBox="1"/>
          <p:nvPr/>
        </p:nvSpPr>
        <p:spPr>
          <a:xfrm>
            <a:off x="0" y="492900"/>
            <a:ext cx="9144000" cy="46431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loading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false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error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00">
                <a:solidFill>
                  <a:srgbClr val="7F85A3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data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[]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i="1"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as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FB9DE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[]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filters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({ </a:t>
            </a: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title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''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8D3F5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state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{</a:t>
            </a:r>
            <a:endParaRPr sz="12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loading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false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,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error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00">
                <a:solidFill>
                  <a:srgbClr val="7F85A3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,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data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[]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i="1"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as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FB9DE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[]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,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filters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({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title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''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,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8D3F5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stateObject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({</a:t>
            </a:r>
            <a:endParaRPr sz="12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loading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false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,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error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7F85A3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,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data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[]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i="1"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as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FB9DE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[],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filters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title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''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,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966" name="Google Shape;966;p133"/>
          <p:cNvSpPr/>
          <p:nvPr/>
        </p:nvSpPr>
        <p:spPr>
          <a:xfrm>
            <a:off x="320875" y="683050"/>
            <a:ext cx="3974100" cy="10350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             </a:t>
            </a:r>
            <a:endParaRPr sz="5000"/>
          </a:p>
        </p:txBody>
      </p:sp>
      <p:sp>
        <p:nvSpPr>
          <p:cNvPr id="967" name="Google Shape;967;p133"/>
          <p:cNvSpPr/>
          <p:nvPr/>
        </p:nvSpPr>
        <p:spPr>
          <a:xfrm>
            <a:off x="320875" y="1828975"/>
            <a:ext cx="3974100" cy="13380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             </a:t>
            </a:r>
            <a:endParaRPr sz="5000"/>
          </a:p>
        </p:txBody>
      </p:sp>
      <p:sp>
        <p:nvSpPr>
          <p:cNvPr id="968" name="Google Shape;968;p133"/>
          <p:cNvSpPr/>
          <p:nvPr/>
        </p:nvSpPr>
        <p:spPr>
          <a:xfrm>
            <a:off x="320875" y="3277900"/>
            <a:ext cx="3974100" cy="1338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             </a:t>
            </a:r>
            <a:endParaRPr sz="5000"/>
          </a:p>
        </p:txBody>
      </p:sp>
      <p:sp>
        <p:nvSpPr>
          <p:cNvPr id="969" name="Google Shape;969;p133"/>
          <p:cNvSpPr txBox="1"/>
          <p:nvPr/>
        </p:nvSpPr>
        <p:spPr>
          <a:xfrm>
            <a:off x="4688125" y="2571750"/>
            <a:ext cx="43467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@if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state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loading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2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 </a:t>
            </a:r>
            <a:endParaRPr sz="12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&lt;</a:t>
            </a:r>
            <a:r>
              <a:rPr b="1"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div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2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Loading...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&lt;/</a:t>
            </a:r>
            <a:r>
              <a:rPr b="1"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div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 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r>
              <a:rPr lang="en-GB" sz="12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i="1"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@else if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state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error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2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 </a:t>
            </a:r>
            <a:endParaRPr sz="12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&lt;</a:t>
            </a:r>
            <a:r>
              <a:rPr b="1"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div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2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Error: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{{</a:t>
            </a:r>
            <a:r>
              <a:rPr lang="en-GB" sz="12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state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error</a:t>
            </a:r>
            <a:r>
              <a:rPr lang="en-GB" sz="12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}}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&lt;/</a:t>
            </a:r>
            <a:r>
              <a:rPr b="1"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div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 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 </a:t>
            </a:r>
            <a:r>
              <a:rPr b="1" i="1"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@else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 </a:t>
            </a:r>
            <a:endParaRPr sz="12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&lt;</a:t>
            </a:r>
            <a:r>
              <a:rPr b="1"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movies-list</a:t>
            </a:r>
            <a:r>
              <a:rPr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</a:t>
            </a:r>
            <a:r>
              <a:rPr b="1" lang="en-GB" sz="12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movies</a:t>
            </a:r>
            <a:r>
              <a:rPr b="1"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]=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"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state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movies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"</a:t>
            </a:r>
            <a:r>
              <a:rPr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/&gt; 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endParaRPr i="1" sz="12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2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value dilemma about objects 🤔   ({} </a:t>
            </a:r>
            <a:r>
              <a:rPr b="1" lang="en-GB">
                <a:solidFill>
                  <a:srgbClr val="86E1FC"/>
                </a:solidFill>
              </a:rPr>
              <a:t>as</a:t>
            </a:r>
            <a:r>
              <a:rPr lang="en-GB"/>
              <a:t> </a:t>
            </a:r>
            <a:r>
              <a:rPr b="1" lang="en-GB">
                <a:solidFill>
                  <a:srgbClr val="FB9DE7"/>
                </a:solidFill>
              </a:rPr>
              <a:t>Movie</a:t>
            </a:r>
            <a:r>
              <a:rPr lang="en-GB"/>
              <a:t>)</a:t>
            </a:r>
            <a:endParaRPr/>
          </a:p>
        </p:txBody>
      </p:sp>
      <p:sp>
        <p:nvSpPr>
          <p:cNvPr id="372" name="Google Shape;372;p62"/>
          <p:cNvSpPr txBox="1"/>
          <p:nvPr/>
        </p:nvSpPr>
        <p:spPr>
          <a:xfrm>
            <a:off x="0" y="492900"/>
            <a:ext cx="9144000" cy="49179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b="1" lang="en-GB" sz="1500">
                <a:solidFill>
                  <a:srgbClr val="FB9DE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({}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i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as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FB9DE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 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TS Usage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onClick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this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lang="en-GB" sz="15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service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doSomething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i="1"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this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lang="en-GB" sz="15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id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	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Template usage</a:t>
            </a:r>
            <a:endParaRPr>
              <a:solidFill>
                <a:srgbClr val="C8D3F5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b="1"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movie-header</a:t>
            </a:r>
            <a:r>
              <a:rPr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</a:t>
            </a:r>
            <a:r>
              <a:rPr b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title</a:t>
            </a:r>
            <a:r>
              <a:rPr b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]=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"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b="1"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b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5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title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"</a:t>
            </a:r>
            <a:r>
              <a:rPr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/&gt;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373" name="Google Shape;373;p62"/>
          <p:cNvSpPr/>
          <p:nvPr/>
        </p:nvSpPr>
        <p:spPr>
          <a:xfrm>
            <a:off x="2624850" y="1278425"/>
            <a:ext cx="5250000" cy="5622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id</a:t>
            </a:r>
            <a:r>
              <a:rPr lang="en-GB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 can be </a:t>
            </a:r>
            <a:r>
              <a:rPr b="1" lang="en-GB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undefined</a:t>
            </a:r>
            <a:r>
              <a:rPr lang="en-GB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, but Typescript will not complain, so we need to check for </a:t>
            </a:r>
            <a:r>
              <a:rPr b="1" lang="en-GB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undefined</a:t>
            </a:r>
            <a:endParaRPr b="1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grpSp>
        <p:nvGrpSpPr>
          <p:cNvPr id="374" name="Google Shape;374;p62"/>
          <p:cNvGrpSpPr/>
          <p:nvPr/>
        </p:nvGrpSpPr>
        <p:grpSpPr>
          <a:xfrm>
            <a:off x="4991550" y="1840625"/>
            <a:ext cx="516600" cy="879300"/>
            <a:chOff x="4991550" y="1840625"/>
            <a:chExt cx="516600" cy="879300"/>
          </a:xfrm>
        </p:grpSpPr>
        <p:sp>
          <p:nvSpPr>
            <p:cNvPr id="375" name="Google Shape;375;p62"/>
            <p:cNvSpPr/>
            <p:nvPr/>
          </p:nvSpPr>
          <p:spPr>
            <a:xfrm>
              <a:off x="4991550" y="2347625"/>
              <a:ext cx="516600" cy="372300"/>
            </a:xfrm>
            <a:prstGeom prst="rect">
              <a:avLst/>
            </a:prstGeom>
            <a:noFill/>
            <a:ln cap="flat" cmpd="sng" w="28575">
              <a:solidFill>
                <a:srgbClr val="FF966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6" name="Google Shape;376;p62"/>
            <p:cNvCxnSpPr>
              <a:stCxn id="375" idx="0"/>
              <a:endCxn id="373" idx="2"/>
            </p:cNvCxnSpPr>
            <p:nvPr/>
          </p:nvCxnSpPr>
          <p:spPr>
            <a:xfrm rot="10800000">
              <a:off x="5249850" y="1840625"/>
              <a:ext cx="0" cy="507000"/>
            </a:xfrm>
            <a:prstGeom prst="straightConnector1">
              <a:avLst/>
            </a:prstGeom>
            <a:noFill/>
            <a:ln cap="flat" cmpd="sng" w="28575">
              <a:solidFill>
                <a:srgbClr val="FF966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77" name="Google Shape;377;p62"/>
          <p:cNvSpPr/>
          <p:nvPr/>
        </p:nvSpPr>
        <p:spPr>
          <a:xfrm>
            <a:off x="3047050" y="4186675"/>
            <a:ext cx="1777200" cy="372300"/>
          </a:xfrm>
          <a:prstGeom prst="rect">
            <a:avLst/>
          </a:prstGeom>
          <a:noFill/>
          <a:ln cap="flat" cmpd="sng" w="28575">
            <a:solidFill>
              <a:srgbClr val="FF96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8" name="Google Shape;378;p62"/>
          <p:cNvCxnSpPr>
            <a:stCxn id="377" idx="0"/>
          </p:cNvCxnSpPr>
          <p:nvPr/>
        </p:nvCxnSpPr>
        <p:spPr>
          <a:xfrm flipH="1" rot="10800000">
            <a:off x="3935650" y="1838575"/>
            <a:ext cx="896400" cy="2348100"/>
          </a:xfrm>
          <a:prstGeom prst="straightConnector1">
            <a:avLst/>
          </a:prstGeom>
          <a:noFill/>
          <a:ln cap="flat" cmpd="sng" w="28575">
            <a:solidFill>
              <a:srgbClr val="FF966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134"/>
          <p:cNvSpPr txBox="1"/>
          <p:nvPr>
            <p:ph type="title"/>
          </p:nvPr>
        </p:nvSpPr>
        <p:spPr>
          <a:xfrm>
            <a:off x="0" y="0"/>
            <a:ext cx="82827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🚦 </a:t>
            </a:r>
            <a:r>
              <a:rPr lang="en-GB" sz="2500"/>
              <a:t>Single</a:t>
            </a:r>
            <a:r>
              <a:rPr b="1" lang="en-GB" sz="2500"/>
              <a:t> signals</a:t>
            </a:r>
            <a:r>
              <a:rPr lang="en-GB" sz="2500"/>
              <a:t>/</a:t>
            </a:r>
            <a:r>
              <a:rPr b="1" lang="en-GB" sz="2500"/>
              <a:t>computed </a:t>
            </a:r>
            <a:r>
              <a:rPr lang="en-GB" sz="2500"/>
              <a:t>over signal object</a:t>
            </a:r>
            <a:endParaRPr sz="2500"/>
          </a:p>
        </p:txBody>
      </p:sp>
      <p:sp>
        <p:nvSpPr>
          <p:cNvPr id="975" name="Google Shape;975;p134"/>
          <p:cNvSpPr txBox="1"/>
          <p:nvPr/>
        </p:nvSpPr>
        <p:spPr>
          <a:xfrm>
            <a:off x="0" y="492900"/>
            <a:ext cx="9144000" cy="46431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loading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false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error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00">
                <a:solidFill>
                  <a:srgbClr val="7F85A3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data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[]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i="1"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as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FB9DE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[]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filters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({ </a:t>
            </a: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title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''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8D3F5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state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{</a:t>
            </a:r>
            <a:endParaRPr sz="12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loading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false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,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error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00">
                <a:solidFill>
                  <a:srgbClr val="7F85A3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,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data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[]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i="1"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as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FB9DE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[]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,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filters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({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title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''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,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8D3F5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const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8A4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stateObject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({</a:t>
            </a:r>
            <a:endParaRPr sz="12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loading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FF966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false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,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error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7F85A3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null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,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data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[]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i="1"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as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FB9DE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[],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filters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title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: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''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,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976" name="Google Shape;976;p134"/>
          <p:cNvSpPr/>
          <p:nvPr/>
        </p:nvSpPr>
        <p:spPr>
          <a:xfrm>
            <a:off x="320875" y="683050"/>
            <a:ext cx="3974100" cy="10350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             </a:t>
            </a:r>
            <a:endParaRPr sz="5000"/>
          </a:p>
        </p:txBody>
      </p:sp>
      <p:sp>
        <p:nvSpPr>
          <p:cNvPr id="977" name="Google Shape;977;p134"/>
          <p:cNvSpPr/>
          <p:nvPr/>
        </p:nvSpPr>
        <p:spPr>
          <a:xfrm>
            <a:off x="320875" y="1828975"/>
            <a:ext cx="3974100" cy="13380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             </a:t>
            </a:r>
            <a:endParaRPr sz="5000"/>
          </a:p>
        </p:txBody>
      </p:sp>
      <p:sp>
        <p:nvSpPr>
          <p:cNvPr id="978" name="Google Shape;978;p134"/>
          <p:cNvSpPr/>
          <p:nvPr/>
        </p:nvSpPr>
        <p:spPr>
          <a:xfrm>
            <a:off x="320875" y="3277900"/>
            <a:ext cx="3974100" cy="1338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             </a:t>
            </a:r>
            <a:endParaRPr sz="5000"/>
          </a:p>
        </p:txBody>
      </p:sp>
      <p:sp>
        <p:nvSpPr>
          <p:cNvPr id="979" name="Google Shape;979;p134"/>
          <p:cNvSpPr txBox="1"/>
          <p:nvPr/>
        </p:nvSpPr>
        <p:spPr>
          <a:xfrm>
            <a:off x="7213325" y="1252250"/>
            <a:ext cx="1242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👎</a:t>
            </a:r>
            <a:endParaRPr sz="5000"/>
          </a:p>
        </p:txBody>
      </p:sp>
      <p:sp>
        <p:nvSpPr>
          <p:cNvPr id="980" name="Google Shape;980;p134"/>
          <p:cNvSpPr txBox="1"/>
          <p:nvPr/>
        </p:nvSpPr>
        <p:spPr>
          <a:xfrm>
            <a:off x="4688125" y="2571750"/>
            <a:ext cx="43467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@if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state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loading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2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 </a:t>
            </a:r>
            <a:endParaRPr sz="12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&lt;</a:t>
            </a:r>
            <a:r>
              <a:rPr b="1"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div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2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Loading...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&lt;/</a:t>
            </a:r>
            <a:r>
              <a:rPr b="1"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div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 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r>
              <a:rPr lang="en-GB" sz="12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i="1"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@else if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state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error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2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 </a:t>
            </a:r>
            <a:endParaRPr sz="12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&lt;</a:t>
            </a:r>
            <a:r>
              <a:rPr b="1"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div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2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Error: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{{</a:t>
            </a:r>
            <a:r>
              <a:rPr lang="en-GB" sz="12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state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error</a:t>
            </a:r>
            <a:r>
              <a:rPr lang="en-GB" sz="12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}}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&lt;/</a:t>
            </a:r>
            <a:r>
              <a:rPr b="1"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div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 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 </a:t>
            </a:r>
            <a:r>
              <a:rPr b="1" i="1"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@else 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 </a:t>
            </a:r>
            <a:endParaRPr sz="12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&lt;</a:t>
            </a:r>
            <a:r>
              <a:rPr b="1"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movies-list</a:t>
            </a:r>
            <a:r>
              <a:rPr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</a:t>
            </a:r>
            <a:r>
              <a:rPr b="1" lang="en-GB" sz="12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movies</a:t>
            </a:r>
            <a:r>
              <a:rPr b="1"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]=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"</a:t>
            </a:r>
            <a:r>
              <a:rPr b="1" lang="en-GB" sz="12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state</a:t>
            </a: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lang="en-GB" sz="12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movies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"</a:t>
            </a:r>
            <a:r>
              <a:rPr lang="en-GB" sz="12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2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/&gt; </a:t>
            </a:r>
            <a:endParaRPr sz="12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endParaRPr i="1" sz="12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C099FF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3"/>
          <p:cNvSpPr txBox="1"/>
          <p:nvPr>
            <p:ph type="title"/>
          </p:nvPr>
        </p:nvSpPr>
        <p:spPr>
          <a:xfrm>
            <a:off x="0" y="0"/>
            <a:ext cx="8235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value dilemma about objects 🤔 </a:t>
            </a:r>
            <a:r>
              <a:rPr lang="en-GB"/>
              <a:t> ({} </a:t>
            </a:r>
            <a:r>
              <a:rPr b="1" lang="en-GB">
                <a:solidFill>
                  <a:srgbClr val="86E1FC"/>
                </a:solidFill>
              </a:rPr>
              <a:t>as</a:t>
            </a:r>
            <a:r>
              <a:rPr lang="en-GB"/>
              <a:t> </a:t>
            </a:r>
            <a:r>
              <a:rPr b="1" lang="en-GB">
                <a:solidFill>
                  <a:srgbClr val="FB9DE7"/>
                </a:solidFill>
              </a:rPr>
              <a:t>Movie</a:t>
            </a:r>
            <a:r>
              <a:rPr lang="en-GB"/>
              <a:t>)</a:t>
            </a:r>
            <a:endParaRPr/>
          </a:p>
        </p:txBody>
      </p:sp>
      <p:sp>
        <p:nvSpPr>
          <p:cNvPr id="384" name="Google Shape;384;p63"/>
          <p:cNvSpPr txBox="1"/>
          <p:nvPr/>
        </p:nvSpPr>
        <p:spPr>
          <a:xfrm>
            <a:off x="0" y="492900"/>
            <a:ext cx="9144000" cy="4917900"/>
          </a:xfrm>
          <a:prstGeom prst="rect">
            <a:avLst/>
          </a:prstGeom>
          <a:solidFill>
            <a:srgbClr val="22243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4FD6BE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=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signal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b="1" lang="en-GB" sz="1500">
                <a:solidFill>
                  <a:srgbClr val="FB9DE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&gt;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({}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i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as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FB9DE7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TS Usage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onClick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500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{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 this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lang="en-GB" sz="15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service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doSomething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</a:t>
            </a:r>
            <a:r>
              <a:rPr i="1"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this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lang="en-GB" sz="15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id</a:t>
            </a: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)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}</a:t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B4C2F0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8D3F5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	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// Template usage</a:t>
            </a:r>
            <a:endParaRPr>
              <a:solidFill>
                <a:srgbClr val="C8D3F5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&lt;</a:t>
            </a:r>
            <a:r>
              <a:rPr b="1"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movie-header</a:t>
            </a:r>
            <a:r>
              <a:rPr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b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[</a:t>
            </a:r>
            <a:r>
              <a:rPr b="1" lang="en-GB" sz="1500">
                <a:solidFill>
                  <a:srgbClr val="C099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title</a:t>
            </a:r>
            <a:r>
              <a:rPr b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]=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"</a:t>
            </a:r>
            <a:r>
              <a:rPr b="1" lang="en-GB" sz="1500">
                <a:solidFill>
                  <a:srgbClr val="82AAF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movie</a:t>
            </a:r>
            <a:r>
              <a:rPr b="1" lang="en-GB" sz="1500">
                <a:solidFill>
                  <a:srgbClr val="B4C2F0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()</a:t>
            </a:r>
            <a:r>
              <a:rPr b="1"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.</a:t>
            </a:r>
            <a:r>
              <a:rPr b="1" lang="en-GB" sz="1500">
                <a:solidFill>
                  <a:srgbClr val="A9B8E8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title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"</a:t>
            </a:r>
            <a:r>
              <a:rPr lang="en-GB" sz="1500">
                <a:solidFill>
                  <a:srgbClr val="FF757F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 </a:t>
            </a:r>
            <a:r>
              <a:rPr lang="en-GB" sz="1500">
                <a:solidFill>
                  <a:srgbClr val="86E1FC"/>
                </a:solidFill>
                <a:highlight>
                  <a:srgbClr val="222436"/>
                </a:highlight>
                <a:latin typeface="DM Mono"/>
                <a:ea typeface="DM Mono"/>
                <a:cs typeface="DM Mono"/>
                <a:sym typeface="DM Mono"/>
              </a:rPr>
              <a:t>/&gt;</a:t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6E1FC"/>
              </a:solidFill>
              <a:highlight>
                <a:srgbClr val="222436"/>
              </a:highlight>
              <a:latin typeface="DM Mono"/>
              <a:ea typeface="DM Mono"/>
              <a:cs typeface="DM Mono"/>
              <a:sym typeface="DM Mono"/>
            </a:endParaRPr>
          </a:p>
        </p:txBody>
      </p:sp>
      <p:sp>
        <p:nvSpPr>
          <p:cNvPr id="385" name="Google Shape;385;p63"/>
          <p:cNvSpPr/>
          <p:nvPr/>
        </p:nvSpPr>
        <p:spPr>
          <a:xfrm>
            <a:off x="2624850" y="1278425"/>
            <a:ext cx="5250000" cy="5622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id</a:t>
            </a:r>
            <a:r>
              <a:rPr lang="en-GB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 can be </a:t>
            </a:r>
            <a:r>
              <a:rPr b="1" lang="en-GB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undefined</a:t>
            </a:r>
            <a:r>
              <a:rPr lang="en-GB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, but Typescript will not complain, so we need to check for </a:t>
            </a:r>
            <a:r>
              <a:rPr b="1" lang="en-GB">
                <a:solidFill>
                  <a:schemeClr val="lt1"/>
                </a:solidFill>
                <a:latin typeface="DM Mono"/>
                <a:ea typeface="DM Mono"/>
                <a:cs typeface="DM Mono"/>
                <a:sym typeface="DM Mono"/>
              </a:rPr>
              <a:t>undefined</a:t>
            </a:r>
            <a:endParaRPr b="1">
              <a:solidFill>
                <a:schemeClr val="lt1"/>
              </a:solidFill>
              <a:latin typeface="DM Mono"/>
              <a:ea typeface="DM Mono"/>
              <a:cs typeface="DM Mono"/>
              <a:sym typeface="DM Mono"/>
            </a:endParaRPr>
          </a:p>
        </p:txBody>
      </p:sp>
      <p:grpSp>
        <p:nvGrpSpPr>
          <p:cNvPr id="386" name="Google Shape;386;p63"/>
          <p:cNvGrpSpPr/>
          <p:nvPr/>
        </p:nvGrpSpPr>
        <p:grpSpPr>
          <a:xfrm>
            <a:off x="4991550" y="1840625"/>
            <a:ext cx="516600" cy="879300"/>
            <a:chOff x="4991550" y="1840625"/>
            <a:chExt cx="516600" cy="879300"/>
          </a:xfrm>
        </p:grpSpPr>
        <p:sp>
          <p:nvSpPr>
            <p:cNvPr id="387" name="Google Shape;387;p63"/>
            <p:cNvSpPr/>
            <p:nvPr/>
          </p:nvSpPr>
          <p:spPr>
            <a:xfrm>
              <a:off x="4991550" y="2347625"/>
              <a:ext cx="516600" cy="372300"/>
            </a:xfrm>
            <a:prstGeom prst="rect">
              <a:avLst/>
            </a:prstGeom>
            <a:noFill/>
            <a:ln cap="flat" cmpd="sng" w="28575">
              <a:solidFill>
                <a:srgbClr val="FF966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8" name="Google Shape;388;p63"/>
            <p:cNvCxnSpPr>
              <a:stCxn id="387" idx="0"/>
              <a:endCxn id="385" idx="2"/>
            </p:cNvCxnSpPr>
            <p:nvPr/>
          </p:nvCxnSpPr>
          <p:spPr>
            <a:xfrm rot="10800000">
              <a:off x="5249850" y="1840625"/>
              <a:ext cx="0" cy="507000"/>
            </a:xfrm>
            <a:prstGeom prst="straightConnector1">
              <a:avLst/>
            </a:prstGeom>
            <a:noFill/>
            <a:ln cap="flat" cmpd="sng" w="28575">
              <a:solidFill>
                <a:srgbClr val="FF966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89" name="Google Shape;389;p63"/>
          <p:cNvSpPr/>
          <p:nvPr/>
        </p:nvSpPr>
        <p:spPr>
          <a:xfrm>
            <a:off x="3047050" y="4186675"/>
            <a:ext cx="1777200" cy="372300"/>
          </a:xfrm>
          <a:prstGeom prst="rect">
            <a:avLst/>
          </a:prstGeom>
          <a:noFill/>
          <a:ln cap="flat" cmpd="sng" w="28575">
            <a:solidFill>
              <a:srgbClr val="FF96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0" name="Google Shape;390;p63"/>
          <p:cNvCxnSpPr>
            <a:stCxn id="389" idx="0"/>
          </p:cNvCxnSpPr>
          <p:nvPr/>
        </p:nvCxnSpPr>
        <p:spPr>
          <a:xfrm flipH="1" rot="10800000">
            <a:off x="3935650" y="1838575"/>
            <a:ext cx="896400" cy="2348100"/>
          </a:xfrm>
          <a:prstGeom prst="straightConnector1">
            <a:avLst/>
          </a:prstGeom>
          <a:noFill/>
          <a:ln cap="flat" cmpd="sng" w="28575">
            <a:solidFill>
              <a:srgbClr val="FF966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1" name="Google Shape;391;p63"/>
          <p:cNvSpPr/>
          <p:nvPr/>
        </p:nvSpPr>
        <p:spPr>
          <a:xfrm>
            <a:off x="0" y="492900"/>
            <a:ext cx="9144000" cy="4642200"/>
          </a:xfrm>
          <a:prstGeom prst="rect">
            <a:avLst/>
          </a:prstGeom>
          <a:solidFill>
            <a:srgbClr val="464646">
              <a:alpha val="512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2" name="Google Shape;39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775" y="2242624"/>
            <a:ext cx="6646100" cy="109145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85788" rotWithShape="0" algn="bl" dir="1020000" dist="9525">
              <a:schemeClr val="lt1">
                <a:alpha val="56000"/>
              </a:scheme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ush Based Gradient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ush Based Gradient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ush Based Gradient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