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3B4695-45D3-493D-A007-FDE0E94550C3}" type="datetimeFigureOut">
              <a:rPr lang="es-ES" smtClean="0"/>
              <a:pPr/>
              <a:t>07/10/2011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E38E47C-87BA-4D12-B2BA-1E478CE6FA7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3B4695-45D3-493D-A007-FDE0E94550C3}" type="datetimeFigureOut">
              <a:rPr lang="es-ES" smtClean="0"/>
              <a:pPr/>
              <a:t>07/10/2011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38E47C-87BA-4D12-B2BA-1E478CE6FA7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3B4695-45D3-493D-A007-FDE0E94550C3}" type="datetimeFigureOut">
              <a:rPr lang="es-ES" smtClean="0"/>
              <a:pPr/>
              <a:t>07/10/2011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38E47C-87BA-4D12-B2BA-1E478CE6FA7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3B4695-45D3-493D-A007-FDE0E94550C3}" type="datetimeFigureOut">
              <a:rPr lang="es-ES" smtClean="0"/>
              <a:pPr/>
              <a:t>07/10/2011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38E47C-87BA-4D12-B2BA-1E478CE6FA7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3B4695-45D3-493D-A007-FDE0E94550C3}" type="datetimeFigureOut">
              <a:rPr lang="es-ES" smtClean="0"/>
              <a:pPr/>
              <a:t>07/10/2011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38E47C-87BA-4D12-B2BA-1E478CE6FA7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3B4695-45D3-493D-A007-FDE0E94550C3}" type="datetimeFigureOut">
              <a:rPr lang="es-ES" smtClean="0"/>
              <a:pPr/>
              <a:t>07/10/2011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38E47C-87BA-4D12-B2BA-1E478CE6FA7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3B4695-45D3-493D-A007-FDE0E94550C3}" type="datetimeFigureOut">
              <a:rPr lang="es-ES" smtClean="0"/>
              <a:pPr/>
              <a:t>07/10/2011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38E47C-87BA-4D12-B2BA-1E478CE6FA7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3B4695-45D3-493D-A007-FDE0E94550C3}" type="datetimeFigureOut">
              <a:rPr lang="es-ES" smtClean="0"/>
              <a:pPr/>
              <a:t>07/10/2011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38E47C-87BA-4D12-B2BA-1E478CE6FA7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3B4695-45D3-493D-A007-FDE0E94550C3}" type="datetimeFigureOut">
              <a:rPr lang="es-ES" smtClean="0"/>
              <a:pPr/>
              <a:t>07/10/2011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38E47C-87BA-4D12-B2BA-1E478CE6FA7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F3B4695-45D3-493D-A007-FDE0E94550C3}" type="datetimeFigureOut">
              <a:rPr lang="es-ES" smtClean="0"/>
              <a:pPr/>
              <a:t>07/10/2011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38E47C-87BA-4D12-B2BA-1E478CE6FA7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3B4695-45D3-493D-A007-FDE0E94550C3}" type="datetimeFigureOut">
              <a:rPr lang="es-ES" smtClean="0"/>
              <a:pPr/>
              <a:t>07/10/2011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E38E47C-87BA-4D12-B2BA-1E478CE6FA7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F3B4695-45D3-493D-A007-FDE0E94550C3}" type="datetimeFigureOut">
              <a:rPr lang="es-ES" smtClean="0"/>
              <a:pPr/>
              <a:t>07/10/2011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E38E47C-87BA-4D12-B2BA-1E478CE6FA7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988840"/>
            <a:ext cx="5544616" cy="1829761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 err="1" smtClean="0"/>
              <a:t>Checklist</a:t>
            </a:r>
            <a:r>
              <a:rPr lang="es-ES" dirty="0" smtClean="0"/>
              <a:t> de </a:t>
            </a:r>
            <a:br>
              <a:rPr lang="es-ES" dirty="0" smtClean="0"/>
            </a:br>
            <a:r>
              <a:rPr lang="es-ES" dirty="0" smtClean="0"/>
              <a:t>Seguridad en</a:t>
            </a:r>
            <a:br>
              <a:rPr lang="es-ES" dirty="0" smtClean="0"/>
            </a:br>
            <a:r>
              <a:rPr lang="es-ES" dirty="0" smtClean="0"/>
              <a:t>Aplicaciones Web</a:t>
            </a:r>
            <a:endParaRPr lang="es-ES" dirty="0"/>
          </a:p>
        </p:txBody>
      </p:sp>
      <p:pic>
        <p:nvPicPr>
          <p:cNvPr id="4" name="3 Imagen" descr="istock_000009641349xsma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38825" y="1628800"/>
            <a:ext cx="3305175" cy="3295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Font typeface="Wingdings" pitchFamily="2" charset="2"/>
              <a:buChar char="q"/>
            </a:pPr>
            <a:r>
              <a:rPr lang="es-ES" dirty="0" smtClean="0"/>
              <a:t>Se utiliza SSL para proteger la transmisión de credenciales y la cookie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La información de </a:t>
            </a:r>
            <a:r>
              <a:rPr lang="es-ES" dirty="0" err="1" smtClean="0"/>
              <a:t>login</a:t>
            </a:r>
            <a:r>
              <a:rPr lang="es-ES" dirty="0" smtClean="0"/>
              <a:t> es validada en servidor utilizando expresiones regulares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Las </a:t>
            </a:r>
            <a:r>
              <a:rPr lang="es-ES" dirty="0" err="1" smtClean="0"/>
              <a:t>password</a:t>
            </a:r>
            <a:r>
              <a:rPr lang="es-ES" dirty="0" smtClean="0"/>
              <a:t> se almacenan con un Hash y un salto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Existen políticas para forzar contraseñas fuertes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El acceso a las credenciales está limitado a una cuenta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La cookie de autenticación es no persistente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La cookie de autenticación solo se transmite vía SSL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Autenticación/Autorización (I)</a:t>
            </a:r>
            <a:endParaRPr lang="es-ES" dirty="0"/>
          </a:p>
        </p:txBody>
      </p:sp>
      <p:pic>
        <p:nvPicPr>
          <p:cNvPr id="5122" name="Picture 2" descr="http://t3.gstatic.com/images?q=tbn:ANd9GcRCnN6OidEpaB-kRVRvhOLeOW8Nk20esJV13hi8ZMGd7YrNxmsst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5661248"/>
            <a:ext cx="971550" cy="9715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Font typeface="Wingdings" pitchFamily="2" charset="2"/>
              <a:buChar char="q"/>
            </a:pPr>
            <a:r>
              <a:rPr lang="es-ES" dirty="0" smtClean="0"/>
              <a:t>La cookie no es accesible a través de </a:t>
            </a:r>
            <a:r>
              <a:rPr lang="es-ES" dirty="0" err="1" smtClean="0"/>
              <a:t>javascript</a:t>
            </a:r>
            <a:endParaRPr lang="es-ES" dirty="0" smtClean="0"/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El nombre y </a:t>
            </a:r>
            <a:r>
              <a:rPr lang="es-ES" dirty="0" err="1" smtClean="0"/>
              <a:t>path</a:t>
            </a:r>
            <a:r>
              <a:rPr lang="es-ES" dirty="0" smtClean="0"/>
              <a:t> de la cookie es único por aplicación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El sitio esta particionado en partes públicas y privadas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La navegación entre estas partes se realiza con URL absolutas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La sesión se destruye completamente al hacer </a:t>
            </a:r>
            <a:r>
              <a:rPr lang="es-ES" dirty="0" err="1" smtClean="0"/>
              <a:t>logout</a:t>
            </a:r>
            <a:endParaRPr lang="es-ES" dirty="0" smtClean="0"/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Se implementa un sistema de </a:t>
            </a:r>
            <a:r>
              <a:rPr lang="es-ES" dirty="0" err="1" smtClean="0"/>
              <a:t>Captchas</a:t>
            </a:r>
            <a:r>
              <a:rPr lang="es-ES" dirty="0" smtClean="0"/>
              <a:t> para evitar fuerza bruta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Autenticación/Autorización (y II)</a:t>
            </a:r>
            <a:endParaRPr lang="es-ES" dirty="0"/>
          </a:p>
        </p:txBody>
      </p:sp>
      <p:pic>
        <p:nvPicPr>
          <p:cNvPr id="4" name="Picture 2" descr="http://t3.gstatic.com/images?q=tbn:ANd9GcRCnN6OidEpaB-kRVRvhOLeOW8Nk20esJV13hi8ZMGd7YrNxmsst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5661248"/>
            <a:ext cx="971550" cy="9715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>
              <a:buFont typeface="Wingdings" pitchFamily="2" charset="2"/>
              <a:buChar char="q"/>
            </a:pPr>
            <a:r>
              <a:rPr lang="es-ES" dirty="0" smtClean="0"/>
              <a:t>Las cadenas de conexión se encuentran cifradas en ficheros de configuración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La conexión a la base de datos se realiza siguiendo el principio de menor privilegio.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Si el Sistema de autenticación sobre el Servidor de Base de datos requiere de usuario y </a:t>
            </a:r>
            <a:r>
              <a:rPr lang="es-ES" dirty="0" err="1" smtClean="0"/>
              <a:t>password</a:t>
            </a:r>
            <a:r>
              <a:rPr lang="es-ES" dirty="0" smtClean="0"/>
              <a:t> estas se transmiten bajo un canal SSL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Existen políticas que aseguran la fortaleza de las contraseñas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Las consultas sobre la base de datos se realizan de forma </a:t>
            </a:r>
            <a:r>
              <a:rPr lang="es-ES" dirty="0" err="1" smtClean="0"/>
              <a:t>parametrizada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Acceso a datos</a:t>
            </a:r>
            <a:endParaRPr lang="es-ES" dirty="0"/>
          </a:p>
        </p:txBody>
      </p:sp>
      <p:sp>
        <p:nvSpPr>
          <p:cNvPr id="3074" name="AutoShape 2" descr="data:image/jpg;base64,/9j/4AAQSkZJRgABAQAAAQABAAD/2wCEAAkGBhAQERUUEBAUEBASGBAQFBYRFxMYGRQVFhEhFBQUFhQXGzIgGBkjGRIYHy8hJS41OCwtFR4xNTEqNScsOCkBCQoKDgwOGQ8PGjUkHCQ1NSowLyw1LDUqNSwxNSowNDUtLDUwKTUuKS0pNjYsNDUsLSwpKyksMioqKTUsLi4sNv/AABEIAGYAZgMBIgACEQEDEQH/xAAbAAEAAgMBAQAAAAAAAAAAAAAABAUCBgcBA//EAD8QAAEDAQQECQgKAwEAAAAAAAEAAgMRBAUSIQYxUXITMkFhcZGxstMiI1OTobPB0RQVMzRDYoGCkuFz0vAk/8QAGQEBAAMBAQAAAAAAAAAAAAAAAAECAwQF/8QAJhEBAAEDAgQHAQAAAAAAAAAAAAECBBEDMRIyM4EhUZGhsdHwFv/aAAwDAQACEQMRAD8A7iiIgIiICIiDF76Ak6gCepV4trngEEAHPyfntU208R267sVXwQ4EGme0ZHVtCDG22otbm51ek/BadfN6uz8t38nfNWEj3PeQ57iOlSYdE7PNxy/9Hf0g0f6wmrUSyDoe8dhUqDSO1s4tpk/c4u71Vtlv0MskeoPPS9y1i8rujZxW9ZKDZNGtO3vcY7SA44S8OYM8iAQWje18yLS9HRS1O/xv77EQdsREQEREBFjITQ0FTQ06aZLnF+abTtID+GsTgKObJFUF3KWyDIjYQsdXVjTjMuy0stS6q4dP928Z9nR5eKeg9ioojIIBWjm0GfLq/wC5P1XN5tMn6/p0jteQDh2rBmmFryZZ5ZZjkA3BiGylCKrni9p8vj7er/P3GN47xVEeuG1yPwvJ43M0Or7QrGyX8Ga7PaHbkbndiqbC95wmVuGQhpe2hFHUzFCtpuzkXbE5eBVHDMwq7z0hxarLaRvRkdq1G87W91fMuaPzED2BdEvhaNfPKpVUlwSltoJGTuDeMwDljbyFF5cgH0h1XNaMD83GgrjblXb8kQduREQERYyPwgnYCeoVQZKNLbYxkXA8wz7FyjSvTi1xS4w+rGmvBkDCW8op8VuDL/iMbXt1Pa14ryBzcQHtQRtKLK10L8EYxOdQUaMWZyGQVkyztjGb6ZAUGQy2AKml0hdIcMTXPdsYCT1BfA2O2StxYeDYeV56tWXWQowmapndOt8rCfIdSnXUmmRrz6lKsl1Wh3Ftj2dDGntcqWCxuYRj4oLXuccJJcNQAaTRorXn7L6x6QWVnHma3pDvkpQ+V5XLaBxrdK79rR8VqV53fh1yPefzH4LcL00psbuLO09Af/qtPvO9I31w1P6UQVV1fbncd3movLsmDZicOM4XChJAHlNzrrrl7UQdzRV89teXOazCxrKBz3hzvKIxUDQRlQjMnlUd1vkH48Pq3+KguF45oIodRyVK69ZB+ND6t/irA3xJ6WH+DvEQckvaCK1Xo2zcI4RvldA47DjIDQ3bRoqfzHYusWLQmzMpjxTEUFHGjRTUAxvJ01VeLPAJ/pAZZPpGfnOCOLMUJrwmumVVPN/Selh/i7xFrqVRVjhhSmJjdeRWVkbaRsawU1NAHJzKtg+7joHYorL9mJydC87AHiv64zTqVpZRHPGHgFgfmQDQg6iDTIkGqyXae5gMpqAekBXt3WOM0rGw9LGn4KQ/RiOuIPeDz4SOyvtUqC7CzU/rb/aCDetjiGqNg6Gt+S0u9xStMhzLolpu8ya3gdDf7UB+h9ncfLL38xcB3QCg5PYInOnIa0uOFxoATlibsXi7Td9zwWevAxNjrrLRmel2srxBXW8+TPvt7jFSyOCtr0d9vvN7rVRSvXoWnLLHU3fOVyhyuX1leocr13Qo+crlDlcvrK9Q5Xq8JXGizvPO3T3guhaOH/zjel96VzfRN/nnbh7wXRtGfu7d6b3rl5N51G1Oy1REXIsIiICIiDWL3d9vvN7rVQSvV3fLs7RvM7jVrcsi9Gz5ZY6m7CV6iSvWcsihyyjau+IVYSvUSV6yllG1RJZRtWkQle6Hu8+7cPeC6Vox92bvTe+cuYaFPraHbh7wXT9F/uzd6b3zl4971WtOy2REXGsIiICIiCive7ZQ9z4sDhJhq2QltHAUqCGmoIAyprGtVhstq9HB6x/goinI9Nlm9DD613grE2Kb0MPrXeCiJmRj9Xzehh9YfBXn1dL6CD1h8BETMj2O7LRUBkcDCcicbj7BEK5862m7LCIImx1xYRmTliJNXGnOSURQJSIiAiIgIiIP/9k="/>
          <p:cNvSpPr>
            <a:spLocks noChangeAspect="1" noChangeArrowheads="1"/>
          </p:cNvSpPr>
          <p:nvPr/>
        </p:nvSpPr>
        <p:spPr bwMode="auto">
          <a:xfrm>
            <a:off x="63500" y="-477838"/>
            <a:ext cx="971550" cy="9715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076" name="AutoShape 4" descr="data:image/jpg;base64,/9j/4AAQSkZJRgABAQAAAQABAAD/2wCEAAkGBhAQERUUEBAUEBASGBAQFBYRFxMYGRQVFhEhFBQUFhQXGzIgGBkjGRIYHy8hJS41OCwtFR4xNTEqNScsOCkBCQoKDgwOGQ8PGjUkHCQ1NSowLyw1LDUqNSwxNSowNDUtLDUwKTUuKS0pNjYsNDUsLSwpKyksMioqKTUsLi4sNv/AABEIAGYAZgMBIgACEQEDEQH/xAAbAAEAAgMBAQAAAAAAAAAAAAAABAUCBgcBA//EAD8QAAEDAQQECQgKAwEAAAAAAAEAAgMRBAUSIQYxUXITMkFhcZGxstMiI1OTobPB0RQVMzRDYoGCkuFz0vAk/8QAGQEBAAMBAQAAAAAAAAAAAAAAAAECAwQF/8QAJhEBAAEDAgQHAQAAAAAAAAAAAAECBBEDMRIyM4EhUZGhsdHwFv/aAAwDAQACEQMRAD8A7iiIgIiICIiDF76Ak6gCepV4trngEEAHPyfntU208R267sVXwQ4EGme0ZHVtCDG22otbm51ek/BadfN6uz8t38nfNWEj3PeQ57iOlSYdE7PNxy/9Hf0g0f6wmrUSyDoe8dhUqDSO1s4tpk/c4u71Vtlv0MskeoPPS9y1i8rujZxW9ZKDZNGtO3vcY7SA44S8OYM8iAQWje18yLS9HRS1O/xv77EQdsREQEREBFjITQ0FTQ06aZLnF+abTtID+GsTgKObJFUF3KWyDIjYQsdXVjTjMuy0stS6q4dP928Z9nR5eKeg9ioojIIBWjm0GfLq/wC5P1XN5tMn6/p0jteQDh2rBmmFryZZ5ZZjkA3BiGylCKrni9p8vj7er/P3GN47xVEeuG1yPwvJ43M0Or7QrGyX8Ga7PaHbkbndiqbC95wmVuGQhpe2hFHUzFCtpuzkXbE5eBVHDMwq7z0hxarLaRvRkdq1G87W91fMuaPzED2BdEvhaNfPKpVUlwSltoJGTuDeMwDljbyFF5cgH0h1XNaMD83GgrjblXb8kQduREQERYyPwgnYCeoVQZKNLbYxkXA8wz7FyjSvTi1xS4w+rGmvBkDCW8op8VuDL/iMbXt1Pa14ryBzcQHtQRtKLK10L8EYxOdQUaMWZyGQVkyztjGb6ZAUGQy2AKml0hdIcMTXPdsYCT1BfA2O2StxYeDYeV56tWXWQowmapndOt8rCfIdSnXUmmRrz6lKsl1Wh3Ftj2dDGntcqWCxuYRj4oLXuccJJcNQAaTRorXn7L6x6QWVnHma3pDvkpQ+V5XLaBxrdK79rR8VqV53fh1yPefzH4LcL00psbuLO09Af/qtPvO9I31w1P6UQVV1fbncd3movLsmDZicOM4XChJAHlNzrrrl7UQdzRV89teXOazCxrKBz3hzvKIxUDQRlQjMnlUd1vkH48Pq3+KguF45oIodRyVK69ZB+ND6t/irA3xJ6WH+DvEQckvaCK1Xo2zcI4RvldA47DjIDQ3bRoqfzHYusWLQmzMpjxTEUFHGjRTUAxvJ01VeLPAJ/pAZZPpGfnOCOLMUJrwmumVVPN/Selh/i7xFrqVRVjhhSmJjdeRWVkbaRsawU1NAHJzKtg+7joHYorL9mJydC87AHiv64zTqVpZRHPGHgFgfmQDQg6iDTIkGqyXae5gMpqAekBXt3WOM0rGw9LGn4KQ/RiOuIPeDz4SOyvtUqC7CzU/rb/aCDetjiGqNg6Gt+S0u9xStMhzLolpu8ya3gdDf7UB+h9ncfLL38xcB3QCg5PYInOnIa0uOFxoATlibsXi7Td9zwWevAxNjrrLRmel2srxBXW8+TPvt7jFSyOCtr0d9vvN7rVRSvXoWnLLHU3fOVyhyuX1leocr13Qo+crlDlcvrK9Q5Xq8JXGizvPO3T3guhaOH/zjel96VzfRN/nnbh7wXRtGfu7d6b3rl5N51G1Oy1REXIsIiICIiDWL3d9vvN7rVQSvV3fLs7RvM7jVrcsi9Gz5ZY6m7CV6iSvWcsihyyjau+IVYSvUSV6yllG1RJZRtWkQle6Hu8+7cPeC6Vox92bvTe+cuYaFPraHbh7wXT9F/uzd6b3zl4971WtOy2REXGsIiICIiCive7ZQ9z4sDhJhq2QltHAUqCGmoIAyprGtVhstq9HB6x/goinI9Nlm9DD613grE2Kb0MPrXeCiJmRj9Xzehh9YfBXn1dL6CD1h8BETMj2O7LRUBkcDCcicbj7BEK5862m7LCIImx1xYRmTliJNXGnOSURQJSIiAiIgIiIP/9k="/>
          <p:cNvSpPr>
            <a:spLocks noChangeAspect="1" noChangeArrowheads="1"/>
          </p:cNvSpPr>
          <p:nvPr/>
        </p:nvSpPr>
        <p:spPr bwMode="auto">
          <a:xfrm>
            <a:off x="63500" y="-477838"/>
            <a:ext cx="971550" cy="9715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5 Imagen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52320" y="5589240"/>
            <a:ext cx="971550" cy="971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q"/>
            </a:pPr>
            <a:r>
              <a:rPr lang="es-ES" dirty="0" smtClean="0"/>
              <a:t>Existe un Sistema estructurado para gestionar las excepciones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Únicamente se muestran páginas de errores genéricas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Se utilizan manejadores globales para capturar las excepciones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Los detalles de los errores son </a:t>
            </a:r>
            <a:r>
              <a:rPr lang="es-ES" dirty="0" err="1" smtClean="0"/>
              <a:t>logueados</a:t>
            </a:r>
            <a:r>
              <a:rPr lang="es-ES" dirty="0" smtClean="0"/>
              <a:t> en servidor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Cualquier recurso es liberado si se producen errores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Administración de errores</a:t>
            </a:r>
            <a:endParaRPr lang="es-ES" dirty="0"/>
          </a:p>
        </p:txBody>
      </p:sp>
      <p:pic>
        <p:nvPicPr>
          <p:cNvPr id="4" name="3 Imagen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0312" y="5589240"/>
            <a:ext cx="971550" cy="971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q"/>
            </a:pPr>
            <a:r>
              <a:rPr lang="es-ES" dirty="0" smtClean="0"/>
              <a:t>Existe un Sistema para monitorizar y registrar eventos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Se </a:t>
            </a:r>
            <a:r>
              <a:rPr lang="es-ES" dirty="0" err="1" smtClean="0"/>
              <a:t>loguean</a:t>
            </a:r>
            <a:r>
              <a:rPr lang="es-ES" dirty="0" smtClean="0"/>
              <a:t> inicios de sesión, fallos de sesión, operaciones criticas, </a:t>
            </a:r>
            <a:r>
              <a:rPr lang="es-ES" dirty="0" err="1" smtClean="0"/>
              <a:t>etc</a:t>
            </a:r>
            <a:r>
              <a:rPr lang="es-ES" dirty="0" smtClean="0"/>
              <a:t>…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Acceso a los log restringido a determinadas cuentas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Se </a:t>
            </a:r>
            <a:r>
              <a:rPr lang="es-ES" dirty="0" err="1" smtClean="0"/>
              <a:t>loguea</a:t>
            </a:r>
            <a:r>
              <a:rPr lang="es-ES" dirty="0" smtClean="0"/>
              <a:t> sobre otros servidores protegidos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Los </a:t>
            </a:r>
            <a:r>
              <a:rPr lang="es-ES" dirty="0" err="1" smtClean="0"/>
              <a:t>logs</a:t>
            </a:r>
            <a:r>
              <a:rPr lang="es-ES" dirty="0" smtClean="0"/>
              <a:t> se realizan con diferentes niveles de información para reconstruir la actividad.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Auditoría y Sistema de </a:t>
            </a:r>
            <a:r>
              <a:rPr lang="es-ES" dirty="0" err="1" smtClean="0"/>
              <a:t>Logs</a:t>
            </a:r>
            <a:endParaRPr lang="es-ES" dirty="0"/>
          </a:p>
        </p:txBody>
      </p:sp>
      <p:sp>
        <p:nvSpPr>
          <p:cNvPr id="1026" name="AutoShape 2" descr="data:image/jpg;base64,/9j/4AAQSkZJRgABAQAAAQABAAD/2wCEAAkGBhQQDxQUExEVFBQVFhQYEBQVFRUVFhYXFBQaFhYWFxQYHCYeFxkkGRUXIC8gJCcpLCwsFR49NTAqNSYrLCkBCQoKDgwOFQ4PGSkcHRwpKSkpKSkqKSkpKSkpKSkpLCwpNSkpKSksKSkpKSkpKSkpKSkpKSkpKSkpKSkpKSkpKf/AABEIAGYAZgMBIgACEQEDEQH/xAAbAAABBQEBAAAAAAAAAAAAAAAAAgMEBQYBB//EAEYQAAEDAgIDCQwIBAcAAAAAAAEAAgMEEQUhEjFBBiJRYXGBkaGxBxMUIzNCUmJyksHhFjJzorKz0dIVU5PCJkNjgqPw8f/EABkBAQADAQEAAAAAAAAAAAAAAAACAwQBBf/EACARAQADAAEEAwEAAAAAAAAAAAABAhEDEiEyURNBYTH/2gAMAwEAAhEDEQA/APcVFqqvROi0XdduwkDSNrkqUoE3lHcYhP8AyEIOeAOJJc4Ek6x3xvMLPXfAHemRzyfFy8u7otcW4jINIjeRbT6AVVufBqqqKEyOaJCRpA3Is0nUTxIPZ/A5Nkp6L9qPB5v5zeeO/wAQvDq6rMcsjNNx0Hvbe5z0XEX18SvaTDGR0zKisqJImS+Qjj30jwPOzyA+BGeaD1TvE/8AOZ/SP70eDzbZhzRgfEryyqw2OWmfUUdRJIIs54pMpGN9LLIjX0HgTGC4b32F1TPOYKdh0dPNznu9Fjb5nj4eQ2D1rwN+2U9Y7FzwB215PK6T9y8lrKmiMTzDVVAkaLsZKBZ+YFgW6jtz4FRfxM+kfeP6oPdXQOiBc1wsGm7SHm9s8iXZH9VMgqA8ZXuNYIIIy4F5/wBzGpL4Ku5JsWayT5rlu6Ub+U+sB0MaglIQhAKvq/Kjja3qlb+qsFAr8pGcdx99h+CDw/utV2ji0ov5kP5YUPubV+li9KL63u/Keud2HB6mXGJXRU08jNCAaUcUj23EYuLtbZZ7c1BX0NZFUtw+oe6JxIa6CcA3YW5kNv510EvdDiNqupF/86f8xy1XdRqyDQvb5F9HH3kj6txm8DjsWdSpMVxKWdkv+HNCSUP8c2GqL2vfcl4u22lc3XMFx6tipRSVeES1lM03iZJDPG+MnZHKGEgZmwtccNkF33Lqwl1a93kmUchmJ1Z5tB47B3WubpKs/wAAwx7PJgytltslz+tx5PVFj26GsfSmkpsJkoadxDpWMimc+U3FtORzQSL2ytwZ7FG3L7oq6ijfTyYe+pppTd9PNDLbSyu5jg27XZDYdQOvNMGiw7DqKpoamWKSq79TQCSQP72Iy4g5Ns25bcHbdY04nxq+qt00raWeCjwJ1KKhuhO+1RM8tzyF2ttrNtetY8YDWm9qOpPDaCU/2pg9p7i1Tp09bxGP8D16fQ+eeGR/UbfBeT9wugmhp64TQyREuiLRIx7CRoPuQHAXXrGH/Uvwueel5QSkIQgFAxPXEfXA6f8AxT1AxfVH9rH1myDsL98/Pzhf3GqLLjsbQbvzz3us8RyyseVUGNRyuqngZx6LLDMb4gE32HJRYcGILiXnfEEjXawtlwDpV1ePY2VVuTOyyn3XacZDW3OYLg4tuW69EDMZ5ZlVdRjVRUR5EtcRkLFoBPCALg2vz8imQ4dGzU0bTznMmw23v0qQMtStitY+lc3mVS/CnyW0iRYh2vO44eJSWYSwWLt8Re17ZX124FLLkkuU0RHG1upoCdwyo73VDPKRtj7TNX3Tb/ao5eo1XJYBw1scHDmyPUVG1diXazktbO7OT7Mdr1Jw4eKZyX6c1Wvn0o3uG2K/41a0YtGz2W9ixtR5CEIBQMYO9Z9rH+JT1X4wcox/qN6kFPWu8a/m/AEwXJzEBaRx2E9jW/qFEc9a6eMM1/7J0uSC9NGRIL1ZiB0vSC9MukTZkXcDxkSHuuLHUcjz5JovSS9SwW2CTE08rTrYwt5rPI/7xLW03k2+y3sWRwPOOfjA/C5ayhdeJnst7FgvGWlqr3g+hCFBIKsxg5x+0T0WHxVmqrFz4xnEL9MjAgr8QZdjz6LgfutB7epUxetAG6WmDtNjzsas1KdEkHZrWnhnYxRyQWXpl0qafIkF604qOl6SXpovSS9dxw6XpJemi9J0l0aHc8d5Nzdjlq8MPiWclug2WQ3OO8XNzdjlrcKPi+Rzx0PK8/l85aqeMJiEIVaYVPip8byNZ1yfJXCpMUylNwbHvQabGxs43z1bUDcRzd7X9rVnsdZoyngdY/r1gq/FwXb29zfWB5oG3kUDF6B8wbotAIvrcNR5ORW8VorbuheuwzheuFysPo7L6vvfJc+jsvq+98ls+Wntn6LeldppJcrL6OS+p73yR9G5vU975Lny09nRb0rC5J0lbx7mZL74gDiNz0G3apsWBNaPJ6Z2abxbobl03XJ5qx+uxx2M7mz4ubm7CtfhR3r+KR3XY/FUFLC9rZNNjGC29DDcWAJN8gL57Ar3CNTznYuuLgi+9F9fIsd56pmWisZGLBCEKCQTc0Ie0hwuDr2diEIKt2CuudFwtc2vpkji+sujBDtk6A74uXUIOjAhtkdzWCUMCZ6cnvkdiEIO/wADZ6Un9Ry4cCbsfJ71+1CECDgfBIecX7CEk4I702nlD/3rqECqfBs7vNxbIAvtym5VoF1CAQhCD//Z"/>
          <p:cNvSpPr>
            <a:spLocks noChangeAspect="1" noChangeArrowheads="1"/>
          </p:cNvSpPr>
          <p:nvPr/>
        </p:nvSpPr>
        <p:spPr bwMode="auto">
          <a:xfrm>
            <a:off x="63500" y="-477838"/>
            <a:ext cx="971550" cy="9715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" name="4 Imagen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4328" y="5589240"/>
            <a:ext cx="971550" cy="971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q"/>
            </a:pPr>
            <a:r>
              <a:rPr lang="es-ES" dirty="0" smtClean="0"/>
              <a:t>Se introduce el ciclo de desarrollo la seguridad como un elemento mas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Están identificados los objetivos y activos a proteger en la aplicación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Las amenazas se encuentran definidas y documentadas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Se sigue alguna de las guías de desarrollo seguro (OWASP, SANS, …)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Se utilizan herramientas de análisis estático de código en el proceso de desarrollo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Antes de desarrollar</a:t>
            </a:r>
            <a:endParaRPr lang="es-ES" dirty="0"/>
          </a:p>
        </p:txBody>
      </p:sp>
      <p:pic>
        <p:nvPicPr>
          <p:cNvPr id="13316" name="Picture 4" descr="http://t1.gstatic.com/images?q=tbn:ANd9GcTMfaB_CCiqQ5P4SWUP2MoSk1DDLf5OLwzyvLN8s4WXPFbDpLukM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5589240"/>
            <a:ext cx="971550" cy="971551"/>
          </a:xfrm>
          <a:prstGeom prst="rect">
            <a:avLst/>
          </a:prstGeom>
          <a:noFill/>
        </p:spPr>
      </p:pic>
      <p:sp>
        <p:nvSpPr>
          <p:cNvPr id="13318" name="AutoShape 6" descr="data:image/jpg;base64,/9j/4AAQSkZJRgABAQAAAQABAAD/2wCEAAkGBhESEQ4QDRMVDg4QERsQEhEQFxoUEBIWGRAWIB8XHh4cJyYiIx0vHR4SITspIycpODgsFiUxNTwqNSY3LDUBCQoKDgwOGQ4PGjQkHiI1NTUvNTIrNCs1NSwyLi0tNS81NCopLikzNTU1NS81NS0sLDU0KSo2KTU1KS0sNSk1Mv/AABEIAGYAZgMBIgACEQEDEQH/xAAcAAEAAgMBAQEAAAAAAAAAAAAABgcBBAUDAgj/xABAEAABAwIBBggMBQQDAAAAAAABAAIDBBEFBxIhQVSTBhcxU5GS0dIIExQWGCMyUWFxc7IiUoGh4jNCsfAVYqL/xAAaAQEBAAMBAQAAAAAAAAAAAAAABQEDBgQC/8QAIxEBAQACAgEEAgMAAAAAAAAAAAECAwQxESFBYbES8AUTFP/aAAwDAQACEQMRAD8Ao1ERAREQFtR4bI6KScN9VG4Nc74n/R0hYw3D3zyMij9p5tfUBrJ+ACtWHCI2weTAeqzCw+835XfO+lT+ZzZx/wAZ736S+f8AyGPFuOM9bfr96VCi2K+jdFJJE/2mOLT8fitde+WWeYp45TKSzqiIiyyIiICIiAiKwcleTaLFBVPqJXxMgLGhsQbnOLw43JcCLWb7taCvkV+DIBhxcWCqqDI0BxbeLOAPISM1c3hBkdw+jYyTx08sheMyN5jzXWNzezb27Vr2bMcMLneo17NmOvC53qIzwLwXxMXjpBaWUX0/2s1dPL0LXxrh61hLKQCQjQZHex+g1/NbuUFs0VJTvFmRVT3s/wCzgwN/8m56FAKDC55y4U0Uk5aLuETHPIF+U5oKlcfif33/AEb/AH6nwjcfgzk5Xk8j189T4MRxKSd5kmILyALgAaB8lqrr+aNfsdTuJO6seaNfsdTuJO6rGOMxnidLeOMxkxxniRyUXW80a/Y6ncSdieaVfsdTuJOxZfTkoskW0HQQsICIiArXyO8IhSUuIEDOllkjEQI/DoZJdx+Au3R8VVCuLIXhENRT4iyducBLFmnkc27JNIOrV0LVumdws13xWvZMrjZh26GH49NFUeU5xfITd+d/eDyg/wC6LBdHEq44hWRtju2M2YwHla3lcT8faP6BZxrgPNFd8Hr4uWwHrW/Ma/0W3k+ofxTTOHsDxTfmdJ/a3Suf16t35zj59W+ajY6dlymnLq3zUby/xNbT4Yxgs1j3taPcBGxRLJNw6p8NfVuq2yOE7GNb4oA2LXk6bke9S7wgv6OH/Vk+xijGRzgdSYhJWtrWOkEUbHMDXlli55BP4eXUulnou9LA4/MN/JU9RveWOPvDfyVPUb3l0eJXCOYfvpO1OJbCOYfvpO1BzTl5w38lT1G95Bl5w38lT1G95dDiXwjmH76TtWOJjCOYfvpO1B+c6yYPkkeNAe8uF+XS4leK/SXExhHMP30naq7yw8B6Ogjo3UTHRule9r857n3DQ23tfMoKxREQFMOAGUaXC/HhkTaiOfNLmuJY4ObnWIIvqJ0WUPU0yeZNX4r5Q5szaeODNBJaXuc52dYAC2iwOm6CWHwhpNiZvnd1fDfCAcL2oWC5ubSkXPvP4eVbXo4u25u5PeWD4ObtubuT3kEH4e5RZcT8QHRNp4obkNaS8lzrXJJtqA0WUUimc3SxxaTo/CSP8KX5Qcm8mF+IcZm1Ec2cA4NLC1zbXBBJ1EaVDUGx/wAhLzj+sU8vl5x/WK10QbHl8vOP6xTy+XnH9YrXRBseXy84/rFecs7nWz3F1uTOJNuleaICIiArx8HP+liX1YvslVHK7/B2PqsS+rF9kqC5SV5Pcvl0i8nPQVN4Qx9Th/1ZPsYovkZxmgp5K04k6JgfGwRmdmeLh5vbQbalJfCDPqcP+rJ9jFB8mnABmKPqmyTOpxAxrgWNDi7OcRrI9yC5vPXAOeo91/BY89MB56j3X8FF/R5p9tl3Te8no80+2y7pveQSc8NMB56j3X8EHDTAdc1Hb6X8FF/R6p9tl3Te8sej3T7bLum95BS9a5pklLPYL3FttAtnG37LwV3ej5T7ZLum95QzKTk4jwxlM+Kd0/jnOaQ9gbm5oadRPvQQRERAU9yY5R48MFSyeJ00c5a4GMgOa5gcNegizv2UCRBe58IGj2ao6WL54/6LZqjpZ2qikQTvKZlGZifkzIInQxwlziZCC9znADVoAAH7qL4JwlqqMvdRTPp3SANeYzbOAOi65iIJTxo4vt03SOxONHF9um6R2KLIglPGji+3TdI7E40MX22bpHYosiCU8aGLbbN0jsXMxvhVWVgjFbO+oEdywPNw29r26AuSiAiIgIiICIiAiIgIiICIiAiIgIiIP//Z"/>
          <p:cNvSpPr>
            <a:spLocks noChangeAspect="1" noChangeArrowheads="1"/>
          </p:cNvSpPr>
          <p:nvPr/>
        </p:nvSpPr>
        <p:spPr bwMode="auto">
          <a:xfrm>
            <a:off x="63500" y="-477838"/>
            <a:ext cx="971550" cy="9715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Font typeface="Wingdings" pitchFamily="2" charset="2"/>
              <a:buChar char="q"/>
            </a:pPr>
            <a:r>
              <a:rPr lang="es-ES" dirty="0" smtClean="0"/>
              <a:t>Todas las validaciones se hacen en servidor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Se eliminan todos los caracteres “extraños” en las peticiones (codificación fijada por servidor)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Todas las entradas se tienen en cuenta GET, POST, Cookies, …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Todas las entradas se validan en longitud, rango, formato y tipo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Los datos se filtran utilizando Expresiones regulares o funciones propias basadas en listas blancas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Validación y manipulación de la entrada/salida (I)</a:t>
            </a:r>
            <a:endParaRPr lang="es-ES" dirty="0"/>
          </a:p>
        </p:txBody>
      </p:sp>
      <p:sp>
        <p:nvSpPr>
          <p:cNvPr id="12290" name="AutoShape 2" descr="data:image/jpg;base64,/9j/4AAQSkZJRgABAQAAAQABAAD/2wCEAAkGBhESEQ4QDRMVDg4QERsQEhEQFxoUEBIWGRAWIB8XHh4cJyYiIx0vHR4SITspIycpODgsFiUxNTwqNSY3LDUBCQoKDgwOGQ4PGjQkHiI1NTUvNTIrNCs1NSwyLi0tNS81NCopLikzNTU1NS81NS0sLDU0KSo2KTU1KS0sNSk1Mv/AABEIAGYAZgMBIgACEQEDEQH/xAAcAAEAAgMBAQEAAAAAAAAAAAAABgcBBAUDAgj/xABAEAABAwIBBggMBQQDAAAAAAABAAIDBBEFBxIhQVSTBhcxU5GS0dIIExQWGCMyUWFxc7IiUoGh4jNCsfAVYqL/xAAaAQEBAAMBAQAAAAAAAAAAAAAABQEDBgQC/8QAIxEBAQACAgEEAgMAAAAAAAAAAAECAwQxESFBYbES8AUTFP/aAAwDAQACEQMRAD8Ao1ERAREQFtR4bI6KScN9VG4Nc74n/R0hYw3D3zyMij9p5tfUBrJ+ACtWHCI2weTAeqzCw+835XfO+lT+ZzZx/wAZ736S+f8AyGPFuOM9bfr96VCi2K+jdFJJE/2mOLT8fitde+WWeYp45TKSzqiIiyyIiICIiAiKwcleTaLFBVPqJXxMgLGhsQbnOLw43JcCLWb7taCvkV+DIBhxcWCqqDI0BxbeLOAPISM1c3hBkdw+jYyTx08sheMyN5jzXWNzezb27Vr2bMcMLneo17NmOvC53qIzwLwXxMXjpBaWUX0/2s1dPL0LXxrh61hLKQCQjQZHex+g1/NbuUFs0VJTvFmRVT3s/wCzgwN/8m56FAKDC55y4U0Uk5aLuETHPIF+U5oKlcfif33/AEb/AH6nwjcfgzk5Xk8j189T4MRxKSd5kmILyALgAaB8lqrr+aNfsdTuJO6seaNfsdTuJO6rGOMxnidLeOMxkxxniRyUXW80a/Y6ncSdieaVfsdTuJOxZfTkoskW0HQQsICIiArXyO8IhSUuIEDOllkjEQI/DoZJdx+Au3R8VVCuLIXhENRT4iyducBLFmnkc27JNIOrV0LVumdws13xWvZMrjZh26GH49NFUeU5xfITd+d/eDyg/wC6LBdHEq44hWRtju2M2YwHla3lcT8faP6BZxrgPNFd8Hr4uWwHrW/Ma/0W3k+ofxTTOHsDxTfmdJ/a3Suf16t35zj59W+ajY6dlymnLq3zUby/xNbT4Yxgs1j3taPcBGxRLJNw6p8NfVuq2yOE7GNb4oA2LXk6bke9S7wgv6OH/Vk+xijGRzgdSYhJWtrWOkEUbHMDXlli55BP4eXUulnou9LA4/MN/JU9RveWOPvDfyVPUb3l0eJXCOYfvpO1OJbCOYfvpO1BzTl5w38lT1G95Bl5w38lT1G95dDiXwjmH76TtWOJjCOYfvpO1B+c6yYPkkeNAe8uF+XS4leK/SXExhHMP30naq7yw8B6Ogjo3UTHRule9r857n3DQ23tfMoKxREQFMOAGUaXC/HhkTaiOfNLmuJY4ObnWIIvqJ0WUPU0yeZNX4r5Q5szaeODNBJaXuc52dYAC2iwOm6CWHwhpNiZvnd1fDfCAcL2oWC5ubSkXPvP4eVbXo4u25u5PeWD4ObtubuT3kEH4e5RZcT8QHRNp4obkNaS8lzrXJJtqA0WUUimc3SxxaTo/CSP8KX5Qcm8mF+IcZm1Ec2cA4NLC1zbXBBJ1EaVDUGx/wAhLzj+sU8vl5x/WK10QbHl8vOP6xTy+XnH9YrXRBseXy84/rFecs7nWz3F1uTOJNuleaICIiArx8HP+liX1YvslVHK7/B2PqsS+rF9kqC5SV5Pcvl0i8nPQVN4Qx9Th/1ZPsYovkZxmgp5K04k6JgfGwRmdmeLh5vbQbalJfCDPqcP+rJ9jFB8mnABmKPqmyTOpxAxrgWNDi7OcRrI9yC5vPXAOeo91/BY89MB56j3X8FF/R5p9tl3Te8no80+2y7pveQSc8NMB56j3X8EHDTAdc1Hb6X8FF/R6p9tl3Te8sej3T7bLum95BS9a5pklLPYL3FttAtnG37LwV3ej5T7ZLum95QzKTk4jwxlM+Kd0/jnOaQ9gbm5oadRPvQQRERAU9yY5R48MFSyeJ00c5a4GMgOa5gcNegizv2UCRBe58IGj2ao6WL54/6LZqjpZ2qikQTvKZlGZifkzIInQxwlziZCC9znADVoAAH7qL4JwlqqMvdRTPp3SANeYzbOAOi65iIJTxo4vt03SOxONHF9um6R2KLIglPGji+3TdI7E40MX22bpHYosiCU8aGLbbN0jsXMxvhVWVgjFbO+oEdywPNw29r26AuSiAiIgIiICIiAiIgIiICIiAiIgIiIP//Z"/>
          <p:cNvSpPr>
            <a:spLocks noChangeAspect="1" noChangeArrowheads="1"/>
          </p:cNvSpPr>
          <p:nvPr/>
        </p:nvSpPr>
        <p:spPr bwMode="auto">
          <a:xfrm>
            <a:off x="63500" y="-477838"/>
            <a:ext cx="971550" cy="9715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292" name="AutoShape 4" descr="data:image/jpg;base64,/9j/4AAQSkZJRgABAQAAAQABAAD/2wCEAAkGBhESEQ4QDRMVDg4QERsQEhEQFxoUEBIWGRAWIB8XHh4cJyYiIx0vHR4SITspIycpODgsFiUxNTwqNSY3LDUBCQoKDgwOGQ4PGjQkHiI1NTUvNTIrNCs1NSwyLi0tNS81NCopLikzNTU1NS81NS0sLDU0KSo2KTU1KS0sNSk1Mv/AABEIAGYAZgMBIgACEQEDEQH/xAAcAAEAAgMBAQEAAAAAAAAAAAAABgcBBAUDAgj/xABAEAABAwIBBggMBQQDAAAAAAABAAIDBBEFBxIhQVSTBhcxU5GS0dIIExQWGCMyUWFxc7IiUoGh4jNCsfAVYqL/xAAaAQEBAAMBAQAAAAAAAAAAAAAABQEDBgQC/8QAIxEBAQACAgEEAgMAAAAAAAAAAAECAwQxESFBYbES8AUTFP/aAAwDAQACEQMRAD8Ao1ERAREQFtR4bI6KScN9VG4Nc74n/R0hYw3D3zyMij9p5tfUBrJ+ACtWHCI2weTAeqzCw+835XfO+lT+ZzZx/wAZ736S+f8AyGPFuOM9bfr96VCi2K+jdFJJE/2mOLT8fitde+WWeYp45TKSzqiIiyyIiICIiAiKwcleTaLFBVPqJXxMgLGhsQbnOLw43JcCLWb7taCvkV+DIBhxcWCqqDI0BxbeLOAPISM1c3hBkdw+jYyTx08sheMyN5jzXWNzezb27Vr2bMcMLneo17NmOvC53qIzwLwXxMXjpBaWUX0/2s1dPL0LXxrh61hLKQCQjQZHex+g1/NbuUFs0VJTvFmRVT3s/wCzgwN/8m56FAKDC55y4U0Uk5aLuETHPIF+U5oKlcfif33/AEb/AH6nwjcfgzk5Xk8j189T4MRxKSd5kmILyALgAaB8lqrr+aNfsdTuJO6seaNfsdTuJO6rGOMxnidLeOMxkxxniRyUXW80a/Y6ncSdieaVfsdTuJOxZfTkoskW0HQQsICIiArXyO8IhSUuIEDOllkjEQI/DoZJdx+Au3R8VVCuLIXhENRT4iyducBLFmnkc27JNIOrV0LVumdws13xWvZMrjZh26GH49NFUeU5xfITd+d/eDyg/wC6LBdHEq44hWRtju2M2YwHla3lcT8faP6BZxrgPNFd8Hr4uWwHrW/Ma/0W3k+ofxTTOHsDxTfmdJ/a3Suf16t35zj59W+ajY6dlymnLq3zUby/xNbT4Yxgs1j3taPcBGxRLJNw6p8NfVuq2yOE7GNb4oA2LXk6bke9S7wgv6OH/Vk+xijGRzgdSYhJWtrWOkEUbHMDXlli55BP4eXUulnou9LA4/MN/JU9RveWOPvDfyVPUb3l0eJXCOYfvpO1OJbCOYfvpO1BzTl5w38lT1G95Bl5w38lT1G95dDiXwjmH76TtWOJjCOYfvpO1B+c6yYPkkeNAe8uF+XS4leK/SXExhHMP30naq7yw8B6Ogjo3UTHRule9r857n3DQ23tfMoKxREQFMOAGUaXC/HhkTaiOfNLmuJY4ObnWIIvqJ0WUPU0yeZNX4r5Q5szaeODNBJaXuc52dYAC2iwOm6CWHwhpNiZvnd1fDfCAcL2oWC5ubSkXPvP4eVbXo4u25u5PeWD4ObtubuT3kEH4e5RZcT8QHRNp4obkNaS8lzrXJJtqA0WUUimc3SxxaTo/CSP8KX5Qcm8mF+IcZm1Ec2cA4NLC1zbXBBJ1EaVDUGx/wAhLzj+sU8vl5x/WK10QbHl8vOP6xTy+XnH9YrXRBseXy84/rFecs7nWz3F1uTOJNuleaICIiArx8HP+liX1YvslVHK7/B2PqsS+rF9kqC5SV5Pcvl0i8nPQVN4Qx9Th/1ZPsYovkZxmgp5K04k6JgfGwRmdmeLh5vbQbalJfCDPqcP+rJ9jFB8mnABmKPqmyTOpxAxrgWNDi7OcRrI9yC5vPXAOeo91/BY89MB56j3X8FF/R5p9tl3Te8no80+2y7pveQSc8NMB56j3X8EHDTAdc1Hb6X8FF/R6p9tl3Te8sej3T7bLum95BS9a5pklLPYL3FttAtnG37LwV3ej5T7ZLum95QzKTk4jwxlM+Kd0/jnOaQ9gbm5oadRPvQQRERAU9yY5R48MFSyeJ00c5a4GMgOa5gcNegizv2UCRBe58IGj2ao6WL54/6LZqjpZ2qikQTvKZlGZifkzIInQxwlziZCC9znADVoAAH7qL4JwlqqMvdRTPp3SANeYzbOAOi65iIJTxo4vt03SOxONHF9um6R2KLIglPGji+3TdI7E40MX22bpHYosiCU8aGLbbN0jsXMxvhVWVgjFbO+oEdywPNw29r26AuSiAiIgIiICIiAiIgIiICIiAiIgIiIP//Z"/>
          <p:cNvSpPr>
            <a:spLocks noChangeAspect="1" noChangeArrowheads="1"/>
          </p:cNvSpPr>
          <p:nvPr/>
        </p:nvSpPr>
        <p:spPr bwMode="auto">
          <a:xfrm>
            <a:off x="63500" y="-477838"/>
            <a:ext cx="971550" cy="9715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294" name="AutoShape 6" descr="data:image/jpg;base64,/9j/4AAQSkZJRgABAQAAAQABAAD/2wCEAAkGBhESEQ4QDRMVDg4QERsQEhEQFxoUEBIWGRAWIB8XHh4cJyYiIx0vHR4SITspIycpODgsFiUxNTwqNSY3LDUBCQoKDgwOGQ4PGjQkHiI1NTUvNTIrNCs1NSwyLi0tNS81NCopLikzNTU1NS81NS0sLDU0KSo2KTU1KS0sNSk1Mv/AABEIAGYAZgMBIgACEQEDEQH/xAAcAAEAAgMBAQEAAAAAAAAAAAAABgcBBAUDAgj/xABAEAABAwIBBggMBQQDAAAAAAABAAIDBBEFBxIhQVSTBhcxU5GS0dIIExQWGCMyUWFxc7IiUoGh4jNCsfAVYqL/xAAaAQEBAAMBAQAAAAAAAAAAAAAABQEDBgQC/8QAIxEBAQACAgEEAgMAAAAAAAAAAAECAwQxESFBYbES8AUTFP/aAAwDAQACEQMRAD8Ao1ERAREQFtR4bI6KScN9VG4Nc74n/R0hYw3D3zyMij9p5tfUBrJ+ACtWHCI2weTAeqzCw+835XfO+lT+ZzZx/wAZ736S+f8AyGPFuOM9bfr96VCi2K+jdFJJE/2mOLT8fitde+WWeYp45TKSzqiIiyyIiICIiAiKwcleTaLFBVPqJXxMgLGhsQbnOLw43JcCLWb7taCvkV+DIBhxcWCqqDI0BxbeLOAPISM1c3hBkdw+jYyTx08sheMyN5jzXWNzezb27Vr2bMcMLneo17NmOvC53qIzwLwXxMXjpBaWUX0/2s1dPL0LXxrh61hLKQCQjQZHex+g1/NbuUFs0VJTvFmRVT3s/wCzgwN/8m56FAKDC55y4U0Uk5aLuETHPIF+U5oKlcfif33/AEb/AH6nwjcfgzk5Xk8j189T4MRxKSd5kmILyALgAaB8lqrr+aNfsdTuJO6seaNfsdTuJO6rGOMxnidLeOMxkxxniRyUXW80a/Y6ncSdieaVfsdTuJOxZfTkoskW0HQQsICIiArXyO8IhSUuIEDOllkjEQI/DoZJdx+Au3R8VVCuLIXhENRT4iyducBLFmnkc27JNIOrV0LVumdws13xWvZMrjZh26GH49NFUeU5xfITd+d/eDyg/wC6LBdHEq44hWRtju2M2YwHla3lcT8faP6BZxrgPNFd8Hr4uWwHrW/Ma/0W3k+ofxTTOHsDxTfmdJ/a3Suf16t35zj59W+ajY6dlymnLq3zUby/xNbT4Yxgs1j3taPcBGxRLJNw6p8NfVuq2yOE7GNb4oA2LXk6bke9S7wgv6OH/Vk+xijGRzgdSYhJWtrWOkEUbHMDXlli55BP4eXUulnou9LA4/MN/JU9RveWOPvDfyVPUb3l0eJXCOYfvpO1OJbCOYfvpO1BzTl5w38lT1G95Bl5w38lT1G95dDiXwjmH76TtWOJjCOYfvpO1B+c6yYPkkeNAe8uF+XS4leK/SXExhHMP30naq7yw8B6Ogjo3UTHRule9r857n3DQ23tfMoKxREQFMOAGUaXC/HhkTaiOfNLmuJY4ObnWIIvqJ0WUPU0yeZNX4r5Q5szaeODNBJaXuc52dYAC2iwOm6CWHwhpNiZvnd1fDfCAcL2oWC5ubSkXPvP4eVbXo4u25u5PeWD4ObtubuT3kEH4e5RZcT8QHRNp4obkNaS8lzrXJJtqA0WUUimc3SxxaTo/CSP8KX5Qcm8mF+IcZm1Ec2cA4NLC1zbXBBJ1EaVDUGx/wAhLzj+sU8vl5x/WK10QbHl8vOP6xTy+XnH9YrXRBseXy84/rFecs7nWz3F1uTOJNuleaICIiArx8HP+liX1YvslVHK7/B2PqsS+rF9kqC5SV5Pcvl0i8nPQVN4Qx9Th/1ZPsYovkZxmgp5K04k6JgfGwRmdmeLh5vbQbalJfCDPqcP+rJ9jFB8mnABmKPqmyTOpxAxrgWNDi7OcRrI9yC5vPXAOeo91/BY89MB56j3X8FF/R5p9tl3Te8no80+2y7pveQSc8NMB56j3X8EHDTAdc1Hb6X8FF/R6p9tl3Te8sej3T7bLum95BS9a5pklLPYL3FttAtnG37LwV3ej5T7ZLum95QzKTk4jwxlM+Kd0/jnOaQ9gbm5oadRPvQQRERAU9yY5R48MFSyeJ00c5a4GMgOa5gcNegizv2UCRBe58IGj2ao6WL54/6LZqjpZ2qikQTvKZlGZifkzIInQxwlziZCC9znADVoAAH7qL4JwlqqMvdRTPp3SANeYzbOAOi65iIJTxo4vt03SOxONHF9um6R2KLIglPGji+3TdI7E40MX22bpHYosiCU8aGLbbN0jsXMxvhVWVgjFbO+oEdywPNw29r26AuSiAiIgIiICIiAiIgIiICIiAiIgIiIP//Z"/>
          <p:cNvSpPr>
            <a:spLocks noChangeAspect="1" noChangeArrowheads="1"/>
          </p:cNvSpPr>
          <p:nvPr/>
        </p:nvSpPr>
        <p:spPr bwMode="auto">
          <a:xfrm>
            <a:off x="63500" y="-477838"/>
            <a:ext cx="971550" cy="9715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6 Imagen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68344" y="5661248"/>
            <a:ext cx="971550" cy="971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q"/>
            </a:pPr>
            <a:r>
              <a:rPr lang="es-ES" dirty="0" smtClean="0"/>
              <a:t>No se almacena información sensible en los campos </a:t>
            </a:r>
            <a:r>
              <a:rPr lang="es-ES" dirty="0" err="1" smtClean="0"/>
              <a:t>hidden</a:t>
            </a:r>
            <a:endParaRPr lang="es-ES" dirty="0" smtClean="0"/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Si se almacena información sensible se cifra y firma adecuadamente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Los datos de salida se codifican adecuadamente (</a:t>
            </a:r>
            <a:r>
              <a:rPr lang="es-ES" dirty="0" err="1" smtClean="0"/>
              <a:t>HtmlEncode</a:t>
            </a:r>
            <a:r>
              <a:rPr lang="es-ES" dirty="0" smtClean="0"/>
              <a:t>/</a:t>
            </a:r>
            <a:r>
              <a:rPr lang="es-ES" dirty="0" err="1" smtClean="0"/>
              <a:t>UrlEndode</a:t>
            </a:r>
            <a:r>
              <a:rPr lang="es-ES" dirty="0" smtClean="0"/>
              <a:t>/</a:t>
            </a:r>
            <a:r>
              <a:rPr lang="es-ES" dirty="0" err="1" smtClean="0"/>
              <a:t>XMLEncode</a:t>
            </a:r>
            <a:r>
              <a:rPr lang="es-ES" dirty="0" smtClean="0"/>
              <a:t>)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Si se utilizan </a:t>
            </a:r>
            <a:r>
              <a:rPr lang="es-ES" dirty="0" err="1" smtClean="0"/>
              <a:t>plugins</a:t>
            </a:r>
            <a:r>
              <a:rPr lang="es-ES" dirty="0" smtClean="0"/>
              <a:t> (Flash, </a:t>
            </a:r>
            <a:r>
              <a:rPr lang="es-ES" dirty="0" err="1" smtClean="0"/>
              <a:t>Applets</a:t>
            </a:r>
            <a:r>
              <a:rPr lang="es-ES" dirty="0" smtClean="0"/>
              <a:t>, …) no se almacena información sensible y se </a:t>
            </a:r>
            <a:r>
              <a:rPr lang="es-ES" dirty="0" err="1" smtClean="0"/>
              <a:t>obfuscan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Validación y manipulación de la entrada/salida (y II)</a:t>
            </a:r>
            <a:endParaRPr lang="es-ES" dirty="0"/>
          </a:p>
        </p:txBody>
      </p:sp>
      <p:pic>
        <p:nvPicPr>
          <p:cNvPr id="4" name="3 Imagen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68344" y="5661248"/>
            <a:ext cx="971550" cy="971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q"/>
            </a:pPr>
            <a:r>
              <a:rPr lang="es-ES" dirty="0" smtClean="0"/>
              <a:t>Las acciones importantes se realizan siempre con </a:t>
            </a:r>
            <a:r>
              <a:rPr lang="es-ES" dirty="0" err="1" smtClean="0"/>
              <a:t>POSTs</a:t>
            </a:r>
            <a:endParaRPr lang="es-ES" dirty="0" smtClean="0"/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Se utilizan </a:t>
            </a:r>
            <a:r>
              <a:rPr lang="es-ES" dirty="0" err="1" smtClean="0"/>
              <a:t>tokens</a:t>
            </a:r>
            <a:r>
              <a:rPr lang="es-ES" dirty="0" smtClean="0"/>
              <a:t> de sesión en los formularios para evitar CSRF/</a:t>
            </a:r>
            <a:r>
              <a:rPr lang="es-ES" dirty="0" err="1" smtClean="0"/>
              <a:t>Clickjacking</a:t>
            </a:r>
            <a:endParaRPr lang="es-ES" dirty="0" smtClean="0"/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No se tiene en cuenta el </a:t>
            </a:r>
            <a:r>
              <a:rPr lang="es-ES" dirty="0" err="1" smtClean="0"/>
              <a:t>referer</a:t>
            </a:r>
            <a:r>
              <a:rPr lang="es-ES" dirty="0" smtClean="0"/>
              <a:t> para validar el formulario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Utiliza la cabecera X-FRAME-OPTIONS para proteger las páginas importantes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Cuidado con los ficheros externos que son incluidos por la página JS, CSS, JSON, …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Ataques desde terceros</a:t>
            </a:r>
            <a:endParaRPr lang="es-ES" dirty="0"/>
          </a:p>
        </p:txBody>
      </p:sp>
      <p:pic>
        <p:nvPicPr>
          <p:cNvPr id="11268" name="Picture 4" descr="http://t1.gstatic.com/images?q=tbn:ANd9GcSExqeDbujfgZbrRN1uMyVPMpROtNLnyaOWiYiBuLFY4ULFLi6qr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5589240"/>
            <a:ext cx="971550" cy="9715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Font typeface="Wingdings" pitchFamily="2" charset="2"/>
              <a:buChar char="q"/>
            </a:pPr>
            <a:r>
              <a:rPr lang="es-ES" dirty="0" smtClean="0"/>
              <a:t>Se verifica el tipo de los ficheros que se suben al servidor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El tipo se analiza mirando el contenido (cabecera) o creando un objeto que lo represente si es posible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Se comprueba y limita el tamaño de los ficheros a subir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Se analiza el fichero con algún tipo de scanner de malware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Los ficheros subidos no se mueven a un directorio accesible vía Web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Los ficheros subidos se encuentran en un directorio donde no existe ejecución de scripts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Trabajo con ficheros (I)</a:t>
            </a:r>
            <a:endParaRPr lang="es-ES" dirty="0"/>
          </a:p>
        </p:txBody>
      </p:sp>
      <p:pic>
        <p:nvPicPr>
          <p:cNvPr id="10242" name="Picture 2" descr="http://t1.gstatic.com/images?q=tbn:ANd9GcSHp0IccltinQSqmg6sx3pzWeFEuofVsPW2ZdMMcp0myMSzBeAro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5733256"/>
            <a:ext cx="971550" cy="9715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Font typeface="Wingdings" pitchFamily="2" charset="2"/>
              <a:buChar char="q"/>
            </a:pPr>
            <a:r>
              <a:rPr lang="es-ES" dirty="0" smtClean="0"/>
              <a:t>Nunca se utiliza la función </a:t>
            </a:r>
            <a:r>
              <a:rPr lang="es-ES" dirty="0" err="1" smtClean="0"/>
              <a:t>include</a:t>
            </a:r>
            <a:r>
              <a:rPr lang="es-ES" dirty="0" smtClean="0"/>
              <a:t> con ficheros remotos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Nunca se usa la función </a:t>
            </a:r>
            <a:r>
              <a:rPr lang="es-ES" dirty="0" err="1" smtClean="0"/>
              <a:t>include</a:t>
            </a:r>
            <a:r>
              <a:rPr lang="es-ES" dirty="0" smtClean="0"/>
              <a:t> con un fichero subido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Se </a:t>
            </a:r>
            <a:r>
              <a:rPr lang="es-ES" dirty="0" smtClean="0"/>
              <a:t>chequea exhaustivamente el </a:t>
            </a:r>
            <a:r>
              <a:rPr lang="es-ES" dirty="0" err="1" smtClean="0"/>
              <a:t>path</a:t>
            </a:r>
            <a:r>
              <a:rPr lang="es-ES" dirty="0" smtClean="0"/>
              <a:t> antes de devolver un fichero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Nunca </a:t>
            </a:r>
            <a:r>
              <a:rPr lang="es-ES" dirty="0" smtClean="0"/>
              <a:t>se utiliza la entrada del usuario para definir un </a:t>
            </a:r>
            <a:r>
              <a:rPr lang="es-ES" dirty="0" err="1" smtClean="0"/>
              <a:t>path</a:t>
            </a:r>
            <a:endParaRPr lang="es-ES" dirty="0" smtClean="0"/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Utilizar la cabecera X-Content-</a:t>
            </a:r>
            <a:r>
              <a:rPr lang="es-ES" dirty="0" err="1" smtClean="0"/>
              <a:t>Type</a:t>
            </a:r>
            <a:r>
              <a:rPr lang="es-ES" dirty="0" smtClean="0"/>
              <a:t>-</a:t>
            </a:r>
            <a:r>
              <a:rPr lang="es-ES" dirty="0" err="1" smtClean="0"/>
              <a:t>Options</a:t>
            </a:r>
            <a:r>
              <a:rPr lang="es-ES" dirty="0" smtClean="0"/>
              <a:t>: </a:t>
            </a:r>
            <a:r>
              <a:rPr lang="es-ES" dirty="0" err="1" smtClean="0"/>
              <a:t>nosniff</a:t>
            </a:r>
            <a:r>
              <a:rPr lang="es-ES" dirty="0" smtClean="0"/>
              <a:t> a la hora de devolver un fichero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No se usan las variables de entorno para construir rutas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Trabajo con ficheros (y II)</a:t>
            </a:r>
            <a:endParaRPr lang="es-ES" dirty="0"/>
          </a:p>
        </p:txBody>
      </p:sp>
      <p:pic>
        <p:nvPicPr>
          <p:cNvPr id="4" name="Picture 2" descr="http://t1.gstatic.com/images?q=tbn:ANd9GcSHp0IccltinQSqmg6sx3pzWeFEuofVsPW2ZdMMcp0myMSzBeAro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5733256"/>
            <a:ext cx="971550" cy="9715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q"/>
            </a:pPr>
            <a:r>
              <a:rPr lang="es-ES" dirty="0" smtClean="0"/>
              <a:t>No existen secretos embebidos en código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No existen secretos en texto plano en los ficheros de configuración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Los ficheros de configuración están cifrados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Los ficheros de configuración no son accesibles desde la Web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La información sensible no se pasa entre páginas sino que se mantiene en la sesión</a:t>
            </a:r>
          </a:p>
          <a:p>
            <a:pPr lvl="0">
              <a:buFont typeface="Wingdings" pitchFamily="2" charset="2"/>
              <a:buChar char="q"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Datos sensibles (I)</a:t>
            </a:r>
            <a:endParaRPr lang="es-ES" dirty="0"/>
          </a:p>
        </p:txBody>
      </p:sp>
      <p:pic>
        <p:nvPicPr>
          <p:cNvPr id="7170" name="Picture 2" descr="http://t2.gstatic.com/images?q=tbn:ANd9GcQv1fY9hfWFDrFhF7cM4BM8xzTIBC1AaAUPLxNWpZ7-l-TRv5VkZ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5445224"/>
            <a:ext cx="971550" cy="9715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q"/>
            </a:pPr>
            <a:r>
              <a:rPr lang="es-ES" dirty="0" smtClean="0"/>
              <a:t>Los datos sensibles se transmiten siempre bajo un canal SSL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La información sensible nunca se cachea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No se almacena información sensible en campos </a:t>
            </a:r>
            <a:r>
              <a:rPr lang="es-ES" dirty="0" err="1" smtClean="0"/>
              <a:t>hidden</a:t>
            </a:r>
            <a:r>
              <a:rPr lang="es-ES" dirty="0" smtClean="0"/>
              <a:t>, cookies o </a:t>
            </a:r>
            <a:r>
              <a:rPr lang="es-ES" dirty="0" err="1" smtClean="0"/>
              <a:t>querystrings</a:t>
            </a:r>
            <a:endParaRPr lang="es-ES" dirty="0" smtClean="0"/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Se utilizan algoritmos de cifrado estándares</a:t>
            </a:r>
          </a:p>
          <a:p>
            <a:pPr lvl="0">
              <a:buFont typeface="Wingdings" pitchFamily="2" charset="2"/>
              <a:buChar char="q"/>
            </a:pPr>
            <a:r>
              <a:rPr lang="es-ES" dirty="0" smtClean="0"/>
              <a:t>Se utilizan generadores de números aleatorios seguros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Datos sensibles (y II)</a:t>
            </a:r>
            <a:endParaRPr lang="es-ES" dirty="0"/>
          </a:p>
        </p:txBody>
      </p:sp>
      <p:pic>
        <p:nvPicPr>
          <p:cNvPr id="4" name="Picture 2" descr="http://t2.gstatic.com/images?q=tbn:ANd9GcQv1fY9hfWFDrFhF7cM4BM8xzTIBC1AaAUPLxNWpZ7-l-TRv5VkZ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5445224"/>
            <a:ext cx="971550" cy="9715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108</TotalTime>
  <Words>815</Words>
  <Application>Microsoft Office PowerPoint</Application>
  <PresentationFormat>Presentación en pantalla (4:3)</PresentationFormat>
  <Paragraphs>83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Concurrencia</vt:lpstr>
      <vt:lpstr>Checklist de  Seguridad en Aplicaciones Web</vt:lpstr>
      <vt:lpstr>Antes de desarrollar</vt:lpstr>
      <vt:lpstr>Validación y manipulación de la entrada/salida (I)</vt:lpstr>
      <vt:lpstr>Validación y manipulación de la entrada/salida (y II)</vt:lpstr>
      <vt:lpstr>Ataques desde terceros</vt:lpstr>
      <vt:lpstr>Trabajo con ficheros (I)</vt:lpstr>
      <vt:lpstr>Trabajo con ficheros (y II)</vt:lpstr>
      <vt:lpstr>Datos sensibles (I)</vt:lpstr>
      <vt:lpstr>Datos sensibles (y II)</vt:lpstr>
      <vt:lpstr>Autenticación/Autorización (I)</vt:lpstr>
      <vt:lpstr>Autenticación/Autorización (y II)</vt:lpstr>
      <vt:lpstr>Acceso a datos</vt:lpstr>
      <vt:lpstr>Administración de errores</vt:lpstr>
      <vt:lpstr>Auditoría y Sistema de Logs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Checklist de Seguridad deAplicaciones Web</dc:title>
  <dc:creator>Alex</dc:creator>
  <cp:lastModifiedBy>Alex</cp:lastModifiedBy>
  <cp:revision>9</cp:revision>
  <dcterms:created xsi:type="dcterms:W3CDTF">2011-10-07T05:54:29Z</dcterms:created>
  <dcterms:modified xsi:type="dcterms:W3CDTF">2011-10-07T08:25:58Z</dcterms:modified>
</cp:coreProperties>
</file>