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5"/>
  </p:notesMasterIdLst>
  <p:sldIdLst>
    <p:sldId id="256" r:id="rId2"/>
    <p:sldId id="257" r:id="rId3"/>
    <p:sldId id="258" r:id="rId4"/>
    <p:sldId id="276" r:id="rId5"/>
    <p:sldId id="259" r:id="rId6"/>
    <p:sldId id="260" r:id="rId7"/>
    <p:sldId id="261"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2"/>
    <p:restoredTop sz="61556" autoAdjust="0"/>
  </p:normalViewPr>
  <p:slideViewPr>
    <p:cSldViewPr>
      <p:cViewPr varScale="1">
        <p:scale>
          <a:sx n="127" d="100"/>
          <a:sy n="127" d="100"/>
        </p:scale>
        <p:origin x="101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40737-0505-4806-8AAC-546240287DE1}" type="doc">
      <dgm:prSet loTypeId="urn:microsoft.com/office/officeart/2005/8/layout/hierarchy3" loCatId="list" qsTypeId="urn:microsoft.com/office/officeart/2005/8/quickstyle/simple1" qsCatId="simple" csTypeId="urn:microsoft.com/office/officeart/2005/8/colors/accent2_5" csCatId="accent2" phldr="1"/>
      <dgm:spPr/>
      <dgm:t>
        <a:bodyPr/>
        <a:lstStyle/>
        <a:p>
          <a:endParaRPr lang="en-US"/>
        </a:p>
      </dgm:t>
    </dgm:pt>
    <dgm:pt modelId="{061A8CE3-8C57-49C1-85D2-880A969FBF7A}">
      <dgm:prSet phldrT="[Text]"/>
      <dgm:spPr/>
      <dgm:t>
        <a:bodyPr/>
        <a:lstStyle/>
        <a:p>
          <a:r>
            <a:rPr lang="en-US" dirty="0" smtClean="0"/>
            <a:t>Every Sprint</a:t>
          </a:r>
          <a:endParaRPr lang="en-US" dirty="0"/>
        </a:p>
      </dgm:t>
    </dgm:pt>
    <dgm:pt modelId="{93C9F4FB-BCCF-4BBB-9886-3E6CB95BF2D9}" type="parTrans" cxnId="{5F2FABF4-1FAA-43B6-BAF9-3C6F5E64D22E}">
      <dgm:prSet/>
      <dgm:spPr/>
      <dgm:t>
        <a:bodyPr/>
        <a:lstStyle/>
        <a:p>
          <a:endParaRPr lang="en-US"/>
        </a:p>
      </dgm:t>
    </dgm:pt>
    <dgm:pt modelId="{99A57495-56B8-4DA0-8F20-C12AAEBACA2E}" type="sibTrans" cxnId="{5F2FABF4-1FAA-43B6-BAF9-3C6F5E64D22E}">
      <dgm:prSet/>
      <dgm:spPr/>
      <dgm:t>
        <a:bodyPr/>
        <a:lstStyle/>
        <a:p>
          <a:endParaRPr lang="en-US"/>
        </a:p>
      </dgm:t>
    </dgm:pt>
    <dgm:pt modelId="{AFA0E914-93F2-40BD-94B6-E37A3026E1C2}">
      <dgm:prSet phldrT="[Text]"/>
      <dgm:spPr/>
      <dgm:t>
        <a:bodyPr/>
        <a:lstStyle/>
        <a:p>
          <a:r>
            <a:rPr lang="en-US" dirty="0" smtClean="0"/>
            <a:t>One-Time Only</a:t>
          </a:r>
          <a:endParaRPr lang="en-US" dirty="0"/>
        </a:p>
      </dgm:t>
    </dgm:pt>
    <dgm:pt modelId="{1010DE01-0D8F-4BCE-9924-4B058C1B0844}" type="parTrans" cxnId="{F7890E7C-3315-4AE9-B2BE-E03BF0E0E3DB}">
      <dgm:prSet/>
      <dgm:spPr/>
      <dgm:t>
        <a:bodyPr/>
        <a:lstStyle/>
        <a:p>
          <a:endParaRPr lang="en-US"/>
        </a:p>
      </dgm:t>
    </dgm:pt>
    <dgm:pt modelId="{9CD60508-B6D9-442B-B7D1-2E11048AC7EB}" type="sibTrans" cxnId="{F7890E7C-3315-4AE9-B2BE-E03BF0E0E3DB}">
      <dgm:prSet/>
      <dgm:spPr/>
      <dgm:t>
        <a:bodyPr/>
        <a:lstStyle/>
        <a:p>
          <a:endParaRPr lang="en-US"/>
        </a:p>
      </dgm:t>
    </dgm:pt>
    <dgm:pt modelId="{4357EBFD-51C6-49A0-A4B4-EAB45B73D9E8}">
      <dgm:prSet phldrT="[Text]"/>
      <dgm:spPr/>
      <dgm:t>
        <a:bodyPr/>
        <a:lstStyle/>
        <a:p>
          <a:r>
            <a:rPr lang="en-US" dirty="0" smtClean="0"/>
            <a:t>Bucket</a:t>
          </a:r>
          <a:endParaRPr lang="en-US" dirty="0"/>
        </a:p>
      </dgm:t>
    </dgm:pt>
    <dgm:pt modelId="{EFB5D32D-444A-4AE6-B0A7-3A1D40F34BE2}" type="parTrans" cxnId="{FB6CFF06-7F85-484F-838B-760C49357C10}">
      <dgm:prSet/>
      <dgm:spPr/>
      <dgm:t>
        <a:bodyPr/>
        <a:lstStyle/>
        <a:p>
          <a:endParaRPr lang="en-US"/>
        </a:p>
      </dgm:t>
    </dgm:pt>
    <dgm:pt modelId="{B4C6A2E7-6A12-405D-A6EE-2FB5F31F8899}" type="sibTrans" cxnId="{FB6CFF06-7F85-484F-838B-760C49357C10}">
      <dgm:prSet/>
      <dgm:spPr/>
      <dgm:t>
        <a:bodyPr/>
        <a:lstStyle/>
        <a:p>
          <a:endParaRPr lang="en-US"/>
        </a:p>
      </dgm:t>
    </dgm:pt>
    <dgm:pt modelId="{51F4DFBF-DC93-4BBD-9753-A4AE7A75EE58}">
      <dgm:prSet phldrT="[Text]"/>
      <dgm:spPr/>
      <dgm:t>
        <a:bodyPr/>
        <a:lstStyle/>
        <a:p>
          <a:r>
            <a:rPr lang="en-US" dirty="0" smtClean="0"/>
            <a:t>Training</a:t>
          </a:r>
          <a:endParaRPr lang="en-US" dirty="0"/>
        </a:p>
      </dgm:t>
    </dgm:pt>
    <dgm:pt modelId="{73D54843-9206-4E2B-B85D-B2BA6EE22657}" type="parTrans" cxnId="{4896D8B8-A2B0-4ABB-9079-0F7B390E4764}">
      <dgm:prSet/>
      <dgm:spPr/>
      <dgm:t>
        <a:bodyPr/>
        <a:lstStyle/>
        <a:p>
          <a:endParaRPr lang="en-US"/>
        </a:p>
      </dgm:t>
    </dgm:pt>
    <dgm:pt modelId="{E6CB42EA-5B14-4799-88BE-B0623262438C}" type="sibTrans" cxnId="{4896D8B8-A2B0-4ABB-9079-0F7B390E4764}">
      <dgm:prSet/>
      <dgm:spPr/>
      <dgm:t>
        <a:bodyPr/>
        <a:lstStyle/>
        <a:p>
          <a:endParaRPr lang="en-US"/>
        </a:p>
      </dgm:t>
    </dgm:pt>
    <dgm:pt modelId="{72FA5FFD-F3A3-427A-BBB3-65BDC0482550}">
      <dgm:prSet phldrT="[Text]"/>
      <dgm:spPr/>
      <dgm:t>
        <a:bodyPr/>
        <a:lstStyle/>
        <a:p>
          <a:r>
            <a:rPr lang="en-US" dirty="0" smtClean="0"/>
            <a:t>Threat modeling</a:t>
          </a:r>
          <a:endParaRPr lang="en-US" dirty="0"/>
        </a:p>
      </dgm:t>
    </dgm:pt>
    <dgm:pt modelId="{99F6162A-D8C7-45BA-A181-01E03850B79B}" type="parTrans" cxnId="{5477081D-EE41-4B79-8649-CE727D1A5ED3}">
      <dgm:prSet/>
      <dgm:spPr/>
      <dgm:t>
        <a:bodyPr/>
        <a:lstStyle/>
        <a:p>
          <a:endParaRPr lang="en-US"/>
        </a:p>
      </dgm:t>
    </dgm:pt>
    <dgm:pt modelId="{CE8A2834-73AE-46F1-9305-A34EAB55CBB9}" type="sibTrans" cxnId="{5477081D-EE41-4B79-8649-CE727D1A5ED3}">
      <dgm:prSet/>
      <dgm:spPr/>
      <dgm:t>
        <a:bodyPr/>
        <a:lstStyle/>
        <a:p>
          <a:endParaRPr lang="en-US"/>
        </a:p>
      </dgm:t>
    </dgm:pt>
    <dgm:pt modelId="{691243CE-866E-49E2-B073-CADCBE06246E}">
      <dgm:prSet phldrT="[Text]"/>
      <dgm:spPr/>
      <dgm:t>
        <a:bodyPr/>
        <a:lstStyle/>
        <a:p>
          <a:r>
            <a:rPr lang="en-US" dirty="0" smtClean="0"/>
            <a:t>etc...</a:t>
          </a:r>
          <a:endParaRPr lang="en-US" dirty="0"/>
        </a:p>
      </dgm:t>
    </dgm:pt>
    <dgm:pt modelId="{56F4DF1B-1F68-4919-8212-AEFDE61470C1}" type="parTrans" cxnId="{E9DF50E9-F5B3-4557-A958-5EBD2244E65A}">
      <dgm:prSet/>
      <dgm:spPr/>
      <dgm:t>
        <a:bodyPr/>
        <a:lstStyle/>
        <a:p>
          <a:endParaRPr lang="en-US"/>
        </a:p>
      </dgm:t>
    </dgm:pt>
    <dgm:pt modelId="{801A3B04-A4A4-4AAA-A55E-A752E4CDA4E5}" type="sibTrans" cxnId="{E9DF50E9-F5B3-4557-A958-5EBD2244E65A}">
      <dgm:prSet/>
      <dgm:spPr/>
      <dgm:t>
        <a:bodyPr/>
        <a:lstStyle/>
        <a:p>
          <a:endParaRPr lang="en-US"/>
        </a:p>
      </dgm:t>
    </dgm:pt>
    <dgm:pt modelId="{1E4A352F-A6D1-4B4C-A60E-30B4EEC6CC0E}">
      <dgm:prSet phldrT="[Text]"/>
      <dgm:spPr/>
      <dgm:t>
        <a:bodyPr/>
        <a:lstStyle/>
        <a:p>
          <a:r>
            <a:rPr lang="en-US" dirty="0" smtClean="0"/>
            <a:t>Set up tracking</a:t>
          </a:r>
          <a:endParaRPr lang="en-US" dirty="0"/>
        </a:p>
      </dgm:t>
    </dgm:pt>
    <dgm:pt modelId="{6F6C1D53-2AAE-4751-A488-D5CA02EE74F9}" type="parTrans" cxnId="{1A971E75-FCC0-4FC2-8CC2-0FED81F159B2}">
      <dgm:prSet/>
      <dgm:spPr/>
      <dgm:t>
        <a:bodyPr/>
        <a:lstStyle/>
        <a:p>
          <a:endParaRPr lang="en-US"/>
        </a:p>
      </dgm:t>
    </dgm:pt>
    <dgm:pt modelId="{95E4D81A-24AD-438B-A16C-8C6E3915CA13}" type="sibTrans" cxnId="{1A971E75-FCC0-4FC2-8CC2-0FED81F159B2}">
      <dgm:prSet/>
      <dgm:spPr/>
      <dgm:t>
        <a:bodyPr/>
        <a:lstStyle/>
        <a:p>
          <a:endParaRPr lang="en-US"/>
        </a:p>
      </dgm:t>
    </dgm:pt>
    <dgm:pt modelId="{E07EA14D-C8E6-4A63-B1B3-AA64E964E8CF}">
      <dgm:prSet phldrT="[Text]"/>
      <dgm:spPr/>
      <dgm:t>
        <a:bodyPr/>
        <a:lstStyle/>
        <a:p>
          <a:r>
            <a:rPr lang="en-US" dirty="0" smtClean="0"/>
            <a:t>Upgrade compilers</a:t>
          </a:r>
          <a:endParaRPr lang="en-US" dirty="0"/>
        </a:p>
      </dgm:t>
    </dgm:pt>
    <dgm:pt modelId="{C7944045-D5C6-4673-B5F7-22D3C7700E3B}" type="parTrans" cxnId="{BCADCFFC-0E7F-4783-8DC5-4D1591302A97}">
      <dgm:prSet/>
      <dgm:spPr/>
      <dgm:t>
        <a:bodyPr/>
        <a:lstStyle/>
        <a:p>
          <a:endParaRPr lang="en-US"/>
        </a:p>
      </dgm:t>
    </dgm:pt>
    <dgm:pt modelId="{7E573C7D-56FD-4891-A897-138DA0E8FD8B}" type="sibTrans" cxnId="{BCADCFFC-0E7F-4783-8DC5-4D1591302A97}">
      <dgm:prSet/>
      <dgm:spPr/>
      <dgm:t>
        <a:bodyPr/>
        <a:lstStyle/>
        <a:p>
          <a:endParaRPr lang="en-US"/>
        </a:p>
      </dgm:t>
    </dgm:pt>
    <dgm:pt modelId="{2AFC048C-EE2E-4A19-8A18-CF81EE6E9655}">
      <dgm:prSet phldrT="[Text]"/>
      <dgm:spPr/>
      <dgm:t>
        <a:bodyPr/>
        <a:lstStyle/>
        <a:p>
          <a:r>
            <a:rPr lang="en-US" dirty="0" smtClean="0"/>
            <a:t>etc...</a:t>
          </a:r>
          <a:endParaRPr lang="en-US" dirty="0"/>
        </a:p>
      </dgm:t>
    </dgm:pt>
    <dgm:pt modelId="{FD79C250-14C6-42BE-9F89-32A8A99001C9}" type="parTrans" cxnId="{2F5C9391-8656-4E8D-BF7D-980745FD5DB2}">
      <dgm:prSet/>
      <dgm:spPr/>
      <dgm:t>
        <a:bodyPr/>
        <a:lstStyle/>
        <a:p>
          <a:endParaRPr lang="en-US"/>
        </a:p>
      </dgm:t>
    </dgm:pt>
    <dgm:pt modelId="{B3985F97-D966-4822-BF5C-BC219040A6EE}" type="sibTrans" cxnId="{2F5C9391-8656-4E8D-BF7D-980745FD5DB2}">
      <dgm:prSet/>
      <dgm:spPr/>
      <dgm:t>
        <a:bodyPr/>
        <a:lstStyle/>
        <a:p>
          <a:endParaRPr lang="en-US"/>
        </a:p>
      </dgm:t>
    </dgm:pt>
    <dgm:pt modelId="{459C3555-D189-4B80-AF7E-462F8E69C2F9}">
      <dgm:prSet phldrT="[Text]"/>
      <dgm:spPr/>
      <dgm:t>
        <a:bodyPr/>
        <a:lstStyle/>
        <a:p>
          <a:r>
            <a:rPr lang="en-US" dirty="0" smtClean="0"/>
            <a:t>Fuzz parsers</a:t>
          </a:r>
          <a:endParaRPr lang="en-US" dirty="0"/>
        </a:p>
      </dgm:t>
    </dgm:pt>
    <dgm:pt modelId="{2DC77D30-0A36-4D70-BB28-3A074488F244}" type="parTrans" cxnId="{09854A30-BF3F-4653-AAC3-5EB963313880}">
      <dgm:prSet/>
      <dgm:spPr/>
      <dgm:t>
        <a:bodyPr/>
        <a:lstStyle/>
        <a:p>
          <a:endParaRPr lang="es-ES"/>
        </a:p>
      </dgm:t>
    </dgm:pt>
    <dgm:pt modelId="{829E9A36-CF02-4F19-BD6A-73BB91585391}" type="sibTrans" cxnId="{09854A30-BF3F-4653-AAC3-5EB963313880}">
      <dgm:prSet/>
      <dgm:spPr/>
      <dgm:t>
        <a:bodyPr/>
        <a:lstStyle/>
        <a:p>
          <a:endParaRPr lang="es-ES"/>
        </a:p>
      </dgm:t>
    </dgm:pt>
    <dgm:pt modelId="{601E74E2-9C6A-4F26-846A-04A4A2A79B93}">
      <dgm:prSet phldrT="[Text]"/>
      <dgm:spPr/>
      <dgm:t>
        <a:bodyPr/>
        <a:lstStyle/>
        <a:p>
          <a:r>
            <a:rPr lang="en-US" dirty="0" smtClean="0"/>
            <a:t>Create response plan</a:t>
          </a:r>
          <a:endParaRPr lang="en-US" dirty="0"/>
        </a:p>
      </dgm:t>
    </dgm:pt>
    <dgm:pt modelId="{B5C7193E-7289-4809-8763-A9E88B9AC604}" type="parTrans" cxnId="{084D4842-0C27-494B-9036-24A840686ABA}">
      <dgm:prSet/>
      <dgm:spPr/>
      <dgm:t>
        <a:bodyPr/>
        <a:lstStyle/>
        <a:p>
          <a:endParaRPr lang="es-ES"/>
        </a:p>
      </dgm:t>
    </dgm:pt>
    <dgm:pt modelId="{29ED3A1B-7EBB-42B6-9565-C745B4A3434A}" type="sibTrans" cxnId="{084D4842-0C27-494B-9036-24A840686ABA}">
      <dgm:prSet/>
      <dgm:spPr/>
      <dgm:t>
        <a:bodyPr/>
        <a:lstStyle/>
        <a:p>
          <a:endParaRPr lang="es-ES"/>
        </a:p>
      </dgm:t>
    </dgm:pt>
    <dgm:pt modelId="{057C5B73-251D-49CC-82D7-675239EC09C7}">
      <dgm:prSet phldrT="[Text]"/>
      <dgm:spPr/>
      <dgm:t>
        <a:bodyPr/>
        <a:lstStyle/>
        <a:p>
          <a:r>
            <a:rPr lang="en-US" dirty="0" smtClean="0"/>
            <a:t>etc…</a:t>
          </a:r>
          <a:endParaRPr lang="en-US" dirty="0"/>
        </a:p>
      </dgm:t>
    </dgm:pt>
    <dgm:pt modelId="{861447AF-5ED8-4359-8953-6C36A1AC8267}" type="parTrans" cxnId="{50AE147C-DE33-49F5-A945-1C5137C8EC1D}">
      <dgm:prSet/>
      <dgm:spPr/>
      <dgm:t>
        <a:bodyPr/>
        <a:lstStyle/>
        <a:p>
          <a:endParaRPr lang="es-ES"/>
        </a:p>
      </dgm:t>
    </dgm:pt>
    <dgm:pt modelId="{6AA56883-F7E9-4B9D-A79E-6CFEDF10ED51}" type="sibTrans" cxnId="{50AE147C-DE33-49F5-A945-1C5137C8EC1D}">
      <dgm:prSet/>
      <dgm:spPr/>
      <dgm:t>
        <a:bodyPr/>
        <a:lstStyle/>
        <a:p>
          <a:endParaRPr lang="es-ES"/>
        </a:p>
      </dgm:t>
    </dgm:pt>
    <dgm:pt modelId="{14CCA7DB-4E3C-402D-A002-3F3AB65A1D84}" type="pres">
      <dgm:prSet presAssocID="{8F840737-0505-4806-8AAC-546240287DE1}" presName="diagram" presStyleCnt="0">
        <dgm:presLayoutVars>
          <dgm:chPref val="1"/>
          <dgm:dir/>
          <dgm:animOne val="branch"/>
          <dgm:animLvl val="lvl"/>
          <dgm:resizeHandles/>
        </dgm:presLayoutVars>
      </dgm:prSet>
      <dgm:spPr/>
      <dgm:t>
        <a:bodyPr/>
        <a:lstStyle/>
        <a:p>
          <a:endParaRPr lang="en-US"/>
        </a:p>
      </dgm:t>
    </dgm:pt>
    <dgm:pt modelId="{094C2EDD-E7D9-4E12-A690-CFD4E554A473}" type="pres">
      <dgm:prSet presAssocID="{061A8CE3-8C57-49C1-85D2-880A969FBF7A}" presName="root" presStyleCnt="0"/>
      <dgm:spPr/>
      <dgm:t>
        <a:bodyPr/>
        <a:lstStyle/>
        <a:p>
          <a:endParaRPr lang="en-US"/>
        </a:p>
      </dgm:t>
    </dgm:pt>
    <dgm:pt modelId="{BEF9EC61-16AA-4531-856B-C062F4AECA9D}" type="pres">
      <dgm:prSet presAssocID="{061A8CE3-8C57-49C1-85D2-880A969FBF7A}" presName="rootComposite" presStyleCnt="0"/>
      <dgm:spPr/>
      <dgm:t>
        <a:bodyPr/>
        <a:lstStyle/>
        <a:p>
          <a:endParaRPr lang="en-US"/>
        </a:p>
      </dgm:t>
    </dgm:pt>
    <dgm:pt modelId="{35BFDC8D-9BEB-4D81-90AD-749C81A26DBD}" type="pres">
      <dgm:prSet presAssocID="{061A8CE3-8C57-49C1-85D2-880A969FBF7A}" presName="rootText" presStyleLbl="node1" presStyleIdx="0" presStyleCnt="3"/>
      <dgm:spPr/>
      <dgm:t>
        <a:bodyPr/>
        <a:lstStyle/>
        <a:p>
          <a:endParaRPr lang="en-US"/>
        </a:p>
      </dgm:t>
    </dgm:pt>
    <dgm:pt modelId="{0489D118-11A1-48B3-A203-0FEAD31F4852}" type="pres">
      <dgm:prSet presAssocID="{061A8CE3-8C57-49C1-85D2-880A969FBF7A}" presName="rootConnector" presStyleLbl="node1" presStyleIdx="0" presStyleCnt="3"/>
      <dgm:spPr/>
      <dgm:t>
        <a:bodyPr/>
        <a:lstStyle/>
        <a:p>
          <a:endParaRPr lang="en-US"/>
        </a:p>
      </dgm:t>
    </dgm:pt>
    <dgm:pt modelId="{ED4B9254-5A8C-48C4-ABD6-6B59AEEADC01}" type="pres">
      <dgm:prSet presAssocID="{061A8CE3-8C57-49C1-85D2-880A969FBF7A}" presName="childShape" presStyleCnt="0"/>
      <dgm:spPr/>
      <dgm:t>
        <a:bodyPr/>
        <a:lstStyle/>
        <a:p>
          <a:endParaRPr lang="en-US"/>
        </a:p>
      </dgm:t>
    </dgm:pt>
    <dgm:pt modelId="{559A6EC9-B87F-4AA6-8483-170CC6DD64FF}" type="pres">
      <dgm:prSet presAssocID="{73D54843-9206-4E2B-B85D-B2BA6EE22657}" presName="Name13" presStyleLbl="parChTrans1D2" presStyleIdx="0" presStyleCnt="9"/>
      <dgm:spPr/>
      <dgm:t>
        <a:bodyPr/>
        <a:lstStyle/>
        <a:p>
          <a:endParaRPr lang="en-US"/>
        </a:p>
      </dgm:t>
    </dgm:pt>
    <dgm:pt modelId="{3DB770CD-5B82-4C97-B910-E5F591991DAE}" type="pres">
      <dgm:prSet presAssocID="{51F4DFBF-DC93-4BBD-9753-A4AE7A75EE58}" presName="childText" presStyleLbl="bgAcc1" presStyleIdx="0" presStyleCnt="9">
        <dgm:presLayoutVars>
          <dgm:bulletEnabled val="1"/>
        </dgm:presLayoutVars>
      </dgm:prSet>
      <dgm:spPr/>
      <dgm:t>
        <a:bodyPr/>
        <a:lstStyle/>
        <a:p>
          <a:endParaRPr lang="en-US"/>
        </a:p>
      </dgm:t>
    </dgm:pt>
    <dgm:pt modelId="{B2671BC8-1BC3-4072-813E-9B6EE29E0C40}" type="pres">
      <dgm:prSet presAssocID="{99F6162A-D8C7-45BA-A181-01E03850B79B}" presName="Name13" presStyleLbl="parChTrans1D2" presStyleIdx="1" presStyleCnt="9"/>
      <dgm:spPr/>
      <dgm:t>
        <a:bodyPr/>
        <a:lstStyle/>
        <a:p>
          <a:endParaRPr lang="en-US"/>
        </a:p>
      </dgm:t>
    </dgm:pt>
    <dgm:pt modelId="{A65B65D9-F678-41C3-B56B-17BBAACE412E}" type="pres">
      <dgm:prSet presAssocID="{72FA5FFD-F3A3-427A-BBB3-65BDC0482550}" presName="childText" presStyleLbl="bgAcc1" presStyleIdx="1" presStyleCnt="9">
        <dgm:presLayoutVars>
          <dgm:bulletEnabled val="1"/>
        </dgm:presLayoutVars>
      </dgm:prSet>
      <dgm:spPr/>
      <dgm:t>
        <a:bodyPr/>
        <a:lstStyle/>
        <a:p>
          <a:endParaRPr lang="en-US"/>
        </a:p>
      </dgm:t>
    </dgm:pt>
    <dgm:pt modelId="{092C365C-805C-4A50-AAFB-575053D5127C}" type="pres">
      <dgm:prSet presAssocID="{56F4DF1B-1F68-4919-8212-AEFDE61470C1}" presName="Name13" presStyleLbl="parChTrans1D2" presStyleIdx="2" presStyleCnt="9"/>
      <dgm:spPr/>
      <dgm:t>
        <a:bodyPr/>
        <a:lstStyle/>
        <a:p>
          <a:endParaRPr lang="en-US"/>
        </a:p>
      </dgm:t>
    </dgm:pt>
    <dgm:pt modelId="{423AC899-27DD-4C32-BB79-D4060B72642F}" type="pres">
      <dgm:prSet presAssocID="{691243CE-866E-49E2-B073-CADCBE06246E}" presName="childText" presStyleLbl="bgAcc1" presStyleIdx="2" presStyleCnt="9">
        <dgm:presLayoutVars>
          <dgm:bulletEnabled val="1"/>
        </dgm:presLayoutVars>
      </dgm:prSet>
      <dgm:spPr/>
      <dgm:t>
        <a:bodyPr/>
        <a:lstStyle/>
        <a:p>
          <a:endParaRPr lang="en-US"/>
        </a:p>
      </dgm:t>
    </dgm:pt>
    <dgm:pt modelId="{2D329845-2F46-4437-9C36-E148BE01DD57}" type="pres">
      <dgm:prSet presAssocID="{AFA0E914-93F2-40BD-94B6-E37A3026E1C2}" presName="root" presStyleCnt="0"/>
      <dgm:spPr/>
      <dgm:t>
        <a:bodyPr/>
        <a:lstStyle/>
        <a:p>
          <a:endParaRPr lang="en-US"/>
        </a:p>
      </dgm:t>
    </dgm:pt>
    <dgm:pt modelId="{BBCC0B47-696C-4A13-AAE4-0FF34902BA41}" type="pres">
      <dgm:prSet presAssocID="{AFA0E914-93F2-40BD-94B6-E37A3026E1C2}" presName="rootComposite" presStyleCnt="0"/>
      <dgm:spPr/>
      <dgm:t>
        <a:bodyPr/>
        <a:lstStyle/>
        <a:p>
          <a:endParaRPr lang="en-US"/>
        </a:p>
      </dgm:t>
    </dgm:pt>
    <dgm:pt modelId="{DC061295-CA8F-493C-A7AC-7C79F80D13CC}" type="pres">
      <dgm:prSet presAssocID="{AFA0E914-93F2-40BD-94B6-E37A3026E1C2}" presName="rootText" presStyleLbl="node1" presStyleIdx="1" presStyleCnt="3"/>
      <dgm:spPr/>
      <dgm:t>
        <a:bodyPr/>
        <a:lstStyle/>
        <a:p>
          <a:endParaRPr lang="en-US"/>
        </a:p>
      </dgm:t>
    </dgm:pt>
    <dgm:pt modelId="{3CC502C4-EAC7-40D8-81F8-93C8FB524674}" type="pres">
      <dgm:prSet presAssocID="{AFA0E914-93F2-40BD-94B6-E37A3026E1C2}" presName="rootConnector" presStyleLbl="node1" presStyleIdx="1" presStyleCnt="3"/>
      <dgm:spPr/>
      <dgm:t>
        <a:bodyPr/>
        <a:lstStyle/>
        <a:p>
          <a:endParaRPr lang="en-US"/>
        </a:p>
      </dgm:t>
    </dgm:pt>
    <dgm:pt modelId="{8ADCB0F6-51C2-470B-BF65-9D670DFCE66E}" type="pres">
      <dgm:prSet presAssocID="{AFA0E914-93F2-40BD-94B6-E37A3026E1C2}" presName="childShape" presStyleCnt="0"/>
      <dgm:spPr/>
      <dgm:t>
        <a:bodyPr/>
        <a:lstStyle/>
        <a:p>
          <a:endParaRPr lang="en-US"/>
        </a:p>
      </dgm:t>
    </dgm:pt>
    <dgm:pt modelId="{B03FA7A4-ABD6-4CCF-8BD0-0EF1BD4A7DFC}" type="pres">
      <dgm:prSet presAssocID="{6F6C1D53-2AAE-4751-A488-D5CA02EE74F9}" presName="Name13" presStyleLbl="parChTrans1D2" presStyleIdx="3" presStyleCnt="9"/>
      <dgm:spPr/>
      <dgm:t>
        <a:bodyPr/>
        <a:lstStyle/>
        <a:p>
          <a:endParaRPr lang="en-US"/>
        </a:p>
      </dgm:t>
    </dgm:pt>
    <dgm:pt modelId="{0C2826FC-F7E1-4596-9993-64D4C9C80721}" type="pres">
      <dgm:prSet presAssocID="{1E4A352F-A6D1-4B4C-A60E-30B4EEC6CC0E}" presName="childText" presStyleLbl="bgAcc1" presStyleIdx="3" presStyleCnt="9">
        <dgm:presLayoutVars>
          <dgm:bulletEnabled val="1"/>
        </dgm:presLayoutVars>
      </dgm:prSet>
      <dgm:spPr/>
      <dgm:t>
        <a:bodyPr/>
        <a:lstStyle/>
        <a:p>
          <a:endParaRPr lang="en-US"/>
        </a:p>
      </dgm:t>
    </dgm:pt>
    <dgm:pt modelId="{3BA44247-F4E9-4AC4-8964-38CA4F3A8220}" type="pres">
      <dgm:prSet presAssocID="{C7944045-D5C6-4673-B5F7-22D3C7700E3B}" presName="Name13" presStyleLbl="parChTrans1D2" presStyleIdx="4" presStyleCnt="9"/>
      <dgm:spPr/>
      <dgm:t>
        <a:bodyPr/>
        <a:lstStyle/>
        <a:p>
          <a:endParaRPr lang="en-US"/>
        </a:p>
      </dgm:t>
    </dgm:pt>
    <dgm:pt modelId="{AE7A5EDD-FF34-4A16-B03B-6A99BDA09758}" type="pres">
      <dgm:prSet presAssocID="{E07EA14D-C8E6-4A63-B1B3-AA64E964E8CF}" presName="childText" presStyleLbl="bgAcc1" presStyleIdx="4" presStyleCnt="9">
        <dgm:presLayoutVars>
          <dgm:bulletEnabled val="1"/>
        </dgm:presLayoutVars>
      </dgm:prSet>
      <dgm:spPr/>
      <dgm:t>
        <a:bodyPr/>
        <a:lstStyle/>
        <a:p>
          <a:endParaRPr lang="en-US"/>
        </a:p>
      </dgm:t>
    </dgm:pt>
    <dgm:pt modelId="{19411D1D-DFF5-4A27-B992-FE9CB6A6844C}" type="pres">
      <dgm:prSet presAssocID="{FD79C250-14C6-42BE-9F89-32A8A99001C9}" presName="Name13" presStyleLbl="parChTrans1D2" presStyleIdx="5" presStyleCnt="9"/>
      <dgm:spPr/>
      <dgm:t>
        <a:bodyPr/>
        <a:lstStyle/>
        <a:p>
          <a:endParaRPr lang="en-US"/>
        </a:p>
      </dgm:t>
    </dgm:pt>
    <dgm:pt modelId="{FA2331DD-F5B5-415E-9BC8-92DDE145D6B9}" type="pres">
      <dgm:prSet presAssocID="{2AFC048C-EE2E-4A19-8A18-CF81EE6E9655}" presName="childText" presStyleLbl="bgAcc1" presStyleIdx="5" presStyleCnt="9">
        <dgm:presLayoutVars>
          <dgm:bulletEnabled val="1"/>
        </dgm:presLayoutVars>
      </dgm:prSet>
      <dgm:spPr/>
      <dgm:t>
        <a:bodyPr/>
        <a:lstStyle/>
        <a:p>
          <a:endParaRPr lang="en-US"/>
        </a:p>
      </dgm:t>
    </dgm:pt>
    <dgm:pt modelId="{81B491EC-60F3-42A1-9B2F-56D37571BE70}" type="pres">
      <dgm:prSet presAssocID="{4357EBFD-51C6-49A0-A4B4-EAB45B73D9E8}" presName="root" presStyleCnt="0"/>
      <dgm:spPr/>
      <dgm:t>
        <a:bodyPr/>
        <a:lstStyle/>
        <a:p>
          <a:endParaRPr lang="en-US"/>
        </a:p>
      </dgm:t>
    </dgm:pt>
    <dgm:pt modelId="{E4E3D1E3-957D-4F64-8ACF-CBC637FCF4C0}" type="pres">
      <dgm:prSet presAssocID="{4357EBFD-51C6-49A0-A4B4-EAB45B73D9E8}" presName="rootComposite" presStyleCnt="0"/>
      <dgm:spPr/>
      <dgm:t>
        <a:bodyPr/>
        <a:lstStyle/>
        <a:p>
          <a:endParaRPr lang="en-US"/>
        </a:p>
      </dgm:t>
    </dgm:pt>
    <dgm:pt modelId="{D7ADADC1-BBD0-45D9-A616-1065DA431FA6}" type="pres">
      <dgm:prSet presAssocID="{4357EBFD-51C6-49A0-A4B4-EAB45B73D9E8}" presName="rootText" presStyleLbl="node1" presStyleIdx="2" presStyleCnt="3"/>
      <dgm:spPr/>
      <dgm:t>
        <a:bodyPr/>
        <a:lstStyle/>
        <a:p>
          <a:endParaRPr lang="en-US"/>
        </a:p>
      </dgm:t>
    </dgm:pt>
    <dgm:pt modelId="{557E170C-1CE6-48E9-A8E7-ABDE022FD540}" type="pres">
      <dgm:prSet presAssocID="{4357EBFD-51C6-49A0-A4B4-EAB45B73D9E8}" presName="rootConnector" presStyleLbl="node1" presStyleIdx="2" presStyleCnt="3"/>
      <dgm:spPr/>
      <dgm:t>
        <a:bodyPr/>
        <a:lstStyle/>
        <a:p>
          <a:endParaRPr lang="en-US"/>
        </a:p>
      </dgm:t>
    </dgm:pt>
    <dgm:pt modelId="{BA16D67F-17DD-4F68-95AC-44786F3E51DF}" type="pres">
      <dgm:prSet presAssocID="{4357EBFD-51C6-49A0-A4B4-EAB45B73D9E8}" presName="childShape" presStyleCnt="0"/>
      <dgm:spPr/>
      <dgm:t>
        <a:bodyPr/>
        <a:lstStyle/>
        <a:p>
          <a:endParaRPr lang="en-US"/>
        </a:p>
      </dgm:t>
    </dgm:pt>
    <dgm:pt modelId="{91516C30-96DD-4B64-B44A-48DAC6979AB7}" type="pres">
      <dgm:prSet presAssocID="{2DC77D30-0A36-4D70-BB28-3A074488F244}" presName="Name13" presStyleLbl="parChTrans1D2" presStyleIdx="6" presStyleCnt="9"/>
      <dgm:spPr/>
      <dgm:t>
        <a:bodyPr/>
        <a:lstStyle/>
        <a:p>
          <a:endParaRPr lang="en-US"/>
        </a:p>
      </dgm:t>
    </dgm:pt>
    <dgm:pt modelId="{E8DC12AE-603F-4AC6-8A93-D3148FD67410}" type="pres">
      <dgm:prSet presAssocID="{459C3555-D189-4B80-AF7E-462F8E69C2F9}" presName="childText" presStyleLbl="bgAcc1" presStyleIdx="6" presStyleCnt="9">
        <dgm:presLayoutVars>
          <dgm:bulletEnabled val="1"/>
        </dgm:presLayoutVars>
      </dgm:prSet>
      <dgm:spPr/>
      <dgm:t>
        <a:bodyPr/>
        <a:lstStyle/>
        <a:p>
          <a:endParaRPr lang="en-US"/>
        </a:p>
      </dgm:t>
    </dgm:pt>
    <dgm:pt modelId="{2DE2173B-8D24-4246-803B-E695F034FE8C}" type="pres">
      <dgm:prSet presAssocID="{B5C7193E-7289-4809-8763-A9E88B9AC604}" presName="Name13" presStyleLbl="parChTrans1D2" presStyleIdx="7" presStyleCnt="9"/>
      <dgm:spPr/>
      <dgm:t>
        <a:bodyPr/>
        <a:lstStyle/>
        <a:p>
          <a:endParaRPr lang="en-US"/>
        </a:p>
      </dgm:t>
    </dgm:pt>
    <dgm:pt modelId="{242CF637-22A3-415E-9835-F1DC790740EA}" type="pres">
      <dgm:prSet presAssocID="{601E74E2-9C6A-4F26-846A-04A4A2A79B93}" presName="childText" presStyleLbl="bgAcc1" presStyleIdx="7" presStyleCnt="9">
        <dgm:presLayoutVars>
          <dgm:bulletEnabled val="1"/>
        </dgm:presLayoutVars>
      </dgm:prSet>
      <dgm:spPr/>
      <dgm:t>
        <a:bodyPr/>
        <a:lstStyle/>
        <a:p>
          <a:endParaRPr lang="en-US"/>
        </a:p>
      </dgm:t>
    </dgm:pt>
    <dgm:pt modelId="{03C1A4EF-C450-4D1C-B681-E6EB9D040F49}" type="pres">
      <dgm:prSet presAssocID="{861447AF-5ED8-4359-8953-6C36A1AC8267}" presName="Name13" presStyleLbl="parChTrans1D2" presStyleIdx="8" presStyleCnt="9"/>
      <dgm:spPr/>
      <dgm:t>
        <a:bodyPr/>
        <a:lstStyle/>
        <a:p>
          <a:endParaRPr lang="en-US"/>
        </a:p>
      </dgm:t>
    </dgm:pt>
    <dgm:pt modelId="{A0CA1EEC-8131-4B2F-AAED-196D529F7999}" type="pres">
      <dgm:prSet presAssocID="{057C5B73-251D-49CC-82D7-675239EC09C7}" presName="childText" presStyleLbl="bgAcc1" presStyleIdx="8" presStyleCnt="9">
        <dgm:presLayoutVars>
          <dgm:bulletEnabled val="1"/>
        </dgm:presLayoutVars>
      </dgm:prSet>
      <dgm:spPr/>
      <dgm:t>
        <a:bodyPr/>
        <a:lstStyle/>
        <a:p>
          <a:endParaRPr lang="en-US"/>
        </a:p>
      </dgm:t>
    </dgm:pt>
  </dgm:ptLst>
  <dgm:cxnLst>
    <dgm:cxn modelId="{4896D8B8-A2B0-4ABB-9079-0F7B390E4764}" srcId="{061A8CE3-8C57-49C1-85D2-880A969FBF7A}" destId="{51F4DFBF-DC93-4BBD-9753-A4AE7A75EE58}" srcOrd="0" destOrd="0" parTransId="{73D54843-9206-4E2B-B85D-B2BA6EE22657}" sibTransId="{E6CB42EA-5B14-4799-88BE-B0623262438C}"/>
    <dgm:cxn modelId="{25D5CF73-C710-4D05-B06F-CEABB3F7B0D9}" type="presOf" srcId="{56F4DF1B-1F68-4919-8212-AEFDE61470C1}" destId="{092C365C-805C-4A50-AAFB-575053D5127C}" srcOrd="0" destOrd="0" presId="urn:microsoft.com/office/officeart/2005/8/layout/hierarchy3"/>
    <dgm:cxn modelId="{2F5C9391-8656-4E8D-BF7D-980745FD5DB2}" srcId="{AFA0E914-93F2-40BD-94B6-E37A3026E1C2}" destId="{2AFC048C-EE2E-4A19-8A18-CF81EE6E9655}" srcOrd="2" destOrd="0" parTransId="{FD79C250-14C6-42BE-9F89-32A8A99001C9}" sibTransId="{B3985F97-D966-4822-BF5C-BC219040A6EE}"/>
    <dgm:cxn modelId="{17A23870-B7A5-4519-B775-2233892C8A02}" type="presOf" srcId="{51F4DFBF-DC93-4BBD-9753-A4AE7A75EE58}" destId="{3DB770CD-5B82-4C97-B910-E5F591991DAE}" srcOrd="0" destOrd="0" presId="urn:microsoft.com/office/officeart/2005/8/layout/hierarchy3"/>
    <dgm:cxn modelId="{4B3EE37C-A327-476E-91D0-08BBAC5B50C8}" type="presOf" srcId="{057C5B73-251D-49CC-82D7-675239EC09C7}" destId="{A0CA1EEC-8131-4B2F-AAED-196D529F7999}" srcOrd="0" destOrd="0" presId="urn:microsoft.com/office/officeart/2005/8/layout/hierarchy3"/>
    <dgm:cxn modelId="{A1FD12D8-96EC-4327-B14D-8D4F68ADFE57}" type="presOf" srcId="{FD79C250-14C6-42BE-9F89-32A8A99001C9}" destId="{19411D1D-DFF5-4A27-B992-FE9CB6A6844C}" srcOrd="0" destOrd="0" presId="urn:microsoft.com/office/officeart/2005/8/layout/hierarchy3"/>
    <dgm:cxn modelId="{283B961D-CD2D-48F9-9F42-21947F5616DE}" type="presOf" srcId="{061A8CE3-8C57-49C1-85D2-880A969FBF7A}" destId="{0489D118-11A1-48B3-A203-0FEAD31F4852}" srcOrd="1" destOrd="0" presId="urn:microsoft.com/office/officeart/2005/8/layout/hierarchy3"/>
    <dgm:cxn modelId="{5F2FABF4-1FAA-43B6-BAF9-3C6F5E64D22E}" srcId="{8F840737-0505-4806-8AAC-546240287DE1}" destId="{061A8CE3-8C57-49C1-85D2-880A969FBF7A}" srcOrd="0" destOrd="0" parTransId="{93C9F4FB-BCCF-4BBB-9886-3E6CB95BF2D9}" sibTransId="{99A57495-56B8-4DA0-8F20-C12AAEBACA2E}"/>
    <dgm:cxn modelId="{9A15896F-08F8-4D17-87BE-5037C663191C}" type="presOf" srcId="{E07EA14D-C8E6-4A63-B1B3-AA64E964E8CF}" destId="{AE7A5EDD-FF34-4A16-B03B-6A99BDA09758}" srcOrd="0" destOrd="0" presId="urn:microsoft.com/office/officeart/2005/8/layout/hierarchy3"/>
    <dgm:cxn modelId="{4860EC9C-88FC-452C-BFA8-1E288CA785CD}" type="presOf" srcId="{8F840737-0505-4806-8AAC-546240287DE1}" destId="{14CCA7DB-4E3C-402D-A002-3F3AB65A1D84}" srcOrd="0" destOrd="0" presId="urn:microsoft.com/office/officeart/2005/8/layout/hierarchy3"/>
    <dgm:cxn modelId="{2B51A10C-E2B8-4E9B-BCC2-5310304BA5D5}" type="presOf" srcId="{4357EBFD-51C6-49A0-A4B4-EAB45B73D9E8}" destId="{557E170C-1CE6-48E9-A8E7-ABDE022FD540}" srcOrd="1" destOrd="0" presId="urn:microsoft.com/office/officeart/2005/8/layout/hierarchy3"/>
    <dgm:cxn modelId="{9812FE98-57BD-42AC-BC94-E324004719C7}" type="presOf" srcId="{72FA5FFD-F3A3-427A-BBB3-65BDC0482550}" destId="{A65B65D9-F678-41C3-B56B-17BBAACE412E}" srcOrd="0" destOrd="0" presId="urn:microsoft.com/office/officeart/2005/8/layout/hierarchy3"/>
    <dgm:cxn modelId="{12066383-10DD-4860-8E8B-7DABCD0EFA20}" type="presOf" srcId="{1E4A352F-A6D1-4B4C-A60E-30B4EEC6CC0E}" destId="{0C2826FC-F7E1-4596-9993-64D4C9C80721}" srcOrd="0" destOrd="0" presId="urn:microsoft.com/office/officeart/2005/8/layout/hierarchy3"/>
    <dgm:cxn modelId="{B6D53809-E3D1-4363-BD2A-32550CCEF089}" type="presOf" srcId="{861447AF-5ED8-4359-8953-6C36A1AC8267}" destId="{03C1A4EF-C450-4D1C-B681-E6EB9D040F49}" srcOrd="0" destOrd="0" presId="urn:microsoft.com/office/officeart/2005/8/layout/hierarchy3"/>
    <dgm:cxn modelId="{55CE8F83-90D0-49D4-A8DF-84F55ED13AC2}" type="presOf" srcId="{99F6162A-D8C7-45BA-A181-01E03850B79B}" destId="{B2671BC8-1BC3-4072-813E-9B6EE29E0C40}" srcOrd="0" destOrd="0" presId="urn:microsoft.com/office/officeart/2005/8/layout/hierarchy3"/>
    <dgm:cxn modelId="{50AE147C-DE33-49F5-A945-1C5137C8EC1D}" srcId="{4357EBFD-51C6-49A0-A4B4-EAB45B73D9E8}" destId="{057C5B73-251D-49CC-82D7-675239EC09C7}" srcOrd="2" destOrd="0" parTransId="{861447AF-5ED8-4359-8953-6C36A1AC8267}" sibTransId="{6AA56883-F7E9-4B9D-A79E-6CFEDF10ED51}"/>
    <dgm:cxn modelId="{4640EA4F-BA17-4C8D-A08E-21A836572EEB}" type="presOf" srcId="{AFA0E914-93F2-40BD-94B6-E37A3026E1C2}" destId="{DC061295-CA8F-493C-A7AC-7C79F80D13CC}" srcOrd="0" destOrd="0" presId="urn:microsoft.com/office/officeart/2005/8/layout/hierarchy3"/>
    <dgm:cxn modelId="{292DF90A-5288-49B2-9885-22EF65EC075A}" type="presOf" srcId="{C7944045-D5C6-4673-B5F7-22D3C7700E3B}" destId="{3BA44247-F4E9-4AC4-8964-38CA4F3A8220}" srcOrd="0" destOrd="0" presId="urn:microsoft.com/office/officeart/2005/8/layout/hierarchy3"/>
    <dgm:cxn modelId="{084D4842-0C27-494B-9036-24A840686ABA}" srcId="{4357EBFD-51C6-49A0-A4B4-EAB45B73D9E8}" destId="{601E74E2-9C6A-4F26-846A-04A4A2A79B93}" srcOrd="1" destOrd="0" parTransId="{B5C7193E-7289-4809-8763-A9E88B9AC604}" sibTransId="{29ED3A1B-7EBB-42B6-9565-C745B4A3434A}"/>
    <dgm:cxn modelId="{24272950-DFA6-41CA-8FCF-69BCD1E87DD2}" type="presOf" srcId="{2AFC048C-EE2E-4A19-8A18-CF81EE6E9655}" destId="{FA2331DD-F5B5-415E-9BC8-92DDE145D6B9}" srcOrd="0" destOrd="0" presId="urn:microsoft.com/office/officeart/2005/8/layout/hierarchy3"/>
    <dgm:cxn modelId="{DCFBD896-101A-43C1-8A7E-173BF9480F29}" type="presOf" srcId="{6F6C1D53-2AAE-4751-A488-D5CA02EE74F9}" destId="{B03FA7A4-ABD6-4CCF-8BD0-0EF1BD4A7DFC}" srcOrd="0" destOrd="0" presId="urn:microsoft.com/office/officeart/2005/8/layout/hierarchy3"/>
    <dgm:cxn modelId="{A97E6E50-E062-4913-BE95-E03D5027C127}" type="presOf" srcId="{AFA0E914-93F2-40BD-94B6-E37A3026E1C2}" destId="{3CC502C4-EAC7-40D8-81F8-93C8FB524674}" srcOrd="1" destOrd="0" presId="urn:microsoft.com/office/officeart/2005/8/layout/hierarchy3"/>
    <dgm:cxn modelId="{CDD98620-ABA8-4ACF-8D7D-6B32627BE4F4}" type="presOf" srcId="{601E74E2-9C6A-4F26-846A-04A4A2A79B93}" destId="{242CF637-22A3-415E-9835-F1DC790740EA}" srcOrd="0" destOrd="0" presId="urn:microsoft.com/office/officeart/2005/8/layout/hierarchy3"/>
    <dgm:cxn modelId="{8BBAE870-9602-4145-BFC3-F4EA20447ECD}" type="presOf" srcId="{73D54843-9206-4E2B-B85D-B2BA6EE22657}" destId="{559A6EC9-B87F-4AA6-8483-170CC6DD64FF}" srcOrd="0" destOrd="0" presId="urn:microsoft.com/office/officeart/2005/8/layout/hierarchy3"/>
    <dgm:cxn modelId="{036B5004-7227-4121-8D40-800C92C764F2}" type="presOf" srcId="{691243CE-866E-49E2-B073-CADCBE06246E}" destId="{423AC899-27DD-4C32-BB79-D4060B72642F}" srcOrd="0" destOrd="0" presId="urn:microsoft.com/office/officeart/2005/8/layout/hierarchy3"/>
    <dgm:cxn modelId="{6D161FD5-2D33-480E-BD96-E78123770720}" type="presOf" srcId="{2DC77D30-0A36-4D70-BB28-3A074488F244}" destId="{91516C30-96DD-4B64-B44A-48DAC6979AB7}" srcOrd="0" destOrd="0" presId="urn:microsoft.com/office/officeart/2005/8/layout/hierarchy3"/>
    <dgm:cxn modelId="{51A85C46-2A0D-4B60-B7EA-152F588773B4}" type="presOf" srcId="{B5C7193E-7289-4809-8763-A9E88B9AC604}" destId="{2DE2173B-8D24-4246-803B-E695F034FE8C}" srcOrd="0" destOrd="0" presId="urn:microsoft.com/office/officeart/2005/8/layout/hierarchy3"/>
    <dgm:cxn modelId="{78A97DEC-542B-4DFA-993D-316F74D2655E}" type="presOf" srcId="{4357EBFD-51C6-49A0-A4B4-EAB45B73D9E8}" destId="{D7ADADC1-BBD0-45D9-A616-1065DA431FA6}" srcOrd="0" destOrd="0" presId="urn:microsoft.com/office/officeart/2005/8/layout/hierarchy3"/>
    <dgm:cxn modelId="{E9DF50E9-F5B3-4557-A958-5EBD2244E65A}" srcId="{061A8CE3-8C57-49C1-85D2-880A969FBF7A}" destId="{691243CE-866E-49E2-B073-CADCBE06246E}" srcOrd="2" destOrd="0" parTransId="{56F4DF1B-1F68-4919-8212-AEFDE61470C1}" sibTransId="{801A3B04-A4A4-4AAA-A55E-A752E4CDA4E5}"/>
    <dgm:cxn modelId="{5477081D-EE41-4B79-8649-CE727D1A5ED3}" srcId="{061A8CE3-8C57-49C1-85D2-880A969FBF7A}" destId="{72FA5FFD-F3A3-427A-BBB3-65BDC0482550}" srcOrd="1" destOrd="0" parTransId="{99F6162A-D8C7-45BA-A181-01E03850B79B}" sibTransId="{CE8A2834-73AE-46F1-9305-A34EAB55CBB9}"/>
    <dgm:cxn modelId="{F7890E7C-3315-4AE9-B2BE-E03BF0E0E3DB}" srcId="{8F840737-0505-4806-8AAC-546240287DE1}" destId="{AFA0E914-93F2-40BD-94B6-E37A3026E1C2}" srcOrd="1" destOrd="0" parTransId="{1010DE01-0D8F-4BCE-9924-4B058C1B0844}" sibTransId="{9CD60508-B6D9-442B-B7D1-2E11048AC7EB}"/>
    <dgm:cxn modelId="{09854A30-BF3F-4653-AAC3-5EB963313880}" srcId="{4357EBFD-51C6-49A0-A4B4-EAB45B73D9E8}" destId="{459C3555-D189-4B80-AF7E-462F8E69C2F9}" srcOrd="0" destOrd="0" parTransId="{2DC77D30-0A36-4D70-BB28-3A074488F244}" sibTransId="{829E9A36-CF02-4F19-BD6A-73BB91585391}"/>
    <dgm:cxn modelId="{FB6CFF06-7F85-484F-838B-760C49357C10}" srcId="{8F840737-0505-4806-8AAC-546240287DE1}" destId="{4357EBFD-51C6-49A0-A4B4-EAB45B73D9E8}" srcOrd="2" destOrd="0" parTransId="{EFB5D32D-444A-4AE6-B0A7-3A1D40F34BE2}" sibTransId="{B4C6A2E7-6A12-405D-A6EE-2FB5F31F8899}"/>
    <dgm:cxn modelId="{1A971E75-FCC0-4FC2-8CC2-0FED81F159B2}" srcId="{AFA0E914-93F2-40BD-94B6-E37A3026E1C2}" destId="{1E4A352F-A6D1-4B4C-A60E-30B4EEC6CC0E}" srcOrd="0" destOrd="0" parTransId="{6F6C1D53-2AAE-4751-A488-D5CA02EE74F9}" sibTransId="{95E4D81A-24AD-438B-A16C-8C6E3915CA13}"/>
    <dgm:cxn modelId="{19FA1850-846B-470C-9BAD-41845DB1C6D6}" type="presOf" srcId="{061A8CE3-8C57-49C1-85D2-880A969FBF7A}" destId="{35BFDC8D-9BEB-4D81-90AD-749C81A26DBD}" srcOrd="0" destOrd="0" presId="urn:microsoft.com/office/officeart/2005/8/layout/hierarchy3"/>
    <dgm:cxn modelId="{9909783D-13A6-47B0-A984-7A15E8371DFE}" type="presOf" srcId="{459C3555-D189-4B80-AF7E-462F8E69C2F9}" destId="{E8DC12AE-603F-4AC6-8A93-D3148FD67410}" srcOrd="0" destOrd="0" presId="urn:microsoft.com/office/officeart/2005/8/layout/hierarchy3"/>
    <dgm:cxn modelId="{BCADCFFC-0E7F-4783-8DC5-4D1591302A97}" srcId="{AFA0E914-93F2-40BD-94B6-E37A3026E1C2}" destId="{E07EA14D-C8E6-4A63-B1B3-AA64E964E8CF}" srcOrd="1" destOrd="0" parTransId="{C7944045-D5C6-4673-B5F7-22D3C7700E3B}" sibTransId="{7E573C7D-56FD-4891-A897-138DA0E8FD8B}"/>
    <dgm:cxn modelId="{70D0D7AD-B338-40B8-8257-4B04252E7207}" type="presParOf" srcId="{14CCA7DB-4E3C-402D-A002-3F3AB65A1D84}" destId="{094C2EDD-E7D9-4E12-A690-CFD4E554A473}" srcOrd="0" destOrd="0" presId="urn:microsoft.com/office/officeart/2005/8/layout/hierarchy3"/>
    <dgm:cxn modelId="{46B61CC4-3D0C-47D6-BACC-89CCAED59D42}" type="presParOf" srcId="{094C2EDD-E7D9-4E12-A690-CFD4E554A473}" destId="{BEF9EC61-16AA-4531-856B-C062F4AECA9D}" srcOrd="0" destOrd="0" presId="urn:microsoft.com/office/officeart/2005/8/layout/hierarchy3"/>
    <dgm:cxn modelId="{C0E5B92C-B52B-4A2F-9678-5930053E62E5}" type="presParOf" srcId="{BEF9EC61-16AA-4531-856B-C062F4AECA9D}" destId="{35BFDC8D-9BEB-4D81-90AD-749C81A26DBD}" srcOrd="0" destOrd="0" presId="urn:microsoft.com/office/officeart/2005/8/layout/hierarchy3"/>
    <dgm:cxn modelId="{56FA29A7-D824-4401-9DA4-9D42FB0E2171}" type="presParOf" srcId="{BEF9EC61-16AA-4531-856B-C062F4AECA9D}" destId="{0489D118-11A1-48B3-A203-0FEAD31F4852}" srcOrd="1" destOrd="0" presId="urn:microsoft.com/office/officeart/2005/8/layout/hierarchy3"/>
    <dgm:cxn modelId="{3475CF63-D890-43E4-9E84-732C0E2069E4}" type="presParOf" srcId="{094C2EDD-E7D9-4E12-A690-CFD4E554A473}" destId="{ED4B9254-5A8C-48C4-ABD6-6B59AEEADC01}" srcOrd="1" destOrd="0" presId="urn:microsoft.com/office/officeart/2005/8/layout/hierarchy3"/>
    <dgm:cxn modelId="{146AF82B-85C9-4160-9FD0-B193D8B5255C}" type="presParOf" srcId="{ED4B9254-5A8C-48C4-ABD6-6B59AEEADC01}" destId="{559A6EC9-B87F-4AA6-8483-170CC6DD64FF}" srcOrd="0" destOrd="0" presId="urn:microsoft.com/office/officeart/2005/8/layout/hierarchy3"/>
    <dgm:cxn modelId="{1CD57C24-2727-41CC-9651-8CD3707CF07B}" type="presParOf" srcId="{ED4B9254-5A8C-48C4-ABD6-6B59AEEADC01}" destId="{3DB770CD-5B82-4C97-B910-E5F591991DAE}" srcOrd="1" destOrd="0" presId="urn:microsoft.com/office/officeart/2005/8/layout/hierarchy3"/>
    <dgm:cxn modelId="{8824F8C0-E6D9-40BA-9F49-54E6ED47C7F2}" type="presParOf" srcId="{ED4B9254-5A8C-48C4-ABD6-6B59AEEADC01}" destId="{B2671BC8-1BC3-4072-813E-9B6EE29E0C40}" srcOrd="2" destOrd="0" presId="urn:microsoft.com/office/officeart/2005/8/layout/hierarchy3"/>
    <dgm:cxn modelId="{F5E17AD0-FE4C-43A3-BFC5-367210D03284}" type="presParOf" srcId="{ED4B9254-5A8C-48C4-ABD6-6B59AEEADC01}" destId="{A65B65D9-F678-41C3-B56B-17BBAACE412E}" srcOrd="3" destOrd="0" presId="urn:microsoft.com/office/officeart/2005/8/layout/hierarchy3"/>
    <dgm:cxn modelId="{815125A6-805F-4183-A522-545F7B1E32FC}" type="presParOf" srcId="{ED4B9254-5A8C-48C4-ABD6-6B59AEEADC01}" destId="{092C365C-805C-4A50-AAFB-575053D5127C}" srcOrd="4" destOrd="0" presId="urn:microsoft.com/office/officeart/2005/8/layout/hierarchy3"/>
    <dgm:cxn modelId="{81613876-F6AC-46B7-9BD6-11554700EA02}" type="presParOf" srcId="{ED4B9254-5A8C-48C4-ABD6-6B59AEEADC01}" destId="{423AC899-27DD-4C32-BB79-D4060B72642F}" srcOrd="5" destOrd="0" presId="urn:microsoft.com/office/officeart/2005/8/layout/hierarchy3"/>
    <dgm:cxn modelId="{819F1240-3B41-4D51-ACFA-8FBE34D9A869}" type="presParOf" srcId="{14CCA7DB-4E3C-402D-A002-3F3AB65A1D84}" destId="{2D329845-2F46-4437-9C36-E148BE01DD57}" srcOrd="1" destOrd="0" presId="urn:microsoft.com/office/officeart/2005/8/layout/hierarchy3"/>
    <dgm:cxn modelId="{6DC67ADD-7943-4371-B674-D5843A84F44C}" type="presParOf" srcId="{2D329845-2F46-4437-9C36-E148BE01DD57}" destId="{BBCC0B47-696C-4A13-AAE4-0FF34902BA41}" srcOrd="0" destOrd="0" presId="urn:microsoft.com/office/officeart/2005/8/layout/hierarchy3"/>
    <dgm:cxn modelId="{98AA7119-504E-42AB-92BF-944F1F299342}" type="presParOf" srcId="{BBCC0B47-696C-4A13-AAE4-0FF34902BA41}" destId="{DC061295-CA8F-493C-A7AC-7C79F80D13CC}" srcOrd="0" destOrd="0" presId="urn:microsoft.com/office/officeart/2005/8/layout/hierarchy3"/>
    <dgm:cxn modelId="{5E273597-28CB-466E-9394-11C6CB5EFB5E}" type="presParOf" srcId="{BBCC0B47-696C-4A13-AAE4-0FF34902BA41}" destId="{3CC502C4-EAC7-40D8-81F8-93C8FB524674}" srcOrd="1" destOrd="0" presId="urn:microsoft.com/office/officeart/2005/8/layout/hierarchy3"/>
    <dgm:cxn modelId="{AB808223-D6FF-4485-9070-C0D84CDAB5A0}" type="presParOf" srcId="{2D329845-2F46-4437-9C36-E148BE01DD57}" destId="{8ADCB0F6-51C2-470B-BF65-9D670DFCE66E}" srcOrd="1" destOrd="0" presId="urn:microsoft.com/office/officeart/2005/8/layout/hierarchy3"/>
    <dgm:cxn modelId="{1677718C-19EC-4806-8A06-0C8BEF509631}" type="presParOf" srcId="{8ADCB0F6-51C2-470B-BF65-9D670DFCE66E}" destId="{B03FA7A4-ABD6-4CCF-8BD0-0EF1BD4A7DFC}" srcOrd="0" destOrd="0" presId="urn:microsoft.com/office/officeart/2005/8/layout/hierarchy3"/>
    <dgm:cxn modelId="{20411AF5-0596-4964-980E-077D0E1D8575}" type="presParOf" srcId="{8ADCB0F6-51C2-470B-BF65-9D670DFCE66E}" destId="{0C2826FC-F7E1-4596-9993-64D4C9C80721}" srcOrd="1" destOrd="0" presId="urn:microsoft.com/office/officeart/2005/8/layout/hierarchy3"/>
    <dgm:cxn modelId="{81A023F1-2649-4E0C-A5FC-956E760DE6EA}" type="presParOf" srcId="{8ADCB0F6-51C2-470B-BF65-9D670DFCE66E}" destId="{3BA44247-F4E9-4AC4-8964-38CA4F3A8220}" srcOrd="2" destOrd="0" presId="urn:microsoft.com/office/officeart/2005/8/layout/hierarchy3"/>
    <dgm:cxn modelId="{9B064F94-7CFE-4518-B0F4-C2684D6E6B21}" type="presParOf" srcId="{8ADCB0F6-51C2-470B-BF65-9D670DFCE66E}" destId="{AE7A5EDD-FF34-4A16-B03B-6A99BDA09758}" srcOrd="3" destOrd="0" presId="urn:microsoft.com/office/officeart/2005/8/layout/hierarchy3"/>
    <dgm:cxn modelId="{C4E3ACEC-5975-4692-A344-2D23AA2B37DB}" type="presParOf" srcId="{8ADCB0F6-51C2-470B-BF65-9D670DFCE66E}" destId="{19411D1D-DFF5-4A27-B992-FE9CB6A6844C}" srcOrd="4" destOrd="0" presId="urn:microsoft.com/office/officeart/2005/8/layout/hierarchy3"/>
    <dgm:cxn modelId="{DD0F1ACE-8630-41D0-B9B2-20E8087EDF31}" type="presParOf" srcId="{8ADCB0F6-51C2-470B-BF65-9D670DFCE66E}" destId="{FA2331DD-F5B5-415E-9BC8-92DDE145D6B9}" srcOrd="5" destOrd="0" presId="urn:microsoft.com/office/officeart/2005/8/layout/hierarchy3"/>
    <dgm:cxn modelId="{67EE8AE2-C013-4670-A894-7C4DD8560AE7}" type="presParOf" srcId="{14CCA7DB-4E3C-402D-A002-3F3AB65A1D84}" destId="{81B491EC-60F3-42A1-9B2F-56D37571BE70}" srcOrd="2" destOrd="0" presId="urn:microsoft.com/office/officeart/2005/8/layout/hierarchy3"/>
    <dgm:cxn modelId="{2DFBDD3A-9367-4EFB-BB9D-48C09135EFF6}" type="presParOf" srcId="{81B491EC-60F3-42A1-9B2F-56D37571BE70}" destId="{E4E3D1E3-957D-4F64-8ACF-CBC637FCF4C0}" srcOrd="0" destOrd="0" presId="urn:microsoft.com/office/officeart/2005/8/layout/hierarchy3"/>
    <dgm:cxn modelId="{895A309B-AB7A-4156-B87E-07240680C8A9}" type="presParOf" srcId="{E4E3D1E3-957D-4F64-8ACF-CBC637FCF4C0}" destId="{D7ADADC1-BBD0-45D9-A616-1065DA431FA6}" srcOrd="0" destOrd="0" presId="urn:microsoft.com/office/officeart/2005/8/layout/hierarchy3"/>
    <dgm:cxn modelId="{EB1DB26B-5433-4930-ACCD-3422EE6FD11B}" type="presParOf" srcId="{E4E3D1E3-957D-4F64-8ACF-CBC637FCF4C0}" destId="{557E170C-1CE6-48E9-A8E7-ABDE022FD540}" srcOrd="1" destOrd="0" presId="urn:microsoft.com/office/officeart/2005/8/layout/hierarchy3"/>
    <dgm:cxn modelId="{61F04679-F537-4FE3-BB49-47A034DB3267}" type="presParOf" srcId="{81B491EC-60F3-42A1-9B2F-56D37571BE70}" destId="{BA16D67F-17DD-4F68-95AC-44786F3E51DF}" srcOrd="1" destOrd="0" presId="urn:microsoft.com/office/officeart/2005/8/layout/hierarchy3"/>
    <dgm:cxn modelId="{B0959A9B-9634-4C08-B5A6-86A7EEDB9358}" type="presParOf" srcId="{BA16D67F-17DD-4F68-95AC-44786F3E51DF}" destId="{91516C30-96DD-4B64-B44A-48DAC6979AB7}" srcOrd="0" destOrd="0" presId="urn:microsoft.com/office/officeart/2005/8/layout/hierarchy3"/>
    <dgm:cxn modelId="{8003559B-6FCC-4BEB-BDC2-3B3A79645AEA}" type="presParOf" srcId="{BA16D67F-17DD-4F68-95AC-44786F3E51DF}" destId="{E8DC12AE-603F-4AC6-8A93-D3148FD67410}" srcOrd="1" destOrd="0" presId="urn:microsoft.com/office/officeart/2005/8/layout/hierarchy3"/>
    <dgm:cxn modelId="{FCC9304D-73D1-4891-9F22-407B335E5688}" type="presParOf" srcId="{BA16D67F-17DD-4F68-95AC-44786F3E51DF}" destId="{2DE2173B-8D24-4246-803B-E695F034FE8C}" srcOrd="2" destOrd="0" presId="urn:microsoft.com/office/officeart/2005/8/layout/hierarchy3"/>
    <dgm:cxn modelId="{658B9D36-8640-4C1A-B2CB-3058012DA6D8}" type="presParOf" srcId="{BA16D67F-17DD-4F68-95AC-44786F3E51DF}" destId="{242CF637-22A3-415E-9835-F1DC790740EA}" srcOrd="3" destOrd="0" presId="urn:microsoft.com/office/officeart/2005/8/layout/hierarchy3"/>
    <dgm:cxn modelId="{65A12383-B346-45CF-9339-5C561AE2BF12}" type="presParOf" srcId="{BA16D67F-17DD-4F68-95AC-44786F3E51DF}" destId="{03C1A4EF-C450-4D1C-B681-E6EB9D040F49}" srcOrd="4" destOrd="0" presId="urn:microsoft.com/office/officeart/2005/8/layout/hierarchy3"/>
    <dgm:cxn modelId="{63045CA8-1F6B-46EF-852E-336282576253}" type="presParOf" srcId="{BA16D67F-17DD-4F68-95AC-44786F3E51DF}" destId="{A0CA1EEC-8131-4B2F-AAED-196D529F7999}"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FDC8D-9BEB-4D81-90AD-749C81A26DBD}">
      <dsp:nvSpPr>
        <dsp:cNvPr id="0" name=""/>
        <dsp:cNvSpPr/>
      </dsp:nvSpPr>
      <dsp:spPr>
        <a:xfrm>
          <a:off x="402914" y="2738"/>
          <a:ext cx="1903362" cy="951681"/>
        </a:xfrm>
        <a:prstGeom prst="roundRect">
          <a:avLst>
            <a:gd name="adj" fmla="val 10000"/>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US" sz="2900" kern="1200" dirty="0" smtClean="0"/>
            <a:t>Every Sprint</a:t>
          </a:r>
          <a:endParaRPr lang="en-US" sz="2900" kern="1200" dirty="0"/>
        </a:p>
      </dsp:txBody>
      <dsp:txXfrm>
        <a:off x="430788" y="30612"/>
        <a:ext cx="1847614" cy="895933"/>
      </dsp:txXfrm>
    </dsp:sp>
    <dsp:sp modelId="{559A6EC9-B87F-4AA6-8483-170CC6DD64FF}">
      <dsp:nvSpPr>
        <dsp:cNvPr id="0" name=""/>
        <dsp:cNvSpPr/>
      </dsp:nvSpPr>
      <dsp:spPr>
        <a:xfrm>
          <a:off x="593251" y="954419"/>
          <a:ext cx="190336" cy="713761"/>
        </a:xfrm>
        <a:custGeom>
          <a:avLst/>
          <a:gdLst/>
          <a:ahLst/>
          <a:cxnLst/>
          <a:rect l="0" t="0" r="0" b="0"/>
          <a:pathLst>
            <a:path>
              <a:moveTo>
                <a:pt x="0" y="0"/>
              </a:moveTo>
              <a:lnTo>
                <a:pt x="0" y="713761"/>
              </a:lnTo>
              <a:lnTo>
                <a:pt x="190336" y="713761"/>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770CD-5B82-4C97-B910-E5F591991DAE}">
      <dsp:nvSpPr>
        <dsp:cNvPr id="0" name=""/>
        <dsp:cNvSpPr/>
      </dsp:nvSpPr>
      <dsp:spPr>
        <a:xfrm>
          <a:off x="783587" y="1192339"/>
          <a:ext cx="1522690" cy="951681"/>
        </a:xfrm>
        <a:prstGeom prst="roundRect">
          <a:avLst>
            <a:gd name="adj" fmla="val 10000"/>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Training</a:t>
          </a:r>
          <a:endParaRPr lang="en-US" sz="2000" kern="1200" dirty="0"/>
        </a:p>
      </dsp:txBody>
      <dsp:txXfrm>
        <a:off x="811461" y="1220213"/>
        <a:ext cx="1466942" cy="895933"/>
      </dsp:txXfrm>
    </dsp:sp>
    <dsp:sp modelId="{B2671BC8-1BC3-4072-813E-9B6EE29E0C40}">
      <dsp:nvSpPr>
        <dsp:cNvPr id="0" name=""/>
        <dsp:cNvSpPr/>
      </dsp:nvSpPr>
      <dsp:spPr>
        <a:xfrm>
          <a:off x="593251" y="954419"/>
          <a:ext cx="190336" cy="1903362"/>
        </a:xfrm>
        <a:custGeom>
          <a:avLst/>
          <a:gdLst/>
          <a:ahLst/>
          <a:cxnLst/>
          <a:rect l="0" t="0" r="0" b="0"/>
          <a:pathLst>
            <a:path>
              <a:moveTo>
                <a:pt x="0" y="0"/>
              </a:moveTo>
              <a:lnTo>
                <a:pt x="0" y="1903362"/>
              </a:lnTo>
              <a:lnTo>
                <a:pt x="190336" y="1903362"/>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5B65D9-F678-41C3-B56B-17BBAACE412E}">
      <dsp:nvSpPr>
        <dsp:cNvPr id="0" name=""/>
        <dsp:cNvSpPr/>
      </dsp:nvSpPr>
      <dsp:spPr>
        <a:xfrm>
          <a:off x="783587" y="2381941"/>
          <a:ext cx="1522690" cy="951681"/>
        </a:xfrm>
        <a:prstGeom prst="roundRect">
          <a:avLst>
            <a:gd name="adj" fmla="val 10000"/>
          </a:avLst>
        </a:prstGeom>
        <a:solidFill>
          <a:schemeClr val="lt1">
            <a:alpha val="90000"/>
            <a:hueOff val="0"/>
            <a:satOff val="0"/>
            <a:lumOff val="0"/>
            <a:alphaOff val="0"/>
          </a:schemeClr>
        </a:solidFill>
        <a:ln w="25400" cap="flat" cmpd="sng" algn="ctr">
          <a:solidFill>
            <a:schemeClr val="accent2">
              <a:alpha val="90000"/>
              <a:hueOff val="0"/>
              <a:satOff val="0"/>
              <a:lumOff val="0"/>
              <a:alphaOff val="-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Threat modeling</a:t>
          </a:r>
          <a:endParaRPr lang="en-US" sz="2000" kern="1200" dirty="0"/>
        </a:p>
      </dsp:txBody>
      <dsp:txXfrm>
        <a:off x="811461" y="2409815"/>
        <a:ext cx="1466942" cy="895933"/>
      </dsp:txXfrm>
    </dsp:sp>
    <dsp:sp modelId="{092C365C-805C-4A50-AAFB-575053D5127C}">
      <dsp:nvSpPr>
        <dsp:cNvPr id="0" name=""/>
        <dsp:cNvSpPr/>
      </dsp:nvSpPr>
      <dsp:spPr>
        <a:xfrm>
          <a:off x="593251" y="954419"/>
          <a:ext cx="190336" cy="3092964"/>
        </a:xfrm>
        <a:custGeom>
          <a:avLst/>
          <a:gdLst/>
          <a:ahLst/>
          <a:cxnLst/>
          <a:rect l="0" t="0" r="0" b="0"/>
          <a:pathLst>
            <a:path>
              <a:moveTo>
                <a:pt x="0" y="0"/>
              </a:moveTo>
              <a:lnTo>
                <a:pt x="0" y="3092964"/>
              </a:lnTo>
              <a:lnTo>
                <a:pt x="190336" y="3092964"/>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3AC899-27DD-4C32-BB79-D4060B72642F}">
      <dsp:nvSpPr>
        <dsp:cNvPr id="0" name=""/>
        <dsp:cNvSpPr/>
      </dsp:nvSpPr>
      <dsp:spPr>
        <a:xfrm>
          <a:off x="783587" y="3571543"/>
          <a:ext cx="1522690" cy="951681"/>
        </a:xfrm>
        <a:prstGeom prst="roundRect">
          <a:avLst>
            <a:gd name="adj" fmla="val 10000"/>
          </a:avLst>
        </a:prstGeom>
        <a:solidFill>
          <a:schemeClr val="lt1">
            <a:alpha val="90000"/>
            <a:hueOff val="0"/>
            <a:satOff val="0"/>
            <a:lumOff val="0"/>
            <a:alphaOff val="0"/>
          </a:schemeClr>
        </a:solidFill>
        <a:ln w="25400" cap="flat" cmpd="sng" algn="ctr">
          <a:solidFill>
            <a:schemeClr val="accent2">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etc...</a:t>
          </a:r>
          <a:endParaRPr lang="en-US" sz="2000" kern="1200" dirty="0"/>
        </a:p>
      </dsp:txBody>
      <dsp:txXfrm>
        <a:off x="811461" y="3599417"/>
        <a:ext cx="1466942" cy="895933"/>
      </dsp:txXfrm>
    </dsp:sp>
    <dsp:sp modelId="{DC061295-CA8F-493C-A7AC-7C79F80D13CC}">
      <dsp:nvSpPr>
        <dsp:cNvPr id="0" name=""/>
        <dsp:cNvSpPr/>
      </dsp:nvSpPr>
      <dsp:spPr>
        <a:xfrm>
          <a:off x="2782118" y="2738"/>
          <a:ext cx="1903362" cy="951681"/>
        </a:xfrm>
        <a:prstGeom prst="roundRect">
          <a:avLst>
            <a:gd name="adj" fmla="val 10000"/>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US" sz="2900" kern="1200" dirty="0" smtClean="0"/>
            <a:t>One-Time Only</a:t>
          </a:r>
          <a:endParaRPr lang="en-US" sz="2900" kern="1200" dirty="0"/>
        </a:p>
      </dsp:txBody>
      <dsp:txXfrm>
        <a:off x="2809992" y="30612"/>
        <a:ext cx="1847614" cy="895933"/>
      </dsp:txXfrm>
    </dsp:sp>
    <dsp:sp modelId="{B03FA7A4-ABD6-4CCF-8BD0-0EF1BD4A7DFC}">
      <dsp:nvSpPr>
        <dsp:cNvPr id="0" name=""/>
        <dsp:cNvSpPr/>
      </dsp:nvSpPr>
      <dsp:spPr>
        <a:xfrm>
          <a:off x="2972454" y="954419"/>
          <a:ext cx="190336" cy="713761"/>
        </a:xfrm>
        <a:custGeom>
          <a:avLst/>
          <a:gdLst/>
          <a:ahLst/>
          <a:cxnLst/>
          <a:rect l="0" t="0" r="0" b="0"/>
          <a:pathLst>
            <a:path>
              <a:moveTo>
                <a:pt x="0" y="0"/>
              </a:moveTo>
              <a:lnTo>
                <a:pt x="0" y="713761"/>
              </a:lnTo>
              <a:lnTo>
                <a:pt x="190336" y="713761"/>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826FC-F7E1-4596-9993-64D4C9C80721}">
      <dsp:nvSpPr>
        <dsp:cNvPr id="0" name=""/>
        <dsp:cNvSpPr/>
      </dsp:nvSpPr>
      <dsp:spPr>
        <a:xfrm>
          <a:off x="3162791" y="1192339"/>
          <a:ext cx="1522690" cy="951681"/>
        </a:xfrm>
        <a:prstGeom prst="roundRect">
          <a:avLst>
            <a:gd name="adj" fmla="val 10000"/>
          </a:avLst>
        </a:prstGeom>
        <a:solidFill>
          <a:schemeClr val="lt1">
            <a:alpha val="90000"/>
            <a:hueOff val="0"/>
            <a:satOff val="0"/>
            <a:lumOff val="0"/>
            <a:alphaOff val="0"/>
          </a:schemeClr>
        </a:solidFill>
        <a:ln w="25400" cap="flat" cmpd="sng" algn="ctr">
          <a:solidFill>
            <a:schemeClr val="accent2">
              <a:alpha val="90000"/>
              <a:hueOff val="0"/>
              <a:satOff val="0"/>
              <a:lumOff val="0"/>
              <a:alphaOff val="-1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Set up tracking</a:t>
          </a:r>
          <a:endParaRPr lang="en-US" sz="2000" kern="1200" dirty="0"/>
        </a:p>
      </dsp:txBody>
      <dsp:txXfrm>
        <a:off x="3190665" y="1220213"/>
        <a:ext cx="1466942" cy="895933"/>
      </dsp:txXfrm>
    </dsp:sp>
    <dsp:sp modelId="{3BA44247-F4E9-4AC4-8964-38CA4F3A8220}">
      <dsp:nvSpPr>
        <dsp:cNvPr id="0" name=""/>
        <dsp:cNvSpPr/>
      </dsp:nvSpPr>
      <dsp:spPr>
        <a:xfrm>
          <a:off x="2972454" y="954419"/>
          <a:ext cx="190336" cy="1903362"/>
        </a:xfrm>
        <a:custGeom>
          <a:avLst/>
          <a:gdLst/>
          <a:ahLst/>
          <a:cxnLst/>
          <a:rect l="0" t="0" r="0" b="0"/>
          <a:pathLst>
            <a:path>
              <a:moveTo>
                <a:pt x="0" y="0"/>
              </a:moveTo>
              <a:lnTo>
                <a:pt x="0" y="1903362"/>
              </a:lnTo>
              <a:lnTo>
                <a:pt x="190336" y="1903362"/>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7A5EDD-FF34-4A16-B03B-6A99BDA09758}">
      <dsp:nvSpPr>
        <dsp:cNvPr id="0" name=""/>
        <dsp:cNvSpPr/>
      </dsp:nvSpPr>
      <dsp:spPr>
        <a:xfrm>
          <a:off x="3162791" y="2381941"/>
          <a:ext cx="1522690" cy="951681"/>
        </a:xfrm>
        <a:prstGeom prst="roundRect">
          <a:avLst>
            <a:gd name="adj" fmla="val 10000"/>
          </a:avLst>
        </a:prstGeom>
        <a:solidFill>
          <a:schemeClr val="lt1">
            <a:alpha val="90000"/>
            <a:hueOff val="0"/>
            <a:satOff val="0"/>
            <a:lumOff val="0"/>
            <a:alphaOff val="0"/>
          </a:schemeClr>
        </a:solidFill>
        <a:ln w="254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Upgrade compilers</a:t>
          </a:r>
          <a:endParaRPr lang="en-US" sz="2000" kern="1200" dirty="0"/>
        </a:p>
      </dsp:txBody>
      <dsp:txXfrm>
        <a:off x="3190665" y="2409815"/>
        <a:ext cx="1466942" cy="895933"/>
      </dsp:txXfrm>
    </dsp:sp>
    <dsp:sp modelId="{19411D1D-DFF5-4A27-B992-FE9CB6A6844C}">
      <dsp:nvSpPr>
        <dsp:cNvPr id="0" name=""/>
        <dsp:cNvSpPr/>
      </dsp:nvSpPr>
      <dsp:spPr>
        <a:xfrm>
          <a:off x="2972454" y="954419"/>
          <a:ext cx="190336" cy="3092964"/>
        </a:xfrm>
        <a:custGeom>
          <a:avLst/>
          <a:gdLst/>
          <a:ahLst/>
          <a:cxnLst/>
          <a:rect l="0" t="0" r="0" b="0"/>
          <a:pathLst>
            <a:path>
              <a:moveTo>
                <a:pt x="0" y="0"/>
              </a:moveTo>
              <a:lnTo>
                <a:pt x="0" y="3092964"/>
              </a:lnTo>
              <a:lnTo>
                <a:pt x="190336" y="3092964"/>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2331DD-F5B5-415E-9BC8-92DDE145D6B9}">
      <dsp:nvSpPr>
        <dsp:cNvPr id="0" name=""/>
        <dsp:cNvSpPr/>
      </dsp:nvSpPr>
      <dsp:spPr>
        <a:xfrm>
          <a:off x="3162791" y="3571543"/>
          <a:ext cx="1522690" cy="951681"/>
        </a:xfrm>
        <a:prstGeom prst="roundRect">
          <a:avLst>
            <a:gd name="adj" fmla="val 10000"/>
          </a:avLst>
        </a:prstGeom>
        <a:solidFill>
          <a:schemeClr val="lt1">
            <a:alpha val="90000"/>
            <a:hueOff val="0"/>
            <a:satOff val="0"/>
            <a:lumOff val="0"/>
            <a:alphaOff val="0"/>
          </a:schemeClr>
        </a:solidFill>
        <a:ln w="25400" cap="flat" cmpd="sng" algn="ctr">
          <a:solidFill>
            <a:schemeClr val="accent2">
              <a:alpha val="90000"/>
              <a:hueOff val="0"/>
              <a:satOff val="0"/>
              <a:lumOff val="0"/>
              <a:alphaOff val="-2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etc...</a:t>
          </a:r>
          <a:endParaRPr lang="en-US" sz="2000" kern="1200" dirty="0"/>
        </a:p>
      </dsp:txBody>
      <dsp:txXfrm>
        <a:off x="3190665" y="3599417"/>
        <a:ext cx="1466942" cy="895933"/>
      </dsp:txXfrm>
    </dsp:sp>
    <dsp:sp modelId="{D7ADADC1-BBD0-45D9-A616-1065DA431FA6}">
      <dsp:nvSpPr>
        <dsp:cNvPr id="0" name=""/>
        <dsp:cNvSpPr/>
      </dsp:nvSpPr>
      <dsp:spPr>
        <a:xfrm>
          <a:off x="5161322" y="2738"/>
          <a:ext cx="1903362" cy="951681"/>
        </a:xfrm>
        <a:prstGeom prst="roundRect">
          <a:avLst>
            <a:gd name="adj" fmla="val 10000"/>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US" sz="2900" kern="1200" dirty="0" smtClean="0"/>
            <a:t>Bucket</a:t>
          </a:r>
          <a:endParaRPr lang="en-US" sz="2900" kern="1200" dirty="0"/>
        </a:p>
      </dsp:txBody>
      <dsp:txXfrm>
        <a:off x="5189196" y="30612"/>
        <a:ext cx="1847614" cy="895933"/>
      </dsp:txXfrm>
    </dsp:sp>
    <dsp:sp modelId="{91516C30-96DD-4B64-B44A-48DAC6979AB7}">
      <dsp:nvSpPr>
        <dsp:cNvPr id="0" name=""/>
        <dsp:cNvSpPr/>
      </dsp:nvSpPr>
      <dsp:spPr>
        <a:xfrm>
          <a:off x="5351658" y="954419"/>
          <a:ext cx="190336" cy="713761"/>
        </a:xfrm>
        <a:custGeom>
          <a:avLst/>
          <a:gdLst/>
          <a:ahLst/>
          <a:cxnLst/>
          <a:rect l="0" t="0" r="0" b="0"/>
          <a:pathLst>
            <a:path>
              <a:moveTo>
                <a:pt x="0" y="0"/>
              </a:moveTo>
              <a:lnTo>
                <a:pt x="0" y="713761"/>
              </a:lnTo>
              <a:lnTo>
                <a:pt x="190336" y="713761"/>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DC12AE-603F-4AC6-8A93-D3148FD67410}">
      <dsp:nvSpPr>
        <dsp:cNvPr id="0" name=""/>
        <dsp:cNvSpPr/>
      </dsp:nvSpPr>
      <dsp:spPr>
        <a:xfrm>
          <a:off x="5541994" y="1192339"/>
          <a:ext cx="1522690" cy="951681"/>
        </a:xfrm>
        <a:prstGeom prst="roundRect">
          <a:avLst>
            <a:gd name="adj" fmla="val 10000"/>
          </a:avLst>
        </a:prstGeom>
        <a:solidFill>
          <a:schemeClr val="lt1">
            <a:alpha val="90000"/>
            <a:hueOff val="0"/>
            <a:satOff val="0"/>
            <a:lumOff val="0"/>
            <a:alphaOff val="0"/>
          </a:schemeClr>
        </a:solidFill>
        <a:ln w="25400" cap="flat" cmpd="sng" algn="ctr">
          <a:solidFill>
            <a:schemeClr val="accent2">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Fuzz parsers</a:t>
          </a:r>
          <a:endParaRPr lang="en-US" sz="2000" kern="1200" dirty="0"/>
        </a:p>
      </dsp:txBody>
      <dsp:txXfrm>
        <a:off x="5569868" y="1220213"/>
        <a:ext cx="1466942" cy="895933"/>
      </dsp:txXfrm>
    </dsp:sp>
    <dsp:sp modelId="{2DE2173B-8D24-4246-803B-E695F034FE8C}">
      <dsp:nvSpPr>
        <dsp:cNvPr id="0" name=""/>
        <dsp:cNvSpPr/>
      </dsp:nvSpPr>
      <dsp:spPr>
        <a:xfrm>
          <a:off x="5351658" y="954419"/>
          <a:ext cx="190336" cy="1903362"/>
        </a:xfrm>
        <a:custGeom>
          <a:avLst/>
          <a:gdLst/>
          <a:ahLst/>
          <a:cxnLst/>
          <a:rect l="0" t="0" r="0" b="0"/>
          <a:pathLst>
            <a:path>
              <a:moveTo>
                <a:pt x="0" y="0"/>
              </a:moveTo>
              <a:lnTo>
                <a:pt x="0" y="1903362"/>
              </a:lnTo>
              <a:lnTo>
                <a:pt x="190336" y="1903362"/>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CF637-22A3-415E-9835-F1DC790740EA}">
      <dsp:nvSpPr>
        <dsp:cNvPr id="0" name=""/>
        <dsp:cNvSpPr/>
      </dsp:nvSpPr>
      <dsp:spPr>
        <a:xfrm>
          <a:off x="5541994" y="2381941"/>
          <a:ext cx="1522690" cy="951681"/>
        </a:xfrm>
        <a:prstGeom prst="roundRect">
          <a:avLst>
            <a:gd name="adj" fmla="val 10000"/>
          </a:avLst>
        </a:prstGeom>
        <a:solidFill>
          <a:schemeClr val="lt1">
            <a:alpha val="90000"/>
            <a:hueOff val="0"/>
            <a:satOff val="0"/>
            <a:lumOff val="0"/>
            <a:alphaOff val="0"/>
          </a:schemeClr>
        </a:solidFill>
        <a:ln w="25400" cap="flat" cmpd="sng" algn="ctr">
          <a:solidFill>
            <a:schemeClr val="accent2">
              <a:alpha val="90000"/>
              <a:hueOff val="0"/>
              <a:satOff val="0"/>
              <a:lumOff val="0"/>
              <a:alpha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Create response plan</a:t>
          </a:r>
          <a:endParaRPr lang="en-US" sz="2000" kern="1200" dirty="0"/>
        </a:p>
      </dsp:txBody>
      <dsp:txXfrm>
        <a:off x="5569868" y="2409815"/>
        <a:ext cx="1466942" cy="895933"/>
      </dsp:txXfrm>
    </dsp:sp>
    <dsp:sp modelId="{03C1A4EF-C450-4D1C-B681-E6EB9D040F49}">
      <dsp:nvSpPr>
        <dsp:cNvPr id="0" name=""/>
        <dsp:cNvSpPr/>
      </dsp:nvSpPr>
      <dsp:spPr>
        <a:xfrm>
          <a:off x="5351658" y="954419"/>
          <a:ext cx="190336" cy="3092964"/>
        </a:xfrm>
        <a:custGeom>
          <a:avLst/>
          <a:gdLst/>
          <a:ahLst/>
          <a:cxnLst/>
          <a:rect l="0" t="0" r="0" b="0"/>
          <a:pathLst>
            <a:path>
              <a:moveTo>
                <a:pt x="0" y="0"/>
              </a:moveTo>
              <a:lnTo>
                <a:pt x="0" y="3092964"/>
              </a:lnTo>
              <a:lnTo>
                <a:pt x="190336" y="3092964"/>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CA1EEC-8131-4B2F-AAED-196D529F7999}">
      <dsp:nvSpPr>
        <dsp:cNvPr id="0" name=""/>
        <dsp:cNvSpPr/>
      </dsp:nvSpPr>
      <dsp:spPr>
        <a:xfrm>
          <a:off x="5541994" y="3571543"/>
          <a:ext cx="1522690" cy="951681"/>
        </a:xfrm>
        <a:prstGeom prst="roundRect">
          <a:avLst>
            <a:gd name="adj" fmla="val 10000"/>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etc…</a:t>
          </a:r>
          <a:endParaRPr lang="en-US" sz="2000" kern="1200" dirty="0"/>
        </a:p>
      </dsp:txBody>
      <dsp:txXfrm>
        <a:off x="5569868" y="3599417"/>
        <a:ext cx="1466942" cy="8959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455C04-194A-4A71-8822-7F82560AF3D0}" type="datetimeFigureOut">
              <a:rPr lang="es-ES" smtClean="0"/>
              <a:t>28/11/16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AA158-4D4D-427B-8540-6E8BBC9EB3DF}" type="slidenum">
              <a:rPr lang="es-ES" smtClean="0"/>
              <a:t>‹Nr.›</a:t>
            </a:fld>
            <a:endParaRPr lang="es-ES"/>
          </a:p>
        </p:txBody>
      </p:sp>
    </p:spTree>
    <p:extLst>
      <p:ext uri="{BB962C8B-B14F-4D97-AF65-F5344CB8AC3E}">
        <p14:creationId xmlns:p14="http://schemas.microsoft.com/office/powerpoint/2010/main" val="410106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3" Type="http://schemas.openxmlformats.org/officeDocument/2006/relationships/hyperlink" Target="#_Procedimiento_15_de"/><Relationship Id="rId4" Type="http://schemas.openxmlformats.org/officeDocument/2006/relationships/hyperlink" Target="#_Procedimiento_7_de"/><Relationship Id="rId5" Type="http://schemas.openxmlformats.org/officeDocument/2006/relationships/hyperlink" Target="#_Procedimiento_12_de"/><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smtClean="0">
                <a:solidFill>
                  <a:schemeClr val="tx1"/>
                </a:solidFill>
                <a:effectLst/>
                <a:latin typeface="+mn-lt"/>
                <a:ea typeface="+mn-ea"/>
                <a:cs typeface="+mn-cs"/>
              </a:rPr>
              <a:t>Diseño seguro, incluidos los siguientes temas:</a:t>
            </a:r>
          </a:p>
          <a:p>
            <a:pPr lvl="1"/>
            <a:r>
              <a:rPr lang="es-ES" sz="1200" kern="1200" dirty="0" smtClean="0">
                <a:solidFill>
                  <a:schemeClr val="tx1"/>
                </a:solidFill>
                <a:effectLst/>
                <a:latin typeface="+mn-lt"/>
                <a:ea typeface="+mn-ea"/>
                <a:cs typeface="+mn-cs"/>
              </a:rPr>
              <a:t>Reducción de la superficie de ataques</a:t>
            </a:r>
          </a:p>
          <a:p>
            <a:pPr lvl="1"/>
            <a:r>
              <a:rPr lang="en-US" sz="1200" kern="1200" dirty="0" err="1" smtClean="0">
                <a:solidFill>
                  <a:schemeClr val="tx1"/>
                </a:solidFill>
                <a:effectLst/>
                <a:latin typeface="+mn-lt"/>
                <a:ea typeface="+mn-ea"/>
                <a:cs typeface="+mn-cs"/>
              </a:rPr>
              <a:t>Defensa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profundidad</a:t>
            </a:r>
            <a:endParaRPr lang="es-E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Principio de </a:t>
            </a:r>
            <a:r>
              <a:rPr lang="en-US" sz="1200" kern="1200" dirty="0" err="1" smtClean="0">
                <a:solidFill>
                  <a:schemeClr val="tx1"/>
                </a:solidFill>
                <a:effectLst/>
                <a:latin typeface="+mn-lt"/>
                <a:ea typeface="+mn-ea"/>
                <a:cs typeface="+mn-cs"/>
              </a:rPr>
              <a:t>privilegios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mínimos</a:t>
            </a:r>
            <a:endParaRPr lang="es-ES" sz="12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Configuraciones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predeterminadas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seguras</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Modelos de riesgos, incluidos los siguientes temas:</a:t>
            </a:r>
          </a:p>
          <a:p>
            <a:pPr lvl="1"/>
            <a:r>
              <a:rPr lang="es-ES" sz="1200" kern="1200" dirty="0" smtClean="0">
                <a:solidFill>
                  <a:schemeClr val="tx1"/>
                </a:solidFill>
                <a:effectLst/>
                <a:latin typeface="+mn-lt"/>
                <a:ea typeface="+mn-ea"/>
                <a:cs typeface="+mn-cs"/>
              </a:rPr>
              <a:t>Información general sobre los modelos de riesgos</a:t>
            </a:r>
          </a:p>
          <a:p>
            <a:pPr lvl="1"/>
            <a:r>
              <a:rPr lang="es-ES" sz="1200" kern="1200" dirty="0" smtClean="0">
                <a:solidFill>
                  <a:schemeClr val="tx1"/>
                </a:solidFill>
                <a:effectLst/>
                <a:latin typeface="+mn-lt"/>
                <a:ea typeface="+mn-ea"/>
                <a:cs typeface="+mn-cs"/>
              </a:rPr>
              <a:t>Implicaciones de diseño de un modelo de riesgos</a:t>
            </a:r>
          </a:p>
          <a:p>
            <a:pPr lvl="1"/>
            <a:r>
              <a:rPr lang="es-ES" sz="1200" kern="1200" dirty="0" smtClean="0">
                <a:solidFill>
                  <a:schemeClr val="tx1"/>
                </a:solidFill>
                <a:effectLst/>
                <a:latin typeface="+mn-lt"/>
                <a:ea typeface="+mn-ea"/>
                <a:cs typeface="+mn-cs"/>
              </a:rPr>
              <a:t>Restricciones de codificación basadas en un modelo de riesgos</a:t>
            </a:r>
          </a:p>
          <a:p>
            <a:pPr lvl="0"/>
            <a:r>
              <a:rPr lang="es-ES" sz="1200" kern="1200" dirty="0" smtClean="0">
                <a:solidFill>
                  <a:schemeClr val="tx1"/>
                </a:solidFill>
                <a:effectLst/>
                <a:latin typeface="+mn-lt"/>
                <a:ea typeface="+mn-ea"/>
                <a:cs typeface="+mn-cs"/>
              </a:rPr>
              <a:t>Codificación segura, incluidos los siguientes temas:</a:t>
            </a:r>
          </a:p>
          <a:p>
            <a:pPr lvl="1"/>
            <a:r>
              <a:rPr lang="es-ES" sz="1200" kern="1200" dirty="0" smtClean="0">
                <a:solidFill>
                  <a:schemeClr val="tx1"/>
                </a:solidFill>
                <a:effectLst/>
                <a:latin typeface="+mn-lt"/>
                <a:ea typeface="+mn-ea"/>
                <a:cs typeface="+mn-cs"/>
              </a:rPr>
              <a:t>Saturaciones de búfer (para aplicaciones que usen C y C++)</a:t>
            </a:r>
          </a:p>
          <a:p>
            <a:pPr lvl="1"/>
            <a:r>
              <a:rPr lang="es-ES" sz="1200" kern="1200" dirty="0" smtClean="0">
                <a:solidFill>
                  <a:schemeClr val="tx1"/>
                </a:solidFill>
                <a:effectLst/>
                <a:latin typeface="+mn-lt"/>
                <a:ea typeface="+mn-ea"/>
                <a:cs typeface="+mn-cs"/>
              </a:rPr>
              <a:t>Errores aritméticos de enteros (para aplicaciones que usen C y C++)</a:t>
            </a:r>
          </a:p>
          <a:p>
            <a:pPr lvl="1"/>
            <a:r>
              <a:rPr lang="es-ES" sz="1200" kern="1200" dirty="0" smtClean="0">
                <a:solidFill>
                  <a:schemeClr val="tx1"/>
                </a:solidFill>
                <a:effectLst/>
                <a:latin typeface="+mn-lt"/>
                <a:ea typeface="+mn-ea"/>
                <a:cs typeface="+mn-cs"/>
              </a:rPr>
              <a:t>XSS (para código administrado y aplicaciones web)</a:t>
            </a:r>
          </a:p>
          <a:p>
            <a:pPr lvl="1"/>
            <a:r>
              <a:rPr lang="es-ES" sz="1200" kern="1200" dirty="0" smtClean="0">
                <a:solidFill>
                  <a:schemeClr val="tx1"/>
                </a:solidFill>
                <a:effectLst/>
                <a:latin typeface="+mn-lt"/>
                <a:ea typeface="+mn-ea"/>
                <a:cs typeface="+mn-cs"/>
              </a:rPr>
              <a:t>Inyección de código SQL (para código administrado y aplicaciones web)</a:t>
            </a:r>
          </a:p>
          <a:p>
            <a:pPr lvl="1"/>
            <a:r>
              <a:rPr lang="en-US" sz="1200" kern="1200" dirty="0" err="1" smtClean="0">
                <a:solidFill>
                  <a:schemeClr val="tx1"/>
                </a:solidFill>
                <a:effectLst/>
                <a:latin typeface="+mn-lt"/>
                <a:ea typeface="+mn-ea"/>
                <a:cs typeface="+mn-cs"/>
              </a:rPr>
              <a:t>Criptografía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débil</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Pruebas de seguridad, incluidos los siguientes temas:</a:t>
            </a:r>
          </a:p>
          <a:p>
            <a:pPr lvl="1"/>
            <a:r>
              <a:rPr lang="es-ES" sz="1200" kern="1200" dirty="0" smtClean="0">
                <a:solidFill>
                  <a:schemeClr val="tx1"/>
                </a:solidFill>
                <a:effectLst/>
                <a:latin typeface="+mn-lt"/>
                <a:ea typeface="+mn-ea"/>
                <a:cs typeface="+mn-cs"/>
              </a:rPr>
              <a:t>Diferencias entre pruebas de seguridad y pruebas funcionales</a:t>
            </a:r>
          </a:p>
          <a:p>
            <a:pPr lvl="1"/>
            <a:r>
              <a:rPr lang="en-US" sz="1200" kern="1200" dirty="0" err="1" smtClean="0">
                <a:solidFill>
                  <a:schemeClr val="tx1"/>
                </a:solidFill>
                <a:effectLst/>
                <a:latin typeface="+mn-lt"/>
                <a:ea typeface="+mn-ea"/>
                <a:cs typeface="+mn-cs"/>
              </a:rPr>
              <a:t>Evaluación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riesgos</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Métodos para poner a prueba la seguridad</a:t>
            </a:r>
          </a:p>
          <a:p>
            <a:pPr lvl="0"/>
            <a:r>
              <a:rPr lang="es-ES" sz="1200" kern="1200" dirty="0" smtClean="0">
                <a:solidFill>
                  <a:schemeClr val="tx1"/>
                </a:solidFill>
                <a:effectLst/>
                <a:latin typeface="+mn-lt"/>
                <a:ea typeface="+mn-ea"/>
                <a:cs typeface="+mn-cs"/>
              </a:rPr>
              <a:t>Privacidad, incluidos los siguientes temas:</a:t>
            </a:r>
          </a:p>
          <a:p>
            <a:pPr lvl="1"/>
            <a:r>
              <a:rPr lang="en-US" sz="1200" kern="1200" dirty="0" err="1" smtClean="0">
                <a:solidFill>
                  <a:schemeClr val="tx1"/>
                </a:solidFill>
                <a:effectLst/>
                <a:latin typeface="+mn-lt"/>
                <a:ea typeface="+mn-ea"/>
                <a:cs typeface="+mn-cs"/>
              </a:rPr>
              <a:t>Tipos</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datos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confidenciales</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Procedimientos recomendados de diseño de privacidad</a:t>
            </a:r>
          </a:p>
          <a:p>
            <a:pPr lvl="1"/>
            <a:r>
              <a:rPr lang="en-US" sz="1200" kern="1200" dirty="0" err="1" smtClean="0">
                <a:solidFill>
                  <a:schemeClr val="tx1"/>
                </a:solidFill>
                <a:effectLst/>
                <a:latin typeface="+mn-lt"/>
                <a:ea typeface="+mn-ea"/>
                <a:cs typeface="+mn-cs"/>
              </a:rPr>
              <a:t>Evaluación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riesgos</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Procedimientos recomendados de desarrollo de privacidad</a:t>
            </a:r>
          </a:p>
          <a:p>
            <a:pPr lvl="1"/>
            <a:r>
              <a:rPr lang="es-ES" sz="1200" kern="1200" dirty="0" smtClean="0">
                <a:solidFill>
                  <a:schemeClr val="tx1"/>
                </a:solidFill>
                <a:effectLst/>
                <a:latin typeface="+mn-lt"/>
                <a:ea typeface="+mn-ea"/>
                <a:cs typeface="+mn-cs"/>
              </a:rPr>
              <a:t>Procedimientos recomendados de pruebas de privacidad</a:t>
            </a:r>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6</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15</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16</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17</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18</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19</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20</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21</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22</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23</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24</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smtClean="0">
                <a:solidFill>
                  <a:schemeClr val="tx1"/>
                </a:solidFill>
                <a:effectLst/>
                <a:latin typeface="+mn-lt"/>
                <a:ea typeface="+mn-ea"/>
                <a:cs typeface="+mn-cs"/>
              </a:rPr>
              <a:t>Diseño seguro, incluidos los siguientes temas:</a:t>
            </a:r>
          </a:p>
          <a:p>
            <a:pPr lvl="1"/>
            <a:r>
              <a:rPr lang="es-ES" sz="1200" kern="1200" dirty="0" smtClean="0">
                <a:solidFill>
                  <a:schemeClr val="tx1"/>
                </a:solidFill>
                <a:effectLst/>
                <a:latin typeface="+mn-lt"/>
                <a:ea typeface="+mn-ea"/>
                <a:cs typeface="+mn-cs"/>
              </a:rPr>
              <a:t>Reducción de la superficie de ataques</a:t>
            </a:r>
          </a:p>
          <a:p>
            <a:pPr lvl="1"/>
            <a:r>
              <a:rPr lang="en-US" sz="1200" kern="1200" dirty="0" err="1" smtClean="0">
                <a:solidFill>
                  <a:schemeClr val="tx1"/>
                </a:solidFill>
                <a:effectLst/>
                <a:latin typeface="+mn-lt"/>
                <a:ea typeface="+mn-ea"/>
                <a:cs typeface="+mn-cs"/>
              </a:rPr>
              <a:t>Defensa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profundidad</a:t>
            </a:r>
            <a:endParaRPr lang="es-E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Principio de </a:t>
            </a:r>
            <a:r>
              <a:rPr lang="en-US" sz="1200" kern="1200" dirty="0" err="1" smtClean="0">
                <a:solidFill>
                  <a:schemeClr val="tx1"/>
                </a:solidFill>
                <a:effectLst/>
                <a:latin typeface="+mn-lt"/>
                <a:ea typeface="+mn-ea"/>
                <a:cs typeface="+mn-cs"/>
              </a:rPr>
              <a:t>privilegios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mínimos</a:t>
            </a:r>
            <a:endParaRPr lang="es-ES" sz="12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Configuraciones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predeterminadas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seguras</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Modelos de riesgos, incluidos los siguientes temas:</a:t>
            </a:r>
          </a:p>
          <a:p>
            <a:pPr lvl="1"/>
            <a:r>
              <a:rPr lang="es-ES" sz="1200" kern="1200" dirty="0" smtClean="0">
                <a:solidFill>
                  <a:schemeClr val="tx1"/>
                </a:solidFill>
                <a:effectLst/>
                <a:latin typeface="+mn-lt"/>
                <a:ea typeface="+mn-ea"/>
                <a:cs typeface="+mn-cs"/>
              </a:rPr>
              <a:t>Información general sobre los modelos de riesgos</a:t>
            </a:r>
          </a:p>
          <a:p>
            <a:pPr lvl="1"/>
            <a:r>
              <a:rPr lang="es-ES" sz="1200" kern="1200" dirty="0" smtClean="0">
                <a:solidFill>
                  <a:schemeClr val="tx1"/>
                </a:solidFill>
                <a:effectLst/>
                <a:latin typeface="+mn-lt"/>
                <a:ea typeface="+mn-ea"/>
                <a:cs typeface="+mn-cs"/>
              </a:rPr>
              <a:t>Implicaciones de diseño de un modelo de riesgos</a:t>
            </a:r>
          </a:p>
          <a:p>
            <a:pPr lvl="1"/>
            <a:r>
              <a:rPr lang="es-ES" sz="1200" kern="1200" dirty="0" smtClean="0">
                <a:solidFill>
                  <a:schemeClr val="tx1"/>
                </a:solidFill>
                <a:effectLst/>
                <a:latin typeface="+mn-lt"/>
                <a:ea typeface="+mn-ea"/>
                <a:cs typeface="+mn-cs"/>
              </a:rPr>
              <a:t>Restricciones de codificación basadas en un modelo de riesgos</a:t>
            </a:r>
          </a:p>
          <a:p>
            <a:pPr lvl="0"/>
            <a:r>
              <a:rPr lang="es-ES" sz="1200" kern="1200" dirty="0" smtClean="0">
                <a:solidFill>
                  <a:schemeClr val="tx1"/>
                </a:solidFill>
                <a:effectLst/>
                <a:latin typeface="+mn-lt"/>
                <a:ea typeface="+mn-ea"/>
                <a:cs typeface="+mn-cs"/>
              </a:rPr>
              <a:t>Codificación segura, incluidos los siguientes temas:</a:t>
            </a:r>
          </a:p>
          <a:p>
            <a:pPr lvl="1"/>
            <a:r>
              <a:rPr lang="es-ES" sz="1200" kern="1200" dirty="0" smtClean="0">
                <a:solidFill>
                  <a:schemeClr val="tx1"/>
                </a:solidFill>
                <a:effectLst/>
                <a:latin typeface="+mn-lt"/>
                <a:ea typeface="+mn-ea"/>
                <a:cs typeface="+mn-cs"/>
              </a:rPr>
              <a:t>Saturaciones de búfer (para aplicaciones que usen C y C++)</a:t>
            </a:r>
          </a:p>
          <a:p>
            <a:pPr lvl="1"/>
            <a:r>
              <a:rPr lang="es-ES" sz="1200" kern="1200" dirty="0" smtClean="0">
                <a:solidFill>
                  <a:schemeClr val="tx1"/>
                </a:solidFill>
                <a:effectLst/>
                <a:latin typeface="+mn-lt"/>
                <a:ea typeface="+mn-ea"/>
                <a:cs typeface="+mn-cs"/>
              </a:rPr>
              <a:t>Errores aritméticos de enteros (para aplicaciones que usen C y C++)</a:t>
            </a:r>
          </a:p>
          <a:p>
            <a:pPr lvl="1"/>
            <a:r>
              <a:rPr lang="es-ES" sz="1200" kern="1200" dirty="0" smtClean="0">
                <a:solidFill>
                  <a:schemeClr val="tx1"/>
                </a:solidFill>
                <a:effectLst/>
                <a:latin typeface="+mn-lt"/>
                <a:ea typeface="+mn-ea"/>
                <a:cs typeface="+mn-cs"/>
              </a:rPr>
              <a:t>XSS (para código administrado y aplicaciones web)</a:t>
            </a:r>
          </a:p>
          <a:p>
            <a:pPr lvl="1"/>
            <a:r>
              <a:rPr lang="es-ES" sz="1200" kern="1200" dirty="0" smtClean="0">
                <a:solidFill>
                  <a:schemeClr val="tx1"/>
                </a:solidFill>
                <a:effectLst/>
                <a:latin typeface="+mn-lt"/>
                <a:ea typeface="+mn-ea"/>
                <a:cs typeface="+mn-cs"/>
              </a:rPr>
              <a:t>Inyección de código SQL (para código administrado y aplicaciones web)</a:t>
            </a:r>
          </a:p>
          <a:p>
            <a:pPr lvl="1"/>
            <a:r>
              <a:rPr lang="en-US" sz="1200" kern="1200" dirty="0" err="1" smtClean="0">
                <a:solidFill>
                  <a:schemeClr val="tx1"/>
                </a:solidFill>
                <a:effectLst/>
                <a:latin typeface="+mn-lt"/>
                <a:ea typeface="+mn-ea"/>
                <a:cs typeface="+mn-cs"/>
              </a:rPr>
              <a:t>Criptografía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débil</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Pruebas de seguridad, incluidos los siguientes temas:</a:t>
            </a:r>
          </a:p>
          <a:p>
            <a:pPr lvl="1"/>
            <a:r>
              <a:rPr lang="es-ES" sz="1200" kern="1200" dirty="0" smtClean="0">
                <a:solidFill>
                  <a:schemeClr val="tx1"/>
                </a:solidFill>
                <a:effectLst/>
                <a:latin typeface="+mn-lt"/>
                <a:ea typeface="+mn-ea"/>
                <a:cs typeface="+mn-cs"/>
              </a:rPr>
              <a:t>Diferencias entre pruebas de seguridad y pruebas funcionales</a:t>
            </a:r>
          </a:p>
          <a:p>
            <a:pPr lvl="1"/>
            <a:r>
              <a:rPr lang="en-US" sz="1200" kern="1200" dirty="0" err="1" smtClean="0">
                <a:solidFill>
                  <a:schemeClr val="tx1"/>
                </a:solidFill>
                <a:effectLst/>
                <a:latin typeface="+mn-lt"/>
                <a:ea typeface="+mn-ea"/>
                <a:cs typeface="+mn-cs"/>
              </a:rPr>
              <a:t>Evaluación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riesgos</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Métodos para poner a prueba la seguridad</a:t>
            </a:r>
          </a:p>
          <a:p>
            <a:pPr lvl="0"/>
            <a:r>
              <a:rPr lang="es-ES" sz="1200" kern="1200" dirty="0" smtClean="0">
                <a:solidFill>
                  <a:schemeClr val="tx1"/>
                </a:solidFill>
                <a:effectLst/>
                <a:latin typeface="+mn-lt"/>
                <a:ea typeface="+mn-ea"/>
                <a:cs typeface="+mn-cs"/>
              </a:rPr>
              <a:t>Privacidad, incluidos los siguientes temas:</a:t>
            </a:r>
          </a:p>
          <a:p>
            <a:pPr lvl="1"/>
            <a:r>
              <a:rPr lang="en-US" sz="1200" kern="1200" dirty="0" err="1" smtClean="0">
                <a:solidFill>
                  <a:schemeClr val="tx1"/>
                </a:solidFill>
                <a:effectLst/>
                <a:latin typeface="+mn-lt"/>
                <a:ea typeface="+mn-ea"/>
                <a:cs typeface="+mn-cs"/>
              </a:rPr>
              <a:t>Tipos</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datos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confidenciales</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Procedimientos recomendados de diseño de privacidad</a:t>
            </a:r>
          </a:p>
          <a:p>
            <a:pPr lvl="1"/>
            <a:r>
              <a:rPr lang="en-US" sz="1200" kern="1200" dirty="0" err="1" smtClean="0">
                <a:solidFill>
                  <a:schemeClr val="tx1"/>
                </a:solidFill>
                <a:effectLst/>
                <a:latin typeface="+mn-lt"/>
                <a:ea typeface="+mn-ea"/>
                <a:cs typeface="+mn-cs"/>
              </a:rPr>
              <a:t>Evaluación</a:t>
            </a:r>
            <a:r>
              <a:rPr lang="en-US" sz="1200" kern="1200" dirty="0" smtClean="0">
                <a:solidFill>
                  <a:schemeClr val="tx1"/>
                </a:solidFill>
                <a:effectLst/>
                <a:latin typeface="+mn-lt"/>
                <a:ea typeface="+mn-ea"/>
                <a:cs typeface="+mn-cs"/>
              </a:rPr>
              <a:t> de </a:t>
            </a:r>
            <a:r>
              <a:rPr lang="en-US" sz="1200" kern="1200" dirty="0" err="1" smtClean="0">
                <a:solidFill>
                  <a:schemeClr val="tx1"/>
                </a:solidFill>
                <a:effectLst/>
                <a:latin typeface="+mn-lt"/>
                <a:ea typeface="+mn-ea"/>
                <a:cs typeface="+mn-cs"/>
              </a:rPr>
              <a:t>riesgos</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Procedimientos recomendados de desarrollo de privacidad</a:t>
            </a:r>
          </a:p>
          <a:p>
            <a:pPr lvl="1"/>
            <a:r>
              <a:rPr lang="es-ES" sz="1200" kern="1200" dirty="0" smtClean="0">
                <a:solidFill>
                  <a:schemeClr val="tx1"/>
                </a:solidFill>
                <a:effectLst/>
                <a:latin typeface="+mn-lt"/>
                <a:ea typeface="+mn-ea"/>
                <a:cs typeface="+mn-cs"/>
              </a:rPr>
              <a:t>Procedimientos recomendados de pruebas de privacidad</a:t>
            </a:r>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7</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29</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30</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31</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32</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33</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8</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9</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10</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endParaRPr lang="en-US" dirty="0"/>
          </a:p>
        </p:txBody>
      </p:sp>
      <p:sp>
        <p:nvSpPr>
          <p:cNvPr id="4" name="Slide Number Placeholder 3"/>
          <p:cNvSpPr>
            <a:spLocks noGrp="1"/>
          </p:cNvSpPr>
          <p:nvPr>
            <p:ph type="sldNum" sz="quarter" idx="5"/>
          </p:nvPr>
        </p:nvSpPr>
        <p:spPr/>
        <p:txBody>
          <a:bodyPr/>
          <a:lstStyle/>
          <a:p>
            <a:pPr>
              <a:defRPr/>
            </a:pPr>
            <a:fld id="{0F4BEC60-A2BE-4F05-8D38-115F0B512B93}" type="slidenum">
              <a:rPr lang="en-US" smtClean="0"/>
              <a:pPr>
                <a:defRPr/>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12</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13</a:t>
            </a:fld>
            <a:endParaRPr lang="es-ES"/>
          </a:p>
        </p:txBody>
      </p:sp>
    </p:spTree>
    <p:extLst>
      <p:ext uri="{BB962C8B-B14F-4D97-AF65-F5344CB8AC3E}">
        <p14:creationId xmlns:p14="http://schemas.microsoft.com/office/powerpoint/2010/main" val="94569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Requisitos</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 necesidad de considerar la seguridad y la privacidad “desde el primer instante” es un aspecto fundamental del desarrollo de un sistema seguro. La fase de planificación inicial es el momento más apropiado para definir los requisitos de fiabilidad de un proyecto de software. Al definir los requisitos en una fase temprana, los equipos de desarrollo podrán identificar los principales hitos y resultados, y es posible integrar la seguridad y la privacidad de modo que los planes y programaciones se alteren lo menos posible. Al principio de un proyecto, se realiza un análisis de los requisitos de seguridad y privacidad, el cual incluye la especificación de los requisitos de seguridad mínimos de la aplicación en el entorno operativo previsto, así como la especificación y la implementación de un sistema de seguimiento de los elementos de trabajo y de las vulnerabilidades de seguridad. </a:t>
            </a:r>
          </a:p>
          <a:p>
            <a:endParaRPr lang="es-ES" dirty="0" smtClean="0"/>
          </a:p>
          <a:p>
            <a:r>
              <a:rPr lang="es-ES" sz="1200" b="1" u="sng" kern="1200" dirty="0" smtClean="0">
                <a:solidFill>
                  <a:schemeClr val="tx1"/>
                </a:solidFill>
                <a:effectLst/>
                <a:latin typeface="+mn-lt"/>
                <a:ea typeface="+mn-ea"/>
                <a:cs typeface="+mn-cs"/>
              </a:rPr>
              <a:t>Procedimiento 3 de SDL: umbrales de calidad y límites de errores</a:t>
            </a:r>
          </a:p>
          <a:p>
            <a:r>
              <a:rPr lang="es-ES" sz="1200" kern="1200" dirty="0" smtClean="0">
                <a:solidFill>
                  <a:schemeClr val="tx1"/>
                </a:solidFill>
                <a:effectLst/>
                <a:latin typeface="+mn-lt"/>
                <a:ea typeface="+mn-ea"/>
                <a:cs typeface="+mn-cs"/>
              </a:rPr>
              <a:t>Se usan umbrales de calidad y </a:t>
            </a:r>
            <a:r>
              <a:rPr lang="es-ES" sz="1200" i="1" kern="1200" dirty="0" smtClean="0">
                <a:solidFill>
                  <a:schemeClr val="tx1"/>
                </a:solidFill>
                <a:effectLst/>
                <a:latin typeface="+mn-lt"/>
                <a:ea typeface="+mn-ea"/>
                <a:cs typeface="+mn-cs"/>
              </a:rPr>
              <a:t>límites de errores</a:t>
            </a:r>
            <a:r>
              <a:rPr lang="es-ES" sz="1200" kern="1200" dirty="0" smtClean="0">
                <a:solidFill>
                  <a:schemeClr val="tx1"/>
                </a:solidFill>
                <a:effectLst/>
                <a:latin typeface="+mn-lt"/>
                <a:ea typeface="+mn-ea"/>
                <a:cs typeface="+mn-cs"/>
              </a:rPr>
              <a:t> para establecer niveles mínimos aceptables de calidad en materia de seguridad y privacidad. Al definir estos criterios al comienzo de un proyecto, se comprenderán mejor los riesgos asociados a los problemas de seguridad y los equipos podrán identificar y corregir los errores de seguridad durante el desarrollo. El equipo de proyecto debe negociar los umbrales de calidad (por ejemplo, todas las advertencias del compilador se deben evaluar y corregir antes de proteger el código) para cada fase de desarrollo; a continuación, el asesor de seguridad debe aprobarlos y puede agregar aclaraciones específicas del proyecto así como requisitos de seguridad más estrictos según proceda. El equipo de proyecto también debe ilustrar la conformidad con los umbrales de calidad negociados para cumplimentar la </a:t>
            </a:r>
            <a:r>
              <a:rPr lang="es-ES" sz="1200" u="sng" kern="1200" dirty="0" smtClean="0">
                <a:solidFill>
                  <a:schemeClr val="tx1"/>
                </a:solidFill>
                <a:effectLst/>
                <a:latin typeface="+mn-lt"/>
                <a:ea typeface="+mn-ea"/>
                <a:cs typeface="+mn-cs"/>
                <a:hlinkClick r:id="rId3" action="ppaction://hlinkfile"/>
              </a:rPr>
              <a:t>revisión de seguridad final.</a:t>
            </a:r>
            <a:r>
              <a:rPr lang="es-ES" sz="1200" kern="1200" dirty="0" smtClean="0">
                <a:solidFill>
                  <a:schemeClr val="tx1"/>
                </a:solidFill>
                <a:effectLst/>
                <a:latin typeface="+mn-lt"/>
                <a:ea typeface="+mn-ea"/>
                <a:cs typeface="+mn-cs"/>
              </a:rPr>
              <a:t> </a:t>
            </a:r>
          </a:p>
          <a:p>
            <a:r>
              <a:rPr lang="es-ES" sz="1200" kern="1200" dirty="0" smtClean="0">
                <a:solidFill>
                  <a:schemeClr val="tx1"/>
                </a:solidFill>
                <a:effectLst/>
                <a:latin typeface="+mn-lt"/>
                <a:ea typeface="+mn-ea"/>
                <a:cs typeface="+mn-cs"/>
              </a:rPr>
              <a:t>Un límite de errores es un umbral de calidad que se aplica a todo el proyecto de desarrollo de software. Se usa para definir los umbrales de gravedad de las vulnerabilidades de seguridad; por ejemplo, en la aplicación no hay vulnerabilidades conocidas que estén clasificadas como “críticas” o “importantes” en el momento de su lanzamiento. Una vez definido, el límite de errores no debe bajarse nunca. Un límite de errores dinámico es un objetivo no fijo que probablemente no se entienda muy bien en el ámbito del desarrollo.</a:t>
            </a:r>
          </a:p>
          <a:p>
            <a:endParaRPr lang="es-ES" sz="1200" kern="1200" dirty="0" smtClean="0">
              <a:solidFill>
                <a:schemeClr val="tx1"/>
              </a:solidFill>
              <a:effectLst/>
              <a:latin typeface="+mn-lt"/>
              <a:ea typeface="+mn-ea"/>
              <a:cs typeface="+mn-cs"/>
            </a:endParaRPr>
          </a:p>
          <a:p>
            <a:r>
              <a:rPr lang="es-ES" sz="1200" b="1" u="sng" kern="1200" dirty="0" smtClean="0">
                <a:solidFill>
                  <a:schemeClr val="tx1"/>
                </a:solidFill>
                <a:effectLst/>
                <a:latin typeface="+mn-lt"/>
                <a:ea typeface="+mn-ea"/>
                <a:cs typeface="+mn-cs"/>
              </a:rPr>
              <a:t>Procedimiento 4 de SDL: evaluación de los riesgos de seguridad y privacidad</a:t>
            </a:r>
          </a:p>
          <a:p>
            <a:r>
              <a:rPr lang="es-ES" sz="1200" kern="1200" dirty="0" smtClean="0">
                <a:solidFill>
                  <a:schemeClr val="tx1"/>
                </a:solidFill>
                <a:effectLst/>
                <a:latin typeface="+mn-lt"/>
                <a:ea typeface="+mn-ea"/>
                <a:cs typeface="+mn-cs"/>
              </a:rPr>
              <a:t>Las evaluaciones de los riesgos de seguridad (SRA) y de privacidad (PRA) son procesos obligatorios que identifican los aspectos funcionales del software que requieren una revisión exhaustiva. </a:t>
            </a:r>
            <a:r>
              <a:rPr lang="en-US" sz="1200" kern="1200" dirty="0" err="1" smtClean="0">
                <a:solidFill>
                  <a:schemeClr val="tx1"/>
                </a:solidFill>
                <a:effectLst/>
                <a:latin typeface="+mn-lt"/>
                <a:ea typeface="+mn-ea"/>
                <a:cs typeface="+mn-cs"/>
              </a:rPr>
              <a:t>Dichas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evaluaciones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incluir</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siguiente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información</a:t>
            </a:r>
            <a:r>
              <a:rPr lang="en-US"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 sz="1200" kern="1200" dirty="0" smtClean="0">
                <a:solidFill>
                  <a:schemeClr val="tx1"/>
                </a:solidFill>
                <a:effectLst/>
                <a:latin typeface="+mn-lt"/>
                <a:ea typeface="+mn-ea"/>
                <a:cs typeface="+mn-cs"/>
              </a:rPr>
              <a:t>(Seguridad) Partes del proyecto que van a requerir </a:t>
            </a:r>
            <a:r>
              <a:rPr lang="es-ES" sz="1200" u="sng" kern="1200" dirty="0" smtClean="0">
                <a:solidFill>
                  <a:schemeClr val="tx1"/>
                </a:solidFill>
                <a:effectLst/>
                <a:latin typeface="+mn-lt"/>
                <a:ea typeface="+mn-ea"/>
                <a:cs typeface="+mn-cs"/>
                <a:hlinkClick r:id="rId4" action="ppaction://hlinkfile"/>
              </a:rPr>
              <a:t>modelos de riesgos</a:t>
            </a:r>
            <a:r>
              <a:rPr lang="es-ES" sz="1200" kern="1200" dirty="0" smtClean="0">
                <a:solidFill>
                  <a:schemeClr val="tx1"/>
                </a:solidFill>
                <a:effectLst/>
                <a:latin typeface="+mn-lt"/>
                <a:ea typeface="+mn-ea"/>
                <a:cs typeface="+mn-cs"/>
              </a:rPr>
              <a:t> antes del lanzamiento.</a:t>
            </a:r>
          </a:p>
          <a:p>
            <a:pPr lvl="0"/>
            <a:r>
              <a:rPr lang="es-ES" sz="1200" kern="1200" dirty="0" smtClean="0">
                <a:solidFill>
                  <a:schemeClr val="tx1"/>
                </a:solidFill>
                <a:effectLst/>
                <a:latin typeface="+mn-lt"/>
                <a:ea typeface="+mn-ea"/>
                <a:cs typeface="+mn-cs"/>
              </a:rPr>
              <a:t>(Seguridad) Las partes del proyecto que van a requerir revisiones del diseño de seguridad antes del lanzamiento.</a:t>
            </a:r>
          </a:p>
          <a:p>
            <a:pPr lvl="0"/>
            <a:r>
              <a:rPr lang="es-ES" sz="1200" kern="1200" dirty="0" smtClean="0">
                <a:solidFill>
                  <a:schemeClr val="tx1"/>
                </a:solidFill>
                <a:effectLst/>
                <a:latin typeface="+mn-lt"/>
                <a:ea typeface="+mn-ea"/>
                <a:cs typeface="+mn-cs"/>
              </a:rPr>
              <a:t>(Seguridad) Partes del proyecto (si procede) que van a requerir pruebas de penetración por parte de un grupo externo al equipo de proyecto y acordado mutuamente. </a:t>
            </a:r>
          </a:p>
          <a:p>
            <a:pPr lvl="0"/>
            <a:r>
              <a:rPr lang="es-ES" sz="1200" kern="1200" dirty="0" smtClean="0">
                <a:solidFill>
                  <a:schemeClr val="tx1"/>
                </a:solidFill>
                <a:effectLst/>
                <a:latin typeface="+mn-lt"/>
                <a:ea typeface="+mn-ea"/>
                <a:cs typeface="+mn-cs"/>
              </a:rPr>
              <a:t>(Seguridad) Requisitos de análisis o de pruebas adicionales que el asesor de seguridad considera necesarios para mitigar los riesgos de seguridad.</a:t>
            </a:r>
          </a:p>
          <a:p>
            <a:pPr lvl="0"/>
            <a:r>
              <a:rPr lang="es-ES" sz="1200" kern="1200" dirty="0" smtClean="0">
                <a:solidFill>
                  <a:schemeClr val="tx1"/>
                </a:solidFill>
                <a:effectLst/>
                <a:latin typeface="+mn-lt"/>
                <a:ea typeface="+mn-ea"/>
                <a:cs typeface="+mn-cs"/>
              </a:rPr>
              <a:t>(Seguridad) Ámbito específico de los </a:t>
            </a:r>
            <a:r>
              <a:rPr lang="es-ES" sz="1200" u="sng" kern="1200" dirty="0" smtClean="0">
                <a:solidFill>
                  <a:schemeClr val="tx1"/>
                </a:solidFill>
                <a:effectLst/>
                <a:latin typeface="+mn-lt"/>
                <a:ea typeface="+mn-ea"/>
                <a:cs typeface="+mn-cs"/>
                <a:hlinkClick r:id="rId5" action="ppaction://hlinkfile"/>
              </a:rPr>
              <a:t>requisitos en materia de pruebas de exploración de vulnerabilidades mediante datos aleatorios</a:t>
            </a:r>
            <a:r>
              <a:rPr lang="es-ES" sz="1200" kern="1200" dirty="0" smtClean="0">
                <a:solidFill>
                  <a:schemeClr val="tx1"/>
                </a:solidFill>
                <a:effectLst/>
                <a:latin typeface="+mn-lt"/>
                <a:ea typeface="+mn-ea"/>
                <a:cs typeface="+mn-cs"/>
              </a:rPr>
              <a:t>.</a:t>
            </a:r>
          </a:p>
          <a:p>
            <a:pPr lvl="0"/>
            <a:r>
              <a:rPr lang="es-ES" sz="1200" kern="1200" dirty="0" smtClean="0">
                <a:solidFill>
                  <a:schemeClr val="tx1"/>
                </a:solidFill>
                <a:effectLst/>
                <a:latin typeface="+mn-lt"/>
                <a:ea typeface="+mn-ea"/>
                <a:cs typeface="+mn-cs"/>
              </a:rPr>
              <a:t>(Privacidad) ¿Cuál es el nivel de impacto sobre la privacidad? La respuesta a esta pregunta se basa en las siguientes pautas: </a:t>
            </a:r>
          </a:p>
          <a:p>
            <a:pPr lvl="0"/>
            <a:r>
              <a:rPr lang="es-ES" sz="1200" kern="1200" dirty="0" smtClean="0">
                <a:solidFill>
                  <a:schemeClr val="tx1"/>
                </a:solidFill>
                <a:effectLst/>
                <a:latin typeface="+mn-lt"/>
                <a:ea typeface="+mn-ea"/>
                <a:cs typeface="+mn-cs"/>
              </a:rPr>
              <a:t>P1 Alto riesgo para la privacidad. La característica, el producto o el servicio almacena o transfiere datos de identificación personal, cambia la configuración o las asociaciones de los tipos de archivo, o instala software.</a:t>
            </a:r>
          </a:p>
          <a:p>
            <a:pPr lvl="0"/>
            <a:r>
              <a:rPr lang="es-ES" sz="1200" kern="1200" dirty="0" smtClean="0">
                <a:solidFill>
                  <a:schemeClr val="tx1"/>
                </a:solidFill>
                <a:effectLst/>
                <a:latin typeface="+mn-lt"/>
                <a:ea typeface="+mn-ea"/>
                <a:cs typeface="+mn-cs"/>
              </a:rPr>
              <a:t>P2 Riesgo moderado para la privacidad. El único comportamiento que afecta a la privacidad en la característica, el producto o el servicio es una transferencia de datos anónimos única e iniciada por el usuario (por ejemplo, el usuario hace clic en un vínculo y el software abre un sitio web).</a:t>
            </a:r>
          </a:p>
          <a:p>
            <a:pPr lvl="0"/>
            <a:r>
              <a:rPr lang="es-ES" sz="1200" kern="1200" dirty="0" smtClean="0">
                <a:solidFill>
                  <a:schemeClr val="tx1"/>
                </a:solidFill>
                <a:effectLst/>
                <a:latin typeface="+mn-lt"/>
                <a:ea typeface="+mn-ea"/>
                <a:cs typeface="+mn-cs"/>
              </a:rPr>
              <a:t>P3 Bajo riesgo para la privacidad. La característica, el producto o el servicio no tiene ningún comportamiento que afecte a la privacidad. No hay ninguna transferencia de datos personales ni anónimos, no se almacenan datos de identificación personal en el equipo, no se modifica ninguna configuración en nombre del usuario y no se instala ningún software.</a:t>
            </a:r>
          </a:p>
          <a:p>
            <a:endParaRPr lang="es-ES" dirty="0" smtClean="0"/>
          </a:p>
          <a:p>
            <a:endParaRPr lang="es-ES" dirty="0" smtClean="0"/>
          </a:p>
          <a:p>
            <a:endParaRPr lang="es-ES" dirty="0"/>
          </a:p>
        </p:txBody>
      </p:sp>
      <p:sp>
        <p:nvSpPr>
          <p:cNvPr id="4" name="3 Marcador de número de diapositiva"/>
          <p:cNvSpPr>
            <a:spLocks noGrp="1"/>
          </p:cNvSpPr>
          <p:nvPr>
            <p:ph type="sldNum" sz="quarter" idx="10"/>
          </p:nvPr>
        </p:nvSpPr>
        <p:spPr/>
        <p:txBody>
          <a:bodyPr/>
          <a:lstStyle/>
          <a:p>
            <a:fld id="{064AA158-4D4D-427B-8540-6E8BBC9EB3DF}" type="slidenum">
              <a:rPr lang="es-ES" smtClean="0"/>
              <a:t>14</a:t>
            </a:fld>
            <a:endParaRPr lang="es-ES"/>
          </a:p>
        </p:txBody>
      </p:sp>
    </p:spTree>
    <p:extLst>
      <p:ext uri="{BB962C8B-B14F-4D97-AF65-F5344CB8AC3E}">
        <p14:creationId xmlns:p14="http://schemas.microsoft.com/office/powerpoint/2010/main" val="94569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6406480" cy="1470025"/>
          </a:xfrm>
        </p:spPr>
        <p:txBody>
          <a:bodyPr/>
          <a:lstStyle>
            <a:lvl1pPr>
              <a:defRPr>
                <a:latin typeface="+mj-lt"/>
              </a:defRPr>
            </a:lvl1pPr>
          </a:lstStyle>
          <a:p>
            <a:r>
              <a:rPr lang="es-ES" smtClean="0"/>
              <a:t>Haga clic para modificar el estilo de título del patrón</a:t>
            </a:r>
            <a:endParaRPr lang="es-ES" dirty="0"/>
          </a:p>
        </p:txBody>
      </p:sp>
      <p:sp>
        <p:nvSpPr>
          <p:cNvPr id="3" name="Subtitle 2"/>
          <p:cNvSpPr>
            <a:spLocks noGrp="1"/>
          </p:cNvSpPr>
          <p:nvPr>
            <p:ph type="subTitle" idx="1"/>
          </p:nvPr>
        </p:nvSpPr>
        <p:spPr>
          <a:xfrm>
            <a:off x="1371600" y="3886200"/>
            <a:ext cx="5293982"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dirty="0"/>
          </a:p>
        </p:txBody>
      </p:sp>
      <p:sp>
        <p:nvSpPr>
          <p:cNvPr id="4" name="Date Placeholder 3"/>
          <p:cNvSpPr>
            <a:spLocks noGrp="1"/>
          </p:cNvSpPr>
          <p:nvPr>
            <p:ph type="dt" sz="half" idx="10"/>
          </p:nvPr>
        </p:nvSpPr>
        <p:spPr/>
        <p:txBody>
          <a:bodyPr/>
          <a:lstStyle/>
          <a:p>
            <a:fld id="{349F6A51-D207-48C8-91B6-3E4D214D935B}" type="datetimeFigureOut">
              <a:rPr lang="es-ES" smtClean="0"/>
              <a:t>28/11/16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CE51659-FB22-4C34-B8AC-11F5ED9010DC}" type="slidenum">
              <a:rPr lang="es-ES" smtClean="0"/>
              <a:t>‹Nr.›</a:t>
            </a:fld>
            <a:endParaRPr lang="es-ES"/>
          </a:p>
        </p:txBody>
      </p:sp>
    </p:spTree>
    <p:extLst>
      <p:ext uri="{BB962C8B-B14F-4D97-AF65-F5344CB8AC3E}">
        <p14:creationId xmlns:p14="http://schemas.microsoft.com/office/powerpoint/2010/main" val="2745103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FontTx/>
              <a:buBlip>
                <a:blip r:embed="rId2"/>
              </a:buBlip>
              <a:defRPr/>
            </a:lvl1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7" name="Date Placeholder 6"/>
          <p:cNvSpPr>
            <a:spLocks noGrp="1"/>
          </p:cNvSpPr>
          <p:nvPr>
            <p:ph type="dt" sz="half" idx="10"/>
          </p:nvPr>
        </p:nvSpPr>
        <p:spPr/>
        <p:txBody>
          <a:bodyPr/>
          <a:lstStyle/>
          <a:p>
            <a:fld id="{349F6A51-D207-48C8-91B6-3E4D214D935B}" type="datetimeFigureOut">
              <a:rPr lang="es-ES" smtClean="0"/>
              <a:t>28/11/16</a:t>
            </a:fld>
            <a:endParaRPr lang="es-ES"/>
          </a:p>
        </p:txBody>
      </p:sp>
      <p:sp>
        <p:nvSpPr>
          <p:cNvPr id="9" name="Slide Number Placeholder 8"/>
          <p:cNvSpPr>
            <a:spLocks noGrp="1"/>
          </p:cNvSpPr>
          <p:nvPr>
            <p:ph type="sldNum" sz="quarter" idx="12"/>
          </p:nvPr>
        </p:nvSpPr>
        <p:spPr/>
        <p:txBody>
          <a:bodyPr/>
          <a:lstStyle/>
          <a:p>
            <a:fld id="{5CE51659-FB22-4C34-B8AC-11F5ED9010DC}" type="slidenum">
              <a:rPr lang="es-ES" smtClean="0"/>
              <a:t>‹Nr.›</a:t>
            </a:fld>
            <a:endParaRPr lang="es-ES"/>
          </a:p>
        </p:txBody>
      </p:sp>
      <p:sp>
        <p:nvSpPr>
          <p:cNvPr id="10" name="Title 9"/>
          <p:cNvSpPr>
            <a:spLocks noGrp="1"/>
          </p:cNvSpPr>
          <p:nvPr>
            <p:ph type="title"/>
          </p:nvPr>
        </p:nvSpPr>
        <p:spPr/>
        <p:txBody>
          <a:bodyPr/>
          <a:lstStyle/>
          <a:p>
            <a:r>
              <a:rPr lang="es-ES" smtClean="0"/>
              <a:t>Haga clic para modificar el estilo de título del patrón</a:t>
            </a:r>
            <a:endParaRPr lang="es-ES" dirty="0"/>
          </a:p>
        </p:txBody>
      </p:sp>
      <p:sp>
        <p:nvSpPr>
          <p:cNvPr id="8" name="Footer Placeholder 7"/>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345121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Date Placeholder 4"/>
          <p:cNvSpPr>
            <a:spLocks noGrp="1"/>
          </p:cNvSpPr>
          <p:nvPr>
            <p:ph type="dt" sz="half" idx="10"/>
          </p:nvPr>
        </p:nvSpPr>
        <p:spPr/>
        <p:txBody>
          <a:bodyPr/>
          <a:lstStyle/>
          <a:p>
            <a:fld id="{349F6A51-D207-48C8-91B6-3E4D214D935B}" type="datetimeFigureOut">
              <a:rPr lang="es-ES" smtClean="0"/>
              <a:t>28/11/16</a:t>
            </a:fld>
            <a:endParaRPr lang="es-ES"/>
          </a:p>
        </p:txBody>
      </p:sp>
      <p:sp>
        <p:nvSpPr>
          <p:cNvPr id="7" name="Slide Number Placeholder 6"/>
          <p:cNvSpPr>
            <a:spLocks noGrp="1"/>
          </p:cNvSpPr>
          <p:nvPr>
            <p:ph type="sldNum" sz="quarter" idx="12"/>
          </p:nvPr>
        </p:nvSpPr>
        <p:spPr/>
        <p:txBody>
          <a:bodyPr/>
          <a:lstStyle/>
          <a:p>
            <a:fld id="{5CE51659-FB22-4C34-B8AC-11F5ED9010DC}" type="slidenum">
              <a:rPr lang="es-ES" smtClean="0"/>
              <a:t>‹Nr.›</a:t>
            </a:fld>
            <a:endParaRPr lang="es-ES"/>
          </a:p>
        </p:txBody>
      </p:sp>
      <p:sp>
        <p:nvSpPr>
          <p:cNvPr id="6" name="Footer Placeholder 5"/>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13371327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s-E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Date Placeholder 6"/>
          <p:cNvSpPr>
            <a:spLocks noGrp="1"/>
          </p:cNvSpPr>
          <p:nvPr>
            <p:ph type="dt" sz="half" idx="10"/>
          </p:nvPr>
        </p:nvSpPr>
        <p:spPr/>
        <p:txBody>
          <a:bodyPr/>
          <a:lstStyle/>
          <a:p>
            <a:fld id="{349F6A51-D207-48C8-91B6-3E4D214D935B}" type="datetimeFigureOut">
              <a:rPr lang="es-ES" smtClean="0"/>
              <a:t>28/11/16</a:t>
            </a:fld>
            <a:endParaRPr lang="es-ES"/>
          </a:p>
        </p:txBody>
      </p:sp>
      <p:sp>
        <p:nvSpPr>
          <p:cNvPr id="9" name="Slide Number Placeholder 8"/>
          <p:cNvSpPr>
            <a:spLocks noGrp="1"/>
          </p:cNvSpPr>
          <p:nvPr>
            <p:ph type="sldNum" sz="quarter" idx="12"/>
          </p:nvPr>
        </p:nvSpPr>
        <p:spPr/>
        <p:txBody>
          <a:bodyPr/>
          <a:lstStyle/>
          <a:p>
            <a:fld id="{5CE51659-FB22-4C34-B8AC-11F5ED9010DC}" type="slidenum">
              <a:rPr lang="es-ES" smtClean="0"/>
              <a:t>‹Nr.›</a:t>
            </a:fld>
            <a:endParaRPr lang="es-ES"/>
          </a:p>
        </p:txBody>
      </p:sp>
      <p:sp>
        <p:nvSpPr>
          <p:cNvPr id="8" name="Footer Placeholder 7"/>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35009039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eguntas">
    <p:spTree>
      <p:nvGrpSpPr>
        <p:cNvPr id="1" name=""/>
        <p:cNvGrpSpPr/>
        <p:nvPr/>
      </p:nvGrpSpPr>
      <p:grpSpPr>
        <a:xfrm>
          <a:off x="0" y="0"/>
          <a:ext cx="0" cy="0"/>
          <a:chOff x="0" y="0"/>
          <a:chExt cx="0" cy="0"/>
        </a:xfrm>
      </p:grpSpPr>
      <p:pic>
        <p:nvPicPr>
          <p:cNvPr id="2050" name="Picture 2" descr="D:\_SDT\propuestas logo\portada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9072" y="1"/>
            <a:ext cx="250492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lvl1pPr marL="342900" indent="-342900">
              <a:buFontTx/>
              <a:buBlip>
                <a:blip r:embed="rId3"/>
              </a:buBlip>
              <a:defRPr/>
            </a:lvl1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7" name="Date Placeholder 6"/>
          <p:cNvSpPr>
            <a:spLocks noGrp="1"/>
          </p:cNvSpPr>
          <p:nvPr>
            <p:ph type="dt" sz="half" idx="10"/>
          </p:nvPr>
        </p:nvSpPr>
        <p:spPr/>
        <p:txBody>
          <a:bodyPr/>
          <a:lstStyle/>
          <a:p>
            <a:fld id="{349F6A51-D207-48C8-91B6-3E4D214D935B}" type="datetimeFigureOut">
              <a:rPr lang="es-ES" smtClean="0"/>
              <a:t>28/11/16</a:t>
            </a:fld>
            <a:endParaRPr lang="es-ES"/>
          </a:p>
        </p:txBody>
      </p:sp>
      <p:sp>
        <p:nvSpPr>
          <p:cNvPr id="9" name="Slide Number Placeholder 8"/>
          <p:cNvSpPr>
            <a:spLocks noGrp="1"/>
          </p:cNvSpPr>
          <p:nvPr>
            <p:ph type="sldNum" sz="quarter" idx="12"/>
          </p:nvPr>
        </p:nvSpPr>
        <p:spPr/>
        <p:txBody>
          <a:bodyPr/>
          <a:lstStyle/>
          <a:p>
            <a:fld id="{5CE51659-FB22-4C34-B8AC-11F5ED9010DC}" type="slidenum">
              <a:rPr lang="es-ES" smtClean="0"/>
              <a:t>‹Nr.›</a:t>
            </a:fld>
            <a:endParaRPr lang="es-ES"/>
          </a:p>
        </p:txBody>
      </p:sp>
      <p:pic>
        <p:nvPicPr>
          <p:cNvPr id="12" name="Picture 3" descr="D:\_SDT\propuestas logo\logo-Firma-Corre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6064601"/>
            <a:ext cx="1879375" cy="532751"/>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endParaRPr lang="es-ES"/>
          </a:p>
        </p:txBody>
      </p:sp>
      <p:sp>
        <p:nvSpPr>
          <p:cNvPr id="11" name="Rounded Rectangle 10"/>
          <p:cNvSpPr/>
          <p:nvPr/>
        </p:nvSpPr>
        <p:spPr>
          <a:xfrm>
            <a:off x="7524328" y="260648"/>
            <a:ext cx="1296144" cy="1163761"/>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s-ES" sz="2800" b="0" dirty="0" smtClean="0">
                <a:latin typeface="Arial Black" pitchFamily="34" charset="0"/>
              </a:rPr>
              <a:t>Q&amp;A</a:t>
            </a:r>
            <a:endParaRPr lang="es-ES" sz="1050" b="0" dirty="0">
              <a:latin typeface="Arial Black" pitchFamily="34" charset="0"/>
            </a:endParaRPr>
          </a:p>
        </p:txBody>
      </p:sp>
      <p:sp>
        <p:nvSpPr>
          <p:cNvPr id="2" name="TextBox 1"/>
          <p:cNvSpPr txBox="1"/>
          <p:nvPr/>
        </p:nvSpPr>
        <p:spPr>
          <a:xfrm>
            <a:off x="467544" y="404664"/>
            <a:ext cx="6912768" cy="830997"/>
          </a:xfrm>
          <a:prstGeom prst="rect">
            <a:avLst/>
          </a:prstGeom>
          <a:noFill/>
        </p:spPr>
        <p:txBody>
          <a:bodyPr wrap="square" rtlCol="0">
            <a:spAutoFit/>
          </a:bodyPr>
          <a:lstStyle/>
          <a:p>
            <a:r>
              <a:rPr lang="en-US" sz="4800" dirty="0" err="1" smtClean="0">
                <a:solidFill>
                  <a:schemeClr val="bg1">
                    <a:lumMod val="50000"/>
                  </a:schemeClr>
                </a:solidFill>
                <a:latin typeface="Arial Black" pitchFamily="34" charset="0"/>
              </a:rPr>
              <a:t>Preguntas</a:t>
            </a:r>
            <a:endParaRPr lang="es-ES" sz="4800" dirty="0">
              <a:solidFill>
                <a:schemeClr val="bg1">
                  <a:lumMod val="50000"/>
                </a:schemeClr>
              </a:solidFill>
              <a:latin typeface="Arial Black" pitchFamily="34" charset="0"/>
            </a:endParaRPr>
          </a:p>
        </p:txBody>
      </p:sp>
    </p:spTree>
    <p:extLst>
      <p:ext uri="{BB962C8B-B14F-4D97-AF65-F5344CB8AC3E}">
        <p14:creationId xmlns:p14="http://schemas.microsoft.com/office/powerpoint/2010/main" val="2006707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acto">
    <p:spTree>
      <p:nvGrpSpPr>
        <p:cNvPr id="1" name=""/>
        <p:cNvGrpSpPr/>
        <p:nvPr/>
      </p:nvGrpSpPr>
      <p:grpSpPr>
        <a:xfrm>
          <a:off x="0" y="0"/>
          <a:ext cx="0" cy="0"/>
          <a:chOff x="0" y="0"/>
          <a:chExt cx="0" cy="0"/>
        </a:xfrm>
      </p:grpSpPr>
      <p:pic>
        <p:nvPicPr>
          <p:cNvPr id="2050" name="Picture 2" descr="D:\_SDT\propuestas logo\portada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9072" y="1"/>
            <a:ext cx="250492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600200"/>
            <a:ext cx="8229600" cy="2764903"/>
          </a:xfrm>
        </p:spPr>
        <p:txBody>
          <a:bodyPr/>
          <a:lstStyle>
            <a:lvl1pPr marL="342900" indent="-342900">
              <a:buFontTx/>
              <a:buBlip>
                <a:blip r:embed="rId3"/>
              </a:buBlip>
              <a:defRPr/>
            </a:lvl1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7" name="Date Placeholder 6"/>
          <p:cNvSpPr>
            <a:spLocks noGrp="1"/>
          </p:cNvSpPr>
          <p:nvPr>
            <p:ph type="dt" sz="half" idx="10"/>
          </p:nvPr>
        </p:nvSpPr>
        <p:spPr/>
        <p:txBody>
          <a:bodyPr/>
          <a:lstStyle/>
          <a:p>
            <a:fld id="{349F6A51-D207-48C8-91B6-3E4D214D935B}" type="datetimeFigureOut">
              <a:rPr lang="es-ES" smtClean="0"/>
              <a:t>28/11/16</a:t>
            </a:fld>
            <a:endParaRPr lang="es-ES"/>
          </a:p>
        </p:txBody>
      </p:sp>
      <p:sp>
        <p:nvSpPr>
          <p:cNvPr id="9" name="Slide Number Placeholder 8"/>
          <p:cNvSpPr>
            <a:spLocks noGrp="1"/>
          </p:cNvSpPr>
          <p:nvPr>
            <p:ph type="sldNum" sz="quarter" idx="12"/>
          </p:nvPr>
        </p:nvSpPr>
        <p:spPr/>
        <p:txBody>
          <a:bodyPr/>
          <a:lstStyle/>
          <a:p>
            <a:fld id="{5CE51659-FB22-4C34-B8AC-11F5ED9010DC}" type="slidenum">
              <a:rPr lang="es-ES" smtClean="0"/>
              <a:t>‹Nr.›</a:t>
            </a:fld>
            <a:endParaRPr lang="es-ES"/>
          </a:p>
        </p:txBody>
      </p:sp>
      <p:pic>
        <p:nvPicPr>
          <p:cNvPr id="12" name="Picture 3" descr="D:\_SDT\propuestas logo\logo-Firma-Corre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6064601"/>
            <a:ext cx="1879375" cy="532751"/>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endParaRPr lang="es-ES"/>
          </a:p>
        </p:txBody>
      </p:sp>
      <p:sp>
        <p:nvSpPr>
          <p:cNvPr id="11" name="Rounded Rectangle 10"/>
          <p:cNvSpPr/>
          <p:nvPr/>
        </p:nvSpPr>
        <p:spPr>
          <a:xfrm>
            <a:off x="7524328" y="260648"/>
            <a:ext cx="1296144" cy="1163761"/>
          </a:xfrm>
          <a:prstGeom prst="roundRect">
            <a:avLst/>
          </a:prstGeom>
          <a:solidFill>
            <a:schemeClr val="bg1">
              <a:lumMod val="6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s-ES" sz="2400" b="0" i="0" dirty="0" smtClean="0">
                <a:latin typeface="Arial Black" pitchFamily="34" charset="0"/>
              </a:rPr>
              <a:t>http://</a:t>
            </a:r>
            <a:endParaRPr lang="es-ES" sz="1000" b="0" i="0" dirty="0">
              <a:latin typeface="Arial Black" pitchFamily="34" charset="0"/>
            </a:endParaRPr>
          </a:p>
        </p:txBody>
      </p:sp>
      <p:sp>
        <p:nvSpPr>
          <p:cNvPr id="13" name="TextBox 12"/>
          <p:cNvSpPr txBox="1"/>
          <p:nvPr/>
        </p:nvSpPr>
        <p:spPr>
          <a:xfrm>
            <a:off x="467544" y="404664"/>
            <a:ext cx="6912768" cy="830997"/>
          </a:xfrm>
          <a:prstGeom prst="rect">
            <a:avLst/>
          </a:prstGeom>
          <a:noFill/>
        </p:spPr>
        <p:txBody>
          <a:bodyPr wrap="square" rtlCol="0">
            <a:spAutoFit/>
          </a:bodyPr>
          <a:lstStyle/>
          <a:p>
            <a:r>
              <a:rPr lang="en-US" sz="4800" dirty="0" err="1" smtClean="0">
                <a:solidFill>
                  <a:schemeClr val="bg1">
                    <a:lumMod val="50000"/>
                  </a:schemeClr>
                </a:solidFill>
                <a:latin typeface="Arial Black" pitchFamily="34" charset="0"/>
              </a:rPr>
              <a:t>Contacto</a:t>
            </a:r>
            <a:endParaRPr lang="es-ES" sz="4800" dirty="0">
              <a:solidFill>
                <a:schemeClr val="bg1">
                  <a:lumMod val="50000"/>
                </a:schemeClr>
              </a:solidFill>
              <a:latin typeface="Arial Black" pitchFamily="34" charset="0"/>
            </a:endParaRPr>
          </a:p>
        </p:txBody>
      </p:sp>
      <p:sp>
        <p:nvSpPr>
          <p:cNvPr id="2" name="Rectangle 1"/>
          <p:cNvSpPr/>
          <p:nvPr/>
        </p:nvSpPr>
        <p:spPr>
          <a:xfrm>
            <a:off x="467544" y="4509120"/>
            <a:ext cx="5976664" cy="954107"/>
          </a:xfrm>
          <a:prstGeom prst="rect">
            <a:avLst/>
          </a:prstGeom>
        </p:spPr>
        <p:txBody>
          <a:bodyPr wrap="square">
            <a:spAutoFit/>
          </a:bodyPr>
          <a:lstStyle/>
          <a:p>
            <a:pPr lvl="0"/>
            <a:r>
              <a:rPr lang="en-US" sz="3200" dirty="0" err="1" smtClean="0">
                <a:solidFill>
                  <a:schemeClr val="bg1">
                    <a:lumMod val="50000"/>
                  </a:schemeClr>
                </a:solidFill>
                <a:latin typeface="Arial Black" pitchFamily="34" charset="0"/>
              </a:rPr>
              <a:t>Sidertia</a:t>
            </a:r>
            <a:r>
              <a:rPr lang="en-US" sz="3200" dirty="0" smtClean="0">
                <a:solidFill>
                  <a:schemeClr val="bg1">
                    <a:lumMod val="50000"/>
                  </a:schemeClr>
                </a:solidFill>
                <a:latin typeface="Arial Black" pitchFamily="34" charset="0"/>
              </a:rPr>
              <a:t> Solutions</a:t>
            </a:r>
          </a:p>
          <a:p>
            <a:pPr lvl="0"/>
            <a:r>
              <a:rPr lang="en-US" sz="2400" dirty="0" smtClean="0">
                <a:solidFill>
                  <a:schemeClr val="bg1">
                    <a:lumMod val="50000"/>
                  </a:schemeClr>
                </a:solidFill>
                <a:latin typeface="+mn-lt"/>
              </a:rPr>
              <a:t>www.sidertia.com -  Info@sidertia.com</a:t>
            </a:r>
          </a:p>
        </p:txBody>
      </p:sp>
      <p:sp>
        <p:nvSpPr>
          <p:cNvPr id="4" name="Rectangle 3"/>
          <p:cNvSpPr/>
          <p:nvPr/>
        </p:nvSpPr>
        <p:spPr>
          <a:xfrm>
            <a:off x="467544" y="5898758"/>
            <a:ext cx="8218729" cy="461665"/>
          </a:xfrm>
          <a:prstGeom prst="rect">
            <a:avLst/>
          </a:prstGeom>
        </p:spPr>
        <p:txBody>
          <a:bodyPr wrap="square">
            <a:spAutoFit/>
          </a:bodyPr>
          <a:lstStyle/>
          <a:p>
            <a:pPr algn="ctr" defTabSz="914099" eaLnBrk="0" hangingPunct="0"/>
            <a:r>
              <a:rPr lang="es-ES" sz="800" noProof="0" dirty="0" smtClean="0">
                <a:gradFill>
                  <a:gsLst>
                    <a:gs pos="0">
                      <a:schemeClr val="tx1"/>
                    </a:gs>
                    <a:gs pos="100000">
                      <a:schemeClr val="tx1"/>
                    </a:gs>
                  </a:gsLst>
                  <a:lin ang="5400000" scaled="0"/>
                </a:gradFill>
                <a:cs typeface="Arial" charset="0"/>
              </a:rPr>
              <a:t>© 2012 </a:t>
            </a:r>
            <a:r>
              <a:rPr lang="es-ES" sz="800" noProof="0" dirty="0" err="1" smtClean="0">
                <a:gradFill>
                  <a:gsLst>
                    <a:gs pos="0">
                      <a:schemeClr val="tx1"/>
                    </a:gs>
                    <a:gs pos="100000">
                      <a:schemeClr val="tx1"/>
                    </a:gs>
                  </a:gsLst>
                  <a:lin ang="5400000" scaled="0"/>
                </a:gradFill>
                <a:cs typeface="Arial" charset="0"/>
              </a:rPr>
              <a:t>Sidertia</a:t>
            </a:r>
            <a:r>
              <a:rPr lang="es-ES" sz="800" noProof="0" dirty="0" smtClean="0">
                <a:gradFill>
                  <a:gsLst>
                    <a:gs pos="0">
                      <a:schemeClr val="tx1"/>
                    </a:gs>
                    <a:gs pos="100000">
                      <a:schemeClr val="tx1"/>
                    </a:gs>
                  </a:gsLst>
                  <a:lin ang="5400000" scaled="0"/>
                </a:gradFill>
                <a:cs typeface="Arial" charset="0"/>
              </a:rPr>
              <a:t> </a:t>
            </a:r>
            <a:r>
              <a:rPr lang="es-ES" sz="800" noProof="0" dirty="0" err="1" smtClean="0">
                <a:gradFill>
                  <a:gsLst>
                    <a:gs pos="0">
                      <a:schemeClr val="tx1"/>
                    </a:gs>
                    <a:gs pos="100000">
                      <a:schemeClr val="tx1"/>
                    </a:gs>
                  </a:gsLst>
                  <a:lin ang="5400000" scaled="0"/>
                </a:gradFill>
                <a:cs typeface="Arial" charset="0"/>
              </a:rPr>
              <a:t>Solutions</a:t>
            </a:r>
            <a:r>
              <a:rPr lang="es-ES" sz="800" noProof="0" dirty="0" smtClean="0">
                <a:gradFill>
                  <a:gsLst>
                    <a:gs pos="0">
                      <a:schemeClr val="tx1"/>
                    </a:gs>
                    <a:gs pos="100000">
                      <a:schemeClr val="tx1"/>
                    </a:gs>
                  </a:gsLst>
                  <a:lin ang="5400000" scaled="0"/>
                </a:gradFill>
                <a:cs typeface="Arial" charset="0"/>
              </a:rPr>
              <a:t> S.L. Todos los derechos reservados. </a:t>
            </a:r>
            <a:r>
              <a:rPr lang="es-ES" sz="800" noProof="0" dirty="0" err="1" smtClean="0">
                <a:gradFill>
                  <a:gsLst>
                    <a:gs pos="0">
                      <a:schemeClr val="tx1"/>
                    </a:gs>
                    <a:gs pos="100000">
                      <a:schemeClr val="tx1"/>
                    </a:gs>
                  </a:gsLst>
                  <a:lin ang="5400000" scaled="0"/>
                </a:gradFill>
                <a:cs typeface="Arial" charset="0"/>
              </a:rPr>
              <a:t>Sidertia</a:t>
            </a:r>
            <a:r>
              <a:rPr lang="es-ES" sz="800" noProof="0" dirty="0" smtClean="0">
                <a:gradFill>
                  <a:gsLst>
                    <a:gs pos="0">
                      <a:schemeClr val="tx1"/>
                    </a:gs>
                    <a:gs pos="100000">
                      <a:schemeClr val="tx1"/>
                    </a:gs>
                  </a:gsLst>
                  <a:lin ang="5400000" scaled="0"/>
                </a:gradFill>
                <a:cs typeface="Arial" charset="0"/>
              </a:rPr>
              <a:t> </a:t>
            </a:r>
            <a:r>
              <a:rPr lang="es-ES" sz="800" noProof="0" dirty="0" err="1" smtClean="0">
                <a:gradFill>
                  <a:gsLst>
                    <a:gs pos="0">
                      <a:schemeClr val="tx1"/>
                    </a:gs>
                    <a:gs pos="100000">
                      <a:schemeClr val="tx1"/>
                    </a:gs>
                  </a:gsLst>
                  <a:lin ang="5400000" scaled="0"/>
                </a:gradFill>
                <a:cs typeface="Arial" charset="0"/>
              </a:rPr>
              <a:t>Solutions</a:t>
            </a:r>
            <a:r>
              <a:rPr lang="es-ES" sz="800" noProof="0" dirty="0" smtClean="0">
                <a:gradFill>
                  <a:gsLst>
                    <a:gs pos="0">
                      <a:schemeClr val="tx1"/>
                    </a:gs>
                    <a:gs pos="100000">
                      <a:schemeClr val="tx1"/>
                    </a:gs>
                  </a:gsLst>
                  <a:lin ang="5400000" scaled="0"/>
                </a:gradFill>
                <a:cs typeface="Arial" charset="0"/>
              </a:rPr>
              <a:t>, _</a:t>
            </a:r>
            <a:r>
              <a:rPr lang="es-ES" sz="800" noProof="0" dirty="0" err="1" smtClean="0">
                <a:gradFill>
                  <a:gsLst>
                    <a:gs pos="0">
                      <a:schemeClr val="tx1"/>
                    </a:gs>
                    <a:gs pos="100000">
                      <a:schemeClr val="tx1"/>
                    </a:gs>
                  </a:gsLst>
                  <a:lin ang="5400000" scaled="0"/>
                </a:gradFill>
                <a:cs typeface="Arial" charset="0"/>
              </a:rPr>
              <a:t>Sidertia</a:t>
            </a:r>
            <a:r>
              <a:rPr lang="es-ES" sz="800" noProof="0" dirty="0" smtClean="0">
                <a:gradFill>
                  <a:gsLst>
                    <a:gs pos="0">
                      <a:schemeClr val="tx1"/>
                    </a:gs>
                    <a:gs pos="100000">
                      <a:schemeClr val="tx1"/>
                    </a:gs>
                  </a:gsLst>
                  <a:lin ang="5400000" scaled="0"/>
                </a:gradFill>
                <a:cs typeface="Arial" charset="0"/>
              </a:rPr>
              <a:t>, _SDT ,</a:t>
            </a:r>
            <a:r>
              <a:rPr lang="es-ES" sz="800" baseline="0" noProof="0" dirty="0" smtClean="0">
                <a:gradFill>
                  <a:gsLst>
                    <a:gs pos="0">
                      <a:schemeClr val="tx1"/>
                    </a:gs>
                    <a:gs pos="100000">
                      <a:schemeClr val="tx1"/>
                    </a:gs>
                  </a:gsLst>
                  <a:lin ang="5400000" scaled="0"/>
                </a:gradFill>
                <a:cs typeface="Arial" charset="0"/>
              </a:rPr>
              <a:t> logotipos e imágenes corporativas </a:t>
            </a:r>
            <a:r>
              <a:rPr lang="es-ES" sz="800" noProof="0" dirty="0" smtClean="0">
                <a:gradFill>
                  <a:gsLst>
                    <a:gs pos="0">
                      <a:schemeClr val="tx1"/>
                    </a:gs>
                    <a:gs pos="100000">
                      <a:schemeClr val="tx1"/>
                    </a:gs>
                  </a:gsLst>
                  <a:lin ang="5400000" scaled="0"/>
                </a:gradFill>
                <a:cs typeface="Arial" charset="0"/>
              </a:rPr>
              <a:t>y otros nombres comerciales son o pueden ser marcas registradas en España u otros países.</a:t>
            </a:r>
            <a:r>
              <a:rPr lang="es-ES" sz="800" baseline="0" noProof="0" dirty="0" smtClean="0">
                <a:gradFill>
                  <a:gsLst>
                    <a:gs pos="0">
                      <a:schemeClr val="tx1"/>
                    </a:gs>
                    <a:gs pos="100000">
                      <a:schemeClr val="tx1"/>
                    </a:gs>
                  </a:gsLst>
                  <a:lin ang="5400000" scaled="0"/>
                </a:gradFill>
                <a:cs typeface="Arial" charset="0"/>
              </a:rPr>
              <a:t> Esta presentación puede ser confidencial y es exclusivamente informativa. </a:t>
            </a:r>
            <a:r>
              <a:rPr lang="es-ES" sz="800" baseline="0" noProof="0" dirty="0" err="1" smtClean="0">
                <a:gradFill>
                  <a:gsLst>
                    <a:gs pos="0">
                      <a:schemeClr val="tx1"/>
                    </a:gs>
                    <a:gs pos="100000">
                      <a:schemeClr val="tx1"/>
                    </a:gs>
                  </a:gsLst>
                  <a:lin ang="5400000" scaled="0"/>
                </a:gradFill>
                <a:cs typeface="Arial" charset="0"/>
              </a:rPr>
              <a:t>Sidertia</a:t>
            </a:r>
            <a:r>
              <a:rPr lang="es-ES" sz="800" baseline="0" noProof="0" dirty="0" smtClean="0">
                <a:gradFill>
                  <a:gsLst>
                    <a:gs pos="0">
                      <a:schemeClr val="tx1"/>
                    </a:gs>
                    <a:gs pos="100000">
                      <a:schemeClr val="tx1"/>
                    </a:gs>
                  </a:gsLst>
                  <a:lin ang="5400000" scaled="0"/>
                </a:gradFill>
                <a:cs typeface="Arial" charset="0"/>
              </a:rPr>
              <a:t> </a:t>
            </a:r>
            <a:r>
              <a:rPr lang="es-ES" sz="800" baseline="0" noProof="0" dirty="0" err="1" smtClean="0">
                <a:gradFill>
                  <a:gsLst>
                    <a:gs pos="0">
                      <a:schemeClr val="tx1"/>
                    </a:gs>
                    <a:gs pos="100000">
                      <a:schemeClr val="tx1"/>
                    </a:gs>
                  </a:gsLst>
                  <a:lin ang="5400000" scaled="0"/>
                </a:gradFill>
                <a:cs typeface="Arial" charset="0"/>
              </a:rPr>
              <a:t>Solutions</a:t>
            </a:r>
            <a:r>
              <a:rPr lang="es-ES" sz="800" baseline="0" noProof="0" dirty="0" smtClean="0">
                <a:gradFill>
                  <a:gsLst>
                    <a:gs pos="0">
                      <a:schemeClr val="tx1"/>
                    </a:gs>
                    <a:gs pos="100000">
                      <a:schemeClr val="tx1"/>
                    </a:gs>
                  </a:gsLst>
                  <a:lin ang="5400000" scaled="0"/>
                </a:gradFill>
                <a:cs typeface="Arial" charset="0"/>
              </a:rPr>
              <a:t> no ofrece ningún tipo de garantía sobre el contenido de esta presentación.</a:t>
            </a:r>
            <a:endParaRPr lang="es-ES" sz="800" noProof="0" dirty="0">
              <a:gradFill>
                <a:gsLst>
                  <a:gs pos="0">
                    <a:schemeClr val="tx1"/>
                  </a:gs>
                  <a:gs pos="100000">
                    <a:schemeClr val="tx1"/>
                  </a:gs>
                </a:gsLst>
                <a:lin ang="5400000" scaled="0"/>
              </a:gradFill>
              <a:cs typeface="Arial" charset="0"/>
            </a:endParaRPr>
          </a:p>
        </p:txBody>
      </p:sp>
    </p:spTree>
    <p:extLst>
      <p:ext uri="{BB962C8B-B14F-4D97-AF65-F5344CB8AC3E}">
        <p14:creationId xmlns:p14="http://schemas.microsoft.com/office/powerpoint/2010/main" val="28891842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858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752600"/>
            <a:ext cx="8229600" cy="4373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1477CCD-C288-40F3-837E-F276AE63157A}" type="datetimeFigureOut">
              <a:rPr lang="en-US" smtClean="0"/>
              <a:pPr/>
              <a:t>11/28/16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42FD2C-CBFC-47A7-B58C-AC4139D136F9}" type="slidenum">
              <a:rPr lang="en-US" smtClean="0"/>
              <a:pPr/>
              <a:t>‹Nr.›</a:t>
            </a:fld>
            <a:endParaRPr lang="en-US" dirty="0"/>
          </a:p>
        </p:txBody>
      </p:sp>
    </p:spTree>
    <p:extLst>
      <p:ext uri="{BB962C8B-B14F-4D97-AF65-F5344CB8AC3E}">
        <p14:creationId xmlns:p14="http://schemas.microsoft.com/office/powerpoint/2010/main" val="5180165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D:\_SDT\propuestas logo\portada02.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39681" y="1"/>
            <a:ext cx="250492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F6A51-D207-48C8-91B6-3E4D214D935B}" type="datetimeFigureOut">
              <a:rPr lang="es-ES" smtClean="0"/>
              <a:t>28/11/16</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51659-FB22-4C34-B8AC-11F5ED9010DC}" type="slidenum">
              <a:rPr lang="es-ES" smtClean="0"/>
              <a:t>‹Nr.›</a:t>
            </a:fld>
            <a:endParaRPr lang="es-ES"/>
          </a:p>
        </p:txBody>
      </p:sp>
    </p:spTree>
    <p:extLst>
      <p:ext uri="{BB962C8B-B14F-4D97-AF65-F5344CB8AC3E}">
        <p14:creationId xmlns:p14="http://schemas.microsoft.com/office/powerpoint/2010/main" val="2323132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defTabSz="914400" rtl="0" eaLnBrk="1" latinLnBrk="0" hangingPunct="1">
        <a:spcBef>
          <a:spcPct val="0"/>
        </a:spcBef>
        <a:buNone/>
        <a:defRPr sz="4800" b="1" kern="1200">
          <a:solidFill>
            <a:schemeClr val="bg1">
              <a:lumMod val="50000"/>
            </a:schemeClr>
          </a:solidFill>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6.png"/><Relationship Id="rId5" Type="http://schemas.openxmlformats.org/officeDocument/2006/relationships/oleObject" Target="../embeddings/oleObject1.bin"/><Relationship Id="rId6" Type="http://schemas.openxmlformats.org/officeDocument/2006/relationships/image" Target="../media/image1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jpeg"/><Relationship Id="rId8" Type="http://schemas.openxmlformats.org/officeDocument/2006/relationships/image" Target="../media/image11.png"/><Relationship Id="rId9" Type="http://schemas.openxmlformats.org/officeDocument/2006/relationships/hyperlink" Target="http://www.microsoft.com/mspress/books/8753.aspx" TargetMode="External"/><Relationship Id="rId10"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Seguridad en el SDLC</a:t>
            </a:r>
            <a:endParaRPr lang="es-ES" dirty="0"/>
          </a:p>
        </p:txBody>
      </p:sp>
      <p:sp>
        <p:nvSpPr>
          <p:cNvPr id="3" name="2 Subtítulo"/>
          <p:cNvSpPr>
            <a:spLocks noGrp="1"/>
          </p:cNvSpPr>
          <p:nvPr>
            <p:ph type="subTitle" idx="1"/>
          </p:nvPr>
        </p:nvSpPr>
        <p:spPr/>
        <p:txBody>
          <a:bodyPr/>
          <a:lstStyle/>
          <a:p>
            <a:r>
              <a:rPr lang="es-ES" dirty="0" smtClean="0"/>
              <a:t>Alejandro Martin</a:t>
            </a:r>
            <a:endParaRPr lang="es-ES" dirty="0"/>
          </a:p>
        </p:txBody>
      </p:sp>
    </p:spTree>
    <p:extLst>
      <p:ext uri="{BB962C8B-B14F-4D97-AF65-F5344CB8AC3E}">
        <p14:creationId xmlns:p14="http://schemas.microsoft.com/office/powerpoint/2010/main" val="3440036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a:t>
            </a:r>
            <a:r>
              <a:rPr lang="es-ES" dirty="0" err="1" smtClean="0"/>
              <a:t>Threat</a:t>
            </a:r>
            <a:r>
              <a:rPr lang="es-ES" dirty="0" smtClean="0"/>
              <a:t> </a:t>
            </a:r>
            <a:r>
              <a:rPr lang="es-ES" dirty="0" err="1" smtClean="0"/>
              <a:t>Modeling</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891349"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 name="1 Marcador de contenido"/>
          <p:cNvSpPr txBox="1">
            <a:spLocks/>
          </p:cNvSpPr>
          <p:nvPr/>
        </p:nvSpPr>
        <p:spPr>
          <a:xfrm>
            <a:off x="609600" y="1752600"/>
            <a:ext cx="9223578"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Modelo de amenazas </a:t>
            </a:r>
          </a:p>
          <a:p>
            <a:pPr lvl="1"/>
            <a:r>
              <a:rPr lang="es-ES" dirty="0" smtClean="0"/>
              <a:t>Proceso para entender las amenazas de seguridad de un sistema, determinar los riesgos, y establecer las medidas mitigadoras apropiadas.</a:t>
            </a:r>
          </a:p>
          <a:p>
            <a:r>
              <a:rPr lang="es-ES" dirty="0" smtClean="0"/>
              <a:t>Flujo de trabajo</a:t>
            </a:r>
          </a:p>
          <a:p>
            <a:pPr lvl="1"/>
            <a:r>
              <a:rPr lang="es-ES" dirty="0" smtClean="0"/>
              <a:t>Generar diagramas</a:t>
            </a:r>
          </a:p>
          <a:p>
            <a:pPr lvl="1"/>
            <a:r>
              <a:rPr lang="es-ES" dirty="0" smtClean="0"/>
              <a:t>Enumerar amenazas</a:t>
            </a:r>
          </a:p>
          <a:p>
            <a:pPr lvl="1"/>
            <a:r>
              <a:rPr lang="es-ES" dirty="0" smtClean="0"/>
              <a:t>Medidas mitigadoras</a:t>
            </a:r>
          </a:p>
          <a:p>
            <a:pPr lvl="1"/>
            <a:r>
              <a:rPr lang="es-ES" dirty="0" smtClean="0"/>
              <a:t>Validación</a:t>
            </a:r>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4063318"/>
            <a:ext cx="2088232" cy="167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4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3"/>
          <p:cNvPicPr>
            <a:picLocks noChangeAspect="1" noChangeArrowheads="1"/>
          </p:cNvPicPr>
          <p:nvPr/>
        </p:nvPicPr>
        <p:blipFill>
          <a:blip r:embed="rId3"/>
          <a:srcRect/>
          <a:stretch>
            <a:fillRect/>
          </a:stretch>
        </p:blipFill>
        <p:spPr bwMode="auto">
          <a:xfrm>
            <a:off x="1371600" y="1447800"/>
            <a:ext cx="6134100" cy="46101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6E6BAAFE-95DD-40FB-B9BE-7EB3BDECE924}" type="slidenum">
              <a:rPr lang="en-US" smtClean="0"/>
              <a:pPr>
                <a:defRPr/>
              </a:pPr>
              <a:t>11</a:t>
            </a:fld>
            <a:endParaRPr lang="en-US" dirty="0"/>
          </a:p>
        </p:txBody>
      </p:sp>
      <p:pic>
        <p:nvPicPr>
          <p:cNvPr id="5" name="Picture 4" descr="C:\Documents and Settings\EclipSec Kevin Lam\Local Settings\Temporary Internet Files\Content.IE5\OVSPOLA5\MCj04326100000[1].png"/>
          <p:cNvPicPr>
            <a:picLocks noChangeAspect="1" noChangeArrowheads="1"/>
          </p:cNvPicPr>
          <p:nvPr/>
        </p:nvPicPr>
        <p:blipFill>
          <a:blip r:embed="rId4"/>
          <a:srcRect/>
          <a:stretch>
            <a:fillRect/>
          </a:stretch>
        </p:blipFill>
        <p:spPr bwMode="auto">
          <a:xfrm>
            <a:off x="838200" y="3505200"/>
            <a:ext cx="1219200" cy="1219200"/>
          </a:xfrm>
          <a:prstGeom prst="rect">
            <a:avLst/>
          </a:prstGeom>
          <a:noFill/>
          <a:ln w="9525">
            <a:noFill/>
            <a:miter lim="800000"/>
            <a:headEnd/>
            <a:tailEnd/>
          </a:ln>
        </p:spPr>
      </p:pic>
      <p:sp>
        <p:nvSpPr>
          <p:cNvPr id="7" name="Rectangle 6"/>
          <p:cNvSpPr/>
          <p:nvPr/>
        </p:nvSpPr>
        <p:spPr>
          <a:xfrm>
            <a:off x="3733800" y="3657600"/>
            <a:ext cx="15240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Application Service</a:t>
            </a:r>
          </a:p>
        </p:txBody>
      </p:sp>
      <p:sp>
        <p:nvSpPr>
          <p:cNvPr id="10" name="Flowchart: Magnetic Disk 9"/>
          <p:cNvSpPr/>
          <p:nvPr/>
        </p:nvSpPr>
        <p:spPr>
          <a:xfrm>
            <a:off x="6553200" y="3429000"/>
            <a:ext cx="1524000" cy="12954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Database Server</a:t>
            </a:r>
          </a:p>
        </p:txBody>
      </p:sp>
      <p:sp>
        <p:nvSpPr>
          <p:cNvPr id="11" name="Rectangle 10"/>
          <p:cNvSpPr/>
          <p:nvPr/>
        </p:nvSpPr>
        <p:spPr>
          <a:xfrm>
            <a:off x="3733800" y="5410200"/>
            <a:ext cx="15240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Authentication / Authorization</a:t>
            </a:r>
          </a:p>
          <a:p>
            <a:pPr algn="ctr">
              <a:defRPr/>
            </a:pPr>
            <a:r>
              <a:rPr lang="en-US" sz="1600" dirty="0">
                <a:solidFill>
                  <a:schemeClr val="tx1"/>
                </a:solidFill>
              </a:rPr>
              <a:t>Services</a:t>
            </a:r>
          </a:p>
        </p:txBody>
      </p:sp>
      <p:sp>
        <p:nvSpPr>
          <p:cNvPr id="12" name="Rectangle 11"/>
          <p:cNvSpPr/>
          <p:nvPr/>
        </p:nvSpPr>
        <p:spPr>
          <a:xfrm>
            <a:off x="3733800" y="1905000"/>
            <a:ext cx="15240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Registry</a:t>
            </a:r>
          </a:p>
        </p:txBody>
      </p:sp>
      <p:sp>
        <p:nvSpPr>
          <p:cNvPr id="13" name="Right Arrow 12"/>
          <p:cNvSpPr/>
          <p:nvPr/>
        </p:nvSpPr>
        <p:spPr>
          <a:xfrm>
            <a:off x="2133600" y="3810000"/>
            <a:ext cx="1219200" cy="609600"/>
          </a:xfrm>
          <a:prstGeom prst="right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p>
        </p:txBody>
      </p:sp>
      <p:sp>
        <p:nvSpPr>
          <p:cNvPr id="15" name="Right Arrow 14"/>
          <p:cNvSpPr/>
          <p:nvPr/>
        </p:nvSpPr>
        <p:spPr>
          <a:xfrm>
            <a:off x="5486400" y="3810000"/>
            <a:ext cx="914400" cy="609600"/>
          </a:xfrm>
          <a:prstGeom prst="right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p>
        </p:txBody>
      </p:sp>
      <p:sp>
        <p:nvSpPr>
          <p:cNvPr id="16" name="Right Arrow 15"/>
          <p:cNvSpPr/>
          <p:nvPr/>
        </p:nvSpPr>
        <p:spPr>
          <a:xfrm rot="16200000">
            <a:off x="4229100" y="2933701"/>
            <a:ext cx="533400" cy="609600"/>
          </a:xfrm>
          <a:prstGeom prst="right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p>
        </p:txBody>
      </p:sp>
      <p:sp>
        <p:nvSpPr>
          <p:cNvPr id="17" name="Right Arrow 16"/>
          <p:cNvSpPr/>
          <p:nvPr/>
        </p:nvSpPr>
        <p:spPr>
          <a:xfrm rot="5400000">
            <a:off x="4229100" y="4762500"/>
            <a:ext cx="533400" cy="609600"/>
          </a:xfrm>
          <a:prstGeom prst="right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p>
        </p:txBody>
      </p:sp>
      <p:sp>
        <p:nvSpPr>
          <p:cNvPr id="22" name="Rectangular Callout 21"/>
          <p:cNvSpPr/>
          <p:nvPr/>
        </p:nvSpPr>
        <p:spPr>
          <a:xfrm>
            <a:off x="1600200" y="2667000"/>
            <a:ext cx="457200" cy="304800"/>
          </a:xfrm>
          <a:prstGeom prst="wedgeRectCallout">
            <a:avLst>
              <a:gd name="adj1" fmla="val 41667"/>
              <a:gd name="adj2" fmla="val 8750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S</a:t>
            </a:r>
          </a:p>
        </p:txBody>
      </p:sp>
      <p:sp>
        <p:nvSpPr>
          <p:cNvPr id="23" name="Rectangular Callout 22"/>
          <p:cNvSpPr/>
          <p:nvPr/>
        </p:nvSpPr>
        <p:spPr>
          <a:xfrm>
            <a:off x="2667000" y="2590800"/>
            <a:ext cx="457200" cy="304800"/>
          </a:xfrm>
          <a:prstGeom prst="wedgeRectCallout">
            <a:avLst>
              <a:gd name="adj1" fmla="val 41667"/>
              <a:gd name="adj2" fmla="val 8750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T</a:t>
            </a:r>
          </a:p>
        </p:txBody>
      </p:sp>
      <p:sp>
        <p:nvSpPr>
          <p:cNvPr id="25" name="Rectangular Callout 24"/>
          <p:cNvSpPr/>
          <p:nvPr/>
        </p:nvSpPr>
        <p:spPr>
          <a:xfrm>
            <a:off x="6324600" y="2590800"/>
            <a:ext cx="457200" cy="304800"/>
          </a:xfrm>
          <a:prstGeom prst="wedgeRectCallout">
            <a:avLst>
              <a:gd name="adj1" fmla="val -31250"/>
              <a:gd name="adj2" fmla="val 9687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D</a:t>
            </a:r>
          </a:p>
        </p:txBody>
      </p:sp>
      <p:sp>
        <p:nvSpPr>
          <p:cNvPr id="26" name="Rectangular Callout 25"/>
          <p:cNvSpPr/>
          <p:nvPr/>
        </p:nvSpPr>
        <p:spPr>
          <a:xfrm>
            <a:off x="5410200" y="2514600"/>
            <a:ext cx="457200" cy="304800"/>
          </a:xfrm>
          <a:prstGeom prst="wedgeRectCallout">
            <a:avLst>
              <a:gd name="adj1" fmla="val 0"/>
              <a:gd name="adj2" fmla="val 12812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I</a:t>
            </a:r>
          </a:p>
        </p:txBody>
      </p:sp>
      <p:sp>
        <p:nvSpPr>
          <p:cNvPr id="32" name="Rectangular Callout 31"/>
          <p:cNvSpPr/>
          <p:nvPr/>
        </p:nvSpPr>
        <p:spPr>
          <a:xfrm>
            <a:off x="3962400" y="2514600"/>
            <a:ext cx="457200" cy="304800"/>
          </a:xfrm>
          <a:prstGeom prst="wedgeRectCallout">
            <a:avLst>
              <a:gd name="adj1" fmla="val 77084"/>
              <a:gd name="adj2" fmla="val 10312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R</a:t>
            </a:r>
          </a:p>
        </p:txBody>
      </p:sp>
      <p:sp>
        <p:nvSpPr>
          <p:cNvPr id="24" name="Rectangular Callout 23"/>
          <p:cNvSpPr/>
          <p:nvPr/>
        </p:nvSpPr>
        <p:spPr>
          <a:xfrm>
            <a:off x="7772400" y="2590800"/>
            <a:ext cx="457200" cy="304800"/>
          </a:xfrm>
          <a:prstGeom prst="wedgeRectCallout">
            <a:avLst>
              <a:gd name="adj1" fmla="val -595833"/>
              <a:gd name="adj2" fmla="val 78437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E</a:t>
            </a:r>
          </a:p>
        </p:txBody>
      </p:sp>
      <p:sp>
        <p:nvSpPr>
          <p:cNvPr id="31" name="TextBox 30"/>
          <p:cNvSpPr txBox="1"/>
          <p:nvPr/>
        </p:nvSpPr>
        <p:spPr>
          <a:xfrm>
            <a:off x="7772400" y="2438400"/>
            <a:ext cx="381000" cy="584200"/>
          </a:xfrm>
          <a:prstGeom prst="rect">
            <a:avLst/>
          </a:prstGeom>
          <a:noFill/>
        </p:spPr>
        <p:txBody>
          <a:bodyPr>
            <a:spAutoFit/>
          </a:bodyPr>
          <a:lstStyle/>
          <a:p>
            <a:pPr>
              <a:defRPr/>
            </a:pPr>
            <a:r>
              <a:rPr lang="en-US" sz="3200" b="1" dirty="0">
                <a:solidFill>
                  <a:schemeClr val="accent3"/>
                </a:solidFill>
                <a:latin typeface="Arial" charset="0"/>
                <a:sym typeface="Wingdings"/>
              </a:rPr>
              <a:t></a:t>
            </a:r>
            <a:endParaRPr lang="en-US" sz="3200" b="1" dirty="0">
              <a:solidFill>
                <a:schemeClr val="accent3"/>
              </a:solidFill>
              <a:latin typeface="Arial" charset="0"/>
            </a:endParaRPr>
          </a:p>
        </p:txBody>
      </p:sp>
      <p:sp>
        <p:nvSpPr>
          <p:cNvPr id="2" name="1 Título"/>
          <p:cNvSpPr>
            <a:spLocks noGrp="1"/>
          </p:cNvSpPr>
          <p:nvPr>
            <p:ph type="title"/>
          </p:nvPr>
        </p:nvSpPr>
        <p:spPr>
          <a:xfrm>
            <a:off x="467544" y="476672"/>
            <a:ext cx="8229600" cy="685800"/>
          </a:xfrm>
        </p:spPr>
        <p:txBody>
          <a:bodyPr/>
          <a:lstStyle/>
          <a:p>
            <a:r>
              <a:rPr lang="es-ES" dirty="0"/>
              <a:t>SDL: </a:t>
            </a:r>
            <a:r>
              <a:rPr lang="es-ES" dirty="0" err="1"/>
              <a:t>Threat</a:t>
            </a:r>
            <a:r>
              <a:rPr lang="es-ES" dirty="0"/>
              <a:t> </a:t>
            </a:r>
            <a:r>
              <a:rPr lang="es-ES" dirty="0" err="1"/>
              <a:t>Modeling</a:t>
            </a:r>
            <a:endParaRPr lang="es-ES" dirty="0"/>
          </a:p>
        </p:txBody>
      </p:sp>
    </p:spTree>
    <p:extLst>
      <p:ext uri="{BB962C8B-B14F-4D97-AF65-F5344CB8AC3E}">
        <p14:creationId xmlns:p14="http://schemas.microsoft.com/office/powerpoint/2010/main" val="20435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par>
                          <p:cTn id="20" fill="hold">
                            <p:stCondLst>
                              <p:cond delay="1000"/>
                            </p:stCondLst>
                            <p:childTnLst>
                              <p:par>
                                <p:cTn id="21" presetID="1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Left)">
                                      <p:cBhvr>
                                        <p:cTn id="23" dur="500"/>
                                        <p:tgtEl>
                                          <p:spTgt spid="13"/>
                                        </p:tgtEl>
                                      </p:cBhvr>
                                    </p:animEffect>
                                  </p:childTnLst>
                                </p:cTn>
                              </p:par>
                            </p:childTnLst>
                          </p:cTn>
                        </p:par>
                        <p:par>
                          <p:cTn id="24" fill="hold">
                            <p:stCondLst>
                              <p:cond delay="1500"/>
                            </p:stCondLst>
                            <p:childTnLst>
                              <p:par>
                                <p:cTn id="25" presetID="12" presetClass="entr" presetSubtype="4"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lide(fromBottom)">
                                      <p:cBhvr>
                                        <p:cTn id="27" dur="500"/>
                                        <p:tgtEl>
                                          <p:spTgt spid="16"/>
                                        </p:tgtEl>
                                      </p:cBhvr>
                                    </p:animEffect>
                                  </p:childTnLst>
                                </p:cTn>
                              </p:par>
                            </p:childTnLst>
                          </p:cTn>
                        </p:par>
                        <p:par>
                          <p:cTn id="28" fill="hold">
                            <p:stCondLst>
                              <p:cond delay="2000"/>
                            </p:stCondLst>
                            <p:childTnLst>
                              <p:par>
                                <p:cTn id="29" presetID="1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Left)">
                                      <p:cBhvr>
                                        <p:cTn id="31" dur="500"/>
                                        <p:tgtEl>
                                          <p:spTgt spid="15"/>
                                        </p:tgtEl>
                                      </p:cBhvr>
                                    </p:animEffect>
                                  </p:childTnLst>
                                </p:cTn>
                              </p:par>
                            </p:childTnLst>
                          </p:cTn>
                        </p:par>
                        <p:par>
                          <p:cTn id="32" fill="hold">
                            <p:stCondLst>
                              <p:cond delay="2500"/>
                            </p:stCondLst>
                            <p:childTnLst>
                              <p:par>
                                <p:cTn id="33" presetID="12" presetClass="entr" presetSubtype="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lide(fromTop)">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1"/>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7"/>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5"/>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7"/>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1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5"/>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6"/>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2"/>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0"/>
                                        </p:tgtEl>
                                        <p:attrNameLst>
                                          <p:attrName>style.visibility</p:attrName>
                                        </p:attrNameLst>
                                      </p:cBhvr>
                                      <p:to>
                                        <p:strVal val="hidden"/>
                                      </p:to>
                                    </p:set>
                                  </p:childTnLst>
                                </p:cTn>
                              </p:par>
                            </p:childTnLst>
                          </p:cTn>
                        </p:par>
                        <p:par>
                          <p:cTn id="56" fill="hold">
                            <p:stCondLst>
                              <p:cond delay="0"/>
                            </p:stCondLst>
                            <p:childTnLst>
                              <p:par>
                                <p:cTn id="57" presetID="10" presetClass="entr" presetSubtype="0" fill="hold" nodeType="afterEffect">
                                  <p:stCondLst>
                                    <p:cond delay="0"/>
                                  </p:stCondLst>
                                  <p:childTnLst>
                                    <p:set>
                                      <p:cBhvr>
                                        <p:cTn id="58" dur="1" fill="hold">
                                          <p:stCondLst>
                                            <p:cond delay="0"/>
                                          </p:stCondLst>
                                        </p:cTn>
                                        <p:tgtEl>
                                          <p:spTgt spid="75779"/>
                                        </p:tgtEl>
                                        <p:attrNameLst>
                                          <p:attrName>style.visibility</p:attrName>
                                        </p:attrNameLst>
                                      </p:cBhvr>
                                      <p:to>
                                        <p:strVal val="visible"/>
                                      </p:to>
                                    </p:set>
                                    <p:animEffect transition="in" filter="fade">
                                      <p:cBhvr>
                                        <p:cTn id="59" dur="1000"/>
                                        <p:tgtEl>
                                          <p:spTgt spid="7577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10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10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1" grpId="0" animBg="1"/>
      <p:bldP spid="11" grpId="1" animBg="1"/>
      <p:bldP spid="12" grpId="0" animBg="1"/>
      <p:bldP spid="12" grpId="1" animBg="1"/>
      <p:bldP spid="22" grpId="0" animBg="1"/>
      <p:bldP spid="23" grpId="0" animBg="1"/>
      <p:bldP spid="25" grpId="0" animBg="1"/>
      <p:bldP spid="26" grpId="0" animBg="1"/>
      <p:bldP spid="32" grpId="0" animBg="1"/>
      <p:bldP spid="24" grpId="0" animBg="1"/>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a:t>
            </a:r>
            <a:r>
              <a:rPr lang="es-ES" dirty="0" err="1" smtClean="0"/>
              <a:t>Threat</a:t>
            </a:r>
            <a:r>
              <a:rPr lang="es-ES" dirty="0" smtClean="0"/>
              <a:t> </a:t>
            </a:r>
            <a:r>
              <a:rPr lang="es-ES" dirty="0" err="1" smtClean="0"/>
              <a:t>Modeling</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891349"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Diagrama </a:t>
            </a:r>
          </a:p>
          <a:p>
            <a:pPr lvl="1"/>
            <a:r>
              <a:rPr lang="es-ES" dirty="0" smtClean="0"/>
              <a:t>Modelar la aplicación con un diagrama de flujo de datos para conducir el análisis de amenazas.</a:t>
            </a:r>
          </a:p>
          <a:p>
            <a:r>
              <a:rPr lang="es-ES" dirty="0" smtClean="0"/>
              <a:t>Diagramas de flujos de datos (DFD)</a:t>
            </a:r>
          </a:p>
          <a:p>
            <a:pPr lvl="1"/>
            <a:r>
              <a:rPr lang="es-ES" dirty="0" smtClean="0"/>
              <a:t>Ampliamente utilizado </a:t>
            </a:r>
            <a:r>
              <a:rPr lang="es-ES" smtClean="0"/>
              <a:t>y fácil </a:t>
            </a:r>
            <a:r>
              <a:rPr lang="es-ES" dirty="0" smtClean="0"/>
              <a:t>comprensión</a:t>
            </a:r>
          </a:p>
          <a:p>
            <a:pPr lvl="1"/>
            <a:r>
              <a:rPr lang="es-ES" dirty="0" smtClean="0"/>
              <a:t>La mayoría de los ataques se basan en los datos que fluyen a través de una aplicación</a:t>
            </a:r>
          </a:p>
          <a:p>
            <a:r>
              <a:rPr lang="es-ES" dirty="0" smtClean="0"/>
              <a:t>Identificar los limites de confianza</a:t>
            </a:r>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2428616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a:t>
            </a:r>
            <a:r>
              <a:rPr lang="es-ES" dirty="0" err="1" smtClean="0"/>
              <a:t>Threat</a:t>
            </a:r>
            <a:r>
              <a:rPr lang="es-ES" dirty="0" smtClean="0"/>
              <a:t> </a:t>
            </a:r>
            <a:r>
              <a:rPr lang="es-ES" dirty="0" err="1" smtClean="0"/>
              <a:t>Modeling</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891349"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Elementos de un diagrama </a:t>
            </a:r>
          </a:p>
          <a:p>
            <a:pPr marL="457200" lvl="1" indent="0">
              <a:buNone/>
            </a:pPr>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graphicFrame>
        <p:nvGraphicFramePr>
          <p:cNvPr id="7" name="Group 37"/>
          <p:cNvGraphicFramePr>
            <a:graphicFrameLocks noGrp="1"/>
          </p:cNvGraphicFramePr>
          <p:nvPr>
            <p:extLst>
              <p:ext uri="{D42A27DB-BD31-4B8C-83A1-F6EECF244321}">
                <p14:modId xmlns:p14="http://schemas.microsoft.com/office/powerpoint/2010/main" val="531645754"/>
              </p:ext>
            </p:extLst>
          </p:nvPr>
        </p:nvGraphicFramePr>
        <p:xfrm>
          <a:off x="1043608" y="2420888"/>
          <a:ext cx="7848600" cy="3294112"/>
        </p:xfrm>
        <a:graphic>
          <a:graphicData uri="http://schemas.openxmlformats.org/drawingml/2006/table">
            <a:tbl>
              <a:tblPr>
                <a:tableStyleId>{2D5ABB26-0587-4C30-8999-92F81FD0307C}</a:tableStyleId>
              </a:tblPr>
              <a:tblGrid>
                <a:gridCol w="1676400"/>
                <a:gridCol w="1851992"/>
                <a:gridCol w="4320208"/>
              </a:tblGrid>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u="none" strike="noStrike" cap="none" normalizeH="0" baseline="0" noProof="0" dirty="0" smtClean="0">
                          <a:ln>
                            <a:noFill/>
                          </a:ln>
                          <a:effectLst/>
                          <a:latin typeface="+mn-lt"/>
                        </a:rPr>
                        <a:t>Elemento</a:t>
                      </a:r>
                      <a:endParaRPr kumimoji="0" lang="es-ES" sz="1400" b="1"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u="none" strike="noStrike" cap="none" normalizeH="0" baseline="0" noProof="0" dirty="0" smtClean="0">
                          <a:ln>
                            <a:noFill/>
                          </a:ln>
                          <a:effectLst/>
                          <a:latin typeface="+mn-lt"/>
                        </a:rPr>
                        <a:t>Figura</a:t>
                      </a:r>
                      <a:endParaRPr kumimoji="0" lang="es-ES" sz="1400" b="1"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u="none" strike="noStrike" cap="none" normalizeH="0" baseline="0" noProof="0" dirty="0" smtClean="0">
                          <a:ln>
                            <a:noFill/>
                          </a:ln>
                          <a:effectLst/>
                          <a:latin typeface="+mn-lt"/>
                        </a:rPr>
                        <a:t>Descripción</a:t>
                      </a:r>
                      <a:endParaRPr kumimoji="0" lang="es-ES" sz="1400" b="1"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58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cap="none" normalizeH="0" baseline="0" noProof="0" dirty="0" smtClean="0">
                          <a:ln>
                            <a:noFill/>
                          </a:ln>
                          <a:effectLst/>
                          <a:latin typeface="+mn-lt"/>
                        </a:rPr>
                        <a:t>Entidad externa</a:t>
                      </a: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cap="none" normalizeH="0" baseline="0" noProof="0" dirty="0" smtClean="0">
                          <a:ln>
                            <a:noFill/>
                          </a:ln>
                          <a:effectLst/>
                          <a:latin typeface="+mn-lt"/>
                        </a:rPr>
                        <a:t>Cualquier entidad que no este bajo el control de la aplicación (personas, sistemas externos, ...)</a:t>
                      </a: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cap="none" normalizeH="0" baseline="0" noProof="0" dirty="0" smtClean="0">
                          <a:ln>
                            <a:noFill/>
                          </a:ln>
                          <a:effectLst/>
                          <a:latin typeface="+mn-lt"/>
                        </a:rPr>
                        <a:t>Proceso</a:t>
                      </a: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cap="none" normalizeH="0" baseline="0" noProof="0" dirty="0" smtClean="0">
                          <a:ln>
                            <a:noFill/>
                          </a:ln>
                          <a:effectLst/>
                          <a:latin typeface="+mn-lt"/>
                        </a:rPr>
                        <a:t>Código, tanto nativo (C/C++) como administrado (JAVA/.NET)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cap="none" normalizeH="0" baseline="0" noProof="0" dirty="0" smtClean="0">
                          <a:ln>
                            <a:noFill/>
                          </a:ln>
                          <a:effectLst/>
                          <a:latin typeface="+mn-lt"/>
                        </a:rPr>
                        <a:t>Almacén de datos</a:t>
                      </a: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cap="none" normalizeH="0" baseline="0" noProof="0" dirty="0" smtClean="0">
                          <a:ln>
                            <a:noFill/>
                          </a:ln>
                          <a:effectLst/>
                          <a:latin typeface="+mn-lt"/>
                        </a:rPr>
                        <a:t>Datos en reposo, tales como claves de registro o bases de datos</a:t>
                      </a: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cap="none" normalizeH="0" baseline="0" noProof="0" dirty="0" smtClean="0">
                          <a:ln>
                            <a:noFill/>
                          </a:ln>
                          <a:effectLst/>
                          <a:latin typeface="+mn-lt"/>
                        </a:rPr>
                        <a:t>Flujo de datos</a:t>
                      </a: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cap="none" normalizeH="0" baseline="0" noProof="0" dirty="0" smtClean="0">
                          <a:ln>
                            <a:noFill/>
                          </a:ln>
                          <a:effectLst/>
                          <a:latin typeface="+mn-lt"/>
                        </a:rPr>
                        <a:t>Como fluyen los datos entre elementos, tales como llamadas a funciones y comunicaciones a través de red</a:t>
                      </a: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noProof="0" dirty="0" smtClean="0">
                          <a:ln>
                            <a:noFill/>
                          </a:ln>
                          <a:solidFill>
                            <a:schemeClr val="tx1"/>
                          </a:solidFill>
                          <a:effectLst/>
                          <a:latin typeface="+mn-lt"/>
                        </a:rPr>
                        <a:t>Limites de confianza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noProof="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noProof="0" dirty="0" smtClean="0">
                          <a:ln>
                            <a:noFill/>
                          </a:ln>
                          <a:solidFill>
                            <a:schemeClr val="tx1"/>
                          </a:solidFill>
                          <a:effectLst/>
                          <a:latin typeface="+mn-lt"/>
                        </a:rPr>
                        <a:t>Punto dentro de la aplicación en el que los flujos de datos pasan de un nivel de confianza a otro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17"/>
          <p:cNvSpPr/>
          <p:nvPr/>
        </p:nvSpPr>
        <p:spPr>
          <a:xfrm>
            <a:off x="3203848" y="2924944"/>
            <a:ext cx="1066800" cy="3657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Oval 22"/>
          <p:cNvSpPr/>
          <p:nvPr/>
        </p:nvSpPr>
        <p:spPr>
          <a:xfrm>
            <a:off x="3394348" y="3485399"/>
            <a:ext cx="685800" cy="5486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10" name="Group 23"/>
          <p:cNvGrpSpPr>
            <a:grpSpLocks/>
          </p:cNvGrpSpPr>
          <p:nvPr/>
        </p:nvGrpSpPr>
        <p:grpSpPr bwMode="auto">
          <a:xfrm>
            <a:off x="3165748" y="4265930"/>
            <a:ext cx="1143000" cy="243840"/>
            <a:chOff x="2743200" y="3962400"/>
            <a:chExt cx="1143000" cy="304800"/>
          </a:xfrm>
        </p:grpSpPr>
        <p:cxnSp>
          <p:nvCxnSpPr>
            <p:cNvPr id="11" name="Straight Connector 20"/>
            <p:cNvCxnSpPr/>
            <p:nvPr/>
          </p:nvCxnSpPr>
          <p:spPr>
            <a:xfrm>
              <a:off x="2743200" y="3962400"/>
              <a:ext cx="11430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21"/>
            <p:cNvCxnSpPr/>
            <p:nvPr/>
          </p:nvCxnSpPr>
          <p:spPr>
            <a:xfrm>
              <a:off x="2743200" y="4265613"/>
              <a:ext cx="1143000" cy="158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Arc 18"/>
          <p:cNvSpPr/>
          <p:nvPr/>
        </p:nvSpPr>
        <p:spPr>
          <a:xfrm rot="19075897">
            <a:off x="2782487" y="4877171"/>
            <a:ext cx="1693863" cy="1543050"/>
          </a:xfrm>
          <a:prstGeom prst="arc">
            <a:avLst/>
          </a:prstGeom>
          <a:ln w="2857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17" name="Straight Connector 6"/>
          <p:cNvCxnSpPr/>
          <p:nvPr/>
        </p:nvCxnSpPr>
        <p:spPr>
          <a:xfrm>
            <a:off x="3203848" y="5343896"/>
            <a:ext cx="792088" cy="3048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144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a:t>
            </a:r>
            <a:r>
              <a:rPr lang="es-ES" dirty="0" err="1" smtClean="0"/>
              <a:t>Threat</a:t>
            </a:r>
            <a:r>
              <a:rPr lang="es-ES" dirty="0" smtClean="0"/>
              <a:t> </a:t>
            </a:r>
            <a:r>
              <a:rPr lang="es-ES" dirty="0" err="1" smtClean="0"/>
              <a:t>Modeling</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891349"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Enumeración de amenazas</a:t>
            </a:r>
          </a:p>
          <a:p>
            <a:pPr lvl="1"/>
            <a:r>
              <a:rPr lang="es-ES" dirty="0" smtClean="0"/>
              <a:t>Identificar las amenazas para cada elemento del diagrama de flujo de datos.</a:t>
            </a:r>
          </a:p>
          <a:p>
            <a:r>
              <a:rPr lang="es-ES" dirty="0" smtClean="0"/>
              <a:t>Analizar las amenazas</a:t>
            </a:r>
          </a:p>
          <a:p>
            <a:pPr lvl="1"/>
            <a:r>
              <a:rPr lang="es-ES" dirty="0" smtClean="0"/>
              <a:t>Usando STRIDE</a:t>
            </a:r>
          </a:p>
          <a:p>
            <a:pPr lvl="1"/>
            <a:r>
              <a:rPr lang="en-US" dirty="0" err="1" smtClean="0"/>
              <a:t>Basado</a:t>
            </a:r>
            <a:r>
              <a:rPr lang="en-US" dirty="0" smtClean="0"/>
              <a:t> </a:t>
            </a:r>
            <a:r>
              <a:rPr lang="en-US" dirty="0" err="1" smtClean="0"/>
              <a:t>en</a:t>
            </a:r>
            <a:r>
              <a:rPr lang="en-US" dirty="0" smtClean="0"/>
              <a:t> MSRC (Microsoft </a:t>
            </a:r>
            <a:r>
              <a:rPr lang="en-US" dirty="0"/>
              <a:t>Security Response </a:t>
            </a:r>
            <a:r>
              <a:rPr lang="en-US" dirty="0" smtClean="0"/>
              <a:t>Center) y CVE (Common </a:t>
            </a:r>
            <a:r>
              <a:rPr lang="en-US" dirty="0"/>
              <a:t>Vulnerability and </a:t>
            </a:r>
            <a:r>
              <a:rPr lang="en-US" dirty="0" smtClean="0"/>
              <a:t>Exposures) </a:t>
            </a:r>
            <a:endParaRPr lang="es-ES" dirty="0" smtClean="0"/>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1008026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SDL: </a:t>
            </a:r>
            <a:r>
              <a:rPr lang="es-ES" dirty="0" err="1" smtClean="0"/>
              <a:t>Threat</a:t>
            </a:r>
            <a:r>
              <a:rPr lang="es-ES" dirty="0" smtClean="0"/>
              <a:t> </a:t>
            </a:r>
            <a:r>
              <a:rPr lang="es-ES" dirty="0" err="1" smtClean="0"/>
              <a:t>Modeling</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891349"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Tipos de amenazas STRIDE</a:t>
            </a:r>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graphicFrame>
        <p:nvGraphicFramePr>
          <p:cNvPr id="7" name="Content Placeholder 6"/>
          <p:cNvGraphicFramePr>
            <a:graphicFrameLocks/>
          </p:cNvGraphicFramePr>
          <p:nvPr>
            <p:extLst>
              <p:ext uri="{D42A27DB-BD31-4B8C-83A1-F6EECF244321}">
                <p14:modId xmlns:p14="http://schemas.microsoft.com/office/powerpoint/2010/main" val="1918942610"/>
              </p:ext>
            </p:extLst>
          </p:nvPr>
        </p:nvGraphicFramePr>
        <p:xfrm>
          <a:off x="899592" y="2348880"/>
          <a:ext cx="7696199" cy="3254774"/>
        </p:xfrm>
        <a:graphic>
          <a:graphicData uri="http://schemas.openxmlformats.org/drawingml/2006/table">
            <a:tbl>
              <a:tblPr bandRow="1">
                <a:tableStyleId>{5C22544A-7EE6-4342-B048-85BDC9FD1C3A}</a:tableStyleId>
              </a:tblPr>
              <a:tblGrid>
                <a:gridCol w="1964987"/>
                <a:gridCol w="1964987"/>
                <a:gridCol w="3766225"/>
              </a:tblGrid>
              <a:tr h="445806">
                <a:tc>
                  <a:txBody>
                    <a:bodyPr/>
                    <a:lstStyle/>
                    <a:p>
                      <a:pPr marL="0" marR="0" algn="ctr">
                        <a:lnSpc>
                          <a:spcPct val="115000"/>
                        </a:lnSpc>
                        <a:spcBef>
                          <a:spcPts val="0"/>
                        </a:spcBef>
                        <a:spcAft>
                          <a:spcPts val="0"/>
                        </a:spcAft>
                      </a:pPr>
                      <a:r>
                        <a:rPr lang="es-ES" sz="1400" b="1" noProof="0" dirty="0" smtClean="0">
                          <a:latin typeface="+mn-lt"/>
                          <a:ea typeface="Times New Roman"/>
                          <a:cs typeface="Times New Roman"/>
                        </a:rPr>
                        <a:t>Propiedad deseada</a:t>
                      </a:r>
                      <a:endParaRPr lang="es-ES" sz="1400" b="1" noProof="0" dirty="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s-ES" sz="1400" b="1" noProof="0" dirty="0" smtClean="0">
                          <a:latin typeface="+mn-lt"/>
                          <a:ea typeface="Times New Roman"/>
                          <a:cs typeface="Times New Roman"/>
                        </a:rPr>
                        <a:t>Amenaza</a:t>
                      </a:r>
                      <a:endParaRPr lang="es-ES" sz="1400" b="1" noProof="0" dirty="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marR="0" lvl="0" indent="-342900" algn="ctr">
                        <a:lnSpc>
                          <a:spcPct val="115000"/>
                        </a:lnSpc>
                        <a:spcBef>
                          <a:spcPts val="0"/>
                        </a:spcBef>
                        <a:spcAft>
                          <a:spcPts val="0"/>
                        </a:spcAft>
                        <a:buFontTx/>
                        <a:buNone/>
                      </a:pPr>
                      <a:r>
                        <a:rPr lang="es-ES" sz="1400" b="1" noProof="0" dirty="0" smtClean="0">
                          <a:latin typeface="+mn-lt"/>
                          <a:ea typeface="Times New Roman"/>
                          <a:cs typeface="Times New Roman"/>
                        </a:rPr>
                        <a:t>Definición</a:t>
                      </a:r>
                      <a:endParaRPr lang="es-ES" sz="1400" b="1" noProof="0" dirty="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8290">
                <a:tc>
                  <a:txBody>
                    <a:bodyPr/>
                    <a:lstStyle/>
                    <a:p>
                      <a:pPr marL="0" marR="0">
                        <a:lnSpc>
                          <a:spcPct val="115000"/>
                        </a:lnSpc>
                        <a:spcBef>
                          <a:spcPts val="0"/>
                        </a:spcBef>
                        <a:spcAft>
                          <a:spcPts val="0"/>
                        </a:spcAft>
                      </a:pPr>
                      <a:r>
                        <a:rPr lang="es-ES" sz="1400" noProof="0" dirty="0" smtClean="0">
                          <a:latin typeface="+mn-lt"/>
                          <a:ea typeface="Times New Roman"/>
                          <a:cs typeface="Times New Roman"/>
                        </a:rPr>
                        <a:t>Autenticación</a:t>
                      </a: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s-ES" sz="1400" b="1" noProof="0" dirty="0" err="1" smtClean="0">
                          <a:solidFill>
                            <a:srgbClr val="C00000"/>
                          </a:solidFill>
                          <a:latin typeface="+mn-lt"/>
                          <a:ea typeface="Times New Roman"/>
                          <a:cs typeface="Times New Roman"/>
                        </a:rPr>
                        <a:t>S</a:t>
                      </a:r>
                      <a:r>
                        <a:rPr lang="es-ES" sz="1400" noProof="0" dirty="0" err="1" smtClean="0">
                          <a:latin typeface="+mn-lt"/>
                          <a:ea typeface="Times New Roman"/>
                          <a:cs typeface="Times New Roman"/>
                        </a:rPr>
                        <a:t>poofing</a:t>
                      </a: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kern="1200" cap="none" normalizeH="0" baseline="0" noProof="0" dirty="0" smtClean="0">
                          <a:ln>
                            <a:noFill/>
                          </a:ln>
                          <a:solidFill>
                            <a:schemeClr val="tx1"/>
                          </a:solidFill>
                          <a:effectLst/>
                          <a:latin typeface="+mn-lt"/>
                          <a:ea typeface="+mn-ea"/>
                          <a:cs typeface="+mn-cs"/>
                        </a:rPr>
                        <a:t>Hacerse pasarse por alguien o “algo”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0040">
                <a:tc>
                  <a:txBody>
                    <a:bodyPr/>
                    <a:lstStyle/>
                    <a:p>
                      <a:pPr marL="0" marR="0">
                        <a:lnSpc>
                          <a:spcPct val="115000"/>
                        </a:lnSpc>
                        <a:spcBef>
                          <a:spcPts val="1000"/>
                        </a:spcBef>
                        <a:spcAft>
                          <a:spcPts val="0"/>
                        </a:spcAft>
                      </a:pPr>
                      <a:r>
                        <a:rPr lang="es-ES" sz="1400" noProof="0" dirty="0" smtClean="0">
                          <a:latin typeface="+mn-lt"/>
                          <a:ea typeface="Times New Roman"/>
                          <a:cs typeface="Times New Roman"/>
                        </a:rPr>
                        <a:t>Integridad</a:t>
                      </a: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000"/>
                        </a:spcBef>
                        <a:spcAft>
                          <a:spcPts val="0"/>
                        </a:spcAft>
                      </a:pPr>
                      <a:r>
                        <a:rPr lang="es-ES" sz="1400" b="1" noProof="0" dirty="0" err="1" smtClean="0">
                          <a:solidFill>
                            <a:srgbClr val="C00000"/>
                          </a:solidFill>
                          <a:latin typeface="+mn-lt"/>
                          <a:ea typeface="Times New Roman"/>
                          <a:cs typeface="Times New Roman"/>
                        </a:rPr>
                        <a:t>T</a:t>
                      </a:r>
                      <a:r>
                        <a:rPr lang="es-ES" sz="1400" noProof="0" dirty="0" err="1" smtClean="0">
                          <a:latin typeface="+mn-lt"/>
                          <a:ea typeface="Times New Roman"/>
                          <a:cs typeface="Times New Roman"/>
                        </a:rPr>
                        <a:t>ampering</a:t>
                      </a: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kern="1200" cap="none" normalizeH="0" baseline="0" noProof="0" dirty="0" smtClean="0">
                          <a:ln>
                            <a:noFill/>
                          </a:ln>
                          <a:solidFill>
                            <a:schemeClr val="tx1"/>
                          </a:solidFill>
                          <a:effectLst/>
                          <a:latin typeface="+mn-lt"/>
                          <a:ea typeface="+mn-ea"/>
                          <a:cs typeface="+mn-cs"/>
                        </a:rPr>
                        <a:t>Modificar código o datos sin autorización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4056">
                <a:tc>
                  <a:txBody>
                    <a:bodyPr/>
                    <a:lstStyle/>
                    <a:p>
                      <a:pPr marL="0" marR="0">
                        <a:lnSpc>
                          <a:spcPct val="115000"/>
                        </a:lnSpc>
                        <a:spcBef>
                          <a:spcPts val="1000"/>
                        </a:spcBef>
                        <a:spcAft>
                          <a:spcPts val="0"/>
                        </a:spcAft>
                      </a:pPr>
                      <a:r>
                        <a:rPr lang="es-ES" sz="1400" noProof="0" dirty="0" smtClean="0">
                          <a:latin typeface="+mn-lt"/>
                          <a:ea typeface="Times New Roman"/>
                          <a:cs typeface="Times New Roman"/>
                        </a:rPr>
                        <a:t>No repudio</a:t>
                      </a: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000"/>
                        </a:spcBef>
                        <a:spcAft>
                          <a:spcPts val="0"/>
                        </a:spcAft>
                      </a:pPr>
                      <a:r>
                        <a:rPr lang="es-ES" sz="1400" b="1" noProof="0" dirty="0" err="1" smtClean="0">
                          <a:solidFill>
                            <a:srgbClr val="C00000"/>
                          </a:solidFill>
                          <a:latin typeface="+mn-lt"/>
                          <a:ea typeface="Times New Roman"/>
                          <a:cs typeface="Times New Roman"/>
                        </a:rPr>
                        <a:t>R</a:t>
                      </a:r>
                      <a:r>
                        <a:rPr lang="es-ES" sz="1400" noProof="0" dirty="0" err="1" smtClean="0">
                          <a:latin typeface="+mn-lt"/>
                          <a:ea typeface="Times New Roman"/>
                          <a:cs typeface="Times New Roman"/>
                        </a:rPr>
                        <a:t>epudiation</a:t>
                      </a: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kern="1200" cap="none" normalizeH="0" baseline="0" noProof="0" dirty="0" smtClean="0">
                          <a:ln>
                            <a:noFill/>
                          </a:ln>
                          <a:solidFill>
                            <a:schemeClr val="tx1"/>
                          </a:solidFill>
                          <a:effectLst/>
                          <a:latin typeface="+mn-lt"/>
                          <a:ea typeface="+mn-ea"/>
                          <a:cs typeface="+mn-cs"/>
                        </a:rPr>
                        <a:t>Posibilidad de reclamar que no se ha realizado una determinada acción sobre una aplicación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0040">
                <a:tc>
                  <a:txBody>
                    <a:bodyPr/>
                    <a:lstStyle/>
                    <a:p>
                      <a:pPr marL="0" marR="0">
                        <a:lnSpc>
                          <a:spcPct val="115000"/>
                        </a:lnSpc>
                        <a:spcBef>
                          <a:spcPts val="1000"/>
                        </a:spcBef>
                        <a:spcAft>
                          <a:spcPts val="0"/>
                        </a:spcAft>
                      </a:pPr>
                      <a:r>
                        <a:rPr lang="es-ES" sz="1400" noProof="0" dirty="0" smtClean="0">
                          <a:latin typeface="+mn-lt"/>
                          <a:ea typeface="Times New Roman"/>
                          <a:cs typeface="Times New Roman"/>
                        </a:rPr>
                        <a:t>Confidencialidad</a:t>
                      </a: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000"/>
                        </a:spcBef>
                        <a:spcAft>
                          <a:spcPts val="0"/>
                        </a:spcAft>
                      </a:pPr>
                      <a:r>
                        <a:rPr lang="es-ES" sz="1400" b="1" noProof="0" dirty="0" err="1" smtClean="0">
                          <a:solidFill>
                            <a:srgbClr val="C00000"/>
                          </a:solidFill>
                          <a:latin typeface="+mn-lt"/>
                          <a:ea typeface="Times New Roman"/>
                          <a:cs typeface="Times New Roman"/>
                        </a:rPr>
                        <a:t>I</a:t>
                      </a:r>
                      <a:r>
                        <a:rPr lang="es-ES" sz="1400" noProof="0" dirty="0" err="1" smtClean="0">
                          <a:latin typeface="+mn-lt"/>
                          <a:ea typeface="Times New Roman"/>
                          <a:cs typeface="Times New Roman"/>
                        </a:rPr>
                        <a:t>nformation</a:t>
                      </a:r>
                      <a:r>
                        <a:rPr lang="es-ES" sz="1400" noProof="0" dirty="0" smtClean="0">
                          <a:latin typeface="+mn-lt"/>
                          <a:ea typeface="Times New Roman"/>
                          <a:cs typeface="Times New Roman"/>
                        </a:rPr>
                        <a:t> </a:t>
                      </a:r>
                      <a:r>
                        <a:rPr lang="es-ES" sz="1400" noProof="0" dirty="0" err="1" smtClean="0">
                          <a:latin typeface="+mn-lt"/>
                          <a:ea typeface="Times New Roman"/>
                          <a:cs typeface="Times New Roman"/>
                        </a:rPr>
                        <a:t>Disclosure</a:t>
                      </a: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kern="1200" cap="none" normalizeH="0" baseline="0" noProof="0" dirty="0" smtClean="0">
                          <a:ln>
                            <a:noFill/>
                          </a:ln>
                          <a:solidFill>
                            <a:schemeClr val="tx1"/>
                          </a:solidFill>
                          <a:effectLst/>
                          <a:latin typeface="+mn-lt"/>
                          <a:ea typeface="+mn-ea"/>
                          <a:cs typeface="+mn-cs"/>
                        </a:rPr>
                        <a:t>Exponer información a usuarios no autorizados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4056">
                <a:tc>
                  <a:txBody>
                    <a:bodyPr/>
                    <a:lstStyle/>
                    <a:p>
                      <a:pPr marL="0" marR="0">
                        <a:lnSpc>
                          <a:spcPct val="115000"/>
                        </a:lnSpc>
                        <a:spcBef>
                          <a:spcPts val="1000"/>
                        </a:spcBef>
                        <a:spcAft>
                          <a:spcPts val="0"/>
                        </a:spcAft>
                      </a:pPr>
                      <a:r>
                        <a:rPr lang="es-ES" sz="1400" noProof="0" dirty="0" smtClean="0">
                          <a:latin typeface="+mn-lt"/>
                          <a:ea typeface="Times New Roman"/>
                          <a:cs typeface="Times New Roman"/>
                        </a:rPr>
                        <a:t>Disponibilidad</a:t>
                      </a: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000"/>
                        </a:spcBef>
                        <a:spcAft>
                          <a:spcPts val="0"/>
                        </a:spcAft>
                      </a:pPr>
                      <a:r>
                        <a:rPr lang="es-ES" sz="1400" b="1" noProof="0" dirty="0" err="1" smtClean="0">
                          <a:solidFill>
                            <a:srgbClr val="C00000"/>
                          </a:solidFill>
                          <a:latin typeface="+mn-lt"/>
                          <a:ea typeface="Times New Roman"/>
                          <a:cs typeface="Times New Roman"/>
                        </a:rPr>
                        <a:t>D</a:t>
                      </a:r>
                      <a:r>
                        <a:rPr lang="es-ES" sz="1400" noProof="0" dirty="0" err="1" smtClean="0">
                          <a:latin typeface="+mn-lt"/>
                          <a:ea typeface="Times New Roman"/>
                          <a:cs typeface="Times New Roman"/>
                        </a:rPr>
                        <a:t>enial</a:t>
                      </a:r>
                      <a:r>
                        <a:rPr lang="es-ES" sz="1400" noProof="0" dirty="0" smtClean="0">
                          <a:latin typeface="+mn-lt"/>
                          <a:ea typeface="Times New Roman"/>
                          <a:cs typeface="Times New Roman"/>
                        </a:rPr>
                        <a:t> of </a:t>
                      </a:r>
                      <a:r>
                        <a:rPr lang="es-ES" sz="1400" noProof="0" dirty="0" err="1" smtClean="0">
                          <a:latin typeface="+mn-lt"/>
                          <a:ea typeface="Times New Roman"/>
                          <a:cs typeface="Times New Roman"/>
                        </a:rPr>
                        <a:t>Service</a:t>
                      </a:r>
                      <a:endParaRPr lang="es-ES" sz="1400" noProof="0" dirty="0" smtClean="0">
                        <a:latin typeface="+mn-lt"/>
                        <a:ea typeface="Times New Roman"/>
                        <a:cs typeface="Times New Roman"/>
                      </a:endParaRPr>
                    </a:p>
                    <a:p>
                      <a:pPr marL="0" marR="0">
                        <a:lnSpc>
                          <a:spcPct val="115000"/>
                        </a:lnSpc>
                        <a:spcBef>
                          <a:spcPts val="1000"/>
                        </a:spcBef>
                        <a:spcAft>
                          <a:spcPts val="0"/>
                        </a:spcAft>
                      </a:pP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kern="1200" cap="none" normalizeH="0" baseline="0" noProof="0" dirty="0" smtClean="0">
                          <a:ln>
                            <a:noFill/>
                          </a:ln>
                          <a:solidFill>
                            <a:schemeClr val="tx1"/>
                          </a:solidFill>
                          <a:effectLst/>
                          <a:latin typeface="+mn-lt"/>
                          <a:ea typeface="+mn-ea"/>
                          <a:cs typeface="+mn-cs"/>
                        </a:rPr>
                        <a:t>Posibilidad de denegar o degradar un servicio a usuarios legítimos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8814">
                <a:tc>
                  <a:txBody>
                    <a:bodyPr/>
                    <a:lstStyle/>
                    <a:p>
                      <a:pPr marL="0" marR="0">
                        <a:lnSpc>
                          <a:spcPct val="115000"/>
                        </a:lnSpc>
                        <a:spcBef>
                          <a:spcPts val="1000"/>
                        </a:spcBef>
                        <a:spcAft>
                          <a:spcPts val="0"/>
                        </a:spcAft>
                      </a:pPr>
                      <a:r>
                        <a:rPr lang="es-ES" sz="1400" noProof="0" dirty="0" smtClean="0">
                          <a:latin typeface="+mn-lt"/>
                          <a:ea typeface="Times New Roman"/>
                          <a:cs typeface="Times New Roman"/>
                        </a:rPr>
                        <a:t>Autorización</a:t>
                      </a: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000"/>
                        </a:spcBef>
                        <a:spcAft>
                          <a:spcPts val="0"/>
                        </a:spcAft>
                      </a:pPr>
                      <a:r>
                        <a:rPr lang="es-ES" sz="1400" b="1" noProof="0" dirty="0" err="1" smtClean="0">
                          <a:solidFill>
                            <a:srgbClr val="C00000"/>
                          </a:solidFill>
                          <a:latin typeface="+mn-lt"/>
                          <a:ea typeface="Times New Roman"/>
                          <a:cs typeface="Times New Roman"/>
                        </a:rPr>
                        <a:t>E</a:t>
                      </a:r>
                      <a:r>
                        <a:rPr lang="es-ES" sz="1400" noProof="0" dirty="0" err="1" smtClean="0">
                          <a:latin typeface="+mn-lt"/>
                          <a:ea typeface="Times New Roman"/>
                          <a:cs typeface="Times New Roman"/>
                        </a:rPr>
                        <a:t>levation</a:t>
                      </a:r>
                      <a:r>
                        <a:rPr lang="es-ES" sz="1400" noProof="0" dirty="0" smtClean="0">
                          <a:latin typeface="+mn-lt"/>
                          <a:ea typeface="Times New Roman"/>
                          <a:cs typeface="Times New Roman"/>
                        </a:rPr>
                        <a:t> of </a:t>
                      </a:r>
                      <a:r>
                        <a:rPr lang="es-ES" sz="1400" noProof="0" dirty="0" err="1" smtClean="0">
                          <a:latin typeface="+mn-lt"/>
                          <a:ea typeface="Times New Roman"/>
                          <a:cs typeface="Times New Roman"/>
                        </a:rPr>
                        <a:t>Privilege</a:t>
                      </a:r>
                      <a:endParaRPr lang="es-ES" sz="1400" noProof="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u="none" strike="noStrike" kern="1200" cap="none" normalizeH="0" baseline="0" noProof="0" dirty="0" smtClean="0">
                          <a:ln>
                            <a:noFill/>
                          </a:ln>
                          <a:solidFill>
                            <a:schemeClr val="tx1"/>
                          </a:solidFill>
                          <a:effectLst/>
                          <a:latin typeface="+mn-lt"/>
                          <a:ea typeface="+mn-ea"/>
                          <a:cs typeface="+mn-cs"/>
                        </a:rPr>
                        <a:t>Posibilidad de que un usuario eleve sus privilegios en una aplicación sin autorización</a:t>
                      </a:r>
                      <a:endParaRPr kumimoji="0" lang="es-ES" sz="1400" u="none" strike="noStrike" kern="1200" cap="none" normalizeH="0" baseline="0" noProof="0" dirty="0">
                        <a:ln>
                          <a:noFill/>
                        </a:ln>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14077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a:t>
            </a:r>
            <a:r>
              <a:rPr lang="es-ES" dirty="0" err="1" smtClean="0"/>
              <a:t>Threat</a:t>
            </a:r>
            <a:r>
              <a:rPr lang="es-ES" dirty="0" smtClean="0"/>
              <a:t> </a:t>
            </a:r>
            <a:r>
              <a:rPr lang="es-ES" dirty="0" err="1" smtClean="0"/>
              <a:t>Modeling</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891349"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Matriz STRIDE/Diagrama</a:t>
            </a:r>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graphicFrame>
        <p:nvGraphicFramePr>
          <p:cNvPr id="7" name="Table 4"/>
          <p:cNvGraphicFramePr>
            <a:graphicFrameLocks noGrp="1"/>
          </p:cNvGraphicFramePr>
          <p:nvPr>
            <p:extLst>
              <p:ext uri="{D42A27DB-BD31-4B8C-83A1-F6EECF244321}">
                <p14:modId xmlns:p14="http://schemas.microsoft.com/office/powerpoint/2010/main" val="1528351792"/>
              </p:ext>
            </p:extLst>
          </p:nvPr>
        </p:nvGraphicFramePr>
        <p:xfrm>
          <a:off x="937592" y="2399273"/>
          <a:ext cx="7162800" cy="3779520"/>
        </p:xfrm>
        <a:graphic>
          <a:graphicData uri="http://schemas.openxmlformats.org/drawingml/2006/table">
            <a:tbl>
              <a:tblPr firstRow="1" bandRow="1">
                <a:tableStyleId>{5C22544A-7EE6-4342-B048-85BDC9FD1C3A}</a:tableStyleId>
              </a:tblPr>
              <a:tblGrid>
                <a:gridCol w="1790700"/>
                <a:gridCol w="895350"/>
                <a:gridCol w="895350"/>
                <a:gridCol w="895350"/>
                <a:gridCol w="895350"/>
                <a:gridCol w="895350"/>
                <a:gridCol w="895350"/>
              </a:tblGrid>
              <a:tr h="0">
                <a:tc>
                  <a:txBody>
                    <a:bodyPr/>
                    <a:lstStyle/>
                    <a:p>
                      <a:pPr algn="ctr"/>
                      <a:r>
                        <a:rPr lang="en-US" sz="1600" dirty="0" smtClean="0">
                          <a:solidFill>
                            <a:schemeClr val="tx1"/>
                          </a:solidFill>
                        </a:rPr>
                        <a:t>Element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S</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R</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I</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D</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E</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8072">
                <a:tc>
                  <a:txBody>
                    <a:bodyPr/>
                    <a:lstStyle/>
                    <a:p>
                      <a:pPr algn="l"/>
                      <a:endParaRPr lang="en-US" sz="1600" dirty="0" smtClean="0">
                        <a:solidFill>
                          <a:schemeClr val="tx1"/>
                        </a:solidFill>
                      </a:endParaRPr>
                    </a:p>
                    <a:p>
                      <a:pPr algn="l"/>
                      <a:endParaRPr lang="en-US" sz="1600" dirty="0" smtClean="0">
                        <a:solidFill>
                          <a:schemeClr val="tx1"/>
                        </a:solidFill>
                      </a:endParaRPr>
                    </a:p>
                    <a:p>
                      <a:pPr algn="l"/>
                      <a:r>
                        <a:rPr lang="en-US" sz="1600" dirty="0" smtClean="0">
                          <a:solidFill>
                            <a:schemeClr val="tx1"/>
                          </a:solidFill>
                        </a:rPr>
                        <a:t>External entity</a:t>
                      </a:r>
                      <a:endParaRPr lang="en-US" sz="16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accent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99160">
                <a:tc>
                  <a:txBody>
                    <a:bodyPr/>
                    <a:lstStyle/>
                    <a:p>
                      <a:pPr algn="l"/>
                      <a:endParaRPr lang="en-US" sz="1600" dirty="0" smtClean="0">
                        <a:solidFill>
                          <a:schemeClr val="tx1"/>
                        </a:solidFill>
                      </a:endParaRPr>
                    </a:p>
                    <a:p>
                      <a:pPr algn="l"/>
                      <a:endParaRPr lang="en-US" sz="1600" dirty="0" smtClean="0">
                        <a:solidFill>
                          <a:schemeClr val="tx1"/>
                        </a:solidFill>
                      </a:endParaRPr>
                    </a:p>
                    <a:p>
                      <a:pPr algn="l"/>
                      <a:r>
                        <a:rPr lang="en-US" sz="1600" dirty="0" smtClean="0">
                          <a:solidFill>
                            <a:schemeClr val="tx1"/>
                          </a:solidFill>
                        </a:rPr>
                        <a:t>Process</a:t>
                      </a:r>
                      <a:endParaRPr lang="en-US" sz="16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99160">
                <a:tc>
                  <a:txBody>
                    <a:bodyPr/>
                    <a:lstStyle/>
                    <a:p>
                      <a:pPr algn="l"/>
                      <a:endParaRPr lang="en-US" sz="1600" dirty="0" smtClean="0">
                        <a:solidFill>
                          <a:schemeClr val="tx1"/>
                        </a:solidFill>
                      </a:endParaRPr>
                    </a:p>
                    <a:p>
                      <a:pPr algn="l"/>
                      <a:endParaRPr lang="en-US" sz="1600" dirty="0" smtClean="0">
                        <a:solidFill>
                          <a:schemeClr val="tx1"/>
                        </a:solidFill>
                      </a:endParaRPr>
                    </a:p>
                    <a:p>
                      <a:pPr algn="l"/>
                      <a:r>
                        <a:rPr lang="en-US" sz="1600" dirty="0" smtClean="0">
                          <a:solidFill>
                            <a:schemeClr val="tx1"/>
                          </a:solidFill>
                        </a:rPr>
                        <a:t>Data Store</a:t>
                      </a:r>
                      <a:endParaRPr lang="en-US" sz="16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C00000"/>
                          </a:solidFill>
                          <a:sym typeface="Webdings"/>
                        </a:rPr>
                        <a:t></a:t>
                      </a:r>
                      <a:endParaRPr lang="en-US" sz="1600" dirty="0">
                        <a:solidFill>
                          <a:srgbClr val="C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6528">
                <a:tc>
                  <a:txBody>
                    <a:bodyPr/>
                    <a:lstStyle/>
                    <a:p>
                      <a:pPr algn="l"/>
                      <a:endParaRPr lang="en-US" sz="1600" dirty="0" smtClean="0">
                        <a:solidFill>
                          <a:schemeClr val="tx1"/>
                        </a:solidFill>
                      </a:endParaRPr>
                    </a:p>
                    <a:p>
                      <a:pPr algn="l"/>
                      <a:endParaRPr lang="en-US" sz="1600" dirty="0" smtClean="0">
                        <a:solidFill>
                          <a:schemeClr val="tx1"/>
                        </a:solidFill>
                      </a:endParaRPr>
                    </a:p>
                    <a:p>
                      <a:pPr algn="l"/>
                      <a:r>
                        <a:rPr lang="en-US" sz="1600" dirty="0" smtClean="0">
                          <a:solidFill>
                            <a:schemeClr val="tx1"/>
                          </a:solidFill>
                        </a:rPr>
                        <a:t>Data Flow</a:t>
                      </a:r>
                      <a:endParaRPr lang="en-US" sz="16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accent1"/>
                          </a:solidFill>
                          <a:sym typeface="Webdings"/>
                        </a:rPr>
                        <a:t></a:t>
                      </a: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661084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a:t>
            </a:r>
            <a:r>
              <a:rPr lang="es-ES" dirty="0" err="1" smtClean="0"/>
              <a:t>Threat</a:t>
            </a:r>
            <a:r>
              <a:rPr lang="es-ES" dirty="0" smtClean="0"/>
              <a:t> </a:t>
            </a:r>
            <a:r>
              <a:rPr lang="es-ES" dirty="0" err="1" smtClean="0"/>
              <a:t>Modeling</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891349"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Mitigación</a:t>
            </a:r>
          </a:p>
          <a:p>
            <a:pPr lvl="1"/>
            <a:r>
              <a:rPr lang="es-ES" dirty="0" smtClean="0"/>
              <a:t>Como hacer frente a las amenazas identificadas.</a:t>
            </a:r>
          </a:p>
          <a:p>
            <a:r>
              <a:rPr lang="es-ES" dirty="0" smtClean="0"/>
              <a:t>Enfoques</a:t>
            </a:r>
          </a:p>
          <a:p>
            <a:pPr lvl="1"/>
            <a:r>
              <a:rPr lang="es-ES" dirty="0" smtClean="0"/>
              <a:t>Rediseñar</a:t>
            </a:r>
          </a:p>
          <a:p>
            <a:pPr lvl="1"/>
            <a:r>
              <a:rPr lang="es-ES" dirty="0" smtClean="0"/>
              <a:t>Utilizar mitigaciones estándar</a:t>
            </a:r>
          </a:p>
          <a:p>
            <a:pPr lvl="1"/>
            <a:r>
              <a:rPr lang="es-ES" dirty="0" smtClean="0"/>
              <a:t>Utilizar mitigaciones únicas</a:t>
            </a:r>
          </a:p>
          <a:p>
            <a:pPr lvl="1"/>
            <a:r>
              <a:rPr lang="es-ES" dirty="0" smtClean="0"/>
              <a:t>Aceptar el riesgo en conformidad con las políticas</a:t>
            </a:r>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1700730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a:t>
            </a:r>
            <a:r>
              <a:rPr lang="es-ES" dirty="0" err="1" smtClean="0"/>
              <a:t>Threat</a:t>
            </a:r>
            <a:r>
              <a:rPr lang="es-ES" dirty="0" smtClean="0"/>
              <a:t> </a:t>
            </a:r>
            <a:r>
              <a:rPr lang="es-ES" dirty="0" err="1" smtClean="0"/>
              <a:t>Modeling</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891349"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Ejemplos conocidos</a:t>
            </a:r>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graphicFrame>
        <p:nvGraphicFramePr>
          <p:cNvPr id="7" name="Group 31"/>
          <p:cNvGraphicFramePr>
            <a:graphicFrameLocks/>
          </p:cNvGraphicFramePr>
          <p:nvPr>
            <p:extLst>
              <p:ext uri="{D42A27DB-BD31-4B8C-83A1-F6EECF244321}">
                <p14:modId xmlns:p14="http://schemas.microsoft.com/office/powerpoint/2010/main" val="2988741551"/>
              </p:ext>
            </p:extLst>
          </p:nvPr>
        </p:nvGraphicFramePr>
        <p:xfrm>
          <a:off x="1035496" y="2348881"/>
          <a:ext cx="5840760" cy="3642515"/>
        </p:xfrm>
        <a:graphic>
          <a:graphicData uri="http://schemas.openxmlformats.org/drawingml/2006/table">
            <a:tbl>
              <a:tblPr/>
              <a:tblGrid>
                <a:gridCol w="1952328"/>
                <a:gridCol w="3888432"/>
              </a:tblGrid>
              <a:tr h="21210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s-ES" sz="1400" b="1" i="0" u="none" strike="noStrike" cap="none" normalizeH="0" baseline="0" noProof="0" dirty="0" smtClean="0">
                          <a:ln>
                            <a:noFill/>
                          </a:ln>
                          <a:solidFill>
                            <a:srgbClr val="000000"/>
                          </a:solidFill>
                          <a:effectLst/>
                          <a:latin typeface="Calibri" pitchFamily="34" charset="0"/>
                          <a:cs typeface="Times New Roman" pitchFamily="18" charset="0"/>
                        </a:rPr>
                        <a:t>Amenaza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Tx/>
                        <a:buFontTx/>
                        <a:buNone/>
                        <a:tabLst/>
                      </a:pPr>
                      <a:r>
                        <a:rPr kumimoji="0" lang="es-ES" sz="1400" b="1" i="0" u="none" strike="noStrike" cap="none" normalizeH="0" baseline="0" noProof="0" dirty="0" smtClean="0">
                          <a:ln>
                            <a:noFill/>
                          </a:ln>
                          <a:solidFill>
                            <a:srgbClr val="000000"/>
                          </a:solidFill>
                          <a:effectLst/>
                          <a:latin typeface="Calibri" pitchFamily="34" charset="0"/>
                          <a:cs typeface="Times New Roman" pitchFamily="18" charset="0"/>
                        </a:rPr>
                        <a:t>Ejemplos de mitigaciones estándar</a:t>
                      </a:r>
                      <a:endParaRPr kumimoji="0" lang="es-ES" sz="1400" b="1" i="0" u="none" strike="noStrike" cap="none" normalizeH="0" baseline="0" noProof="0" dirty="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27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Spoofing</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kern="1200" cap="none" normalizeH="0" baseline="0" dirty="0" smtClean="0">
                          <a:ln>
                            <a:noFill/>
                          </a:ln>
                          <a:solidFill>
                            <a:srgbClr val="000000"/>
                          </a:solidFill>
                          <a:effectLst/>
                          <a:latin typeface="Calibri" pitchFamily="34" charset="0"/>
                          <a:ea typeface="+mn-ea"/>
                          <a:cs typeface="Times New Roman" pitchFamily="18" charset="0"/>
                        </a:rPr>
                        <a:t>Windows authentication (NTLM)</a:t>
                      </a:r>
                    </a:p>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Kerberos authentication</a:t>
                      </a:r>
                    </a:p>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Digitally signed packets</a:t>
                      </a:r>
                    </a:p>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Hashes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26">
                <a:tc>
                  <a:txBody>
                    <a:bodyPr/>
                    <a:lstStyle/>
                    <a:p>
                      <a:pPr marL="0" marR="0" lvl="0" indent="0" algn="l" defTabSz="914400" rtl="0" eaLnBrk="1" fontAlgn="base" latinLnBrk="0" hangingPunct="1">
                        <a:lnSpc>
                          <a:spcPct val="115000"/>
                        </a:lnSpc>
                        <a:spcBef>
                          <a:spcPts val="100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Times New Roman" pitchFamily="18" charset="0"/>
                        </a:rPr>
                        <a:t>Tampering</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ACLs</a:t>
                      </a:r>
                    </a:p>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Digital signatures</a:t>
                      </a:r>
                    </a:p>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Message Authentication Codes </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980">
                <a:tc>
                  <a:txBody>
                    <a:bodyPr/>
                    <a:lstStyle/>
                    <a:p>
                      <a:pPr marL="0" marR="0" lvl="0" indent="0" algn="l" defTabSz="914400" rtl="0" eaLnBrk="1" fontAlgn="base" latinLnBrk="0" hangingPunct="1">
                        <a:lnSpc>
                          <a:spcPct val="115000"/>
                        </a:lnSpc>
                        <a:spcBef>
                          <a:spcPts val="1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Repudiation</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5000"/>
                        </a:lnSpc>
                        <a:spcBef>
                          <a:spcPts val="1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Strong Authentication</a:t>
                      </a:r>
                    </a:p>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Secure logging and auditing</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980">
                <a:tc>
                  <a:txBody>
                    <a:bodyPr/>
                    <a:lstStyle/>
                    <a:p>
                      <a:pPr marL="0" marR="0" lvl="0" indent="0" algn="l" defTabSz="914400" rtl="0" eaLnBrk="1" fontAlgn="base" latinLnBrk="0" hangingPunct="1">
                        <a:lnSpc>
                          <a:spcPct val="115000"/>
                        </a:lnSpc>
                        <a:spcBef>
                          <a:spcPts val="100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Times New Roman" pitchFamily="18" charset="0"/>
                        </a:rPr>
                        <a:t>Information Disclosure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5000"/>
                        </a:lnSpc>
                        <a:spcBef>
                          <a:spcPts val="1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Encryption</a:t>
                      </a:r>
                    </a:p>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ACLs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26">
                <a:tc>
                  <a:txBody>
                    <a:bodyPr/>
                    <a:lstStyle/>
                    <a:p>
                      <a:pPr marL="0" marR="0" lvl="0" indent="0" algn="l" defTabSz="914400" rtl="0" eaLnBrk="1" fontAlgn="base" latinLnBrk="0" hangingPunct="1">
                        <a:lnSpc>
                          <a:spcPct val="115000"/>
                        </a:lnSpc>
                        <a:spcBef>
                          <a:spcPts val="100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Times New Roman" pitchFamily="18" charset="0"/>
                        </a:rPr>
                        <a:t>Denial of Service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5000"/>
                        </a:lnSpc>
                        <a:spcBef>
                          <a:spcPts val="1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Filtering</a:t>
                      </a:r>
                    </a:p>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Quotas</a:t>
                      </a:r>
                    </a:p>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High availability designs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783">
                <a:tc>
                  <a:txBody>
                    <a:bodyPr/>
                    <a:lstStyle/>
                    <a:p>
                      <a:pPr marL="0" marR="0" lvl="0" indent="0" algn="l" defTabSz="914400" rtl="0" eaLnBrk="1" fontAlgn="base" latinLnBrk="0" hangingPunct="1">
                        <a:lnSpc>
                          <a:spcPct val="115000"/>
                        </a:lnSpc>
                        <a:spcBef>
                          <a:spcPts val="1000"/>
                        </a:spcBef>
                        <a:spcAft>
                          <a:spcPct val="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Times New Roman" pitchFamily="18" charset="0"/>
                        </a:rPr>
                        <a:t>Elevation of Privilege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Group or role membership</a:t>
                      </a:r>
                    </a:p>
                    <a:p>
                      <a:pPr marL="342900" marR="0" lvl="0" indent="-34290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Times New Roman" pitchFamily="18" charset="0"/>
                        </a:rPr>
                        <a:t>Input validation</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36454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a:t>
            </a:r>
            <a:r>
              <a:rPr lang="es-ES" dirty="0" err="1" smtClean="0"/>
              <a:t>Threat</a:t>
            </a:r>
            <a:r>
              <a:rPr lang="es-ES" dirty="0" smtClean="0"/>
              <a:t> </a:t>
            </a:r>
            <a:r>
              <a:rPr lang="es-ES" dirty="0" err="1" smtClean="0"/>
              <a:t>Modeling</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891349"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Validación</a:t>
            </a:r>
          </a:p>
          <a:p>
            <a:pPr lvl="1"/>
            <a:r>
              <a:rPr lang="es-ES" dirty="0" smtClean="0"/>
              <a:t>Asegurar que el modelo de amenazas refleja con precisión el diseño de la aplicación.</a:t>
            </a:r>
          </a:p>
          <a:p>
            <a:r>
              <a:rPr lang="es-ES" dirty="0" smtClean="0"/>
              <a:t>Validar</a:t>
            </a:r>
          </a:p>
          <a:p>
            <a:pPr lvl="1"/>
            <a:r>
              <a:rPr lang="es-ES" dirty="0" smtClean="0"/>
              <a:t>El modelo</a:t>
            </a:r>
          </a:p>
          <a:p>
            <a:pPr lvl="1"/>
            <a:r>
              <a:rPr lang="es-ES" dirty="0" smtClean="0"/>
              <a:t>La enumeración de amenazas</a:t>
            </a:r>
          </a:p>
          <a:p>
            <a:pPr lvl="1"/>
            <a:r>
              <a:rPr lang="es-ES" dirty="0" smtClean="0"/>
              <a:t>Las mitigaciones</a:t>
            </a:r>
          </a:p>
          <a:p>
            <a:pPr lvl="1"/>
            <a:r>
              <a:rPr lang="es-ES" dirty="0" smtClean="0"/>
              <a:t>Los supuestos</a:t>
            </a:r>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2983922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Metodologías para la incorporación de la seguridad en el SDLC:</a:t>
            </a:r>
          </a:p>
          <a:p>
            <a:pPr lvl="1"/>
            <a:r>
              <a:rPr lang="es-ES" dirty="0"/>
              <a:t>CLASP: </a:t>
            </a:r>
            <a:r>
              <a:rPr lang="es-ES" dirty="0" err="1"/>
              <a:t>Lightweight</a:t>
            </a:r>
            <a:r>
              <a:rPr lang="es-ES" dirty="0"/>
              <a:t> </a:t>
            </a:r>
            <a:r>
              <a:rPr lang="es-ES" dirty="0" err="1"/>
              <a:t>Application</a:t>
            </a:r>
            <a:r>
              <a:rPr lang="es-ES" dirty="0"/>
              <a:t> Security </a:t>
            </a:r>
            <a:r>
              <a:rPr lang="es-ES" dirty="0" err="1"/>
              <a:t>Process</a:t>
            </a:r>
            <a:r>
              <a:rPr lang="es-ES" dirty="0"/>
              <a:t> </a:t>
            </a:r>
          </a:p>
          <a:p>
            <a:pPr lvl="1"/>
            <a:r>
              <a:rPr lang="en-US" dirty="0" smtClean="0"/>
              <a:t>SAMM</a:t>
            </a:r>
            <a:r>
              <a:rPr lang="en-US" dirty="0"/>
              <a:t>: Software Assurance Maturity </a:t>
            </a:r>
            <a:r>
              <a:rPr lang="en-US" dirty="0" smtClean="0"/>
              <a:t>Model</a:t>
            </a:r>
          </a:p>
          <a:p>
            <a:pPr lvl="1"/>
            <a:r>
              <a:rPr lang="en-US" dirty="0" smtClean="0"/>
              <a:t>BSIMM: </a:t>
            </a:r>
            <a:r>
              <a:rPr lang="en-US" dirty="0"/>
              <a:t>The Building Security In Maturity </a:t>
            </a:r>
            <a:r>
              <a:rPr lang="en-US" dirty="0" smtClean="0"/>
              <a:t>Model</a:t>
            </a:r>
          </a:p>
          <a:p>
            <a:pPr lvl="1"/>
            <a:r>
              <a:rPr lang="en-US" dirty="0" smtClean="0"/>
              <a:t>TOUCHPOINTS</a:t>
            </a:r>
            <a:r>
              <a:rPr lang="en-US" dirty="0"/>
              <a:t>: </a:t>
            </a:r>
            <a:r>
              <a:rPr lang="en-US" dirty="0" smtClean="0"/>
              <a:t>Set </a:t>
            </a:r>
            <a:r>
              <a:rPr lang="en-US" dirty="0"/>
              <a:t>of best practices</a:t>
            </a:r>
            <a:endParaRPr lang="en-US" dirty="0" smtClean="0"/>
          </a:p>
          <a:p>
            <a:pPr lvl="1"/>
            <a:r>
              <a:rPr lang="es-ES" dirty="0" smtClean="0"/>
              <a:t>SDL</a:t>
            </a:r>
            <a:r>
              <a:rPr lang="es-ES" dirty="0"/>
              <a:t>: Security </a:t>
            </a:r>
            <a:r>
              <a:rPr lang="es-ES" dirty="0" err="1"/>
              <a:t>Development</a:t>
            </a:r>
            <a:r>
              <a:rPr lang="es-ES" dirty="0"/>
              <a:t> </a:t>
            </a:r>
            <a:r>
              <a:rPr lang="es-ES" dirty="0" err="1"/>
              <a:t>Lifecycle</a:t>
            </a:r>
            <a:endParaRPr lang="es-ES" dirty="0"/>
          </a:p>
        </p:txBody>
      </p:sp>
      <p:sp>
        <p:nvSpPr>
          <p:cNvPr id="3" name="2 Título"/>
          <p:cNvSpPr>
            <a:spLocks noGrp="1"/>
          </p:cNvSpPr>
          <p:nvPr>
            <p:ph type="title"/>
          </p:nvPr>
        </p:nvSpPr>
        <p:spPr/>
        <p:txBody>
          <a:bodyPr/>
          <a:lstStyle/>
          <a:p>
            <a:r>
              <a:rPr lang="es-ES" dirty="0" smtClean="0"/>
              <a:t>SDLC	</a:t>
            </a:r>
            <a:endParaRPr lang="es-ES" dirty="0"/>
          </a:p>
        </p:txBody>
      </p:sp>
    </p:spTree>
    <p:extLst>
      <p:ext uri="{BB962C8B-B14F-4D97-AF65-F5344CB8AC3E}">
        <p14:creationId xmlns:p14="http://schemas.microsoft.com/office/powerpoint/2010/main" val="1720420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Implementación</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8251389"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7"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Usar herramientas aprobadas</a:t>
            </a:r>
          </a:p>
          <a:p>
            <a:pPr lvl="1"/>
            <a:r>
              <a:rPr lang="es-ES" dirty="0" smtClean="0"/>
              <a:t>IDE, compiladores, opciones de compilación, librerías, etc...</a:t>
            </a:r>
          </a:p>
          <a:p>
            <a:r>
              <a:rPr lang="es-ES" dirty="0" smtClean="0"/>
              <a:t>Prohibir funciones no seguras</a:t>
            </a:r>
          </a:p>
          <a:p>
            <a:pPr lvl="1"/>
            <a:r>
              <a:rPr lang="es-ES" dirty="0" smtClean="0"/>
              <a:t>Definir funciones, </a:t>
            </a:r>
            <a:r>
              <a:rPr lang="es-ES" dirty="0" err="1" smtClean="0"/>
              <a:t>APIs</a:t>
            </a:r>
            <a:r>
              <a:rPr lang="es-ES" dirty="0" smtClean="0"/>
              <a:t>, clases, etc. que no deben usarse</a:t>
            </a:r>
          </a:p>
          <a:p>
            <a:r>
              <a:rPr lang="es-ES" dirty="0" smtClean="0"/>
              <a:t>Análisis de código</a:t>
            </a:r>
          </a:p>
          <a:p>
            <a:pPr lvl="1"/>
            <a:r>
              <a:rPr lang="es-ES" dirty="0" smtClean="0"/>
              <a:t>Utilizar herramientas de análisis estático de código</a:t>
            </a:r>
          </a:p>
          <a:p>
            <a:pPr lvl="1"/>
            <a:r>
              <a:rPr lang="es-ES" dirty="0" smtClean="0"/>
              <a:t>Posibles revisiones manuales</a:t>
            </a:r>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2588421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Comprobación</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8665283"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Revisar modelo de riesgos</a:t>
            </a:r>
            <a:endParaRPr lang="es-ES" dirty="0" smtClean="0"/>
          </a:p>
          <a:p>
            <a:r>
              <a:rPr lang="es-ES" dirty="0" smtClean="0"/>
              <a:t>Análisis dinámico de aplicación</a:t>
            </a:r>
          </a:p>
          <a:p>
            <a:pPr lvl="1"/>
            <a:r>
              <a:rPr lang="es-ES" dirty="0" smtClean="0"/>
              <a:t>Uso de pruebas mediante datos aleatorios (</a:t>
            </a:r>
            <a:r>
              <a:rPr lang="es-ES" dirty="0" err="1" smtClean="0"/>
              <a:t>fuzzing</a:t>
            </a:r>
            <a:r>
              <a:rPr lang="es-ES" dirty="0" smtClean="0"/>
              <a:t>)</a:t>
            </a:r>
          </a:p>
          <a:p>
            <a:r>
              <a:rPr lang="es-ES" dirty="0" err="1" smtClean="0"/>
              <a:t>Tests</a:t>
            </a:r>
            <a:r>
              <a:rPr lang="es-ES" dirty="0" smtClean="0"/>
              <a:t> de penetración</a:t>
            </a:r>
          </a:p>
          <a:p>
            <a:r>
              <a:rPr lang="es-ES" dirty="0" smtClean="0"/>
              <a:t>Análisis de binarios (</a:t>
            </a:r>
            <a:r>
              <a:rPr lang="es-ES" dirty="0" err="1" smtClean="0"/>
              <a:t>desofuscación</a:t>
            </a:r>
            <a:r>
              <a:rPr lang="es-ES" dirty="0" smtClean="0"/>
              <a:t>/</a:t>
            </a:r>
            <a:r>
              <a:rPr lang="es-ES" dirty="0" err="1" smtClean="0"/>
              <a:t>decompilacion</a:t>
            </a:r>
            <a:r>
              <a:rPr lang="es-ES" dirty="0" smtClean="0"/>
              <a:t>)</a:t>
            </a:r>
          </a:p>
          <a:p>
            <a:r>
              <a:rPr lang="es-ES" dirty="0" smtClean="0"/>
              <a:t>Revisión de código</a:t>
            </a:r>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2531891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Lanzamiento</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9214418" y="6239953"/>
            <a:ext cx="76202" cy="72008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1 Marcador de contenido"/>
          <p:cNvSpPr txBox="1">
            <a:spLocks/>
          </p:cNvSpPr>
          <p:nvPr/>
        </p:nvSpPr>
        <p:spPr>
          <a:xfrm>
            <a:off x="609600" y="1752600"/>
            <a:ext cx="9223578"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Plan de respuesta frente a incidentes</a:t>
            </a:r>
          </a:p>
          <a:p>
            <a:pPr lvl="1"/>
            <a:r>
              <a:rPr lang="es-ES" dirty="0" smtClean="0"/>
              <a:t>Equipo identificado</a:t>
            </a:r>
          </a:p>
          <a:p>
            <a:pPr lvl="1"/>
            <a:r>
              <a:rPr lang="es-ES" dirty="0" smtClean="0"/>
              <a:t>Contacto para la toma de decisiones</a:t>
            </a:r>
          </a:p>
          <a:p>
            <a:pPr lvl="1"/>
            <a:r>
              <a:rPr lang="es-ES" dirty="0" smtClean="0"/>
              <a:t>Planes de servicio de seguridad para código heredado o de terceros</a:t>
            </a:r>
          </a:p>
          <a:p>
            <a:r>
              <a:rPr lang="es-ES" dirty="0" smtClean="0"/>
              <a:t>Revisión final de seguridad</a:t>
            </a:r>
          </a:p>
          <a:p>
            <a:pPr lvl="1"/>
            <a:r>
              <a:rPr lang="es-ES" dirty="0" smtClean="0"/>
              <a:t>Revisar todas las actividades de seguridad realizadas, con tres posibles resultados:</a:t>
            </a:r>
          </a:p>
          <a:p>
            <a:pPr lvl="2"/>
            <a:r>
              <a:rPr lang="es-ES" dirty="0" smtClean="0"/>
              <a:t>Revisión </a:t>
            </a:r>
            <a:r>
              <a:rPr lang="es-ES" dirty="0"/>
              <a:t>de seguridad final </a:t>
            </a:r>
            <a:r>
              <a:rPr lang="es-ES" dirty="0" smtClean="0"/>
              <a:t>superada</a:t>
            </a:r>
          </a:p>
          <a:p>
            <a:pPr lvl="2"/>
            <a:r>
              <a:rPr lang="es-ES" dirty="0" smtClean="0"/>
              <a:t>Revisión </a:t>
            </a:r>
            <a:r>
              <a:rPr lang="es-ES" dirty="0"/>
              <a:t>de seguridad final superada con </a:t>
            </a:r>
            <a:r>
              <a:rPr lang="es-ES" dirty="0" smtClean="0"/>
              <a:t>excepciones</a:t>
            </a:r>
          </a:p>
          <a:p>
            <a:pPr lvl="2"/>
            <a:r>
              <a:rPr lang="es-ES" dirty="0" smtClean="0"/>
              <a:t>Revisión </a:t>
            </a:r>
            <a:r>
              <a:rPr lang="es-ES" dirty="0"/>
              <a:t>de seguridad final con remisión a una instancia superior.</a:t>
            </a:r>
            <a:endParaRPr lang="es-ES" dirty="0" smtClean="0"/>
          </a:p>
          <a:p>
            <a:r>
              <a:rPr lang="es-ES" dirty="0" smtClean="0"/>
              <a:t>Archivado</a:t>
            </a:r>
          </a:p>
          <a:p>
            <a:pPr lvl="1"/>
            <a:r>
              <a:rPr lang="es-ES" dirty="0" smtClean="0"/>
              <a:t>Especificaciones, código fuente, binarios, modelos de riesgo, documentación, planes de respuesta, términos de licencia, etc.</a:t>
            </a:r>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2865122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Actividades</a:t>
            </a:r>
            <a:endParaRPr lang="es-ES" dirty="0"/>
          </a:p>
        </p:txBody>
      </p:sp>
      <p:pic>
        <p:nvPicPr>
          <p:cNvPr id="12" name="Picture 2" descr="Page_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8278314" y="5303850"/>
            <a:ext cx="76204" cy="259228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5" name="4 Objeto"/>
          <p:cNvGraphicFramePr>
            <a:graphicFrameLocks noChangeAspect="1"/>
          </p:cNvGraphicFramePr>
          <p:nvPr>
            <p:extLst>
              <p:ext uri="{D42A27DB-BD31-4B8C-83A1-F6EECF244321}">
                <p14:modId xmlns:p14="http://schemas.microsoft.com/office/powerpoint/2010/main" val="833935867"/>
              </p:ext>
            </p:extLst>
          </p:nvPr>
        </p:nvGraphicFramePr>
        <p:xfrm>
          <a:off x="899592" y="1484784"/>
          <a:ext cx="8134350" cy="4305300"/>
        </p:xfrm>
        <a:graphic>
          <a:graphicData uri="http://schemas.openxmlformats.org/presentationml/2006/ole">
            <mc:AlternateContent xmlns:mc="http://schemas.openxmlformats.org/markup-compatibility/2006">
              <mc:Choice xmlns:v="urn:schemas-microsoft-com:vml" Requires="v">
                <p:oleObj spid="_x0000_s21517" name="Visio" r:id="rId5" imgW="9875520" imgH="5222443" progId="Visio.Drawing.11">
                  <p:embed/>
                </p:oleObj>
              </mc:Choice>
              <mc:Fallback>
                <p:oleObj name="Visio" r:id="rId5" imgW="9875520" imgH="5222443"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1484784"/>
                        <a:ext cx="8134350" cy="430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7414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Proceso </a:t>
            </a:r>
            <a:r>
              <a:rPr lang="es-ES" dirty="0"/>
              <a:t>ágil</a:t>
            </a:r>
          </a:p>
        </p:txBody>
      </p:sp>
      <p:sp>
        <p:nvSpPr>
          <p:cNvPr id="7"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3"/>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smtClean="0"/>
              <a:t>En 2008 Microsoft presenta una versión de SDL para el proceso de desarrollo ágil.</a:t>
            </a:r>
          </a:p>
          <a:p>
            <a:r>
              <a:rPr lang="es-ES" sz="2000" dirty="0" smtClean="0"/>
              <a:t>El enfoque SDL clásico tiene un enfoque gradual que se adapta a desarrollo en cascada o espiral, pero el desarrollo ágil no tiene “fases”.</a:t>
            </a:r>
          </a:p>
          <a:p>
            <a:r>
              <a:rPr lang="es-ES" sz="2000" dirty="0" smtClean="0"/>
              <a:t>Visión general de </a:t>
            </a:r>
            <a:r>
              <a:rPr lang="es-ES" sz="2000" dirty="0" err="1" smtClean="0"/>
              <a:t>Scrum</a:t>
            </a:r>
            <a:r>
              <a:rPr lang="es-ES" sz="2000" dirty="0" smtClean="0"/>
              <a:t>:</a:t>
            </a:r>
          </a:p>
          <a:p>
            <a:endParaRPr lang="es-ES" sz="2000" dirty="0" smtClean="0"/>
          </a:p>
          <a:p>
            <a:pPr lvl="1"/>
            <a:endParaRPr lang="es-ES" sz="1800" dirty="0" smtClean="0"/>
          </a:p>
          <a:p>
            <a:pPr lvl="1"/>
            <a:endParaRPr lang="es-ES" sz="1800" dirty="0"/>
          </a:p>
          <a:p>
            <a:pPr lvl="1"/>
            <a:endParaRPr lang="es-ES" sz="1800" dirty="0" smtClean="0"/>
          </a:p>
          <a:p>
            <a:pPr marL="0" indent="0">
              <a:buNone/>
            </a:pPr>
            <a:endParaRPr lang="es-ES" sz="2000" dirty="0" smtClean="0"/>
          </a:p>
          <a:p>
            <a:pPr lvl="1"/>
            <a:endParaRPr lang="es-ES" sz="1800" dirty="0" smtClean="0"/>
          </a:p>
          <a:p>
            <a:pPr lvl="1"/>
            <a:endParaRPr lang="es-ES" sz="1800" dirty="0" smtClean="0"/>
          </a:p>
          <a:p>
            <a:pPr lvl="1"/>
            <a:endParaRPr lang="es-ES" sz="1800" dirty="0" smtClean="0"/>
          </a:p>
          <a:p>
            <a:endParaRPr lang="es-ES" sz="2000" dirty="0" smtClean="0"/>
          </a:p>
          <a:p>
            <a:pPr marL="0" indent="0">
              <a:buFontTx/>
              <a:buNone/>
            </a:pPr>
            <a:endParaRPr lang="es-ES" sz="2000" dirty="0"/>
          </a:p>
        </p:txBody>
      </p:sp>
      <p:pic>
        <p:nvPicPr>
          <p:cNvPr id="2355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619672" y="3212976"/>
            <a:ext cx="6809209" cy="3070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907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Aplicar SDL </a:t>
            </a:r>
            <a:r>
              <a:rPr lang="es-ES" dirty="0"/>
              <a:t>s</a:t>
            </a:r>
            <a:r>
              <a:rPr lang="es-ES" dirty="0" smtClean="0"/>
              <a:t>obre el </a:t>
            </a:r>
            <a:r>
              <a:rPr lang="es-ES" dirty="0" err="1" smtClean="0"/>
              <a:t>backlog</a:t>
            </a:r>
            <a:r>
              <a:rPr lang="es-ES" dirty="0" smtClean="0"/>
              <a:t> de producto</a:t>
            </a:r>
          </a:p>
          <a:p>
            <a:pPr lvl="2"/>
            <a:r>
              <a:rPr lang="es-ES" dirty="0" smtClean="0"/>
              <a:t>Muy ágil</a:t>
            </a:r>
          </a:p>
          <a:p>
            <a:pPr lvl="2"/>
            <a:r>
              <a:rPr lang="es-ES" dirty="0" smtClean="0"/>
              <a:t>Poco seguro</a:t>
            </a:r>
          </a:p>
          <a:p>
            <a:pPr lvl="2"/>
            <a:endParaRPr lang="es-ES" dirty="0"/>
          </a:p>
        </p:txBody>
      </p:sp>
      <p:sp>
        <p:nvSpPr>
          <p:cNvPr id="3" name="2 Título"/>
          <p:cNvSpPr>
            <a:spLocks noGrp="1"/>
          </p:cNvSpPr>
          <p:nvPr>
            <p:ph type="title"/>
          </p:nvPr>
        </p:nvSpPr>
        <p:spPr/>
        <p:txBody>
          <a:bodyPr/>
          <a:lstStyle/>
          <a:p>
            <a:r>
              <a:rPr lang="es-ES" dirty="0" smtClean="0"/>
              <a:t>SDL: Proceso ágil</a:t>
            </a:r>
            <a:endParaRPr lang="es-E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285289"/>
            <a:ext cx="5203329" cy="2836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7104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Aplicar SDL </a:t>
            </a:r>
            <a:r>
              <a:rPr lang="es-ES" dirty="0"/>
              <a:t>s</a:t>
            </a:r>
            <a:r>
              <a:rPr lang="es-ES" dirty="0" smtClean="0"/>
              <a:t>obre el Sprint/iteración</a:t>
            </a:r>
          </a:p>
          <a:p>
            <a:pPr lvl="2"/>
            <a:r>
              <a:rPr lang="es-ES" dirty="0" smtClean="0"/>
              <a:t>Muy seguro</a:t>
            </a:r>
          </a:p>
          <a:p>
            <a:pPr lvl="2"/>
            <a:r>
              <a:rPr lang="es-ES" dirty="0" smtClean="0"/>
              <a:t>Poco ágil</a:t>
            </a:r>
          </a:p>
          <a:p>
            <a:pPr lvl="2"/>
            <a:endParaRPr lang="es-ES" dirty="0"/>
          </a:p>
        </p:txBody>
      </p:sp>
      <p:sp>
        <p:nvSpPr>
          <p:cNvPr id="3" name="2 Título"/>
          <p:cNvSpPr>
            <a:spLocks noGrp="1"/>
          </p:cNvSpPr>
          <p:nvPr>
            <p:ph type="title"/>
          </p:nvPr>
        </p:nvSpPr>
        <p:spPr/>
        <p:txBody>
          <a:bodyPr/>
          <a:lstStyle/>
          <a:p>
            <a:r>
              <a:rPr lang="es-ES" dirty="0" smtClean="0"/>
              <a:t>SDL: Proceso ágil</a:t>
            </a:r>
            <a:endParaRPr lang="es-E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536" y="3173473"/>
            <a:ext cx="4298057" cy="2919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0285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0"/>
          <p:cNvPicPr>
            <a:picLocks noChangeAspect="1" noChangeArrowheads="1"/>
          </p:cNvPicPr>
          <p:nvPr/>
        </p:nvPicPr>
        <p:blipFill>
          <a:blip r:embed="rId3">
            <a:extLst/>
          </a:blip>
          <a:srcRect/>
          <a:stretch>
            <a:fillRect/>
          </a:stretch>
        </p:blipFill>
        <p:spPr bwMode="auto">
          <a:xfrm>
            <a:off x="446087" y="2552700"/>
            <a:ext cx="8164513" cy="1828800"/>
          </a:xfrm>
          <a:prstGeom prst="rect">
            <a:avLst/>
          </a:prstGeom>
          <a:extLst/>
        </p:spPr>
      </p:pic>
      <p:sp>
        <p:nvSpPr>
          <p:cNvPr id="10" name="2 Título"/>
          <p:cNvSpPr txBox="1">
            <a:spLocks/>
          </p:cNvSpPr>
          <p:nvPr/>
        </p:nvSpPr>
        <p:spPr>
          <a:xfrm>
            <a:off x="457200" y="274638"/>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800" b="1" kern="1200">
                <a:solidFill>
                  <a:schemeClr val="bg1">
                    <a:lumMod val="50000"/>
                  </a:schemeClr>
                </a:solidFill>
                <a:effectLst/>
                <a:latin typeface="Arial Black" pitchFamily="34" charset="0"/>
                <a:ea typeface="+mj-ea"/>
                <a:cs typeface="+mj-cs"/>
              </a:defRPr>
            </a:lvl1pPr>
          </a:lstStyle>
          <a:p>
            <a:r>
              <a:rPr lang="es-ES" dirty="0" smtClean="0"/>
              <a:t>SDL: Proceso ágil</a:t>
            </a:r>
            <a:endParaRPr lang="es-ES" dirty="0"/>
          </a:p>
        </p:txBody>
      </p:sp>
    </p:spTree>
    <p:extLst>
      <p:ext uri="{BB962C8B-B14F-4D97-AF65-F5344CB8AC3E}">
        <p14:creationId xmlns:p14="http://schemas.microsoft.com/office/powerpoint/2010/main" val="875176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blip>
          <a:stretch>
            <a:fillRect/>
          </a:stretch>
        </p:blipFill>
        <p:spPr>
          <a:xfrm>
            <a:off x="2391511" y="1337172"/>
            <a:ext cx="4431323" cy="4505856"/>
          </a:xfrm>
          <a:prstGeom prst="rect">
            <a:avLst/>
          </a:prstGeom>
        </p:spPr>
      </p:pic>
      <p:sp>
        <p:nvSpPr>
          <p:cNvPr id="10" name="2 Título"/>
          <p:cNvSpPr txBox="1">
            <a:spLocks/>
          </p:cNvSpPr>
          <p:nvPr/>
        </p:nvSpPr>
        <p:spPr>
          <a:xfrm>
            <a:off x="457200" y="274638"/>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800" b="1" kern="1200">
                <a:solidFill>
                  <a:schemeClr val="bg1">
                    <a:lumMod val="50000"/>
                  </a:schemeClr>
                </a:solidFill>
                <a:effectLst/>
                <a:latin typeface="Arial Black" pitchFamily="34" charset="0"/>
                <a:ea typeface="+mj-ea"/>
                <a:cs typeface="+mj-cs"/>
              </a:defRPr>
            </a:lvl1pPr>
          </a:lstStyle>
          <a:p>
            <a:r>
              <a:rPr lang="es-ES" dirty="0" smtClean="0"/>
              <a:t>SDL: Proceso ágil</a:t>
            </a:r>
            <a:endParaRPr lang="es-ES" dirty="0"/>
          </a:p>
        </p:txBody>
      </p:sp>
    </p:spTree>
    <p:extLst>
      <p:ext uri="{BB962C8B-B14F-4D97-AF65-F5344CB8AC3E}">
        <p14:creationId xmlns:p14="http://schemas.microsoft.com/office/powerpoint/2010/main" val="410836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Proceso ágil</a:t>
            </a:r>
            <a:endParaRPr lang="es-ES" dirty="0"/>
          </a:p>
        </p:txBody>
      </p:sp>
      <p:graphicFrame>
        <p:nvGraphicFramePr>
          <p:cNvPr id="9" name="Content Placeholder 3"/>
          <p:cNvGraphicFramePr>
            <a:graphicFrameLocks/>
          </p:cNvGraphicFramePr>
          <p:nvPr>
            <p:extLst/>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8889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1"/>
            <a:ext cx="8229600" cy="2908919"/>
          </a:xfrm>
        </p:spPr>
        <p:txBody>
          <a:bodyPr>
            <a:normAutofit fontScale="62500" lnSpcReduction="20000"/>
          </a:bodyPr>
          <a:lstStyle/>
          <a:p>
            <a:r>
              <a:rPr lang="es-ES" dirty="0" smtClean="0"/>
              <a:t>Conjunto </a:t>
            </a:r>
            <a:r>
              <a:rPr lang="es-ES" dirty="0"/>
              <a:t>de actividades de </a:t>
            </a:r>
            <a:r>
              <a:rPr lang="es-ES" dirty="0" smtClean="0"/>
              <a:t>seguridad, </a:t>
            </a:r>
            <a:r>
              <a:rPr lang="es-ES" dirty="0"/>
              <a:t>que se presentan en el orden en que deben llevarse a cabo y se agrupan por cada una de las fases de un ciclo de vida de desarrollo de software </a:t>
            </a:r>
            <a:r>
              <a:rPr lang="es-ES" dirty="0" smtClean="0"/>
              <a:t>tradicional.</a:t>
            </a:r>
          </a:p>
          <a:p>
            <a:r>
              <a:rPr lang="es-ES" dirty="0" smtClean="0"/>
              <a:t>El objetivo es el de incrementar la seguridad y privacidad en los productos software desarrollados.</a:t>
            </a:r>
          </a:p>
          <a:p>
            <a:r>
              <a:rPr lang="es-ES" dirty="0"/>
              <a:t>SD3+C: </a:t>
            </a:r>
            <a:r>
              <a:rPr lang="es-ES" dirty="0" smtClean="0"/>
              <a:t>Seguro </a:t>
            </a:r>
            <a:r>
              <a:rPr lang="es-ES" dirty="0"/>
              <a:t>por Diseño, Seguro por Defecto, Seguro en Despliegue y </a:t>
            </a:r>
            <a:r>
              <a:rPr lang="es-ES" dirty="0" smtClean="0"/>
              <a:t>Comunicaciones</a:t>
            </a:r>
          </a:p>
          <a:p>
            <a:r>
              <a:rPr lang="es-ES" dirty="0" smtClean="0"/>
              <a:t>SDL nace en 2001 y se hace obligatorio en Microsoft en 2004.</a:t>
            </a:r>
          </a:p>
          <a:p>
            <a:r>
              <a:rPr lang="es-ES" dirty="0" smtClean="0"/>
              <a:t>Windows Vista, liberado en 2006, fue el primer producto en seguir SDL.</a:t>
            </a:r>
          </a:p>
          <a:p>
            <a:endParaRPr lang="es-ES" dirty="0"/>
          </a:p>
          <a:p>
            <a:endParaRPr lang="es-ES" dirty="0" smtClean="0"/>
          </a:p>
          <a:p>
            <a:endParaRPr lang="es-ES" dirty="0"/>
          </a:p>
          <a:p>
            <a:endParaRPr lang="es-ES" dirty="0" smtClean="0"/>
          </a:p>
          <a:p>
            <a:endParaRPr lang="es-ES" dirty="0"/>
          </a:p>
        </p:txBody>
      </p:sp>
      <p:sp>
        <p:nvSpPr>
          <p:cNvPr id="3" name="2 Título"/>
          <p:cNvSpPr>
            <a:spLocks noGrp="1"/>
          </p:cNvSpPr>
          <p:nvPr>
            <p:ph type="title"/>
          </p:nvPr>
        </p:nvSpPr>
        <p:spPr/>
        <p:txBody>
          <a:bodyPr/>
          <a:lstStyle/>
          <a:p>
            <a:r>
              <a:rPr lang="es-ES" dirty="0" smtClean="0"/>
              <a:t>SDL</a:t>
            </a:r>
            <a:endParaRPr lang="es-E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221088"/>
            <a:ext cx="7272808" cy="2133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698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Proceso ágil</a:t>
            </a:r>
            <a:endParaRPr lang="es-ES" dirty="0"/>
          </a:p>
        </p:txBody>
      </p:sp>
      <p:sp>
        <p:nvSpPr>
          <p:cNvPr id="7"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3"/>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Requisitos por cada Sprint</a:t>
            </a:r>
          </a:p>
          <a:p>
            <a:pPr lvl="1"/>
            <a:r>
              <a:rPr lang="es-ES" dirty="0" smtClean="0"/>
              <a:t>Ejecución diaria o por </a:t>
            </a:r>
            <a:r>
              <a:rPr lang="es-ES" dirty="0" err="1" smtClean="0"/>
              <a:t>build</a:t>
            </a:r>
            <a:r>
              <a:rPr lang="es-ES" dirty="0" smtClean="0"/>
              <a:t> de herramientas de análisis estático de código.</a:t>
            </a:r>
          </a:p>
          <a:p>
            <a:pPr lvl="1"/>
            <a:r>
              <a:rPr lang="es-ES" dirty="0" smtClean="0"/>
              <a:t>Modelo de amenazas por característica nueva.</a:t>
            </a:r>
          </a:p>
          <a:p>
            <a:pPr lvl="1"/>
            <a:r>
              <a:rPr lang="es-ES" dirty="0" smtClean="0"/>
              <a:t>Asegurarse de que cada miembro del proyecto esta correctamente formado.</a:t>
            </a:r>
          </a:p>
          <a:p>
            <a:pPr lvl="1"/>
            <a:r>
              <a:rPr lang="es-ES" dirty="0" smtClean="0"/>
              <a:t>Asegurarse que solo se utilizan las librerías aprobadas</a:t>
            </a:r>
          </a:p>
          <a:p>
            <a:pPr lvl="1"/>
            <a:r>
              <a:rPr lang="es-ES" dirty="0" smtClean="0"/>
              <a:t>Uso de algoritmos criptográficos seguros</a:t>
            </a:r>
          </a:p>
          <a:p>
            <a:pPr lvl="1"/>
            <a:r>
              <a:rPr lang="es-ES" dirty="0" smtClean="0"/>
              <a:t>Etc.</a:t>
            </a:r>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3688986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Proceso ágil</a:t>
            </a:r>
            <a:endParaRPr lang="es-ES" dirty="0"/>
          </a:p>
        </p:txBody>
      </p:sp>
      <p:sp>
        <p:nvSpPr>
          <p:cNvPr id="7"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3"/>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Requisitos </a:t>
            </a:r>
            <a:r>
              <a:rPr lang="es-ES" dirty="0" err="1" smtClean="0"/>
              <a:t>bucket</a:t>
            </a:r>
            <a:endParaRPr lang="es-ES" dirty="0" smtClean="0"/>
          </a:p>
          <a:p>
            <a:pPr lvl="1"/>
            <a:r>
              <a:rPr lang="es-ES" dirty="0" smtClean="0"/>
              <a:t>Requisitos que deben realizarse a lo largo de la vida del proyecto, pero que no es necesario realizar en cada sprint</a:t>
            </a:r>
          </a:p>
          <a:p>
            <a:pPr lvl="1"/>
            <a:r>
              <a:rPr lang="es-ES" dirty="0" smtClean="0"/>
              <a:t>Validación de las entradas</a:t>
            </a:r>
          </a:p>
          <a:p>
            <a:pPr lvl="1"/>
            <a:r>
              <a:rPr lang="es-ES" dirty="0" smtClean="0"/>
              <a:t>Pruebas de </a:t>
            </a:r>
            <a:r>
              <a:rPr lang="es-ES" dirty="0" err="1" smtClean="0"/>
              <a:t>fuzzing</a:t>
            </a:r>
            <a:r>
              <a:rPr lang="es-ES" dirty="0" smtClean="0"/>
              <a:t> sobre la aplicación</a:t>
            </a:r>
          </a:p>
          <a:p>
            <a:pPr lvl="1"/>
            <a:r>
              <a:rPr lang="es-ES" dirty="0" smtClean="0"/>
              <a:t>Revisar el uso de algoritmos criptográficos seguros</a:t>
            </a:r>
          </a:p>
          <a:p>
            <a:pPr lvl="1"/>
            <a:r>
              <a:rPr lang="es-ES" dirty="0" smtClean="0"/>
              <a:t>Etc.</a:t>
            </a:r>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3793304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Proceso ágil</a:t>
            </a:r>
            <a:endParaRPr lang="es-ES" dirty="0"/>
          </a:p>
        </p:txBody>
      </p:sp>
      <p:sp>
        <p:nvSpPr>
          <p:cNvPr id="7"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3"/>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Requisitos </a:t>
            </a:r>
            <a:r>
              <a:rPr lang="es-ES" dirty="0" err="1" smtClean="0"/>
              <a:t>one</a:t>
            </a:r>
            <a:r>
              <a:rPr lang="es-ES" dirty="0" smtClean="0"/>
              <a:t>-time</a:t>
            </a:r>
          </a:p>
          <a:p>
            <a:pPr lvl="1"/>
            <a:r>
              <a:rPr lang="es-ES" dirty="0" smtClean="0"/>
              <a:t>Requisitos que se realizan una única vez.</a:t>
            </a:r>
          </a:p>
          <a:p>
            <a:pPr lvl="1"/>
            <a:r>
              <a:rPr lang="es-ES" dirty="0" smtClean="0"/>
              <a:t>Trabajo intenso cuando una compañía va a adoptar por primera vez SDL en sus desarrollos</a:t>
            </a:r>
          </a:p>
          <a:p>
            <a:pPr lvl="1"/>
            <a:r>
              <a:rPr lang="es-ES" dirty="0" smtClean="0"/>
              <a:t>Identificación de los equipos de trabajo y seguridad</a:t>
            </a:r>
          </a:p>
          <a:p>
            <a:pPr lvl="1"/>
            <a:r>
              <a:rPr lang="es-ES" dirty="0" smtClean="0"/>
              <a:t>Establecer el responsable de seguridad</a:t>
            </a:r>
          </a:p>
          <a:p>
            <a:pPr lvl="1"/>
            <a:r>
              <a:rPr lang="es-ES" dirty="0" smtClean="0"/>
              <a:t>Base para la generación de los modelos de amenazas</a:t>
            </a:r>
          </a:p>
          <a:p>
            <a:pPr lvl="1"/>
            <a:r>
              <a:rPr lang="es-ES" dirty="0" smtClean="0"/>
              <a:t>Etc.</a:t>
            </a:r>
          </a:p>
          <a:p>
            <a:pPr lvl="1"/>
            <a:endParaRPr lang="es-ES" dirty="0" smtClean="0"/>
          </a:p>
          <a:p>
            <a:pPr lvl="1"/>
            <a:endParaRPr lang="es-ES" dirty="0" smtClean="0"/>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3541802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Proceso ágil</a:t>
            </a:r>
            <a:endParaRPr lang="es-ES" dirty="0"/>
          </a:p>
        </p:txBody>
      </p:sp>
      <p:sp>
        <p:nvSpPr>
          <p:cNvPr id="7"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3"/>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Aplicación de tareas SDL al Sprint</a:t>
            </a:r>
          </a:p>
          <a:p>
            <a:pPr lvl="1"/>
            <a:r>
              <a:rPr lang="es-ES" dirty="0" smtClean="0"/>
              <a:t>Educación en seguridad.</a:t>
            </a:r>
          </a:p>
          <a:p>
            <a:pPr lvl="1"/>
            <a:r>
              <a:rPr lang="es-ES" dirty="0" smtClean="0"/>
              <a:t>Herramientas y automatización</a:t>
            </a:r>
          </a:p>
          <a:p>
            <a:pPr lvl="1"/>
            <a:r>
              <a:rPr lang="es-ES" dirty="0" smtClean="0"/>
              <a:t>Modelo de amenazas</a:t>
            </a:r>
          </a:p>
          <a:p>
            <a:pPr lvl="1"/>
            <a:r>
              <a:rPr lang="es-ES" dirty="0" smtClean="0"/>
              <a:t>Revisión de código con herramientas especializadas</a:t>
            </a:r>
          </a:p>
          <a:p>
            <a:pPr lvl="1"/>
            <a:r>
              <a:rPr lang="es-ES" dirty="0" smtClean="0"/>
              <a:t>Excepciones</a:t>
            </a:r>
          </a:p>
          <a:p>
            <a:pPr lvl="1"/>
            <a:r>
              <a:rPr lang="es-ES" dirty="0" smtClean="0"/>
              <a:t>Revisión final de seguridad</a:t>
            </a:r>
          </a:p>
          <a:p>
            <a:pPr lvl="1"/>
            <a:endParaRPr lang="es-ES" dirty="0" smtClean="0"/>
          </a:p>
          <a:p>
            <a:pPr lvl="1"/>
            <a:endParaRPr lang="es-ES" dirty="0" smtClean="0"/>
          </a:p>
          <a:p>
            <a:pPr lvl="1"/>
            <a:endParaRPr lang="es-ES" dirty="0" smtClean="0"/>
          </a:p>
          <a:p>
            <a:pPr lvl="1"/>
            <a:endParaRPr lang="es-ES" dirty="0"/>
          </a:p>
          <a:p>
            <a:pPr lvl="1"/>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3508499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dirty="0" smtClean="0"/>
              <a:t>Roles de revisión o asesoramiento:</a:t>
            </a:r>
          </a:p>
          <a:p>
            <a:pPr lvl="1"/>
            <a:r>
              <a:rPr lang="es-ES" dirty="0" smtClean="0"/>
              <a:t>Asesor de seguridad/privacidad</a:t>
            </a:r>
          </a:p>
          <a:p>
            <a:pPr lvl="1"/>
            <a:r>
              <a:rPr lang="es-ES" dirty="0" smtClean="0"/>
              <a:t>Perfil: Experto en materia de seguridad y auditor con capacidad para supervisar cada fase del proyecto.	</a:t>
            </a:r>
          </a:p>
          <a:p>
            <a:r>
              <a:rPr lang="es-ES" dirty="0" smtClean="0"/>
              <a:t>Lideres de equipo:</a:t>
            </a:r>
          </a:p>
          <a:p>
            <a:pPr lvl="1"/>
            <a:r>
              <a:rPr lang="es-ES" dirty="0" smtClean="0"/>
              <a:t>Miembro del equipo del proyecto, debe encargarse de la negociación, aceptación y seguimiento de los requisitos de seguridad y privacidad.</a:t>
            </a:r>
          </a:p>
          <a:p>
            <a:pPr lvl="1"/>
            <a:r>
              <a:rPr lang="es-ES" dirty="0" smtClean="0"/>
              <a:t>Debe coordinar y realizar un seguimiento de los problemas de seguridad del proyecto.</a:t>
            </a:r>
          </a:p>
          <a:p>
            <a:endParaRPr lang="es-ES" dirty="0"/>
          </a:p>
        </p:txBody>
      </p:sp>
      <p:sp>
        <p:nvSpPr>
          <p:cNvPr id="3" name="2 Título"/>
          <p:cNvSpPr>
            <a:spLocks noGrp="1"/>
          </p:cNvSpPr>
          <p:nvPr>
            <p:ph type="title"/>
          </p:nvPr>
        </p:nvSpPr>
        <p:spPr/>
        <p:txBody>
          <a:bodyPr/>
          <a:lstStyle/>
          <a:p>
            <a:r>
              <a:rPr lang="es-ES" sz="3600" dirty="0" smtClean="0"/>
              <a:t>SDL: Roles, responsabilidades y cualificación del personal</a:t>
            </a:r>
            <a:endParaRPr lang="es-ES" sz="3600" dirty="0"/>
          </a:p>
        </p:txBody>
      </p:sp>
    </p:spTree>
    <p:extLst>
      <p:ext uri="{BB962C8B-B14F-4D97-AF65-F5344CB8AC3E}">
        <p14:creationId xmlns:p14="http://schemas.microsoft.com/office/powerpoint/2010/main" val="81274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Actividades simplificadas de seguridad en el SDLC</a:t>
            </a:r>
          </a:p>
          <a:p>
            <a:pPr marL="0" indent="0">
              <a:buNone/>
            </a:pPr>
            <a:endParaRPr lang="es-ES" dirty="0"/>
          </a:p>
        </p:txBody>
      </p:sp>
      <p:sp>
        <p:nvSpPr>
          <p:cNvPr id="3" name="2 Título"/>
          <p:cNvSpPr>
            <a:spLocks noGrp="1"/>
          </p:cNvSpPr>
          <p:nvPr>
            <p:ph type="title"/>
          </p:nvPr>
        </p:nvSpPr>
        <p:spPr/>
        <p:txBody>
          <a:bodyPr/>
          <a:lstStyle/>
          <a:p>
            <a:r>
              <a:rPr lang="es-ES" dirty="0" smtClean="0"/>
              <a:t>SDL: Actividades</a:t>
            </a:r>
            <a:endParaRPr lang="es-ES" dirty="0"/>
          </a:p>
        </p:txBody>
      </p:sp>
      <p:pic>
        <p:nvPicPr>
          <p:cNvPr id="1026" name="Picture 2" descr="Page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50" y="2780928"/>
            <a:ext cx="8277130" cy="20162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Bottom Bracket"/>
          <p:cNvGrpSpPr>
            <a:grpSpLocks/>
          </p:cNvGrpSpPr>
          <p:nvPr/>
        </p:nvGrpSpPr>
        <p:grpSpPr bwMode="auto">
          <a:xfrm>
            <a:off x="827585" y="4893796"/>
            <a:ext cx="8208911" cy="597490"/>
            <a:chOff x="111660" y="4338083"/>
            <a:chExt cx="8208912" cy="671559"/>
          </a:xfrm>
        </p:grpSpPr>
        <p:sp>
          <p:nvSpPr>
            <p:cNvPr id="6" name="Rectangle 15"/>
            <p:cNvSpPr/>
            <p:nvPr/>
          </p:nvSpPr>
          <p:spPr>
            <a:xfrm>
              <a:off x="2271899" y="4594525"/>
              <a:ext cx="2795740" cy="415115"/>
            </a:xfrm>
            <a:prstGeom prst="rect">
              <a:avLst/>
            </a:prstGeom>
            <a:noFill/>
            <a:ln>
              <a:headEnd type="none" w="med" len="med"/>
              <a:tailEnd type="none" w="med" len="med"/>
            </a:ln>
            <a:effectLst/>
            <a:scene3d>
              <a:camera prst="orthographicFront">
                <a:rot lat="0" lon="0" rev="0"/>
              </a:camera>
              <a:lightRig rig="brightRoom" dir="t">
                <a:rot lat="0" lon="0" rev="12000000"/>
              </a:lightRig>
            </a:scene3d>
            <a:sp3d prstMaterial="softEdge">
              <a:bevelT w="127000" h="63500" prst="softRound"/>
            </a:sp3d>
          </p:spPr>
          <p:txBody>
            <a:bodyPr>
              <a:spAutoFit/>
            </a:bodyPr>
            <a:lstStyle/>
            <a:p>
              <a:pPr algn="ctr" fontAlgn="auto">
                <a:spcBef>
                  <a:spcPts val="0"/>
                </a:spcBef>
                <a:spcAft>
                  <a:spcPts val="0"/>
                </a:spcAft>
                <a:buSzPct val="95000"/>
                <a:defRPr/>
              </a:pPr>
              <a:r>
                <a:rPr lang="en-US" dirty="0" err="1" smtClean="0">
                  <a:ln w="1905"/>
                  <a:effectLst>
                    <a:outerShdw sx="1000" sy="1000" algn="tl">
                      <a:srgbClr val="000000"/>
                    </a:outerShdw>
                  </a:effectLst>
                  <a:latin typeface="Segoe UI" pitchFamily="34" charset="0"/>
                  <a:ea typeface="ＭＳ Ｐゴシック" charset="-128"/>
                  <a:cs typeface="Segoe UI" pitchFamily="34" charset="0"/>
                </a:rPr>
                <a:t>Proceso</a:t>
              </a:r>
              <a:endParaRPr lang="en-US" dirty="0">
                <a:ln w="1905"/>
                <a:effectLst>
                  <a:outerShdw sx="1000" sy="1000" algn="tl">
                    <a:srgbClr val="000000"/>
                  </a:outerShdw>
                </a:effectLst>
                <a:latin typeface="Segoe UI" pitchFamily="34" charset="0"/>
                <a:ea typeface="ＭＳ Ｐゴシック" charset="-128"/>
                <a:cs typeface="Segoe UI" pitchFamily="34" charset="0"/>
              </a:endParaRPr>
            </a:p>
          </p:txBody>
        </p:sp>
        <p:sp>
          <p:nvSpPr>
            <p:cNvPr id="7" name="Right Brace 16"/>
            <p:cNvSpPr/>
            <p:nvPr/>
          </p:nvSpPr>
          <p:spPr>
            <a:xfrm rot="5400000">
              <a:off x="3551937" y="2117006"/>
              <a:ext cx="171293" cy="461344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Rectangle 17"/>
            <p:cNvSpPr/>
            <p:nvPr/>
          </p:nvSpPr>
          <p:spPr>
            <a:xfrm>
              <a:off x="137160" y="4594527"/>
              <a:ext cx="1288915" cy="415115"/>
            </a:xfrm>
            <a:prstGeom prst="rect">
              <a:avLst/>
            </a:prstGeom>
            <a:noFill/>
            <a:ln>
              <a:headEnd type="none" w="med" len="med"/>
              <a:tailEnd type="none" w="med" len="med"/>
            </a:ln>
            <a:effectLst/>
            <a:scene3d>
              <a:camera prst="orthographicFront">
                <a:rot lat="0" lon="0" rev="0"/>
              </a:camera>
              <a:lightRig rig="brightRoom" dir="t">
                <a:rot lat="0" lon="0" rev="12000000"/>
              </a:lightRig>
            </a:scene3d>
            <a:sp3d prstMaterial="softEdge">
              <a:bevelT w="127000" h="63500" prst="softRound"/>
            </a:sp3d>
          </p:spPr>
          <p:txBody>
            <a:bodyPr>
              <a:spAutoFit/>
            </a:bodyPr>
            <a:lstStyle/>
            <a:p>
              <a:pPr algn="ctr" fontAlgn="auto">
                <a:spcBef>
                  <a:spcPts val="0"/>
                </a:spcBef>
                <a:spcAft>
                  <a:spcPts val="0"/>
                </a:spcAft>
                <a:buSzPct val="95000"/>
                <a:defRPr/>
              </a:pPr>
              <a:r>
                <a:rPr lang="en-US" dirty="0" err="1" smtClean="0">
                  <a:ln w="1905"/>
                  <a:effectLst>
                    <a:outerShdw sx="1000" sy="1000" algn="tl">
                      <a:srgbClr val="000000"/>
                    </a:outerShdw>
                  </a:effectLst>
                  <a:latin typeface="Segoe UI" pitchFamily="34" charset="0"/>
                  <a:ea typeface="ＭＳ Ｐゴシック" charset="-128"/>
                  <a:cs typeface="Segoe UI" pitchFamily="34" charset="0"/>
                </a:rPr>
                <a:t>Educación</a:t>
              </a:r>
              <a:endParaRPr lang="en-US" dirty="0">
                <a:ln w="1905"/>
                <a:effectLst>
                  <a:outerShdw sx="1000" sy="1000" algn="tl">
                    <a:srgbClr val="000000"/>
                  </a:outerShdw>
                </a:effectLst>
                <a:latin typeface="Segoe UI" pitchFamily="34" charset="0"/>
                <a:ea typeface="ＭＳ Ｐゴシック" charset="-128"/>
                <a:cs typeface="Segoe UI" pitchFamily="34" charset="0"/>
              </a:endParaRPr>
            </a:p>
          </p:txBody>
        </p:sp>
        <p:sp>
          <p:nvSpPr>
            <p:cNvPr id="9" name="Right Brace 18"/>
            <p:cNvSpPr/>
            <p:nvPr/>
          </p:nvSpPr>
          <p:spPr>
            <a:xfrm rot="5400000">
              <a:off x="597513" y="3852230"/>
              <a:ext cx="171293" cy="1143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Rectangle 19"/>
            <p:cNvSpPr/>
            <p:nvPr/>
          </p:nvSpPr>
          <p:spPr>
            <a:xfrm>
              <a:off x="5943042" y="4573145"/>
              <a:ext cx="2203315" cy="415115"/>
            </a:xfrm>
            <a:prstGeom prst="rect">
              <a:avLst/>
            </a:prstGeom>
            <a:noFill/>
            <a:ln>
              <a:headEnd type="none" w="med" len="med"/>
              <a:tailEnd type="none" w="med" len="med"/>
            </a:ln>
            <a:effectLst/>
            <a:scene3d>
              <a:camera prst="orthographicFront">
                <a:rot lat="0" lon="0" rev="0"/>
              </a:camera>
              <a:lightRig rig="brightRoom" dir="t">
                <a:rot lat="0" lon="0" rev="12000000"/>
              </a:lightRig>
            </a:scene3d>
            <a:sp3d prstMaterial="softEdge">
              <a:bevelT w="127000" h="63500" prst="softRound"/>
            </a:sp3d>
          </p:spPr>
          <p:txBody>
            <a:bodyPr>
              <a:spAutoFit/>
            </a:bodyPr>
            <a:lstStyle/>
            <a:p>
              <a:pPr algn="ctr" fontAlgn="auto">
                <a:spcBef>
                  <a:spcPts val="0"/>
                </a:spcBef>
                <a:spcAft>
                  <a:spcPts val="0"/>
                </a:spcAft>
                <a:buSzPct val="95000"/>
                <a:defRPr/>
              </a:pPr>
              <a:r>
                <a:rPr lang="en-US" dirty="0" err="1" smtClean="0">
                  <a:ln w="1905"/>
                  <a:effectLst>
                    <a:outerShdw sx="1000" sy="1000" algn="tl">
                      <a:srgbClr val="000000"/>
                    </a:outerShdw>
                  </a:effectLst>
                  <a:latin typeface="Segoe UI" pitchFamily="34" charset="0"/>
                  <a:ea typeface="ＭＳ Ｐゴシック" charset="-128"/>
                  <a:cs typeface="Segoe UI" pitchFamily="34" charset="0"/>
                </a:rPr>
                <a:t>Responsabilidad</a:t>
              </a:r>
              <a:endParaRPr lang="en-US" dirty="0">
                <a:ln w="1905"/>
                <a:effectLst>
                  <a:outerShdw sx="1000" sy="1000" algn="tl">
                    <a:srgbClr val="000000"/>
                  </a:outerShdw>
                </a:effectLst>
                <a:latin typeface="Segoe UI" pitchFamily="34" charset="0"/>
                <a:ea typeface="ＭＳ Ｐゴシック" charset="-128"/>
                <a:cs typeface="Segoe UI" pitchFamily="34" charset="0"/>
              </a:endParaRPr>
            </a:p>
          </p:txBody>
        </p:sp>
        <p:sp>
          <p:nvSpPr>
            <p:cNvPr id="11" name="Right Brace 20"/>
            <p:cNvSpPr/>
            <p:nvPr/>
          </p:nvSpPr>
          <p:spPr>
            <a:xfrm rot="5400000">
              <a:off x="7032520" y="3249873"/>
              <a:ext cx="199839" cy="2376264"/>
            </a:xfrm>
            <a:prstGeom prst="rightBrace">
              <a:avLst>
                <a:gd name="adj1" fmla="val 833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2200803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ES" dirty="0"/>
              <a:t>Todos los miembros de un equipo de desarrollo de software deben recibir una formación básica en materia de seguridad </a:t>
            </a:r>
            <a:r>
              <a:rPr lang="es-ES" dirty="0" smtClean="0"/>
              <a:t>con </a:t>
            </a:r>
            <a:r>
              <a:rPr lang="es-ES" dirty="0"/>
              <a:t>conceptos fundamentales como</a:t>
            </a:r>
            <a:r>
              <a:rPr lang="es-ES" dirty="0" smtClean="0"/>
              <a:t>:</a:t>
            </a:r>
          </a:p>
          <a:p>
            <a:pPr lvl="1"/>
            <a:r>
              <a:rPr lang="es-ES" dirty="0"/>
              <a:t>Diseño </a:t>
            </a:r>
            <a:r>
              <a:rPr lang="es-ES" dirty="0" smtClean="0"/>
              <a:t>seguro</a:t>
            </a:r>
          </a:p>
          <a:p>
            <a:pPr lvl="1"/>
            <a:r>
              <a:rPr lang="es-ES" dirty="0"/>
              <a:t>Modelos de </a:t>
            </a:r>
            <a:r>
              <a:rPr lang="es-ES" dirty="0" smtClean="0"/>
              <a:t>riesgos</a:t>
            </a:r>
          </a:p>
          <a:p>
            <a:pPr lvl="1"/>
            <a:r>
              <a:rPr lang="es-ES" dirty="0"/>
              <a:t>Codificación </a:t>
            </a:r>
            <a:r>
              <a:rPr lang="es-ES" dirty="0" smtClean="0"/>
              <a:t>segura</a:t>
            </a:r>
          </a:p>
          <a:p>
            <a:pPr lvl="1"/>
            <a:r>
              <a:rPr lang="es-ES" dirty="0"/>
              <a:t>Pruebas de </a:t>
            </a:r>
            <a:r>
              <a:rPr lang="es-ES" dirty="0" smtClean="0"/>
              <a:t>seguridad</a:t>
            </a:r>
          </a:p>
          <a:p>
            <a:pPr lvl="1"/>
            <a:r>
              <a:rPr lang="es-ES" dirty="0"/>
              <a:t>Privacidad</a:t>
            </a:r>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Formación</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171270" y="6464509"/>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582733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r>
              <a:rPr lang="es-ES" dirty="0" err="1" smtClean="0"/>
              <a:t>Writing</a:t>
            </a:r>
            <a:r>
              <a:rPr lang="es-ES" dirty="0" smtClean="0"/>
              <a:t> </a:t>
            </a:r>
            <a:r>
              <a:rPr lang="es-ES" dirty="0" err="1" smtClean="0"/>
              <a:t>Secure</a:t>
            </a:r>
            <a:r>
              <a:rPr lang="es-ES" dirty="0" smtClean="0"/>
              <a:t> </a:t>
            </a:r>
            <a:r>
              <a:rPr lang="es-ES" dirty="0" err="1" smtClean="0"/>
              <a:t>Code</a:t>
            </a:r>
            <a:endParaRPr lang="es-ES" dirty="0" smtClean="0"/>
          </a:p>
          <a:p>
            <a:r>
              <a:rPr lang="es-ES" dirty="0"/>
              <a:t>OWASP </a:t>
            </a:r>
            <a:r>
              <a:rPr lang="es-ES" dirty="0" err="1"/>
              <a:t>Development</a:t>
            </a:r>
            <a:r>
              <a:rPr lang="es-ES" dirty="0"/>
              <a:t> </a:t>
            </a:r>
            <a:r>
              <a:rPr lang="es-ES" dirty="0" err="1" smtClean="0"/>
              <a:t>Guide</a:t>
            </a:r>
            <a:endParaRPr lang="es-ES" dirty="0" smtClean="0"/>
          </a:p>
          <a:p>
            <a:r>
              <a:rPr lang="de-DE" dirty="0"/>
              <a:t>SEI CERT </a:t>
            </a:r>
            <a:r>
              <a:rPr lang="de-DE" dirty="0" smtClean="0"/>
              <a:t>Coding Standard</a:t>
            </a:r>
          </a:p>
          <a:p>
            <a:r>
              <a:rPr lang="en-US" dirty="0"/>
              <a:t>CWE/SANS Top 25 Most Dangerous Software Errors</a:t>
            </a:r>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Formación</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171270" y="6464509"/>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4" name="3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4365104"/>
            <a:ext cx="920154" cy="1122140"/>
          </a:xfrm>
          <a:prstGeom prst="rect">
            <a:avLst/>
          </a:prstGeom>
        </p:spPr>
      </p:pic>
      <p:pic>
        <p:nvPicPr>
          <p:cNvPr id="2050" name="Picture 2" descr="http://ecx.images-amazon.com/images/I/51dr2aw7HGL._SX363_BO1,204,203,200_.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1619673" y="4365104"/>
            <a:ext cx="864095" cy="11221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cure Coding in C and C++, 2nd Edi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4365105"/>
            <a:ext cx="888823" cy="11221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ERT Oracle Secure Coding Standard for Java, Th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4377233"/>
            <a:ext cx="845722" cy="111001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4365104"/>
            <a:ext cx="1161172" cy="112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a:hlinkClick r:id="rId9"/>
          </p:cNvPr>
          <p:cNvPicPr>
            <a:picLocks noChangeAspect="1" noChangeArrowheads="1"/>
          </p:cNvPicPr>
          <p:nvPr/>
        </p:nvPicPr>
        <p:blipFill>
          <a:blip r:embed="rId10"/>
          <a:srcRect/>
          <a:stretch>
            <a:fillRect/>
          </a:stretch>
        </p:blipFill>
        <p:spPr>
          <a:xfrm>
            <a:off x="6372200" y="4377233"/>
            <a:ext cx="972982" cy="1110011"/>
          </a:xfrm>
          <a:prstGeom prst="rect">
            <a:avLst/>
          </a:prstGeom>
        </p:spPr>
      </p:pic>
    </p:spTree>
    <p:extLst>
      <p:ext uri="{BB962C8B-B14F-4D97-AF65-F5344CB8AC3E}">
        <p14:creationId xmlns:p14="http://schemas.microsoft.com/office/powerpoint/2010/main" val="257126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Requisitos</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513155" y="6418690"/>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9" name="1 Marcador de contenido"/>
          <p:cNvSpPr txBox="1">
            <a:spLocks/>
          </p:cNvSpPr>
          <p:nvPr/>
        </p:nvSpPr>
        <p:spPr>
          <a:xfrm>
            <a:off x="609600" y="1752600"/>
            <a:ext cx="922357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Requisitos de seguridad</a:t>
            </a:r>
          </a:p>
          <a:p>
            <a:r>
              <a:rPr lang="es-ES" dirty="0" smtClean="0"/>
              <a:t>Umbrales de calidad y limites de errores</a:t>
            </a:r>
          </a:p>
          <a:p>
            <a:r>
              <a:rPr lang="es-ES" dirty="0" smtClean="0"/>
              <a:t>Evaluación de los riesgos de seguridad y privacidad</a:t>
            </a:r>
          </a:p>
          <a:p>
            <a:pPr lvl="1"/>
            <a:r>
              <a:rPr lang="es-ES" dirty="0" smtClean="0"/>
              <a:t>Partes que necesitan modelos de riesgos/amenazas</a:t>
            </a:r>
          </a:p>
          <a:p>
            <a:pPr lvl="1"/>
            <a:r>
              <a:rPr lang="es-ES" dirty="0" smtClean="0"/>
              <a:t>Partes que necesitan revisión de diseño de seguridad</a:t>
            </a:r>
          </a:p>
          <a:p>
            <a:pPr lvl="1"/>
            <a:r>
              <a:rPr lang="es-ES" dirty="0" smtClean="0"/>
              <a:t>Partes que necesitan pruebas de penetración de terceros</a:t>
            </a:r>
          </a:p>
          <a:p>
            <a:pPr lvl="1"/>
            <a:r>
              <a:rPr lang="es-ES" dirty="0" smtClean="0"/>
              <a:t>Partes que necesitan análisis dinámico</a:t>
            </a:r>
          </a:p>
          <a:p>
            <a:pPr lvl="1"/>
            <a:r>
              <a:rPr lang="es-ES" dirty="0" smtClean="0"/>
              <a:t>Nivel de impacto sobre la privacidad</a:t>
            </a:r>
          </a:p>
          <a:p>
            <a:endParaRPr lang="es-ES" dirty="0" smtClean="0"/>
          </a:p>
          <a:p>
            <a:pPr lvl="1"/>
            <a:endParaRPr lang="es-ES" dirty="0" smtClean="0"/>
          </a:p>
          <a:p>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1709196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9223578" cy="4525963"/>
          </a:xfrm>
        </p:spPr>
        <p:txBody>
          <a:bodyPr>
            <a:normAutofit/>
          </a:bodyPr>
          <a:lstStyle/>
          <a:p>
            <a:endParaRPr lang="es-ES" dirty="0" smtClean="0"/>
          </a:p>
          <a:p>
            <a:pPr marL="0" indent="0">
              <a:buNone/>
            </a:pPr>
            <a:endParaRPr lang="es-ES" dirty="0"/>
          </a:p>
        </p:txBody>
      </p:sp>
      <p:sp>
        <p:nvSpPr>
          <p:cNvPr id="3" name="2 Título"/>
          <p:cNvSpPr>
            <a:spLocks noGrp="1"/>
          </p:cNvSpPr>
          <p:nvPr>
            <p:ph type="title"/>
          </p:nvPr>
        </p:nvSpPr>
        <p:spPr/>
        <p:txBody>
          <a:bodyPr/>
          <a:lstStyle/>
          <a:p>
            <a:r>
              <a:rPr lang="es-ES" dirty="0" smtClean="0"/>
              <a:t>SDL: Diseño</a:t>
            </a:r>
            <a:endParaRPr lang="es-ES" dirty="0"/>
          </a:p>
        </p:txBody>
      </p:sp>
      <p:pic>
        <p:nvPicPr>
          <p:cNvPr id="12" name="Picture 2" descr="Page_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877272"/>
            <a:ext cx="2660506" cy="648072"/>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Brace 18"/>
          <p:cNvSpPr/>
          <p:nvPr/>
        </p:nvSpPr>
        <p:spPr bwMode="auto">
          <a:xfrm rot="5400000">
            <a:off x="7891349" y="6429048"/>
            <a:ext cx="76200" cy="3418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 name="1 Marcador de contenido"/>
          <p:cNvSpPr txBox="1">
            <a:spLocks/>
          </p:cNvSpPr>
          <p:nvPr/>
        </p:nvSpPr>
        <p:spPr>
          <a:xfrm>
            <a:off x="609600" y="1752600"/>
            <a:ext cx="9223578"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Tx/>
              <a:buBlip>
                <a:blip r:embed="rId4"/>
              </a:buBlip>
              <a:defRPr sz="3200" b="1"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Especificación de las características de diseño</a:t>
            </a:r>
          </a:p>
          <a:p>
            <a:pPr lvl="1"/>
            <a:r>
              <a:rPr lang="es-ES" dirty="0" smtClean="0"/>
              <a:t>Documentos de arquitectura</a:t>
            </a:r>
          </a:p>
          <a:p>
            <a:pPr lvl="1"/>
            <a:r>
              <a:rPr lang="es-ES" dirty="0" smtClean="0"/>
              <a:t>Apertura de puertos</a:t>
            </a:r>
          </a:p>
          <a:p>
            <a:pPr lvl="1"/>
            <a:r>
              <a:rPr lang="es-ES" dirty="0" smtClean="0"/>
              <a:t>Requisitos criptográficos</a:t>
            </a:r>
          </a:p>
          <a:p>
            <a:pPr lvl="1"/>
            <a:r>
              <a:rPr lang="es-ES" dirty="0" smtClean="0"/>
              <a:t>Permisos necesarios (UAC)</a:t>
            </a:r>
          </a:p>
          <a:p>
            <a:r>
              <a:rPr lang="es-ES" dirty="0" smtClean="0"/>
              <a:t>Minimizar la superficie de ataque</a:t>
            </a:r>
          </a:p>
          <a:p>
            <a:pPr lvl="1"/>
            <a:r>
              <a:rPr lang="es-ES" dirty="0" smtClean="0"/>
              <a:t>Principio del menor privilegio</a:t>
            </a:r>
          </a:p>
          <a:p>
            <a:pPr lvl="1"/>
            <a:r>
              <a:rPr lang="es-ES" dirty="0" smtClean="0"/>
              <a:t>Instalación segura por defecto</a:t>
            </a:r>
          </a:p>
          <a:p>
            <a:pPr lvl="1"/>
            <a:r>
              <a:rPr lang="es-ES" dirty="0" smtClean="0"/>
              <a:t>Defensa en capas</a:t>
            </a:r>
          </a:p>
          <a:p>
            <a:r>
              <a:rPr lang="es-ES" dirty="0" smtClean="0"/>
              <a:t>Modelo de amenazas</a:t>
            </a:r>
          </a:p>
          <a:p>
            <a:pPr lvl="1"/>
            <a:r>
              <a:rPr lang="es-ES" dirty="0"/>
              <a:t>SDL </a:t>
            </a:r>
            <a:r>
              <a:rPr lang="es-ES" dirty="0" err="1"/>
              <a:t>Threat</a:t>
            </a:r>
            <a:r>
              <a:rPr lang="es-ES" dirty="0"/>
              <a:t> </a:t>
            </a:r>
            <a:r>
              <a:rPr lang="es-ES" dirty="0" err="1"/>
              <a:t>Modeling</a:t>
            </a:r>
            <a:r>
              <a:rPr lang="es-ES" dirty="0"/>
              <a:t> </a:t>
            </a:r>
            <a:r>
              <a:rPr lang="es-ES" dirty="0" err="1"/>
              <a:t>Tool</a:t>
            </a:r>
            <a:endParaRPr lang="es-ES" dirty="0" smtClean="0"/>
          </a:p>
          <a:p>
            <a:pPr marL="0" indent="0">
              <a:buNone/>
            </a:pPr>
            <a:endParaRPr lang="es-ES" dirty="0" smtClean="0"/>
          </a:p>
          <a:p>
            <a:pPr lvl="1"/>
            <a:endParaRPr lang="es-ES" dirty="0" smtClean="0"/>
          </a:p>
          <a:p>
            <a:pPr lvl="1"/>
            <a:endParaRPr lang="es-ES" dirty="0" smtClean="0"/>
          </a:p>
          <a:p>
            <a:pPr lvl="1"/>
            <a:endParaRPr lang="es-ES" dirty="0" smtClean="0"/>
          </a:p>
          <a:p>
            <a:endParaRPr lang="es-ES" dirty="0" smtClean="0"/>
          </a:p>
          <a:p>
            <a:pPr marL="0" indent="0">
              <a:buFontTx/>
              <a:buNone/>
            </a:pPr>
            <a:endParaRPr lang="es-ES" dirty="0"/>
          </a:p>
        </p:txBody>
      </p:sp>
    </p:spTree>
    <p:extLst>
      <p:ext uri="{BB962C8B-B14F-4D97-AF65-F5344CB8AC3E}">
        <p14:creationId xmlns:p14="http://schemas.microsoft.com/office/powerpoint/2010/main" val="2630570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dertia Corporat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 Pentesting Intro</Template>
  <TotalTime>0</TotalTime>
  <Words>3969</Words>
  <Application>Microsoft Macintosh PowerPoint</Application>
  <PresentationFormat>Presentación en pantalla (4:3)</PresentationFormat>
  <Paragraphs>906</Paragraphs>
  <Slides>33</Slides>
  <Notes>26</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33</vt:i4>
      </vt:variant>
    </vt:vector>
  </HeadingPairs>
  <TitlesOfParts>
    <vt:vector size="43" baseType="lpstr">
      <vt:lpstr>Arial Black</vt:lpstr>
      <vt:lpstr>Calibri</vt:lpstr>
      <vt:lpstr>ＭＳ Ｐゴシック</vt:lpstr>
      <vt:lpstr>Segoe UI</vt:lpstr>
      <vt:lpstr>Times New Roman</vt:lpstr>
      <vt:lpstr>Webdings</vt:lpstr>
      <vt:lpstr>Wingdings</vt:lpstr>
      <vt:lpstr>Arial</vt:lpstr>
      <vt:lpstr>Sidertia Corporate Theme</vt:lpstr>
      <vt:lpstr>Visio</vt:lpstr>
      <vt:lpstr>Seguridad en el SDLC</vt:lpstr>
      <vt:lpstr>SDLC </vt:lpstr>
      <vt:lpstr>SDL</vt:lpstr>
      <vt:lpstr>SDL: Roles, responsabilidades y cualificación del personal</vt:lpstr>
      <vt:lpstr>SDL: Actividades</vt:lpstr>
      <vt:lpstr>SDL: Formación</vt:lpstr>
      <vt:lpstr>SDL: Formación</vt:lpstr>
      <vt:lpstr>SDL: Requisitos</vt:lpstr>
      <vt:lpstr>SDL: Diseño</vt:lpstr>
      <vt:lpstr>SDL: Threat Modeling</vt:lpstr>
      <vt:lpstr>SDL: Threat Modeling</vt:lpstr>
      <vt:lpstr>SDL: Threat Modeling</vt:lpstr>
      <vt:lpstr>SDL: Threat Modeling</vt:lpstr>
      <vt:lpstr>SDL: Threat Modeling</vt:lpstr>
      <vt:lpstr>SDL: Threat Modeling</vt:lpstr>
      <vt:lpstr>SDL: Threat Modeling</vt:lpstr>
      <vt:lpstr>SDL: Threat Modeling</vt:lpstr>
      <vt:lpstr>SDL: Threat Modeling</vt:lpstr>
      <vt:lpstr>SDL: Threat Modeling</vt:lpstr>
      <vt:lpstr>SDL: Implementación</vt:lpstr>
      <vt:lpstr>SDL: Comprobación</vt:lpstr>
      <vt:lpstr>SDL: Lanzamiento</vt:lpstr>
      <vt:lpstr>SDL: Actividades</vt:lpstr>
      <vt:lpstr>SDL: Proceso ágil</vt:lpstr>
      <vt:lpstr>SDL: Proceso ágil</vt:lpstr>
      <vt:lpstr>SDL: Proceso ágil</vt:lpstr>
      <vt:lpstr>Presentación de PowerPoint</vt:lpstr>
      <vt:lpstr>Presentación de PowerPoint</vt:lpstr>
      <vt:lpstr>SDL: Proceso ágil</vt:lpstr>
      <vt:lpstr>SDL: Proceso ágil</vt:lpstr>
      <vt:lpstr>SDL: Proceso ágil</vt:lpstr>
      <vt:lpstr>SDL: Proceso ágil</vt:lpstr>
      <vt:lpstr>SDL: Proceso ágil</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2015-09-30T14:45:50Z</dcterms:created>
  <dcterms:modified xsi:type="dcterms:W3CDTF">2016-11-30T07:31:08Z</dcterms:modified>
</cp:coreProperties>
</file>