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2136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09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416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bb697de0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45bb697de0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857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604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5bb697de0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45bb697de0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187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293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4057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4045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136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34.214.149.148:5000/" TargetMode="External"/><Relationship Id="rId5" Type="http://schemas.openxmlformats.org/officeDocument/2006/relationships/hyperlink" Target="http://54.201.4.75:5000/" TargetMode="External"/><Relationship Id="rId4" Type="http://schemas.openxmlformats.org/officeDocument/2006/relationships/hyperlink" Target="http://34.214.149.148:7474/brows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687285" y="2759043"/>
            <a:ext cx="9144000" cy="3416320"/>
          </a:xfrm>
          <a:prstGeom prst="rect">
            <a:avLst/>
          </a:prstGeom>
          <a:blipFill rotWithShape="1">
            <a:blip r:embed="rId3">
              <a:alphaModFix amt="63000"/>
            </a:blip>
            <a:stretch>
              <a:fillRect/>
            </a:stretch>
          </a:blip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Smart Data Analytics Challenge 2018</a:t>
            </a:r>
            <a:b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3" descr="Image result for colorado oit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8786" y="447440"/>
            <a:ext cx="7315200" cy="231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Meta graph: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419" y="1817640"/>
            <a:ext cx="6739933" cy="406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0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ctrTitle"/>
          </p:nvPr>
        </p:nvSpPr>
        <p:spPr>
          <a:xfrm>
            <a:off x="1687285" y="2759043"/>
            <a:ext cx="9144000" cy="3416320"/>
          </a:xfrm>
          <a:prstGeom prst="rect">
            <a:avLst/>
          </a:prstGeom>
          <a:blipFill rotWithShape="1">
            <a:blip r:embed="rId3">
              <a:alphaModFix amt="64000"/>
            </a:blip>
            <a:stretch>
              <a:fillRect/>
            </a:stretch>
          </a:blip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Smart Data Analytics Challenge 2018</a:t>
            </a:r>
            <a:b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1" descr="Image result for colorado oit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8786" y="447440"/>
            <a:ext cx="7315200" cy="231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927996" y="667650"/>
            <a:ext cx="9725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</a:rPr>
              <a:t>Competition Submission Instructions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928007" y="1600200"/>
            <a:ext cx="10335986" cy="43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Use this powerpoint template to create a standardized view of the analysis so that the judges have uniform entries for the review process.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In addition to providing this high level summary, use the GitHub repository to store relevant code, analysis methods, results and other related information.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The prize for competing is your information in the repository as a contribution to the wealth of data available for the State of Colorado.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Your goal should be to create good analysis and documentation of your project and process so others can visit the GitHub Organization and see all the great work from teams.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928007" y="667639"/>
            <a:ext cx="629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82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AutoNum type="arabicPeriod"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Solved</a:t>
            </a:r>
            <a:endParaRPr dirty="0"/>
          </a:p>
        </p:txBody>
      </p:sp>
      <p:sp>
        <p:nvSpPr>
          <p:cNvPr id="100" name="Google Shape;100;p15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51CA420-9BE6-4719-9C86-6F59BED24418}"/>
              </a:ext>
            </a:extLst>
          </p:cNvPr>
          <p:cNvSpPr txBox="1"/>
          <p:nvPr/>
        </p:nvSpPr>
        <p:spPr>
          <a:xfrm>
            <a:off x="1075152" y="1600201"/>
            <a:ext cx="9929179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1600" b="1" dirty="0">
                <a:solidFill>
                  <a:schemeClr val="bg1"/>
                </a:solidFill>
              </a:rPr>
              <a:t>Problem : </a:t>
            </a:r>
          </a:p>
          <a:p>
            <a:pPr marL="746125" indent="-746125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How do we compare and contrast different road segments, highways, access egress ramps. </a:t>
            </a:r>
          </a:p>
          <a:p>
            <a:pPr marL="746125" indent="-746125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How can we have metrics that take into account context?</a:t>
            </a:r>
          </a:p>
          <a:p>
            <a:pPr marL="746125" indent="-746125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How do we connect diverse data sources (census data, traffic data, sign data, topology, </a:t>
            </a:r>
            <a:r>
              <a:rPr lang="en-US" sz="1600" b="1" dirty="0" err="1">
                <a:solidFill>
                  <a:schemeClr val="bg1"/>
                </a:solidFill>
              </a:rPr>
              <a:t>gis</a:t>
            </a:r>
            <a:r>
              <a:rPr lang="en-US" sz="1600" b="1" dirty="0">
                <a:solidFill>
                  <a:schemeClr val="bg1"/>
                </a:solidFill>
              </a:rPr>
              <a:t> polygons, income levels) and identify clusters that share common characteristics in an automated fashion?</a:t>
            </a:r>
          </a:p>
          <a:p>
            <a:pPr marL="746125" indent="-746125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How can we use such connected diverse data to make a recommendation for a subsequent 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15">
            <a:extLst>
              <a:ext uri="{FF2B5EF4-FFF2-40B4-BE49-F238E27FC236}">
                <a16:creationId xmlns="" xmlns:a16="http://schemas.microsoft.com/office/drawing/2014/main" id="{56EAFF37-E88D-4E1F-8D66-6455CDF15726}"/>
              </a:ext>
            </a:extLst>
          </p:cNvPr>
          <p:cNvSpPr txBox="1"/>
          <p:nvPr/>
        </p:nvSpPr>
        <p:spPr>
          <a:xfrm>
            <a:off x="928007" y="667639"/>
            <a:ext cx="629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82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AutoNum type="arabicPeriod"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Solved</a:t>
            </a:r>
            <a:endParaRPr dirty="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BC72E2AC-C96D-4FD9-8503-8CFA9236FCA2}"/>
              </a:ext>
            </a:extLst>
          </p:cNvPr>
          <p:cNvSpPr/>
          <p:nvPr/>
        </p:nvSpPr>
        <p:spPr>
          <a:xfrm>
            <a:off x="788275" y="2576266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Segment1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B0AD21D6-9317-4E4E-BE18-F6B0F3790721}"/>
              </a:ext>
            </a:extLst>
          </p:cNvPr>
          <p:cNvSpPr/>
          <p:nvPr/>
        </p:nvSpPr>
        <p:spPr>
          <a:xfrm>
            <a:off x="788275" y="3494698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Segment2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871A2738-038B-47FC-9776-BC0B962D7CBB}"/>
              </a:ext>
            </a:extLst>
          </p:cNvPr>
          <p:cNvSpPr/>
          <p:nvPr/>
        </p:nvSpPr>
        <p:spPr>
          <a:xfrm>
            <a:off x="788275" y="4413130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F03DBFED-DE56-4597-86F1-268A62CF50F2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1576551" y="2986170"/>
            <a:ext cx="0" cy="5085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93D917B0-163E-4093-8362-249C4AC102AA}"/>
              </a:ext>
            </a:extLst>
          </p:cNvPr>
          <p:cNvCxnSpPr/>
          <p:nvPr/>
        </p:nvCxnSpPr>
        <p:spPr>
          <a:xfrm>
            <a:off x="1576551" y="3904602"/>
            <a:ext cx="0" cy="5085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53C969D2-C086-4192-AC7B-1C3FC66915A9}"/>
              </a:ext>
            </a:extLst>
          </p:cNvPr>
          <p:cNvSpPr/>
          <p:nvPr/>
        </p:nvSpPr>
        <p:spPr>
          <a:xfrm>
            <a:off x="3528976" y="1910264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9513DA69-77F9-46B4-9FA7-E4D765AB7CDB}"/>
              </a:ext>
            </a:extLst>
          </p:cNvPr>
          <p:cNvSpPr/>
          <p:nvPr/>
        </p:nvSpPr>
        <p:spPr>
          <a:xfrm>
            <a:off x="3528976" y="2781218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6287D7F-02D9-4099-9FE2-424FDFFF47B3}"/>
              </a:ext>
            </a:extLst>
          </p:cNvPr>
          <p:cNvSpPr/>
          <p:nvPr/>
        </p:nvSpPr>
        <p:spPr>
          <a:xfrm>
            <a:off x="3528976" y="3621873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68E4EFD-4DE9-4108-A7F1-AC01B89E71C2}"/>
              </a:ext>
            </a:extLst>
          </p:cNvPr>
          <p:cNvSpPr/>
          <p:nvPr/>
        </p:nvSpPr>
        <p:spPr>
          <a:xfrm>
            <a:off x="3602548" y="4499323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4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4E5A0D01-2A67-4047-B049-B0ADD750A4E4}"/>
              </a:ext>
            </a:extLst>
          </p:cNvPr>
          <p:cNvCxnSpPr>
            <a:stCxn id="6" idx="6"/>
            <a:endCxn id="16" idx="2"/>
          </p:cNvCxnSpPr>
          <p:nvPr/>
        </p:nvCxnSpPr>
        <p:spPr>
          <a:xfrm flipV="1">
            <a:off x="2364827" y="2115216"/>
            <a:ext cx="1164149" cy="6660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F0A13E12-CC53-4B4E-B79E-281FA33D0D74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2364827" y="2781218"/>
            <a:ext cx="1164149" cy="2049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17D2EC6B-41EF-43F2-BE46-C2B0A796F8F2}"/>
              </a:ext>
            </a:extLst>
          </p:cNvPr>
          <p:cNvCxnSpPr>
            <a:stCxn id="6" idx="6"/>
            <a:endCxn id="18" idx="2"/>
          </p:cNvCxnSpPr>
          <p:nvPr/>
        </p:nvCxnSpPr>
        <p:spPr>
          <a:xfrm>
            <a:off x="2364827" y="2781218"/>
            <a:ext cx="1164149" cy="10456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5D235A24-F052-491B-AE4B-71538D02DDC6}"/>
              </a:ext>
            </a:extLst>
          </p:cNvPr>
          <p:cNvCxnSpPr>
            <a:stCxn id="6" idx="6"/>
            <a:endCxn id="19" idx="2"/>
          </p:cNvCxnSpPr>
          <p:nvPr/>
        </p:nvCxnSpPr>
        <p:spPr>
          <a:xfrm>
            <a:off x="2364827" y="2781218"/>
            <a:ext cx="1237721" cy="19230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FD5D9A72-6B82-416A-949A-77626F501871}"/>
              </a:ext>
            </a:extLst>
          </p:cNvPr>
          <p:cNvCxnSpPr>
            <a:stCxn id="7" idx="6"/>
            <a:endCxn id="16" idx="2"/>
          </p:cNvCxnSpPr>
          <p:nvPr/>
        </p:nvCxnSpPr>
        <p:spPr>
          <a:xfrm flipV="1">
            <a:off x="2364827" y="2115216"/>
            <a:ext cx="1164149" cy="15844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E274D33F-71D6-4BB9-BF46-9EBC2A77B7EF}"/>
              </a:ext>
            </a:extLst>
          </p:cNvPr>
          <p:cNvCxnSpPr>
            <a:stCxn id="7" idx="6"/>
            <a:endCxn id="17" idx="2"/>
          </p:cNvCxnSpPr>
          <p:nvPr/>
        </p:nvCxnSpPr>
        <p:spPr>
          <a:xfrm flipV="1">
            <a:off x="2364827" y="2986170"/>
            <a:ext cx="1164149" cy="7134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20263C82-C26F-4965-9105-066FE46072EF}"/>
              </a:ext>
            </a:extLst>
          </p:cNvPr>
          <p:cNvCxnSpPr>
            <a:stCxn id="7" idx="6"/>
            <a:endCxn id="18" idx="2"/>
          </p:cNvCxnSpPr>
          <p:nvPr/>
        </p:nvCxnSpPr>
        <p:spPr>
          <a:xfrm>
            <a:off x="2364827" y="3699650"/>
            <a:ext cx="1164149" cy="1271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A62D04E5-750D-421B-9E53-05BCBB348B8C}"/>
              </a:ext>
            </a:extLst>
          </p:cNvPr>
          <p:cNvCxnSpPr>
            <a:stCxn id="7" idx="6"/>
            <a:endCxn id="19" idx="2"/>
          </p:cNvCxnSpPr>
          <p:nvPr/>
        </p:nvCxnSpPr>
        <p:spPr>
          <a:xfrm>
            <a:off x="2364827" y="3699650"/>
            <a:ext cx="1237721" cy="10046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7CF47800-BE78-4D80-BA51-956DDA566304}"/>
              </a:ext>
            </a:extLst>
          </p:cNvPr>
          <p:cNvCxnSpPr>
            <a:stCxn id="8" idx="6"/>
            <a:endCxn id="16" idx="2"/>
          </p:cNvCxnSpPr>
          <p:nvPr/>
        </p:nvCxnSpPr>
        <p:spPr>
          <a:xfrm flipV="1">
            <a:off x="2364827" y="2115216"/>
            <a:ext cx="1164149" cy="25028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FA8E5632-3FD2-4E81-929F-B6E280077BE1}"/>
              </a:ext>
            </a:extLst>
          </p:cNvPr>
          <p:cNvCxnSpPr>
            <a:stCxn id="8" idx="6"/>
            <a:endCxn id="17" idx="2"/>
          </p:cNvCxnSpPr>
          <p:nvPr/>
        </p:nvCxnSpPr>
        <p:spPr>
          <a:xfrm flipV="1">
            <a:off x="2364827" y="2986170"/>
            <a:ext cx="1164149" cy="16319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E2BC8F27-60D0-4453-811C-BFF24E0B3131}"/>
              </a:ext>
            </a:extLst>
          </p:cNvPr>
          <p:cNvCxnSpPr>
            <a:stCxn id="8" idx="6"/>
            <a:endCxn id="18" idx="2"/>
          </p:cNvCxnSpPr>
          <p:nvPr/>
        </p:nvCxnSpPr>
        <p:spPr>
          <a:xfrm flipV="1">
            <a:off x="2364827" y="3826825"/>
            <a:ext cx="1164149" cy="7912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07243544-3A22-4279-BD7B-AE0C1B4B72A9}"/>
              </a:ext>
            </a:extLst>
          </p:cNvPr>
          <p:cNvCxnSpPr>
            <a:stCxn id="8" idx="6"/>
            <a:endCxn id="19" idx="2"/>
          </p:cNvCxnSpPr>
          <p:nvPr/>
        </p:nvCxnSpPr>
        <p:spPr>
          <a:xfrm>
            <a:off x="2364827" y="4618082"/>
            <a:ext cx="1237721" cy="861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01448908-005C-473F-9FE4-9FB800695E82}"/>
              </a:ext>
            </a:extLst>
          </p:cNvPr>
          <p:cNvSpPr txBox="1"/>
          <p:nvPr/>
        </p:nvSpPr>
        <p:spPr>
          <a:xfrm>
            <a:off x="5804212" y="2448217"/>
            <a:ext cx="57176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Identify similar roadway segments, intersections based on different contexts (traffic, topology, number of lanes </a:t>
            </a:r>
            <a:r>
              <a:rPr lang="en-US" sz="1800" dirty="0" err="1">
                <a:solidFill>
                  <a:schemeClr val="bg1"/>
                </a:solidFill>
              </a:rPr>
              <a:t>etc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Use similarity to drive action recommendations. 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Identify anomalies in real time</a:t>
            </a:r>
          </a:p>
        </p:txBody>
      </p:sp>
    </p:spTree>
    <p:extLst>
      <p:ext uri="{BB962C8B-B14F-4D97-AF65-F5344CB8AC3E}">
        <p14:creationId xmlns:p14="http://schemas.microsoft.com/office/powerpoint/2010/main" val="75229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928007" y="667639"/>
            <a:ext cx="62899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</a:rPr>
              <a:t>2. </a:t>
            </a:r>
            <a:r>
              <a:rPr lang="en-US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Impact	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ACC8C19-8434-4A63-AD71-F9621F9D11AA}"/>
              </a:ext>
            </a:extLst>
          </p:cNvPr>
          <p:cNvSpPr txBox="1"/>
          <p:nvPr/>
        </p:nvSpPr>
        <p:spPr>
          <a:xfrm>
            <a:off x="928007" y="1702676"/>
            <a:ext cx="10559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Dollar savings through Better Decisions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Better experience for Citizens  and businesses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a portal that allows them to figure out what to expect and when to travel.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Recommender system for travel time for trucks.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928007" y="698416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3. Methodology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89C28B9-5D65-457A-86B6-7B001E2432E9}"/>
              </a:ext>
            </a:extLst>
          </p:cNvPr>
          <p:cNvSpPr txBox="1"/>
          <p:nvPr/>
        </p:nvSpPr>
        <p:spPr>
          <a:xfrm>
            <a:off x="928007" y="1830615"/>
            <a:ext cx="668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2000" b="1" dirty="0">
                <a:solidFill>
                  <a:schemeClr val="bg1"/>
                </a:solidFill>
              </a:rPr>
              <a:t>Multi-Partite Graph Analytics for creating Context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766130E-3030-4198-BDE7-BB8EBE0AA046}"/>
              </a:ext>
            </a:extLst>
          </p:cNvPr>
          <p:cNvSpPr/>
          <p:nvPr/>
        </p:nvSpPr>
        <p:spPr>
          <a:xfrm>
            <a:off x="780439" y="2394661"/>
            <a:ext cx="1123288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Scoring Metrics for Roadways – (Smart Cities)</a:t>
            </a:r>
          </a:p>
          <a:p>
            <a:pPr lvl="3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Building a graph ( a set of nodes and vertices) that connects contiguous cities, </a:t>
            </a:r>
            <a:r>
              <a:rPr lang="en-US" dirty="0" err="1">
                <a:solidFill>
                  <a:schemeClr val="bg1"/>
                </a:solidFill>
              </a:rPr>
              <a:t>zipcodes</a:t>
            </a:r>
            <a:r>
              <a:rPr lang="en-US" dirty="0">
                <a:solidFill>
                  <a:schemeClr val="bg1"/>
                </a:solidFill>
              </a:rPr>
              <a:t> (that share borders), with demographic data, traffic data to create a database that allows us to embed context.</a:t>
            </a:r>
          </a:p>
          <a:p>
            <a:pPr>
              <a:buClr>
                <a:schemeClr val="bg1"/>
              </a:buClr>
            </a:pPr>
            <a:endParaRPr lang="en-US" i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i="1" dirty="0">
                <a:solidFill>
                  <a:schemeClr val="bg1"/>
                </a:solidFill>
              </a:rPr>
              <a:t>Each node and relationship is then enriched with vectors that embed </a:t>
            </a:r>
            <a:r>
              <a:rPr lang="en-US" i="1" dirty="0" err="1">
                <a:solidFill>
                  <a:schemeClr val="bg1"/>
                </a:solidFill>
              </a:rPr>
              <a:t>ccontext</a:t>
            </a:r>
            <a:r>
              <a:rPr lang="en-US" i="1" dirty="0">
                <a:solidFill>
                  <a:schemeClr val="bg1"/>
                </a:solidFill>
              </a:rPr>
              <a:t>. </a:t>
            </a:r>
          </a:p>
          <a:p>
            <a:pPr>
              <a:buClr>
                <a:schemeClr val="bg1"/>
              </a:buClr>
            </a:pPr>
            <a:r>
              <a:rPr lang="en-US" i="1" dirty="0">
                <a:solidFill>
                  <a:schemeClr val="bg1"/>
                </a:solidFill>
              </a:rPr>
              <a:t>Example – A vector of 24 elements that represents traffic speeds for each hour for each weekday.</a:t>
            </a:r>
          </a:p>
          <a:p>
            <a:pPr>
              <a:buClr>
                <a:schemeClr val="bg1"/>
              </a:buClr>
            </a:pPr>
            <a:r>
              <a:rPr lang="en-US" i="1" dirty="0">
                <a:solidFill>
                  <a:schemeClr val="bg1"/>
                </a:solidFill>
              </a:rPr>
              <a:t>MONDAY_TRAFFIC : [14,23,32, …….]</a:t>
            </a:r>
          </a:p>
          <a:p>
            <a:pPr>
              <a:buClr>
                <a:schemeClr val="bg1"/>
              </a:buClr>
            </a:pPr>
            <a:r>
              <a:rPr lang="en-US" i="1" dirty="0">
                <a:solidFill>
                  <a:schemeClr val="bg1"/>
                </a:solidFill>
              </a:rPr>
              <a:t>TUESDAY_TRAFFIC:[10,12,24,…..]</a:t>
            </a:r>
          </a:p>
          <a:p>
            <a:pPr>
              <a:buClr>
                <a:schemeClr val="bg1"/>
              </a:buClr>
            </a:pPr>
            <a:endParaRPr lang="en-US" sz="1800" i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800" i="1" dirty="0">
                <a:solidFill>
                  <a:schemeClr val="bg1"/>
                </a:solidFill>
              </a:rPr>
              <a:t>Metrics can be used to  identify similarities, make recommendations and detect anomalies in real time.</a:t>
            </a:r>
          </a:p>
          <a:p>
            <a:pPr>
              <a:buClr>
                <a:schemeClr val="bg1"/>
              </a:buClr>
            </a:pPr>
            <a:endParaRPr lang="en-US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928007" y="698416"/>
            <a:ext cx="85808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2. </a:t>
            </a:r>
            <a:r>
              <a:rPr lang="en-U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Data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48473EE-B197-44AF-8ECE-30FA8560CA62}"/>
              </a:ext>
            </a:extLst>
          </p:cNvPr>
          <p:cNvSpPr txBox="1"/>
          <p:nvPr/>
        </p:nvSpPr>
        <p:spPr>
          <a:xfrm>
            <a:off x="851338" y="1618593"/>
            <a:ext cx="996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Used the census data sets and the CDOT data sets for traffic, accidents, roadway signs etc.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928007" y="698416"/>
            <a:ext cx="85808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3. Feasibility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7911A60-D8E3-4A14-A756-B79450A39D25}"/>
              </a:ext>
            </a:extLst>
          </p:cNvPr>
          <p:cNvSpPr txBox="1"/>
          <p:nvPr/>
        </p:nvSpPr>
        <p:spPr>
          <a:xfrm>
            <a:off x="928007" y="2112579"/>
            <a:ext cx="10675414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The analysis is not complete.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The graph can be built by state or local subject matter experts. Some mathematical understanding of Graph theory, graph databases and graph algorithms are required.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Cloud resources can be leveraged to scale the analysis. Any amount of data can be used and diverse data sources can be connected.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928007" y="698416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4. Results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810404-2980-4620-869E-ACA5240C59E6}"/>
              </a:ext>
            </a:extLst>
          </p:cNvPr>
          <p:cNvSpPr txBox="1"/>
          <p:nvPr/>
        </p:nvSpPr>
        <p:spPr>
          <a:xfrm>
            <a:off x="1051034" y="1702676"/>
            <a:ext cx="97430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Please check out the following site.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URL:</a:t>
            </a:r>
          </a:p>
          <a:p>
            <a:r>
              <a:rPr lang="en-US" dirty="0">
                <a:solidFill>
                  <a:schemeClr val="bg1"/>
                </a:solidFill>
              </a:rPr>
              <a:t>Graph Data base 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http://34.214.149.148:7474/browser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Password 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nottest123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Application :</a:t>
            </a:r>
          </a:p>
          <a:p>
            <a:r>
              <a:rPr lang="en-US" dirty="0">
                <a:hlinkClick r:id="rId5"/>
              </a:rPr>
              <a:t>http://54.201.4.75:5000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Or </a:t>
            </a:r>
          </a:p>
          <a:p>
            <a:r>
              <a:rPr lang="en-US" dirty="0">
                <a:hlinkClick r:id="rId6"/>
              </a:rPr>
              <a:t>http</a:t>
            </a:r>
            <a:r>
              <a:rPr lang="en-US" smtClean="0">
                <a:hlinkClick r:id="rId6"/>
              </a:rPr>
              <a:t>://34.214.149.148:5000</a:t>
            </a:r>
            <a:r>
              <a:rPr lang="en-US" dirty="0">
                <a:hlinkClick r:id="rId6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511</Words>
  <Application>Microsoft Office PowerPoint</Application>
  <PresentationFormat>Widescreen</PresentationFormat>
  <Paragraphs>70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 Smart Data Analytics Challenge 2018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Meta graph:</vt:lpstr>
      <vt:lpstr> Smart Data Analytics Challenge 2018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Data Analytics Challenge 2018</dc:title>
  <dc:creator>Ashwin Pingali</dc:creator>
  <cp:lastModifiedBy>ravi kiran ponduri</cp:lastModifiedBy>
  <cp:revision>13</cp:revision>
  <dcterms:modified xsi:type="dcterms:W3CDTF">2018-12-06T21:57:26Z</dcterms:modified>
</cp:coreProperties>
</file>