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46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December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December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December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7023535_Plant_Disease_Identification_and_Classification_using_Image_Processing" TargetMode="External"/><Relationship Id="rId2" Type="http://schemas.openxmlformats.org/officeDocument/2006/relationships/hyperlink" Target="https://www.frontiersin.org/journals/plant-science/articles/10.3389/fpls.2016.01419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E6B6978-5103-448F-B101-093A527D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EB5692-CE38-42AB-ABE5-E5A1A74F2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BA62-F1A0-4BA3-A348-697F56655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/>
              <a:t>Cedar Apple Rust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8E193-F30E-AFFB-1120-551BB837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90000"/>
                  </a:schemeClr>
                </a:solidFill>
              </a:rPr>
              <a:t>Evan Apinis</a:t>
            </a: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6BE942D0-8C50-4D78-A3D0-4D82F396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5" descr="A close-up of a leaf&#10;&#10;Description automatically generated">
            <a:extLst>
              <a:ext uri="{FF2B5EF4-FFF2-40B4-BE49-F238E27FC236}">
                <a16:creationId xmlns:a16="http://schemas.microsoft.com/office/drawing/2014/main" id="{D5AC145A-85FD-7043-DA9A-C3361506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19"/>
          <a:stretch/>
        </p:blipFill>
        <p:spPr>
          <a:xfrm>
            <a:off x="7176162" y="1313107"/>
            <a:ext cx="4284000" cy="4223124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50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A7E019-CB6B-4722-A3E6-A9C72AC77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B3711-3DC4-1735-9C48-BCE3DA3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Classification Report + Training Images</a:t>
            </a:r>
          </a:p>
        </p:txBody>
      </p:sp>
      <p:pic>
        <p:nvPicPr>
          <p:cNvPr id="4100" name="Picture 4" descr="A close-up of a leaf&#10;&#10;Description automatically generated">
            <a:extLst>
              <a:ext uri="{FF2B5EF4-FFF2-40B4-BE49-F238E27FC236}">
                <a16:creationId xmlns:a16="http://schemas.microsoft.com/office/drawing/2014/main" id="{C6E1E3F2-80EB-0AD5-B211-7AAC506D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0" r="-2" b="5916"/>
          <a:stretch/>
        </p:blipFill>
        <p:spPr bwMode="auto">
          <a:xfrm>
            <a:off x="1" y="2"/>
            <a:ext cx="3723096" cy="3249613"/>
          </a:xfrm>
          <a:custGeom>
            <a:avLst/>
            <a:gdLst/>
            <a:ahLst/>
            <a:cxnLst/>
            <a:rect l="l" t="t" r="r" b="b"/>
            <a:pathLst>
              <a:path w="3723096" h="3249613">
                <a:moveTo>
                  <a:pt x="0" y="0"/>
                </a:moveTo>
                <a:lnTo>
                  <a:pt x="3723096" y="0"/>
                </a:lnTo>
                <a:lnTo>
                  <a:pt x="3642306" y="164198"/>
                </a:lnTo>
                <a:cubicBezTo>
                  <a:pt x="3308850" y="912325"/>
                  <a:pt x="3118303" y="1792473"/>
                  <a:pt x="3070666" y="2804643"/>
                </a:cubicBezTo>
                <a:lnTo>
                  <a:pt x="3060418" y="3249613"/>
                </a:lnTo>
                <a:lnTo>
                  <a:pt x="0" y="32496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close-up of a leaf&#10;&#10;Description automatically generated">
            <a:extLst>
              <a:ext uri="{FF2B5EF4-FFF2-40B4-BE49-F238E27FC236}">
                <a16:creationId xmlns:a16="http://schemas.microsoft.com/office/drawing/2014/main" id="{A9A9E3B3-5A25-02A7-4D63-E6B905FA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r="-2" b="3945"/>
          <a:stretch/>
        </p:blipFill>
        <p:spPr bwMode="auto">
          <a:xfrm>
            <a:off x="2" y="3249615"/>
            <a:ext cx="3877957" cy="3608387"/>
          </a:xfrm>
          <a:custGeom>
            <a:avLst/>
            <a:gdLst/>
            <a:ahLst/>
            <a:cxnLst/>
            <a:rect l="l" t="t" r="r" b="b"/>
            <a:pathLst>
              <a:path w="3877957" h="3608387">
                <a:moveTo>
                  <a:pt x="0" y="0"/>
                </a:moveTo>
                <a:lnTo>
                  <a:pt x="3060417" y="0"/>
                </a:lnTo>
                <a:lnTo>
                  <a:pt x="3058756" y="72117"/>
                </a:lnTo>
                <a:cubicBezTo>
                  <a:pt x="3058756" y="646909"/>
                  <a:pt x="3132497" y="1221699"/>
                  <a:pt x="3279980" y="1911448"/>
                </a:cubicBezTo>
                <a:cubicBezTo>
                  <a:pt x="3418246" y="2400020"/>
                  <a:pt x="3556511" y="2867038"/>
                  <a:pt x="3741441" y="3312500"/>
                </a:cubicBezTo>
                <a:lnTo>
                  <a:pt x="3877957" y="3608387"/>
                </a:lnTo>
                <a:lnTo>
                  <a:pt x="0" y="3608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0D4D4B-F418-3138-05B9-8197F327D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426158"/>
              </p:ext>
            </p:extLst>
          </p:nvPr>
        </p:nvGraphicFramePr>
        <p:xfrm>
          <a:off x="4561200" y="4117468"/>
          <a:ext cx="72013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579">
                  <a:extLst>
                    <a:ext uri="{9D8B030D-6E8A-4147-A177-3AD203B41FA5}">
                      <a16:colId xmlns:a16="http://schemas.microsoft.com/office/drawing/2014/main" val="4194142332"/>
                    </a:ext>
                  </a:extLst>
                </a:gridCol>
                <a:gridCol w="1316477">
                  <a:extLst>
                    <a:ext uri="{9D8B030D-6E8A-4147-A177-3AD203B41FA5}">
                      <a16:colId xmlns:a16="http://schemas.microsoft.com/office/drawing/2014/main" val="1118863532"/>
                    </a:ext>
                  </a:extLst>
                </a:gridCol>
                <a:gridCol w="1083013">
                  <a:extLst>
                    <a:ext uri="{9D8B030D-6E8A-4147-A177-3AD203B41FA5}">
                      <a16:colId xmlns:a16="http://schemas.microsoft.com/office/drawing/2014/main" val="963307082"/>
                    </a:ext>
                  </a:extLst>
                </a:gridCol>
                <a:gridCol w="1342417">
                  <a:extLst>
                    <a:ext uri="{9D8B030D-6E8A-4147-A177-3AD203B41FA5}">
                      <a16:colId xmlns:a16="http://schemas.microsoft.com/office/drawing/2014/main" val="4113081637"/>
                    </a:ext>
                  </a:extLst>
                </a:gridCol>
                <a:gridCol w="1098819">
                  <a:extLst>
                    <a:ext uri="{9D8B030D-6E8A-4147-A177-3AD203B41FA5}">
                      <a16:colId xmlns:a16="http://schemas.microsoft.com/office/drawing/2014/main" val="326611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2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Scab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Black 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8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Cedar Apple 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4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1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Blueberry 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 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898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2728DE-81C9-DB16-8959-27B3A01DD74B}"/>
              </a:ext>
            </a:extLst>
          </p:cNvPr>
          <p:cNvSpPr txBox="1"/>
          <p:nvPr/>
        </p:nvSpPr>
        <p:spPr>
          <a:xfrm>
            <a:off x="4561199" y="2069397"/>
            <a:ext cx="6089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 again disputes my hypothesis about healthy leaf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images show that leaves used were flat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Quality of test images used likely contributed to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4365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28B-0F74-48CC-EE6C-87B7F22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8CEA-E07C-7EDA-537E-496060F5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trained in this project achieved 99.70% accuracy, greater than the 99.35% accuracy from the related work section</a:t>
            </a:r>
          </a:p>
          <a:p>
            <a:r>
              <a:rPr lang="en-US" dirty="0"/>
              <a:t>The model was able to correctly identify the disease from images I had taken over the summer</a:t>
            </a:r>
          </a:p>
          <a:p>
            <a:r>
              <a:rPr lang="en-US" dirty="0"/>
              <a:t>From testing the healthy leaves, there is still room for improvement as the model may not have been trained with enough variation in training photos.</a:t>
            </a:r>
          </a:p>
        </p:txBody>
      </p:sp>
    </p:spTree>
    <p:extLst>
      <p:ext uri="{BB962C8B-B14F-4D97-AF65-F5344CB8AC3E}">
        <p14:creationId xmlns:p14="http://schemas.microsoft.com/office/powerpoint/2010/main" val="274016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F34AF-D307-8946-FA6E-3FB332A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D3F1-F2D7-28DB-0C04-8CE3FA08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Problem: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This past spring my apple trees showed diseased leaves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Having not grown apple trees before I was unsure of the specific disease type</a:t>
            </a:r>
          </a:p>
          <a:p>
            <a:pPr>
              <a:lnSpc>
                <a:spcPct val="110000"/>
              </a:lnSpc>
            </a:pPr>
            <a:r>
              <a:rPr lang="en-US" sz="1700" b="1"/>
              <a:t>Goal: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Train an ML model with diseased apple tree leaves to identify the disease type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Picture 4" descr="A hand holding a leaf&#10;&#10;Description automatically generated">
            <a:extLst>
              <a:ext uri="{FF2B5EF4-FFF2-40B4-BE49-F238E27FC236}">
                <a16:creationId xmlns:a16="http://schemas.microsoft.com/office/drawing/2014/main" id="{EF0C0ECA-4BB7-C170-4D28-0C2FD8F5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9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EF18-4EB8-1294-F0C0-098F2D4A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121F-5855-085E-56D3-6995875C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Researchers from Penn State used the </a:t>
            </a:r>
            <a:r>
              <a:rPr lang="en-US" dirty="0" err="1"/>
              <a:t>PlantVillage</a:t>
            </a:r>
            <a:r>
              <a:rPr lang="en-US" dirty="0"/>
              <a:t> dataset and an </a:t>
            </a:r>
            <a:r>
              <a:rPr lang="en-US" dirty="0" err="1"/>
              <a:t>AlexNet</a:t>
            </a:r>
            <a:r>
              <a:rPr lang="en-US" dirty="0"/>
              <a:t> and </a:t>
            </a:r>
            <a:r>
              <a:rPr lang="en-US" dirty="0" err="1"/>
              <a:t>GoogLeNet</a:t>
            </a:r>
            <a:r>
              <a:rPr lang="en-US" dirty="0"/>
              <a:t> model to achieve 99.35% testing set accuracy (includes apple leaves) [1]</a:t>
            </a:r>
          </a:p>
          <a:p>
            <a:r>
              <a:rPr lang="en-US" dirty="0"/>
              <a:t>Supervised and unsupervised models have been applied to identify plant diseases (does not include apple leaves) [2]</a:t>
            </a:r>
          </a:p>
          <a:p>
            <a:endParaRPr lang="en-US" dirty="0"/>
          </a:p>
          <a:p>
            <a:r>
              <a:rPr lang="en-US" sz="1200" dirty="0"/>
              <a:t>[1] </a:t>
            </a:r>
            <a:r>
              <a:rPr lang="en-US" sz="1100" dirty="0">
                <a:hlinkClick r:id="rId2"/>
              </a:rPr>
              <a:t>Frontiers | Using Deep Learning for Image-Based Plant Disease Detection</a:t>
            </a:r>
            <a:endParaRPr lang="en-US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https://www.researchgate.net/publication/337023535_Plant_Disease_Identification_and_Classification_using_Image_Processing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24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682-468A-A1E5-E966-BA0C2C40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D349-A571-F217-8D81-0A40F629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38326"/>
            <a:ext cx="10728325" cy="3930650"/>
          </a:xfrm>
        </p:spPr>
        <p:txBody>
          <a:bodyPr>
            <a:normAutofit/>
          </a:bodyPr>
          <a:lstStyle/>
          <a:p>
            <a:r>
              <a:rPr lang="en-US" dirty="0"/>
              <a:t>Using the New Plant Diseases Dataset from Kaggle (87k images)</a:t>
            </a:r>
          </a:p>
          <a:p>
            <a:pPr lvl="1"/>
            <a:r>
              <a:rPr lang="en-US" dirty="0"/>
              <a:t>38 classes across 14 plant species including apple tree leaves and diseases</a:t>
            </a:r>
          </a:p>
          <a:p>
            <a:pPr lvl="1"/>
            <a:r>
              <a:rPr lang="en-US" dirty="0"/>
              <a:t>Predefined 80/20 split for training/testing datasets</a:t>
            </a:r>
          </a:p>
          <a:p>
            <a:pPr lvl="2"/>
            <a:r>
              <a:rPr lang="en-US" dirty="0"/>
              <a:t>Testing set is split for verification and testing 70/30</a:t>
            </a:r>
          </a:p>
          <a:p>
            <a:pPr lvl="1"/>
            <a:r>
              <a:rPr lang="en-US" dirty="0"/>
              <a:t>Improves data augmentation from </a:t>
            </a:r>
            <a:r>
              <a:rPr lang="en-US" dirty="0" err="1"/>
              <a:t>PlantVillage</a:t>
            </a:r>
            <a:r>
              <a:rPr lang="en-US" dirty="0"/>
              <a:t> dataset with rotation and backgrounds</a:t>
            </a:r>
          </a:p>
          <a:p>
            <a:pPr lvl="1"/>
            <a:endParaRPr lang="en-US" dirty="0"/>
          </a:p>
          <a:p>
            <a:r>
              <a:rPr lang="en-US" dirty="0"/>
              <a:t>Implementing ResNet-18 model for dataset to attempt to achieve high accuracy</a:t>
            </a:r>
          </a:p>
        </p:txBody>
      </p:sp>
    </p:spTree>
    <p:extLst>
      <p:ext uri="{BB962C8B-B14F-4D97-AF65-F5344CB8AC3E}">
        <p14:creationId xmlns:p14="http://schemas.microsoft.com/office/powerpoint/2010/main" val="25311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4DA2-D2A5-27C3-27DF-70C75E32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ResNet-18 Model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935E-6E0D-5840-0885-BB769A90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33575"/>
            <a:ext cx="10728325" cy="4429125"/>
          </a:xfrm>
        </p:spPr>
        <p:txBody>
          <a:bodyPr>
            <a:normAutofit/>
          </a:bodyPr>
          <a:lstStyle/>
          <a:p>
            <a:r>
              <a:rPr lang="en-US" dirty="0"/>
              <a:t>Train and Test loaders transformed to 256x256 pixel images with 0.5 mean and 0.5 standard deviation</a:t>
            </a:r>
          </a:p>
          <a:p>
            <a:pPr lvl="1"/>
            <a:r>
              <a:rPr lang="en-US" dirty="0"/>
              <a:t>Default ResNet-18 model weights used</a:t>
            </a:r>
          </a:p>
          <a:p>
            <a:pPr lvl="1"/>
            <a:r>
              <a:rPr lang="en-US" dirty="0"/>
              <a:t>Batch sizes of 32 with ResNet-18 used ~6GB of VRAM</a:t>
            </a:r>
          </a:p>
          <a:p>
            <a:pPr lvl="1"/>
            <a:r>
              <a:rPr lang="en-US" dirty="0"/>
              <a:t>Model was moved to GPU with </a:t>
            </a:r>
            <a:r>
              <a:rPr lang="en-US" dirty="0" err="1"/>
              <a:t>DirectML</a:t>
            </a:r>
            <a:r>
              <a:rPr lang="en-US" dirty="0"/>
              <a:t> Torch library</a:t>
            </a:r>
          </a:p>
          <a:p>
            <a:pPr lvl="1"/>
            <a:endParaRPr lang="en-US" dirty="0"/>
          </a:p>
          <a:p>
            <a:r>
              <a:rPr lang="en-US" dirty="0"/>
              <a:t> The model was trained for ten epochs and used a verification dataset for each epoch for testing performance</a:t>
            </a:r>
          </a:p>
          <a:p>
            <a:pPr lvl="1"/>
            <a:r>
              <a:rPr lang="en-US" dirty="0"/>
              <a:t>Final accuracy testing was performed with an independent testing dataset unfamiliar to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956F-35DA-5AE6-C3B9-9DA48692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D9589-5526-5A22-3255-CBCC59EA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858125"/>
              </p:ext>
            </p:extLst>
          </p:nvPr>
        </p:nvGraphicFramePr>
        <p:xfrm>
          <a:off x="720725" y="2541588"/>
          <a:ext cx="107283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2791245152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14749493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192417004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74897605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94814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93.70%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0.3159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98.84%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0.0443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5258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99.11%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0.0402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99.36%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0.0241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052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99.59%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0.0212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99.32%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07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99.75%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0.0142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99.52%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0.0165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564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99.85%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99.53%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9928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99.90%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0.0074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99.61%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0.0126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457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99.95%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0.0054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99.61%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329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99.96%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0.0046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99.62%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0.0121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3355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99.97%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99.66%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8585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99.97%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99.70%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456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DACB5-38F6-5361-7DF6-192039C5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Classification Results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DF4C8AE-38FE-5779-7F06-C93C48F8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en-US" dirty="0"/>
              <a:t>Provided the model with three images to classify</a:t>
            </a:r>
          </a:p>
          <a:p>
            <a:r>
              <a:rPr lang="en-US" dirty="0"/>
              <a:t>Two diseased leaves with their predicted label and a healthy stock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A6C7D7-AB2E-C4ED-904C-23D869F28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" b="239"/>
          <a:stretch/>
        </p:blipFill>
        <p:spPr bwMode="auto">
          <a:xfrm>
            <a:off x="0" y="2466109"/>
            <a:ext cx="12192000" cy="4391891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8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3EB2B-BB5B-4507-EE3A-FC54320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Misclassification Issues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07152C2F-638B-B28A-FAE2-16C6B68B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I attempted to predict the labels for two images I had of healthy leaves on my tree</a:t>
            </a:r>
          </a:p>
          <a:p>
            <a:r>
              <a:rPr lang="en-US" dirty="0"/>
              <a:t>Both images were incorrectly identified as healthy leaf variants of other plants</a:t>
            </a: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0A450E-9AFD-3266-CEDC-DEF64D4D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9909" y="720001"/>
            <a:ext cx="2524669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74B344-44B1-D406-95CB-99E737CC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9908" y="3604670"/>
            <a:ext cx="2524669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22F7B-8D4A-239E-6DF2-4407F7E9521B}"/>
              </a:ext>
            </a:extLst>
          </p:cNvPr>
          <p:cNvSpPr txBox="1"/>
          <p:nvPr/>
        </p:nvSpPr>
        <p:spPr>
          <a:xfrm>
            <a:off x="8049908" y="350668"/>
            <a:ext cx="182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Tomato Healthy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2D944-AE79-637A-48DB-A3A0D9586803}"/>
              </a:ext>
            </a:extLst>
          </p:cNvPr>
          <p:cNvSpPr txBox="1"/>
          <p:nvPr/>
        </p:nvSpPr>
        <p:spPr>
          <a:xfrm>
            <a:off x="8049908" y="3235337"/>
            <a:ext cx="206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Blueberry Healthy</a:t>
            </a:r>
          </a:p>
        </p:txBody>
      </p:sp>
    </p:spTree>
    <p:extLst>
      <p:ext uri="{BB962C8B-B14F-4D97-AF65-F5344CB8AC3E}">
        <p14:creationId xmlns:p14="http://schemas.microsoft.com/office/powerpoint/2010/main" val="338311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Rectangle 311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21" name="Rectangle 3120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3" name="Rectangle 3122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25" name="Group 312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12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2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2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130" name="Group 312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13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3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3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AF38C9F0-8BFF-4C51-FFA5-D91B7BBD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-2578" r="10757" b="2576"/>
          <a:stretch/>
        </p:blipFill>
        <p:spPr>
          <a:xfrm>
            <a:off x="-45122" y="-224454"/>
            <a:ext cx="12237119" cy="7082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137F5-2A4A-6319-F17D-C810D1A7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46" y="0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>
                <a:solidFill>
                  <a:schemeClr val="accent3">
                    <a:lumMod val="50000"/>
                  </a:schemeClr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6780508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568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Rockwell Nova Light</vt:lpstr>
      <vt:lpstr>The Hand Extrablack</vt:lpstr>
      <vt:lpstr>BlobVTI</vt:lpstr>
      <vt:lpstr>Cedar Apple Rust Image Classification</vt:lpstr>
      <vt:lpstr>Problem Statement</vt:lpstr>
      <vt:lpstr>Related Work</vt:lpstr>
      <vt:lpstr>Approach</vt:lpstr>
      <vt:lpstr>ResNet-18 Model Configuration</vt:lpstr>
      <vt:lpstr>Model Training Results</vt:lpstr>
      <vt:lpstr>Classification Results</vt:lpstr>
      <vt:lpstr>Misclassification Issues</vt:lpstr>
      <vt:lpstr>Confusion Matrix</vt:lpstr>
      <vt:lpstr>Classification Report + Training Images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Apinis, Evan</dc:creator>
  <cp:lastModifiedBy>Apinis, Evan</cp:lastModifiedBy>
  <cp:revision>2</cp:revision>
  <dcterms:created xsi:type="dcterms:W3CDTF">2024-12-12T00:30:44Z</dcterms:created>
  <dcterms:modified xsi:type="dcterms:W3CDTF">2024-12-12T20:24:34Z</dcterms:modified>
</cp:coreProperties>
</file>