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es-CO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/>
    <p:restoredTop sz="98429" autoAdjust="0"/>
  </p:normalViewPr>
  <p:slideViewPr>
    <p:cSldViewPr>
      <p:cViewPr>
        <p:scale>
          <a:sx n="33" d="100"/>
          <a:sy n="33" d="100"/>
        </p:scale>
        <p:origin x="-990" y="-7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A742-5738-457E-A167-E0B75FB3C8F7}" type="datetimeFigureOut">
              <a:rPr lang="es-CO" smtClean="0"/>
              <a:pPr/>
              <a:t>30/11/2010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ADDD-A22E-44FA-BED0-EE23CC8E82E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bioingenium.unal.edu.co/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apinzonf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www.unal.edu.co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9841" y="1473060"/>
            <a:ext cx="2393873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Análisis Experimental de la Extracción del Esqueleto por</a:t>
            </a:r>
          </a:p>
          <a:p>
            <a:pPr algn="ctr"/>
            <a:r>
              <a:rPr lang="es-CO" dirty="0" smtClean="0"/>
              <a:t>Contracción con Suavizado </a:t>
            </a:r>
            <a:r>
              <a:rPr lang="es-CO" dirty="0" err="1" smtClean="0"/>
              <a:t>Laplaciano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8210501" y="4259142"/>
            <a:ext cx="119649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 smtClean="0"/>
              <a:t>Alexander Pinzón, Fabio Martínez, Eduardo Romero</a:t>
            </a:r>
            <a:endParaRPr lang="es-CO" sz="4400" dirty="0"/>
          </a:p>
        </p:txBody>
      </p:sp>
      <p:grpSp>
        <p:nvGrpSpPr>
          <p:cNvPr id="9" name="8 Grupo"/>
          <p:cNvGrpSpPr/>
          <p:nvPr/>
        </p:nvGrpSpPr>
        <p:grpSpPr>
          <a:xfrm>
            <a:off x="495197" y="5616464"/>
            <a:ext cx="14216162" cy="9001188"/>
            <a:chOff x="2138271" y="9902744"/>
            <a:chExt cx="13501782" cy="7461511"/>
          </a:xfrm>
        </p:grpSpPr>
        <p:sp>
          <p:nvSpPr>
            <p:cNvPr id="7" name="6 Rectángulo redondeado"/>
            <p:cNvSpPr/>
            <p:nvPr/>
          </p:nvSpPr>
          <p:spPr>
            <a:xfrm>
              <a:off x="2138271" y="9902744"/>
              <a:ext cx="13501782" cy="1006712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5400" dirty="0" err="1" smtClean="0">
                  <a:solidFill>
                    <a:schemeClr val="tx1"/>
                  </a:solidFill>
                </a:rPr>
                <a:t>Abstract</a:t>
              </a:r>
              <a:endParaRPr lang="es-CO" sz="5400" dirty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138271" y="10968675"/>
              <a:ext cx="13501782" cy="6395580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Este articulo presenta un análisis sistemático del método de extracción del esqueleto por medio de la contracción de un volumen con suavizado </a:t>
              </a:r>
              <a:r>
                <a:rPr lang="es-CO" sz="3600" dirty="0" err="1" smtClean="0">
                  <a:solidFill>
                    <a:schemeClr val="tx1"/>
                  </a:solidFill>
                </a:rPr>
                <a:t>Laplaciano</a:t>
              </a:r>
              <a:r>
                <a:rPr lang="es-CO" sz="3600" dirty="0" smtClean="0">
                  <a:solidFill>
                    <a:schemeClr val="tx1"/>
                  </a:solidFill>
                </a:rPr>
                <a:t>. El trabajo realiza una aproximación experimental al problema de la extracción del esqueleto, para encontrar el rendimiento del método evaluado frente a cambios isométricos, y durante la fase de </a:t>
              </a:r>
              <a:r>
                <a:rPr lang="es-CO" sz="3600" dirty="0" smtClean="0">
                  <a:solidFill>
                    <a:schemeClr val="tx1"/>
                  </a:solidFill>
                </a:rPr>
                <a:t>simplificación. </a:t>
              </a:r>
              <a:r>
                <a:rPr lang="es-CO" sz="3600" dirty="0" smtClean="0">
                  <a:solidFill>
                    <a:schemeClr val="tx1"/>
                  </a:solidFill>
                </a:rPr>
                <a:t>Esta evaluación utilizo el modelo tridimensional animado de una persona que realizaba una caminata, a este modelo se le extrajo el esqueleto y se compararon las diferencias en distintos instantes de la animación, y distintas </a:t>
              </a:r>
              <a:r>
                <a:rPr lang="es-CO" sz="3600" dirty="0" smtClean="0">
                  <a:solidFill>
                    <a:schemeClr val="tx1"/>
                  </a:solidFill>
                </a:rPr>
                <a:t>configuraciones </a:t>
              </a:r>
              <a:r>
                <a:rPr lang="es-CO" sz="3600" dirty="0" smtClean="0">
                  <a:solidFill>
                    <a:schemeClr val="tx1"/>
                  </a:solidFill>
                </a:rPr>
                <a:t>del </a:t>
              </a:r>
              <a:r>
                <a:rPr lang="es-CO" sz="3600" dirty="0" smtClean="0">
                  <a:solidFill>
                    <a:schemeClr val="tx1"/>
                  </a:solidFill>
                </a:rPr>
                <a:t>proceso de </a:t>
              </a:r>
              <a:r>
                <a:rPr lang="es-CO" sz="3600" dirty="0" smtClean="0">
                  <a:solidFill>
                    <a:schemeClr val="tx1"/>
                  </a:solidFill>
                </a:rPr>
                <a:t>simplificación. </a:t>
              </a:r>
              <a:r>
                <a:rPr lang="es-CO" sz="3600" dirty="0" smtClean="0">
                  <a:solidFill>
                    <a:schemeClr val="tx1"/>
                  </a:solidFill>
                </a:rPr>
                <a:t>Los resultados muestran un óptimo rendimiento del método frente a las transformaciones isométricas, y múltiples problemas en la fase de </a:t>
              </a:r>
              <a:r>
                <a:rPr lang="es-CO" sz="3600" dirty="0" smtClean="0">
                  <a:solidFill>
                    <a:schemeClr val="tx1"/>
                  </a:solidFill>
                </a:rPr>
                <a:t>simplificación de </a:t>
              </a:r>
              <a:r>
                <a:rPr lang="es-CO" sz="3600" dirty="0" smtClean="0">
                  <a:solidFill>
                    <a:schemeClr val="tx1"/>
                  </a:solidFill>
                </a:rPr>
                <a:t>mallas.</a:t>
              </a: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15425739" y="29976823"/>
            <a:ext cx="14144724" cy="7715303"/>
            <a:chOff x="2138271" y="10731801"/>
            <a:chExt cx="13501782" cy="6395580"/>
          </a:xfrm>
        </p:grpSpPr>
        <p:sp>
          <p:nvSpPr>
            <p:cNvPr id="14" name="13 Rectángulo redondeado"/>
            <p:cNvSpPr/>
            <p:nvPr/>
          </p:nvSpPr>
          <p:spPr>
            <a:xfrm>
              <a:off x="2138271" y="10731801"/>
              <a:ext cx="13501782" cy="742579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5400" dirty="0" smtClean="0">
                  <a:solidFill>
                    <a:schemeClr val="tx1"/>
                  </a:solidFill>
                </a:rPr>
                <a:t>Referencias y Agradecimientos</a:t>
              </a:r>
              <a:endParaRPr lang="es-CO" sz="5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38271" y="11501639"/>
              <a:ext cx="13501782" cy="5625742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 typeface="Arial" pitchFamily="34" charset="0"/>
                <a:buChar char="•"/>
              </a:pPr>
              <a:endParaRPr lang="es-CO" sz="3200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smtClean="0">
                  <a:solidFill>
                    <a:schemeClr val="tx1"/>
                  </a:solidFill>
                </a:rPr>
                <a:t>Oscar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Kin-Chung</a:t>
              </a:r>
              <a:r>
                <a:rPr lang="es-CO" sz="3200" dirty="0" smtClean="0">
                  <a:solidFill>
                    <a:schemeClr val="tx1"/>
                  </a:solidFill>
                </a:rPr>
                <a:t> Au,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Chiew-Lan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Tai</a:t>
              </a:r>
              <a:r>
                <a:rPr lang="es-CO" sz="3200" dirty="0" smtClean="0">
                  <a:solidFill>
                    <a:schemeClr val="tx1"/>
                  </a:solidFill>
                </a:rPr>
                <a:t>,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Hung-Kuo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Chu</a:t>
              </a:r>
              <a:r>
                <a:rPr lang="es-CO" sz="3200" dirty="0" smtClean="0">
                  <a:solidFill>
                    <a:schemeClr val="tx1"/>
                  </a:solidFill>
                </a:rPr>
                <a:t>, Daniel Cohen-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Or</a:t>
              </a:r>
              <a:r>
                <a:rPr lang="es-CO" sz="3200" dirty="0" smtClean="0">
                  <a:solidFill>
                    <a:schemeClr val="tx1"/>
                  </a:solidFill>
                </a:rPr>
                <a:t>, and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Tong-Yee</a:t>
              </a:r>
              <a:r>
                <a:rPr lang="es-CO" sz="3200" dirty="0" smtClean="0">
                  <a:solidFill>
                    <a:schemeClr val="tx1"/>
                  </a:solidFill>
                </a:rPr>
                <a:t> Lee.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Skeleton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extraction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by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mesh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contraction</a:t>
              </a:r>
              <a:r>
                <a:rPr lang="es-CO" sz="3200" dirty="0" smtClean="0">
                  <a:solidFill>
                    <a:schemeClr val="tx1"/>
                  </a:solidFill>
                </a:rPr>
                <a:t>. 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ACM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Transactions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on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Graphics</a:t>
              </a:r>
              <a:r>
                <a:rPr lang="es-CO" sz="3200" dirty="0" smtClean="0">
                  <a:solidFill>
                    <a:schemeClr val="tx1"/>
                  </a:solidFill>
                </a:rPr>
                <a:t>, 27(3):10, 2008.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Skeleton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Extraction</a:t>
              </a:r>
              <a:r>
                <a:rPr lang="es-CO" sz="3200" dirty="0" smtClean="0">
                  <a:solidFill>
                    <a:schemeClr val="tx1"/>
                  </a:solidFill>
                </a:rPr>
                <a:t>.</a:t>
              </a:r>
            </a:p>
            <a:p>
              <a:pPr>
                <a:buFont typeface="Arial" pitchFamily="34" charset="0"/>
                <a:buChar char="•"/>
              </a:pPr>
              <a:r>
                <a:rPr lang="es-CO" sz="3200" dirty="0" smtClean="0">
                  <a:solidFill>
                    <a:schemeClr val="tx1"/>
                  </a:solidFill>
                </a:rPr>
                <a:t>Daniel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Vlasic</a:t>
              </a:r>
              <a:r>
                <a:rPr lang="es-CO" sz="3200" dirty="0" smtClean="0">
                  <a:solidFill>
                    <a:schemeClr val="tx1"/>
                  </a:solidFill>
                </a:rPr>
                <a:t>,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Ilya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Baran</a:t>
              </a:r>
              <a:r>
                <a:rPr lang="es-CO" sz="3200" dirty="0" smtClean="0">
                  <a:solidFill>
                    <a:schemeClr val="tx1"/>
                  </a:solidFill>
                </a:rPr>
                <a:t>,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Wojciech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Matusik</a:t>
              </a:r>
              <a:r>
                <a:rPr lang="es-CO" sz="3200" dirty="0" smtClean="0">
                  <a:solidFill>
                    <a:schemeClr val="tx1"/>
                  </a:solidFill>
                </a:rPr>
                <a:t>, and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Jovan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Popović</a:t>
              </a:r>
              <a:r>
                <a:rPr lang="es-CO" sz="3200" dirty="0" smtClean="0">
                  <a:solidFill>
                    <a:schemeClr val="tx1"/>
                  </a:solidFill>
                </a:rPr>
                <a:t>.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Articulated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mesh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animation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from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multi-view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silhouettes</a:t>
              </a:r>
              <a:r>
                <a:rPr lang="es-CO" sz="3200" dirty="0" smtClean="0">
                  <a:solidFill>
                    <a:schemeClr val="tx1"/>
                  </a:solidFill>
                </a:rPr>
                <a:t>. 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ACM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Trans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. Graph</a:t>
              </a:r>
              <a:r>
                <a:rPr lang="es-CO" sz="3200" dirty="0" smtClean="0">
                  <a:solidFill>
                    <a:schemeClr val="tx1"/>
                  </a:solidFill>
                </a:rPr>
                <a:t>.,27(3):1–9, 2008. 3D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Reconstruction</a:t>
              </a:r>
              <a:r>
                <a:rPr lang="es-CO" sz="3200" dirty="0" smtClean="0">
                  <a:solidFill>
                    <a:schemeClr val="tx1"/>
                  </a:solidFill>
                </a:rPr>
                <a:t>.</a:t>
              </a:r>
              <a:endParaRPr lang="es-CO" sz="3200" dirty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s-CO" sz="3200" dirty="0" err="1" smtClean="0">
                  <a:solidFill>
                    <a:schemeClr val="tx1"/>
                  </a:solidFill>
                </a:rPr>
                <a:t>Nicu</a:t>
              </a:r>
              <a:r>
                <a:rPr lang="es-CO" sz="3200" dirty="0" smtClean="0">
                  <a:solidFill>
                    <a:schemeClr val="tx1"/>
                  </a:solidFill>
                </a:rPr>
                <a:t> D. Cornea and Patrick Min. 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Curve-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skeleton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properties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,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applications</a:t>
              </a:r>
              <a:r>
                <a:rPr lang="es-CO" sz="3200" b="1" dirty="0" smtClean="0">
                  <a:solidFill>
                    <a:schemeClr val="tx1"/>
                  </a:solidFill>
                </a:rPr>
                <a:t>, and </a:t>
              </a:r>
              <a:r>
                <a:rPr lang="es-CO" sz="3200" b="1" dirty="0" err="1" smtClean="0">
                  <a:solidFill>
                    <a:schemeClr val="tx1"/>
                  </a:solidFill>
                </a:rPr>
                <a:t>algorithms</a:t>
              </a:r>
              <a:r>
                <a:rPr lang="es-CO" sz="3200" dirty="0" smtClean="0">
                  <a:solidFill>
                    <a:schemeClr val="tx1"/>
                  </a:solidFill>
                </a:rPr>
                <a:t>. 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IEEE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Transactions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on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Visualization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and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Computer</a:t>
              </a:r>
              <a:r>
                <a:rPr lang="es-CO" sz="3200" i="1" dirty="0" smtClean="0">
                  <a:solidFill>
                    <a:schemeClr val="tx1"/>
                  </a:solidFill>
                </a:rPr>
                <a:t> </a:t>
              </a:r>
              <a:r>
                <a:rPr lang="es-CO" sz="3200" i="1" dirty="0" err="1" smtClean="0">
                  <a:solidFill>
                    <a:schemeClr val="tx1"/>
                  </a:solidFill>
                </a:rPr>
                <a:t>Graphics</a:t>
              </a:r>
              <a:r>
                <a:rPr lang="es-CO" sz="3200" dirty="0" smtClean="0">
                  <a:solidFill>
                    <a:schemeClr val="tx1"/>
                  </a:solidFill>
                </a:rPr>
                <a:t>, 13(3):530–548, 2007.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Skeleton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Extraction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Survey</a:t>
              </a:r>
              <a:r>
                <a:rPr lang="es-CO" sz="3200" dirty="0" smtClean="0">
                  <a:solidFill>
                    <a:schemeClr val="tx1"/>
                  </a:solidFill>
                </a:rPr>
                <a:t> </a:t>
              </a:r>
              <a:r>
                <a:rPr lang="es-CO" sz="3200" dirty="0" err="1" smtClean="0">
                  <a:solidFill>
                    <a:schemeClr val="tx1"/>
                  </a:solidFill>
                </a:rPr>
                <a:t>Member-Silver</a:t>
              </a:r>
              <a:r>
                <a:rPr lang="es-CO" sz="3200" dirty="0" smtClean="0">
                  <a:solidFill>
                    <a:schemeClr val="tx1"/>
                  </a:solidFill>
                </a:rPr>
                <a:t>, Deborah</a:t>
              </a:r>
              <a:r>
                <a:rPr lang="es-CO" sz="3200" dirty="0" smtClean="0">
                  <a:solidFill>
                    <a:schemeClr val="tx1"/>
                  </a:solidFill>
                </a:rPr>
                <a:t>.</a:t>
              </a:r>
            </a:p>
            <a:p>
              <a:pPr>
                <a:buFont typeface="Arial" pitchFamily="34" charset="0"/>
                <a:buChar char="•"/>
              </a:pPr>
              <a:endParaRPr lang="es-CO" sz="3200" dirty="0" smtClean="0">
                <a:solidFill>
                  <a:schemeClr val="tx1"/>
                </a:solidFill>
              </a:endParaRPr>
            </a:p>
            <a:p>
              <a:r>
                <a:rPr lang="es-CO" sz="3200" i="1" dirty="0" smtClean="0">
                  <a:solidFill>
                    <a:schemeClr val="tx1"/>
                  </a:solidFill>
                </a:rPr>
                <a:t>Agradecimientos</a:t>
              </a:r>
              <a:r>
                <a:rPr lang="es-CO" sz="3200" dirty="0" smtClean="0">
                  <a:solidFill>
                    <a:schemeClr val="tx1"/>
                  </a:solidFill>
                </a:rPr>
                <a:t>: </a:t>
              </a:r>
              <a:r>
                <a:rPr lang="en-US" sz="3200" dirty="0" smtClean="0">
                  <a:solidFill>
                    <a:schemeClr val="tx1"/>
                  </a:solidFill>
                </a:rPr>
                <a:t>The captured performance data were provided courtesy of the </a:t>
              </a:r>
              <a:r>
                <a:rPr lang="en-US" sz="3200" dirty="0" smtClean="0">
                  <a:solidFill>
                    <a:schemeClr val="tx1"/>
                  </a:solidFill>
                </a:rPr>
                <a:t>Computer Graphics </a:t>
              </a:r>
              <a:r>
                <a:rPr lang="en-US" sz="3200" dirty="0" smtClean="0">
                  <a:solidFill>
                    <a:schemeClr val="tx1"/>
                  </a:solidFill>
                </a:rPr>
                <a:t>Group of the MIT CSAIL Vision Research (</a:t>
              </a:r>
              <a:r>
                <a:rPr lang="en-US" sz="3200" dirty="0" err="1" smtClean="0">
                  <a:solidFill>
                    <a:schemeClr val="tx1"/>
                  </a:solidFill>
                </a:rPr>
                <a:t>Cambirdge</a:t>
              </a:r>
              <a:r>
                <a:rPr lang="en-US" sz="3200" dirty="0" smtClean="0">
                  <a:solidFill>
                    <a:schemeClr val="tx1"/>
                  </a:solidFill>
                </a:rPr>
                <a:t>, USA).</a:t>
              </a:r>
              <a:endParaRPr lang="es-CO" sz="3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15425739" y="5616464"/>
            <a:ext cx="14287600" cy="11715833"/>
            <a:chOff x="2138271" y="9902744"/>
            <a:chExt cx="13501782" cy="9711809"/>
          </a:xfrm>
        </p:grpSpPr>
        <p:sp>
          <p:nvSpPr>
            <p:cNvPr id="17" name="16 Rectángulo redondeado"/>
            <p:cNvSpPr/>
            <p:nvPr/>
          </p:nvSpPr>
          <p:spPr>
            <a:xfrm>
              <a:off x="2138271" y="9902744"/>
              <a:ext cx="13501782" cy="1065930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5400" dirty="0" smtClean="0">
                  <a:solidFill>
                    <a:schemeClr val="tx1"/>
                  </a:solidFill>
                </a:rPr>
                <a:t>Experimentación</a:t>
              </a: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2138271" y="11027893"/>
              <a:ext cx="13501782" cy="8586660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Se uso la implementación hecha en Oscar </a:t>
              </a:r>
              <a:r>
                <a:rPr lang="es-CO" sz="3600" dirty="0" err="1" smtClean="0">
                  <a:solidFill>
                    <a:schemeClr val="tx1"/>
                  </a:solidFill>
                </a:rPr>
                <a:t>Kin-Chung</a:t>
              </a:r>
              <a:r>
                <a:rPr lang="es-CO" sz="3600" dirty="0" smtClean="0">
                  <a:solidFill>
                    <a:schemeClr val="tx1"/>
                  </a:solidFill>
                </a:rPr>
                <a:t> Au et al. </a:t>
              </a:r>
              <a:r>
                <a:rPr lang="es-CO" sz="3600" dirty="0" smtClean="0">
                  <a:solidFill>
                    <a:schemeClr val="tx1"/>
                  </a:solidFill>
                </a:rPr>
                <a:t>Por </a:t>
              </a:r>
              <a:r>
                <a:rPr lang="es-CO" sz="3600" dirty="0" smtClean="0">
                  <a:solidFill>
                    <a:schemeClr val="tx1"/>
                  </a:solidFill>
                </a:rPr>
                <a:t>los autores, para realizar la extracción del esqueleto de un modelo tridimensional que fue obtenido mediante el método de recuperación de forma desde las siluetas realizado por </a:t>
              </a:r>
              <a:r>
                <a:rPr lang="es-CO" sz="3600" dirty="0" err="1" smtClean="0">
                  <a:solidFill>
                    <a:schemeClr val="tx1"/>
                  </a:solidFill>
                </a:rPr>
                <a:t>Vlasic</a:t>
              </a:r>
              <a:r>
                <a:rPr lang="es-CO" sz="3600" dirty="0" smtClean="0">
                  <a:solidFill>
                    <a:schemeClr val="tx1"/>
                  </a:solidFill>
                </a:rPr>
                <a:t> et al</a:t>
              </a:r>
              <a:r>
                <a:rPr lang="es-CO" sz="3600" dirty="0" smtClean="0">
                  <a:solidFill>
                    <a:schemeClr val="tx1"/>
                  </a:solidFill>
                </a:rPr>
                <a:t>. De </a:t>
              </a:r>
              <a:r>
                <a:rPr lang="es-CO" sz="3600" dirty="0" smtClean="0">
                  <a:solidFill>
                    <a:schemeClr val="tx1"/>
                  </a:solidFill>
                </a:rPr>
                <a:t>este modelo se registro una caminata durante 240 cuadros</a:t>
              </a:r>
              <a:r>
                <a:rPr lang="es-CO" sz="3600" dirty="0" smtClean="0">
                  <a:solidFill>
                    <a:schemeClr val="tx1"/>
                  </a:solidFill>
                </a:rPr>
                <a:t>.</a:t>
              </a:r>
            </a:p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Para evaluar el proceso de simplificación se variaron el numero de nodos usados para describir uniones en el </a:t>
              </a:r>
              <a:r>
                <a:rPr lang="es-CO" sz="3600" dirty="0" smtClean="0">
                  <a:solidFill>
                    <a:schemeClr val="tx1"/>
                  </a:solidFill>
                </a:rPr>
                <a:t>esqueleto (ver figura 3) y se clasificaron las uniones así ver figura 2.</a:t>
              </a: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En el segundo experimento se seleccionaron diferentes poses para </a:t>
              </a:r>
              <a:r>
                <a:rPr lang="es-CO" sz="3600" dirty="0" smtClean="0">
                  <a:solidFill>
                    <a:schemeClr val="tx1"/>
                  </a:solidFill>
                </a:rPr>
                <a:t>observar la correspondencia topológica entre los esqueletos </a:t>
              </a:r>
              <a:r>
                <a:rPr lang="es-CO" sz="3600" dirty="0" smtClean="0">
                  <a:solidFill>
                    <a:schemeClr val="tx1"/>
                  </a:solidFill>
                </a:rPr>
                <a:t>extraídos y analizar el comportamiento del </a:t>
              </a:r>
              <a:r>
                <a:rPr lang="es-CO" sz="3600" dirty="0" smtClean="0">
                  <a:solidFill>
                    <a:schemeClr val="tx1"/>
                  </a:solidFill>
                </a:rPr>
                <a:t>método frente a transformaciones isométricas de la geometría de un </a:t>
              </a:r>
              <a:r>
                <a:rPr lang="es-CO" sz="3600" dirty="0" smtClean="0">
                  <a:solidFill>
                    <a:schemeClr val="tx1"/>
                  </a:solidFill>
                </a:rPr>
                <a:t>cuerpo.</a:t>
              </a:r>
              <a:endParaRPr lang="es-CO" sz="3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15425739" y="17903800"/>
            <a:ext cx="14287600" cy="11572957"/>
            <a:chOff x="2138271" y="9902744"/>
            <a:chExt cx="13501782" cy="9593372"/>
          </a:xfrm>
        </p:grpSpPr>
        <p:sp>
          <p:nvSpPr>
            <p:cNvPr id="20" name="19 Rectángulo redondeado"/>
            <p:cNvSpPr/>
            <p:nvPr/>
          </p:nvSpPr>
          <p:spPr>
            <a:xfrm>
              <a:off x="2138271" y="9902744"/>
              <a:ext cx="13501782" cy="947493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5400" dirty="0" smtClean="0">
                  <a:solidFill>
                    <a:schemeClr val="tx1"/>
                  </a:solidFill>
                </a:rPr>
                <a:t>Resultados</a:t>
              </a:r>
              <a:endParaRPr lang="es-CO" sz="5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2138271" y="10909456"/>
              <a:ext cx="13501782" cy="8586660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El </a:t>
              </a:r>
              <a:r>
                <a:rPr lang="es-CO" sz="3600" dirty="0" smtClean="0">
                  <a:solidFill>
                    <a:schemeClr val="tx1"/>
                  </a:solidFill>
                </a:rPr>
                <a:t>método </a:t>
              </a:r>
              <a:r>
                <a:rPr lang="es-CO" sz="3600" dirty="0" smtClean="0">
                  <a:solidFill>
                    <a:schemeClr val="tx1"/>
                  </a:solidFill>
                </a:rPr>
                <a:t>recupera </a:t>
              </a:r>
              <a:r>
                <a:rPr lang="es-CO" sz="3600" dirty="0" smtClean="0">
                  <a:solidFill>
                    <a:schemeClr val="tx1"/>
                  </a:solidFill>
                </a:rPr>
                <a:t>de forma óptima el esqueleto de un cuerpo bajo transformaciones isométricas, </a:t>
              </a:r>
              <a:r>
                <a:rPr lang="es-CO" sz="3600" dirty="0" smtClean="0">
                  <a:solidFill>
                    <a:schemeClr val="tx1"/>
                  </a:solidFill>
                </a:rPr>
                <a:t>ver </a:t>
              </a:r>
              <a:r>
                <a:rPr lang="es-CO" sz="3600" dirty="0" smtClean="0">
                  <a:solidFill>
                    <a:schemeClr val="tx1"/>
                  </a:solidFill>
                </a:rPr>
                <a:t>la tabla </a:t>
              </a:r>
              <a:r>
                <a:rPr lang="es-CO" sz="3600" dirty="0" smtClean="0">
                  <a:solidFill>
                    <a:schemeClr val="tx1"/>
                  </a:solidFill>
                </a:rPr>
                <a:t>1, se </a:t>
              </a:r>
              <a:r>
                <a:rPr lang="es-CO" sz="3600" dirty="0" smtClean="0">
                  <a:solidFill>
                    <a:schemeClr val="tx1"/>
                  </a:solidFill>
                </a:rPr>
                <a:t>recuperaron en promedio 19.71 nodos de los 21 necesarios para reconstruir el esqueleto en diferentes </a:t>
              </a:r>
              <a:r>
                <a:rPr lang="es-CO" sz="3600" dirty="0" smtClean="0">
                  <a:solidFill>
                    <a:schemeClr val="tx1"/>
                  </a:solidFill>
                </a:rPr>
                <a:t>poses. </a:t>
              </a:r>
            </a:p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El </a:t>
              </a:r>
              <a:r>
                <a:rPr lang="es-CO" sz="3600" dirty="0" smtClean="0">
                  <a:solidFill>
                    <a:schemeClr val="tx1"/>
                  </a:solidFill>
                </a:rPr>
                <a:t>método no pudo recuperar 1.86 nodos de los necesarios para </a:t>
              </a:r>
              <a:r>
                <a:rPr lang="es-CO" sz="3600" dirty="0" smtClean="0">
                  <a:solidFill>
                    <a:schemeClr val="tx1"/>
                  </a:solidFill>
                </a:rPr>
                <a:t>reconstruir totalmente el esqueleto. </a:t>
              </a:r>
              <a:r>
                <a:rPr lang="es-CO" sz="3600" dirty="0" smtClean="0">
                  <a:solidFill>
                    <a:schemeClr val="tx1"/>
                  </a:solidFill>
                </a:rPr>
                <a:t>La línea verde en la figura 3 describe el numero de nodos que hacen falta para recuperar el modelo.</a:t>
              </a:r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endParaRPr lang="es-CO" sz="3600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Durante la fase de </a:t>
              </a:r>
              <a:r>
                <a:rPr lang="es-CO" sz="3600" dirty="0" smtClean="0">
                  <a:solidFill>
                    <a:schemeClr val="tx1"/>
                  </a:solidFill>
                </a:rPr>
                <a:t>simplificación (ver figura 3) </a:t>
              </a:r>
              <a:r>
                <a:rPr lang="es-CO" sz="3600" dirty="0" smtClean="0">
                  <a:solidFill>
                    <a:schemeClr val="tx1"/>
                  </a:solidFill>
                </a:rPr>
                <a:t>el método </a:t>
              </a:r>
              <a:r>
                <a:rPr lang="es-CO" sz="3600" dirty="0" smtClean="0">
                  <a:solidFill>
                    <a:schemeClr val="tx1"/>
                  </a:solidFill>
                </a:rPr>
                <a:t>no sufre </a:t>
              </a:r>
              <a:r>
                <a:rPr lang="es-CO" sz="3600" dirty="0" smtClean="0">
                  <a:solidFill>
                    <a:schemeClr val="tx1"/>
                  </a:solidFill>
                </a:rPr>
                <a:t>perdida ni </a:t>
              </a:r>
              <a:r>
                <a:rPr lang="es-CO" sz="3600" dirty="0" smtClean="0">
                  <a:solidFill>
                    <a:schemeClr val="tx1"/>
                  </a:solidFill>
                </a:rPr>
                <a:t>es sensible </a:t>
              </a:r>
              <a:r>
                <a:rPr lang="es-CO" sz="3600" dirty="0" smtClean="0">
                  <a:solidFill>
                    <a:schemeClr val="tx1"/>
                  </a:solidFill>
                </a:rPr>
                <a:t>al </a:t>
              </a:r>
              <a:r>
                <a:rPr lang="es-CO" sz="3600" dirty="0" smtClean="0">
                  <a:solidFill>
                    <a:schemeClr val="tx1"/>
                  </a:solidFill>
                </a:rPr>
                <a:t>uso de mas </a:t>
              </a:r>
              <a:r>
                <a:rPr lang="es-CO" sz="3600" dirty="0" smtClean="0">
                  <a:solidFill>
                    <a:schemeClr val="tx1"/>
                  </a:solidFill>
                </a:rPr>
                <a:t>de 24 nodos </a:t>
              </a:r>
              <a:r>
                <a:rPr lang="es-CO" sz="3600" dirty="0" smtClean="0">
                  <a:solidFill>
                    <a:schemeClr val="tx1"/>
                  </a:solidFill>
                </a:rPr>
                <a:t>(línea azul). El </a:t>
              </a:r>
              <a:r>
                <a:rPr lang="es-CO" sz="3600" dirty="0" smtClean="0">
                  <a:solidFill>
                    <a:schemeClr val="tx1"/>
                  </a:solidFill>
                </a:rPr>
                <a:t>método </a:t>
              </a:r>
              <a:r>
                <a:rPr lang="es-CO" sz="3600" dirty="0" smtClean="0">
                  <a:solidFill>
                    <a:schemeClr val="tx1"/>
                  </a:solidFill>
                </a:rPr>
                <a:t>tiene </a:t>
              </a:r>
              <a:r>
                <a:rPr lang="es-CO" sz="3600" dirty="0" smtClean="0">
                  <a:solidFill>
                    <a:schemeClr val="tx1"/>
                  </a:solidFill>
                </a:rPr>
                <a:t>un numero mínimo de 3 nodos recuperados erróneamente como se observa el la </a:t>
              </a:r>
              <a:r>
                <a:rPr lang="es-CO" sz="3600" dirty="0" smtClean="0">
                  <a:solidFill>
                    <a:schemeClr val="tx1"/>
                  </a:solidFill>
                </a:rPr>
                <a:t>línea roja de la figura 3. </a:t>
              </a:r>
              <a:endParaRPr lang="es-CO" sz="3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23760" y="38549378"/>
            <a:ext cx="29361017" cy="3714780"/>
            <a:chOff x="2138271" y="10717696"/>
            <a:chExt cx="13501782" cy="2825189"/>
          </a:xfrm>
        </p:grpSpPr>
        <p:sp>
          <p:nvSpPr>
            <p:cNvPr id="23" name="22 Rectángulo redondeado"/>
            <p:cNvSpPr/>
            <p:nvPr/>
          </p:nvSpPr>
          <p:spPr>
            <a:xfrm>
              <a:off x="2138271" y="10717696"/>
              <a:ext cx="13501782" cy="760627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5400" dirty="0" smtClean="0">
                  <a:solidFill>
                    <a:schemeClr val="tx1"/>
                  </a:solidFill>
                </a:rPr>
                <a:t>Contacto</a:t>
              </a: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2138271" y="11532655"/>
              <a:ext cx="13501782" cy="2010230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3600" dirty="0" smtClean="0">
                  <a:solidFill>
                    <a:schemeClr val="tx1"/>
                  </a:solidFill>
                </a:rPr>
                <a:t>Alexander Pinzón Fernández </a:t>
              </a:r>
              <a:r>
                <a:rPr lang="es-CO" sz="3600" dirty="0" smtClean="0">
                  <a:solidFill>
                    <a:schemeClr val="tx1"/>
                  </a:solidFill>
                  <a:hlinkClick r:id="rId2"/>
                </a:rPr>
                <a:t>apinzonf@gmail.com</a:t>
              </a:r>
              <a:endParaRPr lang="es-CO" sz="3600" dirty="0" smtClean="0">
                <a:solidFill>
                  <a:schemeClr val="tx1"/>
                </a:solidFill>
              </a:endParaRPr>
            </a:p>
            <a:p>
              <a:r>
                <a:rPr lang="es-CO" sz="3600" dirty="0" smtClean="0">
                  <a:solidFill>
                    <a:schemeClr val="tx1"/>
                  </a:solidFill>
                </a:rPr>
                <a:t>Grupo de Investigación </a:t>
              </a:r>
              <a:r>
                <a:rPr lang="es-CO" sz="3600" dirty="0" err="1" smtClean="0">
                  <a:solidFill>
                    <a:schemeClr val="tx1"/>
                  </a:solidFill>
                </a:rPr>
                <a:t>Bioingenium</a:t>
              </a:r>
              <a:r>
                <a:rPr lang="es-CO" sz="3600" dirty="0" smtClean="0">
                  <a:solidFill>
                    <a:schemeClr val="tx1"/>
                  </a:solidFill>
                </a:rPr>
                <a:t> </a:t>
              </a:r>
              <a:r>
                <a:rPr lang="es-CO" sz="3600" dirty="0" smtClean="0">
                  <a:solidFill>
                    <a:schemeClr val="tx1"/>
                  </a:solidFill>
                  <a:hlinkClick r:id="rId3"/>
                </a:rPr>
                <a:t>www.bioingenium.unal.edu.co</a:t>
              </a:r>
              <a:endParaRPr lang="es-CO" sz="3600" dirty="0" smtClean="0">
                <a:solidFill>
                  <a:schemeClr val="tx1"/>
                </a:solidFill>
              </a:endParaRPr>
            </a:p>
            <a:p>
              <a:r>
                <a:rPr lang="es-CO" sz="3600" dirty="0" smtClean="0">
                  <a:solidFill>
                    <a:schemeClr val="tx1"/>
                  </a:solidFill>
                </a:rPr>
                <a:t>Universidad Nacional de Colombia </a:t>
              </a:r>
              <a:r>
                <a:rPr lang="es-CO" sz="3600" dirty="0" smtClean="0">
                  <a:solidFill>
                    <a:schemeClr val="tx1"/>
                  </a:solidFill>
                  <a:hlinkClick r:id="rId4"/>
                </a:rPr>
                <a:t>www.unal.edu.co</a:t>
              </a:r>
              <a:endParaRPr lang="es-CO" sz="3600" dirty="0" smtClean="0">
                <a:solidFill>
                  <a:schemeClr val="tx1"/>
                </a:solidFill>
              </a:endParaRPr>
            </a:p>
            <a:p>
              <a:r>
                <a:rPr lang="es-CO" sz="3600" dirty="0" smtClean="0">
                  <a:solidFill>
                    <a:schemeClr val="tx1"/>
                  </a:solidFill>
                </a:rPr>
                <a:t>Facultad de Medicina, Edificio 471 Primer Piso</a:t>
              </a:r>
            </a:p>
          </p:txBody>
        </p:sp>
      </p:grpSp>
      <p:pic>
        <p:nvPicPr>
          <p:cNvPr id="25" name="24 Imagen" descr="logoBioingeniu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0383" y="39906704"/>
            <a:ext cx="4429156" cy="2157585"/>
          </a:xfrm>
          <a:prstGeom prst="rect">
            <a:avLst/>
          </a:prstGeom>
        </p:spPr>
      </p:pic>
      <p:pic>
        <p:nvPicPr>
          <p:cNvPr id="27" name="26 Imagen" descr="logoun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712547" y="39809476"/>
            <a:ext cx="5357850" cy="2195372"/>
          </a:xfrm>
          <a:prstGeom prst="rect">
            <a:avLst/>
          </a:prstGeom>
        </p:spPr>
      </p:pic>
      <p:grpSp>
        <p:nvGrpSpPr>
          <p:cNvPr id="32" name="31 Grupo"/>
          <p:cNvGrpSpPr/>
          <p:nvPr/>
        </p:nvGrpSpPr>
        <p:grpSpPr>
          <a:xfrm>
            <a:off x="566635" y="15332032"/>
            <a:ext cx="14144724" cy="12573088"/>
            <a:chOff x="566635" y="17403734"/>
            <a:chExt cx="13001716" cy="12573088"/>
          </a:xfrm>
        </p:grpSpPr>
        <p:grpSp>
          <p:nvGrpSpPr>
            <p:cNvPr id="10" name="9 Grupo"/>
            <p:cNvGrpSpPr/>
            <p:nvPr/>
          </p:nvGrpSpPr>
          <p:grpSpPr>
            <a:xfrm>
              <a:off x="566635" y="17403734"/>
              <a:ext cx="13001716" cy="12573088"/>
              <a:chOff x="2138271" y="9902744"/>
              <a:chExt cx="13501782" cy="10422428"/>
            </a:xfrm>
          </p:grpSpPr>
          <p:sp>
            <p:nvSpPr>
              <p:cNvPr id="11" name="10 Rectángulo redondeado"/>
              <p:cNvSpPr/>
              <p:nvPr/>
            </p:nvSpPr>
            <p:spPr>
              <a:xfrm>
                <a:off x="2138271" y="9902744"/>
                <a:ext cx="13501782" cy="1065930"/>
              </a:xfrm>
              <a:prstGeom prst="roundRect">
                <a:avLst>
                  <a:gd name="adj" fmla="val 348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sz="5400" dirty="0" smtClean="0">
                    <a:solidFill>
                      <a:schemeClr val="tx1"/>
                    </a:solidFill>
                  </a:rPr>
                  <a:t>Contracción con suavizado </a:t>
                </a:r>
                <a:r>
                  <a:rPr lang="es-CO" sz="5400" dirty="0" err="1" smtClean="0">
                    <a:solidFill>
                      <a:schemeClr val="tx1"/>
                    </a:solidFill>
                  </a:rPr>
                  <a:t>Laplaciano</a:t>
                </a:r>
                <a:endParaRPr lang="es-CO" sz="5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11 Rectángulo redondeado"/>
              <p:cNvSpPr/>
              <p:nvPr/>
            </p:nvSpPr>
            <p:spPr>
              <a:xfrm>
                <a:off x="2138271" y="11027892"/>
                <a:ext cx="13501782" cy="9297280"/>
              </a:xfrm>
              <a:prstGeom prst="roundRect">
                <a:avLst>
                  <a:gd name="adj" fmla="val 348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Este 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método 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contrae iterativamente 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una malla de polígonos por 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medio del suavizado 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laplaciano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hasta tener un volumen de 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cero ver figura 1.</a:t>
                </a: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La contracción es tomada como un problema de minimización de energía, con los siguientes términos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r>
                  <a:rPr lang="es-CO" sz="3600" dirty="0" smtClean="0">
                    <a:solidFill>
                      <a:schemeClr val="tx1"/>
                    </a:solidFill>
                  </a:rPr>
                  <a:t> </a:t>
                </a:r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r>
                  <a:rPr lang="es-CO" sz="3600" dirty="0" smtClean="0">
                    <a:solidFill>
                      <a:schemeClr val="tx1"/>
                    </a:solidFill>
                  </a:rPr>
                  <a:t>• </a:t>
                </a:r>
                <a:r>
                  <a:rPr lang="es-CO" sz="3600" b="1" i="1" dirty="0" smtClean="0">
                    <a:solidFill>
                      <a:schemeClr val="tx1"/>
                    </a:solidFill>
                  </a:rPr>
                  <a:t>L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:</a:t>
                </a:r>
                <a:r>
                  <a:rPr lang="es-CO" sz="3600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Operador </a:t>
                </a:r>
                <a:r>
                  <a:rPr lang="es-CO" sz="3600" dirty="0" err="1" smtClean="0">
                    <a:solidFill>
                      <a:schemeClr val="tx1"/>
                    </a:solidFill>
                  </a:rPr>
                  <a:t>Lapaciano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 para remover las frecuencias altas, es decir suavizar los detalles de la geometría </a:t>
                </a: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• </a:t>
                </a:r>
                <a:r>
                  <a:rPr lang="es-CO" sz="3600" b="1" i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H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: Fuerza 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de atracción que usa los vértices, para mantener información clave de la geometría durante la contracción.</a:t>
                </a:r>
              </a:p>
              <a:p>
                <a:pPr algn="just"/>
                <a:r>
                  <a:rPr lang="es-CO" sz="3600" dirty="0" smtClean="0">
                    <a:solidFill>
                      <a:schemeClr val="tx1"/>
                    </a:solidFill>
                  </a:rPr>
                  <a:t>• </a:t>
                </a:r>
                <a:r>
                  <a:rPr lang="es-CO" sz="3600" b="1" i="1" dirty="0" smtClean="0">
                    <a:solidFill>
                      <a:schemeClr val="tx1"/>
                    </a:solidFill>
                  </a:rPr>
                  <a:t>W</a:t>
                </a:r>
                <a:r>
                  <a:rPr lang="es-CO" sz="2400" b="1" i="1" dirty="0" smtClean="0">
                    <a:solidFill>
                      <a:schemeClr val="tx1"/>
                    </a:solidFill>
                  </a:rPr>
                  <a:t>L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: Fuerza 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de contracción que hace que la forma tridimensional pierda volumen</a:t>
                </a:r>
                <a:r>
                  <a:rPr lang="es-CO" sz="3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endParaRPr lang="es-CO" sz="3600" dirty="0" smtClean="0">
                  <a:solidFill>
                    <a:schemeClr val="tx1"/>
                  </a:solidFill>
                </a:endParaRPr>
              </a:p>
              <a:p>
                <a:endParaRPr lang="es-CO" sz="36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8" name="27 Imagen" descr="log1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3440" y="25976294"/>
              <a:ext cx="10053275" cy="3071834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3995659" y="29262442"/>
              <a:ext cx="5580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 smtClean="0"/>
                <a:t>Fig. </a:t>
              </a:r>
              <a:r>
                <a:rPr lang="es-CO" sz="2400" b="1" dirty="0" smtClean="0"/>
                <a:t>1. Proceso de extracción del esqueleto</a:t>
              </a:r>
              <a:endParaRPr lang="es-CO" sz="2400" b="1" dirty="0"/>
            </a:p>
          </p:txBody>
        </p:sp>
      </p:grp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1" name="30 Imagen" descr="ecuac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1279" y="19251189"/>
            <a:ext cx="6357982" cy="1295817"/>
          </a:xfrm>
          <a:prstGeom prst="rect">
            <a:avLst/>
          </a:prstGeom>
        </p:spPr>
      </p:pic>
      <p:pic>
        <p:nvPicPr>
          <p:cNvPr id="33" name="32 Imagen" descr="nodos_e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97243" y="11574014"/>
            <a:ext cx="5018519" cy="2867725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15782929" y="14370301"/>
            <a:ext cx="5580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Fig. 2. </a:t>
            </a:r>
            <a:r>
              <a:rPr lang="es-CO" sz="2400" b="1" dirty="0" smtClean="0"/>
              <a:t>Proceso de extracción del esqueleto</a:t>
            </a:r>
            <a:endParaRPr lang="es-CO" sz="2400" b="1" dirty="0"/>
          </a:p>
        </p:txBody>
      </p:sp>
      <p:pic>
        <p:nvPicPr>
          <p:cNvPr id="29" name="28 Imagen" descr="pose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2282" y="11584219"/>
            <a:ext cx="7786743" cy="2920029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23238638" y="14370301"/>
            <a:ext cx="497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Fig. 3. </a:t>
            </a:r>
            <a:r>
              <a:rPr lang="es-CO" sz="2400" b="1" dirty="0" smtClean="0"/>
              <a:t>Variación del numero de nodos</a:t>
            </a:r>
            <a:endParaRPr lang="es-CO" sz="2400" b="1" dirty="0"/>
          </a:p>
        </p:txBody>
      </p:sp>
      <p:graphicFrame>
        <p:nvGraphicFramePr>
          <p:cNvPr id="36" name="35 Tabla"/>
          <p:cNvGraphicFramePr>
            <a:graphicFrameLocks noGrp="1"/>
          </p:cNvGraphicFramePr>
          <p:nvPr/>
        </p:nvGraphicFramePr>
        <p:xfrm>
          <a:off x="16282995" y="23625350"/>
          <a:ext cx="5500728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75182"/>
                <a:gridCol w="1375182"/>
                <a:gridCol w="1375182"/>
                <a:gridCol w="1375182"/>
              </a:tblGrid>
              <a:tr h="385765">
                <a:tc>
                  <a:txBody>
                    <a:bodyPr/>
                    <a:lstStyle/>
                    <a:p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Validos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Erróneos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Faltantes</a:t>
                      </a:r>
                      <a:endParaRPr lang="es-CO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Media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19.71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4.83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1.86</a:t>
                      </a:r>
                      <a:endParaRPr lang="es-CO" sz="2400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SD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1.47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1.47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1.47</a:t>
                      </a:r>
                      <a:endParaRPr lang="es-CO" sz="2400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Min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17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3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0</a:t>
                      </a:r>
                      <a:endParaRPr lang="es-CO" sz="2400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Max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21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7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4</a:t>
                      </a:r>
                      <a:endParaRPr lang="es-CO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" name="36 Imagen" descr="graficoSimplificacion3.em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83919" y="23268144"/>
            <a:ext cx="5562505" cy="2857520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16713037" y="26054226"/>
            <a:ext cx="4499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/>
              <a:t>Tabla 1</a:t>
            </a:r>
            <a:r>
              <a:rPr lang="es-CO" sz="2000" b="1" dirty="0" smtClean="0"/>
              <a:t>. Resultados obtenidos al realizar </a:t>
            </a:r>
            <a:endParaRPr lang="es-CO" sz="2000" b="1" dirty="0" smtClean="0"/>
          </a:p>
          <a:p>
            <a:r>
              <a:rPr lang="es-CO" sz="2000" b="1" dirty="0" smtClean="0"/>
              <a:t>transformaciones </a:t>
            </a:r>
            <a:r>
              <a:rPr lang="es-CO" sz="2000" b="1" dirty="0" smtClean="0"/>
              <a:t>isométricas</a:t>
            </a:r>
            <a:endParaRPr lang="es-CO" sz="20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3210130" y="26125664"/>
            <a:ext cx="578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/>
              <a:t>Fig. 3</a:t>
            </a:r>
            <a:r>
              <a:rPr lang="es-CO" sz="2000" b="1" dirty="0" smtClean="0"/>
              <a:t>. Gráfico de la variación de nodos validos, </a:t>
            </a:r>
            <a:endParaRPr lang="es-CO" sz="2000" b="1" dirty="0" smtClean="0"/>
          </a:p>
          <a:p>
            <a:r>
              <a:rPr lang="es-CO" sz="2000" b="1" dirty="0" smtClean="0"/>
              <a:t>erróneos </a:t>
            </a:r>
            <a:r>
              <a:rPr lang="es-CO" sz="2000" b="1" dirty="0" smtClean="0"/>
              <a:t>y faltantes durante la fase de simplificación</a:t>
            </a:r>
            <a:endParaRPr lang="es-CO" sz="2000" b="1" dirty="0"/>
          </a:p>
        </p:txBody>
      </p:sp>
      <p:grpSp>
        <p:nvGrpSpPr>
          <p:cNvPr id="41" name="40 Grupo"/>
          <p:cNvGrpSpPr/>
          <p:nvPr/>
        </p:nvGrpSpPr>
        <p:grpSpPr>
          <a:xfrm>
            <a:off x="566635" y="28333748"/>
            <a:ext cx="14216162" cy="9429816"/>
            <a:chOff x="2138271" y="9902744"/>
            <a:chExt cx="13501782" cy="7816821"/>
          </a:xfrm>
        </p:grpSpPr>
        <p:sp>
          <p:nvSpPr>
            <p:cNvPr id="42" name="41 Rectángulo redondeado"/>
            <p:cNvSpPr/>
            <p:nvPr/>
          </p:nvSpPr>
          <p:spPr>
            <a:xfrm>
              <a:off x="2138271" y="9902744"/>
              <a:ext cx="13501782" cy="1006712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O" sz="5400" dirty="0" smtClean="0">
                  <a:solidFill>
                    <a:schemeClr val="tx1"/>
                  </a:solidFill>
                </a:rPr>
                <a:t>Conclusion</a:t>
              </a:r>
              <a:r>
                <a:rPr lang="es-CO" sz="5400" dirty="0" smtClean="0">
                  <a:solidFill>
                    <a:schemeClr val="tx1"/>
                  </a:solidFill>
                </a:rPr>
                <a:t>es y Trabajo Futuro</a:t>
              </a:r>
              <a:endParaRPr lang="es-CO" sz="5400" dirty="0">
                <a:solidFill>
                  <a:schemeClr val="tx1"/>
                </a:solidFill>
              </a:endParaRPr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138271" y="10968675"/>
              <a:ext cx="13501782" cy="6750890"/>
            </a:xfrm>
            <a:prstGeom prst="roundRect">
              <a:avLst>
                <a:gd name="adj" fmla="val 34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El método de extracción mostró ser robusto y tener baja sensibilidad </a:t>
              </a:r>
              <a:r>
                <a:rPr lang="es-CO" sz="3600" dirty="0" smtClean="0">
                  <a:solidFill>
                    <a:schemeClr val="tx1"/>
                  </a:solidFill>
                </a:rPr>
                <a:t>frente a </a:t>
              </a:r>
              <a:r>
                <a:rPr lang="es-CO" sz="3600" dirty="0" smtClean="0">
                  <a:solidFill>
                    <a:schemeClr val="tx1"/>
                  </a:solidFill>
                </a:rPr>
                <a:t>cambios isométricos de la geometría</a:t>
              </a:r>
              <a:r>
                <a:rPr lang="es-CO" sz="3600" dirty="0" smtClean="0">
                  <a:solidFill>
                    <a:schemeClr val="tx1"/>
                  </a:solidFill>
                </a:rPr>
                <a:t>, el </a:t>
              </a:r>
              <a:r>
                <a:rPr lang="es-CO" sz="3600" dirty="0" smtClean="0">
                  <a:solidFill>
                    <a:schemeClr val="tx1"/>
                  </a:solidFill>
                </a:rPr>
                <a:t>método puede trabajar de forma automática a o largo de todos los cuadros</a:t>
              </a:r>
              <a:r>
                <a:rPr lang="es-CO" sz="3600" dirty="0" smtClean="0">
                  <a:solidFill>
                    <a:schemeClr val="tx1"/>
                  </a:solidFill>
                </a:rPr>
                <a:t>. </a:t>
              </a:r>
            </a:p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El </a:t>
              </a:r>
              <a:r>
                <a:rPr lang="es-CO" sz="3600" dirty="0" smtClean="0">
                  <a:solidFill>
                    <a:schemeClr val="tx1"/>
                  </a:solidFill>
                </a:rPr>
                <a:t>método recupera de forma </a:t>
              </a:r>
              <a:r>
                <a:rPr lang="es-CO" sz="3600" dirty="0" smtClean="0">
                  <a:solidFill>
                    <a:schemeClr val="tx1"/>
                  </a:solidFill>
                </a:rPr>
                <a:t>eficiente </a:t>
              </a:r>
              <a:r>
                <a:rPr lang="es-CO" sz="3600" dirty="0" smtClean="0">
                  <a:solidFill>
                    <a:schemeClr val="tx1"/>
                  </a:solidFill>
                </a:rPr>
                <a:t>el esqueleto sin hacer uso de un </a:t>
              </a:r>
              <a:r>
                <a:rPr lang="es-CO" sz="3600" dirty="0" smtClean="0">
                  <a:solidFill>
                    <a:schemeClr val="tx1"/>
                  </a:solidFill>
                </a:rPr>
                <a:t>modelo</a:t>
              </a:r>
              <a:r>
                <a:rPr lang="es-CO" sz="3600" dirty="0" smtClean="0">
                  <a:solidFill>
                    <a:schemeClr val="tx1"/>
                  </a:solidFill>
                </a:rPr>
                <a:t>, eliminando la necesidad de estimar la </a:t>
              </a:r>
              <a:r>
                <a:rPr lang="es-CO" sz="3600" dirty="0" smtClean="0">
                  <a:solidFill>
                    <a:schemeClr val="tx1"/>
                  </a:solidFill>
                </a:rPr>
                <a:t>pose.</a:t>
              </a:r>
            </a:p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El método permite realizar de </a:t>
              </a:r>
              <a:r>
                <a:rPr lang="es-CO" sz="3600" dirty="0" smtClean="0">
                  <a:solidFill>
                    <a:schemeClr val="tx1"/>
                  </a:solidFill>
                </a:rPr>
                <a:t>forma sencilla y automática el seguimiento del esqueleto a lo largo del </a:t>
              </a:r>
              <a:r>
                <a:rPr lang="es-CO" sz="3600" dirty="0" smtClean="0">
                  <a:solidFill>
                    <a:schemeClr val="tx1"/>
                  </a:solidFill>
                </a:rPr>
                <a:t>vídeo.</a:t>
              </a:r>
            </a:p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Como trabajo futuro </a:t>
              </a:r>
              <a:r>
                <a:rPr lang="es-CO" sz="3600" dirty="0" smtClean="0">
                  <a:solidFill>
                    <a:schemeClr val="tx1"/>
                  </a:solidFill>
                </a:rPr>
                <a:t>es posible mejorar </a:t>
              </a:r>
              <a:r>
                <a:rPr lang="es-CO" sz="3600" dirty="0" smtClean="0">
                  <a:solidFill>
                    <a:schemeClr val="tx1"/>
                  </a:solidFill>
                </a:rPr>
                <a:t>la recuperación de información </a:t>
              </a:r>
              <a:r>
                <a:rPr lang="es-CO" sz="3600" dirty="0" smtClean="0">
                  <a:solidFill>
                    <a:schemeClr val="tx1"/>
                  </a:solidFill>
                </a:rPr>
                <a:t>haciendo </a:t>
              </a:r>
              <a:r>
                <a:rPr lang="es-CO" sz="3600" dirty="0" smtClean="0">
                  <a:solidFill>
                    <a:schemeClr val="tx1"/>
                  </a:solidFill>
                </a:rPr>
                <a:t>uso de la coherencia espacio temporal no presente en la técnica de extracción</a:t>
              </a:r>
              <a:r>
                <a:rPr lang="es-CO" sz="3600" dirty="0" smtClean="0">
                  <a:solidFill>
                    <a:schemeClr val="tx1"/>
                  </a:solidFill>
                </a:rPr>
                <a:t>, para </a:t>
              </a:r>
              <a:r>
                <a:rPr lang="es-CO" sz="3600" dirty="0" smtClean="0">
                  <a:solidFill>
                    <a:schemeClr val="tx1"/>
                  </a:solidFill>
                </a:rPr>
                <a:t>superar la perdida de información entre cuadros de vídeo.</a:t>
              </a:r>
            </a:p>
            <a:p>
              <a:pPr algn="just"/>
              <a:r>
                <a:rPr lang="es-CO" sz="3600" dirty="0" smtClean="0">
                  <a:solidFill>
                    <a:schemeClr val="tx1"/>
                  </a:solidFill>
                </a:rPr>
                <a:t>Es posible </a:t>
              </a:r>
              <a:r>
                <a:rPr lang="es-CO" sz="3600" dirty="0" smtClean="0">
                  <a:solidFill>
                    <a:schemeClr val="tx1"/>
                  </a:solidFill>
                </a:rPr>
                <a:t>automatizar </a:t>
              </a:r>
              <a:r>
                <a:rPr lang="es-CO" sz="3600" dirty="0" smtClean="0">
                  <a:solidFill>
                    <a:schemeClr val="tx1"/>
                  </a:solidFill>
                </a:rPr>
                <a:t>el proceso de </a:t>
              </a:r>
              <a:r>
                <a:rPr lang="es-CO" sz="3600" dirty="0" smtClean="0">
                  <a:solidFill>
                    <a:schemeClr val="tx1"/>
                  </a:solidFill>
                </a:rPr>
                <a:t>simplificación para </a:t>
              </a:r>
              <a:r>
                <a:rPr lang="es-CO" sz="3600" dirty="0" smtClean="0">
                  <a:solidFill>
                    <a:schemeClr val="tx1"/>
                  </a:solidFill>
                </a:rPr>
                <a:t>encontrar el numero óptimo de nodos con </a:t>
              </a:r>
              <a:r>
                <a:rPr lang="es-CO" sz="3600" dirty="0" smtClean="0">
                  <a:solidFill>
                    <a:schemeClr val="tx1"/>
                  </a:solidFill>
                </a:rPr>
                <a:t>lo cual </a:t>
              </a:r>
              <a:r>
                <a:rPr lang="es-CO" sz="3600" dirty="0" smtClean="0">
                  <a:solidFill>
                    <a:schemeClr val="tx1"/>
                  </a:solidFill>
                </a:rPr>
                <a:t>puede ser representado </a:t>
              </a:r>
              <a:r>
                <a:rPr lang="es-CO" sz="3600" dirty="0" smtClean="0">
                  <a:solidFill>
                    <a:schemeClr val="tx1"/>
                  </a:solidFill>
                </a:rPr>
                <a:t>el esqueleto, </a:t>
              </a:r>
              <a:r>
                <a:rPr lang="es-CO" sz="3600" dirty="0" smtClean="0">
                  <a:solidFill>
                    <a:schemeClr val="tx1"/>
                  </a:solidFill>
                </a:rPr>
                <a:t>haciendo uso de algoritmos de partición de mallas.</a:t>
              </a:r>
              <a:endParaRPr lang="es-CO" sz="36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882</Words>
  <Application>Microsoft Office PowerPoint</Application>
  <PresentationFormat>Personalizado</PresentationFormat>
  <Paragraphs>82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Universidad Nacional de Colombia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apinzonf</dc:creator>
  <cp:lastModifiedBy>apinzonf</cp:lastModifiedBy>
  <cp:revision>83</cp:revision>
  <dcterms:created xsi:type="dcterms:W3CDTF">2010-11-29T22:53:48Z</dcterms:created>
  <dcterms:modified xsi:type="dcterms:W3CDTF">2010-11-30T22:10:58Z</dcterms:modified>
</cp:coreProperties>
</file>