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2609850" cy="5129213"/>
  <p:notesSz cx="6858000" cy="9144000"/>
  <p:defaultTextStyle>
    <a:defPPr>
      <a:defRPr lang="es-CO"/>
    </a:defPPr>
    <a:lvl1pPr marL="0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1pPr>
    <a:lvl2pPr marL="185715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2pPr>
    <a:lvl3pPr marL="371429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3pPr>
    <a:lvl4pPr marL="557144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4pPr>
    <a:lvl5pPr marL="742859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5pPr>
    <a:lvl6pPr marL="928573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6pPr>
    <a:lvl7pPr marL="1114288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7pPr>
    <a:lvl8pPr marL="1300002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8pPr>
    <a:lvl9pPr marL="1485717" algn="l" defTabSz="371429" rtl="0" eaLnBrk="1" latinLnBrk="0" hangingPunct="1">
      <a:defRPr sz="7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pos="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824" y="-2160"/>
      </p:cViewPr>
      <p:guideLst>
        <p:guide orient="horz" pos="1616"/>
        <p:guide pos="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739" y="839434"/>
            <a:ext cx="2218373" cy="1785726"/>
          </a:xfrm>
        </p:spPr>
        <p:txBody>
          <a:bodyPr anchor="b"/>
          <a:lstStyle>
            <a:lvl1pPr algn="ctr">
              <a:defRPr sz="17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231" y="2694025"/>
            <a:ext cx="1957388" cy="1238372"/>
          </a:xfrm>
        </p:spPr>
        <p:txBody>
          <a:bodyPr/>
          <a:lstStyle>
            <a:lvl1pPr marL="0" indent="0" algn="ctr">
              <a:buNone/>
              <a:defRPr sz="685"/>
            </a:lvl1pPr>
            <a:lvl2pPr marL="130485" indent="0" algn="ctr">
              <a:buNone/>
              <a:defRPr sz="571"/>
            </a:lvl2pPr>
            <a:lvl3pPr marL="260970" indent="0" algn="ctr">
              <a:buNone/>
              <a:defRPr sz="514"/>
            </a:lvl3pPr>
            <a:lvl4pPr marL="391455" indent="0" algn="ctr">
              <a:buNone/>
              <a:defRPr sz="457"/>
            </a:lvl4pPr>
            <a:lvl5pPr marL="521940" indent="0" algn="ctr">
              <a:buNone/>
              <a:defRPr sz="457"/>
            </a:lvl5pPr>
            <a:lvl6pPr marL="652424" indent="0" algn="ctr">
              <a:buNone/>
              <a:defRPr sz="457"/>
            </a:lvl6pPr>
            <a:lvl7pPr marL="782909" indent="0" algn="ctr">
              <a:buNone/>
              <a:defRPr sz="457"/>
            </a:lvl7pPr>
            <a:lvl8pPr marL="913394" indent="0" algn="ctr">
              <a:buNone/>
              <a:defRPr sz="457"/>
            </a:lvl8pPr>
            <a:lvl9pPr marL="1043879" indent="0" algn="ctr">
              <a:buNone/>
              <a:defRPr sz="457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16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7674" y="273083"/>
            <a:ext cx="562749" cy="43467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427" y="273083"/>
            <a:ext cx="1655624" cy="43467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8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68" y="1278743"/>
            <a:ext cx="2250996" cy="2133610"/>
          </a:xfrm>
        </p:spPr>
        <p:txBody>
          <a:bodyPr anchor="b"/>
          <a:lstStyle>
            <a:lvl1pPr>
              <a:defRPr sz="17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68" y="3432537"/>
            <a:ext cx="2250996" cy="1122015"/>
          </a:xfrm>
        </p:spPr>
        <p:txBody>
          <a:bodyPr/>
          <a:lstStyle>
            <a:lvl1pPr marL="0" indent="0">
              <a:buNone/>
              <a:defRPr sz="685">
                <a:solidFill>
                  <a:schemeClr val="tx1"/>
                </a:solidFill>
              </a:defRPr>
            </a:lvl1pPr>
            <a:lvl2pPr marL="130485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2pPr>
            <a:lvl3pPr marL="260970" indent="0">
              <a:buNone/>
              <a:defRPr sz="514">
                <a:solidFill>
                  <a:schemeClr val="tx1">
                    <a:tint val="75000"/>
                  </a:schemeClr>
                </a:solidFill>
              </a:defRPr>
            </a:lvl3pPr>
            <a:lvl4pPr marL="391455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4pPr>
            <a:lvl5pPr marL="521940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5pPr>
            <a:lvl6pPr marL="652424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6pPr>
            <a:lvl7pPr marL="782909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7pPr>
            <a:lvl8pPr marL="913394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8pPr>
            <a:lvl9pPr marL="1043879" indent="0">
              <a:buNone/>
              <a:defRPr sz="4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11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427" y="1365415"/>
            <a:ext cx="1109186" cy="32544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1237" y="1365415"/>
            <a:ext cx="1109186" cy="32544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24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7" y="273084"/>
            <a:ext cx="2250996" cy="99141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767" y="1257370"/>
            <a:ext cx="1104089" cy="616218"/>
          </a:xfrm>
        </p:spPr>
        <p:txBody>
          <a:bodyPr anchor="b"/>
          <a:lstStyle>
            <a:lvl1pPr marL="0" indent="0">
              <a:buNone/>
              <a:defRPr sz="685" b="1"/>
            </a:lvl1pPr>
            <a:lvl2pPr marL="130485" indent="0">
              <a:buNone/>
              <a:defRPr sz="571" b="1"/>
            </a:lvl2pPr>
            <a:lvl3pPr marL="260970" indent="0">
              <a:buNone/>
              <a:defRPr sz="514" b="1"/>
            </a:lvl3pPr>
            <a:lvl4pPr marL="391455" indent="0">
              <a:buNone/>
              <a:defRPr sz="457" b="1"/>
            </a:lvl4pPr>
            <a:lvl5pPr marL="521940" indent="0">
              <a:buNone/>
              <a:defRPr sz="457" b="1"/>
            </a:lvl5pPr>
            <a:lvl6pPr marL="652424" indent="0">
              <a:buNone/>
              <a:defRPr sz="457" b="1"/>
            </a:lvl6pPr>
            <a:lvl7pPr marL="782909" indent="0">
              <a:buNone/>
              <a:defRPr sz="457" b="1"/>
            </a:lvl7pPr>
            <a:lvl8pPr marL="913394" indent="0">
              <a:buNone/>
              <a:defRPr sz="457" b="1"/>
            </a:lvl8pPr>
            <a:lvl9pPr marL="1043879" indent="0">
              <a:buNone/>
              <a:defRPr sz="45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767" y="1873588"/>
            <a:ext cx="1104089" cy="27557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21237" y="1257370"/>
            <a:ext cx="1109526" cy="616218"/>
          </a:xfrm>
        </p:spPr>
        <p:txBody>
          <a:bodyPr anchor="b"/>
          <a:lstStyle>
            <a:lvl1pPr marL="0" indent="0">
              <a:buNone/>
              <a:defRPr sz="685" b="1"/>
            </a:lvl1pPr>
            <a:lvl2pPr marL="130485" indent="0">
              <a:buNone/>
              <a:defRPr sz="571" b="1"/>
            </a:lvl2pPr>
            <a:lvl3pPr marL="260970" indent="0">
              <a:buNone/>
              <a:defRPr sz="514" b="1"/>
            </a:lvl3pPr>
            <a:lvl4pPr marL="391455" indent="0">
              <a:buNone/>
              <a:defRPr sz="457" b="1"/>
            </a:lvl4pPr>
            <a:lvl5pPr marL="521940" indent="0">
              <a:buNone/>
              <a:defRPr sz="457" b="1"/>
            </a:lvl5pPr>
            <a:lvl6pPr marL="652424" indent="0">
              <a:buNone/>
              <a:defRPr sz="457" b="1"/>
            </a:lvl6pPr>
            <a:lvl7pPr marL="782909" indent="0">
              <a:buNone/>
              <a:defRPr sz="457" b="1"/>
            </a:lvl7pPr>
            <a:lvl8pPr marL="913394" indent="0">
              <a:buNone/>
              <a:defRPr sz="457" b="1"/>
            </a:lvl8pPr>
            <a:lvl9pPr marL="1043879" indent="0">
              <a:buNone/>
              <a:defRPr sz="457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21237" y="1873588"/>
            <a:ext cx="1109526" cy="27557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301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998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70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7" y="341948"/>
            <a:ext cx="841745" cy="1196816"/>
          </a:xfrm>
        </p:spPr>
        <p:txBody>
          <a:bodyPr anchor="b"/>
          <a:lstStyle>
            <a:lvl1pPr>
              <a:defRPr sz="91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526" y="738513"/>
            <a:ext cx="1321237" cy="3645066"/>
          </a:xfrm>
        </p:spPr>
        <p:txBody>
          <a:bodyPr/>
          <a:lstStyle>
            <a:lvl1pPr>
              <a:defRPr sz="913"/>
            </a:lvl1pPr>
            <a:lvl2pPr>
              <a:defRPr sz="799"/>
            </a:lvl2pPr>
            <a:lvl3pPr>
              <a:defRPr sz="685"/>
            </a:lvl3pPr>
            <a:lvl4pPr>
              <a:defRPr sz="571"/>
            </a:lvl4pPr>
            <a:lvl5pPr>
              <a:defRPr sz="571"/>
            </a:lvl5pPr>
            <a:lvl6pPr>
              <a:defRPr sz="571"/>
            </a:lvl6pPr>
            <a:lvl7pPr>
              <a:defRPr sz="571"/>
            </a:lvl7pPr>
            <a:lvl8pPr>
              <a:defRPr sz="571"/>
            </a:lvl8pPr>
            <a:lvl9pPr>
              <a:defRPr sz="57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767" y="1538764"/>
            <a:ext cx="841745" cy="2850750"/>
          </a:xfrm>
        </p:spPr>
        <p:txBody>
          <a:bodyPr/>
          <a:lstStyle>
            <a:lvl1pPr marL="0" indent="0">
              <a:buNone/>
              <a:defRPr sz="457"/>
            </a:lvl1pPr>
            <a:lvl2pPr marL="130485" indent="0">
              <a:buNone/>
              <a:defRPr sz="400"/>
            </a:lvl2pPr>
            <a:lvl3pPr marL="260970" indent="0">
              <a:buNone/>
              <a:defRPr sz="342"/>
            </a:lvl3pPr>
            <a:lvl4pPr marL="391455" indent="0">
              <a:buNone/>
              <a:defRPr sz="285"/>
            </a:lvl4pPr>
            <a:lvl5pPr marL="521940" indent="0">
              <a:buNone/>
              <a:defRPr sz="285"/>
            </a:lvl5pPr>
            <a:lvl6pPr marL="652424" indent="0">
              <a:buNone/>
              <a:defRPr sz="285"/>
            </a:lvl6pPr>
            <a:lvl7pPr marL="782909" indent="0">
              <a:buNone/>
              <a:defRPr sz="285"/>
            </a:lvl7pPr>
            <a:lvl8pPr marL="913394" indent="0">
              <a:buNone/>
              <a:defRPr sz="285"/>
            </a:lvl8pPr>
            <a:lvl9pPr marL="1043879" indent="0">
              <a:buNone/>
              <a:defRPr sz="28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51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7" y="341948"/>
            <a:ext cx="841745" cy="1196816"/>
          </a:xfrm>
        </p:spPr>
        <p:txBody>
          <a:bodyPr anchor="b"/>
          <a:lstStyle>
            <a:lvl1pPr>
              <a:defRPr sz="91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9526" y="738513"/>
            <a:ext cx="1321237" cy="3645066"/>
          </a:xfrm>
        </p:spPr>
        <p:txBody>
          <a:bodyPr anchor="t"/>
          <a:lstStyle>
            <a:lvl1pPr marL="0" indent="0">
              <a:buNone/>
              <a:defRPr sz="913"/>
            </a:lvl1pPr>
            <a:lvl2pPr marL="130485" indent="0">
              <a:buNone/>
              <a:defRPr sz="799"/>
            </a:lvl2pPr>
            <a:lvl3pPr marL="260970" indent="0">
              <a:buNone/>
              <a:defRPr sz="685"/>
            </a:lvl3pPr>
            <a:lvl4pPr marL="391455" indent="0">
              <a:buNone/>
              <a:defRPr sz="571"/>
            </a:lvl4pPr>
            <a:lvl5pPr marL="521940" indent="0">
              <a:buNone/>
              <a:defRPr sz="571"/>
            </a:lvl5pPr>
            <a:lvl6pPr marL="652424" indent="0">
              <a:buNone/>
              <a:defRPr sz="571"/>
            </a:lvl6pPr>
            <a:lvl7pPr marL="782909" indent="0">
              <a:buNone/>
              <a:defRPr sz="571"/>
            </a:lvl7pPr>
            <a:lvl8pPr marL="913394" indent="0">
              <a:buNone/>
              <a:defRPr sz="571"/>
            </a:lvl8pPr>
            <a:lvl9pPr marL="1043879" indent="0">
              <a:buNone/>
              <a:defRPr sz="57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767" y="1538764"/>
            <a:ext cx="841745" cy="2850750"/>
          </a:xfrm>
        </p:spPr>
        <p:txBody>
          <a:bodyPr/>
          <a:lstStyle>
            <a:lvl1pPr marL="0" indent="0">
              <a:buNone/>
              <a:defRPr sz="457"/>
            </a:lvl1pPr>
            <a:lvl2pPr marL="130485" indent="0">
              <a:buNone/>
              <a:defRPr sz="400"/>
            </a:lvl2pPr>
            <a:lvl3pPr marL="260970" indent="0">
              <a:buNone/>
              <a:defRPr sz="342"/>
            </a:lvl3pPr>
            <a:lvl4pPr marL="391455" indent="0">
              <a:buNone/>
              <a:defRPr sz="285"/>
            </a:lvl4pPr>
            <a:lvl5pPr marL="521940" indent="0">
              <a:buNone/>
              <a:defRPr sz="285"/>
            </a:lvl5pPr>
            <a:lvl6pPr marL="652424" indent="0">
              <a:buNone/>
              <a:defRPr sz="285"/>
            </a:lvl6pPr>
            <a:lvl7pPr marL="782909" indent="0">
              <a:buNone/>
              <a:defRPr sz="285"/>
            </a:lvl7pPr>
            <a:lvl8pPr marL="913394" indent="0">
              <a:buNone/>
              <a:defRPr sz="285"/>
            </a:lvl8pPr>
            <a:lvl9pPr marL="1043879" indent="0">
              <a:buNone/>
              <a:defRPr sz="28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427" y="273084"/>
            <a:ext cx="2250996" cy="99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27" y="1365415"/>
            <a:ext cx="2250996" cy="325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427" y="4754022"/>
            <a:ext cx="587216" cy="273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6FBE-B3B2-4E6C-BF72-B3EE949B3C63}" type="datetimeFigureOut">
              <a:rPr lang="es-CO" smtClean="0"/>
              <a:t>05/11/2015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4513" y="4754022"/>
            <a:ext cx="880824" cy="273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43207" y="4754022"/>
            <a:ext cx="587216" cy="273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E6EB-9544-4F75-B04B-9D378A0C32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3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0970" rtl="0" eaLnBrk="1" latinLnBrk="0" hangingPunct="1">
        <a:lnSpc>
          <a:spcPct val="90000"/>
        </a:lnSpc>
        <a:spcBef>
          <a:spcPct val="0"/>
        </a:spcBef>
        <a:buNone/>
        <a:defRPr sz="1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242" indent="-65242" algn="l" defTabSz="260970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1pPr>
      <a:lvl2pPr marL="195727" indent="-65242" algn="l" defTabSz="260970" rtl="0" eaLnBrk="1" latinLnBrk="0" hangingPunct="1">
        <a:lnSpc>
          <a:spcPct val="90000"/>
        </a:lnSpc>
        <a:spcBef>
          <a:spcPts val="143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2pPr>
      <a:lvl3pPr marL="326212" indent="-65242" algn="l" defTabSz="260970" rtl="0" eaLnBrk="1" latinLnBrk="0" hangingPunct="1">
        <a:lnSpc>
          <a:spcPct val="90000"/>
        </a:lnSpc>
        <a:spcBef>
          <a:spcPts val="143"/>
        </a:spcBef>
        <a:buFont typeface="Arial" panose="020B0604020202020204" pitchFamily="34" charset="0"/>
        <a:buChar char="•"/>
        <a:defRPr sz="571" kern="1200">
          <a:solidFill>
            <a:schemeClr val="tx1"/>
          </a:solidFill>
          <a:latin typeface="+mn-lt"/>
          <a:ea typeface="+mn-ea"/>
          <a:cs typeface="+mn-cs"/>
        </a:defRPr>
      </a:lvl3pPr>
      <a:lvl4pPr marL="456697" indent="-65242" algn="l" defTabSz="260970" rtl="0" eaLnBrk="1" latinLnBrk="0" hangingPunct="1">
        <a:lnSpc>
          <a:spcPct val="90000"/>
        </a:lnSpc>
        <a:spcBef>
          <a:spcPts val="143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4pPr>
      <a:lvl5pPr marL="587182" indent="-65242" algn="l" defTabSz="260970" rtl="0" eaLnBrk="1" latinLnBrk="0" hangingPunct="1">
        <a:lnSpc>
          <a:spcPct val="90000"/>
        </a:lnSpc>
        <a:spcBef>
          <a:spcPts val="143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5pPr>
      <a:lvl6pPr marL="717667" indent="-65242" algn="l" defTabSz="260970" rtl="0" eaLnBrk="1" latinLnBrk="0" hangingPunct="1">
        <a:lnSpc>
          <a:spcPct val="90000"/>
        </a:lnSpc>
        <a:spcBef>
          <a:spcPts val="143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6pPr>
      <a:lvl7pPr marL="848152" indent="-65242" algn="l" defTabSz="260970" rtl="0" eaLnBrk="1" latinLnBrk="0" hangingPunct="1">
        <a:lnSpc>
          <a:spcPct val="90000"/>
        </a:lnSpc>
        <a:spcBef>
          <a:spcPts val="143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7pPr>
      <a:lvl8pPr marL="978637" indent="-65242" algn="l" defTabSz="260970" rtl="0" eaLnBrk="1" latinLnBrk="0" hangingPunct="1">
        <a:lnSpc>
          <a:spcPct val="90000"/>
        </a:lnSpc>
        <a:spcBef>
          <a:spcPts val="143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8pPr>
      <a:lvl9pPr marL="1109121" indent="-65242" algn="l" defTabSz="260970" rtl="0" eaLnBrk="1" latinLnBrk="0" hangingPunct="1">
        <a:lnSpc>
          <a:spcPct val="90000"/>
        </a:lnSpc>
        <a:spcBef>
          <a:spcPts val="143"/>
        </a:spcBef>
        <a:buFont typeface="Arial" panose="020B0604020202020204" pitchFamily="34" charset="0"/>
        <a:buChar char="•"/>
        <a:defRPr sz="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1pPr>
      <a:lvl2pPr marL="130485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2pPr>
      <a:lvl3pPr marL="260970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3pPr>
      <a:lvl4pPr marL="391455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4pPr>
      <a:lvl5pPr marL="521940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5pPr>
      <a:lvl6pPr marL="652424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6pPr>
      <a:lvl7pPr marL="782909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7pPr>
      <a:lvl8pPr marL="913394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8pPr>
      <a:lvl9pPr marL="1043879" algn="l" defTabSz="260970" rtl="0" eaLnBrk="1" latinLnBrk="0" hangingPunct="1">
        <a:defRPr sz="5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s-CO" sz="1200" dirty="0"/>
              <a:t>¿Cómo el método propuesto elimina la necesidad de la triangulación y a su vez contribuye a suavizar y mejora la deformación del esqueleto o escultura?. </a:t>
            </a:r>
            <a:endParaRPr lang="es-CO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50" dirty="0"/>
              <a:t>The </a:t>
            </a:r>
            <a:r>
              <a:rPr lang="en-US" sz="1050" dirty="0" err="1"/>
              <a:t>Laplacian</a:t>
            </a:r>
            <a:r>
              <a:rPr lang="en-US" sz="1050" dirty="0"/>
              <a:t> operator works directly over hybrid meshes</a:t>
            </a:r>
            <a:r>
              <a:rPr lang="en-US" sz="1050" dirty="0" smtClean="0"/>
              <a:t>.</a:t>
            </a:r>
          </a:p>
          <a:p>
            <a:pPr algn="l"/>
            <a:endParaRPr lang="en-US" sz="1050" dirty="0"/>
          </a:p>
          <a:p>
            <a:pPr algn="l"/>
            <a:r>
              <a:rPr lang="en-US" sz="1050" dirty="0"/>
              <a:t>The </a:t>
            </a:r>
            <a:r>
              <a:rPr lang="en-US" sz="1050" dirty="0" err="1"/>
              <a:t>Laplacian</a:t>
            </a:r>
            <a:r>
              <a:rPr lang="en-US" sz="1050" dirty="0"/>
              <a:t> operator permits to smoothing and other applications independently of the discretization version used.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9163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/>
              <a:t>There are no results in terms of computational time or complexity</a:t>
            </a:r>
            <a:r>
              <a:rPr lang="en-US" sz="1200" dirty="0" smtClean="0"/>
              <a:t>?</a:t>
            </a:r>
            <a:endParaRPr lang="es-CO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6231" y="2694024"/>
            <a:ext cx="1957388" cy="227326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050" dirty="0"/>
              <a:t>The time complexity of the </a:t>
            </a:r>
            <a:r>
              <a:rPr lang="en-US" sz="1050" dirty="0" err="1"/>
              <a:t>Laplacian</a:t>
            </a:r>
            <a:r>
              <a:rPr lang="en-US" sz="1050" dirty="0"/>
              <a:t> operator at one vertex is the number of neighbors multiplied by a constant and this value is multiplied for the number of vertices then, the time complexity of this operator is the lineal </a:t>
            </a:r>
            <a:r>
              <a:rPr lang="en-US" sz="1050" dirty="0" smtClean="0"/>
              <a:t>order</a:t>
            </a:r>
          </a:p>
          <a:p>
            <a:pPr algn="l"/>
            <a:r>
              <a:rPr lang="en-US" sz="1050" dirty="0" smtClean="0"/>
              <a:t> The time complexity to resolve the different linear systems exposed for different application round O(n^3) in </a:t>
            </a:r>
            <a:r>
              <a:rPr lang="en-US" sz="1050" dirty="0"/>
              <a:t>a pre conjugate gradient </a:t>
            </a:r>
            <a:r>
              <a:rPr lang="en-US" sz="1050" dirty="0" smtClean="0"/>
              <a:t>solver like </a:t>
            </a:r>
            <a:r>
              <a:rPr lang="en-US" sz="1050" dirty="0" err="1" smtClean="0"/>
              <a:t>SupeLu</a:t>
            </a:r>
            <a:r>
              <a:rPr lang="en-US" sz="1050" dirty="0" smtClean="0"/>
              <a:t> that is the solver that we use.</a:t>
            </a:r>
            <a:endParaRPr lang="en-US" sz="1050" dirty="0"/>
          </a:p>
          <a:p>
            <a:pPr algn="l"/>
            <a:endParaRPr lang="en-US" sz="1050" dirty="0" smtClean="0"/>
          </a:p>
          <a:p>
            <a:pPr algn="l"/>
            <a:endParaRPr lang="en-US" sz="1050" dirty="0"/>
          </a:p>
          <a:p>
            <a:pPr algn="l"/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5053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/>
              <a:t>Are the results of </a:t>
            </a:r>
            <a:r>
              <a:rPr lang="en-US" sz="1200" dirty="0" err="1"/>
              <a:t>laplace</a:t>
            </a:r>
            <a:r>
              <a:rPr lang="en-US" sz="1200" dirty="0"/>
              <a:t> based operations on quad meshes different from the results for the same object on a triangular </a:t>
            </a:r>
            <a:r>
              <a:rPr lang="en-US" sz="1200" dirty="0" smtClean="0"/>
              <a:t>mesh?</a:t>
            </a:r>
            <a:endParaRPr lang="es-CO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6231" y="2694024"/>
            <a:ext cx="1957388" cy="2273263"/>
          </a:xfrm>
        </p:spPr>
        <p:txBody>
          <a:bodyPr>
            <a:normAutofit/>
          </a:bodyPr>
          <a:lstStyle/>
          <a:p>
            <a:pPr algn="l"/>
            <a:r>
              <a:rPr lang="en-US" sz="1050" dirty="0" smtClean="0"/>
              <a:t>Yes </a:t>
            </a:r>
            <a:r>
              <a:rPr lang="en-US" sz="1050" dirty="0"/>
              <a:t>because the vertices are in the same position but the connectivity between them is different and the discrete </a:t>
            </a:r>
            <a:r>
              <a:rPr lang="en-US" sz="1050" dirty="0" err="1"/>
              <a:t>Laplacian</a:t>
            </a:r>
            <a:r>
              <a:rPr lang="en-US" sz="1050" dirty="0"/>
              <a:t> operator compute the curvature  based on the positions and connectivity.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266090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/>
              <a:t>How do you evaluate that the results for both type of meshes (same object) are the same??</a:t>
            </a:r>
            <a:endParaRPr lang="es-CO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6231" y="2694024"/>
            <a:ext cx="1957388" cy="2273263"/>
          </a:xfrm>
        </p:spPr>
        <p:txBody>
          <a:bodyPr>
            <a:normAutofit/>
          </a:bodyPr>
          <a:lstStyle/>
          <a:p>
            <a:pPr algn="l"/>
            <a:r>
              <a:rPr lang="en-US" sz="1050" dirty="0"/>
              <a:t>We use an implicit surface and calculate the </a:t>
            </a:r>
            <a:r>
              <a:rPr lang="en-US" sz="1050" dirty="0" err="1"/>
              <a:t>Laplacian</a:t>
            </a:r>
            <a:r>
              <a:rPr lang="en-US" sz="1050" dirty="0"/>
              <a:t> of theoretical way, then discretized and calculated with the proposed operator and compared the results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08731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/>
              <a:t>Which is the problem with the other methods?</a:t>
            </a:r>
            <a:endParaRPr lang="es-CO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6231" y="2694024"/>
            <a:ext cx="1957388" cy="2273263"/>
          </a:xfrm>
        </p:spPr>
        <p:txBody>
          <a:bodyPr>
            <a:normAutofit/>
          </a:bodyPr>
          <a:lstStyle/>
          <a:p>
            <a:pPr algn="l"/>
            <a:r>
              <a:rPr lang="en-US" sz="1050" dirty="0" smtClean="0"/>
              <a:t>The other methods can not compute the </a:t>
            </a:r>
            <a:r>
              <a:rPr lang="en-US" sz="1050" dirty="0" err="1" smtClean="0"/>
              <a:t>Laplacian</a:t>
            </a:r>
            <a:r>
              <a:rPr lang="en-US" sz="1050" dirty="0" smtClean="0"/>
              <a:t> operator on hybrid meshes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226475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/>
              <a:t>Since these conditions are quite restrictive, in what kind of meshes this proposal might fail</a:t>
            </a:r>
            <a:r>
              <a:rPr lang="en-US" sz="1200" dirty="0" smtClean="0"/>
              <a:t>?</a:t>
            </a:r>
            <a:endParaRPr lang="es-CO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6231" y="2694024"/>
            <a:ext cx="1957388" cy="2273263"/>
          </a:xfrm>
        </p:spPr>
        <p:txBody>
          <a:bodyPr>
            <a:normAutofit/>
          </a:bodyPr>
          <a:lstStyle/>
          <a:p>
            <a:pPr algn="l"/>
            <a:r>
              <a:rPr lang="en-US" sz="1050" dirty="0" smtClean="0"/>
              <a:t>In non-manifold geometry meshes</a:t>
            </a:r>
          </a:p>
          <a:p>
            <a:pPr algn="l"/>
            <a:r>
              <a:rPr lang="en-US" sz="1050" dirty="0" smtClean="0"/>
              <a:t>That </a:t>
            </a:r>
            <a:r>
              <a:rPr lang="en-US" sz="1050" dirty="0"/>
              <a:t>is polygon meshes that </a:t>
            </a:r>
            <a:r>
              <a:rPr lang="en-US" sz="1050" dirty="0" smtClean="0"/>
              <a:t>are not </a:t>
            </a:r>
            <a:r>
              <a:rPr lang="en-US" sz="1050" dirty="0" err="1"/>
              <a:t>homomorphic</a:t>
            </a:r>
            <a:r>
              <a:rPr lang="en-US" sz="1050" dirty="0"/>
              <a:t> to 2-Dimensional Euclidean space.</a:t>
            </a:r>
          </a:p>
          <a:p>
            <a:pPr algn="l"/>
            <a:r>
              <a:rPr lang="en-US" sz="1050" dirty="0"/>
              <a:t>Meshes </a:t>
            </a:r>
            <a:r>
              <a:rPr lang="en-US" sz="1050" dirty="0" smtClean="0"/>
              <a:t>with </a:t>
            </a:r>
            <a:r>
              <a:rPr lang="en-US" sz="1050" dirty="0"/>
              <a:t>holes, and meshes </a:t>
            </a:r>
            <a:r>
              <a:rPr lang="en-US" sz="1050" dirty="0" smtClean="0"/>
              <a:t>with edges shared </a:t>
            </a:r>
            <a:r>
              <a:rPr lang="en-US" sz="1050" dirty="0"/>
              <a:t>for </a:t>
            </a:r>
            <a:r>
              <a:rPr lang="en-US" sz="1050" dirty="0" smtClean="0"/>
              <a:t>more that two </a:t>
            </a:r>
            <a:r>
              <a:rPr lang="en-US" sz="1050" dirty="0"/>
              <a:t>faces.</a:t>
            </a:r>
          </a:p>
          <a:p>
            <a:pPr algn="l"/>
            <a:r>
              <a:rPr lang="en-US" sz="1050" dirty="0"/>
              <a:t>And </a:t>
            </a:r>
            <a:r>
              <a:rPr lang="en-US" sz="1050" dirty="0" smtClean="0"/>
              <a:t>vertex with more that 1 </a:t>
            </a:r>
            <a:r>
              <a:rPr lang="en-US" sz="1050" dirty="0"/>
              <a:t>ring of </a:t>
            </a:r>
            <a:r>
              <a:rPr lang="en-US" sz="1050" dirty="0" smtClean="0"/>
              <a:t>neighbors.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18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/>
              <a:t>- Everyone that have some experience working with 3D modeling may notice the great importance of quad or hybrid quad mesh in terms of realism and performance, my question: About this specific topic mention 3 specific contributions of your work.?</a:t>
            </a:r>
            <a:endParaRPr lang="es-CO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6231" y="2694024"/>
            <a:ext cx="1957388" cy="2273263"/>
          </a:xfrm>
        </p:spPr>
        <p:txBody>
          <a:bodyPr>
            <a:normAutofit/>
          </a:bodyPr>
          <a:lstStyle/>
          <a:p>
            <a:pPr algn="l"/>
            <a:r>
              <a:rPr lang="en-US" sz="1050" dirty="0"/>
              <a:t>Delete the need to preprocess the mesh the triangulation phase</a:t>
            </a:r>
            <a:r>
              <a:rPr lang="en-US" sz="1050" dirty="0" smtClean="0"/>
              <a:t>.</a:t>
            </a:r>
          </a:p>
          <a:p>
            <a:pPr algn="l"/>
            <a:r>
              <a:rPr lang="en-US" sz="1050" dirty="0"/>
              <a:t>It expands the set of meshes with which you can </a:t>
            </a:r>
            <a:r>
              <a:rPr lang="en-US" sz="1050" dirty="0" smtClean="0"/>
              <a:t>work.</a:t>
            </a:r>
          </a:p>
          <a:p>
            <a:pPr algn="l"/>
            <a:r>
              <a:rPr lang="en-US" sz="1050" dirty="0"/>
              <a:t>Modeling time decreases because the </a:t>
            </a:r>
            <a:r>
              <a:rPr lang="en-US" sz="1050" dirty="0" err="1"/>
              <a:t>Laplacian</a:t>
            </a:r>
            <a:r>
              <a:rPr lang="en-US" sz="1050" dirty="0"/>
              <a:t> </a:t>
            </a:r>
            <a:r>
              <a:rPr lang="en-US" sz="1050" dirty="0" smtClean="0"/>
              <a:t>is calculated </a:t>
            </a:r>
            <a:r>
              <a:rPr lang="en-US" sz="1050" dirty="0"/>
              <a:t>directly over the meshes</a:t>
            </a:r>
          </a:p>
        </p:txBody>
      </p:sp>
    </p:spTree>
    <p:extLst>
      <p:ext uri="{BB962C8B-B14F-4D97-AF65-F5344CB8AC3E}">
        <p14:creationId xmlns:p14="http://schemas.microsoft.com/office/powerpoint/2010/main" val="294339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/>
              <a:t>why do you want to adapt a </a:t>
            </a:r>
            <a:r>
              <a:rPr lang="en-US" sz="1200" dirty="0" err="1"/>
              <a:t>laplacian</a:t>
            </a:r>
            <a:r>
              <a:rPr lang="en-US" sz="1200" dirty="0"/>
              <a:t> operator, which is your </a:t>
            </a:r>
            <a:r>
              <a:rPr lang="en-US" sz="1200" dirty="0" smtClean="0"/>
              <a:t>hypothesis?</a:t>
            </a:r>
            <a:endParaRPr lang="es-CO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6231" y="2694024"/>
            <a:ext cx="1957388" cy="2273263"/>
          </a:xfrm>
        </p:spPr>
        <p:txBody>
          <a:bodyPr>
            <a:normAutofit/>
          </a:bodyPr>
          <a:lstStyle/>
          <a:p>
            <a:pPr algn="l"/>
            <a:r>
              <a:rPr lang="en-US" sz="1050" dirty="0"/>
              <a:t>To reduce modeling time and expand the set of meshes that we can process with </a:t>
            </a:r>
            <a:r>
              <a:rPr lang="en-US" sz="1050" dirty="0" err="1"/>
              <a:t>Laplacian</a:t>
            </a:r>
            <a:r>
              <a:rPr lang="en-US" sz="1050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90592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427</Words>
  <Application>Microsoft Office PowerPoint</Application>
  <PresentationFormat>Personalizado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¿Cómo el método propuesto elimina la necesidad de la triangulación y a su vez contribuye a suavizar y mejora la deformación del esqueleto o escultura?. </vt:lpstr>
      <vt:lpstr>There are no results in terms of computational time or complexity?</vt:lpstr>
      <vt:lpstr>Are the results of laplace based operations on quad meshes different from the results for the same object on a triangular mesh?</vt:lpstr>
      <vt:lpstr>How do you evaluate that the results for both type of meshes (same object) are the same??</vt:lpstr>
      <vt:lpstr>Which is the problem with the other methods?</vt:lpstr>
      <vt:lpstr>Since these conditions are quite restrictive, in what kind of meshes this proposal might fail?</vt:lpstr>
      <vt:lpstr>- Everyone that have some experience working with 3D modeling may notice the great importance of quad or hybrid quad mesh in terms of realism and performance, my question: About this specific topic mention 3 specific contributions of your work.?</vt:lpstr>
      <vt:lpstr>why do you want to adapt a laplacian operator, which is your hypothesis?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apinzonf</dc:creator>
  <cp:lastModifiedBy>apinzonf</cp:lastModifiedBy>
  <cp:revision>28</cp:revision>
  <dcterms:created xsi:type="dcterms:W3CDTF">2015-11-05T18:37:41Z</dcterms:created>
  <dcterms:modified xsi:type="dcterms:W3CDTF">2015-11-06T00:29:31Z</dcterms:modified>
</cp:coreProperties>
</file>