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es-CO"/>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97FF"/>
    <a:srgbClr val="3333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15620"/>
    <p:restoredTop sz="98429" autoAdjust="0"/>
  </p:normalViewPr>
  <p:slideViewPr>
    <p:cSldViewPr>
      <p:cViewPr>
        <p:scale>
          <a:sx n="25" d="100"/>
          <a:sy n="25" d="100"/>
        </p:scale>
        <p:origin x="-1788" y="-78"/>
      </p:cViewPr>
      <p:guideLst>
        <p:guide orient="horz" pos="13483"/>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270998" y="13298392"/>
            <a:ext cx="25737979" cy="9176087"/>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52982" y="1714329"/>
            <a:ext cx="6812994" cy="36525978"/>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1513999" y="1714329"/>
            <a:ext cx="19934317" cy="3652597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391909" y="27508444"/>
            <a:ext cx="25737979" cy="8502249"/>
          </a:xfrm>
        </p:spPr>
        <p:txBody>
          <a:bodyPr anchor="t"/>
          <a:lstStyle>
            <a:lvl1pPr algn="l">
              <a:defRPr sz="183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14000" y="1704413"/>
            <a:ext cx="9961903" cy="7253667"/>
          </a:xfrm>
        </p:spPr>
        <p:txBody>
          <a:bodyPr anchor="b"/>
          <a:lstStyle>
            <a:lvl1pPr algn="l">
              <a:defRPr sz="91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935087" y="29965968"/>
            <a:ext cx="18167985" cy="3537652"/>
          </a:xfrm>
        </p:spPr>
        <p:txBody>
          <a:bodyPr anchor="b"/>
          <a:lstStyle>
            <a:lvl1pPr algn="l">
              <a:defRPr sz="91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es-CO"/>
          </a:p>
        </p:txBody>
      </p:sp>
      <p:sp>
        <p:nvSpPr>
          <p:cNvPr id="4" name="3 Marcador de texto"/>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BD8A742-5738-457E-A167-E0B75FB3C8F7}" type="datetimeFigureOut">
              <a:rPr lang="es-CO" smtClean="0"/>
              <a:pPr/>
              <a:t>30/11/2010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38EADDD-A22E-44FA-BED0-EE23CC8E82EC}"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1513999"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FBD8A742-5738-457E-A167-E0B75FB3C8F7}" type="datetimeFigureOut">
              <a:rPr lang="es-CO" smtClean="0"/>
              <a:pPr/>
              <a:t>30/11/2010</a:t>
            </a:fld>
            <a:endParaRPr lang="es-CO"/>
          </a:p>
        </p:txBody>
      </p:sp>
      <p:sp>
        <p:nvSpPr>
          <p:cNvPr id="5" name="4 Marcador de pie de página"/>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A38EADDD-A22E-44FA-BED0-EE23CC8E82EC}"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s-CO"/>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bioingenium.unal.edu.co/" TargetMode="External"/><Relationship Id="rId7" Type="http://schemas.openxmlformats.org/officeDocument/2006/relationships/image" Target="../media/image3.png"/><Relationship Id="rId2" Type="http://schemas.openxmlformats.org/officeDocument/2006/relationships/hyperlink" Target="mailto:apinzonf@gmail.com"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emf"/><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www.unal.edu.co/"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CuadroTexto"/>
          <p:cNvSpPr txBox="1"/>
          <p:nvPr/>
        </p:nvSpPr>
        <p:spPr>
          <a:xfrm>
            <a:off x="3209841" y="1473060"/>
            <a:ext cx="24486575" cy="2616101"/>
          </a:xfrm>
          <a:prstGeom prst="rect">
            <a:avLst/>
          </a:prstGeom>
          <a:noFill/>
        </p:spPr>
        <p:txBody>
          <a:bodyPr wrap="none" rtlCol="0">
            <a:spAutoFit/>
          </a:bodyPr>
          <a:lstStyle/>
          <a:p>
            <a:r>
              <a:rPr lang="es-CO" b="1" dirty="0" smtClean="0"/>
              <a:t>Análisis Experimental de la Extracción del Esqueleto por</a:t>
            </a:r>
          </a:p>
          <a:p>
            <a:pPr algn="ctr"/>
            <a:r>
              <a:rPr lang="es-CO" b="1" dirty="0" smtClean="0"/>
              <a:t>Contracción con Suavizado </a:t>
            </a:r>
            <a:r>
              <a:rPr lang="es-CO" b="1" dirty="0" err="1" smtClean="0"/>
              <a:t>Laplaciano</a:t>
            </a:r>
            <a:endParaRPr lang="es-CO" b="1" dirty="0"/>
          </a:p>
        </p:txBody>
      </p:sp>
      <p:sp>
        <p:nvSpPr>
          <p:cNvPr id="5" name="4 CuadroTexto"/>
          <p:cNvSpPr txBox="1"/>
          <p:nvPr/>
        </p:nvSpPr>
        <p:spPr>
          <a:xfrm>
            <a:off x="8210501" y="4259142"/>
            <a:ext cx="11964942" cy="769441"/>
          </a:xfrm>
          <a:prstGeom prst="rect">
            <a:avLst/>
          </a:prstGeom>
          <a:noFill/>
        </p:spPr>
        <p:txBody>
          <a:bodyPr wrap="none" rtlCol="0">
            <a:spAutoFit/>
          </a:bodyPr>
          <a:lstStyle/>
          <a:p>
            <a:r>
              <a:rPr lang="es-CO" sz="4400" dirty="0" smtClean="0"/>
              <a:t>Alexander Pinzón, Fabio Martínez, Eduardo Romero</a:t>
            </a:r>
            <a:endParaRPr lang="es-CO" sz="4400" dirty="0"/>
          </a:p>
        </p:txBody>
      </p:sp>
      <p:grpSp>
        <p:nvGrpSpPr>
          <p:cNvPr id="9" name="8 Grupo"/>
          <p:cNvGrpSpPr/>
          <p:nvPr/>
        </p:nvGrpSpPr>
        <p:grpSpPr>
          <a:xfrm>
            <a:off x="495197" y="5616464"/>
            <a:ext cx="14216162" cy="9001188"/>
            <a:chOff x="2138271" y="9902744"/>
            <a:chExt cx="13501782" cy="7461511"/>
          </a:xfrm>
        </p:grpSpPr>
        <p:sp>
          <p:nvSpPr>
            <p:cNvPr id="7" name="6 Rectángulo redondeado"/>
            <p:cNvSpPr/>
            <p:nvPr/>
          </p:nvSpPr>
          <p:spPr>
            <a:xfrm>
              <a:off x="2138271" y="9902744"/>
              <a:ext cx="13501782" cy="1006712"/>
            </a:xfrm>
            <a:prstGeom prst="roundRect">
              <a:avLst>
                <a:gd name="adj" fmla="val 50000"/>
              </a:avLst>
            </a:prstGeom>
            <a:solidFill>
              <a:srgbClr val="3333FF"/>
            </a:solidFill>
            <a:effectLst>
              <a:glow rad="228600">
                <a:schemeClr val="accent1">
                  <a:satMod val="175000"/>
                  <a:alpha val="40000"/>
                </a:schemeClr>
              </a:glow>
            </a:effectLst>
            <a:scene3d>
              <a:camera prst="orthographicFront"/>
              <a:lightRig rig="threePt" dir="t">
                <a:rot lat="0" lon="0" rev="4800000"/>
              </a:lightRig>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Abstract</a:t>
              </a:r>
              <a:endParaRPr lang="es-CO"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7 Rectángulo redondeado"/>
            <p:cNvSpPr/>
            <p:nvPr/>
          </p:nvSpPr>
          <p:spPr>
            <a:xfrm>
              <a:off x="2138271" y="10968675"/>
              <a:ext cx="13501782" cy="6395580"/>
            </a:xfrm>
            <a:prstGeom prst="roundRect">
              <a:avLst>
                <a:gd name="adj" fmla="val 22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sz="3600" dirty="0" smtClean="0">
                  <a:solidFill>
                    <a:schemeClr val="tx1"/>
                  </a:solidFill>
                </a:rPr>
                <a:t>Este articulo presenta un análisis sistemático del método de extracción del esqueleto por medio de la contracción de un volumen con suavizado </a:t>
              </a:r>
              <a:r>
                <a:rPr lang="es-CO" sz="3600" dirty="0" err="1" smtClean="0">
                  <a:solidFill>
                    <a:schemeClr val="tx1"/>
                  </a:solidFill>
                </a:rPr>
                <a:t>Laplaciano</a:t>
              </a:r>
              <a:r>
                <a:rPr lang="es-CO" sz="3600" dirty="0" smtClean="0">
                  <a:solidFill>
                    <a:schemeClr val="tx1"/>
                  </a:solidFill>
                </a:rPr>
                <a:t>. El trabajo realiza una aproximación experimental al problema de la extracción del esqueleto, para encontrar </a:t>
              </a:r>
              <a:r>
                <a:rPr lang="es-CO" sz="3600" dirty="0" smtClean="0">
                  <a:solidFill>
                    <a:schemeClr val="tx1"/>
                  </a:solidFill>
                </a:rPr>
                <a:t>el </a:t>
              </a:r>
              <a:r>
                <a:rPr lang="es-CO" sz="3600" dirty="0" smtClean="0">
                  <a:solidFill>
                    <a:schemeClr val="tx1"/>
                  </a:solidFill>
                </a:rPr>
                <a:t>rendimiento del método evaluado frente a cambios isométricos, y durante la fase de simplificación. Esta evaluación utilizo el modelo tridimensional animado de una persona que realizaba una caminata, a este modelo se le extrajo el esqueleto y se compararon las diferencias en distintos instantes de la animación, y distintas configuraciones del proceso de simplificación. Los resultados muestran un óptimo rendimiento del método frente a las transformaciones isométricas, y múltiples problemas en la fase de simplificación de mallas.</a:t>
              </a:r>
            </a:p>
          </p:txBody>
        </p:sp>
      </p:grpSp>
      <p:grpSp>
        <p:nvGrpSpPr>
          <p:cNvPr id="13" name="12 Grupo"/>
          <p:cNvGrpSpPr/>
          <p:nvPr/>
        </p:nvGrpSpPr>
        <p:grpSpPr>
          <a:xfrm>
            <a:off x="15425739" y="29976823"/>
            <a:ext cx="14144724" cy="8001056"/>
            <a:chOff x="2138271" y="10494927"/>
            <a:chExt cx="13501782" cy="6632454"/>
          </a:xfrm>
        </p:grpSpPr>
        <p:sp>
          <p:nvSpPr>
            <p:cNvPr id="14" name="13 Rectángulo redondeado"/>
            <p:cNvSpPr/>
            <p:nvPr/>
          </p:nvSpPr>
          <p:spPr>
            <a:xfrm>
              <a:off x="2138271" y="10494927"/>
              <a:ext cx="13501782" cy="979454"/>
            </a:xfrm>
            <a:prstGeom prst="roundRect">
              <a:avLst>
                <a:gd name="adj" fmla="val 50000"/>
              </a:avLst>
            </a:prstGeom>
            <a:solidFill>
              <a:srgbClr val="3333FF"/>
            </a:solidFill>
            <a:ln>
              <a:solidFill>
                <a:srgbClr val="3333FF"/>
              </a:solidFill>
            </a:ln>
            <a:effectLst>
              <a:glow rad="2286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Referencias y Agradecimientos</a:t>
              </a:r>
            </a:p>
          </p:txBody>
        </p:sp>
        <p:sp>
          <p:nvSpPr>
            <p:cNvPr id="15" name="14 Rectángulo redondeado"/>
            <p:cNvSpPr/>
            <p:nvPr/>
          </p:nvSpPr>
          <p:spPr>
            <a:xfrm>
              <a:off x="2138271" y="11501639"/>
              <a:ext cx="13501782" cy="5625742"/>
            </a:xfrm>
            <a:prstGeom prst="roundRect">
              <a:avLst>
                <a:gd name="adj" fmla="val 34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endParaRPr lang="es-CO" sz="3200" dirty="0" smtClean="0">
                <a:solidFill>
                  <a:schemeClr val="tx1"/>
                </a:solidFill>
              </a:endParaRPr>
            </a:p>
            <a:p>
              <a:pPr>
                <a:buFont typeface="Arial" pitchFamily="34" charset="0"/>
                <a:buChar char="•"/>
              </a:pPr>
              <a:r>
                <a:rPr lang="es-CO" sz="3200" dirty="0" smtClean="0">
                  <a:solidFill>
                    <a:schemeClr val="tx1"/>
                  </a:solidFill>
                </a:rPr>
                <a:t> Oscar </a:t>
              </a:r>
              <a:r>
                <a:rPr lang="es-CO" sz="3200" dirty="0" err="1" smtClean="0">
                  <a:solidFill>
                    <a:schemeClr val="tx1"/>
                  </a:solidFill>
                </a:rPr>
                <a:t>Kin-Chung</a:t>
              </a:r>
              <a:r>
                <a:rPr lang="es-CO" sz="3200" dirty="0" smtClean="0">
                  <a:solidFill>
                    <a:schemeClr val="tx1"/>
                  </a:solidFill>
                </a:rPr>
                <a:t> Au, </a:t>
              </a:r>
              <a:r>
                <a:rPr lang="es-CO" sz="3200" dirty="0" err="1" smtClean="0">
                  <a:solidFill>
                    <a:schemeClr val="tx1"/>
                  </a:solidFill>
                </a:rPr>
                <a:t>Chiew-Lan</a:t>
              </a:r>
              <a:r>
                <a:rPr lang="es-CO" sz="3200" dirty="0" smtClean="0">
                  <a:solidFill>
                    <a:schemeClr val="tx1"/>
                  </a:solidFill>
                </a:rPr>
                <a:t> </a:t>
              </a:r>
              <a:r>
                <a:rPr lang="es-CO" sz="3200" dirty="0" err="1" smtClean="0">
                  <a:solidFill>
                    <a:schemeClr val="tx1"/>
                  </a:solidFill>
                </a:rPr>
                <a:t>Tai</a:t>
              </a:r>
              <a:r>
                <a:rPr lang="es-CO" sz="3200" dirty="0" smtClean="0">
                  <a:solidFill>
                    <a:schemeClr val="tx1"/>
                  </a:solidFill>
                </a:rPr>
                <a:t>, </a:t>
              </a:r>
              <a:r>
                <a:rPr lang="es-CO" sz="3200" dirty="0" err="1" smtClean="0">
                  <a:solidFill>
                    <a:schemeClr val="tx1"/>
                  </a:solidFill>
                </a:rPr>
                <a:t>Hung-Kuo</a:t>
              </a:r>
              <a:r>
                <a:rPr lang="es-CO" sz="3200" dirty="0" smtClean="0">
                  <a:solidFill>
                    <a:schemeClr val="tx1"/>
                  </a:solidFill>
                </a:rPr>
                <a:t> </a:t>
              </a:r>
              <a:r>
                <a:rPr lang="es-CO" sz="3200" dirty="0" err="1" smtClean="0">
                  <a:solidFill>
                    <a:schemeClr val="tx1"/>
                  </a:solidFill>
                </a:rPr>
                <a:t>Chu</a:t>
              </a:r>
              <a:r>
                <a:rPr lang="es-CO" sz="3200" dirty="0" smtClean="0">
                  <a:solidFill>
                    <a:schemeClr val="tx1"/>
                  </a:solidFill>
                </a:rPr>
                <a:t>, Daniel Cohen-</a:t>
              </a:r>
              <a:r>
                <a:rPr lang="es-CO" sz="3200" dirty="0" err="1" smtClean="0">
                  <a:solidFill>
                    <a:schemeClr val="tx1"/>
                  </a:solidFill>
                </a:rPr>
                <a:t>Or</a:t>
              </a:r>
              <a:r>
                <a:rPr lang="es-CO" sz="3200" dirty="0" smtClean="0">
                  <a:solidFill>
                    <a:schemeClr val="tx1"/>
                  </a:solidFill>
                </a:rPr>
                <a:t>, and </a:t>
              </a:r>
              <a:r>
                <a:rPr lang="es-CO" sz="3200" dirty="0" err="1" smtClean="0">
                  <a:solidFill>
                    <a:schemeClr val="tx1"/>
                  </a:solidFill>
                </a:rPr>
                <a:t>Tong-Yee</a:t>
              </a:r>
              <a:r>
                <a:rPr lang="es-CO" sz="3200" dirty="0" smtClean="0">
                  <a:solidFill>
                    <a:schemeClr val="tx1"/>
                  </a:solidFill>
                </a:rPr>
                <a:t> Lee. </a:t>
              </a:r>
              <a:r>
                <a:rPr lang="es-CO" sz="3200" b="1" dirty="0" err="1" smtClean="0">
                  <a:solidFill>
                    <a:schemeClr val="tx1"/>
                  </a:solidFill>
                </a:rPr>
                <a:t>Skeleton</a:t>
              </a:r>
              <a:r>
                <a:rPr lang="es-CO" sz="3200" b="1" dirty="0" smtClean="0">
                  <a:solidFill>
                    <a:schemeClr val="tx1"/>
                  </a:solidFill>
                </a:rPr>
                <a:t> </a:t>
              </a:r>
              <a:r>
                <a:rPr lang="es-CO" sz="3200" b="1" dirty="0" err="1" smtClean="0">
                  <a:solidFill>
                    <a:schemeClr val="tx1"/>
                  </a:solidFill>
                </a:rPr>
                <a:t>extraction</a:t>
              </a:r>
              <a:r>
                <a:rPr lang="es-CO" sz="3200" b="1" dirty="0" smtClean="0">
                  <a:solidFill>
                    <a:schemeClr val="tx1"/>
                  </a:solidFill>
                </a:rPr>
                <a:t> </a:t>
              </a:r>
              <a:r>
                <a:rPr lang="es-CO" sz="3200" b="1" dirty="0" err="1" smtClean="0">
                  <a:solidFill>
                    <a:schemeClr val="tx1"/>
                  </a:solidFill>
                </a:rPr>
                <a:t>by</a:t>
              </a:r>
              <a:r>
                <a:rPr lang="es-CO" sz="3200" b="1" dirty="0" smtClean="0">
                  <a:solidFill>
                    <a:schemeClr val="tx1"/>
                  </a:solidFill>
                </a:rPr>
                <a:t> </a:t>
              </a:r>
              <a:r>
                <a:rPr lang="es-CO" sz="3200" b="1" dirty="0" err="1" smtClean="0">
                  <a:solidFill>
                    <a:schemeClr val="tx1"/>
                  </a:solidFill>
                </a:rPr>
                <a:t>mesh</a:t>
              </a:r>
              <a:r>
                <a:rPr lang="es-CO" sz="3200" b="1" dirty="0" smtClean="0">
                  <a:solidFill>
                    <a:schemeClr val="tx1"/>
                  </a:solidFill>
                </a:rPr>
                <a:t> </a:t>
              </a:r>
              <a:r>
                <a:rPr lang="es-CO" sz="3200" b="1" dirty="0" err="1" smtClean="0">
                  <a:solidFill>
                    <a:schemeClr val="tx1"/>
                  </a:solidFill>
                </a:rPr>
                <a:t>contraction</a:t>
              </a:r>
              <a:r>
                <a:rPr lang="es-CO" sz="3200" dirty="0" smtClean="0">
                  <a:solidFill>
                    <a:schemeClr val="tx1"/>
                  </a:solidFill>
                </a:rPr>
                <a:t>. </a:t>
              </a:r>
              <a:r>
                <a:rPr lang="es-CO" sz="3200" i="1" dirty="0" smtClean="0">
                  <a:solidFill>
                    <a:schemeClr val="tx1"/>
                  </a:solidFill>
                </a:rPr>
                <a:t>ACM </a:t>
              </a:r>
              <a:r>
                <a:rPr lang="es-CO" sz="3200" i="1" dirty="0" err="1" smtClean="0">
                  <a:solidFill>
                    <a:schemeClr val="tx1"/>
                  </a:solidFill>
                </a:rPr>
                <a:t>Transactions</a:t>
              </a:r>
              <a:r>
                <a:rPr lang="es-CO" sz="3200" i="1" dirty="0" smtClean="0">
                  <a:solidFill>
                    <a:schemeClr val="tx1"/>
                  </a:solidFill>
                </a:rPr>
                <a:t> </a:t>
              </a:r>
              <a:r>
                <a:rPr lang="es-CO" sz="3200" i="1" dirty="0" err="1" smtClean="0">
                  <a:solidFill>
                    <a:schemeClr val="tx1"/>
                  </a:solidFill>
                </a:rPr>
                <a:t>on</a:t>
              </a:r>
              <a:r>
                <a:rPr lang="es-CO" sz="3200" i="1" dirty="0" smtClean="0">
                  <a:solidFill>
                    <a:schemeClr val="tx1"/>
                  </a:solidFill>
                </a:rPr>
                <a:t> </a:t>
              </a:r>
              <a:r>
                <a:rPr lang="es-CO" sz="3200" i="1" dirty="0" err="1" smtClean="0">
                  <a:solidFill>
                    <a:schemeClr val="tx1"/>
                  </a:solidFill>
                </a:rPr>
                <a:t>Graphics</a:t>
              </a:r>
              <a:r>
                <a:rPr lang="es-CO" sz="3200" dirty="0" smtClean="0">
                  <a:solidFill>
                    <a:schemeClr val="tx1"/>
                  </a:solidFill>
                </a:rPr>
                <a:t>, 27(3):10, 2008. </a:t>
              </a:r>
              <a:r>
                <a:rPr lang="es-CO" sz="3200" dirty="0" err="1" smtClean="0">
                  <a:solidFill>
                    <a:schemeClr val="tx1"/>
                  </a:solidFill>
                </a:rPr>
                <a:t>Skeleton</a:t>
              </a:r>
              <a:r>
                <a:rPr lang="es-CO" sz="3200" dirty="0" smtClean="0">
                  <a:solidFill>
                    <a:schemeClr val="tx1"/>
                  </a:solidFill>
                </a:rPr>
                <a:t> </a:t>
              </a:r>
              <a:r>
                <a:rPr lang="es-CO" sz="3200" dirty="0" err="1" smtClean="0">
                  <a:solidFill>
                    <a:schemeClr val="tx1"/>
                  </a:solidFill>
                </a:rPr>
                <a:t>Extraction</a:t>
              </a:r>
              <a:r>
                <a:rPr lang="es-CO" sz="3200" dirty="0" smtClean="0">
                  <a:solidFill>
                    <a:schemeClr val="tx1"/>
                  </a:solidFill>
                </a:rPr>
                <a:t>.</a:t>
              </a:r>
            </a:p>
            <a:p>
              <a:pPr>
                <a:buFont typeface="Arial" pitchFamily="34" charset="0"/>
                <a:buChar char="•"/>
              </a:pPr>
              <a:r>
                <a:rPr lang="es-CO" sz="3200" dirty="0" smtClean="0">
                  <a:solidFill>
                    <a:schemeClr val="tx1"/>
                  </a:solidFill>
                </a:rPr>
                <a:t>Daniel </a:t>
              </a:r>
              <a:r>
                <a:rPr lang="es-CO" sz="3200" dirty="0" err="1" smtClean="0">
                  <a:solidFill>
                    <a:schemeClr val="tx1"/>
                  </a:solidFill>
                </a:rPr>
                <a:t>Vlasic</a:t>
              </a:r>
              <a:r>
                <a:rPr lang="es-CO" sz="3200" dirty="0" smtClean="0">
                  <a:solidFill>
                    <a:schemeClr val="tx1"/>
                  </a:solidFill>
                </a:rPr>
                <a:t>, </a:t>
              </a:r>
              <a:r>
                <a:rPr lang="es-CO" sz="3200" dirty="0" err="1" smtClean="0">
                  <a:solidFill>
                    <a:schemeClr val="tx1"/>
                  </a:solidFill>
                </a:rPr>
                <a:t>Ilya</a:t>
              </a:r>
              <a:r>
                <a:rPr lang="es-CO" sz="3200" dirty="0" smtClean="0">
                  <a:solidFill>
                    <a:schemeClr val="tx1"/>
                  </a:solidFill>
                </a:rPr>
                <a:t> </a:t>
              </a:r>
              <a:r>
                <a:rPr lang="es-CO" sz="3200" dirty="0" err="1" smtClean="0">
                  <a:solidFill>
                    <a:schemeClr val="tx1"/>
                  </a:solidFill>
                </a:rPr>
                <a:t>Baran</a:t>
              </a:r>
              <a:r>
                <a:rPr lang="es-CO" sz="3200" dirty="0" smtClean="0">
                  <a:solidFill>
                    <a:schemeClr val="tx1"/>
                  </a:solidFill>
                </a:rPr>
                <a:t>, </a:t>
              </a:r>
              <a:r>
                <a:rPr lang="es-CO" sz="3200" dirty="0" err="1" smtClean="0">
                  <a:solidFill>
                    <a:schemeClr val="tx1"/>
                  </a:solidFill>
                </a:rPr>
                <a:t>Wojciech</a:t>
              </a:r>
              <a:r>
                <a:rPr lang="es-CO" sz="3200" dirty="0" smtClean="0">
                  <a:solidFill>
                    <a:schemeClr val="tx1"/>
                  </a:solidFill>
                </a:rPr>
                <a:t> </a:t>
              </a:r>
              <a:r>
                <a:rPr lang="es-CO" sz="3200" dirty="0" err="1" smtClean="0">
                  <a:solidFill>
                    <a:schemeClr val="tx1"/>
                  </a:solidFill>
                </a:rPr>
                <a:t>Matusik</a:t>
              </a:r>
              <a:r>
                <a:rPr lang="es-CO" sz="3200" dirty="0" smtClean="0">
                  <a:solidFill>
                    <a:schemeClr val="tx1"/>
                  </a:solidFill>
                </a:rPr>
                <a:t>, and </a:t>
              </a:r>
              <a:r>
                <a:rPr lang="es-CO" sz="3200" dirty="0" err="1" smtClean="0">
                  <a:solidFill>
                    <a:schemeClr val="tx1"/>
                  </a:solidFill>
                </a:rPr>
                <a:t>Jovan</a:t>
              </a:r>
              <a:r>
                <a:rPr lang="es-CO" sz="3200" dirty="0" smtClean="0">
                  <a:solidFill>
                    <a:schemeClr val="tx1"/>
                  </a:solidFill>
                </a:rPr>
                <a:t> </a:t>
              </a:r>
              <a:r>
                <a:rPr lang="es-CO" sz="3200" dirty="0" err="1" smtClean="0">
                  <a:solidFill>
                    <a:schemeClr val="tx1"/>
                  </a:solidFill>
                </a:rPr>
                <a:t>Popović</a:t>
              </a:r>
              <a:r>
                <a:rPr lang="es-CO" sz="3200" dirty="0" smtClean="0">
                  <a:solidFill>
                    <a:schemeClr val="tx1"/>
                  </a:solidFill>
                </a:rPr>
                <a:t>. </a:t>
              </a:r>
              <a:r>
                <a:rPr lang="es-CO" sz="3200" b="1" dirty="0" err="1" smtClean="0">
                  <a:solidFill>
                    <a:schemeClr val="tx1"/>
                  </a:solidFill>
                </a:rPr>
                <a:t>Articulated</a:t>
              </a:r>
              <a:r>
                <a:rPr lang="es-CO" sz="3200" b="1" dirty="0" smtClean="0">
                  <a:solidFill>
                    <a:schemeClr val="tx1"/>
                  </a:solidFill>
                </a:rPr>
                <a:t> </a:t>
              </a:r>
              <a:r>
                <a:rPr lang="es-CO" sz="3200" b="1" dirty="0" err="1" smtClean="0">
                  <a:solidFill>
                    <a:schemeClr val="tx1"/>
                  </a:solidFill>
                </a:rPr>
                <a:t>mesh</a:t>
              </a:r>
              <a:r>
                <a:rPr lang="es-CO" sz="3200" b="1" dirty="0" smtClean="0">
                  <a:solidFill>
                    <a:schemeClr val="tx1"/>
                  </a:solidFill>
                </a:rPr>
                <a:t> </a:t>
              </a:r>
              <a:r>
                <a:rPr lang="es-CO" sz="3200" b="1" dirty="0" err="1" smtClean="0">
                  <a:solidFill>
                    <a:schemeClr val="tx1"/>
                  </a:solidFill>
                </a:rPr>
                <a:t>animation</a:t>
              </a:r>
              <a:r>
                <a:rPr lang="es-CO" sz="3200" b="1" dirty="0" smtClean="0">
                  <a:solidFill>
                    <a:schemeClr val="tx1"/>
                  </a:solidFill>
                </a:rPr>
                <a:t> </a:t>
              </a:r>
              <a:r>
                <a:rPr lang="es-CO" sz="3200" b="1" dirty="0" err="1" smtClean="0">
                  <a:solidFill>
                    <a:schemeClr val="tx1"/>
                  </a:solidFill>
                </a:rPr>
                <a:t>from</a:t>
              </a:r>
              <a:r>
                <a:rPr lang="es-CO" sz="3200" b="1" dirty="0" smtClean="0">
                  <a:solidFill>
                    <a:schemeClr val="tx1"/>
                  </a:solidFill>
                </a:rPr>
                <a:t> </a:t>
              </a:r>
              <a:r>
                <a:rPr lang="es-CO" sz="3200" b="1" dirty="0" err="1" smtClean="0">
                  <a:solidFill>
                    <a:schemeClr val="tx1"/>
                  </a:solidFill>
                </a:rPr>
                <a:t>multi-view</a:t>
              </a:r>
              <a:r>
                <a:rPr lang="es-CO" sz="3200" b="1" dirty="0" smtClean="0">
                  <a:solidFill>
                    <a:schemeClr val="tx1"/>
                  </a:solidFill>
                </a:rPr>
                <a:t> </a:t>
              </a:r>
              <a:r>
                <a:rPr lang="es-CO" sz="3200" b="1" dirty="0" err="1" smtClean="0">
                  <a:solidFill>
                    <a:schemeClr val="tx1"/>
                  </a:solidFill>
                </a:rPr>
                <a:t>silhouettes</a:t>
              </a:r>
              <a:r>
                <a:rPr lang="es-CO" sz="3200" dirty="0" smtClean="0">
                  <a:solidFill>
                    <a:schemeClr val="tx1"/>
                  </a:solidFill>
                </a:rPr>
                <a:t>. </a:t>
              </a:r>
              <a:r>
                <a:rPr lang="es-CO" sz="3200" i="1" dirty="0" smtClean="0">
                  <a:solidFill>
                    <a:schemeClr val="tx1"/>
                  </a:solidFill>
                </a:rPr>
                <a:t>ACM </a:t>
              </a:r>
              <a:r>
                <a:rPr lang="es-CO" sz="3200" i="1" dirty="0" err="1" smtClean="0">
                  <a:solidFill>
                    <a:schemeClr val="tx1"/>
                  </a:solidFill>
                </a:rPr>
                <a:t>Trans</a:t>
              </a:r>
              <a:r>
                <a:rPr lang="es-CO" sz="3200" i="1" dirty="0" smtClean="0">
                  <a:solidFill>
                    <a:schemeClr val="tx1"/>
                  </a:solidFill>
                </a:rPr>
                <a:t>. Graph</a:t>
              </a:r>
              <a:r>
                <a:rPr lang="es-CO" sz="3200" dirty="0" smtClean="0">
                  <a:solidFill>
                    <a:schemeClr val="tx1"/>
                  </a:solidFill>
                </a:rPr>
                <a:t>.,27(3):1–9, 2008. 3D </a:t>
              </a:r>
              <a:r>
                <a:rPr lang="es-CO" sz="3200" dirty="0" err="1" smtClean="0">
                  <a:solidFill>
                    <a:schemeClr val="tx1"/>
                  </a:solidFill>
                </a:rPr>
                <a:t>Reconstruction</a:t>
              </a:r>
              <a:r>
                <a:rPr lang="es-CO" sz="3200" dirty="0" smtClean="0">
                  <a:solidFill>
                    <a:schemeClr val="tx1"/>
                  </a:solidFill>
                </a:rPr>
                <a:t>.</a:t>
              </a:r>
              <a:endParaRPr lang="es-CO" sz="3200" dirty="0">
                <a:solidFill>
                  <a:schemeClr val="tx1"/>
                </a:solidFill>
              </a:endParaRPr>
            </a:p>
            <a:p>
              <a:pPr>
                <a:buFont typeface="Arial" pitchFamily="34" charset="0"/>
                <a:buChar char="•"/>
              </a:pPr>
              <a:r>
                <a:rPr lang="es-CO" sz="3200" dirty="0" err="1" smtClean="0">
                  <a:solidFill>
                    <a:schemeClr val="tx1"/>
                  </a:solidFill>
                </a:rPr>
                <a:t>Nicu</a:t>
              </a:r>
              <a:r>
                <a:rPr lang="es-CO" sz="3200" dirty="0" smtClean="0">
                  <a:solidFill>
                    <a:schemeClr val="tx1"/>
                  </a:solidFill>
                </a:rPr>
                <a:t> D. Cornea and Patrick Min. </a:t>
              </a:r>
              <a:r>
                <a:rPr lang="es-CO" sz="3200" b="1" dirty="0" smtClean="0">
                  <a:solidFill>
                    <a:schemeClr val="tx1"/>
                  </a:solidFill>
                </a:rPr>
                <a:t>Curve-</a:t>
              </a:r>
              <a:r>
                <a:rPr lang="es-CO" sz="3200" b="1" dirty="0" err="1" smtClean="0">
                  <a:solidFill>
                    <a:schemeClr val="tx1"/>
                  </a:solidFill>
                </a:rPr>
                <a:t>skeleton</a:t>
              </a:r>
              <a:r>
                <a:rPr lang="es-CO" sz="3200" b="1" dirty="0" smtClean="0">
                  <a:solidFill>
                    <a:schemeClr val="tx1"/>
                  </a:solidFill>
                </a:rPr>
                <a:t> </a:t>
              </a:r>
              <a:r>
                <a:rPr lang="es-CO" sz="3200" b="1" dirty="0" err="1" smtClean="0">
                  <a:solidFill>
                    <a:schemeClr val="tx1"/>
                  </a:solidFill>
                </a:rPr>
                <a:t>properties</a:t>
              </a:r>
              <a:r>
                <a:rPr lang="es-CO" sz="3200" b="1" dirty="0" smtClean="0">
                  <a:solidFill>
                    <a:schemeClr val="tx1"/>
                  </a:solidFill>
                </a:rPr>
                <a:t>, </a:t>
              </a:r>
              <a:r>
                <a:rPr lang="es-CO" sz="3200" b="1" dirty="0" err="1" smtClean="0">
                  <a:solidFill>
                    <a:schemeClr val="tx1"/>
                  </a:solidFill>
                </a:rPr>
                <a:t>applications</a:t>
              </a:r>
              <a:r>
                <a:rPr lang="es-CO" sz="3200" b="1" dirty="0" smtClean="0">
                  <a:solidFill>
                    <a:schemeClr val="tx1"/>
                  </a:solidFill>
                </a:rPr>
                <a:t>, and </a:t>
              </a:r>
              <a:r>
                <a:rPr lang="es-CO" sz="3200" b="1" dirty="0" err="1" smtClean="0">
                  <a:solidFill>
                    <a:schemeClr val="tx1"/>
                  </a:solidFill>
                </a:rPr>
                <a:t>algorithms</a:t>
              </a:r>
              <a:r>
                <a:rPr lang="es-CO" sz="3200" dirty="0" smtClean="0">
                  <a:solidFill>
                    <a:schemeClr val="tx1"/>
                  </a:solidFill>
                </a:rPr>
                <a:t>. </a:t>
              </a:r>
              <a:r>
                <a:rPr lang="es-CO" sz="3200" i="1" dirty="0" smtClean="0">
                  <a:solidFill>
                    <a:schemeClr val="tx1"/>
                  </a:solidFill>
                </a:rPr>
                <a:t>IEEE </a:t>
              </a:r>
              <a:r>
                <a:rPr lang="es-CO" sz="3200" i="1" dirty="0" err="1" smtClean="0">
                  <a:solidFill>
                    <a:schemeClr val="tx1"/>
                  </a:solidFill>
                </a:rPr>
                <a:t>Transactions</a:t>
              </a:r>
              <a:r>
                <a:rPr lang="es-CO" sz="3200" i="1" dirty="0" smtClean="0">
                  <a:solidFill>
                    <a:schemeClr val="tx1"/>
                  </a:solidFill>
                </a:rPr>
                <a:t> </a:t>
              </a:r>
              <a:r>
                <a:rPr lang="es-CO" sz="3200" i="1" dirty="0" err="1" smtClean="0">
                  <a:solidFill>
                    <a:schemeClr val="tx1"/>
                  </a:solidFill>
                </a:rPr>
                <a:t>on</a:t>
              </a:r>
              <a:r>
                <a:rPr lang="es-CO" sz="3200" i="1" dirty="0" smtClean="0">
                  <a:solidFill>
                    <a:schemeClr val="tx1"/>
                  </a:solidFill>
                </a:rPr>
                <a:t> </a:t>
              </a:r>
              <a:r>
                <a:rPr lang="es-CO" sz="3200" i="1" dirty="0" err="1" smtClean="0">
                  <a:solidFill>
                    <a:schemeClr val="tx1"/>
                  </a:solidFill>
                </a:rPr>
                <a:t>Visualization</a:t>
              </a:r>
              <a:r>
                <a:rPr lang="es-CO" sz="3200" i="1" dirty="0" smtClean="0">
                  <a:solidFill>
                    <a:schemeClr val="tx1"/>
                  </a:solidFill>
                </a:rPr>
                <a:t> and </a:t>
              </a:r>
              <a:r>
                <a:rPr lang="es-CO" sz="3200" i="1" dirty="0" err="1" smtClean="0">
                  <a:solidFill>
                    <a:schemeClr val="tx1"/>
                  </a:solidFill>
                </a:rPr>
                <a:t>Computer</a:t>
              </a:r>
              <a:r>
                <a:rPr lang="es-CO" sz="3200" i="1" dirty="0" smtClean="0">
                  <a:solidFill>
                    <a:schemeClr val="tx1"/>
                  </a:solidFill>
                </a:rPr>
                <a:t> </a:t>
              </a:r>
              <a:r>
                <a:rPr lang="es-CO" sz="3200" i="1" dirty="0" err="1" smtClean="0">
                  <a:solidFill>
                    <a:schemeClr val="tx1"/>
                  </a:solidFill>
                </a:rPr>
                <a:t>Graphics</a:t>
              </a:r>
              <a:r>
                <a:rPr lang="es-CO" sz="3200" dirty="0" smtClean="0">
                  <a:solidFill>
                    <a:schemeClr val="tx1"/>
                  </a:solidFill>
                </a:rPr>
                <a:t>, 13(3):530–548, 2007. </a:t>
              </a:r>
              <a:r>
                <a:rPr lang="es-CO" sz="3200" dirty="0" err="1" smtClean="0">
                  <a:solidFill>
                    <a:schemeClr val="tx1"/>
                  </a:solidFill>
                </a:rPr>
                <a:t>Skeleton</a:t>
              </a:r>
              <a:r>
                <a:rPr lang="es-CO" sz="3200" dirty="0" smtClean="0">
                  <a:solidFill>
                    <a:schemeClr val="tx1"/>
                  </a:solidFill>
                </a:rPr>
                <a:t> </a:t>
              </a:r>
              <a:r>
                <a:rPr lang="es-CO" sz="3200" dirty="0" err="1" smtClean="0">
                  <a:solidFill>
                    <a:schemeClr val="tx1"/>
                  </a:solidFill>
                </a:rPr>
                <a:t>Extraction</a:t>
              </a:r>
              <a:r>
                <a:rPr lang="es-CO" sz="3200" dirty="0" smtClean="0">
                  <a:solidFill>
                    <a:schemeClr val="tx1"/>
                  </a:solidFill>
                </a:rPr>
                <a:t> </a:t>
              </a:r>
              <a:r>
                <a:rPr lang="es-CO" sz="3200" dirty="0" err="1" smtClean="0">
                  <a:solidFill>
                    <a:schemeClr val="tx1"/>
                  </a:solidFill>
                </a:rPr>
                <a:t>Survey</a:t>
              </a:r>
              <a:r>
                <a:rPr lang="es-CO" sz="3200" dirty="0" smtClean="0">
                  <a:solidFill>
                    <a:schemeClr val="tx1"/>
                  </a:solidFill>
                </a:rPr>
                <a:t> </a:t>
              </a:r>
              <a:r>
                <a:rPr lang="es-CO" sz="3200" dirty="0" err="1" smtClean="0">
                  <a:solidFill>
                    <a:schemeClr val="tx1"/>
                  </a:solidFill>
                </a:rPr>
                <a:t>Member-Silver</a:t>
              </a:r>
              <a:r>
                <a:rPr lang="es-CO" sz="3200" dirty="0" smtClean="0">
                  <a:solidFill>
                    <a:schemeClr val="tx1"/>
                  </a:solidFill>
                </a:rPr>
                <a:t>, Deborah.</a:t>
              </a:r>
            </a:p>
            <a:p>
              <a:pPr>
                <a:buFont typeface="Arial" pitchFamily="34" charset="0"/>
                <a:buChar char="•"/>
              </a:pPr>
              <a:endParaRPr lang="es-CO" sz="3200" dirty="0" smtClean="0">
                <a:solidFill>
                  <a:schemeClr val="tx1"/>
                </a:solidFill>
              </a:endParaRPr>
            </a:p>
            <a:p>
              <a:r>
                <a:rPr lang="es-CO" sz="3200" i="1" dirty="0" smtClean="0">
                  <a:solidFill>
                    <a:schemeClr val="tx1"/>
                  </a:solidFill>
                </a:rPr>
                <a:t>Agradecimientos</a:t>
              </a:r>
              <a:r>
                <a:rPr lang="es-CO" sz="3200" dirty="0" smtClean="0">
                  <a:solidFill>
                    <a:schemeClr val="tx1"/>
                  </a:solidFill>
                </a:rPr>
                <a:t>: </a:t>
              </a:r>
              <a:r>
                <a:rPr lang="en-US" sz="3200" dirty="0" smtClean="0">
                  <a:solidFill>
                    <a:schemeClr val="tx1"/>
                  </a:solidFill>
                </a:rPr>
                <a:t>The captured performance data were provided courtesy of the Computer Graphics Group of the MIT CSAIL Vision Research (</a:t>
              </a:r>
              <a:r>
                <a:rPr lang="en-US" sz="3200" dirty="0" err="1" smtClean="0">
                  <a:solidFill>
                    <a:schemeClr val="tx1"/>
                  </a:solidFill>
                </a:rPr>
                <a:t>Cambirdge</a:t>
              </a:r>
              <a:r>
                <a:rPr lang="en-US" sz="3200" dirty="0" smtClean="0">
                  <a:solidFill>
                    <a:schemeClr val="tx1"/>
                  </a:solidFill>
                </a:rPr>
                <a:t>, USA).</a:t>
              </a:r>
              <a:endParaRPr lang="es-CO" sz="3200" dirty="0" smtClean="0">
                <a:solidFill>
                  <a:schemeClr val="tx1"/>
                </a:solidFill>
              </a:endParaRPr>
            </a:p>
          </p:txBody>
        </p:sp>
      </p:grpSp>
      <p:grpSp>
        <p:nvGrpSpPr>
          <p:cNvPr id="16" name="15 Grupo"/>
          <p:cNvGrpSpPr/>
          <p:nvPr/>
        </p:nvGrpSpPr>
        <p:grpSpPr>
          <a:xfrm>
            <a:off x="15354301" y="5616464"/>
            <a:ext cx="14287600" cy="11715833"/>
            <a:chOff x="2138271" y="9902744"/>
            <a:chExt cx="13501782" cy="9711809"/>
          </a:xfrm>
        </p:grpSpPr>
        <p:sp>
          <p:nvSpPr>
            <p:cNvPr id="17" name="16 Rectángulo redondeado"/>
            <p:cNvSpPr/>
            <p:nvPr/>
          </p:nvSpPr>
          <p:spPr>
            <a:xfrm>
              <a:off x="2138271" y="9902744"/>
              <a:ext cx="13501782" cy="1006712"/>
            </a:xfrm>
            <a:prstGeom prst="roundRect">
              <a:avLst>
                <a:gd name="adj" fmla="val 50000"/>
              </a:avLst>
            </a:prstGeom>
            <a:solidFill>
              <a:srgbClr val="3333FF"/>
            </a:solidFill>
            <a:effectLst>
              <a:glow rad="2286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Experimentación</a:t>
              </a:r>
            </a:p>
          </p:txBody>
        </p:sp>
        <p:sp>
          <p:nvSpPr>
            <p:cNvPr id="18" name="17 Rectángulo redondeado"/>
            <p:cNvSpPr/>
            <p:nvPr/>
          </p:nvSpPr>
          <p:spPr>
            <a:xfrm>
              <a:off x="2138271" y="10968674"/>
              <a:ext cx="13501782" cy="8645879"/>
            </a:xfrm>
            <a:prstGeom prst="roundRect">
              <a:avLst>
                <a:gd name="adj" fmla="val 17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a:r>
                <a:rPr lang="es-CO" sz="3600" dirty="0" smtClean="0">
                  <a:solidFill>
                    <a:schemeClr val="tx1"/>
                  </a:solidFill>
                </a:rPr>
                <a:t>Se uso la implementación hecha en Oscar </a:t>
              </a:r>
              <a:r>
                <a:rPr lang="es-CO" sz="3600" dirty="0" err="1" smtClean="0">
                  <a:solidFill>
                    <a:schemeClr val="tx1"/>
                  </a:solidFill>
                </a:rPr>
                <a:t>Kin-Chung</a:t>
              </a:r>
              <a:r>
                <a:rPr lang="es-CO" sz="3600" dirty="0" smtClean="0">
                  <a:solidFill>
                    <a:schemeClr val="tx1"/>
                  </a:solidFill>
                </a:rPr>
                <a:t> Au et al. Por los autores, para realizar la extracción del esqueleto de un modelo tridimensional que fue obtenido mediante el método de recuperación de forma desde las siluetas realizado por </a:t>
              </a:r>
              <a:r>
                <a:rPr lang="es-CO" sz="3600" dirty="0" err="1" smtClean="0">
                  <a:solidFill>
                    <a:schemeClr val="tx1"/>
                  </a:solidFill>
                </a:rPr>
                <a:t>Vlasic</a:t>
              </a:r>
              <a:r>
                <a:rPr lang="es-CO" sz="3600" dirty="0" smtClean="0">
                  <a:solidFill>
                    <a:schemeClr val="tx1"/>
                  </a:solidFill>
                </a:rPr>
                <a:t> et al. De este modelo se registro una caminata durante 240 cuadros.</a:t>
              </a:r>
            </a:p>
            <a:p>
              <a:pPr algn="just"/>
              <a:r>
                <a:rPr lang="es-CO" sz="3600" dirty="0" smtClean="0">
                  <a:solidFill>
                    <a:schemeClr val="tx1"/>
                  </a:solidFill>
                </a:rPr>
                <a:t>Para evaluar el proceso de simplificación se variaron el numero de nodos usados para describir uniones en el esqueleto (ver figura 3) y se clasificaron las uniones así ver figura 2.</a:t>
              </a: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r>
                <a:rPr lang="es-CO" sz="3600" dirty="0" smtClean="0">
                  <a:solidFill>
                    <a:schemeClr val="tx1"/>
                  </a:solidFill>
                </a:rPr>
                <a:t>En el segundo experimento se seleccionaron diferentes poses para observar la correspondencia topológica entre los esqueletos extraídos y analizar el comportamiento del método frente a transformaciones isométricas de la geometría de un cuerpo.</a:t>
              </a:r>
            </a:p>
          </p:txBody>
        </p:sp>
      </p:grpSp>
      <p:grpSp>
        <p:nvGrpSpPr>
          <p:cNvPr id="19" name="18 Grupo"/>
          <p:cNvGrpSpPr/>
          <p:nvPr/>
        </p:nvGrpSpPr>
        <p:grpSpPr>
          <a:xfrm>
            <a:off x="15425739" y="17903800"/>
            <a:ext cx="14287600" cy="11572957"/>
            <a:chOff x="2138271" y="9902744"/>
            <a:chExt cx="13501782" cy="9593372"/>
          </a:xfrm>
        </p:grpSpPr>
        <p:sp>
          <p:nvSpPr>
            <p:cNvPr id="20" name="19 Rectángulo redondeado"/>
            <p:cNvSpPr/>
            <p:nvPr/>
          </p:nvSpPr>
          <p:spPr>
            <a:xfrm>
              <a:off x="2138271" y="9902744"/>
              <a:ext cx="13501782" cy="947493"/>
            </a:xfrm>
            <a:prstGeom prst="roundRect">
              <a:avLst>
                <a:gd name="adj" fmla="val 50000"/>
              </a:avLst>
            </a:prstGeom>
            <a:solidFill>
              <a:srgbClr val="3333FF"/>
            </a:solidFill>
            <a:ln>
              <a:solidFill>
                <a:srgbClr val="3333FF"/>
              </a:solidFill>
            </a:ln>
            <a:effectLst>
              <a:glow rad="2286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Resultados</a:t>
              </a:r>
              <a:endParaRPr lang="es-CO"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20 Rectángulo redondeado"/>
            <p:cNvSpPr/>
            <p:nvPr/>
          </p:nvSpPr>
          <p:spPr>
            <a:xfrm>
              <a:off x="2138271" y="10909456"/>
              <a:ext cx="13501782" cy="8586660"/>
            </a:xfrm>
            <a:prstGeom prst="roundRect">
              <a:avLst>
                <a:gd name="adj" fmla="val 34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CO" sz="3600" dirty="0" smtClean="0">
                  <a:solidFill>
                    <a:schemeClr val="tx1"/>
                  </a:solidFill>
                </a:rPr>
                <a:t>El método recupera de forma óptima el esqueleto de un cuerpo bajo transformaciones isométricas, ver la tabla 1, se recuperaron en promedio 19.71 nodos de los 21 necesarios para reconstruir el esqueleto en diferentes poses. </a:t>
              </a:r>
            </a:p>
            <a:p>
              <a:pPr algn="just"/>
              <a:r>
                <a:rPr lang="es-CO" sz="3600" dirty="0" smtClean="0">
                  <a:solidFill>
                    <a:schemeClr val="tx1"/>
                  </a:solidFill>
                </a:rPr>
                <a:t>El método no pudo recuperar 1.86 nodos de los necesarios para reconstruir totalmente el esqueleto. La línea verde en la figura 3 describe el numero de nodos que hacen falta para recuperar el modelo.</a:t>
              </a: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endParaRPr lang="es-CO" sz="3600" dirty="0" smtClean="0">
                <a:solidFill>
                  <a:schemeClr val="tx1"/>
                </a:solidFill>
              </a:endParaRPr>
            </a:p>
            <a:p>
              <a:pPr algn="just"/>
              <a:r>
                <a:rPr lang="es-CO" sz="3600" dirty="0" smtClean="0">
                  <a:solidFill>
                    <a:schemeClr val="tx1"/>
                  </a:solidFill>
                </a:rPr>
                <a:t>Durante la fase de simplificación (ver figura 3) el método no sufre perdida ni es sensible al uso de mas de 24 nodos (línea azul). El método tiene un numero mínimo de 3 nodos recuperados erróneamente como se observa el la línea roja de la figura 3. </a:t>
              </a:r>
            </a:p>
          </p:txBody>
        </p:sp>
      </p:grpSp>
      <p:grpSp>
        <p:nvGrpSpPr>
          <p:cNvPr id="22" name="21 Grupo"/>
          <p:cNvGrpSpPr/>
          <p:nvPr/>
        </p:nvGrpSpPr>
        <p:grpSpPr>
          <a:xfrm>
            <a:off x="423760" y="38549378"/>
            <a:ext cx="29361017" cy="3714780"/>
            <a:chOff x="2138271" y="10717696"/>
            <a:chExt cx="13501782" cy="2825189"/>
          </a:xfrm>
        </p:grpSpPr>
        <p:sp>
          <p:nvSpPr>
            <p:cNvPr id="23" name="22 Rectángulo redondeado"/>
            <p:cNvSpPr/>
            <p:nvPr/>
          </p:nvSpPr>
          <p:spPr>
            <a:xfrm>
              <a:off x="2138271" y="10717696"/>
              <a:ext cx="13501782" cy="760627"/>
            </a:xfrm>
            <a:prstGeom prst="roundRect">
              <a:avLst>
                <a:gd name="adj" fmla="val 50000"/>
              </a:avLst>
            </a:prstGeom>
            <a:solidFill>
              <a:srgbClr val="9797FF"/>
            </a:solidFill>
            <a:ln>
              <a:solidFill>
                <a:srgbClr val="9797FF"/>
              </a:solidFill>
            </a:ln>
            <a:effectLst>
              <a:glow rad="2286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Contacto</a:t>
              </a:r>
            </a:p>
          </p:txBody>
        </p:sp>
        <p:sp>
          <p:nvSpPr>
            <p:cNvPr id="24" name="23 Rectángulo redondeado"/>
            <p:cNvSpPr/>
            <p:nvPr/>
          </p:nvSpPr>
          <p:spPr>
            <a:xfrm>
              <a:off x="2138271" y="11532655"/>
              <a:ext cx="13501782" cy="2010230"/>
            </a:xfrm>
            <a:prstGeom prst="roundRect">
              <a:avLst>
                <a:gd name="adj" fmla="val 3484"/>
              </a:avLst>
            </a:prstGeom>
            <a:solidFill>
              <a:schemeClr val="bg1"/>
            </a:solidFill>
            <a:ln>
              <a:solidFill>
                <a:srgbClr val="979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3600" dirty="0" smtClean="0">
                  <a:solidFill>
                    <a:schemeClr val="tx1"/>
                  </a:solidFill>
                </a:rPr>
                <a:t>Alexander Pinzón Fernández </a:t>
              </a:r>
              <a:r>
                <a:rPr lang="es-CO" sz="3600" dirty="0" smtClean="0">
                  <a:solidFill>
                    <a:schemeClr val="tx1"/>
                  </a:solidFill>
                  <a:hlinkClick r:id="rId2"/>
                </a:rPr>
                <a:t>apinzonf@gmail.com</a:t>
              </a:r>
              <a:endParaRPr lang="es-CO" sz="3600" dirty="0" smtClean="0">
                <a:solidFill>
                  <a:schemeClr val="tx1"/>
                </a:solidFill>
              </a:endParaRPr>
            </a:p>
            <a:p>
              <a:r>
                <a:rPr lang="es-CO" sz="3600" dirty="0" smtClean="0">
                  <a:solidFill>
                    <a:schemeClr val="tx1"/>
                  </a:solidFill>
                </a:rPr>
                <a:t>Grupo de Investigación </a:t>
              </a:r>
              <a:r>
                <a:rPr lang="es-CO" sz="3600" dirty="0" err="1" smtClean="0">
                  <a:solidFill>
                    <a:schemeClr val="tx1"/>
                  </a:solidFill>
                </a:rPr>
                <a:t>Bioingenium</a:t>
              </a:r>
              <a:r>
                <a:rPr lang="es-CO" sz="3600" dirty="0" smtClean="0">
                  <a:solidFill>
                    <a:schemeClr val="tx1"/>
                  </a:solidFill>
                </a:rPr>
                <a:t> </a:t>
              </a:r>
              <a:r>
                <a:rPr lang="es-CO" sz="3600" dirty="0" smtClean="0">
                  <a:solidFill>
                    <a:schemeClr val="tx1"/>
                  </a:solidFill>
                  <a:hlinkClick r:id="rId3"/>
                </a:rPr>
                <a:t>www.bioingenium.unal.edu.co</a:t>
              </a:r>
              <a:endParaRPr lang="es-CO" sz="3600" dirty="0" smtClean="0">
                <a:solidFill>
                  <a:schemeClr val="tx1"/>
                </a:solidFill>
              </a:endParaRPr>
            </a:p>
            <a:p>
              <a:r>
                <a:rPr lang="es-CO" sz="3600" dirty="0" smtClean="0">
                  <a:solidFill>
                    <a:schemeClr val="tx1"/>
                  </a:solidFill>
                </a:rPr>
                <a:t>Universidad Nacional de Colombia </a:t>
              </a:r>
              <a:r>
                <a:rPr lang="es-CO" sz="3600" dirty="0" smtClean="0">
                  <a:solidFill>
                    <a:schemeClr val="tx1"/>
                  </a:solidFill>
                  <a:hlinkClick r:id="rId4"/>
                </a:rPr>
                <a:t>www.unal.edu.co</a:t>
              </a:r>
              <a:endParaRPr lang="es-CO" sz="3600" dirty="0" smtClean="0">
                <a:solidFill>
                  <a:schemeClr val="tx1"/>
                </a:solidFill>
              </a:endParaRPr>
            </a:p>
            <a:p>
              <a:r>
                <a:rPr lang="es-CO" sz="3600" dirty="0" smtClean="0">
                  <a:solidFill>
                    <a:schemeClr val="tx1"/>
                  </a:solidFill>
                </a:rPr>
                <a:t>Facultad de Medicina, Edificio 471 Primer Piso</a:t>
              </a:r>
            </a:p>
          </p:txBody>
        </p:sp>
      </p:grpSp>
      <p:pic>
        <p:nvPicPr>
          <p:cNvPr id="25" name="24 Imagen" descr="logoBioingenium.png"/>
          <p:cNvPicPr>
            <a:picLocks noChangeAspect="1"/>
          </p:cNvPicPr>
          <p:nvPr/>
        </p:nvPicPr>
        <p:blipFill>
          <a:blip r:embed="rId5"/>
          <a:stretch>
            <a:fillRect/>
          </a:stretch>
        </p:blipFill>
        <p:spPr>
          <a:xfrm>
            <a:off x="18140383" y="39906704"/>
            <a:ext cx="4429156" cy="2157585"/>
          </a:xfrm>
          <a:prstGeom prst="rect">
            <a:avLst/>
          </a:prstGeom>
        </p:spPr>
      </p:pic>
      <p:pic>
        <p:nvPicPr>
          <p:cNvPr id="27" name="26 Imagen" descr="logouncolor.png"/>
          <p:cNvPicPr>
            <a:picLocks noChangeAspect="1"/>
          </p:cNvPicPr>
          <p:nvPr/>
        </p:nvPicPr>
        <p:blipFill>
          <a:blip r:embed="rId6" cstate="print"/>
          <a:stretch>
            <a:fillRect/>
          </a:stretch>
        </p:blipFill>
        <p:spPr>
          <a:xfrm>
            <a:off x="23712547" y="39809476"/>
            <a:ext cx="5357850" cy="2195372"/>
          </a:xfrm>
          <a:prstGeom prst="rect">
            <a:avLst/>
          </a:prstGeom>
        </p:spPr>
      </p:pic>
      <p:grpSp>
        <p:nvGrpSpPr>
          <p:cNvPr id="32" name="31 Grupo"/>
          <p:cNvGrpSpPr/>
          <p:nvPr/>
        </p:nvGrpSpPr>
        <p:grpSpPr>
          <a:xfrm>
            <a:off x="566635" y="15332032"/>
            <a:ext cx="14144724" cy="12573088"/>
            <a:chOff x="566635" y="17403734"/>
            <a:chExt cx="13001716" cy="12573088"/>
          </a:xfrm>
        </p:grpSpPr>
        <p:grpSp>
          <p:nvGrpSpPr>
            <p:cNvPr id="10" name="9 Grupo"/>
            <p:cNvGrpSpPr/>
            <p:nvPr/>
          </p:nvGrpSpPr>
          <p:grpSpPr>
            <a:xfrm>
              <a:off x="566635" y="17403734"/>
              <a:ext cx="13001716" cy="12573088"/>
              <a:chOff x="2138271" y="9902744"/>
              <a:chExt cx="13501782" cy="10422428"/>
            </a:xfrm>
          </p:grpSpPr>
          <p:sp>
            <p:nvSpPr>
              <p:cNvPr id="11" name="10 Rectángulo redondeado"/>
              <p:cNvSpPr/>
              <p:nvPr/>
            </p:nvSpPr>
            <p:spPr>
              <a:xfrm>
                <a:off x="2138271" y="9902744"/>
                <a:ext cx="13501782" cy="1065930"/>
              </a:xfrm>
              <a:prstGeom prst="roundRect">
                <a:avLst>
                  <a:gd name="adj" fmla="val 50000"/>
                </a:avLst>
              </a:prstGeom>
              <a:solidFill>
                <a:srgbClr val="3333FF"/>
              </a:solidFill>
              <a:ln>
                <a:solidFill>
                  <a:srgbClr val="3333FF"/>
                </a:solidFill>
              </a:ln>
              <a:effectLst>
                <a:glow rad="2286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Contracción con suavizado </a:t>
                </a:r>
                <a:r>
                  <a:rPr lang="es-CO"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Laplaciano</a:t>
                </a:r>
                <a:endPar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11 Rectángulo redondeado"/>
              <p:cNvSpPr/>
              <p:nvPr/>
            </p:nvSpPr>
            <p:spPr>
              <a:xfrm>
                <a:off x="2138271" y="11027892"/>
                <a:ext cx="13501782" cy="9297280"/>
              </a:xfrm>
              <a:prstGeom prst="roundRect">
                <a:avLst>
                  <a:gd name="adj" fmla="val 34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s-CO" sz="3600" dirty="0" smtClean="0">
                    <a:solidFill>
                      <a:schemeClr val="tx1"/>
                    </a:solidFill>
                  </a:rPr>
                  <a:t>Este método contrae iterativamente una malla de polígonos por medio del suavizado </a:t>
                </a:r>
                <a:r>
                  <a:rPr lang="es-CO" sz="3600" dirty="0" err="1" smtClean="0">
                    <a:solidFill>
                      <a:schemeClr val="tx1"/>
                    </a:solidFill>
                  </a:rPr>
                  <a:t>laplaciano</a:t>
                </a:r>
                <a:r>
                  <a:rPr lang="es-CO" sz="3600" dirty="0" smtClean="0">
                    <a:solidFill>
                      <a:schemeClr val="tx1"/>
                    </a:solidFill>
                  </a:rPr>
                  <a:t> hasta tener un volumen de cero ver figura 1.</a:t>
                </a:r>
              </a:p>
              <a:p>
                <a:pPr algn="just"/>
                <a:r>
                  <a:rPr lang="es-CO" sz="3600" dirty="0" smtClean="0">
                    <a:solidFill>
                      <a:schemeClr val="tx1"/>
                    </a:solidFill>
                  </a:rPr>
                  <a:t>La contracción es tomada como un problema de minimización de energía, con los siguientes términos.</a:t>
                </a:r>
              </a:p>
              <a:p>
                <a:endParaRPr lang="es-CO" sz="3600" dirty="0" smtClean="0">
                  <a:solidFill>
                    <a:schemeClr val="tx1"/>
                  </a:solidFill>
                </a:endParaRPr>
              </a:p>
              <a:p>
                <a:r>
                  <a:rPr lang="es-CO" sz="3600" dirty="0" smtClean="0">
                    <a:solidFill>
                      <a:schemeClr val="tx1"/>
                    </a:solidFill>
                  </a:rPr>
                  <a:t> </a:t>
                </a:r>
              </a:p>
              <a:p>
                <a:endParaRPr lang="es-CO" sz="3600" dirty="0" smtClean="0">
                  <a:solidFill>
                    <a:schemeClr val="tx1"/>
                  </a:solidFill>
                </a:endParaRPr>
              </a:p>
              <a:p>
                <a:r>
                  <a:rPr lang="es-CO" sz="3600" dirty="0" smtClean="0">
                    <a:solidFill>
                      <a:schemeClr val="tx1"/>
                    </a:solidFill>
                  </a:rPr>
                  <a:t>• </a:t>
                </a:r>
                <a:r>
                  <a:rPr lang="es-CO" sz="3600" b="1" i="1" dirty="0" smtClean="0">
                    <a:solidFill>
                      <a:schemeClr val="tx1"/>
                    </a:solidFill>
                  </a:rPr>
                  <a:t>L</a:t>
                </a:r>
                <a:r>
                  <a:rPr lang="es-CO" sz="3600" dirty="0" smtClean="0">
                    <a:solidFill>
                      <a:schemeClr val="tx1"/>
                    </a:solidFill>
                  </a:rPr>
                  <a:t>:</a:t>
                </a:r>
                <a:r>
                  <a:rPr lang="es-CO" sz="3600" b="1" i="1" dirty="0" smtClean="0">
                    <a:solidFill>
                      <a:schemeClr val="tx1"/>
                    </a:solidFill>
                  </a:rPr>
                  <a:t> </a:t>
                </a:r>
                <a:r>
                  <a:rPr lang="es-CO" sz="3600" dirty="0" smtClean="0">
                    <a:solidFill>
                      <a:schemeClr val="tx1"/>
                    </a:solidFill>
                  </a:rPr>
                  <a:t>Operador </a:t>
                </a:r>
                <a:r>
                  <a:rPr lang="es-CO" sz="3600" dirty="0" err="1" smtClean="0">
                    <a:solidFill>
                      <a:schemeClr val="tx1"/>
                    </a:solidFill>
                  </a:rPr>
                  <a:t>Lapaciano</a:t>
                </a:r>
                <a:r>
                  <a:rPr lang="es-CO" sz="3600" dirty="0" smtClean="0">
                    <a:solidFill>
                      <a:schemeClr val="tx1"/>
                    </a:solidFill>
                  </a:rPr>
                  <a:t> para remover las frecuencias altas, es decir suavizar los detalles de la geometría </a:t>
                </a:r>
              </a:p>
              <a:p>
                <a:pPr algn="just"/>
                <a:r>
                  <a:rPr lang="es-CO" sz="3600" dirty="0" smtClean="0">
                    <a:solidFill>
                      <a:schemeClr val="tx1"/>
                    </a:solidFill>
                  </a:rPr>
                  <a:t>• </a:t>
                </a:r>
                <a:r>
                  <a:rPr lang="es-CO" sz="3600" b="1" i="1" dirty="0" smtClean="0">
                    <a:solidFill>
                      <a:schemeClr val="tx1"/>
                    </a:solidFill>
                  </a:rPr>
                  <a:t>W</a:t>
                </a:r>
                <a:r>
                  <a:rPr lang="es-CO" sz="2400" b="1" i="1" dirty="0" smtClean="0">
                    <a:solidFill>
                      <a:schemeClr val="tx1"/>
                    </a:solidFill>
                  </a:rPr>
                  <a:t>H</a:t>
                </a:r>
                <a:r>
                  <a:rPr lang="es-CO" sz="3600" dirty="0" smtClean="0">
                    <a:solidFill>
                      <a:schemeClr val="tx1"/>
                    </a:solidFill>
                  </a:rPr>
                  <a:t>: Fuerza de atracción que usa los vértices, para mantener información clave de la geometría durante la contracción.</a:t>
                </a:r>
              </a:p>
              <a:p>
                <a:pPr algn="just"/>
                <a:r>
                  <a:rPr lang="es-CO" sz="3600" dirty="0" smtClean="0">
                    <a:solidFill>
                      <a:schemeClr val="tx1"/>
                    </a:solidFill>
                  </a:rPr>
                  <a:t>• </a:t>
                </a:r>
                <a:r>
                  <a:rPr lang="es-CO" sz="3600" b="1" i="1" dirty="0" smtClean="0">
                    <a:solidFill>
                      <a:schemeClr val="tx1"/>
                    </a:solidFill>
                  </a:rPr>
                  <a:t>W</a:t>
                </a:r>
                <a:r>
                  <a:rPr lang="es-CO" sz="2400" b="1" i="1" dirty="0" smtClean="0">
                    <a:solidFill>
                      <a:schemeClr val="tx1"/>
                    </a:solidFill>
                  </a:rPr>
                  <a:t>L</a:t>
                </a:r>
                <a:r>
                  <a:rPr lang="es-CO" sz="3600" dirty="0" smtClean="0">
                    <a:solidFill>
                      <a:schemeClr val="tx1"/>
                    </a:solidFill>
                  </a:rPr>
                  <a:t>: Fuerza de contracción que hace que la forma tridimensional pierda volumen.</a:t>
                </a:r>
              </a:p>
              <a:p>
                <a:endParaRPr lang="es-CO" sz="3600" dirty="0" smtClean="0">
                  <a:solidFill>
                    <a:schemeClr val="tx1"/>
                  </a:solidFill>
                </a:endParaRPr>
              </a:p>
              <a:p>
                <a:endParaRPr lang="es-CO" sz="3600" dirty="0" smtClean="0">
                  <a:solidFill>
                    <a:schemeClr val="tx1"/>
                  </a:solidFill>
                </a:endParaRPr>
              </a:p>
              <a:p>
                <a:endParaRPr lang="es-CO" sz="3600" dirty="0" smtClean="0">
                  <a:solidFill>
                    <a:schemeClr val="tx1"/>
                  </a:solidFill>
                </a:endParaRPr>
              </a:p>
              <a:p>
                <a:endParaRPr lang="es-CO" sz="3600" dirty="0" smtClean="0">
                  <a:solidFill>
                    <a:schemeClr val="tx1"/>
                  </a:solidFill>
                </a:endParaRPr>
              </a:p>
              <a:p>
                <a:endParaRPr lang="es-CO" sz="3600" dirty="0" smtClean="0">
                  <a:solidFill>
                    <a:schemeClr val="tx1"/>
                  </a:solidFill>
                </a:endParaRPr>
              </a:p>
            </p:txBody>
          </p:sp>
        </p:grpSp>
        <p:pic>
          <p:nvPicPr>
            <p:cNvPr id="28" name="27 Imagen" descr="log1.png"/>
            <p:cNvPicPr>
              <a:picLocks noChangeAspect="1"/>
            </p:cNvPicPr>
            <p:nvPr/>
          </p:nvPicPr>
          <p:blipFill>
            <a:blip r:embed="rId7"/>
            <a:stretch>
              <a:fillRect/>
            </a:stretch>
          </p:blipFill>
          <p:spPr>
            <a:xfrm>
              <a:off x="1157622" y="25476228"/>
              <a:ext cx="11689854" cy="3571900"/>
            </a:xfrm>
            <a:prstGeom prst="rect">
              <a:avLst/>
            </a:prstGeom>
          </p:spPr>
        </p:pic>
        <p:sp>
          <p:nvSpPr>
            <p:cNvPr id="26" name="25 CuadroTexto"/>
            <p:cNvSpPr txBox="1"/>
            <p:nvPr/>
          </p:nvSpPr>
          <p:spPr>
            <a:xfrm>
              <a:off x="3995659" y="29262442"/>
              <a:ext cx="5580759" cy="461665"/>
            </a:xfrm>
            <a:prstGeom prst="rect">
              <a:avLst/>
            </a:prstGeom>
            <a:noFill/>
          </p:spPr>
          <p:txBody>
            <a:bodyPr wrap="none" rtlCol="0">
              <a:spAutoFit/>
            </a:bodyPr>
            <a:lstStyle/>
            <a:p>
              <a:r>
                <a:rPr lang="es-CO" sz="2400" b="1" dirty="0" smtClean="0"/>
                <a:t>Fig. 1. Proceso de extracción del esqueleto</a:t>
              </a:r>
              <a:endParaRPr lang="es-CO" sz="2400" b="1" dirty="0"/>
            </a:p>
          </p:txBody>
        </p:sp>
      </p:grpSp>
      <p:sp>
        <p:nvSpPr>
          <p:cNvPr id="1026" name="Rectangle 2"/>
          <p:cNvSpPr>
            <a:spLocks noChangeArrowheads="1"/>
          </p:cNvSpPr>
          <p:nvPr/>
        </p:nvSpPr>
        <p:spPr bwMode="auto">
          <a:xfrm>
            <a:off x="0" y="0"/>
            <a:ext cx="302799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1028" name="Rectangle 4"/>
          <p:cNvSpPr>
            <a:spLocks noChangeArrowheads="1"/>
          </p:cNvSpPr>
          <p:nvPr/>
        </p:nvSpPr>
        <p:spPr bwMode="auto">
          <a:xfrm>
            <a:off x="0" y="0"/>
            <a:ext cx="302799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pic>
        <p:nvPicPr>
          <p:cNvPr id="31" name="30 Imagen" descr="ecuacion.png"/>
          <p:cNvPicPr>
            <a:picLocks noChangeAspect="1"/>
          </p:cNvPicPr>
          <p:nvPr/>
        </p:nvPicPr>
        <p:blipFill>
          <a:blip r:embed="rId8"/>
          <a:stretch>
            <a:fillRect/>
          </a:stretch>
        </p:blipFill>
        <p:spPr>
          <a:xfrm>
            <a:off x="3281279" y="19251189"/>
            <a:ext cx="6357982" cy="1295817"/>
          </a:xfrm>
          <a:prstGeom prst="rect">
            <a:avLst/>
          </a:prstGeom>
        </p:spPr>
      </p:pic>
      <p:pic>
        <p:nvPicPr>
          <p:cNvPr id="33" name="32 Imagen" descr="nodos_es.png"/>
          <p:cNvPicPr>
            <a:picLocks noChangeAspect="1"/>
          </p:cNvPicPr>
          <p:nvPr/>
        </p:nvPicPr>
        <p:blipFill>
          <a:blip r:embed="rId9"/>
          <a:stretch>
            <a:fillRect/>
          </a:stretch>
        </p:blipFill>
        <p:spPr>
          <a:xfrm>
            <a:off x="15997243" y="11574014"/>
            <a:ext cx="5018519" cy="2867725"/>
          </a:xfrm>
          <a:prstGeom prst="rect">
            <a:avLst/>
          </a:prstGeom>
        </p:spPr>
      </p:pic>
      <p:sp>
        <p:nvSpPr>
          <p:cNvPr id="34" name="33 CuadroTexto"/>
          <p:cNvSpPr txBox="1"/>
          <p:nvPr/>
        </p:nvSpPr>
        <p:spPr>
          <a:xfrm>
            <a:off x="15782929" y="14370301"/>
            <a:ext cx="5580759" cy="461665"/>
          </a:xfrm>
          <a:prstGeom prst="rect">
            <a:avLst/>
          </a:prstGeom>
          <a:noFill/>
        </p:spPr>
        <p:txBody>
          <a:bodyPr wrap="none" rtlCol="0">
            <a:spAutoFit/>
          </a:bodyPr>
          <a:lstStyle/>
          <a:p>
            <a:r>
              <a:rPr lang="es-CO" sz="2400" b="1" dirty="0" smtClean="0"/>
              <a:t>Fig. 2. Proceso de extracción del esqueleto</a:t>
            </a:r>
            <a:endParaRPr lang="es-CO" sz="2400" b="1" dirty="0"/>
          </a:p>
        </p:txBody>
      </p:sp>
      <p:pic>
        <p:nvPicPr>
          <p:cNvPr id="29" name="28 Imagen" descr="poses.png"/>
          <p:cNvPicPr>
            <a:picLocks noChangeAspect="1"/>
          </p:cNvPicPr>
          <p:nvPr/>
        </p:nvPicPr>
        <p:blipFill>
          <a:blip r:embed="rId10"/>
          <a:stretch>
            <a:fillRect/>
          </a:stretch>
        </p:blipFill>
        <p:spPr>
          <a:xfrm>
            <a:off x="21712282" y="11584219"/>
            <a:ext cx="7786743" cy="2920029"/>
          </a:xfrm>
          <a:prstGeom prst="rect">
            <a:avLst/>
          </a:prstGeom>
        </p:spPr>
      </p:pic>
      <p:sp>
        <p:nvSpPr>
          <p:cNvPr id="35" name="34 CuadroTexto"/>
          <p:cNvSpPr txBox="1"/>
          <p:nvPr/>
        </p:nvSpPr>
        <p:spPr>
          <a:xfrm>
            <a:off x="23238638" y="14370301"/>
            <a:ext cx="4974503" cy="461665"/>
          </a:xfrm>
          <a:prstGeom prst="rect">
            <a:avLst/>
          </a:prstGeom>
          <a:noFill/>
        </p:spPr>
        <p:txBody>
          <a:bodyPr wrap="none" rtlCol="0">
            <a:spAutoFit/>
          </a:bodyPr>
          <a:lstStyle/>
          <a:p>
            <a:r>
              <a:rPr lang="es-CO" sz="2400" b="1" dirty="0" smtClean="0"/>
              <a:t>Fig. 3. Variación del numero de nodos</a:t>
            </a:r>
            <a:endParaRPr lang="es-CO" sz="2400" b="1" dirty="0"/>
          </a:p>
        </p:txBody>
      </p:sp>
      <p:graphicFrame>
        <p:nvGraphicFramePr>
          <p:cNvPr id="36" name="35 Tabla"/>
          <p:cNvGraphicFramePr>
            <a:graphicFrameLocks noGrp="1"/>
          </p:cNvGraphicFramePr>
          <p:nvPr/>
        </p:nvGraphicFramePr>
        <p:xfrm>
          <a:off x="16282995" y="23625350"/>
          <a:ext cx="5500728" cy="2286000"/>
        </p:xfrm>
        <a:graphic>
          <a:graphicData uri="http://schemas.openxmlformats.org/drawingml/2006/table">
            <a:tbl>
              <a:tblPr firstRow="1" bandRow="1">
                <a:tableStyleId>{6E25E649-3F16-4E02-A733-19D2CDBF48F0}</a:tableStyleId>
              </a:tblPr>
              <a:tblGrid>
                <a:gridCol w="1375182"/>
                <a:gridCol w="1375182"/>
                <a:gridCol w="1375182"/>
                <a:gridCol w="1375182"/>
              </a:tblGrid>
              <a:tr h="385765">
                <a:tc>
                  <a:txBody>
                    <a:bodyPr/>
                    <a:lstStyle/>
                    <a:p>
                      <a:endParaRPr lang="es-CO" sz="2400" dirty="0"/>
                    </a:p>
                  </a:txBody>
                  <a:tcPr/>
                </a:tc>
                <a:tc>
                  <a:txBody>
                    <a:bodyPr/>
                    <a:lstStyle/>
                    <a:p>
                      <a:r>
                        <a:rPr lang="es-CO" sz="2400" dirty="0" smtClean="0"/>
                        <a:t>Validos</a:t>
                      </a:r>
                      <a:endParaRPr lang="es-CO" sz="2400" dirty="0"/>
                    </a:p>
                  </a:txBody>
                  <a:tcPr/>
                </a:tc>
                <a:tc>
                  <a:txBody>
                    <a:bodyPr/>
                    <a:lstStyle/>
                    <a:p>
                      <a:r>
                        <a:rPr lang="es-CO" sz="2400" dirty="0" smtClean="0"/>
                        <a:t>Erróneos</a:t>
                      </a:r>
                      <a:endParaRPr lang="es-CO" sz="2400" dirty="0"/>
                    </a:p>
                  </a:txBody>
                  <a:tcPr/>
                </a:tc>
                <a:tc>
                  <a:txBody>
                    <a:bodyPr/>
                    <a:lstStyle/>
                    <a:p>
                      <a:r>
                        <a:rPr lang="es-CO" sz="2400" dirty="0" smtClean="0"/>
                        <a:t>Faltantes</a:t>
                      </a:r>
                      <a:endParaRPr lang="es-CO" sz="2400" dirty="0"/>
                    </a:p>
                  </a:txBody>
                  <a:tcPr/>
                </a:tc>
              </a:tr>
              <a:tr h="0">
                <a:tc>
                  <a:txBody>
                    <a:bodyPr/>
                    <a:lstStyle/>
                    <a:p>
                      <a:r>
                        <a:rPr lang="es-CO" sz="2400" dirty="0" smtClean="0"/>
                        <a:t>Media</a:t>
                      </a:r>
                      <a:endParaRPr lang="es-CO" sz="2400" dirty="0"/>
                    </a:p>
                  </a:txBody>
                  <a:tcPr/>
                </a:tc>
                <a:tc>
                  <a:txBody>
                    <a:bodyPr/>
                    <a:lstStyle/>
                    <a:p>
                      <a:r>
                        <a:rPr lang="es-CO" sz="2400" dirty="0" smtClean="0"/>
                        <a:t>19.71</a:t>
                      </a:r>
                      <a:endParaRPr lang="es-CO" sz="2400" dirty="0"/>
                    </a:p>
                  </a:txBody>
                  <a:tcPr/>
                </a:tc>
                <a:tc>
                  <a:txBody>
                    <a:bodyPr/>
                    <a:lstStyle/>
                    <a:p>
                      <a:r>
                        <a:rPr lang="es-CO" sz="2400" dirty="0" smtClean="0"/>
                        <a:t>4.83</a:t>
                      </a:r>
                      <a:endParaRPr lang="es-CO" sz="2400" dirty="0"/>
                    </a:p>
                  </a:txBody>
                  <a:tcPr/>
                </a:tc>
                <a:tc>
                  <a:txBody>
                    <a:bodyPr/>
                    <a:lstStyle/>
                    <a:p>
                      <a:r>
                        <a:rPr lang="es-CO" sz="2400" dirty="0" smtClean="0"/>
                        <a:t>1.86</a:t>
                      </a:r>
                      <a:endParaRPr lang="es-CO" sz="2400" dirty="0"/>
                    </a:p>
                  </a:txBody>
                  <a:tcPr/>
                </a:tc>
              </a:tr>
              <a:tr h="385765">
                <a:tc>
                  <a:txBody>
                    <a:bodyPr/>
                    <a:lstStyle/>
                    <a:p>
                      <a:r>
                        <a:rPr lang="es-CO" sz="2400" dirty="0" smtClean="0"/>
                        <a:t>SD</a:t>
                      </a:r>
                      <a:endParaRPr lang="es-CO" sz="2400" dirty="0"/>
                    </a:p>
                  </a:txBody>
                  <a:tcPr/>
                </a:tc>
                <a:tc>
                  <a:txBody>
                    <a:bodyPr/>
                    <a:lstStyle/>
                    <a:p>
                      <a:r>
                        <a:rPr lang="es-CO" sz="2400" dirty="0" smtClean="0"/>
                        <a:t>1.47</a:t>
                      </a:r>
                      <a:endParaRPr lang="es-CO" sz="2400" dirty="0"/>
                    </a:p>
                  </a:txBody>
                  <a:tcPr/>
                </a:tc>
                <a:tc>
                  <a:txBody>
                    <a:bodyPr/>
                    <a:lstStyle/>
                    <a:p>
                      <a:r>
                        <a:rPr lang="es-CO" sz="2400" dirty="0" smtClean="0"/>
                        <a:t>1.47</a:t>
                      </a:r>
                      <a:endParaRPr lang="es-CO" sz="2400" dirty="0"/>
                    </a:p>
                  </a:txBody>
                  <a:tcPr/>
                </a:tc>
                <a:tc>
                  <a:txBody>
                    <a:bodyPr/>
                    <a:lstStyle/>
                    <a:p>
                      <a:r>
                        <a:rPr lang="es-CO" sz="2400" dirty="0" smtClean="0"/>
                        <a:t>1.47</a:t>
                      </a:r>
                      <a:endParaRPr lang="es-CO" sz="2400" dirty="0"/>
                    </a:p>
                  </a:txBody>
                  <a:tcPr/>
                </a:tc>
              </a:tr>
              <a:tr h="385765">
                <a:tc>
                  <a:txBody>
                    <a:bodyPr/>
                    <a:lstStyle/>
                    <a:p>
                      <a:r>
                        <a:rPr lang="es-CO" sz="2400" dirty="0" smtClean="0"/>
                        <a:t>Min</a:t>
                      </a:r>
                      <a:endParaRPr lang="es-CO" sz="2400" dirty="0"/>
                    </a:p>
                  </a:txBody>
                  <a:tcPr/>
                </a:tc>
                <a:tc>
                  <a:txBody>
                    <a:bodyPr/>
                    <a:lstStyle/>
                    <a:p>
                      <a:r>
                        <a:rPr lang="es-CO" sz="2400" dirty="0" smtClean="0"/>
                        <a:t>17</a:t>
                      </a:r>
                      <a:endParaRPr lang="es-CO" sz="2400" dirty="0"/>
                    </a:p>
                  </a:txBody>
                  <a:tcPr/>
                </a:tc>
                <a:tc>
                  <a:txBody>
                    <a:bodyPr/>
                    <a:lstStyle/>
                    <a:p>
                      <a:r>
                        <a:rPr lang="es-CO" sz="2400" dirty="0" smtClean="0"/>
                        <a:t>3</a:t>
                      </a:r>
                      <a:endParaRPr lang="es-CO" sz="2400" dirty="0"/>
                    </a:p>
                  </a:txBody>
                  <a:tcPr/>
                </a:tc>
                <a:tc>
                  <a:txBody>
                    <a:bodyPr/>
                    <a:lstStyle/>
                    <a:p>
                      <a:r>
                        <a:rPr lang="es-CO" sz="2400" dirty="0" smtClean="0"/>
                        <a:t>0</a:t>
                      </a:r>
                      <a:endParaRPr lang="es-CO" sz="2400" dirty="0"/>
                    </a:p>
                  </a:txBody>
                  <a:tcPr/>
                </a:tc>
              </a:tr>
              <a:tr h="385765">
                <a:tc>
                  <a:txBody>
                    <a:bodyPr/>
                    <a:lstStyle/>
                    <a:p>
                      <a:r>
                        <a:rPr lang="es-CO" sz="2400" dirty="0" smtClean="0"/>
                        <a:t>Max</a:t>
                      </a:r>
                      <a:endParaRPr lang="es-CO" sz="2400" dirty="0"/>
                    </a:p>
                  </a:txBody>
                  <a:tcPr/>
                </a:tc>
                <a:tc>
                  <a:txBody>
                    <a:bodyPr/>
                    <a:lstStyle/>
                    <a:p>
                      <a:r>
                        <a:rPr lang="es-CO" sz="2400" dirty="0" smtClean="0"/>
                        <a:t>21</a:t>
                      </a:r>
                      <a:endParaRPr lang="es-CO" sz="2400" dirty="0"/>
                    </a:p>
                  </a:txBody>
                  <a:tcPr/>
                </a:tc>
                <a:tc>
                  <a:txBody>
                    <a:bodyPr/>
                    <a:lstStyle/>
                    <a:p>
                      <a:r>
                        <a:rPr lang="es-CO" sz="2400" dirty="0" smtClean="0"/>
                        <a:t>7</a:t>
                      </a:r>
                      <a:endParaRPr lang="es-CO" sz="2400" dirty="0"/>
                    </a:p>
                  </a:txBody>
                  <a:tcPr/>
                </a:tc>
                <a:tc>
                  <a:txBody>
                    <a:bodyPr/>
                    <a:lstStyle/>
                    <a:p>
                      <a:r>
                        <a:rPr lang="es-CO" sz="2400" dirty="0" smtClean="0"/>
                        <a:t>4</a:t>
                      </a:r>
                      <a:endParaRPr lang="es-CO" sz="2400" dirty="0"/>
                    </a:p>
                  </a:txBody>
                  <a:tcPr/>
                </a:tc>
              </a:tr>
            </a:tbl>
          </a:graphicData>
        </a:graphic>
      </p:graphicFrame>
      <p:pic>
        <p:nvPicPr>
          <p:cNvPr id="37" name="36 Imagen" descr="graficoSimplificacion3.emf"/>
          <p:cNvPicPr>
            <a:picLocks noChangeAspect="1"/>
          </p:cNvPicPr>
          <p:nvPr/>
        </p:nvPicPr>
        <p:blipFill>
          <a:blip r:embed="rId11"/>
          <a:stretch>
            <a:fillRect/>
          </a:stretch>
        </p:blipFill>
        <p:spPr>
          <a:xfrm>
            <a:off x="23283919" y="23268144"/>
            <a:ext cx="5562505" cy="2857520"/>
          </a:xfrm>
          <a:prstGeom prst="rect">
            <a:avLst/>
          </a:prstGeom>
        </p:spPr>
      </p:pic>
      <p:sp>
        <p:nvSpPr>
          <p:cNvPr id="39" name="38 CuadroTexto"/>
          <p:cNvSpPr txBox="1"/>
          <p:nvPr/>
        </p:nvSpPr>
        <p:spPr>
          <a:xfrm>
            <a:off x="16713037" y="26054226"/>
            <a:ext cx="4499180" cy="707886"/>
          </a:xfrm>
          <a:prstGeom prst="rect">
            <a:avLst/>
          </a:prstGeom>
          <a:noFill/>
        </p:spPr>
        <p:txBody>
          <a:bodyPr wrap="none" rtlCol="0">
            <a:spAutoFit/>
          </a:bodyPr>
          <a:lstStyle/>
          <a:p>
            <a:r>
              <a:rPr lang="es-CO" sz="2000" b="1" dirty="0" smtClean="0"/>
              <a:t>Tabla 1. Resultados obtenidos al realizar </a:t>
            </a:r>
          </a:p>
          <a:p>
            <a:r>
              <a:rPr lang="es-CO" sz="2000" b="1" dirty="0" smtClean="0"/>
              <a:t>transformaciones isométricas</a:t>
            </a:r>
            <a:endParaRPr lang="es-CO" sz="2000" b="1" dirty="0"/>
          </a:p>
        </p:txBody>
      </p:sp>
      <p:sp>
        <p:nvSpPr>
          <p:cNvPr id="40" name="39 CuadroTexto"/>
          <p:cNvSpPr txBox="1"/>
          <p:nvPr/>
        </p:nvSpPr>
        <p:spPr>
          <a:xfrm>
            <a:off x="23210130" y="26125664"/>
            <a:ext cx="5788829" cy="707886"/>
          </a:xfrm>
          <a:prstGeom prst="rect">
            <a:avLst/>
          </a:prstGeom>
          <a:noFill/>
        </p:spPr>
        <p:txBody>
          <a:bodyPr wrap="none" rtlCol="0">
            <a:spAutoFit/>
          </a:bodyPr>
          <a:lstStyle/>
          <a:p>
            <a:r>
              <a:rPr lang="es-CO" sz="2000" b="1" dirty="0" smtClean="0"/>
              <a:t>Fig. 3. Gráfico de la variación de nodos validos, </a:t>
            </a:r>
          </a:p>
          <a:p>
            <a:r>
              <a:rPr lang="es-CO" sz="2000" b="1" dirty="0" smtClean="0"/>
              <a:t>erróneos y faltantes durante la fase de simplificación</a:t>
            </a:r>
            <a:endParaRPr lang="es-CO" sz="2000" b="1" dirty="0"/>
          </a:p>
        </p:txBody>
      </p:sp>
      <p:grpSp>
        <p:nvGrpSpPr>
          <p:cNvPr id="41" name="40 Grupo"/>
          <p:cNvGrpSpPr/>
          <p:nvPr/>
        </p:nvGrpSpPr>
        <p:grpSpPr>
          <a:xfrm>
            <a:off x="566635" y="28476624"/>
            <a:ext cx="14216162" cy="9429816"/>
            <a:chOff x="2138271" y="9902744"/>
            <a:chExt cx="13501782" cy="7816821"/>
          </a:xfrm>
        </p:grpSpPr>
        <p:sp>
          <p:nvSpPr>
            <p:cNvPr id="42" name="41 Rectángulo redondeado"/>
            <p:cNvSpPr/>
            <p:nvPr/>
          </p:nvSpPr>
          <p:spPr>
            <a:xfrm>
              <a:off x="2138271" y="9902744"/>
              <a:ext cx="13501782" cy="1006712"/>
            </a:xfrm>
            <a:prstGeom prst="roundRect">
              <a:avLst>
                <a:gd name="adj" fmla="val 50000"/>
              </a:avLst>
            </a:prstGeom>
            <a:solidFill>
              <a:srgbClr val="3333FF"/>
            </a:solidFill>
            <a:ln>
              <a:solidFill>
                <a:srgbClr val="3333FF"/>
              </a:solidFill>
            </a:ln>
            <a:effectLst>
              <a:glow rad="2286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Conclusiones y Trabajo Futuro</a:t>
              </a:r>
              <a:endParaRPr lang="es-CO"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3" name="42 Rectángulo redondeado"/>
            <p:cNvSpPr/>
            <p:nvPr/>
          </p:nvSpPr>
          <p:spPr>
            <a:xfrm>
              <a:off x="2138271" y="10968675"/>
              <a:ext cx="13501782" cy="6750890"/>
            </a:xfrm>
            <a:prstGeom prst="roundRect">
              <a:avLst>
                <a:gd name="adj" fmla="val 34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CO" sz="3600" dirty="0" smtClean="0">
                  <a:solidFill>
                    <a:schemeClr val="tx1"/>
                  </a:solidFill>
                </a:rPr>
                <a:t>El método de extracción mostró ser robusto y tener baja sensibilidad frente a cambios isométricos de la geometría, el método puede trabajar de forma automática a o largo de todos los cuadros. </a:t>
              </a:r>
            </a:p>
            <a:p>
              <a:pPr algn="just"/>
              <a:r>
                <a:rPr lang="es-CO" sz="3600" dirty="0" smtClean="0">
                  <a:solidFill>
                    <a:schemeClr val="tx1"/>
                  </a:solidFill>
                </a:rPr>
                <a:t>El método recupera de forma eficiente el esqueleto sin hacer uso de un modelo, eliminando la necesidad de estimar la pose.</a:t>
              </a:r>
            </a:p>
            <a:p>
              <a:pPr algn="just"/>
              <a:r>
                <a:rPr lang="es-CO" sz="3600" dirty="0" smtClean="0">
                  <a:solidFill>
                    <a:schemeClr val="tx1"/>
                  </a:solidFill>
                </a:rPr>
                <a:t>El método permite realizar de forma sencilla y automática el seguimiento del esqueleto a lo largo del vídeo.</a:t>
              </a:r>
            </a:p>
            <a:p>
              <a:pPr algn="just"/>
              <a:r>
                <a:rPr lang="es-CO" sz="3600" dirty="0" smtClean="0">
                  <a:solidFill>
                    <a:schemeClr val="tx1"/>
                  </a:solidFill>
                </a:rPr>
                <a:t>Como trabajo futuro es posible mejorar la recuperación de información haciendo uso de la coherencia espacio temporal no presente en la técnica de extracción, para superar la perdida de información entre cuadros de vídeo.</a:t>
              </a:r>
            </a:p>
            <a:p>
              <a:pPr algn="just"/>
              <a:r>
                <a:rPr lang="es-CO" sz="3600" dirty="0" smtClean="0">
                  <a:solidFill>
                    <a:schemeClr val="tx1"/>
                  </a:solidFill>
                </a:rPr>
                <a:t>Es posible automatizar el proceso de simplificación para encontrar el numero óptimo de nodos con lo cual puede ser representado el esqueleto, haciendo uso de algoritmos de partición de mallas.</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882</Words>
  <Application>Microsoft Office PowerPoint</Application>
  <PresentationFormat>Personalizado</PresentationFormat>
  <Paragraphs>82</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Diapositiva 1</vt:lpstr>
    </vt:vector>
  </TitlesOfParts>
  <Company>Universidad Nacional de Colombia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apinzonf</dc:creator>
  <cp:lastModifiedBy>apinzonf</cp:lastModifiedBy>
  <cp:revision>93</cp:revision>
  <dcterms:created xsi:type="dcterms:W3CDTF">2010-11-29T22:53:48Z</dcterms:created>
  <dcterms:modified xsi:type="dcterms:W3CDTF">2010-11-30T22:48:07Z</dcterms:modified>
</cp:coreProperties>
</file>