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29819600" cy="42341800"/>
  <p:defaultTextStyle>
    <a:defPPr>
      <a:defRPr lang="es-CO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/>
    <p:restoredTop sz="98429" autoAdjust="0"/>
  </p:normalViewPr>
  <p:slideViewPr>
    <p:cSldViewPr>
      <p:cViewPr>
        <p:scale>
          <a:sx n="25" d="100"/>
          <a:sy n="25" d="100"/>
        </p:scale>
        <p:origin x="-1650" y="107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A742-5738-457E-A167-E0B75FB3C8F7}" type="datetimeFigureOut">
              <a:rPr lang="es-CO" smtClean="0"/>
              <a:pPr/>
              <a:t>03/11/2011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mailto:apinzonf@gmail.com" TargetMode="External"/><Relationship Id="rId21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oleObject" Target="../embeddings/oleObject4.bin"/><Relationship Id="rId5" Type="http://schemas.openxmlformats.org/officeDocument/2006/relationships/hyperlink" Target="http://www.unal.edu.co/" TargetMode="External"/><Relationship Id="rId15" Type="http://schemas.openxmlformats.org/officeDocument/2006/relationships/image" Target="../media/image14.png"/><Relationship Id="rId23" Type="http://schemas.openxmlformats.org/officeDocument/2006/relationships/oleObject" Target="../embeddings/oleObject3.bin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hyperlink" Target="http://www.bioingenium.unal.edu.co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9841" y="1473060"/>
            <a:ext cx="2250297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Software para la Extracción del Esqueleto por</a:t>
            </a:r>
          </a:p>
          <a:p>
            <a:pPr algn="ctr"/>
            <a:r>
              <a:rPr lang="es-CO" dirty="0" smtClean="0"/>
              <a:t>Contracción y Suavizado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66635" y="4275519"/>
            <a:ext cx="28146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Alexander Pinzón, Eduardo Romero</a:t>
            </a:r>
            <a:endParaRPr lang="es-CO" sz="4400" dirty="0"/>
          </a:p>
        </p:txBody>
      </p:sp>
      <p:grpSp>
        <p:nvGrpSpPr>
          <p:cNvPr id="9" name="8 Grupo"/>
          <p:cNvGrpSpPr/>
          <p:nvPr/>
        </p:nvGrpSpPr>
        <p:grpSpPr>
          <a:xfrm>
            <a:off x="495197" y="5616463"/>
            <a:ext cx="14216162" cy="5929357"/>
            <a:chOff x="2138271" y="9902744"/>
            <a:chExt cx="13501782" cy="4915125"/>
          </a:xfrm>
        </p:grpSpPr>
        <p:sp>
          <p:nvSpPr>
            <p:cNvPr id="7" name="6 Rectángulo redondeado"/>
            <p:cNvSpPr/>
            <p:nvPr/>
          </p:nvSpPr>
          <p:spPr>
            <a:xfrm>
              <a:off x="2138271" y="9902744"/>
              <a:ext cx="13501782" cy="1006712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err="1" smtClean="0">
                  <a:solidFill>
                    <a:schemeClr val="tx1"/>
                  </a:solidFill>
                </a:rPr>
                <a:t>Abstract</a:t>
              </a:r>
              <a:endParaRPr lang="es-CO" sz="5400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138271" y="10968677"/>
              <a:ext cx="13501782" cy="3849192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Este articulo presenta un software para el procesamiento, visualización, y extracción del esqueleto desde mallas de polígonos. El software se diseño con base en un sistema de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plugins</a:t>
              </a:r>
              <a:r>
                <a:rPr lang="es-CO" sz="3600" dirty="0" smtClean="0">
                  <a:solidFill>
                    <a:schemeClr val="tx1"/>
                  </a:solidFill>
                </a:rPr>
                <a:t> y filtros, se implemento un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plugin</a:t>
              </a:r>
              <a:r>
                <a:rPr lang="es-CO" sz="3600" dirty="0" smtClean="0">
                  <a:solidFill>
                    <a:schemeClr val="tx1"/>
                  </a:solidFill>
                </a:rPr>
                <a:t> que contenía un filtro para la extracción del esqueleto por contracción en dirección gradiente con suavizado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Laplaciano</a:t>
              </a:r>
              <a:r>
                <a:rPr lang="es-CO" sz="3600" dirty="0" smtClean="0">
                  <a:solidFill>
                    <a:schemeClr val="tx1"/>
                  </a:solidFill>
                </a:rPr>
                <a:t>. El software producido proporciona una plataforma flexible para el diseño e implementación de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plugins</a:t>
              </a:r>
              <a:r>
                <a:rPr lang="es-CO" sz="3600" dirty="0" smtClean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15425739" y="29976823"/>
            <a:ext cx="14144724" cy="7715303"/>
            <a:chOff x="2138271" y="10731801"/>
            <a:chExt cx="13501782" cy="6395580"/>
          </a:xfrm>
        </p:grpSpPr>
        <p:sp>
          <p:nvSpPr>
            <p:cNvPr id="14" name="13 Rectángulo redondeado"/>
            <p:cNvSpPr/>
            <p:nvPr/>
          </p:nvSpPr>
          <p:spPr>
            <a:xfrm>
              <a:off x="2138271" y="10731801"/>
              <a:ext cx="13501782" cy="742579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smtClean="0">
                  <a:solidFill>
                    <a:schemeClr val="tx1"/>
                  </a:solidFill>
                </a:rPr>
                <a:t>Referencias y Agradecimientos</a:t>
              </a: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38271" y="11501639"/>
              <a:ext cx="13501782" cy="5625742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 typeface="Arial" pitchFamily="34" charset="0"/>
                <a:buChar char="•"/>
              </a:pPr>
              <a:endParaRPr lang="es-CO" sz="32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s-CO" sz="3200" dirty="0" smtClean="0">
                  <a:solidFill>
                    <a:schemeClr val="tx1"/>
                  </a:solidFill>
                </a:rPr>
                <a:t> Oscar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Kin-Chung</a:t>
              </a:r>
              <a:r>
                <a:rPr lang="es-CO" sz="3200" dirty="0" smtClean="0">
                  <a:solidFill>
                    <a:schemeClr val="tx1"/>
                  </a:solidFill>
                </a:rPr>
                <a:t> Au,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Chiew-Lan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Tai</a:t>
              </a:r>
              <a:r>
                <a:rPr lang="es-CO" sz="3200" dirty="0" smtClean="0">
                  <a:solidFill>
                    <a:schemeClr val="tx1"/>
                  </a:solidFill>
                </a:rPr>
                <a:t>,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Hung-Kuo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Chu</a:t>
              </a:r>
              <a:r>
                <a:rPr lang="es-CO" sz="3200" dirty="0" smtClean="0">
                  <a:solidFill>
                    <a:schemeClr val="tx1"/>
                  </a:solidFill>
                </a:rPr>
                <a:t>, Daniel Cohen-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Or</a:t>
              </a:r>
              <a:r>
                <a:rPr lang="es-CO" sz="3200" dirty="0" smtClean="0">
                  <a:solidFill>
                    <a:schemeClr val="tx1"/>
                  </a:solidFill>
                </a:rPr>
                <a:t>, and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Tong-Yee</a:t>
              </a:r>
              <a:r>
                <a:rPr lang="es-CO" sz="3200" dirty="0" smtClean="0">
                  <a:solidFill>
                    <a:schemeClr val="tx1"/>
                  </a:solidFill>
                </a:rPr>
                <a:t> Lee.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Skeleton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extraction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by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mesh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contraction</a:t>
              </a:r>
              <a:r>
                <a:rPr lang="es-CO" sz="3200" dirty="0" smtClean="0">
                  <a:solidFill>
                    <a:schemeClr val="tx1"/>
                  </a:solidFill>
                </a:rPr>
                <a:t>. 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ACM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Transactions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on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Graphics</a:t>
              </a:r>
              <a:r>
                <a:rPr lang="es-CO" sz="3200" dirty="0" smtClean="0">
                  <a:solidFill>
                    <a:schemeClr val="tx1"/>
                  </a:solidFill>
                </a:rPr>
                <a:t>, 27(3):10, 2008.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Skeleton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Extraction</a:t>
              </a:r>
              <a:r>
                <a:rPr lang="es-CO" sz="3200" dirty="0" smtClean="0">
                  <a:solidFill>
                    <a:schemeClr val="tx1"/>
                  </a:solidFill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s-CO" sz="3200" dirty="0" smtClean="0">
                  <a:solidFill>
                    <a:schemeClr val="tx1"/>
                  </a:solidFill>
                </a:rPr>
                <a:t>Daniel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Vlasic</a:t>
              </a:r>
              <a:r>
                <a:rPr lang="es-CO" sz="3200" dirty="0" smtClean="0">
                  <a:solidFill>
                    <a:schemeClr val="tx1"/>
                  </a:solidFill>
                </a:rPr>
                <a:t>,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Ilya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Baran</a:t>
              </a:r>
              <a:r>
                <a:rPr lang="es-CO" sz="3200" dirty="0" smtClean="0">
                  <a:solidFill>
                    <a:schemeClr val="tx1"/>
                  </a:solidFill>
                </a:rPr>
                <a:t>,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Wojciech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Matusik</a:t>
              </a:r>
              <a:r>
                <a:rPr lang="es-CO" sz="3200" dirty="0" smtClean="0">
                  <a:solidFill>
                    <a:schemeClr val="tx1"/>
                  </a:solidFill>
                </a:rPr>
                <a:t>, and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Jovan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Popović</a:t>
              </a:r>
              <a:r>
                <a:rPr lang="es-CO" sz="3200" dirty="0" smtClean="0">
                  <a:solidFill>
                    <a:schemeClr val="tx1"/>
                  </a:solidFill>
                </a:rPr>
                <a:t>.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Articulated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mesh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animation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from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multi-view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silhouettes</a:t>
              </a:r>
              <a:r>
                <a:rPr lang="es-CO" sz="3200" dirty="0" smtClean="0">
                  <a:solidFill>
                    <a:schemeClr val="tx1"/>
                  </a:solidFill>
                </a:rPr>
                <a:t>. 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ACM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Trans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. Graph</a:t>
              </a:r>
              <a:r>
                <a:rPr lang="es-CO" sz="3200" dirty="0" smtClean="0">
                  <a:solidFill>
                    <a:schemeClr val="tx1"/>
                  </a:solidFill>
                </a:rPr>
                <a:t>.,27(3):1–9, 2008. 3D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Reconstruction</a:t>
              </a:r>
              <a:r>
                <a:rPr lang="es-CO" sz="3200" dirty="0" smtClean="0">
                  <a:solidFill>
                    <a:schemeClr val="tx1"/>
                  </a:solidFill>
                </a:rPr>
                <a:t>.</a:t>
              </a:r>
              <a:endParaRPr lang="es-CO" sz="3200" dirty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s-CO" sz="3200" dirty="0" err="1" smtClean="0">
                  <a:solidFill>
                    <a:schemeClr val="tx1"/>
                  </a:solidFill>
                </a:rPr>
                <a:t>Nicu</a:t>
              </a:r>
              <a:r>
                <a:rPr lang="es-CO" sz="3200" dirty="0" smtClean="0">
                  <a:solidFill>
                    <a:schemeClr val="tx1"/>
                  </a:solidFill>
                </a:rPr>
                <a:t> D. Cornea and Patrick Min. 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Curve-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skeleton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properties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,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applications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, and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algorithms</a:t>
              </a:r>
              <a:r>
                <a:rPr lang="es-CO" sz="3200" dirty="0" smtClean="0">
                  <a:solidFill>
                    <a:schemeClr val="tx1"/>
                  </a:solidFill>
                </a:rPr>
                <a:t>. 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IEEE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Transactions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on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Visualization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and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Computer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Graphics</a:t>
              </a:r>
              <a:r>
                <a:rPr lang="es-CO" sz="3200" dirty="0" smtClean="0">
                  <a:solidFill>
                    <a:schemeClr val="tx1"/>
                  </a:solidFill>
                </a:rPr>
                <a:t>, 13(3):530–548, 2007.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Skeleton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Extraction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Survey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Member-Silver</a:t>
              </a:r>
              <a:r>
                <a:rPr lang="es-CO" sz="3200" dirty="0" smtClean="0">
                  <a:solidFill>
                    <a:schemeClr val="tx1"/>
                  </a:solidFill>
                </a:rPr>
                <a:t>, Deborah.</a:t>
              </a:r>
            </a:p>
            <a:p>
              <a:pPr>
                <a:buFont typeface="Arial" pitchFamily="34" charset="0"/>
                <a:buChar char="•"/>
              </a:pPr>
              <a:endParaRPr lang="es-CO" sz="3200" dirty="0" smtClean="0">
                <a:solidFill>
                  <a:schemeClr val="tx1"/>
                </a:solidFill>
              </a:endParaRPr>
            </a:p>
            <a:p>
              <a:r>
                <a:rPr lang="es-CO" sz="3200" i="1" dirty="0" smtClean="0">
                  <a:solidFill>
                    <a:schemeClr val="tx1"/>
                  </a:solidFill>
                </a:rPr>
                <a:t>Agradecimientos</a:t>
              </a:r>
              <a:r>
                <a:rPr lang="es-CO" sz="3200" dirty="0" smtClean="0">
                  <a:solidFill>
                    <a:schemeClr val="tx1"/>
                  </a:solidFill>
                </a:rPr>
                <a:t>: </a:t>
              </a:r>
              <a:r>
                <a:rPr lang="en-US" sz="3200" dirty="0" smtClean="0">
                  <a:solidFill>
                    <a:schemeClr val="tx1"/>
                  </a:solidFill>
                </a:rPr>
                <a:t>The captured performance data were provided courtesy of the Computer Graphics Group of the MIT CSAIL Vision Research (</a:t>
              </a:r>
              <a:r>
                <a:rPr lang="en-US" sz="3200" dirty="0" err="1" smtClean="0">
                  <a:solidFill>
                    <a:schemeClr val="tx1"/>
                  </a:solidFill>
                </a:rPr>
                <a:t>Cambirdge</a:t>
              </a:r>
              <a:r>
                <a:rPr lang="en-US" sz="3200" dirty="0" smtClean="0">
                  <a:solidFill>
                    <a:schemeClr val="tx1"/>
                  </a:solidFill>
                </a:rPr>
                <a:t>, USA).</a:t>
              </a:r>
              <a:endParaRPr lang="es-CO" sz="3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23760" y="38549378"/>
            <a:ext cx="29361017" cy="3714780"/>
            <a:chOff x="2138271" y="10717696"/>
            <a:chExt cx="13501782" cy="2825189"/>
          </a:xfrm>
        </p:grpSpPr>
        <p:sp>
          <p:nvSpPr>
            <p:cNvPr id="23" name="22 Rectángulo redondeado"/>
            <p:cNvSpPr/>
            <p:nvPr/>
          </p:nvSpPr>
          <p:spPr>
            <a:xfrm>
              <a:off x="2138271" y="10717696"/>
              <a:ext cx="13501782" cy="760627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smtClean="0">
                  <a:solidFill>
                    <a:schemeClr val="tx1"/>
                  </a:solidFill>
                </a:rPr>
                <a:t>Contacto</a:t>
              </a: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2138271" y="11532655"/>
              <a:ext cx="13501782" cy="2010230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3600" dirty="0" smtClean="0">
                  <a:solidFill>
                    <a:schemeClr val="tx1"/>
                  </a:solidFill>
                </a:rPr>
                <a:t>Alexander Pinzón Fernández </a:t>
              </a:r>
              <a:r>
                <a:rPr lang="es-CO" sz="3600" dirty="0" smtClean="0">
                  <a:solidFill>
                    <a:schemeClr val="tx1"/>
                  </a:solidFill>
                  <a:hlinkClick r:id="rId3"/>
                </a:rPr>
                <a:t>apinzonf@gmail.com</a:t>
              </a:r>
              <a:endParaRPr lang="es-CO" sz="3600" dirty="0" smtClean="0">
                <a:solidFill>
                  <a:schemeClr val="tx1"/>
                </a:solidFill>
              </a:endParaRPr>
            </a:p>
            <a:p>
              <a:r>
                <a:rPr lang="es-CO" sz="3600" dirty="0" smtClean="0">
                  <a:solidFill>
                    <a:schemeClr val="tx1"/>
                  </a:solidFill>
                </a:rPr>
                <a:t>Grupo de Investigación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Bioingenium</a:t>
              </a:r>
              <a:r>
                <a:rPr lang="es-CO" sz="3600" dirty="0" smtClean="0">
                  <a:solidFill>
                    <a:schemeClr val="tx1"/>
                  </a:solidFill>
                </a:rPr>
                <a:t> </a:t>
              </a:r>
              <a:r>
                <a:rPr lang="es-CO" sz="3600" dirty="0" smtClean="0">
                  <a:solidFill>
                    <a:schemeClr val="tx1"/>
                  </a:solidFill>
                  <a:hlinkClick r:id="rId4"/>
                </a:rPr>
                <a:t>www.bioingenium.unal.edu.co</a:t>
              </a:r>
              <a:endParaRPr lang="es-CO" sz="3600" dirty="0" smtClean="0">
                <a:solidFill>
                  <a:schemeClr val="tx1"/>
                </a:solidFill>
              </a:endParaRPr>
            </a:p>
            <a:p>
              <a:r>
                <a:rPr lang="es-CO" sz="3600" dirty="0" smtClean="0">
                  <a:solidFill>
                    <a:schemeClr val="tx1"/>
                  </a:solidFill>
                </a:rPr>
                <a:t>Universidad Nacional de Colombia </a:t>
              </a:r>
              <a:r>
                <a:rPr lang="es-CO" sz="3600" dirty="0" smtClean="0">
                  <a:solidFill>
                    <a:schemeClr val="tx1"/>
                  </a:solidFill>
                  <a:hlinkClick r:id="rId5"/>
                </a:rPr>
                <a:t>www.unal.edu.co</a:t>
              </a:r>
              <a:endParaRPr lang="es-CO" sz="3600" dirty="0" smtClean="0">
                <a:solidFill>
                  <a:schemeClr val="tx1"/>
                </a:solidFill>
              </a:endParaRPr>
            </a:p>
            <a:p>
              <a:r>
                <a:rPr lang="es-CO" sz="3600" dirty="0" smtClean="0">
                  <a:solidFill>
                    <a:schemeClr val="tx1"/>
                  </a:solidFill>
                </a:rPr>
                <a:t>Facultad de Medicina, Edificio 471 Primer Piso</a:t>
              </a:r>
            </a:p>
          </p:txBody>
        </p:sp>
      </p:grpSp>
      <p:pic>
        <p:nvPicPr>
          <p:cNvPr id="25" name="24 Imagen" descr="logoBioingeniu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40383" y="39906704"/>
            <a:ext cx="4429156" cy="2157585"/>
          </a:xfrm>
          <a:prstGeom prst="rect">
            <a:avLst/>
          </a:prstGeom>
        </p:spPr>
      </p:pic>
      <p:pic>
        <p:nvPicPr>
          <p:cNvPr id="27" name="26 Imagen" descr="logouncolo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12547" y="39809476"/>
            <a:ext cx="5357850" cy="2195372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46" name="45 Grupo"/>
          <p:cNvGrpSpPr/>
          <p:nvPr/>
        </p:nvGrpSpPr>
        <p:grpSpPr>
          <a:xfrm>
            <a:off x="352321" y="28905252"/>
            <a:ext cx="14287600" cy="8858312"/>
            <a:chOff x="15425739" y="5616464"/>
            <a:chExt cx="14287600" cy="8858312"/>
          </a:xfrm>
        </p:grpSpPr>
        <p:grpSp>
          <p:nvGrpSpPr>
            <p:cNvPr id="16" name="15 Grupo"/>
            <p:cNvGrpSpPr/>
            <p:nvPr/>
          </p:nvGrpSpPr>
          <p:grpSpPr>
            <a:xfrm>
              <a:off x="15425739" y="5616464"/>
              <a:ext cx="14287600" cy="8858312"/>
              <a:chOff x="2138271" y="9902744"/>
              <a:chExt cx="13501782" cy="7343074"/>
            </a:xfrm>
          </p:grpSpPr>
          <p:sp>
            <p:nvSpPr>
              <p:cNvPr id="17" name="16 Rectángulo redondeado"/>
              <p:cNvSpPr/>
              <p:nvPr/>
            </p:nvSpPr>
            <p:spPr>
              <a:xfrm>
                <a:off x="2138271" y="9902744"/>
                <a:ext cx="13501782" cy="1065930"/>
              </a:xfrm>
              <a:prstGeom prst="roundRect">
                <a:avLst>
                  <a:gd name="adj" fmla="val 348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sz="5400" dirty="0" smtClean="0">
                    <a:solidFill>
                      <a:schemeClr val="tx1"/>
                    </a:solidFill>
                  </a:rPr>
                  <a:t>Software </a:t>
                </a:r>
                <a:r>
                  <a:rPr lang="es-CO" sz="5400" dirty="0" err="1" smtClean="0">
                    <a:solidFill>
                      <a:schemeClr val="tx1"/>
                    </a:solidFill>
                  </a:rPr>
                  <a:t>Skeletonizer</a:t>
                </a:r>
                <a:endParaRPr lang="es-CO" sz="5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17 Rectángulo redondeado"/>
              <p:cNvSpPr/>
              <p:nvPr/>
            </p:nvSpPr>
            <p:spPr>
              <a:xfrm>
                <a:off x="2138271" y="11027893"/>
                <a:ext cx="13501782" cy="6217925"/>
              </a:xfrm>
              <a:prstGeom prst="roundRect">
                <a:avLst>
                  <a:gd name="adj" fmla="val 348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96000" numCol="1" rtlCol="0" anchor="t"/>
              <a:lstStyle/>
              <a:p>
                <a:pPr algn="just"/>
                <a:r>
                  <a:rPr lang="es-CO" sz="4000" b="1" dirty="0" err="1" smtClean="0">
                    <a:solidFill>
                      <a:schemeClr val="tx1"/>
                    </a:solidFill>
                  </a:rPr>
                  <a:t>sjSkeletonizer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es el software desarrollado en el grupo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Bioingenium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para el procesamiento, visualización y extracción del esqueleto desde mallas de polígonos.</a:t>
                </a:r>
              </a:p>
              <a:p>
                <a:pPr algn="just">
                  <a:buFont typeface="Arial" pitchFamily="34" charset="0"/>
                  <a:buChar char="•"/>
                </a:pPr>
                <a:r>
                  <a:rPr lang="es-CO" sz="3600" dirty="0" smtClean="0">
                    <a:solidFill>
                      <a:schemeClr val="tx1"/>
                    </a:solidFill>
                  </a:rPr>
                  <a:t> Usa </a:t>
                </a:r>
                <a:r>
                  <a:rPr lang="es-CO" sz="3600" b="1" dirty="0" smtClean="0">
                    <a:solidFill>
                      <a:schemeClr val="tx1"/>
                    </a:solidFill>
                  </a:rPr>
                  <a:t>CGAL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Computational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Geometry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Algorithms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Library)</a:t>
                </a:r>
              </a:p>
              <a:p>
                <a:pPr algn="just">
                  <a:buFont typeface="Arial" pitchFamily="34" charset="0"/>
                  <a:buChar char="•"/>
                </a:pPr>
                <a:r>
                  <a:rPr lang="es-CO" sz="3600" dirty="0" smtClean="0">
                    <a:solidFill>
                      <a:schemeClr val="tx1"/>
                    </a:solidFill>
                  </a:rPr>
                  <a:t>Usa </a:t>
                </a:r>
                <a:r>
                  <a:rPr lang="es-CO" sz="3600" b="1" dirty="0" err="1" smtClean="0">
                    <a:solidFill>
                      <a:schemeClr val="tx1"/>
                    </a:solidFill>
                  </a:rPr>
                  <a:t>Graphite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(Software de Geometría Numérica y Computación Grafica)</a:t>
                </a:r>
              </a:p>
              <a:p>
                <a:pPr algn="just">
                  <a:buFont typeface="Arial" pitchFamily="34" charset="0"/>
                  <a:buChar char="•"/>
                </a:pPr>
                <a:r>
                  <a:rPr lang="es-CO" sz="3600" dirty="0" smtClean="0">
                    <a:solidFill>
                      <a:schemeClr val="tx1"/>
                    </a:solidFill>
                  </a:rPr>
                  <a:t> Se integraron las siguientes librerías de procesamiento numérico: </a:t>
                </a:r>
                <a:r>
                  <a:rPr lang="es-CO" sz="3200" dirty="0" smtClean="0">
                    <a:solidFill>
                      <a:schemeClr val="tx1"/>
                    </a:solidFill>
                  </a:rPr>
                  <a:t>ACE, AMD, ARPACK, ARPACK_UTIL, CBLAS, CCOLAMD, CHOLMOD, CLAPACK, COLAMD, F2CLIBS, METIS, MISC, NL, SUPERLU, TAUCS</a:t>
                </a:r>
                <a:endParaRPr lang="es-CO" sz="36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31" name="Picture 7" descr="K:\personal\maestria\tesis\Jeronimo\trunk\documents\thesis\papers\img\sjSkeletonizer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854366" y="7450064"/>
              <a:ext cx="3622209" cy="2857520"/>
            </a:xfrm>
            <a:prstGeom prst="rect">
              <a:avLst/>
            </a:prstGeom>
            <a:noFill/>
          </p:spPr>
        </p:pic>
        <p:pic>
          <p:nvPicPr>
            <p:cNvPr id="1032" name="Picture 8" descr="K:\personal\maestria\tesis\Jeronimo\trunk\documents\thesis\papers\img\sjSkeletonizer0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5782929" y="10902876"/>
              <a:ext cx="3622209" cy="2857520"/>
            </a:xfrm>
            <a:prstGeom prst="rect">
              <a:avLst/>
            </a:prstGeom>
            <a:noFill/>
          </p:spPr>
        </p:pic>
      </p:grpSp>
      <p:grpSp>
        <p:nvGrpSpPr>
          <p:cNvPr id="59" name="58 Grupo"/>
          <p:cNvGrpSpPr/>
          <p:nvPr/>
        </p:nvGrpSpPr>
        <p:grpSpPr>
          <a:xfrm>
            <a:off x="15425739" y="22833022"/>
            <a:ext cx="14287600" cy="6500858"/>
            <a:chOff x="15425739" y="17903800"/>
            <a:chExt cx="14287600" cy="6500858"/>
          </a:xfrm>
        </p:grpSpPr>
        <p:grpSp>
          <p:nvGrpSpPr>
            <p:cNvPr id="19" name="18 Grupo"/>
            <p:cNvGrpSpPr/>
            <p:nvPr/>
          </p:nvGrpSpPr>
          <p:grpSpPr>
            <a:xfrm>
              <a:off x="15425739" y="17903800"/>
              <a:ext cx="14287600" cy="6500858"/>
              <a:chOff x="2138271" y="9902744"/>
              <a:chExt cx="13501782" cy="5388869"/>
            </a:xfrm>
          </p:grpSpPr>
          <p:sp>
            <p:nvSpPr>
              <p:cNvPr id="20" name="19 Rectángulo redondeado"/>
              <p:cNvSpPr/>
              <p:nvPr/>
            </p:nvSpPr>
            <p:spPr>
              <a:xfrm>
                <a:off x="2138271" y="9902744"/>
                <a:ext cx="13501782" cy="947493"/>
              </a:xfrm>
              <a:prstGeom prst="roundRect">
                <a:avLst>
                  <a:gd name="adj" fmla="val 348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sz="5400" dirty="0" smtClean="0">
                    <a:solidFill>
                      <a:schemeClr val="tx1"/>
                    </a:solidFill>
                  </a:rPr>
                  <a:t>Resultados</a:t>
                </a:r>
                <a:endParaRPr lang="es-CO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20 Rectángulo redondeado"/>
              <p:cNvSpPr/>
              <p:nvPr/>
            </p:nvSpPr>
            <p:spPr>
              <a:xfrm>
                <a:off x="2138271" y="10909457"/>
                <a:ext cx="13501782" cy="4382156"/>
              </a:xfrm>
              <a:prstGeom prst="roundRect">
                <a:avLst>
                  <a:gd name="adj" fmla="val 348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>
                  <a:buFont typeface="Arial" pitchFamily="34" charset="0"/>
                  <a:buChar char="•"/>
                </a:pPr>
                <a:r>
                  <a:rPr lang="es-CO" sz="3600" dirty="0" smtClean="0">
                    <a:solidFill>
                      <a:schemeClr val="tx1"/>
                    </a:solidFill>
                  </a:rPr>
                  <a:t>Los vértices se pueden mover a lo largo de la línea.</a:t>
                </a:r>
              </a:p>
              <a:p>
                <a:pPr algn="just">
                  <a:buFont typeface="Arial" pitchFamily="34" charset="0"/>
                  <a:buChar char="•"/>
                </a:pPr>
                <a:r>
                  <a:rPr lang="es-CO" sz="3600" dirty="0" smtClean="0">
                    <a:solidFill>
                      <a:schemeClr val="tx1"/>
                    </a:solidFill>
                  </a:rPr>
                  <a:t>El esqueleto tiene muchas ramas.</a:t>
                </a:r>
              </a:p>
              <a:p>
                <a:pPr algn="just">
                  <a:buFont typeface="Arial" pitchFamily="34" charset="0"/>
                  <a:buChar char="•"/>
                </a:pPr>
                <a:r>
                  <a:rPr lang="es-CO" sz="3600" dirty="0" smtClean="0">
                    <a:solidFill>
                      <a:schemeClr val="tx1"/>
                    </a:solidFill>
                  </a:rPr>
                  <a:t>Muchas mas ecuaciones que incógnitas.</a:t>
                </a:r>
              </a:p>
              <a:p>
                <a:pPr algn="just">
                  <a:buFont typeface="Arial" pitchFamily="34" charset="0"/>
                  <a:buChar char="•"/>
                </a:pPr>
                <a:r>
                  <a:rPr lang="es-CO" sz="3600" dirty="0" smtClean="0">
                    <a:solidFill>
                      <a:schemeClr val="tx1"/>
                    </a:solidFill>
                  </a:rPr>
                  <a:t>La solución debe ser restringida a una región particular de la línea.</a:t>
                </a:r>
              </a:p>
            </p:txBody>
          </p:sp>
        </p:grpSp>
        <p:pic>
          <p:nvPicPr>
            <p:cNvPr id="1038" name="Picture 14" descr="K:\personal\maestria\tesis\Jeronimo\trunk\documents\thesis\papers\img\solution1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82078" y="19403998"/>
              <a:ext cx="2773228" cy="2455754"/>
            </a:xfrm>
            <a:prstGeom prst="rect">
              <a:avLst/>
            </a:prstGeom>
            <a:noFill/>
          </p:spPr>
        </p:pic>
        <p:pic>
          <p:nvPicPr>
            <p:cNvPr id="1039" name="Picture 15" descr="K:\personal\maestria\tesis\Jeronimo\trunk\documents\thesis\papers\img\solution2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667595" y="19475436"/>
              <a:ext cx="2763890" cy="2465091"/>
            </a:xfrm>
            <a:prstGeom prst="rect">
              <a:avLst/>
            </a:prstGeom>
            <a:noFill/>
          </p:spPr>
        </p:pic>
        <p:pic>
          <p:nvPicPr>
            <p:cNvPr id="1040" name="Picture 16" descr="K:\personal\maestria\tesis\Jeronimo\trunk\documents\thesis\papers\img\solution3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3212481" y="19403998"/>
              <a:ext cx="2763890" cy="2455754"/>
            </a:xfrm>
            <a:prstGeom prst="rect">
              <a:avLst/>
            </a:prstGeom>
            <a:noFill/>
          </p:spPr>
        </p:pic>
        <p:pic>
          <p:nvPicPr>
            <p:cNvPr id="1041" name="Picture 17" descr="K:\personal\maestria\tesis\Jeronimo\trunk\documents\thesis\papers\img\solution4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6712943" y="19421484"/>
              <a:ext cx="2763890" cy="2455754"/>
            </a:xfrm>
            <a:prstGeom prst="rect">
              <a:avLst/>
            </a:prstGeom>
            <a:noFill/>
          </p:spPr>
        </p:pic>
      </p:grpSp>
      <p:grpSp>
        <p:nvGrpSpPr>
          <p:cNvPr id="52" name="51 Grupo"/>
          <p:cNvGrpSpPr/>
          <p:nvPr/>
        </p:nvGrpSpPr>
        <p:grpSpPr>
          <a:xfrm>
            <a:off x="15425739" y="5687902"/>
            <a:ext cx="14216162" cy="16287864"/>
            <a:chOff x="566635" y="21404262"/>
            <a:chExt cx="14216162" cy="16287864"/>
          </a:xfrm>
        </p:grpSpPr>
        <p:grpSp>
          <p:nvGrpSpPr>
            <p:cNvPr id="41" name="40 Grupo"/>
            <p:cNvGrpSpPr/>
            <p:nvPr/>
          </p:nvGrpSpPr>
          <p:grpSpPr>
            <a:xfrm>
              <a:off x="566635" y="21404262"/>
              <a:ext cx="14216162" cy="16287864"/>
              <a:chOff x="2138271" y="9902744"/>
              <a:chExt cx="13501782" cy="13501783"/>
            </a:xfrm>
          </p:grpSpPr>
          <p:sp>
            <p:nvSpPr>
              <p:cNvPr id="42" name="41 Rectángulo redondeado"/>
              <p:cNvSpPr/>
              <p:nvPr/>
            </p:nvSpPr>
            <p:spPr>
              <a:xfrm>
                <a:off x="2138271" y="9902744"/>
                <a:ext cx="13501782" cy="1006712"/>
              </a:xfrm>
              <a:prstGeom prst="roundRect">
                <a:avLst>
                  <a:gd name="adj" fmla="val 348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sz="5400" dirty="0" smtClean="0">
                    <a:solidFill>
                      <a:schemeClr val="tx1"/>
                    </a:solidFill>
                  </a:rPr>
                  <a:t>Implementación para la extracción del esqueleto</a:t>
                </a:r>
                <a:endParaRPr lang="es-CO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42 Rectángulo redondeado"/>
              <p:cNvSpPr/>
              <p:nvPr/>
            </p:nvSpPr>
            <p:spPr>
              <a:xfrm>
                <a:off x="2138271" y="10968675"/>
                <a:ext cx="13501782" cy="12435852"/>
              </a:xfrm>
              <a:prstGeom prst="roundRect">
                <a:avLst>
                  <a:gd name="adj" fmla="val 348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La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Esqueletonización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reduce la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dimensionalidad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y representa un cuerpo como un estructura uní-dimensional.</a:t>
                </a: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El esqueleto puede ser obtenido suavizando la malla pero bajo dos restricciones, </a:t>
                </a:r>
                <a:r>
                  <a:rPr lang="es-CO" sz="3600" i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s-CO" sz="2000" i="1" dirty="0" smtClean="0">
                    <a:solidFill>
                      <a:schemeClr val="tx1"/>
                    </a:solidFill>
                  </a:rPr>
                  <a:t>L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 que da peso al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Laplaciano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y </a:t>
                </a:r>
                <a:r>
                  <a:rPr lang="es-CO" sz="3600" i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s-CO" sz="2000" i="1" dirty="0" smtClean="0">
                    <a:solidFill>
                      <a:schemeClr val="tx1"/>
                    </a:solidFill>
                  </a:rPr>
                  <a:t>H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que mantiene los vértices en su localización original.</a:t>
                </a: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Extracción del esqueleto.</a:t>
                </a: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Donde </a:t>
                </a:r>
                <a:r>
                  <a:rPr lang="es-CO" sz="3600" i="1" dirty="0" smtClean="0">
                    <a:solidFill>
                      <a:schemeClr val="tx1"/>
                    </a:solidFill>
                  </a:rPr>
                  <a:t>L(X)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= Suavizado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Laplaciano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con </a:t>
                </a:r>
                <a:r>
                  <a:rPr lang="es-CO" sz="3600" i="1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es-CO" sz="2000" i="1" dirty="0" err="1" smtClean="0">
                    <a:solidFill>
                      <a:schemeClr val="tx1"/>
                    </a:solidFill>
                  </a:rPr>
                  <a:t>ij</a:t>
                </a:r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basado en la curvatura de flujo </a:t>
                </a: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Y la nueva restricción propuesta en este trabajo</a:t>
                </a: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Tratar de suavizar los vértices a lo largo de la línea</a:t>
                </a:r>
              </a:p>
              <a:p>
                <a:pPr algn="just"/>
                <a:r>
                  <a:rPr lang="it-IT" sz="3600" dirty="0" smtClean="0">
                    <a:solidFill>
                      <a:schemeClr val="tx1"/>
                    </a:solidFill>
                  </a:rPr>
                  <a:t>La distancia del punto a la linea</a:t>
                </a:r>
              </a:p>
              <a:p>
                <a:pPr algn="just"/>
                <a:endParaRPr lang="it-IT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it-IT" sz="36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Cada punto en un plano satisface esta ecuación</a:t>
                </a:r>
                <a:endParaRPr lang="it-IT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s-CO" sz="36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281675" y="26404922"/>
              <a:ext cx="5697980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996319" y="28047996"/>
              <a:ext cx="4891066" cy="66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" name="Picture 7" descr="K:\personal\maestria\tesis\Jeronimo\trunk\documents\thesis\SIPAIM2011\esq2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306016" y="30067307"/>
              <a:ext cx="3905277" cy="2928958"/>
            </a:xfrm>
            <a:prstGeom prst="rect">
              <a:avLst/>
            </a:prstGeom>
            <a:noFill/>
          </p:spPr>
        </p:pic>
        <p:pic>
          <p:nvPicPr>
            <p:cNvPr id="3" name="Picture 8" descr="K:\personal\maestria\tesis\Jeronimo\trunk\documents\thesis\papers\img\linedis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519142" y="30138745"/>
              <a:ext cx="3731709" cy="2798782"/>
            </a:xfrm>
            <a:prstGeom prst="rect">
              <a:avLst/>
            </a:prstGeom>
            <a:noFill/>
          </p:spPr>
        </p:pic>
        <p:pic>
          <p:nvPicPr>
            <p:cNvPr id="1033" name="Picture 9" descr="K:\personal\maestria\tesis\Jeronimo\trunk\documents\thesis\papers\img\linedis3.pn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234050" y="30138785"/>
              <a:ext cx="3124185" cy="3124185"/>
            </a:xfrm>
            <a:prstGeom prst="rect">
              <a:avLst/>
            </a:prstGeom>
            <a:noFill/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80949" y="34625060"/>
              <a:ext cx="13620750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352849" y="36446703"/>
              <a:ext cx="6429420" cy="53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1" name="50 Grupo"/>
          <p:cNvGrpSpPr/>
          <p:nvPr/>
        </p:nvGrpSpPr>
        <p:grpSpPr>
          <a:xfrm>
            <a:off x="566635" y="12260199"/>
            <a:ext cx="14144724" cy="16216425"/>
            <a:chOff x="15425739" y="5687902"/>
            <a:chExt cx="14144724" cy="16216425"/>
          </a:xfrm>
        </p:grpSpPr>
        <p:grpSp>
          <p:nvGrpSpPr>
            <p:cNvPr id="44" name="43 Grupo"/>
            <p:cNvGrpSpPr/>
            <p:nvPr/>
          </p:nvGrpSpPr>
          <p:grpSpPr>
            <a:xfrm>
              <a:off x="15425739" y="5687902"/>
              <a:ext cx="14144724" cy="16216425"/>
              <a:chOff x="566635" y="12331636"/>
              <a:chExt cx="14144724" cy="16216425"/>
            </a:xfrm>
          </p:grpSpPr>
          <p:grpSp>
            <p:nvGrpSpPr>
              <p:cNvPr id="10" name="9 Grupo"/>
              <p:cNvGrpSpPr/>
              <p:nvPr/>
            </p:nvGrpSpPr>
            <p:grpSpPr>
              <a:xfrm>
                <a:off x="566635" y="12331636"/>
                <a:ext cx="14144724" cy="16216425"/>
                <a:chOff x="2138271" y="9902744"/>
                <a:chExt cx="13501782" cy="13442562"/>
              </a:xfrm>
            </p:grpSpPr>
            <p:sp>
              <p:nvSpPr>
                <p:cNvPr id="11" name="10 Rectángulo redondeado"/>
                <p:cNvSpPr/>
                <p:nvPr/>
              </p:nvSpPr>
              <p:spPr>
                <a:xfrm>
                  <a:off x="2138271" y="9902744"/>
                  <a:ext cx="13501782" cy="1065930"/>
                </a:xfrm>
                <a:prstGeom prst="roundRect">
                  <a:avLst>
                    <a:gd name="adj" fmla="val 3484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CO" sz="5400" dirty="0" smtClean="0">
                      <a:solidFill>
                        <a:schemeClr val="tx1"/>
                      </a:solidFill>
                    </a:rPr>
                    <a:t>Métodos de Suavizado de Mallas</a:t>
                  </a:r>
                </a:p>
              </p:txBody>
            </p:sp>
            <p:sp>
              <p:nvSpPr>
                <p:cNvPr id="12" name="11 Rectángulo redondeado"/>
                <p:cNvSpPr/>
                <p:nvPr/>
              </p:nvSpPr>
              <p:spPr>
                <a:xfrm>
                  <a:off x="2138271" y="11027892"/>
                  <a:ext cx="13433591" cy="12317414"/>
                </a:xfrm>
                <a:prstGeom prst="roundRect">
                  <a:avLst>
                    <a:gd name="adj" fmla="val 3484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Los métodos para suavizar mallas reducen el ruido, o permiten iterativamente eliminar frecuencias altas presentes en el muestreo tridimensional de los modelos.</a:t>
                  </a: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s-CO" sz="3600" b="1" dirty="0" smtClean="0">
                      <a:solidFill>
                        <a:schemeClr val="tx1"/>
                      </a:solidFill>
                    </a:rPr>
                    <a:t>Métodos </a:t>
                  </a:r>
                  <a:r>
                    <a:rPr lang="es-CO" sz="3600" b="1" dirty="0" err="1" smtClean="0">
                      <a:solidFill>
                        <a:schemeClr val="tx1"/>
                      </a:solidFill>
                    </a:rPr>
                    <a:t>Laplacianos</a:t>
                  </a:r>
                  <a:endParaRPr lang="es-CO" sz="3600" b="1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b="1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La idea básica consiste en mover un vértice en la </a:t>
                  </a:r>
                </a:p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misma dirección del </a:t>
                  </a:r>
                  <a:r>
                    <a:rPr lang="es-CO" sz="3600" dirty="0" err="1" smtClean="0">
                      <a:solidFill>
                        <a:schemeClr val="tx1"/>
                      </a:solidFill>
                    </a:rPr>
                    <a:t>Laplaciano</a:t>
                  </a:r>
                  <a:r>
                    <a:rPr lang="es-CO" sz="3600" dirty="0" smtClean="0">
                      <a:solidFill>
                        <a:schemeClr val="tx1"/>
                      </a:solidFill>
                    </a:rPr>
                    <a:t> .</a:t>
                  </a: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La ecuación 1 se implementa como la </a:t>
                  </a:r>
                </a:p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ecuación de diferencias hacia adelante así:</a:t>
                  </a:r>
                </a:p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Donde </a:t>
                  </a:r>
                  <a:r>
                    <a:rPr lang="es-CO" sz="3600" b="1" i="1" dirty="0" smtClean="0">
                      <a:solidFill>
                        <a:schemeClr val="tx1"/>
                      </a:solidFill>
                    </a:rPr>
                    <a:t>X</a:t>
                  </a:r>
                  <a:r>
                    <a:rPr lang="es-CO" sz="3600" i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CO" sz="3600" dirty="0" smtClean="0">
                      <a:solidFill>
                        <a:schemeClr val="tx1"/>
                      </a:solidFill>
                    </a:rPr>
                    <a:t>es el conjunto de vértices, </a:t>
                  </a:r>
                  <a:r>
                    <a:rPr lang="es-CO" sz="3600" i="1" dirty="0" smtClean="0">
                      <a:solidFill>
                        <a:schemeClr val="tx1"/>
                      </a:solidFill>
                    </a:rPr>
                    <a:t>L</a:t>
                  </a:r>
                  <a:r>
                    <a:rPr lang="es-CO" sz="3600" dirty="0" smtClean="0">
                      <a:solidFill>
                        <a:schemeClr val="tx1"/>
                      </a:solidFill>
                    </a:rPr>
                    <a:t> es el </a:t>
                  </a:r>
                  <a:r>
                    <a:rPr lang="es-CO" sz="3600" dirty="0" err="1" smtClean="0">
                      <a:solidFill>
                        <a:schemeClr val="tx1"/>
                      </a:solidFill>
                    </a:rPr>
                    <a:t>Laplaciano</a:t>
                  </a:r>
                  <a:r>
                    <a:rPr lang="es-CO" sz="3600" dirty="0" smtClean="0">
                      <a:solidFill>
                        <a:schemeClr val="tx1"/>
                      </a:solidFill>
                    </a:rPr>
                    <a:t>, y </a:t>
                  </a:r>
                  <a:r>
                    <a:rPr lang="el-GR" sz="3600" dirty="0" smtClean="0">
                      <a:solidFill>
                        <a:schemeClr val="tx1"/>
                      </a:solidFill>
                    </a:rPr>
                    <a:t>λ</a:t>
                  </a:r>
                  <a:r>
                    <a:rPr lang="es-CO" sz="36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az-Cyrl-AZ" sz="3600" dirty="0" smtClean="0">
                      <a:solidFill>
                        <a:schemeClr val="tx1"/>
                      </a:solidFill>
                    </a:rPr>
                    <a:t>Є</a:t>
                  </a:r>
                  <a:r>
                    <a:rPr lang="es-CO" sz="3600" dirty="0" smtClean="0">
                      <a:solidFill>
                        <a:schemeClr val="tx1"/>
                      </a:solidFill>
                    </a:rPr>
                    <a:t>       es la velocidad de difusión.</a:t>
                  </a:r>
                  <a:endParaRPr lang="es-CO" sz="3600" i="1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Y la aproximación  discreta de la ecuación 2 es:</a:t>
                  </a: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Aproximación del </a:t>
                  </a:r>
                  <a:r>
                    <a:rPr lang="es-CO" sz="3600" dirty="0" err="1" smtClean="0">
                      <a:solidFill>
                        <a:schemeClr val="tx1"/>
                      </a:solidFill>
                    </a:rPr>
                    <a:t>Laplaciano</a:t>
                  </a:r>
                  <a:r>
                    <a:rPr lang="es-CO" sz="3600" dirty="0" smtClean="0">
                      <a:solidFill>
                        <a:schemeClr val="tx1"/>
                      </a:solidFill>
                    </a:rPr>
                    <a:t> mediante la Curvatura normal</a:t>
                  </a: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s-CO" sz="3600" dirty="0" smtClean="0">
                      <a:solidFill>
                        <a:schemeClr val="tx1"/>
                      </a:solidFill>
                    </a:rPr>
                    <a:t>Con                                                  para el vértice </a:t>
                  </a:r>
                  <a:r>
                    <a:rPr lang="es-CO" sz="3600" i="1" dirty="0" smtClean="0">
                      <a:solidFill>
                        <a:schemeClr val="tx1"/>
                      </a:solidFill>
                    </a:rPr>
                    <a:t>x</a:t>
                  </a:r>
                  <a:r>
                    <a:rPr lang="es-CO" sz="2000" i="1" dirty="0" smtClean="0">
                      <a:solidFill>
                        <a:schemeClr val="tx1"/>
                      </a:solidFill>
                    </a:rPr>
                    <a:t>i</a:t>
                  </a:r>
                  <a:r>
                    <a:rPr lang="es-CO" sz="3600" dirty="0" smtClean="0">
                      <a:solidFill>
                        <a:schemeClr val="tx1"/>
                      </a:solidFill>
                    </a:rPr>
                    <a:t> y sus vecinos </a:t>
                  </a:r>
                  <a:r>
                    <a:rPr lang="es-CO" sz="3600" i="1" dirty="0" err="1" smtClean="0">
                      <a:solidFill>
                        <a:schemeClr val="tx1"/>
                      </a:solidFill>
                    </a:rPr>
                    <a:t>x</a:t>
                  </a:r>
                  <a:r>
                    <a:rPr lang="es-CO" sz="2000" i="1" dirty="0" err="1" smtClean="0">
                      <a:solidFill>
                        <a:schemeClr val="tx1"/>
                      </a:solidFill>
                    </a:rPr>
                    <a:t>j</a:t>
                  </a:r>
                  <a:endParaRPr lang="es-CO" sz="2000" i="1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endParaRPr lang="es-CO" sz="3600" dirty="0" smtClean="0">
                    <a:solidFill>
                      <a:schemeClr val="tx1"/>
                    </a:solidFill>
                  </a:endParaRPr>
                </a:p>
                <a:p>
                  <a:endParaRPr lang="es-CO" sz="3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aphicFrame>
            <p:nvGraphicFramePr>
              <p:cNvPr id="45" name="44 Objeto"/>
              <p:cNvGraphicFramePr>
                <a:graphicFrameLocks noChangeAspect="1"/>
              </p:cNvGraphicFramePr>
              <p:nvPr/>
            </p:nvGraphicFramePr>
            <p:xfrm>
              <a:off x="10067889" y="16903700"/>
              <a:ext cx="4465637" cy="1357313"/>
            </p:xfrm>
            <a:graphic>
              <a:graphicData uri="http://schemas.openxmlformats.org/presentationml/2006/ole">
                <p:oleObj spid="_x0000_s1026" name="Equation" r:id="rId21" imgW="1295280" imgH="393480" progId="Equation.3">
                  <p:embed/>
                </p:oleObj>
              </a:graphicData>
            </a:graphic>
          </p:graphicFrame>
          <p:graphicFrame>
            <p:nvGraphicFramePr>
              <p:cNvPr id="47" name="46 Objeto"/>
              <p:cNvGraphicFramePr>
                <a:graphicFrameLocks noChangeAspect="1"/>
              </p:cNvGraphicFramePr>
              <p:nvPr/>
            </p:nvGraphicFramePr>
            <p:xfrm>
              <a:off x="8980488" y="18975388"/>
              <a:ext cx="5651500" cy="827087"/>
            </p:xfrm>
            <a:graphic>
              <a:graphicData uri="http://schemas.openxmlformats.org/presentationml/2006/ole">
                <p:oleObj spid="_x0000_s1028" name="Equation" r:id="rId22" imgW="1562040" imgH="228600" progId="Equation.3">
                  <p:embed/>
                </p:oleObj>
              </a:graphicData>
            </a:graphic>
          </p:graphicFrame>
          <p:graphicFrame>
            <p:nvGraphicFramePr>
              <p:cNvPr id="48" name="47 Objeto"/>
              <p:cNvGraphicFramePr>
                <a:graphicFrameLocks noChangeAspect="1"/>
              </p:cNvGraphicFramePr>
              <p:nvPr/>
            </p:nvGraphicFramePr>
            <p:xfrm>
              <a:off x="12555546" y="20336436"/>
              <a:ext cx="584177" cy="710636"/>
            </p:xfrm>
            <a:graphic>
              <a:graphicData uri="http://schemas.openxmlformats.org/presentationml/2006/ole">
                <p:oleObj spid="_x0000_s1029" name="Equation" r:id="rId23" imgW="164880" imgH="177480" progId="Equation.3">
                  <p:embed/>
                </p:oleObj>
              </a:graphicData>
            </a:graphic>
          </p:graphicFrame>
          <p:graphicFrame>
            <p:nvGraphicFramePr>
              <p:cNvPr id="49" name="48 Objeto"/>
              <p:cNvGraphicFramePr>
                <a:graphicFrameLocks noChangeAspect="1"/>
              </p:cNvGraphicFramePr>
              <p:nvPr/>
            </p:nvGraphicFramePr>
            <p:xfrm>
              <a:off x="2424023" y="22332956"/>
              <a:ext cx="9815513" cy="857250"/>
            </p:xfrm>
            <a:graphic>
              <a:graphicData uri="http://schemas.openxmlformats.org/presentationml/2006/ole">
                <p:oleObj spid="_x0000_s1030" name="Equation" r:id="rId24" imgW="2908080" imgH="253800" progId="Equation.3">
                  <p:embed/>
                </p:oleObj>
              </a:graphicData>
            </a:graphic>
          </p:graphicFrame>
        </p:grpSp>
        <p:pic>
          <p:nvPicPr>
            <p:cNvPr id="1036" name="Picture 12" descr="K:\personal\maestria\tesis\Jeronimo\trunk\documents\thesis\papers\img\alpha_Beta.png"/>
            <p:cNvPicPr>
              <a:picLocks noChangeAspect="1" noChangeArrowheads="1"/>
            </p:cNvPicPr>
            <p:nvPr/>
          </p:nvPicPr>
          <p:blipFill>
            <a:blip r:embed="rId25" cstate="print"/>
            <a:srcRect b="12000"/>
            <a:stretch>
              <a:fillRect/>
            </a:stretch>
          </p:blipFill>
          <p:spPr bwMode="auto">
            <a:xfrm>
              <a:off x="18030003" y="17618048"/>
              <a:ext cx="8397188" cy="3357586"/>
            </a:xfrm>
            <a:prstGeom prst="rect">
              <a:avLst/>
            </a:prstGeom>
            <a:noFill/>
          </p:spPr>
        </p:pic>
        <p:pic>
          <p:nvPicPr>
            <p:cNvPr id="50" name="Picture 1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6535465" y="20886025"/>
              <a:ext cx="4891066" cy="66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579</Words>
  <Application>Microsoft Office PowerPoint</Application>
  <PresentationFormat>Personalizado</PresentationFormat>
  <Paragraphs>83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Equation</vt:lpstr>
      <vt:lpstr>Diapositiva 1</vt:lpstr>
    </vt:vector>
  </TitlesOfParts>
  <Company>Universidad Nacional de Colombia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apinzonf</dc:creator>
  <cp:lastModifiedBy>Alexander Pinzon Fernandez</cp:lastModifiedBy>
  <cp:revision>106</cp:revision>
  <dcterms:created xsi:type="dcterms:W3CDTF">2010-11-29T22:53:48Z</dcterms:created>
  <dcterms:modified xsi:type="dcterms:W3CDTF">2011-11-03T19:40:06Z</dcterms:modified>
</cp:coreProperties>
</file>