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" y="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C2407-562E-41B5-BEB2-9A0A0054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AC966-2890-4337-BD2F-137E11D10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037C7-8B24-40B8-B5BE-1316AD14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67A6D-8894-4A98-ABED-41D30C86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D3AFD-A955-4E9F-A92E-421EB94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1F6F-3A49-44D1-8E84-6E5042A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8363E-5BB7-4BEA-B0DC-C71B580B4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35387-D31A-434E-BD3B-6C2E4FCC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0376A-7DE4-4203-AA4D-5059CD3A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B3D7D-AF76-45C0-850C-46B7C6FE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9A865-7EC4-4A24-9DFB-4B4204A6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FD8DF-B644-4363-B83D-0A77A45A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BB902-2837-4797-9904-F74EB778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DEA04-C181-41ED-9E5A-97864C96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6994D-C384-4814-A87B-B174F029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287A-8A1C-4354-A48C-F1D01609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D0F5B-0715-4585-88AD-4B0F0784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C0E6F-8ACB-4512-87E0-FF4039C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38F44-9987-4964-81FC-27FA2410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6B42A-CE02-4493-A651-4B94C527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3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39895-D89F-4EA4-9400-97C23C25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F5F41-50DD-46F9-9937-7C1C9725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55555-09BD-4601-B139-CFE965E1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9B7C2-AA79-43B2-ADE4-BE1B049B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E9BAD-91FC-4FD9-9CF9-8490C230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9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62DD-4CA1-4BD2-A84C-A2EC755F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61873-BDE3-4339-BD4E-937214B71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472B2-CF98-4632-9792-D220DE76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A8D25-D97C-4F4C-88CA-BC227B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DC094-CD32-4AEC-AF4C-3A25AF17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5A861-17C6-43DD-AB3A-8688422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6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61B5-6664-4CB9-985E-D0CE23CC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5F38A-AFA6-473E-8099-A5F81238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58E3F-725E-43C7-93BA-0AAC1D23E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4C5B6-8510-4F33-A673-B7566696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3309EA-AFF7-4B1B-A4B0-882CDCB6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8821F5-7E27-4BAC-A990-F28D0D42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CFA04-1C9F-4227-89A6-A1F49000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B972CA-67F6-41D2-8734-E5CEA40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92D6-BCA3-4F58-8CC1-951DBBEB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2E723A-05EA-49C5-A984-4F4F5B69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10EC0C-238E-4B2F-A10E-284F53A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EEE17-7C47-4B4A-B851-BF949B82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1C204-6093-4719-A4C3-572DC0FD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25CEE4-4FED-4AE0-B769-314DF44D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BC06A-E07C-416A-A2E6-C10F7B7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2D015-01BC-4D38-8F6E-A9288DEB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35F0-5214-4A02-BECB-BDE1941F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11C95-EEFA-4846-8C24-F3C5D564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6DA81-ED1E-4C8E-B64F-E6248E0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09EC0-14EE-4C61-9D8C-1A7A9704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7EE5A-1212-46CB-B866-53AF09D8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8F53-B6AB-401A-BE84-587A2B33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08579-EDD5-478C-A646-5E22EF9D4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6E5D8-6A56-41B2-9EBA-2FD6C4714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BA77C-4C39-4FE5-A1ED-23DBEF94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7FA34-B0D1-4FA6-BDD7-1F5C1FEC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EC5C0-D538-4CB9-AED9-178B692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937C1-3DCF-4DEA-8912-7830A58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190C-EB11-4FC7-8A94-5D3DA2FC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CC4E-F282-4793-AC88-10FCEB531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859B-C722-4616-B9FD-A6B1DF315CAE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DC50-FAE2-4CE1-B1DD-24F6E2FE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381CF-B8EF-4CBF-9F10-8893E9591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A270-368D-437B-83F3-FF75153F8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5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B30C-2783-4786-A8AE-033F2ECBE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Alice, Bob and Circuit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42E82-6EE6-432C-822A-4F93D61E6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1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F65B-2138-47E2-AAAE-638A0FA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Subtasks 7~9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1D132-C372-475E-95BF-3155D62BE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Subtask 7: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=676,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altLang="zh-CN" b="0" dirty="0"/>
                  <a:t>, names are in order.</a:t>
                </a:r>
              </a:p>
              <a:p>
                <a:r>
                  <a:rPr lang="en-US" altLang="zh-CN" dirty="0"/>
                  <a:t>Subtask 8: names may be out of order.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Assuming we can solve 7, then how to do 8?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We need a method to adjust the output order.</a:t>
                </a:r>
              </a:p>
              <a:p>
                <a:pPr lvl="1"/>
                <a:r>
                  <a:rPr lang="en-US" altLang="zh-CN" dirty="0"/>
                  <a:t>It is too inefficient to adopt 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0/1-matrix!</a:t>
                </a:r>
              </a:p>
              <a:p>
                <a:r>
                  <a:rPr lang="en-US" altLang="zh-CN" dirty="0"/>
                  <a:t>Considering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possible permutations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lower bound is to use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bits to encode a permutation, to be performed by Circuit</a:t>
                </a:r>
              </a:p>
              <a:p>
                <a:r>
                  <a:rPr lang="en-US" altLang="zh-CN" dirty="0"/>
                  <a:t>We now provide a construction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1D132-C372-475E-95BF-3155D62BE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7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implement 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permutation?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BE137-3C8E-417E-8BC4-9301D62A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78"/>
            <a:ext cx="10515600" cy="4351338"/>
          </a:xfrm>
        </p:spPr>
        <p:txBody>
          <a:bodyPr/>
          <a:lstStyle/>
          <a:p>
            <a:r>
              <a:rPr lang="en-US" altLang="zh-CN" dirty="0"/>
              <a:t>For example, we need to rearrange 20 elements to the ordered state.</a:t>
            </a:r>
          </a:p>
          <a:p>
            <a:r>
              <a:rPr lang="en-US" altLang="zh-CN" dirty="0"/>
              <a:t>Split the array into the upper and the lower halves, each with 10 elements.</a:t>
            </a:r>
          </a:p>
          <a:p>
            <a:r>
              <a:rPr lang="en-US" altLang="zh-CN" dirty="0"/>
              <a:t>Swap the elements up and down, so that every pair of numbers with difference 10 appears one upside and the other downside.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It can be proved that it is always possible to do so.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1FB5901-0B67-4E44-AB92-00DBDD292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53433"/>
              </p:ext>
            </p:extLst>
          </p:nvPr>
        </p:nvGraphicFramePr>
        <p:xfrm>
          <a:off x="838200" y="3998159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DBD43B-6FAD-40CF-9384-D4E9788F1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82485"/>
              </p:ext>
            </p:extLst>
          </p:nvPr>
        </p:nvGraphicFramePr>
        <p:xfrm>
          <a:off x="6633560" y="3998147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4F4693A-955F-4D3A-BCAC-23D43F1F6606}"/>
              </a:ext>
            </a:extLst>
          </p:cNvPr>
          <p:cNvSpPr/>
          <p:nvPr/>
        </p:nvSpPr>
        <p:spPr>
          <a:xfrm>
            <a:off x="1335578" y="3903764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1BA264-D013-4ED1-AFEC-F29AA5CC0FCB}"/>
              </a:ext>
            </a:extLst>
          </p:cNvPr>
          <p:cNvSpPr/>
          <p:nvPr/>
        </p:nvSpPr>
        <p:spPr>
          <a:xfrm>
            <a:off x="3710916" y="3901399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A2A50-AF97-4A62-952E-2FEC0EAD77E4}"/>
              </a:ext>
            </a:extLst>
          </p:cNvPr>
          <p:cNvSpPr txBox="1"/>
          <p:nvPr/>
        </p:nvSpPr>
        <p:spPr>
          <a:xfrm>
            <a:off x="1217113" y="483423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86F8F-B64E-453B-A7FB-99AF5E0B153B}"/>
              </a:ext>
            </a:extLst>
          </p:cNvPr>
          <p:cNvSpPr txBox="1"/>
          <p:nvPr/>
        </p:nvSpPr>
        <p:spPr>
          <a:xfrm>
            <a:off x="3592451" y="486681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58F2FE5-8517-4980-8E42-5E9CED7D3375}"/>
              </a:ext>
            </a:extLst>
          </p:cNvPr>
          <p:cNvSpPr/>
          <p:nvPr/>
        </p:nvSpPr>
        <p:spPr>
          <a:xfrm>
            <a:off x="5734969" y="4234334"/>
            <a:ext cx="722061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0088D5-BEED-421D-B268-6B9A62C64A7E}"/>
              </a:ext>
            </a:extLst>
          </p:cNvPr>
          <p:cNvSpPr/>
          <p:nvPr/>
        </p:nvSpPr>
        <p:spPr>
          <a:xfrm>
            <a:off x="8071682" y="4384107"/>
            <a:ext cx="409402" cy="4501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6235C0-3BB4-495F-939E-1423768BD213}"/>
              </a:ext>
            </a:extLst>
          </p:cNvPr>
          <p:cNvSpPr/>
          <p:nvPr/>
        </p:nvSpPr>
        <p:spPr>
          <a:xfrm>
            <a:off x="10447020" y="3899823"/>
            <a:ext cx="409402" cy="4501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086A25-8E99-4E17-BA05-6F2619A62593}"/>
              </a:ext>
            </a:extLst>
          </p:cNvPr>
          <p:cNvSpPr txBox="1"/>
          <p:nvPr/>
        </p:nvSpPr>
        <p:spPr>
          <a:xfrm>
            <a:off x="6993034" y="4866815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Every pair of numbers with difference 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appears one upside and the other downside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8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implement 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permutation?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BE137-3C8E-417E-8BC4-9301D62A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78"/>
            <a:ext cx="10515600" cy="4351338"/>
          </a:xfrm>
        </p:spPr>
        <p:txBody>
          <a:bodyPr/>
          <a:lstStyle/>
          <a:p>
            <a:r>
              <a:rPr lang="en-US" altLang="zh-CN" dirty="0"/>
              <a:t>Recursively process the upper half and the lower half, so that the ones-place becomes all correct.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Finally, swap the elements up and down, so that all elements become correct.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DBD43B-6FAD-40CF-9384-D4E9788F1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6388"/>
              </p:ext>
            </p:extLst>
          </p:nvPr>
        </p:nvGraphicFramePr>
        <p:xfrm>
          <a:off x="838200" y="2554157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C0088D5-BEED-421D-B268-6B9A62C64A7E}"/>
              </a:ext>
            </a:extLst>
          </p:cNvPr>
          <p:cNvSpPr/>
          <p:nvPr/>
        </p:nvSpPr>
        <p:spPr>
          <a:xfrm>
            <a:off x="2276322" y="2940117"/>
            <a:ext cx="409402" cy="4501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6235C0-3BB4-495F-939E-1423768BD213}"/>
              </a:ext>
            </a:extLst>
          </p:cNvPr>
          <p:cNvSpPr/>
          <p:nvPr/>
        </p:nvSpPr>
        <p:spPr>
          <a:xfrm>
            <a:off x="4651660" y="2455833"/>
            <a:ext cx="409402" cy="4501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086A25-8E99-4E17-BA05-6F2619A62593}"/>
              </a:ext>
            </a:extLst>
          </p:cNvPr>
          <p:cNvSpPr txBox="1"/>
          <p:nvPr/>
        </p:nvSpPr>
        <p:spPr>
          <a:xfrm>
            <a:off x="1063036" y="3416254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Every pair of numbers with difference 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appears one upside and the other downside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3BD813F-1D87-49BD-AC8E-82E87E74F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40114"/>
              </p:ext>
            </p:extLst>
          </p:nvPr>
        </p:nvGraphicFramePr>
        <p:xfrm>
          <a:off x="6633562" y="2535120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B98C699C-4E15-4611-9D67-FB8B7A87AEF0}"/>
              </a:ext>
            </a:extLst>
          </p:cNvPr>
          <p:cNvSpPr/>
          <p:nvPr/>
        </p:nvSpPr>
        <p:spPr>
          <a:xfrm>
            <a:off x="5734971" y="2771307"/>
            <a:ext cx="722061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207E6F2-4B7F-4A64-BA34-A9D774ADA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61080"/>
              </p:ext>
            </p:extLst>
          </p:nvPr>
        </p:nvGraphicFramePr>
        <p:xfrm>
          <a:off x="838198" y="4988760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4642AF-F64F-4C35-9B5A-B6096507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025"/>
              </p:ext>
            </p:extLst>
          </p:nvPr>
        </p:nvGraphicFramePr>
        <p:xfrm>
          <a:off x="6633562" y="4988760"/>
          <a:ext cx="472024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72024">
                  <a:extLst>
                    <a:ext uri="{9D8B030D-6E8A-4147-A177-3AD203B41FA5}">
                      <a16:colId xmlns:a16="http://schemas.microsoft.com/office/drawing/2014/main" val="178888685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756761455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053507467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90804470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572536721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1110635313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2092154994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997064228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798169416"/>
                    </a:ext>
                  </a:extLst>
                </a:gridCol>
                <a:gridCol w="472024">
                  <a:extLst>
                    <a:ext uri="{9D8B030D-6E8A-4147-A177-3AD203B41FA5}">
                      <a16:colId xmlns:a16="http://schemas.microsoft.com/office/drawing/2014/main" val="36048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243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722F684D-1762-4E2B-A187-8860E7882C97}"/>
              </a:ext>
            </a:extLst>
          </p:cNvPr>
          <p:cNvSpPr/>
          <p:nvPr/>
        </p:nvSpPr>
        <p:spPr>
          <a:xfrm>
            <a:off x="5734971" y="5224947"/>
            <a:ext cx="722061" cy="299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589CF4-1B7B-4CFD-8373-05D72F2505CE}"/>
              </a:ext>
            </a:extLst>
          </p:cNvPr>
          <p:cNvSpPr/>
          <p:nvPr/>
        </p:nvSpPr>
        <p:spPr>
          <a:xfrm>
            <a:off x="1329095" y="4874014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4F88DA-4C7A-44DC-8EED-B3C9575F5D62}"/>
              </a:ext>
            </a:extLst>
          </p:cNvPr>
          <p:cNvSpPr txBox="1"/>
          <p:nvPr/>
        </p:nvSpPr>
        <p:spPr>
          <a:xfrm>
            <a:off x="1210630" y="58044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990D9-80C0-4CB8-90FC-24A24E8E8202}"/>
              </a:ext>
            </a:extLst>
          </p:cNvPr>
          <p:cNvSpPr/>
          <p:nvPr/>
        </p:nvSpPr>
        <p:spPr>
          <a:xfrm>
            <a:off x="2755994" y="4868343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F920DD-F4EE-4E9F-A86D-96BECCF4740C}"/>
              </a:ext>
            </a:extLst>
          </p:cNvPr>
          <p:cNvSpPr txBox="1"/>
          <p:nvPr/>
        </p:nvSpPr>
        <p:spPr>
          <a:xfrm>
            <a:off x="2637529" y="579881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930362-B48A-49BE-A8C6-4B08095AD795}"/>
              </a:ext>
            </a:extLst>
          </p:cNvPr>
          <p:cNvSpPr/>
          <p:nvPr/>
        </p:nvSpPr>
        <p:spPr>
          <a:xfrm>
            <a:off x="3713598" y="4879332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12215EA-4764-4630-87C2-8499521027FC}"/>
              </a:ext>
            </a:extLst>
          </p:cNvPr>
          <p:cNvSpPr txBox="1"/>
          <p:nvPr/>
        </p:nvSpPr>
        <p:spPr>
          <a:xfrm>
            <a:off x="3595133" y="580980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3CAF56-D8AB-4C7F-B3F1-6C5A1D795CA7}"/>
              </a:ext>
            </a:extLst>
          </p:cNvPr>
          <p:cNvSpPr/>
          <p:nvPr/>
        </p:nvSpPr>
        <p:spPr>
          <a:xfrm>
            <a:off x="4651660" y="4874014"/>
            <a:ext cx="409402" cy="96541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E0F299-125F-455D-9E77-119C66820D99}"/>
              </a:ext>
            </a:extLst>
          </p:cNvPr>
          <p:cNvSpPr txBox="1"/>
          <p:nvPr/>
        </p:nvSpPr>
        <p:spPr>
          <a:xfrm>
            <a:off x="4533195" y="58044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swap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dirty="0"/>
                  <a:t>How to implement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permutation?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60C0872-46B9-4F9B-9180-8EC310B42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BE137-3C8E-417E-8BC4-9301D62A0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247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chances of optional swapping before recursion and after recursion, respectively.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 can use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bits each, to record whether to swap.</a:t>
                </a:r>
              </a:p>
              <a:p>
                <a:r>
                  <a:rPr lang="en-US" altLang="zh-CN" dirty="0"/>
                  <a:t>It is similar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odd. There are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chances of optional swapping before and after recursion, respectively.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 going into details here.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denote the number of bits to encode a permutation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elements. Then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According to the master theorem,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BE137-3C8E-417E-8BC4-9301D62A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2478"/>
                <a:ext cx="10515600" cy="4351338"/>
              </a:xfrm>
              <a:blipFill>
                <a:blip r:embed="rId3"/>
                <a:stretch>
                  <a:fillRect l="-812" t="-182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0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F65B-2138-47E2-AAAE-638A0FA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Full-Score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1D132-C372-475E-95BF-3155D62B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Convert each person and each letter to a 4-tuple (U, V, W, T).</a:t>
            </a:r>
            <a:endParaRPr lang="en-US" altLang="zh-CN" b="0" dirty="0"/>
          </a:p>
          <a:p>
            <a:pPr lvl="1"/>
            <a:r>
              <a:rPr lang="en-US" altLang="zh-CN" dirty="0"/>
              <a:t>A person with name X and number Y converts to (X, X, Y, 0).</a:t>
            </a:r>
          </a:p>
          <a:p>
            <a:pPr lvl="1"/>
            <a:r>
              <a:rPr lang="en-US" altLang="zh-CN" dirty="0"/>
              <a:t>A letter with sender P and receiver Q converts to</a:t>
            </a:r>
            <a:r>
              <a:rPr lang="zh-CN" altLang="en-US" dirty="0"/>
              <a:t> </a:t>
            </a:r>
            <a:r>
              <a:rPr lang="en-US" altLang="zh-CN" dirty="0"/>
              <a:t>(P, Q, 0, 1).</a:t>
            </a:r>
          </a:p>
          <a:p>
            <a:pPr lvl="1"/>
            <a:r>
              <a:rPr lang="en-US" altLang="zh-CN" dirty="0"/>
              <a:t>(Assuming each string is converted to a 19-bit integer.)</a:t>
            </a:r>
          </a:p>
          <a:p>
            <a:r>
              <a:rPr lang="en-US" altLang="zh-CN" dirty="0"/>
              <a:t>Sort all tuples by U first then V.</a:t>
            </a:r>
          </a:p>
          <a:p>
            <a:pPr lvl="1"/>
            <a:r>
              <a:rPr lang="en-US" altLang="zh-CN" dirty="0"/>
              <a:t>The sorting algorithm will be introduced later.</a:t>
            </a:r>
          </a:p>
          <a:p>
            <a:r>
              <a:rPr lang="en-US" altLang="zh-CN" dirty="0"/>
              <a:t>Consider all tuples in order, maintaining a temporary variable C:</a:t>
            </a:r>
          </a:p>
          <a:p>
            <a:pPr lvl="1"/>
            <a:r>
              <a:rPr lang="en-US" altLang="zh-CN" dirty="0"/>
              <a:t>When meeting an element of</a:t>
            </a:r>
            <a:r>
              <a:rPr lang="zh-CN" altLang="en-US" dirty="0"/>
              <a:t> </a:t>
            </a:r>
            <a:r>
              <a:rPr lang="en-US" altLang="zh-CN" dirty="0"/>
              <a:t>T=0 (person), assign: C</a:t>
            </a:r>
            <a:r>
              <a:rPr lang="zh-CN" altLang="en-US" dirty="0"/>
              <a:t> </a:t>
            </a:r>
            <a:r>
              <a:rPr lang="en-US" altLang="zh-CN" dirty="0"/>
              <a:t>&lt;- (W of the current element)</a:t>
            </a:r>
          </a:p>
          <a:p>
            <a:pPr lvl="1"/>
            <a:r>
              <a:rPr lang="en-US" altLang="zh-CN" dirty="0"/>
              <a:t>When meeting an element of T=1 (letter), assign: (W of the current element) &lt;- C</a:t>
            </a:r>
          </a:p>
          <a:p>
            <a:r>
              <a:rPr lang="en-US" altLang="zh-CN" dirty="0"/>
              <a:t>At this point, all letters are assigned with the sender’s number.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4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F65B-2138-47E2-AAAE-638A0FA9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Full-Score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1D132-C372-475E-95BF-3155D62BE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Next, sort all tuples by V first then T (descending).</a:t>
                </a:r>
              </a:p>
              <a:p>
                <a:r>
                  <a:rPr lang="en-US" altLang="zh-CN" dirty="0"/>
                  <a:t>Consider all tuples in order, maintaining a temporary variable S (initially 0):</a:t>
                </a:r>
              </a:p>
              <a:p>
                <a:pPr lvl="1"/>
                <a:r>
                  <a:rPr lang="en-US" altLang="zh-CN" dirty="0"/>
                  <a:t>At an element of T=1 (letter), assign: S &lt;- S + (W of the current element)</a:t>
                </a:r>
              </a:p>
              <a:p>
                <a:pPr lvl="1"/>
                <a:r>
                  <a:rPr lang="en-US" altLang="zh-CN" dirty="0"/>
                  <a:t>At an element of T=0 (person), assign: (W of the current element) &lt;- S; S &lt;- 0</a:t>
                </a:r>
              </a:p>
              <a:p>
                <a:r>
                  <a:rPr lang="en-US" altLang="zh-CN" dirty="0"/>
                  <a:t>At this point, all persons are assigned with the correct computation result.</a:t>
                </a:r>
                <a:endParaRPr lang="zh-CN" altLang="en-US" dirty="0"/>
              </a:p>
              <a:p>
                <a:r>
                  <a:rPr lang="en-US" altLang="zh-CN" dirty="0"/>
                  <a:t>Sort all tuples by T first then U.</a:t>
                </a:r>
              </a:p>
              <a:p>
                <a:pPr lvl="1"/>
                <a:r>
                  <a:rPr lang="en-US" altLang="zh-CN" dirty="0"/>
                  <a:t>Now the first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elements are persons.</a:t>
                </a:r>
              </a:p>
              <a:p>
                <a:r>
                  <a:rPr lang="en-US" altLang="zh-CN" dirty="0"/>
                  <a:t>Finally, adopt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permutation to rearrange the persons into the order of Alice’s input, and output the result.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61D132-C372-475E-95BF-3155D62BE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36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7F66-F10C-4063-9BE9-0092D835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sorting?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079DE0-0861-4B93-BBF7-DBFFE7689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Conventional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sorting (e.g., quicksort, </a:t>
                </a:r>
                <a:r>
                  <a:rPr lang="en-US" altLang="zh-CN" dirty="0" err="1"/>
                  <a:t>mergesort</a:t>
                </a:r>
                <a:r>
                  <a:rPr lang="en-US" altLang="zh-CN" dirty="0"/>
                  <a:t>, heapsort) cannot be directly implemented in circuits.</a:t>
                </a:r>
              </a:p>
              <a:p>
                <a:r>
                  <a:rPr lang="en-US" altLang="zh-CN" dirty="0"/>
                  <a:t>But we can find that:</a:t>
                </a:r>
              </a:p>
              <a:p>
                <a:r>
                  <a:rPr lang="en-US" altLang="zh-CN" dirty="0"/>
                  <a:t>Alice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Bob can sort their own elements in advance, respectively.</a:t>
                </a:r>
              </a:p>
              <a:p>
                <a:r>
                  <a:rPr lang="en-US" altLang="zh-CN" dirty="0"/>
                  <a:t>Circuit only needs to merge two sorted arrays.</a:t>
                </a:r>
              </a:p>
              <a:p>
                <a:pPr lvl="1"/>
                <a:r>
                  <a:rPr lang="en-US" altLang="zh-CN" dirty="0"/>
                  <a:t>We can use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in-place merge.</a:t>
                </a:r>
              </a:p>
              <a:p>
                <a:pPr lvl="1"/>
                <a:r>
                  <a:rPr lang="en-US" altLang="zh-CN" dirty="0"/>
                  <a:t>Note that the conventional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merging is still unimplementable in circuits.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079DE0-0861-4B93-BBF7-DBFFE7689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85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7F66-F10C-4063-9BE9-0092D835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079DE0-0861-4B93-BBF7-DBFFE7689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Alice sends 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4-tuples of persons, sorted by name U.</a:t>
                </a:r>
              </a:p>
              <a:p>
                <a:pPr lvl="1"/>
                <a:r>
                  <a:rPr lang="en-US" altLang="zh-CN" dirty="0"/>
                  <a:t>The bits encoding the permutation which can rearrange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persons from ordered by U into ordered by Alice’s input (i.e., output order).</a:t>
                </a:r>
              </a:p>
              <a:p>
                <a:r>
                  <a:rPr lang="en-US" altLang="zh-CN" dirty="0"/>
                  <a:t>Bob sends 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4-tuples of letters, sorted by sender U.</a:t>
                </a:r>
              </a:p>
              <a:p>
                <a:pPr lvl="1"/>
                <a:r>
                  <a:rPr lang="en-US" altLang="zh-CN" dirty="0"/>
                  <a:t>The bits encoding the permutation which can rearrange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letters from ordered by U into ordered by V.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079DE0-0861-4B93-BBF7-DBFFE7689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9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7F66-F10C-4063-9BE9-0092D835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79DE0-0861-4B93-BBF7-DBFFE768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Circuit’s computation:</a:t>
            </a:r>
          </a:p>
          <a:p>
            <a:pPr lvl="1"/>
            <a:r>
              <a:rPr lang="en-US" altLang="zh-CN" dirty="0"/>
              <a:t>After receiving the 4-tuples, merge two sorted arrays (first U then V).</a:t>
            </a:r>
          </a:p>
          <a:p>
            <a:pPr lvl="1"/>
            <a:r>
              <a:rPr lang="en-US" altLang="zh-CN" dirty="0"/>
              <a:t>Perform the first sequential scan, so that the letters are assigned with senders’ numbers.</a:t>
            </a:r>
          </a:p>
          <a:p>
            <a:pPr lvl="1"/>
            <a:r>
              <a:rPr lang="en-US" altLang="zh-CN" dirty="0"/>
              <a:t>Undo the previous merge (which can be implemented by recording whether each comparison leads to a swap).</a:t>
            </a:r>
          </a:p>
          <a:p>
            <a:pPr lvl="1"/>
            <a:r>
              <a:rPr lang="en-US" altLang="zh-CN" dirty="0"/>
              <a:t>Apply Bob’s permutation, to rearrange the letters from ordered by U into ordered by V.</a:t>
            </a:r>
          </a:p>
          <a:p>
            <a:pPr lvl="1"/>
            <a:r>
              <a:rPr lang="en-US" altLang="zh-CN" dirty="0"/>
              <a:t>Merge two sorted arrays again (first U then T descending).</a:t>
            </a:r>
          </a:p>
          <a:p>
            <a:pPr lvl="1"/>
            <a:r>
              <a:rPr lang="en-US" altLang="zh-CN" dirty="0"/>
              <a:t>Perform the second sequential scan, so that each person gets the correct result.</a:t>
            </a:r>
          </a:p>
          <a:p>
            <a:pPr lvl="1"/>
            <a:r>
              <a:rPr lang="en-US" altLang="zh-CN" dirty="0"/>
              <a:t>Undo the previous merge.</a:t>
            </a:r>
          </a:p>
          <a:p>
            <a:pPr lvl="1"/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Alice’s permutation, to rearrange the persons into Alice’s input order.</a:t>
            </a:r>
          </a:p>
          <a:p>
            <a:pPr lvl="1"/>
            <a:r>
              <a:rPr lang="en-US" altLang="zh-CN" dirty="0"/>
              <a:t>Output the answer.</a:t>
            </a:r>
          </a:p>
          <a:p>
            <a:r>
              <a:rPr lang="en-US" altLang="zh-CN" dirty="0"/>
              <a:t>Expected score: 100 points.</a:t>
            </a:r>
          </a:p>
        </p:txBody>
      </p:sp>
    </p:spTree>
    <p:extLst>
      <p:ext uri="{BB962C8B-B14F-4D97-AF65-F5344CB8AC3E}">
        <p14:creationId xmlns:p14="http://schemas.microsoft.com/office/powerpoint/2010/main" val="308503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7B553-15CB-48DF-9189-B5D75A6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but Unnecessary Optimizations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ED763-336D-444D-B641-498FBCA64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Constant propagation: e.g., 0 AND 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 0, 0 OR x = x</a:t>
                </a:r>
              </a:p>
              <a:p>
                <a:r>
                  <a:rPr lang="en-US" altLang="zh-CN" dirty="0"/>
                  <a:t>“Undefined” propagation: e.g.,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undefined XOR 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 undefined</a:t>
                </a:r>
              </a:p>
              <a:p>
                <a:r>
                  <a:rPr lang="en-US" altLang="zh-CN" dirty="0"/>
                  <a:t>Dead circuit optimization: If the result of a computation gate is never used (directly or indirectly) by any output, the gate can be eliminated.</a:t>
                </a:r>
              </a:p>
              <a:p>
                <a:pPr lvl="1"/>
                <a:r>
                  <a:rPr lang="en-US" altLang="zh-CN" dirty="0"/>
                  <a:t>Enable less thinking when writing code.</a:t>
                </a:r>
              </a:p>
              <a:p>
                <a:r>
                  <a:rPr lang="en-US" altLang="zh-CN" dirty="0"/>
                  <a:t>Duplicate circuit optimization: Merge two computation gates with the same operation type and dependency gates.</a:t>
                </a:r>
              </a:p>
              <a:p>
                <a:pPr lvl="1"/>
                <a:r>
                  <a:rPr lang="en-US" altLang="zh-CN" dirty="0"/>
                  <a:t>Help check for problems in the code.</a:t>
                </a:r>
              </a:p>
              <a:p>
                <a:r>
                  <a:rPr lang="en-US" altLang="zh-CN" dirty="0"/>
                  <a:t>Reference answer needs about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gates, or about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after optimization.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FED763-336D-444D-B641-498FBCA64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6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258BF-27A8-440C-9746-A58DCDC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Review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6D0BB-A284-4CCE-8E02-2664CB0B8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Original task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persons, each with a name and a number.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letters, each specified by a sender and a recipient’s names, with the content of the sender’s number.</a:t>
                </a:r>
              </a:p>
              <a:p>
                <a:pPr lvl="1"/>
                <a:r>
                  <a:rPr lang="en-US" altLang="zh-CN" dirty="0"/>
                  <a:t>For each person, calculate the sum of the received letter contents (modulo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≤700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Communication style</a:t>
                </a:r>
              </a:p>
              <a:p>
                <a:pPr lvl="1"/>
                <a:r>
                  <a:rPr lang="en-US" altLang="zh-CN" dirty="0"/>
                  <a:t>Alice knows the information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persons, and Bob knows that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letters. Each needs to send a binary string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bits to Circuit.</a:t>
                </a:r>
              </a:p>
              <a:p>
                <a:pPr lvl="1"/>
                <a:r>
                  <a:rPr lang="en-US" altLang="zh-CN" dirty="0"/>
                  <a:t>Circuit has to use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binary logic gates to get the results.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6D0BB-A284-4CCE-8E02-2664CB0B8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13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1C75FB8-364A-4074-9383-F5333C435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B3D3B644-021C-4239-A0F0-8D1AB80F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6A9-6BA4-4B66-B521-FAD90AA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No letters are sent. The result is simply 0.</a:t>
                </a:r>
              </a:p>
              <a:p>
                <a:pPr lvl="1"/>
                <a:r>
                  <a:rPr lang="en-US" altLang="zh-CN" dirty="0"/>
                  <a:t>0 can be generated by a gate of operation=0.</a:t>
                </a:r>
              </a:p>
              <a:p>
                <a:pPr lvl="1"/>
                <a:r>
                  <a:rPr lang="en-US" altLang="zh-CN" dirty="0"/>
                  <a:t>Or, 0 can be sent from Alice to Circuit.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Expected score: 4 points.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09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6A9-6BA4-4B66-B521-FAD90AA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 answer is the number. Else, the answer should be 0.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Alice sends the number (16 bits).</a:t>
                </a:r>
              </a:p>
              <a:p>
                <a:r>
                  <a:rPr lang="en-US" altLang="zh-CN" dirty="0"/>
                  <a:t>Bob sends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(1 bit).</a:t>
                </a:r>
              </a:p>
              <a:p>
                <a:r>
                  <a:rPr lang="en-US" altLang="zh-CN" dirty="0"/>
                  <a:t>Circuit performs 16 AND operations, and then output.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Expected score: 8 points.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65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6A9-6BA4-4B66-B521-FAD90AA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Answer is the number multiplies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is unnecessary to implement multiplication in circuit.</a:t>
                </a:r>
                <a:br>
                  <a:rPr lang="en-US" altLang="zh-CN" dirty="0"/>
                </a:br>
                <a:r>
                  <a:rPr lang="en-US" altLang="zh-CN" dirty="0"/>
                  <a:t>Conducting addition for multiple times is enough for this subtask.</a:t>
                </a:r>
              </a:p>
              <a:p>
                <a:r>
                  <a:rPr lang="en-US" altLang="zh-CN" dirty="0"/>
                  <a:t>Alice sends the number (16 bits).</a:t>
                </a:r>
              </a:p>
              <a:p>
                <a:r>
                  <a:rPr lang="en-US" altLang="zh-CN" dirty="0"/>
                  <a:t>Bob sends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(contents does not matter, only to let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circuit() directly know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Circuit performs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times of addition</a:t>
                </a:r>
              </a:p>
              <a:p>
                <a:pPr lvl="1"/>
                <a:r>
                  <a:rPr lang="en-US" altLang="zh-CN" dirty="0"/>
                  <a:t>Assuming each addition needs 80 gates, there are 80000 gates 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total.</a:t>
                </a:r>
              </a:p>
              <a:p>
                <a:r>
                  <a:rPr lang="en-US" altLang="zh-CN" dirty="0"/>
                  <a:t>Expected score: 12 points.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3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6A9-6BA4-4B66-B521-FAD90AA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addition?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/>
                  <a:t>1-bit adder</a:t>
                </a:r>
              </a:p>
              <a:p>
                <a:pPr lvl="1"/>
                <a:r>
                  <a:rPr lang="en-US" altLang="zh-CN" dirty="0"/>
                  <a:t>Input 3 bits: a, b, c</a:t>
                </a:r>
              </a:p>
              <a:p>
                <a:pPr lvl="1"/>
                <a:r>
                  <a:rPr lang="en-US" altLang="zh-CN" dirty="0"/>
                  <a:t>Output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bits: s1, s0 (the binary form of A+B+C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S1 S0)</a:t>
                </a:r>
              </a:p>
              <a:p>
                <a:pPr lvl="1"/>
                <a:r>
                  <a:rPr lang="en-US" altLang="zh-CN" dirty="0"/>
                  <a:t>S0 = a XOR b XOR c</a:t>
                </a:r>
              </a:p>
              <a:p>
                <a:pPr lvl="1"/>
                <a:r>
                  <a:rPr lang="en-US" altLang="zh-CN" dirty="0"/>
                  <a:t>S1 = (a AND b) or ((a XOR b) AND c)</a:t>
                </a:r>
              </a:p>
              <a:p>
                <a:pPr lvl="1"/>
                <a:r>
                  <a:rPr lang="en-US" altLang="zh-CN" dirty="0"/>
                  <a:t>5 gates</a:t>
                </a:r>
              </a:p>
              <a:p>
                <a:r>
                  <a:rPr lang="en-US" altLang="zh-CN" dirty="0"/>
                  <a:t>16-bit adder</a:t>
                </a:r>
              </a:p>
              <a:p>
                <a:pPr lvl="1"/>
                <a:r>
                  <a:rPr lang="en-US" altLang="zh-CN" dirty="0"/>
                  <a:t>Cascading 16 1-bit adders</a:t>
                </a:r>
              </a:p>
              <a:p>
                <a:pPr lvl="1"/>
                <a:r>
                  <a:rPr lang="en-US" altLang="zh-CN" dirty="0"/>
                  <a:t>For the three inputs of the 1-bit adders, two of them come from input numbers, and the other is the carry bit from the lower position.</a:t>
                </a:r>
              </a:p>
              <a:p>
                <a:pPr lvl="1"/>
                <a:r>
                  <a:rPr lang="en-US" altLang="zh-CN" dirty="0"/>
                  <a:t>The carry bit is initially 0, and the overflowed carry bit is discarded (equivalent to modulo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At most 80 gates (with optimization chances)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CCC0A8-5B6A-4D38-A944-EBF12264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043" b="-5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6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10ED-F8E4-4E2E-B50B-64BD442A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altLang="zh-CN" dirty="0"/>
                  <a:t>, names appearing in order, no duplicate letters</a:t>
                </a:r>
              </a:p>
              <a:p>
                <a:pPr lvl="1"/>
                <a:r>
                  <a:rPr lang="en-US" altLang="zh-CN" dirty="0"/>
                  <a:t>Means that Bob’s input can be arranged as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0/1-matrix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Alice sends the 26 numbers in the order 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 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 (26×16 bits)</a:t>
                </a:r>
              </a:p>
              <a:p>
                <a:r>
                  <a:rPr lang="en-US" altLang="zh-CN" dirty="0"/>
                  <a:t>Bob sends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0/1-matrix (26×26 bits)</a:t>
                </a:r>
              </a:p>
              <a:p>
                <a:r>
                  <a:rPr lang="en-US" altLang="zh-CN" dirty="0"/>
                  <a:t>Circuit performs AND and addition according to the matrix</a:t>
                </a:r>
              </a:p>
              <a:p>
                <a:pPr lvl="1"/>
                <a:r>
                  <a:rPr lang="en-US" altLang="zh-CN" dirty="0"/>
                  <a:t>Needs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26×26×16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AND-s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26×26 additions, which is far below the limit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 gates.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Expected score: 24 points.</a:t>
                </a:r>
              </a:p>
              <a:p>
                <a:pPr lvl="1"/>
                <a:r>
                  <a:rPr lang="en-US" altLang="zh-CN" dirty="0"/>
                  <a:t>Can obtain 36 points combined with Subtasks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1~3.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8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10ED-F8E4-4E2E-B50B-64BD442A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b="0" dirty="0"/>
                  <a:t>Based on Subtask 4, but the names may not be ordered.</a:t>
                </a:r>
                <a:endParaRPr lang="en-US" altLang="zh-CN" dirty="0"/>
              </a:p>
              <a:p>
                <a:r>
                  <a:rPr lang="en-US" altLang="zh-CN" dirty="0"/>
                  <a:t>Nevertheless,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Bob knows all names.</a:t>
                </a:r>
              </a:p>
              <a:p>
                <a:pPr lvl="1"/>
                <a:r>
                  <a:rPr lang="en-US" altLang="zh-CN" dirty="0"/>
                  <a:t>His input can still be arranged as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0-1 matrix.</a:t>
                </a:r>
              </a:p>
              <a:p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Alice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Bob follow the same order (e.g., lexicographical), numbers sent from Alice can still correspond 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Bob’s matrix.</a:t>
                </a:r>
              </a:p>
              <a:p>
                <a:pPr lvl="1"/>
                <a:r>
                  <a:rPr lang="en-US" altLang="zh-CN" dirty="0"/>
                  <a:t>However, this order may be different from the order of answer output.</a:t>
                </a:r>
              </a:p>
              <a:p>
                <a:r>
                  <a:rPr lang="en-US" altLang="zh-CN" dirty="0"/>
                  <a:t>Alice sends an extra 26×26 0/1-matrix (where there are exactly one element 1 from each row and from each column), so that Circuit can rearrange the order of the answers.</a:t>
                </a:r>
              </a:p>
              <a:p>
                <a:r>
                  <a:rPr lang="en-US" altLang="zh-CN" dirty="0"/>
                  <a:t>Expected score: 48 points.</a:t>
                </a:r>
              </a:p>
              <a:p>
                <a:pPr lvl="1"/>
                <a:r>
                  <a:rPr lang="en-US" altLang="zh-CN" dirty="0"/>
                  <a:t>Can obtain 60 points combined with Subtasks 1~3.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2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10ED-F8E4-4E2E-B50B-64BD442A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Subtask 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not restricted to 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26, and may be any value no more 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30.</a:t>
                </a:r>
              </a:p>
              <a:p>
                <a:r>
                  <a:rPr lang="en-US" altLang="zh-CN" dirty="0"/>
                  <a:t>There is nothing special. You should pass this subtask unless your solution fails strangely.</a:t>
                </a:r>
              </a:p>
              <a:p>
                <a:pPr lvl="1"/>
                <a:r>
                  <a:rPr lang="en-US" altLang="zh-CN" dirty="0"/>
                  <a:t>The original purpose to place a subtask 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r>
                  <a:rPr lang="en-US" altLang="zh-CN" dirty="0"/>
                  <a:t> is to facilitate debugging.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Expected score: 54 points.</a:t>
                </a:r>
              </a:p>
              <a:p>
                <a:pPr lvl="1"/>
                <a:r>
                  <a:rPr lang="en-US" altLang="zh-CN" dirty="0"/>
                  <a:t>Can obtain 66 points combined with Subtasks 1~3, which is the maximal score achieved during the competition.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There also exists another approach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16×19×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where the names are sent from Alice and Bob to Circuit. This can also get 66 points.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272DC-66EE-4C51-9F89-37E9DAA2A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5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1926</Words>
  <Application>Microsoft Office PowerPoint</Application>
  <PresentationFormat>宽屏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Alice, Bob and Circuit</vt:lpstr>
      <vt:lpstr>Task Review</vt:lpstr>
      <vt:lpstr>Subtask 1</vt:lpstr>
      <vt:lpstr>Subtask 2</vt:lpstr>
      <vt:lpstr>Subtask 3</vt:lpstr>
      <vt:lpstr>How to implement addition?</vt:lpstr>
      <vt:lpstr>Subtask 4</vt:lpstr>
      <vt:lpstr>Subtask 5</vt:lpstr>
      <vt:lpstr>Subtask 6</vt:lpstr>
      <vt:lpstr>Subtasks 7~9</vt:lpstr>
      <vt:lpstr>How to implement an O(n log⁡n ) permutation?</vt:lpstr>
      <vt:lpstr>How to implement an O(n log⁡n ) permutation?</vt:lpstr>
      <vt:lpstr>How to implement an O(n log⁡n ) permutation?</vt:lpstr>
      <vt:lpstr>Full-Score Algorithm</vt:lpstr>
      <vt:lpstr>Full-Score Algorithm</vt:lpstr>
      <vt:lpstr>How to implement sorting?</vt:lpstr>
      <vt:lpstr>Final Algorithm</vt:lpstr>
      <vt:lpstr>Final Algorithm</vt:lpstr>
      <vt:lpstr>Possible but Unnecessary Optimizations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Alice, Bob and Circuit</dc:title>
  <dc:creator>Jiping</dc:creator>
  <cp:lastModifiedBy>Jiping</cp:lastModifiedBy>
  <cp:revision>279</cp:revision>
  <dcterms:created xsi:type="dcterms:W3CDTF">2023-05-19T13:40:24Z</dcterms:created>
  <dcterms:modified xsi:type="dcterms:W3CDTF">2023-05-25T09:03:33Z</dcterms:modified>
</cp:coreProperties>
</file>