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4DB50DA-448E-4725-9410-D93FF698066B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10F7-31C0-4B73-95C6-D68C2C0072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84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50DA-448E-4725-9410-D93FF698066B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10F7-31C0-4B73-95C6-D68C2C007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81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50DA-448E-4725-9410-D93FF698066B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10F7-31C0-4B73-95C6-D68C2C0072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81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50DA-448E-4725-9410-D93FF698066B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10F7-31C0-4B73-95C6-D68C2C007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37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50DA-448E-4725-9410-D93FF698066B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10F7-31C0-4B73-95C6-D68C2C0072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69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50DA-448E-4725-9410-D93FF698066B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10F7-31C0-4B73-95C6-D68C2C007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7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50DA-448E-4725-9410-D93FF698066B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10F7-31C0-4B73-95C6-D68C2C007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54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50DA-448E-4725-9410-D93FF698066B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10F7-31C0-4B73-95C6-D68C2C007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6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50DA-448E-4725-9410-D93FF698066B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10F7-31C0-4B73-95C6-D68C2C007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41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50DA-448E-4725-9410-D93FF698066B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10F7-31C0-4B73-95C6-D68C2C007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5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50DA-448E-4725-9410-D93FF698066B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10F7-31C0-4B73-95C6-D68C2C0072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67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DB50DA-448E-4725-9410-D93FF698066B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D1310F7-31C0-4B73-95C6-D68C2C0072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33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E3A3C-C6AE-DB1A-6D7C-18A34A574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Cyberland</a:t>
            </a:r>
            <a:r>
              <a:rPr lang="en-US" altLang="zh-CN" dirty="0"/>
              <a:t> </a:t>
            </a:r>
            <a:r>
              <a:rPr lang="zh-CN" altLang="en-US" dirty="0"/>
              <a:t>改题报告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D3E4A8-CC61-C870-AECC-33A468571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北京大学 周雨扬</a:t>
            </a:r>
          </a:p>
        </p:txBody>
      </p:sp>
    </p:spTree>
    <p:extLst>
      <p:ext uri="{BB962C8B-B14F-4D97-AF65-F5344CB8AC3E}">
        <p14:creationId xmlns:p14="http://schemas.microsoft.com/office/powerpoint/2010/main" val="383221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3E82C-F61C-6D29-E9B5-351FA3E3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BCDF9-2D86-C5C6-8C9B-A58922D2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假定使用至多 </a:t>
            </a:r>
            <a:r>
              <a:rPr lang="en-US" altLang="zh-CN" dirty="0"/>
              <a:t>i </a:t>
            </a:r>
            <a:r>
              <a:rPr lang="zh-CN" altLang="en-US" dirty="0"/>
              <a:t>次超能力前提下最优解为 </a:t>
            </a:r>
            <a:r>
              <a:rPr lang="en-US" altLang="zh-CN" dirty="0" err="1"/>
              <a:t>ans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。显而易见 </a:t>
            </a:r>
            <a:r>
              <a:rPr lang="en-US" altLang="zh-CN" dirty="0" err="1"/>
              <a:t>ans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且单调不增。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考虑使用能使用 </a:t>
            </a:r>
            <a:r>
              <a:rPr lang="en-US" altLang="zh-CN" dirty="0"/>
              <a:t>V&gt;&gt;K </a:t>
            </a:r>
            <a:r>
              <a:rPr lang="zh-CN" altLang="en-US" dirty="0"/>
              <a:t>次除以二能力的最优解。我们称之为原始路径。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保留原始路径最后 </a:t>
            </a:r>
            <a:r>
              <a:rPr lang="en-US" altLang="zh-CN" dirty="0"/>
              <a:t>K </a:t>
            </a:r>
            <a:r>
              <a:rPr lang="zh-CN" altLang="en-US" dirty="0"/>
              <a:t>次除以二操作，删除之前的所有除以二操作。我们称之为中间路径。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假定中间路径第一次使用除以二能力的节点为 </a:t>
            </a:r>
            <a:r>
              <a:rPr lang="en-US" altLang="zh-CN" dirty="0"/>
              <a:t>p</a:t>
            </a:r>
            <a:r>
              <a:rPr lang="zh-CN" altLang="en-US" dirty="0"/>
              <a:t>，则我们将中间路径第一次使用除以二能力前的路径，替换为不考虑能力的 </a:t>
            </a:r>
            <a:r>
              <a:rPr lang="en-US" altLang="zh-CN" dirty="0"/>
              <a:t>0 </a:t>
            </a:r>
            <a:r>
              <a:rPr lang="zh-CN" altLang="en-US" dirty="0"/>
              <a:t>到 </a:t>
            </a:r>
            <a:r>
              <a:rPr lang="en-US" altLang="zh-CN" dirty="0"/>
              <a:t>p </a:t>
            </a:r>
            <a:r>
              <a:rPr lang="zh-CN" altLang="en-US" dirty="0"/>
              <a:t>的最短路。我们称该路径为替代路径。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由于 </a:t>
            </a:r>
            <a:r>
              <a:rPr lang="en-US" altLang="zh-CN" dirty="0"/>
              <a:t>0 </a:t>
            </a:r>
            <a:r>
              <a:rPr lang="zh-CN" altLang="en-US" dirty="0"/>
              <a:t>到 </a:t>
            </a:r>
            <a:r>
              <a:rPr lang="en-US" altLang="zh-CN" dirty="0"/>
              <a:t>p </a:t>
            </a:r>
            <a:r>
              <a:rPr lang="zh-CN" altLang="en-US" dirty="0"/>
              <a:t>的最短路长度至多为 </a:t>
            </a:r>
            <a:r>
              <a:rPr lang="en-US" altLang="zh-CN" dirty="0"/>
              <a:t>N max{C}, </a:t>
            </a:r>
            <a:r>
              <a:rPr lang="zh-CN" altLang="en-US" dirty="0"/>
              <a:t> 且替代路径保留了原始路径最后 </a:t>
            </a:r>
            <a:r>
              <a:rPr lang="en-US" altLang="zh-CN" dirty="0"/>
              <a:t>K </a:t>
            </a:r>
            <a:r>
              <a:rPr lang="zh-CN" altLang="en-US" dirty="0"/>
              <a:t>次除以二操作之后的路径。因此替代路径至多比原始路径差 </a:t>
            </a:r>
            <a:r>
              <a:rPr lang="en-US" altLang="zh-CN" dirty="0"/>
              <a:t>N </a:t>
            </a:r>
            <a:r>
              <a:rPr lang="en-US" altLang="zh-CN"/>
              <a:t>max{C} </a:t>
            </a:r>
            <a:r>
              <a:rPr lang="en-US" altLang="zh-CN" dirty="0"/>
              <a:t>/ 2^K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090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3E82C-F61C-6D29-E9B5-351FA3E3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BCDF9-2D86-C5C6-8C9B-A58922D2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根据上述结论，我们取 </a:t>
            </a:r>
            <a:r>
              <a:rPr lang="en-US" altLang="zh-CN" dirty="0"/>
              <a:t>K = min{K, 70} </a:t>
            </a:r>
            <a:r>
              <a:rPr lang="zh-CN" altLang="en-US" dirty="0"/>
              <a:t>便可以实现至多 </a:t>
            </a:r>
            <a:r>
              <a:rPr lang="en-US" altLang="zh-CN" dirty="0"/>
              <a:t>1e-7 </a:t>
            </a:r>
            <a:r>
              <a:rPr lang="zh-CN" altLang="en-US" dirty="0"/>
              <a:t>的绝对误差。这样子总复杂度可以实现到 </a:t>
            </a:r>
            <a:r>
              <a:rPr lang="en-US" altLang="zh-CN" dirty="0"/>
              <a:t>O(m log n (log n + log max{V} – log epsilon))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特意造了一个测试点，卡掉了 </a:t>
            </a:r>
            <a:r>
              <a:rPr lang="en-US" altLang="zh-CN" dirty="0"/>
              <a:t>K = min{K, 60} </a:t>
            </a:r>
            <a:r>
              <a:rPr lang="zh-CN" altLang="en-US" dirty="0"/>
              <a:t>的程序。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658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3E82C-F61C-6D29-E9B5-351FA3E3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BCDF9-2D86-C5C6-8C9B-A58922D2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 </a:t>
            </a:r>
            <a:r>
              <a:rPr lang="en-US" altLang="zh-CN" dirty="0"/>
              <a:t>M </a:t>
            </a:r>
            <a:r>
              <a:rPr lang="zh-CN" altLang="en-US" dirty="0"/>
              <a:t>条边，</a:t>
            </a:r>
            <a:r>
              <a:rPr lang="en-US" altLang="zh-CN" dirty="0"/>
              <a:t>N </a:t>
            </a:r>
            <a:r>
              <a:rPr lang="zh-CN" altLang="en-US" dirty="0"/>
              <a:t>个点的带权无向图，部分节点可以将目前路径的长度清零，部分节点可以将目前路径的长度除以二。但是一次访问只能使用一次能力，同时经过节点可以不选择能力。</a:t>
            </a:r>
            <a:endParaRPr lang="en-US" altLang="zh-CN" dirty="0"/>
          </a:p>
          <a:p>
            <a:r>
              <a:rPr lang="zh-CN" altLang="en-US" dirty="0"/>
              <a:t>询问在不重复经过终点 </a:t>
            </a:r>
            <a:r>
              <a:rPr lang="en-US" altLang="zh-CN" dirty="0"/>
              <a:t>H </a:t>
            </a:r>
            <a:r>
              <a:rPr lang="zh-CN" altLang="en-US" dirty="0"/>
              <a:t>的情况下，使用至多 </a:t>
            </a:r>
            <a:r>
              <a:rPr lang="en-US" altLang="zh-CN" dirty="0"/>
              <a:t>K </a:t>
            </a:r>
            <a:r>
              <a:rPr lang="zh-CN" altLang="en-US" dirty="0"/>
              <a:t>次除以二的能力，从起点 </a:t>
            </a:r>
            <a:r>
              <a:rPr lang="en-US" altLang="zh-CN" dirty="0"/>
              <a:t>0 </a:t>
            </a:r>
            <a:r>
              <a:rPr lang="zh-CN" altLang="en-US" dirty="0"/>
              <a:t>出发到达 </a:t>
            </a:r>
            <a:r>
              <a:rPr lang="en-US" altLang="zh-CN" dirty="0"/>
              <a:t>H </a:t>
            </a:r>
            <a:r>
              <a:rPr lang="zh-CN" altLang="en-US" dirty="0"/>
              <a:t>的最短路。</a:t>
            </a:r>
            <a:endParaRPr lang="en-US" altLang="zh-CN" dirty="0"/>
          </a:p>
          <a:p>
            <a:r>
              <a:rPr lang="en-US" altLang="zh-CN" dirty="0"/>
              <a:t>N,</a:t>
            </a:r>
            <a:r>
              <a:rPr lang="zh-CN" altLang="en-US" dirty="0"/>
              <a:t> </a:t>
            </a:r>
            <a:r>
              <a:rPr lang="en-US" altLang="zh-CN" dirty="0"/>
              <a:t>M &lt;= 10^5, K &lt;= 10^6</a:t>
            </a:r>
          </a:p>
        </p:txBody>
      </p:sp>
    </p:spTree>
    <p:extLst>
      <p:ext uri="{BB962C8B-B14F-4D97-AF65-F5344CB8AC3E}">
        <p14:creationId xmlns:p14="http://schemas.microsoft.com/office/powerpoint/2010/main" val="146011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3E82C-F61C-6D29-E9B5-351FA3E3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题目大意？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BCDF9-2D86-C5C6-8C9B-A58922D2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 </a:t>
            </a:r>
            <a:r>
              <a:rPr lang="en-US" altLang="zh-CN" dirty="0"/>
              <a:t>M </a:t>
            </a:r>
            <a:r>
              <a:rPr lang="zh-CN" altLang="en-US" dirty="0"/>
              <a:t>条边，</a:t>
            </a:r>
            <a:r>
              <a:rPr lang="en-US" altLang="zh-CN" dirty="0"/>
              <a:t>N </a:t>
            </a:r>
            <a:r>
              <a:rPr lang="zh-CN" altLang="en-US" dirty="0"/>
              <a:t>个点的带权无向图，部分节点可以将目前路径的长度清零，部分节点可以将目前路径的长度除以二。但是一次访问只能使用一次能力，同时经过节点</a:t>
            </a:r>
            <a:r>
              <a:rPr lang="zh-CN" altLang="en-US" b="1" dirty="0"/>
              <a:t>必须使用能力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询问在不重复经过终点 </a:t>
            </a:r>
            <a:r>
              <a:rPr lang="en-US" altLang="zh-CN" dirty="0"/>
              <a:t>H </a:t>
            </a:r>
            <a:r>
              <a:rPr lang="zh-CN" altLang="en-US" dirty="0"/>
              <a:t>的情况下，使用至多 </a:t>
            </a:r>
            <a:r>
              <a:rPr lang="en-US" altLang="zh-CN" dirty="0"/>
              <a:t>K </a:t>
            </a:r>
            <a:r>
              <a:rPr lang="zh-CN" altLang="en-US" dirty="0"/>
              <a:t>次除以二的能力，从起点 </a:t>
            </a:r>
            <a:r>
              <a:rPr lang="en-US" altLang="zh-CN" dirty="0"/>
              <a:t>0 </a:t>
            </a:r>
            <a:r>
              <a:rPr lang="zh-CN" altLang="en-US" dirty="0"/>
              <a:t>出发到达 </a:t>
            </a:r>
            <a:r>
              <a:rPr lang="en-US" altLang="zh-CN" dirty="0"/>
              <a:t>H </a:t>
            </a:r>
            <a:r>
              <a:rPr lang="zh-CN" altLang="en-US" dirty="0"/>
              <a:t>的最短路。</a:t>
            </a:r>
            <a:endParaRPr lang="en-US" altLang="zh-CN" dirty="0"/>
          </a:p>
          <a:p>
            <a:r>
              <a:rPr lang="en-US" altLang="zh-CN" dirty="0"/>
              <a:t>N,</a:t>
            </a:r>
            <a:r>
              <a:rPr lang="zh-CN" altLang="en-US" dirty="0"/>
              <a:t> </a:t>
            </a:r>
            <a:r>
              <a:rPr lang="en-US" altLang="zh-CN" dirty="0"/>
              <a:t>M &lt;= 10^5, K &lt;= 30</a:t>
            </a:r>
          </a:p>
        </p:txBody>
      </p:sp>
    </p:spTree>
    <p:extLst>
      <p:ext uri="{BB962C8B-B14F-4D97-AF65-F5344CB8AC3E}">
        <p14:creationId xmlns:p14="http://schemas.microsoft.com/office/powerpoint/2010/main" val="240623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3E82C-F61C-6D29-E9B5-351FA3E3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BCDF9-2D86-C5C6-8C9B-A58922D2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n&lt;=3</a:t>
            </a:r>
          </a:p>
          <a:p>
            <a:r>
              <a:rPr lang="zh-CN" altLang="en-US" dirty="0"/>
              <a:t>要么直接走到终点，要么经过中间点之后走到终点。</a:t>
            </a:r>
            <a:endParaRPr lang="en-US" altLang="zh-CN" dirty="0"/>
          </a:p>
          <a:p>
            <a:r>
              <a:rPr lang="zh-CN" altLang="en-US" dirty="0"/>
              <a:t>因为起点没有超能力，因此反复经过中间点显然没有好处。</a:t>
            </a:r>
            <a:endParaRPr lang="en-US" altLang="zh-CN" dirty="0"/>
          </a:p>
          <a:p>
            <a:r>
              <a:rPr lang="zh-CN" altLang="en-US" dirty="0"/>
              <a:t>时间复杂度 </a:t>
            </a:r>
            <a:r>
              <a:rPr lang="en-US" altLang="zh-CN" dirty="0"/>
              <a:t>O(1) </a:t>
            </a:r>
            <a:r>
              <a:rPr lang="zh-CN" altLang="en-US" dirty="0"/>
              <a:t>期望得分 </a:t>
            </a:r>
            <a:r>
              <a:rPr lang="en-US" altLang="zh-C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969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3E82C-F61C-6D29-E9B5-351FA3E3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 2,5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BCDF9-2D86-C5C6-8C9B-A58922D2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保证没有超能力。</a:t>
            </a:r>
            <a:endParaRPr lang="en-US" altLang="zh-CN" dirty="0"/>
          </a:p>
          <a:p>
            <a:r>
              <a:rPr lang="zh-CN" altLang="en-US" dirty="0"/>
              <a:t>简单最短路模板题，直接一个 </a:t>
            </a:r>
            <a:r>
              <a:rPr lang="en-US" altLang="zh-CN" dirty="0"/>
              <a:t>Dijkstra </a:t>
            </a:r>
            <a:r>
              <a:rPr lang="zh-CN" altLang="en-US" dirty="0"/>
              <a:t>求出来 </a:t>
            </a:r>
            <a:r>
              <a:rPr lang="en-US" altLang="zh-CN" dirty="0"/>
              <a:t>0 </a:t>
            </a:r>
            <a:r>
              <a:rPr lang="zh-CN" altLang="en-US" dirty="0"/>
              <a:t>到 </a:t>
            </a:r>
            <a:r>
              <a:rPr lang="en-US" altLang="zh-CN" dirty="0"/>
              <a:t>H </a:t>
            </a:r>
            <a:r>
              <a:rPr lang="zh-CN" altLang="en-US" dirty="0"/>
              <a:t>的最短路就行。</a:t>
            </a:r>
            <a:endParaRPr lang="en-US" altLang="zh-CN" dirty="0"/>
          </a:p>
          <a:p>
            <a:r>
              <a:rPr lang="zh-CN" altLang="en-US" dirty="0"/>
              <a:t>时间复杂度 </a:t>
            </a:r>
            <a:r>
              <a:rPr lang="en-US" altLang="zh-CN" dirty="0"/>
              <a:t>O(M log N)</a:t>
            </a:r>
            <a:r>
              <a:rPr lang="zh-CN" altLang="en-US" dirty="0"/>
              <a:t>，期望得分 </a:t>
            </a:r>
            <a:r>
              <a:rPr lang="en-US" altLang="zh-CN" dirty="0"/>
              <a:t>8 + 7 = 15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如果不会 </a:t>
            </a:r>
            <a:r>
              <a:rPr lang="en-US" altLang="zh-CN" dirty="0"/>
              <a:t>Dijkstra </a:t>
            </a:r>
            <a:r>
              <a:rPr lang="zh-CN" altLang="en-US" dirty="0"/>
              <a:t>可以使用广搜获得 </a:t>
            </a:r>
            <a:r>
              <a:rPr lang="en-US" altLang="zh-CN" dirty="0"/>
              <a:t>8 </a:t>
            </a:r>
            <a:r>
              <a:rPr lang="zh-CN" altLang="en-US" dirty="0"/>
              <a:t>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513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3E82C-F61C-6D29-E9B5-351FA3E3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 3,6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BCDF9-2D86-C5C6-8C9B-A58922D2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保证没有将距离除以二的超能力。</a:t>
            </a:r>
            <a:endParaRPr lang="en-US" altLang="zh-CN" dirty="0"/>
          </a:p>
          <a:p>
            <a:r>
              <a:rPr lang="zh-CN" altLang="en-US" dirty="0"/>
              <a:t>我们可以找到所有的不经过终点，从 </a:t>
            </a:r>
            <a:r>
              <a:rPr lang="en-US" altLang="zh-CN" dirty="0"/>
              <a:t>0 </a:t>
            </a:r>
            <a:r>
              <a:rPr lang="zh-CN" altLang="en-US" dirty="0"/>
              <a:t>可以到达的拥有清零超能力的点，设该集合为 </a:t>
            </a:r>
            <a:r>
              <a:rPr lang="en-US" altLang="zh-CN" dirty="0"/>
              <a:t>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不难发现我们到达集合中点后将距离可以清零，因此当成 </a:t>
            </a:r>
            <a:r>
              <a:rPr lang="en-US" altLang="zh-CN" dirty="0"/>
              <a:t>S </a:t>
            </a:r>
            <a:r>
              <a:rPr lang="zh-CN" altLang="en-US" dirty="0"/>
              <a:t>∪</a:t>
            </a:r>
            <a:r>
              <a:rPr lang="en-US" altLang="zh-CN" dirty="0"/>
              <a:t>{0} </a:t>
            </a:r>
            <a:r>
              <a:rPr lang="zh-CN" altLang="en-US" dirty="0"/>
              <a:t>为起点的多源最短路即可。</a:t>
            </a:r>
            <a:endParaRPr lang="en-US" altLang="zh-CN" dirty="0"/>
          </a:p>
          <a:p>
            <a:r>
              <a:rPr lang="zh-CN" altLang="en-US" dirty="0"/>
              <a:t>时间复杂度 </a:t>
            </a:r>
            <a:r>
              <a:rPr lang="en-US" altLang="zh-CN" dirty="0"/>
              <a:t>O(M log N)</a:t>
            </a:r>
            <a:r>
              <a:rPr lang="zh-CN" altLang="en-US" dirty="0"/>
              <a:t>，结合 </a:t>
            </a:r>
            <a:r>
              <a:rPr lang="en-US" altLang="zh-CN" dirty="0"/>
              <a:t>Subtask 2,5 </a:t>
            </a:r>
            <a:r>
              <a:rPr lang="zh-CN" altLang="en-US" dirty="0"/>
              <a:t>期望得分 </a:t>
            </a:r>
            <a:r>
              <a:rPr lang="en-US" altLang="zh-CN" dirty="0"/>
              <a:t>44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如果不会 </a:t>
            </a:r>
            <a:r>
              <a:rPr lang="en-US" altLang="zh-CN" dirty="0"/>
              <a:t>Dijkstra </a:t>
            </a:r>
            <a:r>
              <a:rPr lang="zh-CN" altLang="en-US" dirty="0"/>
              <a:t>可以使用广搜获得 </a:t>
            </a:r>
            <a:r>
              <a:rPr lang="en-US" altLang="zh-CN" dirty="0"/>
              <a:t>21 </a:t>
            </a:r>
            <a:r>
              <a:rPr lang="zh-CN" altLang="en-US" dirty="0"/>
              <a:t>分。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020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3E82C-F61C-6D29-E9B5-351FA3E3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 4,7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BCDF9-2D86-C5C6-8C9B-A58922D2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K &lt;= 30</a:t>
            </a:r>
          </a:p>
          <a:p>
            <a:r>
              <a:rPr lang="zh-CN" altLang="en-US" dirty="0"/>
              <a:t>按照 </a:t>
            </a:r>
            <a:r>
              <a:rPr lang="en-US" altLang="zh-CN" dirty="0"/>
              <a:t>subtask 3 </a:t>
            </a:r>
            <a:r>
              <a:rPr lang="zh-CN" altLang="en-US" dirty="0"/>
              <a:t>的思路，我们仍然可以找到所有的不经过终点，从 </a:t>
            </a:r>
            <a:r>
              <a:rPr lang="en-US" altLang="zh-CN" dirty="0"/>
              <a:t>0 </a:t>
            </a:r>
            <a:r>
              <a:rPr lang="zh-CN" altLang="en-US" dirty="0"/>
              <a:t>可以到达的拥有清零超能力的点。将原问题转化成多源最短路问题。</a:t>
            </a:r>
            <a:endParaRPr lang="en-US" altLang="zh-CN" dirty="0"/>
          </a:p>
          <a:p>
            <a:r>
              <a:rPr lang="zh-CN" altLang="en-US" dirty="0"/>
              <a:t>由于 </a:t>
            </a:r>
            <a:r>
              <a:rPr lang="en-US" altLang="zh-CN" dirty="0"/>
              <a:t>K &lt;= 30</a:t>
            </a:r>
            <a:r>
              <a:rPr lang="zh-CN" altLang="en-US" dirty="0"/>
              <a:t>，因此我们可以采用如下的状态设置：</a:t>
            </a:r>
            <a:endParaRPr lang="en-US" altLang="zh-CN" dirty="0"/>
          </a:p>
          <a:p>
            <a:r>
              <a:rPr lang="zh-CN" altLang="en-US" dirty="0"/>
              <a:t>   </a:t>
            </a:r>
            <a:r>
              <a:rPr lang="en-US" altLang="zh-CN" dirty="0"/>
              <a:t>	f[</a:t>
            </a:r>
            <a:r>
              <a:rPr lang="en-US" altLang="zh-CN" dirty="0" err="1"/>
              <a:t>i</a:t>
            </a:r>
            <a:r>
              <a:rPr lang="en-US" altLang="zh-CN" dirty="0"/>
              <a:t>][t]: </a:t>
            </a:r>
            <a:r>
              <a:rPr lang="zh-CN" altLang="en-US" dirty="0"/>
              <a:t>使用恰好 </a:t>
            </a:r>
            <a:r>
              <a:rPr lang="en-US" altLang="zh-CN" dirty="0"/>
              <a:t>t </a:t>
            </a:r>
            <a:r>
              <a:rPr lang="zh-CN" altLang="en-US" dirty="0"/>
              <a:t>次超能力，到达节点 </a:t>
            </a:r>
            <a:r>
              <a:rPr lang="en-US" altLang="zh-CN" dirty="0" err="1"/>
              <a:t>i</a:t>
            </a:r>
            <a:r>
              <a:rPr lang="en-US" altLang="zh-CN" dirty="0"/>
              <a:t>,  </a:t>
            </a:r>
            <a:r>
              <a:rPr lang="zh-CN" altLang="en-US" dirty="0"/>
              <a:t>最短的距离是多少。</a:t>
            </a:r>
            <a:endParaRPr lang="en-US" altLang="zh-CN" dirty="0"/>
          </a:p>
          <a:p>
            <a:r>
              <a:rPr lang="zh-CN" altLang="en-US" dirty="0"/>
              <a:t>转移我们需要考虑当前节点是否使用超能力。</a:t>
            </a:r>
            <a:endParaRPr lang="en-US" altLang="zh-CN" dirty="0"/>
          </a:p>
          <a:p>
            <a:pPr lvl="1"/>
            <a:r>
              <a:rPr lang="zh-CN" altLang="en-US" dirty="0"/>
              <a:t>如果不使用超能力的话，我们可以将转移视为另一个多元最短路问题。</a:t>
            </a:r>
            <a:endParaRPr lang="en-US" altLang="zh-CN" dirty="0"/>
          </a:p>
          <a:p>
            <a:pPr lvl="1"/>
            <a:r>
              <a:rPr lang="zh-CN" altLang="en-US" dirty="0"/>
              <a:t>如果使用超能力的话，则转移的时候 </a:t>
            </a:r>
            <a:r>
              <a:rPr lang="en-US" altLang="zh-CN" dirty="0"/>
              <a:t>t </a:t>
            </a:r>
            <a:r>
              <a:rPr lang="zh-CN" altLang="en-US" dirty="0"/>
              <a:t>是有序的</a:t>
            </a:r>
            <a:endParaRPr lang="en-US" altLang="zh-CN" dirty="0"/>
          </a:p>
          <a:p>
            <a:r>
              <a:rPr lang="zh-CN" altLang="en-US" dirty="0"/>
              <a:t>因此我们按照 </a:t>
            </a:r>
            <a:r>
              <a:rPr lang="en-US" altLang="zh-CN" dirty="0"/>
              <a:t>t </a:t>
            </a:r>
            <a:r>
              <a:rPr lang="zh-CN" altLang="en-US" dirty="0"/>
              <a:t>从小到大顺次 </a:t>
            </a:r>
            <a:r>
              <a:rPr lang="en-US" altLang="zh-CN" dirty="0"/>
              <a:t>DP </a:t>
            </a:r>
            <a:r>
              <a:rPr lang="zh-CN" altLang="en-US" dirty="0"/>
              <a:t>即可。两版的题目都可以通过。</a:t>
            </a:r>
            <a:endParaRPr lang="en-US" altLang="zh-CN" dirty="0"/>
          </a:p>
          <a:p>
            <a:r>
              <a:rPr lang="zh-CN" altLang="en-US" dirty="0"/>
              <a:t>时间复杂度 </a:t>
            </a:r>
            <a:r>
              <a:rPr lang="en-US" altLang="zh-CN" dirty="0"/>
              <a:t>O(MK</a:t>
            </a:r>
            <a:r>
              <a:rPr lang="zh-CN" altLang="en-US" dirty="0"/>
              <a:t> </a:t>
            </a:r>
            <a:r>
              <a:rPr lang="en-US" altLang="zh-CN" dirty="0"/>
              <a:t>log N)</a:t>
            </a:r>
          </a:p>
        </p:txBody>
      </p:sp>
    </p:spTree>
    <p:extLst>
      <p:ext uri="{BB962C8B-B14F-4D97-AF65-F5344CB8AC3E}">
        <p14:creationId xmlns:p14="http://schemas.microsoft.com/office/powerpoint/2010/main" val="344480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3E82C-F61C-6D29-E9B5-351FA3E3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 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BCDF9-2D86-C5C6-8C9B-A58922D2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 &lt;= 1000000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大胆猜想 </a:t>
            </a:r>
            <a:r>
              <a:rPr lang="en-US" altLang="zh-CN" dirty="0"/>
              <a:t>K </a:t>
            </a:r>
            <a:r>
              <a:rPr lang="zh-CN" altLang="en-US" dirty="0"/>
              <a:t>不需要取到非常的大。</a:t>
            </a:r>
            <a:endParaRPr lang="en-US" altLang="zh-CN" dirty="0"/>
          </a:p>
          <a:p>
            <a:r>
              <a:rPr lang="zh-CN" altLang="en-US" dirty="0"/>
              <a:t>过了。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872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3E82C-F61C-6D29-E9B5-351FA3E3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BCDF9-2D86-C5C6-8C9B-A58922D2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我们证明对于任意 </a:t>
            </a:r>
            <a:r>
              <a:rPr lang="en-US" altLang="zh-CN" dirty="0"/>
              <a:t>V</a:t>
            </a:r>
            <a:r>
              <a:rPr lang="zh-CN" altLang="en-US" dirty="0"/>
              <a:t>，假设可以使用不超过 </a:t>
            </a:r>
            <a:r>
              <a:rPr lang="en-US" altLang="zh-CN" dirty="0"/>
              <a:t>V </a:t>
            </a:r>
            <a:r>
              <a:rPr lang="zh-CN" altLang="en-US" dirty="0"/>
              <a:t>次除以二能力。使用上述算法，我们总可以和原问题至多 </a:t>
            </a:r>
            <a:r>
              <a:rPr lang="en-US" altLang="zh-CN" dirty="0"/>
              <a:t>N max(C) / 2^K </a:t>
            </a:r>
            <a:r>
              <a:rPr lang="zh-CN" altLang="en-US" dirty="0"/>
              <a:t>的绝对误差。</a:t>
            </a:r>
            <a:endParaRPr lang="en-US" altLang="zh-CN" dirty="0"/>
          </a:p>
          <a:p>
            <a:r>
              <a:rPr lang="zh-CN" altLang="en-US" dirty="0"/>
              <a:t>这里我们使用 </a:t>
            </a:r>
            <a:r>
              <a:rPr lang="en-US" altLang="zh-CN" dirty="0"/>
              <a:t>max(C) </a:t>
            </a:r>
            <a:r>
              <a:rPr lang="zh-CN" altLang="en-US" dirty="0"/>
              <a:t>代表边权的最大值。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7011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</TotalTime>
  <Words>890</Words>
  <Application>Microsoft Office PowerPoint</Application>
  <PresentationFormat>宽屏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Tw Cen MT</vt:lpstr>
      <vt:lpstr>Tw Cen MT Condensed</vt:lpstr>
      <vt:lpstr>Wingdings 3</vt:lpstr>
      <vt:lpstr>积分</vt:lpstr>
      <vt:lpstr>Cyberland 改题报告</vt:lpstr>
      <vt:lpstr>题目大意</vt:lpstr>
      <vt:lpstr>题目大意？</vt:lpstr>
      <vt:lpstr>Subtask 1</vt:lpstr>
      <vt:lpstr>Subtask 2,5</vt:lpstr>
      <vt:lpstr>Subtask 3,6</vt:lpstr>
      <vt:lpstr>Subtask 4,7</vt:lpstr>
      <vt:lpstr>Subtask 8</vt:lpstr>
      <vt:lpstr>Why?</vt:lpstr>
      <vt:lpstr>Why?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Cyberland 改题报告</dc:title>
  <dc:creator>雨扬 周</dc:creator>
  <cp:lastModifiedBy>雨扬 周</cp:lastModifiedBy>
  <cp:revision>7</cp:revision>
  <dcterms:created xsi:type="dcterms:W3CDTF">2023-05-19T13:53:42Z</dcterms:created>
  <dcterms:modified xsi:type="dcterms:W3CDTF">2023-05-22T05:33:15Z</dcterms:modified>
</cp:coreProperties>
</file>