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CD1D-BCBD-C643-BF5C-A5FC84DA9DCD}"/>
              </a:ext>
            </a:extLst>
          </p:cNvPr>
          <p:cNvSpPr>
            <a:spLocks noGrp="1"/>
          </p:cNvSpPr>
          <p:nvPr>
            <p:ph type="ctrTitle"/>
          </p:nvPr>
        </p:nvSpPr>
        <p:spPr/>
        <p:txBody>
          <a:bodyPr/>
          <a:lstStyle/>
          <a:p>
            <a:pPr algn="ctr"/>
            <a:r>
              <a:rPr lang="en-US"/>
              <a:t>Desain dan</a:t>
            </a:r>
            <a:br>
              <a:rPr lang="en-US"/>
            </a:br>
            <a:r>
              <a:rPr lang="en-US"/>
              <a:t>analisis algoritma</a:t>
            </a:r>
            <a:endParaRPr lang="en-ID"/>
          </a:p>
        </p:txBody>
      </p:sp>
    </p:spTree>
    <p:extLst>
      <p:ext uri="{BB962C8B-B14F-4D97-AF65-F5344CB8AC3E}">
        <p14:creationId xmlns:p14="http://schemas.microsoft.com/office/powerpoint/2010/main" val="75867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A94B-39AE-AEC5-5FE7-6EE9F92F485C}"/>
              </a:ext>
            </a:extLst>
          </p:cNvPr>
          <p:cNvSpPr>
            <a:spLocks noGrp="1"/>
          </p:cNvSpPr>
          <p:nvPr>
            <p:ph type="title"/>
          </p:nvPr>
        </p:nvSpPr>
        <p:spPr>
          <a:xfrm>
            <a:off x="1253837" y="1731819"/>
            <a:ext cx="10131425" cy="3048000"/>
          </a:xfrm>
        </p:spPr>
        <p:txBody>
          <a:bodyPr>
            <a:normAutofit/>
          </a:bodyPr>
          <a:lstStyle/>
          <a:p>
            <a:r>
              <a:rPr lang="en-US">
                <a:latin typeface="Bahnschrift Light" panose="020B0502040204020203" pitchFamily="34" charset="0"/>
              </a:rPr>
              <a:t>NAMA KELOMPOK:</a:t>
            </a:r>
            <a:br>
              <a:rPr lang="en-US">
                <a:latin typeface="Bahnschrift Light" panose="020B0502040204020203" pitchFamily="34" charset="0"/>
              </a:rPr>
            </a:br>
            <a:r>
              <a:rPr lang="en-US">
                <a:latin typeface="Bahnschrift Light" panose="020B0502040204020203" pitchFamily="34" charset="0"/>
              </a:rPr>
              <a:t>1. AL GUSMAN MARDIKA (2001010022)</a:t>
            </a:r>
            <a:br>
              <a:rPr lang="en-US">
                <a:latin typeface="Bahnschrift Light" panose="020B0502040204020203" pitchFamily="34" charset="0"/>
              </a:rPr>
            </a:br>
            <a:r>
              <a:rPr lang="en-US">
                <a:latin typeface="Bahnschrift Light" panose="020B0502040204020203" pitchFamily="34" charset="0"/>
              </a:rPr>
              <a:t>2. RISFAN ARTI NUGRAHA (2001010008)</a:t>
            </a:r>
            <a:br>
              <a:rPr lang="en-US">
                <a:latin typeface="Bahnschrift Light" panose="020B0502040204020203" pitchFamily="34" charset="0"/>
              </a:rPr>
            </a:br>
            <a:endParaRPr lang="en-ID">
              <a:latin typeface="Bahnschrift Light" panose="020B0502040204020203" pitchFamily="34" charset="0"/>
            </a:endParaRPr>
          </a:p>
        </p:txBody>
      </p:sp>
    </p:spTree>
    <p:extLst>
      <p:ext uri="{BB962C8B-B14F-4D97-AF65-F5344CB8AC3E}">
        <p14:creationId xmlns:p14="http://schemas.microsoft.com/office/powerpoint/2010/main" val="1092535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65651A4-8A81-D723-C9CA-203409909101}"/>
              </a:ext>
            </a:extLst>
          </p:cNvPr>
          <p:cNvGraphicFramePr>
            <a:graphicFrameLocks noGrp="1"/>
          </p:cNvGraphicFramePr>
          <p:nvPr>
            <p:extLst>
              <p:ext uri="{D42A27DB-BD31-4B8C-83A1-F6EECF244321}">
                <p14:modId xmlns:p14="http://schemas.microsoft.com/office/powerpoint/2010/main" val="3598902209"/>
              </p:ext>
            </p:extLst>
          </p:nvPr>
        </p:nvGraphicFramePr>
        <p:xfrm>
          <a:off x="949036" y="226060"/>
          <a:ext cx="10293927" cy="6405880"/>
        </p:xfrm>
        <a:graphic>
          <a:graphicData uri="http://schemas.openxmlformats.org/drawingml/2006/table">
            <a:tbl>
              <a:tblPr firstRow="1" bandRow="1">
                <a:tableStyleId>{5940675A-B579-460E-94D1-54222C63F5DA}</a:tableStyleId>
              </a:tblPr>
              <a:tblGrid>
                <a:gridCol w="3546762">
                  <a:extLst>
                    <a:ext uri="{9D8B030D-6E8A-4147-A177-3AD203B41FA5}">
                      <a16:colId xmlns:a16="http://schemas.microsoft.com/office/drawing/2014/main" val="2648608551"/>
                    </a:ext>
                  </a:extLst>
                </a:gridCol>
                <a:gridCol w="3315856">
                  <a:extLst>
                    <a:ext uri="{9D8B030D-6E8A-4147-A177-3AD203B41FA5}">
                      <a16:colId xmlns:a16="http://schemas.microsoft.com/office/drawing/2014/main" val="3642155576"/>
                    </a:ext>
                  </a:extLst>
                </a:gridCol>
                <a:gridCol w="3431309">
                  <a:extLst>
                    <a:ext uri="{9D8B030D-6E8A-4147-A177-3AD203B41FA5}">
                      <a16:colId xmlns:a16="http://schemas.microsoft.com/office/drawing/2014/main" val="2117921841"/>
                    </a:ext>
                  </a:extLst>
                </a:gridCol>
              </a:tblGrid>
              <a:tr h="370840">
                <a:tc>
                  <a:txBody>
                    <a:bodyPr/>
                    <a:lstStyle/>
                    <a:p>
                      <a:pPr algn="ctr"/>
                      <a:r>
                        <a:rPr lang="en-US" b="1">
                          <a:latin typeface="Arial" panose="020B0604020202020204" pitchFamily="34" charset="0"/>
                          <a:cs typeface="Arial" panose="020B0604020202020204" pitchFamily="34" charset="0"/>
                        </a:rPr>
                        <a:t>Judul, Author, Tahun</a:t>
                      </a:r>
                      <a:endParaRPr lang="en-ID" b="1">
                        <a:latin typeface="Arial" panose="020B0604020202020204" pitchFamily="34" charset="0"/>
                        <a:cs typeface="Arial" panose="020B0604020202020204" pitchFamily="34" charset="0"/>
                      </a:endParaRPr>
                    </a:p>
                  </a:txBody>
                  <a:tcPr/>
                </a:tc>
                <a:tc>
                  <a:txBody>
                    <a:bodyPr/>
                    <a:lstStyle/>
                    <a:p>
                      <a:pPr algn="ctr"/>
                      <a:r>
                        <a:rPr lang="en-US" b="1">
                          <a:latin typeface="Arial" panose="020B0604020202020204" pitchFamily="34" charset="0"/>
                          <a:cs typeface="Arial" panose="020B0604020202020204" pitchFamily="34" charset="0"/>
                        </a:rPr>
                        <a:t>Metode</a:t>
                      </a:r>
                      <a:endParaRPr lang="en-ID" b="1">
                        <a:latin typeface="Arial" panose="020B0604020202020204" pitchFamily="34" charset="0"/>
                        <a:cs typeface="Arial" panose="020B0604020202020204" pitchFamily="34" charset="0"/>
                      </a:endParaRPr>
                    </a:p>
                  </a:txBody>
                  <a:tcPr/>
                </a:tc>
                <a:tc>
                  <a:txBody>
                    <a:bodyPr/>
                    <a:lstStyle/>
                    <a:p>
                      <a:pPr algn="ctr"/>
                      <a:r>
                        <a:rPr lang="en-US" b="1">
                          <a:latin typeface="Arial" panose="020B0604020202020204" pitchFamily="34" charset="0"/>
                          <a:cs typeface="Arial" panose="020B0604020202020204" pitchFamily="34" charset="0"/>
                        </a:rPr>
                        <a:t>Hasil / Kesimpulan</a:t>
                      </a:r>
                      <a:endParaRPr lang="en-ID" b="1">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01026309"/>
                  </a:ext>
                </a:extLst>
              </a:tr>
              <a:tr h="370840">
                <a:tc>
                  <a:txBody>
                    <a:bodyPr/>
                    <a:lstStyle/>
                    <a:p>
                      <a:pPr marL="984250" indent="-984250"/>
                      <a:r>
                        <a:rPr lang="en-US">
                          <a:latin typeface="Arial" panose="020B0604020202020204" pitchFamily="34" charset="0"/>
                          <a:cs typeface="Arial" panose="020B0604020202020204" pitchFamily="34" charset="0"/>
                        </a:rPr>
                        <a:t>Judul     : Penyelesaian Puzzle Sudoku</a:t>
                      </a:r>
                    </a:p>
                    <a:p>
                      <a:r>
                        <a:rPr lang="en-US">
                          <a:latin typeface="Arial" panose="020B0604020202020204" pitchFamily="34" charset="0"/>
                          <a:cs typeface="Arial" panose="020B0604020202020204" pitchFamily="34" charset="0"/>
                        </a:rPr>
                        <a:t>Penulis  : 1. Andreas Yusuf</a:t>
                      </a:r>
                    </a:p>
                    <a:p>
                      <a:r>
                        <a:rPr lang="en-US">
                          <a:latin typeface="Arial" panose="020B0604020202020204" pitchFamily="34" charset="0"/>
                          <a:cs typeface="Arial" panose="020B0604020202020204" pitchFamily="34" charset="0"/>
                        </a:rPr>
                        <a:t>                2. Hendra</a:t>
                      </a:r>
                    </a:p>
                    <a:p>
                      <a:r>
                        <a:rPr lang="en-US">
                          <a:latin typeface="Arial" panose="020B0604020202020204" pitchFamily="34" charset="0"/>
                          <a:cs typeface="Arial" panose="020B0604020202020204" pitchFamily="34" charset="0"/>
                        </a:rPr>
                        <a:t>Tahun    : 2 September 2013</a:t>
                      </a:r>
                      <a:endParaRPr lang="en-ID">
                        <a:latin typeface="Arial" panose="020B0604020202020204" pitchFamily="34" charset="0"/>
                        <a:cs typeface="Arial" panose="020B0604020202020204" pitchFamily="34" charset="0"/>
                      </a:endParaRPr>
                    </a:p>
                  </a:txBody>
                  <a:tcPr/>
                </a:tc>
                <a:tc>
                  <a:txBody>
                    <a:bodyPr/>
                    <a:lstStyle/>
                    <a:p>
                      <a:r>
                        <a:rPr lang="en-US">
                          <a:latin typeface="Arial" panose="020B0604020202020204" pitchFamily="34" charset="0"/>
                          <a:cs typeface="Arial" panose="020B0604020202020204" pitchFamily="34" charset="0"/>
                        </a:rPr>
                        <a:t>Brute Force dan Backtracking</a:t>
                      </a:r>
                      <a:endParaRPr lang="en-ID">
                        <a:latin typeface="Arial" panose="020B0604020202020204" pitchFamily="34" charset="0"/>
                        <a:cs typeface="Arial" panose="020B0604020202020204" pitchFamily="34" charset="0"/>
                      </a:endParaRPr>
                    </a:p>
                  </a:txBody>
                  <a:tcPr/>
                </a:tc>
                <a:tc>
                  <a:txBody>
                    <a:bodyPr/>
                    <a:lstStyle/>
                    <a:p>
                      <a:endParaRPr lang="en-ID"/>
                    </a:p>
                  </a:txBody>
                  <a:tcPr/>
                </a:tc>
                <a:extLst>
                  <a:ext uri="{0D108BD9-81ED-4DB2-BD59-A6C34878D82A}">
                    <a16:rowId xmlns:a16="http://schemas.microsoft.com/office/drawing/2014/main" val="3350443621"/>
                  </a:ext>
                </a:extLst>
              </a:tr>
              <a:tr h="370840">
                <a:tc>
                  <a:txBody>
                    <a:bodyPr/>
                    <a:lstStyle/>
                    <a:p>
                      <a:pPr marL="984250" indent="-984250"/>
                      <a:r>
                        <a:rPr lang="en-US">
                          <a:latin typeface="Arial" panose="020B0604020202020204" pitchFamily="34" charset="0"/>
                          <a:cs typeface="Arial" panose="020B0604020202020204" pitchFamily="34" charset="0"/>
                        </a:rPr>
                        <a:t>Judul     : Penggunaan Algoritma </a:t>
                      </a:r>
                      <a:r>
                        <a:rPr lang="en-US" i="1">
                          <a:latin typeface="Arial" panose="020B0604020202020204" pitchFamily="34" charset="0"/>
                          <a:cs typeface="Arial" panose="020B0604020202020204" pitchFamily="34" charset="0"/>
                        </a:rPr>
                        <a:t>Backtracking </a:t>
                      </a:r>
                      <a:r>
                        <a:rPr lang="en-US" i="0">
                          <a:latin typeface="Arial" panose="020B0604020202020204" pitchFamily="34" charset="0"/>
                          <a:cs typeface="Arial" panose="020B0604020202020204" pitchFamily="34" charset="0"/>
                        </a:rPr>
                        <a:t>Dalam Permainan Sudoku</a:t>
                      </a:r>
                      <a:endParaRPr lang="en-US">
                        <a:latin typeface="Arial" panose="020B0604020202020204" pitchFamily="34" charset="0"/>
                        <a:cs typeface="Arial" panose="020B0604020202020204" pitchFamily="34" charset="0"/>
                      </a:endParaRPr>
                    </a:p>
                    <a:p>
                      <a:pPr marL="1260475" indent="-1260475" algn="l"/>
                      <a:r>
                        <a:rPr lang="en-US">
                          <a:latin typeface="Arial" panose="020B0604020202020204" pitchFamily="34" charset="0"/>
                          <a:cs typeface="Arial" panose="020B0604020202020204" pitchFamily="34" charset="0"/>
                        </a:rPr>
                        <a:t>Penulis  : 1. Wahyu Adhi                       Arifiyanto</a:t>
                      </a:r>
                    </a:p>
                    <a:p>
                      <a:pPr marL="0" indent="0" algn="l"/>
                      <a:r>
                        <a:rPr lang="en-US">
                          <a:latin typeface="Arial" panose="020B0604020202020204" pitchFamily="34" charset="0"/>
                          <a:cs typeface="Arial" panose="020B0604020202020204" pitchFamily="34" charset="0"/>
                        </a:rPr>
                        <a:t>Tahun    : 3 Juli 2017</a:t>
                      </a:r>
                      <a:endParaRPr lang="en-ID">
                        <a:latin typeface="Arial" panose="020B0604020202020204" pitchFamily="34" charset="0"/>
                        <a:cs typeface="Arial" panose="020B0604020202020204" pitchFamily="34" charset="0"/>
                      </a:endParaRPr>
                    </a:p>
                  </a:txBody>
                  <a:tcPr/>
                </a:tc>
                <a:tc>
                  <a:txBody>
                    <a:bodyPr/>
                    <a:lstStyle/>
                    <a:p>
                      <a:r>
                        <a:rPr lang="en-US">
                          <a:latin typeface="Arial" panose="020B0604020202020204" pitchFamily="34" charset="0"/>
                          <a:cs typeface="Arial" panose="020B0604020202020204" pitchFamily="34" charset="0"/>
                        </a:rPr>
                        <a:t>Backtracking</a:t>
                      </a:r>
                      <a:endParaRPr lang="en-ID">
                        <a:latin typeface="Arial" panose="020B0604020202020204" pitchFamily="34" charset="0"/>
                        <a:cs typeface="Arial" panose="020B0604020202020204" pitchFamily="34" charset="0"/>
                      </a:endParaRPr>
                    </a:p>
                  </a:txBody>
                  <a:tcPr/>
                </a:tc>
                <a:tc>
                  <a:txBody>
                    <a:bodyPr/>
                    <a:lstStyle/>
                    <a:p>
                      <a:endParaRPr lang="en-ID"/>
                    </a:p>
                  </a:txBody>
                  <a:tcPr/>
                </a:tc>
                <a:extLst>
                  <a:ext uri="{0D108BD9-81ED-4DB2-BD59-A6C34878D82A}">
                    <a16:rowId xmlns:a16="http://schemas.microsoft.com/office/drawing/2014/main" val="3129091868"/>
                  </a:ext>
                </a:extLst>
              </a:tr>
              <a:tr h="370840">
                <a:tc>
                  <a:txBody>
                    <a:bodyPr/>
                    <a:lstStyle/>
                    <a:p>
                      <a:pPr marL="984250" indent="-984250"/>
                      <a:r>
                        <a:rPr lang="en-US">
                          <a:latin typeface="Arial" panose="020B0604020202020204" pitchFamily="34" charset="0"/>
                          <a:cs typeface="Arial" panose="020B0604020202020204" pitchFamily="34" charset="0"/>
                        </a:rPr>
                        <a:t>Judul     : Evaluasi Pada Permainan Sudoku</a:t>
                      </a:r>
                    </a:p>
                    <a:p>
                      <a:pPr marL="1260475" indent="-1260475"/>
                      <a:r>
                        <a:rPr lang="en-US">
                          <a:latin typeface="Arial" panose="020B0604020202020204" pitchFamily="34" charset="0"/>
                          <a:cs typeface="Arial" panose="020B0604020202020204" pitchFamily="34" charset="0"/>
                        </a:rPr>
                        <a:t>Penulis  : 1. Dyah Sulistyowati Rahayu</a:t>
                      </a:r>
                    </a:p>
                    <a:p>
                      <a:pPr marL="1163638" indent="-1163638"/>
                      <a:r>
                        <a:rPr lang="en-US">
                          <a:latin typeface="Arial" panose="020B0604020202020204" pitchFamily="34" charset="0"/>
                          <a:cs typeface="Arial" panose="020B0604020202020204" pitchFamily="34" charset="0"/>
                        </a:rPr>
                        <a:t>                2. Arie Suryapratama</a:t>
                      </a:r>
                    </a:p>
                    <a:p>
                      <a:pPr marL="1260475" indent="-1260475"/>
                      <a:r>
                        <a:rPr lang="en-US">
                          <a:latin typeface="Arial" panose="020B0604020202020204" pitchFamily="34" charset="0"/>
                          <a:cs typeface="Arial" panose="020B0604020202020204" pitchFamily="34" charset="0"/>
                        </a:rPr>
                        <a:t>                3. Azka Zulham Amongsaufa</a:t>
                      </a:r>
                    </a:p>
                    <a:p>
                      <a:pPr marL="1260475" indent="-1260475"/>
                      <a:r>
                        <a:rPr lang="en-US">
                          <a:latin typeface="Arial" panose="020B0604020202020204" pitchFamily="34" charset="0"/>
                          <a:cs typeface="Arial" panose="020B0604020202020204" pitchFamily="34" charset="0"/>
                        </a:rPr>
                        <a:t>                4. Bheli Isya Kurniawan Koloay</a:t>
                      </a:r>
                    </a:p>
                    <a:p>
                      <a:r>
                        <a:rPr lang="en-US">
                          <a:latin typeface="Arial" panose="020B0604020202020204" pitchFamily="34" charset="0"/>
                          <a:cs typeface="Arial" panose="020B0604020202020204" pitchFamily="34" charset="0"/>
                        </a:rPr>
                        <a:t>Tahun    : 1 April 2017</a:t>
                      </a:r>
                      <a:endParaRPr lang="en-ID">
                        <a:latin typeface="Arial" panose="020B0604020202020204" pitchFamily="34" charset="0"/>
                        <a:cs typeface="Arial" panose="020B0604020202020204" pitchFamily="34" charset="0"/>
                      </a:endParaRPr>
                    </a:p>
                  </a:txBody>
                  <a:tcPr/>
                </a:tc>
                <a:tc>
                  <a:txBody>
                    <a:bodyPr/>
                    <a:lstStyle/>
                    <a:p>
                      <a:r>
                        <a:rPr lang="en-US">
                          <a:latin typeface="Arial" panose="020B0604020202020204" pitchFamily="34" charset="0"/>
                          <a:cs typeface="Arial" panose="020B0604020202020204" pitchFamily="34" charset="0"/>
                        </a:rPr>
                        <a:t>Backtracking dan Simulated Annealing</a:t>
                      </a:r>
                      <a:endParaRPr lang="en-ID">
                        <a:latin typeface="Arial" panose="020B0604020202020204" pitchFamily="34" charset="0"/>
                        <a:cs typeface="Arial" panose="020B0604020202020204" pitchFamily="34" charset="0"/>
                      </a:endParaRPr>
                    </a:p>
                  </a:txBody>
                  <a:tcPr/>
                </a:tc>
                <a:tc>
                  <a:txBody>
                    <a:bodyPr/>
                    <a:lstStyle/>
                    <a:p>
                      <a:endParaRPr lang="en-ID"/>
                    </a:p>
                  </a:txBody>
                  <a:tcPr/>
                </a:tc>
                <a:extLst>
                  <a:ext uri="{0D108BD9-81ED-4DB2-BD59-A6C34878D82A}">
                    <a16:rowId xmlns:a16="http://schemas.microsoft.com/office/drawing/2014/main" val="1032043242"/>
                  </a:ext>
                </a:extLst>
              </a:tr>
            </a:tbl>
          </a:graphicData>
        </a:graphic>
      </p:graphicFrame>
    </p:spTree>
    <p:extLst>
      <p:ext uri="{BB962C8B-B14F-4D97-AF65-F5344CB8AC3E}">
        <p14:creationId xmlns:p14="http://schemas.microsoft.com/office/powerpoint/2010/main" val="834276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7872-428D-27B7-5663-66BE37CDF670}"/>
              </a:ext>
            </a:extLst>
          </p:cNvPr>
          <p:cNvSpPr>
            <a:spLocks noGrp="1"/>
          </p:cNvSpPr>
          <p:nvPr>
            <p:ph type="title"/>
          </p:nvPr>
        </p:nvSpPr>
        <p:spPr/>
        <p:txBody>
          <a:bodyPr/>
          <a:lstStyle/>
          <a:p>
            <a:r>
              <a:rPr lang="en-US"/>
              <a:t>PEMBAHASAN</a:t>
            </a:r>
            <a:endParaRPr lang="en-ID"/>
          </a:p>
        </p:txBody>
      </p:sp>
      <p:sp>
        <p:nvSpPr>
          <p:cNvPr id="3" name="Content Placeholder 2">
            <a:extLst>
              <a:ext uri="{FF2B5EF4-FFF2-40B4-BE49-F238E27FC236}">
                <a16:creationId xmlns:a16="http://schemas.microsoft.com/office/drawing/2014/main" id="{FDB48561-114A-F575-1616-41C45A892541}"/>
              </a:ext>
            </a:extLst>
          </p:cNvPr>
          <p:cNvSpPr>
            <a:spLocks noGrp="1"/>
          </p:cNvSpPr>
          <p:nvPr>
            <p:ph idx="1"/>
          </p:nvPr>
        </p:nvSpPr>
        <p:spPr/>
        <p:txBody>
          <a:bodyPr>
            <a:normAutofit/>
          </a:bodyPr>
          <a:lstStyle/>
          <a:p>
            <a:pPr marL="0" indent="0">
              <a:buNone/>
            </a:pPr>
            <a:r>
              <a:rPr lang="en-US" sz="2000"/>
              <a:t>Permainan puzzle termasuk permainan yang membutuhkan nalar dan logika untuk menyelesaikan </a:t>
            </a:r>
            <a:r>
              <a:rPr lang="en-US" sz="2000" i="1"/>
              <a:t>goal. </a:t>
            </a:r>
            <a:r>
              <a:rPr lang="en-US" sz="2000"/>
              <a:t>Permainan puzzle dan teka teki sangat banyak jenisnya, salah satunya adalah teka-teki angka.</a:t>
            </a:r>
          </a:p>
          <a:p>
            <a:pPr marL="0" indent="0">
              <a:buNone/>
            </a:pPr>
            <a:r>
              <a:rPr lang="en-US" sz="2000"/>
              <a:t>Penyelesaian puzzle Sudoku menggunakan logika memerlukan waktu yang cukup lama, bila dibandingkan dengan pemecahan menggunakan komputer. </a:t>
            </a:r>
            <a:r>
              <a:rPr lang="en-US" sz="2000" i="1"/>
              <a:t>Sudoku </a:t>
            </a:r>
            <a:r>
              <a:rPr lang="en-US" sz="2000"/>
              <a:t>adalah singkatan Bahasa Jepang dari “</a:t>
            </a:r>
            <a:r>
              <a:rPr lang="en-US" sz="2000" i="1"/>
              <a:t>Suuji wa dokushin ni kagiru”, </a:t>
            </a:r>
            <a:r>
              <a:rPr lang="en-US" sz="2000"/>
              <a:t>artinya “angka-angkanya harus tetap tunggal”. Pertama kali diterbitkan di sebuah surat kabar Perancis pada 1895 dan mungkin dipengaruhi oleh matematikawan Swiss Leonhard Euler.</a:t>
            </a:r>
          </a:p>
          <a:p>
            <a:pPr marL="0" indent="0">
              <a:buNone/>
            </a:pPr>
            <a:r>
              <a:rPr lang="en-US" sz="2000"/>
              <a:t>Tahun 1997, sudah banyak ditemukan puzzle Sudoku dalam toko buku Jepang, dan dalam 6 tahun berikutnya Sudoku dikembangkan menjadi program komputer.</a:t>
            </a:r>
            <a:endParaRPr lang="en-ID" sz="2000"/>
          </a:p>
        </p:txBody>
      </p:sp>
    </p:spTree>
    <p:extLst>
      <p:ext uri="{BB962C8B-B14F-4D97-AF65-F5344CB8AC3E}">
        <p14:creationId xmlns:p14="http://schemas.microsoft.com/office/powerpoint/2010/main" val="2858040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0C2BA-4336-4755-B5FA-3A1A3F4F863D}"/>
              </a:ext>
            </a:extLst>
          </p:cNvPr>
          <p:cNvSpPr>
            <a:spLocks noGrp="1"/>
          </p:cNvSpPr>
          <p:nvPr>
            <p:ph type="title"/>
          </p:nvPr>
        </p:nvSpPr>
        <p:spPr>
          <a:xfrm>
            <a:off x="685799" y="338667"/>
            <a:ext cx="10131425" cy="1456267"/>
          </a:xfrm>
        </p:spPr>
        <p:txBody>
          <a:bodyPr/>
          <a:lstStyle/>
          <a:p>
            <a:r>
              <a:rPr lang="en-US"/>
              <a:t>Pembahasan</a:t>
            </a:r>
            <a:endParaRPr lang="en-ID"/>
          </a:p>
        </p:txBody>
      </p:sp>
      <p:sp>
        <p:nvSpPr>
          <p:cNvPr id="3" name="Content Placeholder 2">
            <a:extLst>
              <a:ext uri="{FF2B5EF4-FFF2-40B4-BE49-F238E27FC236}">
                <a16:creationId xmlns:a16="http://schemas.microsoft.com/office/drawing/2014/main" id="{FC49FBA8-D47E-36E6-4FE6-F1BEBC0E0EF0}"/>
              </a:ext>
            </a:extLst>
          </p:cNvPr>
          <p:cNvSpPr>
            <a:spLocks noGrp="1"/>
          </p:cNvSpPr>
          <p:nvPr>
            <p:ph idx="1"/>
          </p:nvPr>
        </p:nvSpPr>
        <p:spPr>
          <a:xfrm>
            <a:off x="685800" y="1066801"/>
            <a:ext cx="10131425" cy="3725333"/>
          </a:xfrm>
        </p:spPr>
        <p:txBody>
          <a:bodyPr/>
          <a:lstStyle/>
          <a:p>
            <a:pPr marL="0" indent="0">
              <a:buNone/>
            </a:pPr>
            <a:r>
              <a:rPr lang="en-US" sz="2000"/>
              <a:t>Prinsip dasar penyelesaian Sudoku sangat sederhana, melengkapi setiap boks dan lajur agar terisi angka 1 sampai 9. Karena masing-masing terdiri dari 9 sel, maka tidak mungkin ada angka ganda dalam setiap boks atau lajur.</a:t>
            </a:r>
          </a:p>
          <a:p>
            <a:pPr marL="0" indent="0">
              <a:buNone/>
            </a:pPr>
            <a:r>
              <a:rPr lang="en-US" sz="2000"/>
              <a:t>Contoh gambar Sudoku dengan kotak 9 x 9 :</a:t>
            </a:r>
          </a:p>
          <a:p>
            <a:pPr marL="0" indent="0">
              <a:buNone/>
            </a:pPr>
            <a:endParaRPr lang="en-ID"/>
          </a:p>
        </p:txBody>
      </p:sp>
      <p:pic>
        <p:nvPicPr>
          <p:cNvPr id="9" name="Picture 8">
            <a:extLst>
              <a:ext uri="{FF2B5EF4-FFF2-40B4-BE49-F238E27FC236}">
                <a16:creationId xmlns:a16="http://schemas.microsoft.com/office/drawing/2014/main" id="{286A6CCF-66D8-F817-1824-BF1069957FFD}"/>
              </a:ext>
            </a:extLst>
          </p:cNvPr>
          <p:cNvPicPr>
            <a:picLocks noChangeAspect="1"/>
          </p:cNvPicPr>
          <p:nvPr/>
        </p:nvPicPr>
        <p:blipFill>
          <a:blip r:embed="rId2"/>
          <a:stretch>
            <a:fillRect/>
          </a:stretch>
        </p:blipFill>
        <p:spPr>
          <a:xfrm>
            <a:off x="5477860" y="3191710"/>
            <a:ext cx="4505954" cy="3200847"/>
          </a:xfrm>
          <a:prstGeom prst="rect">
            <a:avLst/>
          </a:prstGeom>
        </p:spPr>
      </p:pic>
    </p:spTree>
    <p:extLst>
      <p:ext uri="{BB962C8B-B14F-4D97-AF65-F5344CB8AC3E}">
        <p14:creationId xmlns:p14="http://schemas.microsoft.com/office/powerpoint/2010/main" val="2795239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5761-8B3E-8B09-5DA0-B68971D531D1}"/>
              </a:ext>
            </a:extLst>
          </p:cNvPr>
          <p:cNvSpPr>
            <a:spLocks noGrp="1"/>
          </p:cNvSpPr>
          <p:nvPr>
            <p:ph type="title"/>
          </p:nvPr>
        </p:nvSpPr>
        <p:spPr>
          <a:xfrm>
            <a:off x="741219" y="152400"/>
            <a:ext cx="10131425" cy="1456267"/>
          </a:xfrm>
        </p:spPr>
        <p:txBody>
          <a:bodyPr>
            <a:normAutofit fontScale="90000"/>
          </a:bodyPr>
          <a:lstStyle/>
          <a:p>
            <a:r>
              <a:rPr lang="en-US"/>
              <a:t>PROGRAM PENYELESAIAN PUZZLE SUDOKU MENGGUNAKAN ALGORITMA BRUTE FORCE DAN BACKTRACKING</a:t>
            </a:r>
            <a:endParaRPr lang="en-ID"/>
          </a:p>
        </p:txBody>
      </p:sp>
      <p:sp>
        <p:nvSpPr>
          <p:cNvPr id="4" name="Rectangle 3">
            <a:extLst>
              <a:ext uri="{FF2B5EF4-FFF2-40B4-BE49-F238E27FC236}">
                <a16:creationId xmlns:a16="http://schemas.microsoft.com/office/drawing/2014/main" id="{28365E37-C94A-93E4-05FA-E59AA5C4C04A}"/>
              </a:ext>
            </a:extLst>
          </p:cNvPr>
          <p:cNvSpPr/>
          <p:nvPr/>
        </p:nvSpPr>
        <p:spPr>
          <a:xfrm>
            <a:off x="505693" y="1719501"/>
            <a:ext cx="5479472" cy="487526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ID" sz="1400" b="0">
                <a:solidFill>
                  <a:srgbClr val="000000"/>
                </a:solidFill>
                <a:effectLst/>
                <a:latin typeface="Courier New" panose="02070309020205020404" pitchFamily="49" charset="0"/>
              </a:rPr>
              <a:t>public </a:t>
            </a:r>
            <a:r>
              <a:rPr lang="en-ID" sz="1400" b="0">
                <a:solidFill>
                  <a:srgbClr val="0000FF"/>
                </a:solidFill>
                <a:effectLst/>
                <a:latin typeface="Courier New" panose="02070309020205020404" pitchFamily="49" charset="0"/>
              </a:rPr>
              <a:t>class</a:t>
            </a:r>
            <a:r>
              <a:rPr lang="en-ID" sz="1400" b="0">
                <a:solidFill>
                  <a:srgbClr val="000000"/>
                </a:solidFill>
                <a:effectLst/>
                <a:latin typeface="Courier New" panose="02070309020205020404" pitchFamily="49" charset="0"/>
              </a:rPr>
              <a:t> Sudoku {</a:t>
            </a:r>
          </a:p>
          <a:p>
            <a:r>
              <a:rPr lang="en-ID" sz="1400" b="0">
                <a:solidFill>
                  <a:srgbClr val="000000"/>
                </a:solidFill>
                <a:effectLst/>
                <a:latin typeface="Courier New" panose="02070309020205020404" pitchFamily="49" charset="0"/>
              </a:rPr>
              <a:t>    private </a:t>
            </a:r>
            <a:r>
              <a:rPr lang="en-ID" sz="1400" b="0">
                <a:solidFill>
                  <a:srgbClr val="267F99"/>
                </a:solidFill>
                <a:effectLst/>
                <a:latin typeface="Courier New" panose="02070309020205020404" pitchFamily="49" charset="0"/>
              </a:rPr>
              <a:t>int</a:t>
            </a:r>
            <a:r>
              <a:rPr lang="en-ID" sz="1400" b="0">
                <a:solidFill>
                  <a:srgbClr val="000000"/>
                </a:solidFill>
                <a:effectLst/>
                <a:latin typeface="Courier New" panose="02070309020205020404" pitchFamily="49" charset="0"/>
              </a:rPr>
              <a:t> [][] matrix = new </a:t>
            </a:r>
            <a:r>
              <a:rPr lang="en-ID" sz="1400" b="0">
                <a:solidFill>
                  <a:srgbClr val="267F99"/>
                </a:solidFill>
                <a:effectLst/>
                <a:latin typeface="Courier New" panose="02070309020205020404" pitchFamily="49" charset="0"/>
              </a:rPr>
              <a:t>int</a:t>
            </a:r>
            <a:r>
              <a:rPr lang="en-ID" sz="1400" b="0">
                <a:solidFill>
                  <a:srgbClr val="000000"/>
                </a:solidFill>
                <a:effectLst/>
                <a:latin typeface="Courier New" panose="02070309020205020404" pitchFamily="49" charset="0"/>
              </a:rPr>
              <a:t> [</a:t>
            </a:r>
            <a:r>
              <a:rPr lang="en-ID" sz="1400" b="0">
                <a:solidFill>
                  <a:srgbClr val="09885A"/>
                </a:solidFill>
                <a:effectLst/>
                <a:latin typeface="Courier New" panose="02070309020205020404" pitchFamily="49" charset="0"/>
              </a:rPr>
              <a:t>9</a:t>
            </a:r>
            <a:r>
              <a:rPr lang="en-ID" sz="1400" b="0">
                <a:solidFill>
                  <a:srgbClr val="000000"/>
                </a:solidFill>
                <a:effectLst/>
                <a:latin typeface="Courier New" panose="02070309020205020404" pitchFamily="49" charset="0"/>
              </a:rPr>
              <a:t>][</a:t>
            </a:r>
            <a:r>
              <a:rPr lang="en-ID" sz="1400" b="0">
                <a:solidFill>
                  <a:srgbClr val="09885A"/>
                </a:solidFill>
                <a:effectLst/>
                <a:latin typeface="Courier New" panose="02070309020205020404" pitchFamily="49" charset="0"/>
              </a:rPr>
              <a:t>9</a:t>
            </a:r>
            <a:r>
              <a:rPr lang="en-ID" sz="1400" b="0">
                <a:solidFill>
                  <a:srgbClr val="000000"/>
                </a:solidFill>
                <a:effectLst/>
                <a:latin typeface="Courier New" panose="02070309020205020404" pitchFamily="49" charset="0"/>
              </a:rPr>
              <a:t>];</a:t>
            </a:r>
          </a:p>
          <a:p>
            <a:r>
              <a:rPr lang="en-ID" sz="1400" b="0">
                <a:solidFill>
                  <a:srgbClr val="000000"/>
                </a:solidFill>
                <a:effectLst/>
                <a:latin typeface="Courier New" panose="02070309020205020404" pitchFamily="49" charset="0"/>
              </a:rPr>
              <a:t>    private </a:t>
            </a:r>
            <a:r>
              <a:rPr lang="en-ID" sz="1400" b="0">
                <a:solidFill>
                  <a:srgbClr val="267F99"/>
                </a:solidFill>
                <a:effectLst/>
                <a:latin typeface="Courier New" panose="02070309020205020404" pitchFamily="49" charset="0"/>
              </a:rPr>
              <a:t>int</a:t>
            </a:r>
            <a:r>
              <a:rPr lang="en-ID" sz="1400" b="0">
                <a:solidFill>
                  <a:srgbClr val="000000"/>
                </a:solidFill>
                <a:effectLst/>
                <a:latin typeface="Courier New" panose="02070309020205020404" pitchFamily="49" charset="0"/>
              </a:rPr>
              <a:t> [][] inputMatrix = new [</a:t>
            </a:r>
            <a:r>
              <a:rPr lang="en-ID" sz="1400" b="0">
                <a:solidFill>
                  <a:srgbClr val="09885A"/>
                </a:solidFill>
                <a:effectLst/>
                <a:latin typeface="Courier New" panose="02070309020205020404" pitchFamily="49" charset="0"/>
              </a:rPr>
              <a:t>9</a:t>
            </a:r>
            <a:r>
              <a:rPr lang="en-ID" sz="1400" b="0">
                <a:solidFill>
                  <a:srgbClr val="000000"/>
                </a:solidFill>
                <a:effectLst/>
                <a:latin typeface="Courier New" panose="02070309020205020404" pitchFamily="49" charset="0"/>
              </a:rPr>
              <a:t>][</a:t>
            </a:r>
            <a:r>
              <a:rPr lang="en-ID" sz="1400" b="0">
                <a:solidFill>
                  <a:srgbClr val="09885A"/>
                </a:solidFill>
                <a:effectLst/>
                <a:latin typeface="Courier New" panose="02070309020205020404" pitchFamily="49" charset="0"/>
              </a:rPr>
              <a:t>9</a:t>
            </a:r>
            <a:r>
              <a:rPr lang="en-ID" sz="1400" b="0">
                <a:solidFill>
                  <a:srgbClr val="000000"/>
                </a:solidFill>
                <a:effectLst/>
                <a:latin typeface="Courier New" panose="02070309020205020404" pitchFamily="49" charset="0"/>
              </a:rPr>
              <a:t>];</a:t>
            </a:r>
          </a:p>
          <a:p>
            <a:br>
              <a:rPr lang="en-ID" sz="1400" b="0">
                <a:solidFill>
                  <a:srgbClr val="000000"/>
                </a:solidFill>
                <a:effectLst/>
                <a:latin typeface="Courier New" panose="02070309020205020404" pitchFamily="49" charset="0"/>
              </a:rPr>
            </a:br>
            <a:r>
              <a:rPr lang="en-ID" sz="1400" b="0">
                <a:solidFill>
                  <a:srgbClr val="000000"/>
                </a:solidFill>
                <a:effectLst/>
                <a:latin typeface="Courier New" panose="02070309020205020404" pitchFamily="49" charset="0"/>
              </a:rPr>
              <a:t>    public void resetMatrix() {</a:t>
            </a:r>
          </a:p>
          <a:p>
            <a:r>
              <a:rPr lang="en-ID" sz="1400" b="0">
                <a:solidFill>
                  <a:srgbClr val="000000"/>
                </a:solidFill>
                <a:effectLst/>
                <a:latin typeface="Courier New" panose="02070309020205020404" pitchFamily="49" charset="0"/>
              </a:rPr>
              <a:t>        matrix = new </a:t>
            </a:r>
            <a:r>
              <a:rPr lang="en-ID" sz="1400" b="0">
                <a:solidFill>
                  <a:srgbClr val="267F99"/>
                </a:solidFill>
                <a:effectLst/>
                <a:latin typeface="Courier New" panose="02070309020205020404" pitchFamily="49" charset="0"/>
              </a:rPr>
              <a:t>int</a:t>
            </a:r>
            <a:r>
              <a:rPr lang="en-ID" sz="1400" b="0">
                <a:solidFill>
                  <a:srgbClr val="000000"/>
                </a:solidFill>
                <a:effectLst/>
                <a:latin typeface="Courier New" panose="02070309020205020404" pitchFamily="49" charset="0"/>
              </a:rPr>
              <a:t>[</a:t>
            </a:r>
            <a:r>
              <a:rPr lang="en-ID" sz="1400" b="0">
                <a:solidFill>
                  <a:srgbClr val="09885A"/>
                </a:solidFill>
                <a:effectLst/>
                <a:latin typeface="Courier New" panose="02070309020205020404" pitchFamily="49" charset="0"/>
              </a:rPr>
              <a:t>9</a:t>
            </a:r>
            <a:r>
              <a:rPr lang="en-ID" sz="1400" b="0">
                <a:solidFill>
                  <a:srgbClr val="000000"/>
                </a:solidFill>
                <a:effectLst/>
                <a:latin typeface="Courier New" panose="02070309020205020404" pitchFamily="49" charset="0"/>
              </a:rPr>
              <a:t>][</a:t>
            </a:r>
            <a:r>
              <a:rPr lang="en-ID" sz="1400" b="0">
                <a:solidFill>
                  <a:srgbClr val="09885A"/>
                </a:solidFill>
                <a:effectLst/>
                <a:latin typeface="Courier New" panose="02070309020205020404" pitchFamily="49" charset="0"/>
              </a:rPr>
              <a:t>9</a:t>
            </a:r>
            <a:r>
              <a:rPr lang="en-ID" sz="1400" b="0">
                <a:solidFill>
                  <a:srgbClr val="000000"/>
                </a:solidFill>
                <a:effectLst/>
                <a:latin typeface="Courier New" panose="02070309020205020404" pitchFamily="49" charset="0"/>
              </a:rPr>
              <a:t>];</a:t>
            </a:r>
          </a:p>
          <a:p>
            <a:r>
              <a:rPr lang="en-ID" sz="1400" b="0">
                <a:solidFill>
                  <a:srgbClr val="000000"/>
                </a:solidFill>
                <a:effectLst/>
                <a:latin typeface="Courier New" panose="02070309020205020404" pitchFamily="49" charset="0"/>
              </a:rPr>
              <a:t>        inputMatrix = new </a:t>
            </a:r>
            <a:r>
              <a:rPr lang="en-ID" sz="1400" b="0">
                <a:solidFill>
                  <a:srgbClr val="267F99"/>
                </a:solidFill>
                <a:effectLst/>
                <a:latin typeface="Courier New" panose="02070309020205020404" pitchFamily="49" charset="0"/>
              </a:rPr>
              <a:t>int</a:t>
            </a:r>
            <a:r>
              <a:rPr lang="en-ID" sz="1400" b="0">
                <a:solidFill>
                  <a:srgbClr val="000000"/>
                </a:solidFill>
                <a:effectLst/>
                <a:latin typeface="Courier New" panose="02070309020205020404" pitchFamily="49" charset="0"/>
              </a:rPr>
              <a:t>[</a:t>
            </a:r>
            <a:r>
              <a:rPr lang="en-ID" sz="1400" b="0">
                <a:solidFill>
                  <a:srgbClr val="09885A"/>
                </a:solidFill>
                <a:effectLst/>
                <a:latin typeface="Courier New" panose="02070309020205020404" pitchFamily="49" charset="0"/>
              </a:rPr>
              <a:t>9</a:t>
            </a:r>
            <a:r>
              <a:rPr lang="en-ID" sz="1400" b="0">
                <a:solidFill>
                  <a:srgbClr val="000000"/>
                </a:solidFill>
                <a:effectLst/>
                <a:latin typeface="Courier New" panose="02070309020205020404" pitchFamily="49" charset="0"/>
              </a:rPr>
              <a:t>][</a:t>
            </a:r>
            <a:r>
              <a:rPr lang="en-ID" sz="1400" b="0">
                <a:solidFill>
                  <a:srgbClr val="09885A"/>
                </a:solidFill>
                <a:effectLst/>
                <a:latin typeface="Courier New" panose="02070309020205020404" pitchFamily="49" charset="0"/>
              </a:rPr>
              <a:t>9</a:t>
            </a:r>
            <a:r>
              <a:rPr lang="en-ID" sz="1400" b="0">
                <a:solidFill>
                  <a:srgbClr val="000000"/>
                </a:solidFill>
                <a:effectLst/>
                <a:latin typeface="Courier New" panose="02070309020205020404" pitchFamily="49" charset="0"/>
              </a:rPr>
              <a:t>];</a:t>
            </a:r>
          </a:p>
          <a:p>
            <a:r>
              <a:rPr lang="en-ID" sz="1400" b="0">
                <a:solidFill>
                  <a:srgbClr val="000000"/>
                </a:solidFill>
                <a:effectLst/>
                <a:latin typeface="Courier New" panose="02070309020205020404" pitchFamily="49" charset="0"/>
              </a:rPr>
              <a:t>    }</a:t>
            </a:r>
          </a:p>
          <a:p>
            <a:br>
              <a:rPr lang="en-ID" sz="1400" b="0">
                <a:solidFill>
                  <a:srgbClr val="000000"/>
                </a:solidFill>
                <a:effectLst/>
                <a:latin typeface="Courier New" panose="02070309020205020404" pitchFamily="49" charset="0"/>
              </a:rPr>
            </a:br>
            <a:r>
              <a:rPr lang="en-ID" sz="1400" b="0">
                <a:solidFill>
                  <a:srgbClr val="000000"/>
                </a:solidFill>
                <a:effectLst/>
                <a:latin typeface="Courier New" panose="02070309020205020404" pitchFamily="49" charset="0"/>
              </a:rPr>
              <a:t>    private void fill (</a:t>
            </a:r>
            <a:r>
              <a:rPr lang="en-ID" sz="1400" b="0">
                <a:solidFill>
                  <a:srgbClr val="267F99"/>
                </a:solidFill>
                <a:effectLst/>
                <a:latin typeface="Courier New" panose="02070309020205020404" pitchFamily="49" charset="0"/>
              </a:rPr>
              <a:t>int</a:t>
            </a:r>
            <a:r>
              <a:rPr lang="en-ID" sz="1400" b="0">
                <a:solidFill>
                  <a:srgbClr val="000000"/>
                </a:solidFill>
                <a:effectLst/>
                <a:latin typeface="Courier New" panose="02070309020205020404" pitchFamily="49" charset="0"/>
              </a:rPr>
              <a:t> x, </a:t>
            </a:r>
            <a:r>
              <a:rPr lang="en-ID" sz="1400" b="0">
                <a:solidFill>
                  <a:srgbClr val="267F99"/>
                </a:solidFill>
                <a:effectLst/>
                <a:latin typeface="Courier New" panose="02070309020205020404" pitchFamily="49" charset="0"/>
              </a:rPr>
              <a:t>int</a:t>
            </a:r>
            <a:r>
              <a:rPr lang="en-ID" sz="1400" b="0">
                <a:solidFill>
                  <a:srgbClr val="000000"/>
                </a:solidFill>
                <a:effectLst/>
                <a:latin typeface="Courier New" panose="02070309020205020404" pitchFamily="49" charset="0"/>
              </a:rPr>
              <a:t> y, </a:t>
            </a:r>
            <a:r>
              <a:rPr lang="en-ID" sz="1400" b="0">
                <a:solidFill>
                  <a:srgbClr val="267F99"/>
                </a:solidFill>
                <a:effectLst/>
                <a:latin typeface="Courier New" panose="02070309020205020404" pitchFamily="49" charset="0"/>
              </a:rPr>
              <a:t>int</a:t>
            </a:r>
            <a:r>
              <a:rPr lang="en-ID" sz="1400" b="0">
                <a:solidFill>
                  <a:srgbClr val="000000"/>
                </a:solidFill>
                <a:effectLst/>
                <a:latin typeface="Courier New" panose="02070309020205020404" pitchFamily="49" charset="0"/>
              </a:rPr>
              <a:t> value) {</a:t>
            </a:r>
          </a:p>
          <a:p>
            <a:r>
              <a:rPr lang="en-ID" sz="1400" b="0">
                <a:solidFill>
                  <a:srgbClr val="000000"/>
                </a:solidFill>
                <a:effectLst/>
                <a:latin typeface="Courier New" panose="02070309020205020404" pitchFamily="49" charset="0"/>
              </a:rPr>
              <a:t>        </a:t>
            </a:r>
            <a:r>
              <a:rPr lang="en-ID" sz="1400" b="0">
                <a:solidFill>
                  <a:srgbClr val="AF00DB"/>
                </a:solidFill>
                <a:effectLst/>
                <a:latin typeface="Courier New" panose="02070309020205020404" pitchFamily="49" charset="0"/>
              </a:rPr>
              <a:t>while</a:t>
            </a:r>
            <a:r>
              <a:rPr lang="en-ID" sz="1400" b="0">
                <a:solidFill>
                  <a:srgbClr val="000000"/>
                </a:solidFill>
                <a:effectLst/>
                <a:latin typeface="Courier New" panose="02070309020205020404" pitchFamily="49" charset="0"/>
              </a:rPr>
              <a:t> (x &lt; </a:t>
            </a:r>
            <a:r>
              <a:rPr lang="en-ID" sz="1400" b="0">
                <a:solidFill>
                  <a:srgbClr val="09885A"/>
                </a:solidFill>
                <a:effectLst/>
                <a:latin typeface="Courier New" panose="02070309020205020404" pitchFamily="49" charset="0"/>
              </a:rPr>
              <a:t>0</a:t>
            </a:r>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x + = </a:t>
            </a:r>
            <a:r>
              <a:rPr lang="en-ID" sz="1400" b="0">
                <a:solidFill>
                  <a:srgbClr val="09885A"/>
                </a:solidFill>
                <a:effectLst/>
                <a:latin typeface="Courier New" panose="02070309020205020404" pitchFamily="49" charset="0"/>
              </a:rPr>
              <a:t>9</a:t>
            </a:r>
            <a:r>
              <a:rPr lang="en-ID" sz="1400" b="0">
                <a:solidFill>
                  <a:srgbClr val="000000"/>
                </a:solidFill>
                <a:effectLst/>
                <a:latin typeface="Courier New" panose="02070309020205020404" pitchFamily="49" charset="0"/>
              </a:rPr>
              <a:t>;</a:t>
            </a:r>
          </a:p>
          <a:p>
            <a:r>
              <a:rPr lang="en-ID" sz="1400" b="0">
                <a:solidFill>
                  <a:srgbClr val="000000"/>
                </a:solidFill>
                <a:effectLst/>
                <a:latin typeface="Courier New" panose="02070309020205020404" pitchFamily="49" charset="0"/>
              </a:rPr>
              <a:t>            y--;</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a:t>
            </a:r>
            <a:r>
              <a:rPr lang="en-ID" sz="1400" b="0">
                <a:solidFill>
                  <a:srgbClr val="AF00DB"/>
                </a:solidFill>
                <a:effectLst/>
                <a:latin typeface="Courier New" panose="02070309020205020404" pitchFamily="49" charset="0"/>
              </a:rPr>
              <a:t>while</a:t>
            </a:r>
            <a:r>
              <a:rPr lang="en-ID" sz="1400" b="0">
                <a:solidFill>
                  <a:srgbClr val="000000"/>
                </a:solidFill>
                <a:effectLst/>
                <a:latin typeface="Courier New" panose="02070309020205020404" pitchFamily="49" charset="0"/>
              </a:rPr>
              <a:t> (x &gt; </a:t>
            </a:r>
            <a:r>
              <a:rPr lang="en-ID" sz="1400" b="0">
                <a:solidFill>
                  <a:srgbClr val="09885A"/>
                </a:solidFill>
                <a:effectLst/>
                <a:latin typeface="Courier New" panose="02070309020205020404" pitchFamily="49" charset="0"/>
              </a:rPr>
              <a:t>8</a:t>
            </a:r>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x -= </a:t>
            </a:r>
            <a:r>
              <a:rPr lang="en-ID" sz="1400" b="0">
                <a:solidFill>
                  <a:srgbClr val="09885A"/>
                </a:solidFill>
                <a:effectLst/>
                <a:latin typeface="Courier New" panose="02070309020205020404" pitchFamily="49" charset="0"/>
              </a:rPr>
              <a:t>9</a:t>
            </a:r>
            <a:r>
              <a:rPr lang="en-ID" sz="1400" b="0">
                <a:solidFill>
                  <a:srgbClr val="000000"/>
                </a:solidFill>
                <a:effectLst/>
                <a:latin typeface="Courier New" panose="02070309020205020404" pitchFamily="49" charset="0"/>
              </a:rPr>
              <a:t>;</a:t>
            </a:r>
          </a:p>
          <a:p>
            <a:r>
              <a:rPr lang="en-ID" sz="1400" b="0">
                <a:solidFill>
                  <a:srgbClr val="000000"/>
                </a:solidFill>
                <a:effectLst/>
                <a:latin typeface="Courier New" panose="02070309020205020404" pitchFamily="49" charset="0"/>
              </a:rPr>
              <a:t>            y++;</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matrix[x][y] = value;</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a:t>
            </a:r>
          </a:p>
          <a:p>
            <a:endParaRPr lang="en-ID" sz="1400" b="0">
              <a:solidFill>
                <a:srgbClr val="000000"/>
              </a:solidFill>
              <a:effectLst/>
              <a:latin typeface="Courier New" panose="02070309020205020404" pitchFamily="49" charset="0"/>
            </a:endParaRPr>
          </a:p>
        </p:txBody>
      </p:sp>
      <p:sp>
        <p:nvSpPr>
          <p:cNvPr id="5" name="Rectangle 4">
            <a:extLst>
              <a:ext uri="{FF2B5EF4-FFF2-40B4-BE49-F238E27FC236}">
                <a16:creationId xmlns:a16="http://schemas.microsoft.com/office/drawing/2014/main" id="{344F1195-4D56-EBC6-5371-BF69F4296DD4}"/>
              </a:ext>
            </a:extLst>
          </p:cNvPr>
          <p:cNvSpPr/>
          <p:nvPr/>
        </p:nvSpPr>
        <p:spPr>
          <a:xfrm>
            <a:off x="6096000" y="1719502"/>
            <a:ext cx="5479472" cy="292177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ID" sz="1400" b="0">
                <a:solidFill>
                  <a:srgbClr val="000000"/>
                </a:solidFill>
                <a:effectLst/>
                <a:latin typeface="Courier New" panose="02070309020205020404" pitchFamily="49" charset="0"/>
              </a:rPr>
              <a:t>System.out.</a:t>
            </a:r>
            <a:r>
              <a:rPr lang="en-ID" sz="1400" b="0">
                <a:solidFill>
                  <a:srgbClr val="795E26"/>
                </a:solidFill>
                <a:effectLst/>
                <a:latin typeface="Courier New" panose="02070309020205020404" pitchFamily="49" charset="0"/>
              </a:rPr>
              <a:t>print</a:t>
            </a:r>
            <a:r>
              <a:rPr lang="en-ID" sz="1400" b="0">
                <a:solidFill>
                  <a:srgbClr val="000000"/>
                </a:solidFill>
                <a:effectLst/>
                <a:latin typeface="Courier New" panose="02070309020205020404" pitchFamily="49" charset="0"/>
              </a:rPr>
              <a:t>(</a:t>
            </a:r>
            <a:r>
              <a:rPr lang="en-ID" sz="1400" b="0">
                <a:solidFill>
                  <a:srgbClr val="A31515"/>
                </a:solidFill>
                <a:effectLst/>
                <a:latin typeface="Courier New" panose="02070309020205020404" pitchFamily="49" charset="0"/>
              </a:rPr>
              <a:t>"\n"</a:t>
            </a:r>
            <a:r>
              <a:rPr lang="en-ID" sz="1400" b="0">
                <a:solidFill>
                  <a:srgbClr val="000000"/>
                </a:solidFill>
                <a:effectLst/>
                <a:latin typeface="Courier New" panose="02070309020205020404" pitchFamily="49" charset="0"/>
              </a:rPr>
              <a:t>);</a:t>
            </a:r>
          </a:p>
          <a:p>
            <a:r>
              <a:rPr lang="en-ID" sz="1400" b="0">
                <a:solidFill>
                  <a:srgbClr val="AF00DB"/>
                </a:solidFill>
                <a:effectLst/>
                <a:latin typeface="Courier New" panose="02070309020205020404" pitchFamily="49" charset="0"/>
              </a:rPr>
              <a:t>for</a:t>
            </a:r>
            <a:r>
              <a:rPr lang="en-ID" sz="1400" b="0">
                <a:solidFill>
                  <a:srgbClr val="000000"/>
                </a:solidFill>
                <a:effectLst/>
                <a:latin typeface="Courier New" panose="02070309020205020404" pitchFamily="49" charset="0"/>
              </a:rPr>
              <a:t> (</a:t>
            </a:r>
            <a:r>
              <a:rPr lang="en-ID" sz="1400" b="0">
                <a:solidFill>
                  <a:srgbClr val="267F99"/>
                </a:solidFill>
                <a:effectLst/>
                <a:latin typeface="Courier New" panose="02070309020205020404" pitchFamily="49" charset="0"/>
              </a:rPr>
              <a:t>int</a:t>
            </a:r>
            <a:r>
              <a:rPr lang="en-ID" sz="1400" b="0">
                <a:solidFill>
                  <a:srgbClr val="000000"/>
                </a:solidFill>
                <a:effectLst/>
                <a:latin typeface="Courier New" panose="02070309020205020404" pitchFamily="49" charset="0"/>
              </a:rPr>
              <a:t> x = </a:t>
            </a:r>
            <a:r>
              <a:rPr lang="en-ID" sz="1400" b="0">
                <a:solidFill>
                  <a:srgbClr val="09885A"/>
                </a:solidFill>
                <a:effectLst/>
                <a:latin typeface="Courier New" panose="02070309020205020404" pitchFamily="49" charset="0"/>
              </a:rPr>
              <a:t>0</a:t>
            </a:r>
            <a:r>
              <a:rPr lang="en-ID" sz="1400" b="0">
                <a:solidFill>
                  <a:srgbClr val="000000"/>
                </a:solidFill>
                <a:effectLst/>
                <a:latin typeface="Courier New" panose="02070309020205020404" pitchFamily="49" charset="0"/>
              </a:rPr>
              <a:t>; x != </a:t>
            </a:r>
            <a:r>
              <a:rPr lang="en-ID" sz="1400" b="0">
                <a:solidFill>
                  <a:srgbClr val="09885A"/>
                </a:solidFill>
                <a:effectLst/>
                <a:latin typeface="Courier New" panose="02070309020205020404" pitchFamily="49" charset="0"/>
              </a:rPr>
              <a:t>9</a:t>
            </a:r>
            <a:r>
              <a:rPr lang="en-ID" sz="1400" b="0">
                <a:solidFill>
                  <a:srgbClr val="000000"/>
                </a:solidFill>
                <a:effectLst/>
                <a:latin typeface="Courier New" panose="02070309020205020404" pitchFamily="49" charset="0"/>
              </a:rPr>
              <a:t>; x++) {</a:t>
            </a:r>
          </a:p>
          <a:p>
            <a:r>
              <a:rPr lang="en-ID" sz="1400" b="0">
                <a:solidFill>
                  <a:srgbClr val="000000"/>
                </a:solidFill>
                <a:effectLst/>
                <a:latin typeface="Courier New" panose="02070309020205020404" pitchFamily="49" charset="0"/>
              </a:rPr>
              <a:t>    </a:t>
            </a:r>
            <a:r>
              <a:rPr lang="en-ID" sz="1400" b="0">
                <a:solidFill>
                  <a:srgbClr val="AF00DB"/>
                </a:solidFill>
                <a:effectLst/>
                <a:latin typeface="Courier New" panose="02070309020205020404" pitchFamily="49" charset="0"/>
              </a:rPr>
              <a:t>for</a:t>
            </a:r>
            <a:r>
              <a:rPr lang="en-ID" sz="1400" b="0">
                <a:solidFill>
                  <a:srgbClr val="000000"/>
                </a:solidFill>
                <a:effectLst/>
                <a:latin typeface="Courier New" panose="02070309020205020404" pitchFamily="49" charset="0"/>
              </a:rPr>
              <a:t> (</a:t>
            </a:r>
            <a:r>
              <a:rPr lang="en-ID" sz="1400" b="0">
                <a:solidFill>
                  <a:srgbClr val="267F99"/>
                </a:solidFill>
                <a:effectLst/>
                <a:latin typeface="Courier New" panose="02070309020205020404" pitchFamily="49" charset="0"/>
              </a:rPr>
              <a:t>int</a:t>
            </a:r>
            <a:r>
              <a:rPr lang="en-ID" sz="1400" b="0">
                <a:solidFill>
                  <a:srgbClr val="000000"/>
                </a:solidFill>
                <a:effectLst/>
                <a:latin typeface="Courier New" panose="02070309020205020404" pitchFamily="49" charset="0"/>
              </a:rPr>
              <a:t> y = </a:t>
            </a:r>
            <a:r>
              <a:rPr lang="en-ID" sz="1400" b="0">
                <a:solidFill>
                  <a:srgbClr val="09885A"/>
                </a:solidFill>
                <a:effectLst/>
                <a:latin typeface="Courier New" panose="02070309020205020404" pitchFamily="49" charset="0"/>
              </a:rPr>
              <a:t>0</a:t>
            </a:r>
            <a:r>
              <a:rPr lang="en-ID" sz="1400" b="0">
                <a:solidFill>
                  <a:srgbClr val="000000"/>
                </a:solidFill>
                <a:effectLst/>
                <a:latin typeface="Courier New" panose="02070309020205020404" pitchFamily="49" charset="0"/>
              </a:rPr>
              <a:t>; y != </a:t>
            </a:r>
            <a:r>
              <a:rPr lang="en-ID" sz="1400" b="0">
                <a:solidFill>
                  <a:srgbClr val="09885A"/>
                </a:solidFill>
                <a:effectLst/>
                <a:latin typeface="Courier New" panose="02070309020205020404" pitchFamily="49" charset="0"/>
              </a:rPr>
              <a:t>9</a:t>
            </a:r>
            <a:r>
              <a:rPr lang="en-ID" sz="1400" b="0">
                <a:solidFill>
                  <a:srgbClr val="000000"/>
                </a:solidFill>
                <a:effectLst/>
                <a:latin typeface="Courier New" panose="02070309020205020404" pitchFamily="49" charset="0"/>
              </a:rPr>
              <a:t>; y++){</a:t>
            </a:r>
          </a:p>
          <a:p>
            <a:r>
              <a:rPr lang="en-ID" sz="1400" b="0">
                <a:solidFill>
                  <a:srgbClr val="000000"/>
                </a:solidFill>
                <a:effectLst/>
                <a:latin typeface="Courier New" panose="02070309020205020404" pitchFamily="49" charset="0"/>
              </a:rPr>
              <a:t>        System.out.</a:t>
            </a:r>
            <a:r>
              <a:rPr lang="en-ID" sz="1400" b="0">
                <a:solidFill>
                  <a:srgbClr val="795E26"/>
                </a:solidFill>
                <a:effectLst/>
                <a:latin typeface="Courier New" panose="02070309020205020404" pitchFamily="49" charset="0"/>
              </a:rPr>
              <a:t>print</a:t>
            </a:r>
            <a:r>
              <a:rPr lang="en-ID" sz="1400" b="0">
                <a:solidFill>
                  <a:srgbClr val="000000"/>
                </a:solidFill>
                <a:effectLst/>
                <a:latin typeface="Courier New" panose="02070309020205020404" pitchFamily="49" charset="0"/>
              </a:rPr>
              <a:t>(</a:t>
            </a:r>
            <a:r>
              <a:rPr lang="en-ID" sz="1400" b="0">
                <a:solidFill>
                  <a:srgbClr val="A31515"/>
                </a:solidFill>
                <a:effectLst/>
                <a:latin typeface="Courier New" panose="02070309020205020404" pitchFamily="49" charset="0"/>
              </a:rPr>
              <a:t>" "</a:t>
            </a:r>
            <a:r>
              <a:rPr lang="en-ID" sz="1400" b="0">
                <a:solidFill>
                  <a:srgbClr val="000000"/>
                </a:solidFill>
                <a:effectLst/>
                <a:latin typeface="Courier New" panose="02070309020205020404" pitchFamily="49" charset="0"/>
              </a:rPr>
              <a:t> + inputMatrix[x][y] + </a:t>
            </a:r>
            <a:r>
              <a:rPr lang="en-ID" sz="1400" b="0">
                <a:solidFill>
                  <a:srgbClr val="A31515"/>
                </a:solidFill>
                <a:effectLst/>
                <a:latin typeface="Courier New" panose="02070309020205020404" pitchFamily="49" charset="0"/>
              </a:rPr>
              <a:t>" "</a:t>
            </a:r>
            <a:r>
              <a:rPr lang="en-ID" sz="1400" b="0">
                <a:solidFill>
                  <a:srgbClr val="000000"/>
                </a:solidFill>
                <a:effectLst/>
                <a:latin typeface="Courier New" panose="02070309020205020404" pitchFamily="49" charset="0"/>
              </a:rPr>
              <a:t>);</a:t>
            </a:r>
          </a:p>
          <a:p>
            <a:r>
              <a:rPr lang="en-ID" sz="1400" b="0">
                <a:solidFill>
                  <a:srgbClr val="000000"/>
                </a:solidFill>
                <a:effectLst/>
                <a:latin typeface="Courier New" panose="02070309020205020404" pitchFamily="49" charset="0"/>
              </a:rPr>
              <a:t>        </a:t>
            </a:r>
            <a:r>
              <a:rPr lang="en-ID" sz="1400" b="0">
                <a:solidFill>
                  <a:srgbClr val="AF00DB"/>
                </a:solidFill>
                <a:effectLst/>
                <a:latin typeface="Courier New" panose="02070309020205020404" pitchFamily="49" charset="0"/>
              </a:rPr>
              <a:t>if</a:t>
            </a:r>
            <a:r>
              <a:rPr lang="en-ID" sz="1400" b="0">
                <a:solidFill>
                  <a:srgbClr val="000000"/>
                </a:solidFill>
                <a:effectLst/>
                <a:latin typeface="Courier New" panose="02070309020205020404" pitchFamily="49" charset="0"/>
              </a:rPr>
              <a:t> (y == </a:t>
            </a:r>
            <a:r>
              <a:rPr lang="en-ID" sz="1400" b="0">
                <a:solidFill>
                  <a:srgbClr val="09885A"/>
                </a:solidFill>
                <a:effectLst/>
                <a:latin typeface="Courier New" panose="02070309020205020404" pitchFamily="49" charset="0"/>
              </a:rPr>
              <a:t>2</a:t>
            </a:r>
            <a:r>
              <a:rPr lang="en-ID" sz="1400" b="0">
                <a:solidFill>
                  <a:srgbClr val="000000"/>
                </a:solidFill>
                <a:effectLst/>
                <a:latin typeface="Courier New" panose="02070309020205020404" pitchFamily="49" charset="0"/>
              </a:rPr>
              <a:t> || y == </a:t>
            </a:r>
            <a:r>
              <a:rPr lang="en-ID" sz="1400" b="0">
                <a:solidFill>
                  <a:srgbClr val="09885A"/>
                </a:solidFill>
                <a:effectLst/>
                <a:latin typeface="Courier New" panose="02070309020205020404" pitchFamily="49" charset="0"/>
              </a:rPr>
              <a:t>5</a:t>
            </a:r>
            <a:r>
              <a:rPr lang="en-ID" sz="1400" b="0">
                <a:solidFill>
                  <a:srgbClr val="000000"/>
                </a:solidFill>
                <a:effectLst/>
                <a:latin typeface="Courier New" panose="02070309020205020404" pitchFamily="49" charset="0"/>
              </a:rPr>
              <a:t>)</a:t>
            </a:r>
          </a:p>
          <a:p>
            <a:r>
              <a:rPr lang="en-ID" sz="1400" b="0">
                <a:solidFill>
                  <a:srgbClr val="000000"/>
                </a:solidFill>
                <a:effectLst/>
                <a:latin typeface="Courier New" panose="02070309020205020404" pitchFamily="49" charset="0"/>
              </a:rPr>
              <a:t>        System.out.</a:t>
            </a:r>
            <a:r>
              <a:rPr lang="en-ID" sz="1400" b="0">
                <a:solidFill>
                  <a:srgbClr val="795E26"/>
                </a:solidFill>
                <a:effectLst/>
                <a:latin typeface="Courier New" panose="02070309020205020404" pitchFamily="49" charset="0"/>
              </a:rPr>
              <a:t>print</a:t>
            </a:r>
            <a:r>
              <a:rPr lang="en-ID" sz="1400" b="0">
                <a:solidFill>
                  <a:srgbClr val="000000"/>
                </a:solidFill>
                <a:effectLst/>
                <a:latin typeface="Courier New" panose="02070309020205020404" pitchFamily="49" charset="0"/>
              </a:rPr>
              <a:t>(</a:t>
            </a:r>
            <a:r>
              <a:rPr lang="en-ID" sz="1400" b="0">
                <a:solidFill>
                  <a:srgbClr val="A31515"/>
                </a:solidFill>
                <a:effectLst/>
                <a:latin typeface="Courier New" panose="02070309020205020404" pitchFamily="49" charset="0"/>
              </a:rPr>
              <a:t>" | "</a:t>
            </a:r>
            <a:r>
              <a:rPr lang="en-ID" sz="1400" b="0">
                <a:solidFill>
                  <a:srgbClr val="000000"/>
                </a:solidFill>
                <a:effectLst/>
                <a:latin typeface="Courier New" panose="02070309020205020404" pitchFamily="49" charset="0"/>
              </a:rPr>
              <a:t>);</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a:t>
            </a:r>
            <a:r>
              <a:rPr lang="en-ID" sz="1400" b="0">
                <a:solidFill>
                  <a:srgbClr val="AF00DB"/>
                </a:solidFill>
                <a:effectLst/>
                <a:latin typeface="Courier New" panose="02070309020205020404" pitchFamily="49" charset="0"/>
              </a:rPr>
              <a:t>if</a:t>
            </a:r>
            <a:r>
              <a:rPr lang="en-ID" sz="1400" b="0">
                <a:solidFill>
                  <a:srgbClr val="000000"/>
                </a:solidFill>
                <a:effectLst/>
                <a:latin typeface="Courier New" panose="02070309020205020404" pitchFamily="49" charset="0"/>
              </a:rPr>
              <a:t> (x == </a:t>
            </a:r>
            <a:r>
              <a:rPr lang="en-ID" sz="1400" b="0">
                <a:solidFill>
                  <a:srgbClr val="09885A"/>
                </a:solidFill>
                <a:effectLst/>
                <a:latin typeface="Courier New" panose="02070309020205020404" pitchFamily="49" charset="0"/>
              </a:rPr>
              <a:t>2</a:t>
            </a:r>
            <a:r>
              <a:rPr lang="en-ID" sz="1400" b="0">
                <a:solidFill>
                  <a:srgbClr val="000000"/>
                </a:solidFill>
                <a:effectLst/>
                <a:latin typeface="Courier New" panose="02070309020205020404" pitchFamily="49" charset="0"/>
              </a:rPr>
              <a:t> || x == </a:t>
            </a:r>
            <a:r>
              <a:rPr lang="en-ID" sz="1400" b="0">
                <a:solidFill>
                  <a:srgbClr val="09885A"/>
                </a:solidFill>
                <a:effectLst/>
                <a:latin typeface="Courier New" panose="02070309020205020404" pitchFamily="49" charset="0"/>
              </a:rPr>
              <a:t>5</a:t>
            </a:r>
            <a:r>
              <a:rPr lang="en-ID" sz="1400" b="0">
                <a:solidFill>
                  <a:srgbClr val="000000"/>
                </a:solidFill>
                <a:effectLst/>
                <a:latin typeface="Courier New" panose="02070309020205020404" pitchFamily="49" charset="0"/>
              </a:rPr>
              <a:t>)</a:t>
            </a:r>
          </a:p>
          <a:p>
            <a:r>
              <a:rPr lang="en-ID" sz="1400" b="0">
                <a:solidFill>
                  <a:srgbClr val="000000"/>
                </a:solidFill>
                <a:effectLst/>
                <a:latin typeface="Courier New" panose="02070309020205020404" pitchFamily="49" charset="0"/>
              </a:rPr>
              <a:t>    System.out.</a:t>
            </a:r>
            <a:r>
              <a:rPr lang="en-ID" sz="1400" b="0">
                <a:solidFill>
                  <a:srgbClr val="795E26"/>
                </a:solidFill>
                <a:effectLst/>
                <a:latin typeface="Courier New" panose="02070309020205020404" pitchFamily="49" charset="0"/>
              </a:rPr>
              <a:t>print</a:t>
            </a:r>
            <a:r>
              <a:rPr lang="en-ID" sz="1400" b="0">
                <a:solidFill>
                  <a:srgbClr val="000000"/>
                </a:solidFill>
                <a:effectLst/>
                <a:latin typeface="Courier New" panose="02070309020205020404" pitchFamily="49" charset="0"/>
              </a:rPr>
              <a:t>(</a:t>
            </a:r>
            <a:r>
              <a:rPr lang="en-ID" sz="1400" b="0">
                <a:solidFill>
                  <a:srgbClr val="A31515"/>
                </a:solidFill>
                <a:effectLst/>
                <a:latin typeface="Courier New" panose="02070309020205020404" pitchFamily="49" charset="0"/>
              </a:rPr>
              <a:t>"\n-----+-----+-----"</a:t>
            </a:r>
            <a:r>
              <a:rPr lang="en-ID" sz="1400" b="0">
                <a:solidFill>
                  <a:srgbClr val="000000"/>
                </a:solidFill>
                <a:effectLst/>
                <a:latin typeface="Courier New" panose="02070309020205020404" pitchFamily="49" charset="0"/>
              </a:rPr>
              <a:t>);</a:t>
            </a:r>
          </a:p>
          <a:p>
            <a:r>
              <a:rPr lang="en-ID" sz="1400" b="0">
                <a:solidFill>
                  <a:srgbClr val="000000"/>
                </a:solidFill>
                <a:effectLst/>
                <a:latin typeface="Courier New" panose="02070309020205020404" pitchFamily="49" charset="0"/>
              </a:rPr>
              <a:t>    System.out.</a:t>
            </a:r>
            <a:r>
              <a:rPr lang="en-ID" sz="1400" b="0">
                <a:solidFill>
                  <a:srgbClr val="795E26"/>
                </a:solidFill>
                <a:effectLst/>
                <a:latin typeface="Courier New" panose="02070309020205020404" pitchFamily="49" charset="0"/>
              </a:rPr>
              <a:t>print</a:t>
            </a:r>
            <a:r>
              <a:rPr lang="en-ID" sz="1400" b="0">
                <a:solidFill>
                  <a:srgbClr val="000000"/>
                </a:solidFill>
                <a:effectLst/>
                <a:latin typeface="Courier New" panose="02070309020205020404" pitchFamily="49" charset="0"/>
              </a:rPr>
              <a:t>(</a:t>
            </a:r>
            <a:r>
              <a:rPr lang="en-ID" sz="1400" b="0">
                <a:solidFill>
                  <a:srgbClr val="A31515"/>
                </a:solidFill>
                <a:effectLst/>
                <a:latin typeface="Courier New" panose="02070309020205020404" pitchFamily="49" charset="0"/>
              </a:rPr>
              <a:t>"\n"</a:t>
            </a:r>
            <a:r>
              <a:rPr lang="en-ID" sz="1400" b="0">
                <a:solidFill>
                  <a:srgbClr val="000000"/>
                </a:solidFill>
                <a:effectLst/>
                <a:latin typeface="Courier New" panose="02070309020205020404" pitchFamily="49" charset="0"/>
              </a:rPr>
              <a:t>);</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a:t>
            </a:r>
          </a:p>
          <a:p>
            <a:endParaRPr lang="en-ID" sz="1400"/>
          </a:p>
        </p:txBody>
      </p:sp>
    </p:spTree>
    <p:extLst>
      <p:ext uri="{BB962C8B-B14F-4D97-AF65-F5344CB8AC3E}">
        <p14:creationId xmlns:p14="http://schemas.microsoft.com/office/powerpoint/2010/main" val="3199557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73B7A-A09C-3959-0CCF-D1EB0DEFF0E7}"/>
              </a:ext>
            </a:extLst>
          </p:cNvPr>
          <p:cNvSpPr>
            <a:spLocks noGrp="1"/>
          </p:cNvSpPr>
          <p:nvPr>
            <p:ph type="title"/>
          </p:nvPr>
        </p:nvSpPr>
        <p:spPr>
          <a:xfrm>
            <a:off x="919741" y="332509"/>
            <a:ext cx="10131425" cy="1456267"/>
          </a:xfrm>
        </p:spPr>
        <p:txBody>
          <a:bodyPr anchor="t">
            <a:normAutofit/>
          </a:bodyPr>
          <a:lstStyle/>
          <a:p>
            <a:r>
              <a:rPr lang="en-US"/>
              <a:t>Penggunaan algoritma </a:t>
            </a:r>
            <a:r>
              <a:rPr lang="en-US" i="1"/>
              <a:t>backtracking </a:t>
            </a:r>
            <a:r>
              <a:rPr lang="en-US"/>
              <a:t>dalam penyelesaian permainan sudoku</a:t>
            </a:r>
            <a:endParaRPr lang="en-ID"/>
          </a:p>
        </p:txBody>
      </p:sp>
      <p:sp>
        <p:nvSpPr>
          <p:cNvPr id="3" name="Rectangle 2">
            <a:extLst>
              <a:ext uri="{FF2B5EF4-FFF2-40B4-BE49-F238E27FC236}">
                <a16:creationId xmlns:a16="http://schemas.microsoft.com/office/drawing/2014/main" id="{5095672E-8601-DF95-85B0-70A1FE8B869B}"/>
              </a:ext>
            </a:extLst>
          </p:cNvPr>
          <p:cNvSpPr/>
          <p:nvPr/>
        </p:nvSpPr>
        <p:spPr>
          <a:xfrm>
            <a:off x="919741" y="1996594"/>
            <a:ext cx="4904509" cy="427951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ID" sz="1400" b="0">
                <a:solidFill>
                  <a:srgbClr val="000000"/>
                </a:solidFill>
                <a:effectLst/>
                <a:latin typeface="Courier New" panose="02070309020205020404" pitchFamily="49" charset="0"/>
              </a:rPr>
              <a:t>Boolean cekKolom (</a:t>
            </a:r>
            <a:r>
              <a:rPr lang="en-ID" sz="1400" b="0">
                <a:solidFill>
                  <a:srgbClr val="267F99"/>
                </a:solidFill>
                <a:effectLst/>
                <a:latin typeface="Courier New" panose="02070309020205020404" pitchFamily="49" charset="0"/>
              </a:rPr>
              <a:t>int</a:t>
            </a:r>
            <a:r>
              <a:rPr lang="en-ID" sz="1400" b="0">
                <a:solidFill>
                  <a:srgbClr val="000000"/>
                </a:solidFill>
                <a:effectLst/>
                <a:latin typeface="Courier New" panose="02070309020205020404" pitchFamily="49" charset="0"/>
              </a:rPr>
              <a:t> x, </a:t>
            </a:r>
            <a:r>
              <a:rPr lang="en-ID" sz="1400" b="0">
                <a:solidFill>
                  <a:srgbClr val="267F99"/>
                </a:solidFill>
                <a:effectLst/>
                <a:latin typeface="Courier New" panose="02070309020205020404" pitchFamily="49" charset="0"/>
              </a:rPr>
              <a:t>int</a:t>
            </a:r>
            <a:r>
              <a:rPr lang="en-ID" sz="1400" b="0">
                <a:solidFill>
                  <a:srgbClr val="000000"/>
                </a:solidFill>
                <a:effectLst/>
                <a:latin typeface="Courier New" panose="02070309020205020404" pitchFamily="49" charset="0"/>
              </a:rPr>
              <a:t> y, </a:t>
            </a:r>
            <a:r>
              <a:rPr lang="en-ID" sz="1400" b="0">
                <a:solidFill>
                  <a:srgbClr val="267F99"/>
                </a:solidFill>
                <a:effectLst/>
                <a:latin typeface="Courier New" panose="02070309020205020404" pitchFamily="49" charset="0"/>
              </a:rPr>
              <a:t>int</a:t>
            </a:r>
            <a:r>
              <a:rPr lang="en-ID" sz="1400" b="0">
                <a:solidFill>
                  <a:srgbClr val="000000"/>
                </a:solidFill>
                <a:effectLst/>
                <a:latin typeface="Courier New" panose="02070309020205020404" pitchFamily="49" charset="0"/>
              </a:rPr>
              <a:t> nilai) {</a:t>
            </a:r>
          </a:p>
          <a:p>
            <a:r>
              <a:rPr lang="en-ID" sz="1400" b="0">
                <a:solidFill>
                  <a:srgbClr val="000000"/>
                </a:solidFill>
                <a:effectLst/>
                <a:latin typeface="Courier New" panose="02070309020205020404" pitchFamily="49" charset="0"/>
              </a:rPr>
              <a:t>    // n adalah ukuran papan</a:t>
            </a:r>
          </a:p>
          <a:p>
            <a:r>
              <a:rPr lang="en-ID" sz="1400" b="0">
                <a:solidFill>
                  <a:srgbClr val="000000"/>
                </a:solidFill>
                <a:effectLst/>
                <a:latin typeface="Courier New" panose="02070309020205020404" pitchFamily="49" charset="0"/>
              </a:rPr>
              <a:t>    Boolean found1 = true;</a:t>
            </a:r>
          </a:p>
          <a:p>
            <a:r>
              <a:rPr lang="en-ID" sz="1400" b="0">
                <a:solidFill>
                  <a:srgbClr val="000000"/>
                </a:solidFill>
                <a:effectLst/>
                <a:latin typeface="Courier New" panose="02070309020205020404" pitchFamily="49" charset="0"/>
              </a:rPr>
              <a:t>    </a:t>
            </a:r>
            <a:r>
              <a:rPr lang="en-ID" sz="1400" b="0">
                <a:solidFill>
                  <a:srgbClr val="267F99"/>
                </a:solidFill>
                <a:effectLst/>
                <a:latin typeface="Courier New" panose="02070309020205020404" pitchFamily="49" charset="0"/>
              </a:rPr>
              <a:t>int</a:t>
            </a:r>
            <a:r>
              <a:rPr lang="en-ID" sz="1400" b="0">
                <a:solidFill>
                  <a:srgbClr val="000000"/>
                </a:solidFill>
                <a:effectLst/>
                <a:latin typeface="Courier New" panose="02070309020205020404" pitchFamily="49" charset="0"/>
              </a:rPr>
              <a:t> j = </a:t>
            </a:r>
            <a:r>
              <a:rPr lang="en-ID" sz="1400" b="0">
                <a:solidFill>
                  <a:srgbClr val="09885A"/>
                </a:solidFill>
                <a:effectLst/>
                <a:latin typeface="Courier New" panose="02070309020205020404" pitchFamily="49" charset="0"/>
              </a:rPr>
              <a:t>0</a:t>
            </a:r>
            <a:r>
              <a:rPr lang="en-ID" sz="1400" b="0">
                <a:solidFill>
                  <a:srgbClr val="000000"/>
                </a:solidFill>
                <a:effectLst/>
                <a:latin typeface="Courier New" panose="02070309020205020404" pitchFamily="49" charset="0"/>
              </a:rPr>
              <a:t>;</a:t>
            </a:r>
          </a:p>
          <a:p>
            <a:r>
              <a:rPr lang="en-ID" sz="1400" b="0">
                <a:solidFill>
                  <a:srgbClr val="000000"/>
                </a:solidFill>
                <a:effectLst/>
                <a:latin typeface="Courier New" panose="02070309020205020404" pitchFamily="49" charset="0"/>
              </a:rPr>
              <a:t>    </a:t>
            </a:r>
            <a:r>
              <a:rPr lang="en-ID" sz="1400" b="0">
                <a:solidFill>
                  <a:srgbClr val="AF00DB"/>
                </a:solidFill>
                <a:effectLst/>
                <a:latin typeface="Courier New" panose="02070309020205020404" pitchFamily="49" charset="0"/>
              </a:rPr>
              <a:t>while</a:t>
            </a:r>
            <a:r>
              <a:rPr lang="en-ID" sz="1400" b="0">
                <a:solidFill>
                  <a:srgbClr val="000000"/>
                </a:solidFill>
                <a:effectLst/>
                <a:latin typeface="Courier New" panose="02070309020205020404" pitchFamily="49" charset="0"/>
              </a:rPr>
              <a:t> (found1 &amp;&amp; (j &lt; (n * n)))</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a:t>
            </a:r>
            <a:r>
              <a:rPr lang="en-ID" sz="1400" b="0">
                <a:solidFill>
                  <a:srgbClr val="AF00DB"/>
                </a:solidFill>
                <a:effectLst/>
                <a:latin typeface="Courier New" panose="02070309020205020404" pitchFamily="49" charset="0"/>
              </a:rPr>
              <a:t>if</a:t>
            </a:r>
            <a:r>
              <a:rPr lang="en-ID" sz="1400" b="0">
                <a:solidFill>
                  <a:srgbClr val="000000"/>
                </a:solidFill>
                <a:effectLst/>
                <a:latin typeface="Courier New" panose="02070309020205020404" pitchFamily="49" charset="0"/>
              </a:rPr>
              <a:t> (j == y)</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 do nothing</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a:t>
            </a:r>
            <a:r>
              <a:rPr lang="en-ID" sz="1400" b="0">
                <a:solidFill>
                  <a:srgbClr val="AF00DB"/>
                </a:solidFill>
                <a:effectLst/>
                <a:latin typeface="Courier New" panose="02070309020205020404" pitchFamily="49" charset="0"/>
              </a:rPr>
              <a:t>else</a:t>
            </a:r>
            <a:r>
              <a:rPr lang="en-ID" sz="1400" b="0">
                <a:solidFill>
                  <a:srgbClr val="000000"/>
                </a:solidFill>
                <a:effectLst/>
                <a:latin typeface="Courier New" panose="02070309020205020404" pitchFamily="49" charset="0"/>
              </a:rPr>
              <a:t>{</a:t>
            </a:r>
          </a:p>
          <a:p>
            <a:r>
              <a:rPr lang="en-ID" sz="1400" b="0">
                <a:solidFill>
                  <a:srgbClr val="000000"/>
                </a:solidFill>
                <a:effectLst/>
                <a:latin typeface="Courier New" panose="02070309020205020404" pitchFamily="49" charset="0"/>
              </a:rPr>
              <a:t>         </a:t>
            </a:r>
            <a:r>
              <a:rPr lang="en-ID" sz="1400" b="0">
                <a:solidFill>
                  <a:srgbClr val="AF00DB"/>
                </a:solidFill>
                <a:effectLst/>
                <a:latin typeface="Courier New" panose="02070309020205020404" pitchFamily="49" charset="0"/>
              </a:rPr>
              <a:t>if</a:t>
            </a:r>
            <a:r>
              <a:rPr lang="en-ID" sz="1400" b="0">
                <a:solidFill>
                  <a:srgbClr val="000000"/>
                </a:solidFill>
                <a:effectLst/>
                <a:latin typeface="Courier New" panose="02070309020205020404" pitchFamily="49" charset="0"/>
              </a:rPr>
              <a:t> (getSel(x, j) == nilai){</a:t>
            </a:r>
          </a:p>
          <a:p>
            <a:r>
              <a:rPr lang="en-ID" sz="1400" b="0">
                <a:solidFill>
                  <a:srgbClr val="000000"/>
                </a:solidFill>
                <a:effectLst/>
                <a:latin typeface="Courier New" panose="02070309020205020404" pitchFamily="49" charset="0"/>
              </a:rPr>
              <a:t>             found1 = false;</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j++;</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Return found1;</a:t>
            </a:r>
          </a:p>
          <a:p>
            <a:r>
              <a:rPr lang="en-ID" sz="1400" b="0">
                <a:solidFill>
                  <a:srgbClr val="000000"/>
                </a:solidFill>
                <a:effectLst/>
                <a:latin typeface="Courier New" panose="02070309020205020404" pitchFamily="49" charset="0"/>
              </a:rPr>
              <a:t>}</a:t>
            </a:r>
          </a:p>
          <a:p>
            <a:endParaRPr lang="en-ID" sz="1400"/>
          </a:p>
        </p:txBody>
      </p:sp>
      <p:sp>
        <p:nvSpPr>
          <p:cNvPr id="4" name="Rectangle 3">
            <a:extLst>
              <a:ext uri="{FF2B5EF4-FFF2-40B4-BE49-F238E27FC236}">
                <a16:creationId xmlns:a16="http://schemas.microsoft.com/office/drawing/2014/main" id="{26256017-B55C-2638-ABDD-D8728F8DCEF7}"/>
              </a:ext>
            </a:extLst>
          </p:cNvPr>
          <p:cNvSpPr/>
          <p:nvPr/>
        </p:nvSpPr>
        <p:spPr>
          <a:xfrm>
            <a:off x="6096000" y="1996593"/>
            <a:ext cx="4904510" cy="427951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ID" sz="1400" b="0">
                <a:solidFill>
                  <a:srgbClr val="000000"/>
                </a:solidFill>
                <a:effectLst/>
                <a:latin typeface="Courier New" panose="02070309020205020404" pitchFamily="49" charset="0"/>
              </a:rPr>
              <a:t>Boolean cekBaris (</a:t>
            </a:r>
            <a:r>
              <a:rPr lang="en-ID" sz="1400" b="0">
                <a:solidFill>
                  <a:srgbClr val="267F99"/>
                </a:solidFill>
                <a:effectLst/>
                <a:latin typeface="Courier New" panose="02070309020205020404" pitchFamily="49" charset="0"/>
              </a:rPr>
              <a:t>int</a:t>
            </a:r>
            <a:r>
              <a:rPr lang="en-ID" sz="1400" b="0">
                <a:solidFill>
                  <a:srgbClr val="000000"/>
                </a:solidFill>
                <a:effectLst/>
                <a:latin typeface="Courier New" panose="02070309020205020404" pitchFamily="49" charset="0"/>
              </a:rPr>
              <a:t> x, </a:t>
            </a:r>
            <a:r>
              <a:rPr lang="en-ID" sz="1400" b="0">
                <a:solidFill>
                  <a:srgbClr val="267F99"/>
                </a:solidFill>
                <a:effectLst/>
                <a:latin typeface="Courier New" panose="02070309020205020404" pitchFamily="49" charset="0"/>
              </a:rPr>
              <a:t>int</a:t>
            </a:r>
            <a:r>
              <a:rPr lang="en-ID" sz="1400" b="0">
                <a:solidFill>
                  <a:srgbClr val="000000"/>
                </a:solidFill>
                <a:effectLst/>
                <a:latin typeface="Courier New" panose="02070309020205020404" pitchFamily="49" charset="0"/>
              </a:rPr>
              <a:t> y, </a:t>
            </a:r>
            <a:r>
              <a:rPr lang="en-ID" sz="1400" b="0">
                <a:solidFill>
                  <a:srgbClr val="267F99"/>
                </a:solidFill>
                <a:effectLst/>
                <a:latin typeface="Courier New" panose="02070309020205020404" pitchFamily="49" charset="0"/>
              </a:rPr>
              <a:t>int</a:t>
            </a:r>
            <a:r>
              <a:rPr lang="en-ID" sz="1400" b="0">
                <a:solidFill>
                  <a:srgbClr val="000000"/>
                </a:solidFill>
                <a:effectLst/>
                <a:latin typeface="Courier New" panose="02070309020205020404" pitchFamily="49" charset="0"/>
              </a:rPr>
              <a:t> nilai) {</a:t>
            </a:r>
          </a:p>
          <a:p>
            <a:r>
              <a:rPr lang="en-ID" sz="1400" b="0">
                <a:solidFill>
                  <a:srgbClr val="000000"/>
                </a:solidFill>
                <a:effectLst/>
                <a:latin typeface="Courier New" panose="02070309020205020404" pitchFamily="49" charset="0"/>
              </a:rPr>
              <a:t>    // n adalah ukuran papan</a:t>
            </a:r>
          </a:p>
          <a:p>
            <a:r>
              <a:rPr lang="en-ID" sz="1400" b="0">
                <a:solidFill>
                  <a:srgbClr val="000000"/>
                </a:solidFill>
                <a:effectLst/>
                <a:latin typeface="Courier New" panose="02070309020205020404" pitchFamily="49" charset="0"/>
              </a:rPr>
              <a:t>    Boolean found2 = true;</a:t>
            </a:r>
          </a:p>
          <a:p>
            <a:r>
              <a:rPr lang="en-ID" sz="1400" b="0">
                <a:solidFill>
                  <a:srgbClr val="000000"/>
                </a:solidFill>
                <a:effectLst/>
                <a:latin typeface="Courier New" panose="02070309020205020404" pitchFamily="49" charset="0"/>
              </a:rPr>
              <a:t>    </a:t>
            </a:r>
            <a:r>
              <a:rPr lang="en-ID" sz="1400" b="0">
                <a:solidFill>
                  <a:srgbClr val="267F99"/>
                </a:solidFill>
                <a:effectLst/>
                <a:latin typeface="Courier New" panose="02070309020205020404" pitchFamily="49" charset="0"/>
              </a:rPr>
              <a:t>int</a:t>
            </a:r>
            <a:r>
              <a:rPr lang="en-ID" sz="1400" b="0">
                <a:solidFill>
                  <a:srgbClr val="000000"/>
                </a:solidFill>
                <a:effectLst/>
                <a:latin typeface="Courier New" panose="02070309020205020404" pitchFamily="49" charset="0"/>
              </a:rPr>
              <a:t> i = </a:t>
            </a:r>
            <a:r>
              <a:rPr lang="en-ID" sz="1400" b="0">
                <a:solidFill>
                  <a:srgbClr val="09885A"/>
                </a:solidFill>
                <a:effectLst/>
                <a:latin typeface="Courier New" panose="02070309020205020404" pitchFamily="49" charset="0"/>
              </a:rPr>
              <a:t>0</a:t>
            </a:r>
            <a:r>
              <a:rPr lang="en-ID" sz="1400" b="0">
                <a:solidFill>
                  <a:srgbClr val="000000"/>
                </a:solidFill>
                <a:effectLst/>
                <a:latin typeface="Courier New" panose="02070309020205020404" pitchFamily="49" charset="0"/>
              </a:rPr>
              <a:t>;</a:t>
            </a:r>
          </a:p>
          <a:p>
            <a:r>
              <a:rPr lang="en-ID" sz="1400" b="0">
                <a:solidFill>
                  <a:srgbClr val="000000"/>
                </a:solidFill>
                <a:effectLst/>
                <a:latin typeface="Courier New" panose="02070309020205020404" pitchFamily="49" charset="0"/>
              </a:rPr>
              <a:t>    </a:t>
            </a:r>
            <a:r>
              <a:rPr lang="en-ID" sz="1400" b="0">
                <a:solidFill>
                  <a:srgbClr val="AF00DB"/>
                </a:solidFill>
                <a:effectLst/>
                <a:latin typeface="Courier New" panose="02070309020205020404" pitchFamily="49" charset="0"/>
              </a:rPr>
              <a:t>while</a:t>
            </a:r>
            <a:r>
              <a:rPr lang="en-ID" sz="1400" b="0">
                <a:solidFill>
                  <a:srgbClr val="000000"/>
                </a:solidFill>
                <a:effectLst/>
                <a:latin typeface="Courier New" panose="02070309020205020404" pitchFamily="49" charset="0"/>
              </a:rPr>
              <a:t> (found2 &amp;&amp; (i &lt; (n * n)))</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a:t>
            </a:r>
            <a:r>
              <a:rPr lang="en-ID" sz="1400" b="0">
                <a:solidFill>
                  <a:srgbClr val="AF00DB"/>
                </a:solidFill>
                <a:effectLst/>
                <a:latin typeface="Courier New" panose="02070309020205020404" pitchFamily="49" charset="0"/>
              </a:rPr>
              <a:t>if</a:t>
            </a:r>
            <a:r>
              <a:rPr lang="en-ID" sz="1400" b="0">
                <a:solidFill>
                  <a:srgbClr val="000000"/>
                </a:solidFill>
                <a:effectLst/>
                <a:latin typeface="Courier New" panose="02070309020205020404" pitchFamily="49" charset="0"/>
              </a:rPr>
              <a:t> (i == x)</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 do nothing</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a:t>
            </a:r>
            <a:r>
              <a:rPr lang="en-ID" sz="1400" b="0">
                <a:solidFill>
                  <a:srgbClr val="AF00DB"/>
                </a:solidFill>
                <a:effectLst/>
                <a:latin typeface="Courier New" panose="02070309020205020404" pitchFamily="49" charset="0"/>
              </a:rPr>
              <a:t>else</a:t>
            </a:r>
            <a:r>
              <a:rPr lang="en-ID" sz="1400" b="0">
                <a:solidFill>
                  <a:srgbClr val="000000"/>
                </a:solidFill>
                <a:effectLst/>
                <a:latin typeface="Courier New" panose="02070309020205020404" pitchFamily="49" charset="0"/>
              </a:rPr>
              <a:t>{</a:t>
            </a:r>
          </a:p>
          <a:p>
            <a:r>
              <a:rPr lang="en-ID" sz="1400" b="0">
                <a:solidFill>
                  <a:srgbClr val="000000"/>
                </a:solidFill>
                <a:effectLst/>
                <a:latin typeface="Courier New" panose="02070309020205020404" pitchFamily="49" charset="0"/>
              </a:rPr>
              <a:t>         </a:t>
            </a:r>
            <a:r>
              <a:rPr lang="en-ID" sz="1400" b="0">
                <a:solidFill>
                  <a:srgbClr val="AF00DB"/>
                </a:solidFill>
                <a:effectLst/>
                <a:latin typeface="Courier New" panose="02070309020205020404" pitchFamily="49" charset="0"/>
              </a:rPr>
              <a:t>if</a:t>
            </a:r>
            <a:r>
              <a:rPr lang="en-ID" sz="1400" b="0">
                <a:solidFill>
                  <a:srgbClr val="000000"/>
                </a:solidFill>
                <a:effectLst/>
                <a:latin typeface="Courier New" panose="02070309020205020404" pitchFamily="49" charset="0"/>
              </a:rPr>
              <a:t> (getSel(i, y) == nilai){</a:t>
            </a:r>
          </a:p>
          <a:p>
            <a:r>
              <a:rPr lang="en-ID" sz="1400" b="0">
                <a:solidFill>
                  <a:srgbClr val="000000"/>
                </a:solidFill>
                <a:effectLst/>
                <a:latin typeface="Courier New" panose="02070309020205020404" pitchFamily="49" charset="0"/>
              </a:rPr>
              <a:t>             found1 = false;</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i++;</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Return found2;</a:t>
            </a:r>
          </a:p>
          <a:p>
            <a:r>
              <a:rPr lang="en-ID" sz="1400" b="0">
                <a:solidFill>
                  <a:srgbClr val="000000"/>
                </a:solidFill>
                <a:effectLst/>
                <a:latin typeface="Courier New" panose="02070309020205020404" pitchFamily="49" charset="0"/>
              </a:rPr>
              <a:t>}</a:t>
            </a:r>
          </a:p>
          <a:p>
            <a:endParaRPr lang="en-ID" sz="1400"/>
          </a:p>
        </p:txBody>
      </p:sp>
    </p:spTree>
    <p:extLst>
      <p:ext uri="{BB962C8B-B14F-4D97-AF65-F5344CB8AC3E}">
        <p14:creationId xmlns:p14="http://schemas.microsoft.com/office/powerpoint/2010/main" val="2263727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C77B-1B13-F87B-4EC4-A21FE6F74920}"/>
              </a:ext>
            </a:extLst>
          </p:cNvPr>
          <p:cNvSpPr>
            <a:spLocks noGrp="1"/>
          </p:cNvSpPr>
          <p:nvPr>
            <p:ph type="title"/>
          </p:nvPr>
        </p:nvSpPr>
        <p:spPr/>
        <p:txBody>
          <a:bodyPr anchor="t"/>
          <a:lstStyle/>
          <a:p>
            <a:r>
              <a:rPr lang="en-US"/>
              <a:t>EVALUASI ALGORITMA RUNUT BALIK DAN </a:t>
            </a:r>
            <a:r>
              <a:rPr lang="en-US" i="1"/>
              <a:t>SIMULATED ANNEALING </a:t>
            </a:r>
            <a:r>
              <a:rPr lang="en-US"/>
              <a:t>PADA PERMAINAN SUDOKU</a:t>
            </a:r>
            <a:endParaRPr lang="en-ID"/>
          </a:p>
        </p:txBody>
      </p:sp>
      <p:sp>
        <p:nvSpPr>
          <p:cNvPr id="4" name="Rectangle 3">
            <a:extLst>
              <a:ext uri="{FF2B5EF4-FFF2-40B4-BE49-F238E27FC236}">
                <a16:creationId xmlns:a16="http://schemas.microsoft.com/office/drawing/2014/main" id="{4496BC1D-22F6-E08C-27A8-6CB85FAF54E3}"/>
              </a:ext>
            </a:extLst>
          </p:cNvPr>
          <p:cNvSpPr/>
          <p:nvPr/>
        </p:nvSpPr>
        <p:spPr>
          <a:xfrm>
            <a:off x="1347065" y="2065867"/>
            <a:ext cx="8666017" cy="418253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ID" sz="1400" b="0">
                <a:solidFill>
                  <a:srgbClr val="AF00DB"/>
                </a:solidFill>
                <a:effectLst/>
                <a:latin typeface="Courier New" panose="02070309020205020404" pitchFamily="49" charset="0"/>
              </a:rPr>
              <a:t>from</a:t>
            </a:r>
            <a:r>
              <a:rPr lang="en-ID" sz="1400" b="0">
                <a:solidFill>
                  <a:srgbClr val="000000"/>
                </a:solidFill>
                <a:effectLst/>
                <a:latin typeface="Courier New" panose="02070309020205020404" pitchFamily="49" charset="0"/>
              </a:rPr>
              <a:t> IPython.core.interactiveshell </a:t>
            </a:r>
            <a:r>
              <a:rPr lang="en-ID" sz="1400" b="0">
                <a:solidFill>
                  <a:srgbClr val="AF00DB"/>
                </a:solidFill>
                <a:effectLst/>
                <a:latin typeface="Courier New" panose="02070309020205020404" pitchFamily="49" charset="0"/>
              </a:rPr>
              <a:t>import</a:t>
            </a:r>
            <a:r>
              <a:rPr lang="en-ID" sz="1400" b="0">
                <a:solidFill>
                  <a:srgbClr val="000000"/>
                </a:solidFill>
                <a:effectLst/>
                <a:latin typeface="Courier New" panose="02070309020205020404" pitchFamily="49" charset="0"/>
              </a:rPr>
              <a:t> validate</a:t>
            </a:r>
          </a:p>
          <a:p>
            <a:r>
              <a:rPr lang="en-ID" sz="1400" b="0">
                <a:solidFill>
                  <a:srgbClr val="000000"/>
                </a:solidFill>
                <a:effectLst/>
                <a:latin typeface="Courier New" panose="02070309020205020404" pitchFamily="49" charset="0"/>
              </a:rPr>
              <a:t>function backtrack(position){</a:t>
            </a:r>
          </a:p>
          <a:p>
            <a:r>
              <a:rPr lang="en-ID" sz="1400" b="0">
                <a:solidFill>
                  <a:srgbClr val="000000"/>
                </a:solidFill>
                <a:effectLst/>
                <a:latin typeface="Courier New" panose="02070309020205020404" pitchFamily="49" charset="0"/>
              </a:rPr>
              <a:t>    </a:t>
            </a:r>
            <a:r>
              <a:rPr lang="en-ID" sz="1400" b="0">
                <a:solidFill>
                  <a:srgbClr val="AF00DB"/>
                </a:solidFill>
                <a:effectLst/>
                <a:latin typeface="Courier New" panose="02070309020205020404" pitchFamily="49" charset="0"/>
              </a:rPr>
              <a:t>if</a:t>
            </a:r>
            <a:r>
              <a:rPr lang="en-ID" sz="1400" b="0">
                <a:solidFill>
                  <a:srgbClr val="000000"/>
                </a:solidFill>
                <a:effectLst/>
                <a:latin typeface="Courier New" panose="02070309020205020404" pitchFamily="49" charset="0"/>
              </a:rPr>
              <a:t> (isEndOfGrid == true){ //Kotak kosong terisi. Solusi ditemukan. Keluar</a:t>
            </a:r>
          </a:p>
          <a:p>
            <a:r>
              <a:rPr lang="en-ID" sz="1400" b="0">
                <a:solidFill>
                  <a:srgbClr val="000000"/>
                </a:solidFill>
                <a:effectLst/>
                <a:latin typeface="Courier New" panose="02070309020205020404" pitchFamily="49" charset="0"/>
              </a:rPr>
              <a:t>        </a:t>
            </a:r>
            <a:r>
              <a:rPr lang="en-ID" sz="1400" b="0">
                <a:solidFill>
                  <a:srgbClr val="AF00DB"/>
                </a:solidFill>
                <a:effectLst/>
                <a:latin typeface="Courier New" panose="02070309020205020404" pitchFamily="49" charset="0"/>
              </a:rPr>
              <a:t>return</a:t>
            </a:r>
            <a:r>
              <a:rPr lang="en-ID" sz="1400" b="0">
                <a:solidFill>
                  <a:srgbClr val="000000"/>
                </a:solidFill>
                <a:effectLst/>
                <a:latin typeface="Courier New" panose="02070309020205020404" pitchFamily="49" charset="0"/>
              </a:rPr>
              <a:t> true;</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foreach (x </a:t>
            </a:r>
            <a:r>
              <a:rPr lang="en-ID" sz="1400" b="0">
                <a:solidFill>
                  <a:srgbClr val="AF00DB"/>
                </a:solidFill>
                <a:effectLst/>
                <a:latin typeface="Courier New" panose="02070309020205020404" pitchFamily="49" charset="0"/>
              </a:rPr>
              <a:t>from</a:t>
            </a:r>
            <a:r>
              <a:rPr lang="en-ID" sz="1400" b="0">
                <a:solidFill>
                  <a:srgbClr val="000000"/>
                </a:solidFill>
                <a:effectLst/>
                <a:latin typeface="Courier New" panose="02070309020205020404" pitchFamily="49" charset="0"/>
              </a:rPr>
              <a:t> </a:t>
            </a:r>
            <a:r>
              <a:rPr lang="en-ID" sz="1400" b="0">
                <a:solidFill>
                  <a:srgbClr val="09885A"/>
                </a:solidFill>
                <a:effectLst/>
                <a:latin typeface="Courier New" panose="02070309020205020404" pitchFamily="49" charset="0"/>
              </a:rPr>
              <a:t>1</a:t>
            </a:r>
            <a:r>
              <a:rPr lang="en-ID" sz="1400" b="0">
                <a:solidFill>
                  <a:srgbClr val="000000"/>
                </a:solidFill>
                <a:effectLst/>
                <a:latin typeface="Courier New" panose="02070309020205020404" pitchFamily="49" charset="0"/>
              </a:rPr>
              <a:t> ... </a:t>
            </a:r>
            <a:r>
              <a:rPr lang="en-ID" sz="1400" b="0">
                <a:solidFill>
                  <a:srgbClr val="09885A"/>
                </a:solidFill>
                <a:effectLst/>
                <a:latin typeface="Courier New" panose="02070309020205020404" pitchFamily="49" charset="0"/>
              </a:rPr>
              <a:t>9</a:t>
            </a:r>
            <a:r>
              <a:rPr lang="en-ID" sz="1400" b="0">
                <a:solidFill>
                  <a:srgbClr val="000000"/>
                </a:solidFill>
                <a:effectLst/>
                <a:latin typeface="Courier New" panose="02070309020205020404" pitchFamily="49" charset="0"/>
              </a:rPr>
              <a:t>){</a:t>
            </a:r>
          </a:p>
          <a:p>
            <a:r>
              <a:rPr lang="en-ID" sz="1400" b="0">
                <a:solidFill>
                  <a:srgbClr val="000000"/>
                </a:solidFill>
                <a:effectLst/>
                <a:latin typeface="Courier New" panose="02070309020205020404" pitchFamily="49" charset="0"/>
              </a:rPr>
              <a:t>        grid[position] = x;</a:t>
            </a:r>
          </a:p>
          <a:p>
            <a:r>
              <a:rPr lang="en-ID" sz="1400" b="0">
                <a:solidFill>
                  <a:srgbClr val="000000"/>
                </a:solidFill>
                <a:effectLst/>
                <a:latin typeface="Courier New" panose="02070309020205020404" pitchFamily="49" charset="0"/>
              </a:rPr>
              <a:t>        </a:t>
            </a:r>
            <a:r>
              <a:rPr lang="en-ID" sz="1400" b="0">
                <a:solidFill>
                  <a:srgbClr val="AF00DB"/>
                </a:solidFill>
                <a:effectLst/>
                <a:latin typeface="Courier New" panose="02070309020205020404" pitchFamily="49" charset="0"/>
              </a:rPr>
              <a:t>if</a:t>
            </a:r>
            <a:r>
              <a:rPr lang="en-ID" sz="1400" b="0">
                <a:solidFill>
                  <a:srgbClr val="000000"/>
                </a:solidFill>
                <a:effectLst/>
                <a:latin typeface="Courier New" panose="02070309020205020404" pitchFamily="49" charset="0"/>
              </a:rPr>
              <a:t> (GridIsValid==true){ //Periksa apakah ada yang tidak validate</a:t>
            </a:r>
          </a:p>
          <a:p>
            <a:r>
              <a:rPr lang="en-ID" sz="1400" b="0">
                <a:solidFill>
                  <a:srgbClr val="000000"/>
                </a:solidFill>
                <a:effectLst/>
                <a:latin typeface="Courier New" panose="02070309020205020404" pitchFamily="49" charset="0"/>
              </a:rPr>
              <a:t>        </a:t>
            </a:r>
            <a:r>
              <a:rPr lang="en-ID" sz="1400" b="0">
                <a:solidFill>
                  <a:srgbClr val="AF00DB"/>
                </a:solidFill>
                <a:effectLst/>
                <a:latin typeface="Courier New" panose="02070309020205020404" pitchFamily="49" charset="0"/>
              </a:rPr>
              <a:t>if</a:t>
            </a:r>
            <a:r>
              <a:rPr lang="en-ID" sz="1400" b="0">
                <a:solidFill>
                  <a:srgbClr val="000000"/>
                </a:solidFill>
                <a:effectLst/>
                <a:latin typeface="Courier New" panose="02070309020205020404" pitchFamily="49" charset="0"/>
              </a:rPr>
              <a:t> (backtrack(nextPosition)==true){ //Lanjut ke kotak kosong berikutnya</a:t>
            </a:r>
          </a:p>
          <a:p>
            <a:r>
              <a:rPr lang="en-ID" sz="1400" b="0">
                <a:solidFill>
                  <a:srgbClr val="000000"/>
                </a:solidFill>
                <a:effectLst/>
                <a:latin typeface="Courier New" panose="02070309020205020404" pitchFamily="49" charset="0"/>
              </a:rPr>
              <a:t>        </a:t>
            </a:r>
            <a:r>
              <a:rPr lang="en-ID" sz="1400" b="0">
                <a:solidFill>
                  <a:srgbClr val="AF00DB"/>
                </a:solidFill>
                <a:effectLst/>
                <a:latin typeface="Courier New" panose="02070309020205020404" pitchFamily="49" charset="0"/>
              </a:rPr>
              <a:t>return</a:t>
            </a:r>
            <a:r>
              <a:rPr lang="en-ID" sz="1400" b="0">
                <a:solidFill>
                  <a:srgbClr val="000000"/>
                </a:solidFill>
                <a:effectLst/>
                <a:latin typeface="Courier New" panose="02070309020205020404" pitchFamily="49" charset="0"/>
              </a:rPr>
              <a:t> true; //Kotak kosong terisi. Solusi ditemukan. Keluar</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    }</a:t>
            </a:r>
          </a:p>
          <a:p>
            <a:r>
              <a:rPr lang="en-ID" sz="1400" b="0">
                <a:solidFill>
                  <a:srgbClr val="000000"/>
                </a:solidFill>
                <a:effectLst/>
                <a:latin typeface="Courier New" panose="02070309020205020404" pitchFamily="49" charset="0"/>
              </a:rPr>
              <a:t>}</a:t>
            </a:r>
          </a:p>
          <a:p>
            <a:r>
              <a:rPr lang="en-ID" sz="1400" b="0">
                <a:solidFill>
                  <a:srgbClr val="000000"/>
                </a:solidFill>
                <a:effectLst/>
                <a:latin typeface="Courier New" panose="02070309020205020404" pitchFamily="49" charset="0"/>
              </a:rPr>
              <a:t>grid[position] = NULL;</a:t>
            </a:r>
          </a:p>
          <a:p>
            <a:r>
              <a:rPr lang="en-ID" sz="1400" b="0">
                <a:solidFill>
                  <a:srgbClr val="000000"/>
                </a:solidFill>
                <a:effectLst/>
                <a:latin typeface="Courier New" panose="02070309020205020404" pitchFamily="49" charset="0"/>
              </a:rPr>
              <a:t>//mengosongkan isi Kotak</a:t>
            </a:r>
          </a:p>
          <a:p>
            <a:r>
              <a:rPr lang="en-ID" sz="1400" b="0">
                <a:solidFill>
                  <a:srgbClr val="AF00DB"/>
                </a:solidFill>
                <a:effectLst/>
                <a:latin typeface="Courier New" panose="02070309020205020404" pitchFamily="49" charset="0"/>
              </a:rPr>
              <a:t>return</a:t>
            </a:r>
            <a:r>
              <a:rPr lang="en-ID" sz="1400" b="0">
                <a:solidFill>
                  <a:srgbClr val="000000"/>
                </a:solidFill>
                <a:effectLst/>
                <a:latin typeface="Courier New" panose="02070309020205020404" pitchFamily="49" charset="0"/>
              </a:rPr>
              <a:t> false;</a:t>
            </a:r>
          </a:p>
          <a:p>
            <a:r>
              <a:rPr lang="en-ID" sz="1400" b="0">
                <a:solidFill>
                  <a:srgbClr val="000000"/>
                </a:solidFill>
                <a:effectLst/>
                <a:latin typeface="Courier New" panose="02070309020205020404" pitchFamily="49" charset="0"/>
              </a:rPr>
              <a:t>//Solusi tidak ditemukan. Runut balik.</a:t>
            </a:r>
          </a:p>
          <a:p>
            <a:r>
              <a:rPr lang="en-ID" sz="1400" b="0">
                <a:solidFill>
                  <a:srgbClr val="000000"/>
                </a:solidFill>
                <a:effectLst/>
                <a:latin typeface="Courier New" panose="02070309020205020404" pitchFamily="49" charset="0"/>
              </a:rPr>
              <a:t>}</a:t>
            </a:r>
          </a:p>
          <a:p>
            <a:endParaRPr lang="en-ID" sz="1400"/>
          </a:p>
        </p:txBody>
      </p:sp>
    </p:spTree>
    <p:extLst>
      <p:ext uri="{BB962C8B-B14F-4D97-AF65-F5344CB8AC3E}">
        <p14:creationId xmlns:p14="http://schemas.microsoft.com/office/powerpoint/2010/main" val="2218065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9903-D6E1-DA69-684E-76E8B48280F5}"/>
              </a:ext>
            </a:extLst>
          </p:cNvPr>
          <p:cNvSpPr>
            <a:spLocks noGrp="1"/>
          </p:cNvSpPr>
          <p:nvPr>
            <p:ph type="title"/>
          </p:nvPr>
        </p:nvSpPr>
        <p:spPr/>
        <p:txBody>
          <a:bodyPr anchor="ctr"/>
          <a:lstStyle/>
          <a:p>
            <a:r>
              <a:rPr lang="en-US"/>
              <a:t>HASIL / KESIMPULAN</a:t>
            </a:r>
            <a:endParaRPr lang="en-ID"/>
          </a:p>
        </p:txBody>
      </p:sp>
      <p:sp>
        <p:nvSpPr>
          <p:cNvPr id="3" name="Content Placeholder 2">
            <a:extLst>
              <a:ext uri="{FF2B5EF4-FFF2-40B4-BE49-F238E27FC236}">
                <a16:creationId xmlns:a16="http://schemas.microsoft.com/office/drawing/2014/main" id="{F09B321A-904E-7FF7-A1AE-F08E9CECEB2B}"/>
              </a:ext>
            </a:extLst>
          </p:cNvPr>
          <p:cNvSpPr>
            <a:spLocks noGrp="1"/>
          </p:cNvSpPr>
          <p:nvPr>
            <p:ph idx="1"/>
          </p:nvPr>
        </p:nvSpPr>
        <p:spPr/>
        <p:txBody>
          <a:bodyPr anchor="t">
            <a:normAutofit/>
          </a:bodyPr>
          <a:lstStyle/>
          <a:p>
            <a:pPr marL="0" indent="0">
              <a:buNone/>
            </a:pPr>
            <a:r>
              <a:rPr lang="en-US" sz="2000"/>
              <a:t>Algoritma </a:t>
            </a:r>
            <a:r>
              <a:rPr lang="en-US" sz="2000" i="1"/>
              <a:t>brute force </a:t>
            </a:r>
            <a:r>
              <a:rPr lang="en-US" sz="2000"/>
              <a:t>merupakan algoritma primitif yang mencari solusi dari semua kemungkinan secara berurutan. Meskipun hasilnya dipastikan kebenarannya namun waktu eksekusi yang diperlukan akan lama. Oleh karena itu, dikembangkanlah algoritma runut balik yang membuat perulangan pada algoritma </a:t>
            </a:r>
            <a:r>
              <a:rPr lang="en-US" sz="2000" i="1"/>
              <a:t>brute force </a:t>
            </a:r>
            <a:r>
              <a:rPr lang="en-US" sz="2000"/>
              <a:t>lebih efektif.</a:t>
            </a:r>
          </a:p>
          <a:p>
            <a:pPr marL="0" indent="0">
              <a:buNone/>
            </a:pPr>
            <a:r>
              <a:rPr lang="en-ID" sz="2000"/>
              <a:t>Algoritma runut balik terbukti lebih efektif dibanding algoritma </a:t>
            </a:r>
            <a:r>
              <a:rPr lang="en-ID" sz="2000" i="1"/>
              <a:t>simulated annealing </a:t>
            </a:r>
            <a:r>
              <a:rPr lang="en-ID" sz="2000"/>
              <a:t>dalam menyelesaikan permainan Sudoku dimana nilai efektifitasnya mencapai 50%. Kedua algoritma memiliki karakteristik yang hampir sama dalam menyelesaikan permainan Sudoku dengan berbagai tingkat kesulitan yang terbukti dengan jumlah peningkatan waktu yang hampir sama antar tingkat kesulitan yang berbeda pada kedua algoritma.   </a:t>
            </a:r>
          </a:p>
        </p:txBody>
      </p:sp>
    </p:spTree>
    <p:extLst>
      <p:ext uri="{BB962C8B-B14F-4D97-AF65-F5344CB8AC3E}">
        <p14:creationId xmlns:p14="http://schemas.microsoft.com/office/powerpoint/2010/main" val="1003771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167</TotalTime>
  <Words>953</Words>
  <Application>Microsoft Office PowerPoint</Application>
  <PresentationFormat>Widescreen</PresentationFormat>
  <Paragraphs>122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Light</vt:lpstr>
      <vt:lpstr>Calibri</vt:lpstr>
      <vt:lpstr>Calibri Light</vt:lpstr>
      <vt:lpstr>Courier New</vt:lpstr>
      <vt:lpstr>Celestial</vt:lpstr>
      <vt:lpstr>Desain dan analisis algoritma</vt:lpstr>
      <vt:lpstr>NAMA KELOMPOK: 1. AL GUSMAN MARDIKA (2001010022) 2. RISFAN ARTI NUGRAHA (2001010008) </vt:lpstr>
      <vt:lpstr>PowerPoint Presentation</vt:lpstr>
      <vt:lpstr>PEMBAHASAN</vt:lpstr>
      <vt:lpstr>Pembahasan</vt:lpstr>
      <vt:lpstr>PROGRAM PENYELESAIAN PUZZLE SUDOKU MENGGUNAKAN ALGORITMA BRUTE FORCE DAN BACKTRACKING</vt:lpstr>
      <vt:lpstr>Penggunaan algoritma backtracking dalam penyelesaian permainan sudoku</vt:lpstr>
      <vt:lpstr>EVALUASI ALGORITMA RUNUT BALIK DAN SIMULATED ANNEALING PADA PERMAINAN SUDOKU</vt:lpstr>
      <vt:lpstr>HASIL / KESIMPULAN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cp:revision>
  <dcterms:created xsi:type="dcterms:W3CDTF">2022-12-11T06:55:36Z</dcterms:created>
  <dcterms:modified xsi:type="dcterms:W3CDTF">2022-12-13T13:10:51Z</dcterms:modified>
</cp:coreProperties>
</file>