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2" r:id="rId4"/>
    <p:sldId id="258"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77" d="100"/>
          <a:sy n="77" d="100"/>
        </p:scale>
        <p:origin x="91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A4BB8-FA0D-473B-BB2B-CFBF4F0D69D0}" type="datetimeFigureOut">
              <a:rPr lang="en-ID" smtClean="0"/>
              <a:t>03/11/2022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92C0C-27FD-4EE7-9908-F5AE6503AAD5}" type="slidenum">
              <a:rPr lang="en-ID" smtClean="0"/>
              <a:t>‹#›</a:t>
            </a:fld>
            <a:endParaRPr lang="en-ID"/>
          </a:p>
        </p:txBody>
      </p:sp>
    </p:spTree>
    <p:extLst>
      <p:ext uri="{BB962C8B-B14F-4D97-AF65-F5344CB8AC3E}">
        <p14:creationId xmlns:p14="http://schemas.microsoft.com/office/powerpoint/2010/main" val="75964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BDA92C0C-27FD-4EE7-9908-F5AE6503AAD5}" type="slidenum">
              <a:rPr lang="en-ID" smtClean="0"/>
              <a:t>9</a:t>
            </a:fld>
            <a:endParaRPr lang="en-ID"/>
          </a:p>
        </p:txBody>
      </p:sp>
    </p:spTree>
    <p:extLst>
      <p:ext uri="{BB962C8B-B14F-4D97-AF65-F5344CB8AC3E}">
        <p14:creationId xmlns:p14="http://schemas.microsoft.com/office/powerpoint/2010/main" val="1919719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A798-65CE-4D2A-D938-E6AFBA956473}"/>
              </a:ext>
            </a:extLst>
          </p:cNvPr>
          <p:cNvSpPr>
            <a:spLocks noGrp="1"/>
          </p:cNvSpPr>
          <p:nvPr>
            <p:ph type="ctrTitle"/>
          </p:nvPr>
        </p:nvSpPr>
        <p:spPr>
          <a:xfrm>
            <a:off x="2497137" y="1066800"/>
            <a:ext cx="7197726" cy="862061"/>
          </a:xfrm>
        </p:spPr>
        <p:txBody>
          <a:bodyPr>
            <a:noAutofit/>
          </a:bodyPr>
          <a:lstStyle/>
          <a:p>
            <a:pPr algn="ctr"/>
            <a:r>
              <a:rPr lang="en-US" sz="2800" dirty="0" err="1">
                <a:latin typeface="Times New Roman" panose="02020603050405020304" pitchFamily="18" charset="0"/>
                <a:cs typeface="Times New Roman" panose="02020603050405020304" pitchFamily="18" charset="0"/>
              </a:rPr>
              <a:t>Penukaran</a:t>
            </a:r>
            <a:r>
              <a:rPr lang="en-US" sz="2800" dirty="0">
                <a:latin typeface="Times New Roman" panose="02020603050405020304" pitchFamily="18" charset="0"/>
                <a:cs typeface="Times New Roman" panose="02020603050405020304" pitchFamily="18" charset="0"/>
              </a:rPr>
              <a:t> uang </a:t>
            </a:r>
            <a:r>
              <a:rPr lang="en-US" sz="2800" dirty="0" err="1">
                <a:latin typeface="Times New Roman" panose="02020603050405020304" pitchFamily="18" charset="0"/>
                <a:cs typeface="Times New Roman" panose="02020603050405020304" pitchFamily="18" charset="0"/>
              </a:rPr>
              <a:t>koin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menggukan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metode</a:t>
            </a:r>
            <a:r>
              <a:rPr lang="en-US" sz="2800" dirty="0">
                <a:latin typeface="Times New Roman" panose="02020603050405020304" pitchFamily="18" charset="0"/>
                <a:cs typeface="Times New Roman" panose="02020603050405020304" pitchFamily="18" charset="0"/>
              </a:rPr>
              <a:t> greedy</a:t>
            </a:r>
            <a:endParaRPr lang="en-ID"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EC9466-AFD9-398B-0733-0DAC3758D2E9}"/>
              </a:ext>
            </a:extLst>
          </p:cNvPr>
          <p:cNvSpPr>
            <a:spLocks noGrp="1"/>
          </p:cNvSpPr>
          <p:nvPr>
            <p:ph type="subTitle" idx="1"/>
          </p:nvPr>
        </p:nvSpPr>
        <p:spPr>
          <a:xfrm>
            <a:off x="4862944" y="4479263"/>
            <a:ext cx="7197726" cy="1578651"/>
          </a:xfrm>
        </p:spPr>
        <p:txBody>
          <a:bodyPr>
            <a:noAutofit/>
          </a:bodyPr>
          <a:lstStyle/>
          <a:p>
            <a:pPr algn="l"/>
            <a:r>
              <a:rPr lang="en-US" dirty="0">
                <a:latin typeface="Times New Roman" panose="02020603050405020304" pitchFamily="18" charset="0"/>
                <a:cs typeface="Times New Roman" panose="02020603050405020304" pitchFamily="18" charset="0"/>
              </a:rPr>
              <a:t>Nama </a:t>
            </a:r>
            <a:r>
              <a:rPr lang="en-US" dirty="0" err="1">
                <a:latin typeface="Times New Roman" panose="02020603050405020304" pitchFamily="18" charset="0"/>
                <a:cs typeface="Times New Roman" panose="02020603050405020304" pitchFamily="18" charset="0"/>
              </a:rPr>
              <a:t>kelompok</a:t>
            </a:r>
            <a:r>
              <a:rPr lang="en-US" dirty="0">
                <a:latin typeface="Times New Roman" panose="02020603050405020304" pitchFamily="18" charset="0"/>
                <a:cs typeface="Times New Roman" panose="02020603050405020304" pitchFamily="18" charset="0"/>
              </a:rPr>
              <a:t>:</a:t>
            </a:r>
          </a:p>
          <a:p>
            <a:pPr marL="342900" indent="-342900" algn="l">
              <a:buAutoNum type="arabicPeriod"/>
            </a:pPr>
            <a:r>
              <a:rPr lang="en-US" dirty="0">
                <a:latin typeface="Times New Roman" panose="02020603050405020304" pitchFamily="18" charset="0"/>
                <a:cs typeface="Times New Roman" panose="02020603050405020304" pitchFamily="18" charset="0"/>
              </a:rPr>
              <a:t>Dani </a:t>
            </a:r>
            <a:r>
              <a:rPr lang="en-US" dirty="0" err="1">
                <a:latin typeface="Times New Roman" panose="02020603050405020304" pitchFamily="18" charset="0"/>
                <a:cs typeface="Times New Roman" panose="02020603050405020304" pitchFamily="18" charset="0"/>
              </a:rPr>
              <a:t>firmansyah</a:t>
            </a:r>
            <a:r>
              <a:rPr lang="en-US" dirty="0">
                <a:latin typeface="Times New Roman" panose="02020603050405020304" pitchFamily="18" charset="0"/>
                <a:cs typeface="Times New Roman" panose="02020603050405020304" pitchFamily="18" charset="0"/>
              </a:rPr>
              <a:t> 2001010045</a:t>
            </a:r>
          </a:p>
          <a:p>
            <a:pPr marL="342900" indent="-342900" algn="l">
              <a:buAutoNum type="arabicPeriod"/>
            </a:pPr>
            <a:r>
              <a:rPr lang="en-US" dirty="0">
                <a:latin typeface="Times New Roman" panose="02020603050405020304" pitchFamily="18" charset="0"/>
                <a:cs typeface="Times New Roman" panose="02020603050405020304" pitchFamily="18" charset="0"/>
              </a:rPr>
              <a:t>Ade </a:t>
            </a:r>
            <a:r>
              <a:rPr lang="en-US" dirty="0" err="1">
                <a:latin typeface="Times New Roman" panose="02020603050405020304" pitchFamily="18" charset="0"/>
                <a:cs typeface="Times New Roman" panose="02020603050405020304" pitchFamily="18" charset="0"/>
              </a:rPr>
              <a:t>sofyan</a:t>
            </a:r>
            <a:r>
              <a:rPr lang="en-US" dirty="0">
                <a:latin typeface="Times New Roman" panose="02020603050405020304" pitchFamily="18" charset="0"/>
                <a:cs typeface="Times New Roman" panose="02020603050405020304" pitchFamily="18" charset="0"/>
              </a:rPr>
              <a:t> 2001010043</a:t>
            </a:r>
          </a:p>
          <a:p>
            <a:pPr marL="342900" indent="-342900" algn="l">
              <a:buAutoNum type="arabicPeriod"/>
            </a:pPr>
            <a:r>
              <a:rPr lang="en-US" dirty="0">
                <a:latin typeface="Times New Roman" panose="02020603050405020304" pitchFamily="18" charset="0"/>
                <a:cs typeface="Times New Roman" panose="02020603050405020304" pitchFamily="18" charset="0"/>
              </a:rPr>
              <a:t>Adani </a:t>
            </a:r>
            <a:r>
              <a:rPr lang="en-US" dirty="0" err="1">
                <a:latin typeface="Times New Roman" panose="02020603050405020304" pitchFamily="18" charset="0"/>
                <a:cs typeface="Times New Roman" panose="02020603050405020304" pitchFamily="18" charset="0"/>
              </a:rPr>
              <a:t>nauval</a:t>
            </a:r>
            <a:r>
              <a:rPr lang="en-US" dirty="0">
                <a:latin typeface="Times New Roman" panose="02020603050405020304" pitchFamily="18" charset="0"/>
                <a:cs typeface="Times New Roman" panose="02020603050405020304" pitchFamily="18" charset="0"/>
              </a:rPr>
              <a:t> r. 2001010049</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53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C41F6-36BA-42F6-98C4-DBB105243D9A}"/>
              </a:ext>
            </a:extLst>
          </p:cNvPr>
          <p:cNvSpPr txBox="1"/>
          <p:nvPr/>
        </p:nvSpPr>
        <p:spPr>
          <a:xfrm>
            <a:off x="1428252" y="2117035"/>
            <a:ext cx="9150518" cy="1938992"/>
          </a:xfrm>
          <a:prstGeom prst="rect">
            <a:avLst/>
          </a:prstGeom>
          <a:noFill/>
        </p:spPr>
        <p:txBody>
          <a:bodyPr wrap="none" rtlCol="0">
            <a:spAutoFit/>
          </a:bodyPr>
          <a:lstStyle/>
          <a:p>
            <a:pPr algn="ctr"/>
            <a:r>
              <a:rPr lang="en-US" sz="4000" dirty="0"/>
              <a:t>SEKIAN PRESENTASI DARI KELOMPOK KAMI</a:t>
            </a:r>
          </a:p>
          <a:p>
            <a:pPr algn="ctr"/>
            <a:r>
              <a:rPr lang="en-US" sz="4000" dirty="0"/>
              <a:t>KURANGLEBIHNYA KAMI MOHON MAAF.</a:t>
            </a:r>
          </a:p>
          <a:p>
            <a:pPr algn="ctr"/>
            <a:r>
              <a:rPr lang="en-US" sz="4000" dirty="0"/>
              <a:t>TERIMAKASIH</a:t>
            </a:r>
          </a:p>
        </p:txBody>
      </p:sp>
    </p:spTree>
    <p:extLst>
      <p:ext uri="{BB962C8B-B14F-4D97-AF65-F5344CB8AC3E}">
        <p14:creationId xmlns:p14="http://schemas.microsoft.com/office/powerpoint/2010/main" val="159848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EC9466-AFD9-398B-0733-0DAC3758D2E9}"/>
              </a:ext>
            </a:extLst>
          </p:cNvPr>
          <p:cNvSpPr>
            <a:spLocks noGrp="1"/>
          </p:cNvSpPr>
          <p:nvPr>
            <p:ph type="subTitle" idx="1"/>
          </p:nvPr>
        </p:nvSpPr>
        <p:spPr>
          <a:xfrm>
            <a:off x="0" y="124691"/>
            <a:ext cx="12192000" cy="6733309"/>
          </a:xfrm>
        </p:spPr>
        <p:txBody>
          <a:bodyPr>
            <a:normAutofit fontScale="92500" lnSpcReduction="20000"/>
          </a:bodyPr>
          <a:lstStyle/>
          <a:p>
            <a:pPr algn="ctr"/>
            <a:r>
              <a:rPr lang="en-ID" sz="2800" b="1" i="1" dirty="0" err="1">
                <a:solidFill>
                  <a:srgbClr val="BEEBDF"/>
                </a:solidFill>
                <a:effectLst/>
                <a:latin typeface="Times New Roman" panose="02020603050405020304" pitchFamily="18" charset="0"/>
                <a:cs typeface="Times New Roman" panose="02020603050405020304" pitchFamily="18" charset="0"/>
              </a:rPr>
              <a:t>Definisi</a:t>
            </a:r>
            <a:endParaRPr lang="en-ID" sz="2800" b="1" i="0" dirty="0">
              <a:solidFill>
                <a:srgbClr val="000000"/>
              </a:solidFill>
              <a:effectLst/>
              <a:latin typeface="Times New Roman" panose="02020603050405020304" pitchFamily="18" charset="0"/>
              <a:cs typeface="Times New Roman" panose="02020603050405020304" pitchFamily="18" charset="0"/>
            </a:endParaRPr>
          </a:p>
          <a:p>
            <a:pPr algn="l"/>
            <a:endParaRPr lang="en-ID" b="0" i="0" dirty="0">
              <a:solidFill>
                <a:srgbClr val="FFFFFF"/>
              </a:solidFill>
              <a:effectLst/>
              <a:latin typeface="ff18"/>
            </a:endParaRPr>
          </a:p>
          <a:p>
            <a:pPr algn="l"/>
            <a:endParaRPr lang="en-ID" b="0" i="0" dirty="0">
              <a:solidFill>
                <a:srgbClr val="FFFFFF"/>
              </a:solidFill>
              <a:effectLst/>
              <a:latin typeface="ff18"/>
            </a:endParaRPr>
          </a:p>
          <a:p>
            <a:pPr marL="285750" indent="-285750" algn="l">
              <a:buFont typeface="Wingdings" panose="05000000000000000000" pitchFamily="2" charset="2"/>
              <a:buChar char="Ø"/>
            </a:pPr>
            <a:r>
              <a:rPr lang="en-ID" b="0" i="0" dirty="0">
                <a:solidFill>
                  <a:srgbClr val="FFFFFF"/>
                </a:solidFill>
                <a:effectLst/>
                <a:latin typeface="Times New Roman" panose="02020603050405020304" pitchFamily="18" charset="0"/>
                <a:cs typeface="Times New Roman" panose="02020603050405020304" pitchFamily="18" charset="0"/>
              </a:rPr>
              <a:t>Greedy= </a:t>
            </a:r>
            <a:r>
              <a:rPr lang="en-ID" b="0" i="0" dirty="0" err="1">
                <a:solidFill>
                  <a:srgbClr val="FFFFFF"/>
                </a:solidFill>
                <a:effectLst/>
                <a:latin typeface="Times New Roman" panose="02020603050405020304" pitchFamily="18" charset="0"/>
                <a:cs typeface="Times New Roman" panose="02020603050405020304" pitchFamily="18" charset="0"/>
              </a:rPr>
              <a:t>rakus</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tamak</a:t>
            </a:r>
            <a:r>
              <a:rPr lang="en-ID" b="0" i="0" dirty="0">
                <a:solidFill>
                  <a:srgbClr val="FFFFFF"/>
                </a:solidFill>
                <a:effectLst/>
                <a:latin typeface="Times New Roman" panose="02020603050405020304" pitchFamily="18" charset="0"/>
                <a:cs typeface="Times New Roman" panose="02020603050405020304" pitchFamily="18" charset="0"/>
              </a:rPr>
              <a:t>.</a:t>
            </a:r>
            <a:endParaRPr lang="en-ID"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b="0" i="0" dirty="0" err="1">
                <a:solidFill>
                  <a:srgbClr val="FFFFFF"/>
                </a:solidFill>
                <a:effectLst/>
                <a:latin typeface="Times New Roman" panose="02020603050405020304" pitchFamily="18" charset="0"/>
                <a:cs typeface="Times New Roman" panose="02020603050405020304" pitchFamily="18" charset="0"/>
              </a:rPr>
              <a:t>Prinsipgreedy</a:t>
            </a:r>
            <a:r>
              <a:rPr lang="en-ID" b="0" i="0" dirty="0">
                <a:solidFill>
                  <a:srgbClr val="FFFFFF"/>
                </a:solidFill>
                <a:effectLst/>
                <a:latin typeface="Times New Roman" panose="02020603050405020304" pitchFamily="18" charset="0"/>
                <a:cs typeface="Times New Roman" panose="02020603050405020304" pitchFamily="18" charset="0"/>
              </a:rPr>
              <a:t>: “take what you can get now!”.</a:t>
            </a:r>
            <a:endParaRPr lang="en-ID" dirty="0">
              <a:solidFill>
                <a:srgbClr val="FFFFFF"/>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b="0" i="0" dirty="0" err="1">
                <a:solidFill>
                  <a:srgbClr val="FFFFFF"/>
                </a:solidFill>
                <a:effectLst/>
                <a:latin typeface="Times New Roman" panose="02020603050405020304" pitchFamily="18" charset="0"/>
                <a:cs typeface="Times New Roman" panose="02020603050405020304" pitchFamily="18" charset="0"/>
              </a:rPr>
              <a:t>Algoritma</a:t>
            </a:r>
            <a:r>
              <a:rPr lang="en-ID" b="0" i="0" dirty="0">
                <a:solidFill>
                  <a:srgbClr val="FFFFFF"/>
                </a:solidFill>
                <a:effectLst/>
                <a:latin typeface="Times New Roman" panose="02020603050405020304" pitchFamily="18" charset="0"/>
                <a:cs typeface="Times New Roman" panose="02020603050405020304" pitchFamily="18" charset="0"/>
              </a:rPr>
              <a:t> greedy</a:t>
            </a:r>
            <a:r>
              <a:rPr lang="en-ID" dirty="0">
                <a:solidFill>
                  <a:srgbClr val="000000"/>
                </a:solidFill>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membentuk</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solusi</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langkahper</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langkah</a:t>
            </a:r>
            <a:r>
              <a:rPr lang="en-ID" b="0" i="0" dirty="0">
                <a:solidFill>
                  <a:srgbClr val="FFFFFF"/>
                </a:solidFill>
                <a:effectLst/>
                <a:latin typeface="Times New Roman" panose="02020603050405020304" pitchFamily="18" charset="0"/>
                <a:cs typeface="Times New Roman" panose="02020603050405020304" pitchFamily="18" charset="0"/>
              </a:rPr>
              <a:t>(step by step).</a:t>
            </a:r>
            <a:endParaRPr lang="en-ID"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b="0" i="0" dirty="0">
                <a:solidFill>
                  <a:srgbClr val="FFFFFF"/>
                </a:solidFill>
                <a:effectLst/>
                <a:latin typeface="Times New Roman" panose="02020603050405020304" pitchFamily="18" charset="0"/>
                <a:cs typeface="Times New Roman" panose="02020603050405020304" pitchFamily="18" charset="0"/>
              </a:rPr>
              <a:t>Pada </a:t>
            </a:r>
            <a:r>
              <a:rPr lang="en-ID" b="0" i="0" dirty="0" err="1">
                <a:solidFill>
                  <a:srgbClr val="FFFFFF"/>
                </a:solidFill>
                <a:effectLst/>
                <a:latin typeface="Times New Roman" panose="02020603050405020304" pitchFamily="18" charset="0"/>
                <a:cs typeface="Times New Roman" panose="02020603050405020304" pitchFamily="18" charset="0"/>
              </a:rPr>
              <a:t>setiap</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langkah</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terdapat</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banyak</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pilihan</a:t>
            </a:r>
            <a:r>
              <a:rPr lang="en-ID" b="0" i="0" dirty="0">
                <a:solidFill>
                  <a:srgbClr val="FFFFFF"/>
                </a:solidFill>
                <a:effectLst/>
                <a:latin typeface="Times New Roman" panose="02020603050405020304" pitchFamily="18" charset="0"/>
                <a:cs typeface="Times New Roman" panose="02020603050405020304" pitchFamily="18" charset="0"/>
              </a:rPr>
              <a:t> yang </a:t>
            </a:r>
            <a:r>
              <a:rPr lang="en-ID" b="0" i="0" dirty="0" err="1">
                <a:solidFill>
                  <a:srgbClr val="FFFFFF"/>
                </a:solidFill>
                <a:effectLst/>
                <a:latin typeface="Times New Roman" panose="02020603050405020304" pitchFamily="18" charset="0"/>
                <a:cs typeface="Times New Roman" panose="02020603050405020304" pitchFamily="18" charset="0"/>
              </a:rPr>
              <a:t>perlu</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dieksplorasi</a:t>
            </a:r>
            <a:r>
              <a:rPr lang="en-ID" b="0" i="0" dirty="0">
                <a:solidFill>
                  <a:srgbClr val="FFFFFF"/>
                </a:solidFill>
                <a:effectLst/>
                <a:latin typeface="Times New Roman" panose="02020603050405020304" pitchFamily="18" charset="0"/>
                <a:cs typeface="Times New Roman" panose="02020603050405020304" pitchFamily="18" charset="0"/>
              </a:rPr>
              <a:t>.</a:t>
            </a:r>
            <a:endParaRPr lang="en-ID"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b="0" i="0" dirty="0">
                <a:solidFill>
                  <a:srgbClr val="FFFFFF"/>
                </a:solidFill>
                <a:effectLst/>
                <a:latin typeface="Times New Roman" panose="02020603050405020304" pitchFamily="18" charset="0"/>
                <a:cs typeface="Times New Roman" panose="02020603050405020304" pitchFamily="18" charset="0"/>
              </a:rPr>
              <a:t>Oleh </a:t>
            </a:r>
            <a:r>
              <a:rPr lang="en-ID" b="0" i="0" dirty="0" err="1">
                <a:solidFill>
                  <a:srgbClr val="FFFFFF"/>
                </a:solidFill>
                <a:effectLst/>
                <a:latin typeface="Times New Roman" panose="02020603050405020304" pitchFamily="18" charset="0"/>
                <a:cs typeface="Times New Roman" panose="02020603050405020304" pitchFamily="18" charset="0"/>
              </a:rPr>
              <a:t>karena</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itu</a:t>
            </a:r>
            <a:r>
              <a:rPr lang="en-ID" b="0" i="0" dirty="0">
                <a:solidFill>
                  <a:srgbClr val="FFFFFF"/>
                </a:solidFill>
                <a:effectLst/>
                <a:latin typeface="Times New Roman" panose="02020603050405020304" pitchFamily="18" charset="0"/>
                <a:cs typeface="Times New Roman" panose="02020603050405020304" pitchFamily="18" charset="0"/>
              </a:rPr>
              <a:t>, pada </a:t>
            </a:r>
            <a:r>
              <a:rPr lang="en-ID" b="0" i="0" dirty="0" err="1">
                <a:solidFill>
                  <a:srgbClr val="FFFFFF"/>
                </a:solidFill>
                <a:effectLst/>
                <a:latin typeface="Times New Roman" panose="02020603050405020304" pitchFamily="18" charset="0"/>
                <a:cs typeface="Times New Roman" panose="02020603050405020304" pitchFamily="18" charset="0"/>
              </a:rPr>
              <a:t>setiap</a:t>
            </a:r>
            <a:r>
              <a:rPr lang="en-ID" b="0" i="0" dirty="0">
                <a:solidFill>
                  <a:srgbClr val="FFFFFF"/>
                </a:solidFill>
                <a:effectLst/>
                <a:latin typeface="Times New Roman" panose="02020603050405020304" pitchFamily="18" charset="0"/>
                <a:cs typeface="Times New Roman" panose="02020603050405020304" pitchFamily="18" charset="0"/>
              </a:rPr>
              <a:t> Langkah </a:t>
            </a:r>
            <a:r>
              <a:rPr lang="en-ID" b="0" i="0" dirty="0" err="1">
                <a:solidFill>
                  <a:srgbClr val="FFFFFF"/>
                </a:solidFill>
                <a:effectLst/>
                <a:latin typeface="Times New Roman" panose="02020603050405020304" pitchFamily="18" charset="0"/>
                <a:cs typeface="Times New Roman" panose="02020603050405020304" pitchFamily="18" charset="0"/>
              </a:rPr>
              <a:t>harus</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dibuat</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keputusan</a:t>
            </a:r>
            <a:r>
              <a:rPr lang="en-ID" b="0" i="0" dirty="0">
                <a:solidFill>
                  <a:srgbClr val="FFFFFF"/>
                </a:solidFill>
                <a:effectLst/>
                <a:latin typeface="Times New Roman" panose="02020603050405020304" pitchFamily="18" charset="0"/>
                <a:cs typeface="Times New Roman" panose="02020603050405020304" pitchFamily="18" charset="0"/>
              </a:rPr>
              <a:t> yang </a:t>
            </a:r>
            <a:r>
              <a:rPr lang="en-ID" b="0" i="0" dirty="0" err="1">
                <a:solidFill>
                  <a:srgbClr val="FFFFFF"/>
                </a:solidFill>
                <a:effectLst/>
                <a:latin typeface="Times New Roman" panose="02020603050405020304" pitchFamily="18" charset="0"/>
                <a:cs typeface="Times New Roman" panose="02020603050405020304" pitchFamily="18" charset="0"/>
              </a:rPr>
              <a:t>terbaik</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dalam</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menentukan</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pilihan</a:t>
            </a:r>
            <a:r>
              <a:rPr lang="en-ID" b="0" i="0" dirty="0">
                <a:solidFill>
                  <a:srgbClr val="FFFFFF"/>
                </a:solidFill>
                <a:effectLst/>
                <a:latin typeface="Times New Roman" panose="02020603050405020304" pitchFamily="18" charset="0"/>
                <a:cs typeface="Times New Roman" panose="02020603050405020304" pitchFamily="18" charset="0"/>
              </a:rPr>
              <a:t>.</a:t>
            </a:r>
          </a:p>
          <a:p>
            <a:pPr algn="l"/>
            <a:r>
              <a:rPr lang="en-ID" b="0" i="0" dirty="0" err="1">
                <a:solidFill>
                  <a:srgbClr val="FFFFFF"/>
                </a:solidFill>
                <a:effectLst/>
                <a:latin typeface="Times New Roman" panose="02020603050405020304" pitchFamily="18" charset="0"/>
                <a:cs typeface="Times New Roman" panose="02020603050405020304" pitchFamily="18" charset="0"/>
              </a:rPr>
              <a:t>Algoritma</a:t>
            </a:r>
            <a:r>
              <a:rPr lang="en-ID" b="0" i="0" dirty="0">
                <a:solidFill>
                  <a:srgbClr val="FFFFFF"/>
                </a:solidFill>
                <a:effectLst/>
                <a:latin typeface="Times New Roman" panose="02020603050405020304" pitchFamily="18" charset="0"/>
                <a:cs typeface="Times New Roman" panose="02020603050405020304" pitchFamily="18" charset="0"/>
              </a:rPr>
              <a:t> greedy</a:t>
            </a:r>
            <a:r>
              <a:rPr lang="en-ID" b="0" i="0" dirty="0">
                <a:solidFill>
                  <a:srgbClr val="000000"/>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adalah</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algoritma</a:t>
            </a:r>
            <a:r>
              <a:rPr lang="en-ID" b="0" i="0" dirty="0">
                <a:solidFill>
                  <a:srgbClr val="FFFFFF"/>
                </a:solidFill>
                <a:effectLst/>
                <a:latin typeface="Times New Roman" panose="02020603050405020304" pitchFamily="18" charset="0"/>
                <a:cs typeface="Times New Roman" panose="02020603050405020304" pitchFamily="18" charset="0"/>
              </a:rPr>
              <a:t> yang </a:t>
            </a:r>
            <a:r>
              <a:rPr lang="en-ID" b="0" i="0" dirty="0" err="1">
                <a:solidFill>
                  <a:srgbClr val="FFFFFF"/>
                </a:solidFill>
                <a:effectLst/>
                <a:latin typeface="Times New Roman" panose="02020603050405020304" pitchFamily="18" charset="0"/>
                <a:cs typeface="Times New Roman" panose="02020603050405020304" pitchFamily="18" charset="0"/>
              </a:rPr>
              <a:t>memecahkan</a:t>
            </a:r>
            <a:r>
              <a:rPr lang="en-ID" b="0" i="0" dirty="0">
                <a:solidFill>
                  <a:srgbClr val="FFFFFF"/>
                </a:solidFill>
                <a:effectLst/>
                <a:latin typeface="Times New Roman" panose="02020603050405020304" pitchFamily="18" charset="0"/>
                <a:cs typeface="Times New Roman" panose="02020603050405020304" pitchFamily="18" charset="0"/>
              </a:rPr>
              <a:t> </a:t>
            </a:r>
            <a:r>
              <a:rPr lang="en-ID" b="0" i="0" dirty="0" err="1">
                <a:solidFill>
                  <a:srgbClr val="FFFFFF"/>
                </a:solidFill>
                <a:effectLst/>
                <a:latin typeface="Times New Roman" panose="02020603050405020304" pitchFamily="18" charset="0"/>
                <a:cs typeface="Times New Roman" panose="02020603050405020304" pitchFamily="18" charset="0"/>
              </a:rPr>
              <a:t>masalah</a:t>
            </a:r>
            <a:r>
              <a:rPr lang="en-ID" b="0" i="0" dirty="0">
                <a:solidFill>
                  <a:srgbClr val="FFFFFF"/>
                </a:solidFill>
                <a:effectLst/>
                <a:latin typeface="Times New Roman" panose="02020603050405020304" pitchFamily="18" charset="0"/>
                <a:cs typeface="Times New Roman" panose="02020603050405020304" pitchFamily="18" charset="0"/>
              </a:rPr>
              <a:t> Langkah per </a:t>
            </a:r>
            <a:r>
              <a:rPr lang="en-ID" b="0" i="0" dirty="0" err="1">
                <a:solidFill>
                  <a:srgbClr val="FFFFFF"/>
                </a:solidFill>
                <a:effectLst/>
                <a:latin typeface="Times New Roman" panose="02020603050405020304" pitchFamily="18" charset="0"/>
                <a:cs typeface="Times New Roman" panose="02020603050405020304" pitchFamily="18" charset="0"/>
              </a:rPr>
              <a:t>langkah</a:t>
            </a:r>
            <a:r>
              <a:rPr lang="en-ID" b="0" i="0" dirty="0">
                <a:solidFill>
                  <a:srgbClr val="FFFFFF"/>
                </a:solidFill>
                <a:effectLst/>
                <a:latin typeface="Times New Roman" panose="02020603050405020304" pitchFamily="18" charset="0"/>
                <a:cs typeface="Times New Roman" panose="02020603050405020304" pitchFamily="18" charset="0"/>
              </a:rPr>
              <a:t>, pada </a:t>
            </a:r>
            <a:r>
              <a:rPr lang="en-ID" b="0" i="0" dirty="0" err="1">
                <a:solidFill>
                  <a:srgbClr val="FFFFFF"/>
                </a:solidFill>
                <a:effectLst/>
                <a:latin typeface="Times New Roman" panose="02020603050405020304" pitchFamily="18" charset="0"/>
                <a:cs typeface="Times New Roman" panose="02020603050405020304" pitchFamily="18" charset="0"/>
              </a:rPr>
              <a:t>setiaplangkah</a:t>
            </a:r>
            <a:r>
              <a:rPr lang="en-ID" b="0" i="0" dirty="0">
                <a:solidFill>
                  <a:srgbClr val="FFFFFF"/>
                </a:solidFill>
                <a:effectLst/>
                <a:latin typeface="Times New Roman" panose="02020603050405020304" pitchFamily="18" charset="0"/>
                <a:cs typeface="Times New Roman" panose="02020603050405020304" pitchFamily="18" charset="0"/>
              </a:rPr>
              <a:t>:</a:t>
            </a:r>
          </a:p>
          <a:p>
            <a:pPr marL="800100" lvl="1" indent="-342900" algn="l">
              <a:buFont typeface="+mj-lt"/>
              <a:buAutoNum type="arabicPeriod"/>
            </a:pPr>
            <a:r>
              <a:rPr lang="en-ID" sz="1800" b="0" i="0" dirty="0" err="1">
                <a:solidFill>
                  <a:srgbClr val="FFFFFF"/>
                </a:solidFill>
                <a:effectLst/>
                <a:latin typeface="Times New Roman" panose="02020603050405020304" pitchFamily="18" charset="0"/>
                <a:cs typeface="Times New Roman" panose="02020603050405020304" pitchFamily="18" charset="0"/>
              </a:rPr>
              <a:t>Ambilpilihanyang</a:t>
            </a:r>
            <a:r>
              <a:rPr lang="en-ID" sz="1800" b="0" i="0" dirty="0">
                <a:solidFill>
                  <a:srgbClr val="FFFFFF"/>
                </a:solidFill>
                <a:effectLst/>
                <a:latin typeface="Times New Roman" panose="02020603050405020304" pitchFamily="18" charset="0"/>
                <a:cs typeface="Times New Roman" panose="02020603050405020304" pitchFamily="18" charset="0"/>
              </a:rPr>
              <a:t> </a:t>
            </a:r>
            <a:r>
              <a:rPr lang="en-ID" sz="1800" b="0" i="0" dirty="0" err="1">
                <a:solidFill>
                  <a:srgbClr val="FFFFFF"/>
                </a:solidFill>
                <a:effectLst/>
                <a:latin typeface="Times New Roman" panose="02020603050405020304" pitchFamily="18" charset="0"/>
                <a:cs typeface="Times New Roman" panose="02020603050405020304" pitchFamily="18" charset="0"/>
              </a:rPr>
              <a:t>terbaikyang</a:t>
            </a:r>
            <a:r>
              <a:rPr lang="en-ID" sz="1800" b="0" i="0" dirty="0">
                <a:solidFill>
                  <a:srgbClr val="FFFFFF"/>
                </a:solidFill>
                <a:effectLst/>
                <a:latin typeface="Times New Roman" panose="02020603050405020304" pitchFamily="18" charset="0"/>
                <a:cs typeface="Times New Roman" panose="02020603050405020304" pitchFamily="18" charset="0"/>
              </a:rPr>
              <a:t> </a:t>
            </a:r>
            <a:r>
              <a:rPr lang="en-ID" sz="1800" b="0" i="0" dirty="0" err="1">
                <a:solidFill>
                  <a:srgbClr val="FFFFFF"/>
                </a:solidFill>
                <a:effectLst/>
                <a:latin typeface="Times New Roman" panose="02020603050405020304" pitchFamily="18" charset="0"/>
                <a:cs typeface="Times New Roman" panose="02020603050405020304" pitchFamily="18" charset="0"/>
              </a:rPr>
              <a:t>dapatdiperolehpadasaatitutanpamemperhatikankonsekuensikedepan</a:t>
            </a:r>
            <a:r>
              <a:rPr lang="en-ID" sz="1800" b="0" i="0" dirty="0">
                <a:solidFill>
                  <a:srgbClr val="FFFFFF"/>
                </a:solidFill>
                <a:effectLst/>
                <a:latin typeface="Times New Roman" panose="02020603050405020304" pitchFamily="18" charset="0"/>
                <a:cs typeface="Times New Roman" panose="02020603050405020304" pitchFamily="18" charset="0"/>
              </a:rPr>
              <a:t>(</a:t>
            </a:r>
            <a:r>
              <a:rPr lang="en-ID" sz="1800" b="0" i="0" dirty="0" err="1">
                <a:solidFill>
                  <a:srgbClr val="FFFFFF"/>
                </a:solidFill>
                <a:effectLst/>
                <a:latin typeface="Times New Roman" panose="02020603050405020304" pitchFamily="18" charset="0"/>
                <a:cs typeface="Times New Roman" panose="02020603050405020304" pitchFamily="18" charset="0"/>
              </a:rPr>
              <a:t>prinsip“take</a:t>
            </a:r>
            <a:r>
              <a:rPr lang="en-ID" sz="1800" b="0" i="0" dirty="0">
                <a:solidFill>
                  <a:srgbClr val="FFFFFF"/>
                </a:solidFill>
                <a:effectLst/>
                <a:latin typeface="Times New Roman" panose="02020603050405020304" pitchFamily="18" charset="0"/>
                <a:cs typeface="Times New Roman" panose="02020603050405020304" pitchFamily="18" charset="0"/>
              </a:rPr>
              <a:t> what you can get now!”)</a:t>
            </a:r>
            <a:endParaRPr lang="en-ID" sz="1800" dirty="0">
              <a:solidFill>
                <a:srgbClr val="FFFFFF"/>
              </a:solidFill>
              <a:latin typeface="Times New Roman" panose="02020603050405020304" pitchFamily="18" charset="0"/>
              <a:cs typeface="Times New Roman" panose="02020603050405020304" pitchFamily="18" charset="0"/>
            </a:endParaRPr>
          </a:p>
          <a:p>
            <a:pPr marL="800100" lvl="1" indent="-342900" algn="l">
              <a:buFont typeface="+mj-lt"/>
              <a:buAutoNum type="arabicPeriod"/>
            </a:pPr>
            <a:r>
              <a:rPr lang="en-ID" sz="1800" b="0" i="0" dirty="0">
                <a:solidFill>
                  <a:srgbClr val="FFFFFF"/>
                </a:solidFill>
                <a:effectLst/>
                <a:latin typeface="Times New Roman" panose="02020603050405020304" pitchFamily="18" charset="0"/>
                <a:cs typeface="Times New Roman" panose="02020603050405020304" pitchFamily="18" charset="0"/>
              </a:rPr>
              <a:t> </a:t>
            </a:r>
            <a:r>
              <a:rPr lang="en-ID" sz="1800" b="0" i="0" dirty="0" err="1">
                <a:solidFill>
                  <a:srgbClr val="FFFFFF"/>
                </a:solidFill>
                <a:effectLst/>
                <a:latin typeface="Times New Roman" panose="02020603050405020304" pitchFamily="18" charset="0"/>
                <a:cs typeface="Times New Roman" panose="02020603050405020304" pitchFamily="18" charset="0"/>
              </a:rPr>
              <a:t>Berharapbahwadenganmemilihoptimum</a:t>
            </a:r>
            <a:r>
              <a:rPr lang="en-ID" sz="1800" b="0" i="0" dirty="0">
                <a:solidFill>
                  <a:srgbClr val="FFFFFF"/>
                </a:solidFill>
                <a:effectLst/>
                <a:latin typeface="Times New Roman" panose="02020603050405020304" pitchFamily="18" charset="0"/>
                <a:cs typeface="Times New Roman" panose="02020603050405020304" pitchFamily="18" charset="0"/>
              </a:rPr>
              <a:t> </a:t>
            </a:r>
            <a:r>
              <a:rPr lang="en-ID" sz="1800" b="0" i="0" dirty="0" err="1">
                <a:solidFill>
                  <a:srgbClr val="FFFFFF"/>
                </a:solidFill>
                <a:effectLst/>
                <a:latin typeface="Times New Roman" panose="02020603050405020304" pitchFamily="18" charset="0"/>
                <a:cs typeface="Times New Roman" panose="02020603050405020304" pitchFamily="18" charset="0"/>
              </a:rPr>
              <a:t>lokalpadasetiaplangkahakanberakhirdenganoptimum</a:t>
            </a:r>
            <a:r>
              <a:rPr lang="en-ID" sz="1800" b="0" i="0" dirty="0">
                <a:solidFill>
                  <a:srgbClr val="FFFFFF"/>
                </a:solidFill>
                <a:effectLst/>
                <a:latin typeface="Times New Roman" panose="02020603050405020304" pitchFamily="18" charset="0"/>
                <a:cs typeface="Times New Roman" panose="02020603050405020304" pitchFamily="18" charset="0"/>
              </a:rPr>
              <a:t> global.</a:t>
            </a:r>
            <a:endParaRPr lang="en-ID"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sz="1900" b="0" i="0" dirty="0" err="1">
                <a:effectLst/>
                <a:latin typeface="Times New Roman" panose="02020603050405020304" pitchFamily="18" charset="0"/>
                <a:cs typeface="Times New Roman" panose="02020603050405020304" pitchFamily="18" charset="0"/>
              </a:rPr>
              <a:t>Algoritma</a:t>
            </a:r>
            <a:r>
              <a:rPr lang="en-ID" sz="1900" b="0" i="0" dirty="0">
                <a:effectLst/>
                <a:latin typeface="Times New Roman" panose="02020603050405020304" pitchFamily="18" charset="0"/>
                <a:cs typeface="Times New Roman" panose="02020603050405020304" pitchFamily="18" charset="0"/>
              </a:rPr>
              <a:t> greedy 	</a:t>
            </a:r>
            <a:r>
              <a:rPr lang="en-ID" sz="1900" b="0" i="0" dirty="0" err="1">
                <a:effectLst/>
                <a:latin typeface="Times New Roman" panose="02020603050405020304" pitchFamily="18" charset="0"/>
                <a:cs typeface="Times New Roman" panose="02020603050405020304" pitchFamily="18" charset="0"/>
              </a:rPr>
              <a:t>merupakan</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metode</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untuk</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memecahkan</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persoalan</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optimasi</a:t>
            </a:r>
            <a:endParaRPr lang="en-ID" sz="19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D" sz="1900" b="0" i="0" dirty="0" err="1">
                <a:effectLst/>
                <a:latin typeface="Times New Roman" panose="02020603050405020304" pitchFamily="18" charset="0"/>
                <a:cs typeface="Times New Roman" panose="02020603050405020304" pitchFamily="18" charset="0"/>
              </a:rPr>
              <a:t>Persoalan</a:t>
            </a:r>
            <a:r>
              <a:rPr lang="en-ID" sz="1900" b="0" i="0" dirty="0">
                <a:effectLst/>
                <a:latin typeface="Times New Roman" panose="02020603050405020304" pitchFamily="18" charset="0"/>
                <a:cs typeface="Times New Roman" panose="02020603050405020304" pitchFamily="18" charset="0"/>
              </a:rPr>
              <a:t> </a:t>
            </a:r>
            <a:r>
              <a:rPr lang="en-ID" sz="1900" b="0" i="0" dirty="0" err="1">
                <a:effectLst/>
                <a:latin typeface="Times New Roman" panose="02020603050405020304" pitchFamily="18" charset="0"/>
                <a:cs typeface="Times New Roman" panose="02020603050405020304" pitchFamily="18" charset="0"/>
              </a:rPr>
              <a:t>optimasi</a:t>
            </a:r>
            <a:r>
              <a:rPr lang="en-ID" sz="1900" b="0" i="0" dirty="0">
                <a:effectLst/>
                <a:latin typeface="Times New Roman" panose="02020603050405020304" pitchFamily="18" charset="0"/>
                <a:cs typeface="Times New Roman" panose="02020603050405020304" pitchFamily="18" charset="0"/>
              </a:rPr>
              <a:t> (optimization problems):</a:t>
            </a:r>
          </a:p>
          <a:p>
            <a:pPr marL="800100" lvl="1" indent="-342900" algn="l">
              <a:buFont typeface="+mj-lt"/>
              <a:buAutoNum type="arabicPeriod"/>
            </a:pPr>
            <a:r>
              <a:rPr lang="en-ID" sz="1700" dirty="0" err="1">
                <a:latin typeface="Times New Roman" panose="02020603050405020304" pitchFamily="18" charset="0"/>
                <a:cs typeface="Times New Roman" panose="02020603050405020304" pitchFamily="18" charset="0"/>
              </a:rPr>
              <a:t>Maksimasi</a:t>
            </a:r>
            <a:r>
              <a:rPr lang="en-ID" sz="1700" dirty="0">
                <a:latin typeface="Times New Roman" panose="02020603050405020304" pitchFamily="18" charset="0"/>
                <a:cs typeface="Times New Roman" panose="02020603050405020304" pitchFamily="18" charset="0"/>
              </a:rPr>
              <a:t> (maximization)</a:t>
            </a:r>
          </a:p>
          <a:p>
            <a:pPr marL="800100" lvl="1" indent="-342900" algn="l">
              <a:buFont typeface="+mj-lt"/>
              <a:buAutoNum type="arabicPeriod"/>
            </a:pPr>
            <a:r>
              <a:rPr lang="en-ID" sz="1700" b="0" i="0" dirty="0" err="1">
                <a:effectLst/>
                <a:latin typeface="Times New Roman" panose="02020603050405020304" pitchFamily="18" charset="0"/>
                <a:cs typeface="Times New Roman" panose="02020603050405020304" pitchFamily="18" charset="0"/>
              </a:rPr>
              <a:t>Minimasi</a:t>
            </a:r>
            <a:r>
              <a:rPr lang="en-ID" sz="1700" b="0" i="0" dirty="0">
                <a:effectLst/>
                <a:latin typeface="Times New Roman" panose="02020603050405020304" pitchFamily="18" charset="0"/>
                <a:cs typeface="Times New Roman" panose="02020603050405020304" pitchFamily="18" charset="0"/>
              </a:rPr>
              <a:t> (minimization)</a:t>
            </a:r>
          </a:p>
          <a:p>
            <a:br>
              <a:rPr lang="en-ID" dirty="0"/>
            </a:br>
            <a:endParaRPr lang="en-ID" dirty="0"/>
          </a:p>
        </p:txBody>
      </p:sp>
    </p:spTree>
    <p:extLst>
      <p:ext uri="{BB962C8B-B14F-4D97-AF65-F5344CB8AC3E}">
        <p14:creationId xmlns:p14="http://schemas.microsoft.com/office/powerpoint/2010/main" val="386383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EC9466-AFD9-398B-0733-0DAC3758D2E9}"/>
              </a:ext>
            </a:extLst>
          </p:cNvPr>
          <p:cNvSpPr>
            <a:spLocks noGrp="1"/>
          </p:cNvSpPr>
          <p:nvPr>
            <p:ph type="subTitle" idx="1"/>
          </p:nvPr>
        </p:nvSpPr>
        <p:spPr>
          <a:xfrm>
            <a:off x="0" y="124691"/>
            <a:ext cx="12192000" cy="6733309"/>
          </a:xfrm>
        </p:spPr>
        <p:txBody>
          <a:bodyPr>
            <a:normAutofit/>
          </a:bodyPr>
          <a:lstStyle/>
          <a:p>
            <a:pPr algn="ctr"/>
            <a:r>
              <a:rPr lang="en-ID" sz="2800" b="1" i="1" dirty="0" err="1">
                <a:solidFill>
                  <a:srgbClr val="BEEBDF"/>
                </a:solidFill>
                <a:latin typeface="Times New Roman" panose="02020603050405020304" pitchFamily="18" charset="0"/>
                <a:cs typeface="Times New Roman" panose="02020603050405020304" pitchFamily="18" charset="0"/>
              </a:rPr>
              <a:t>Elemen-elemen</a:t>
            </a:r>
            <a:r>
              <a:rPr lang="en-ID" sz="2800" b="1" i="1" dirty="0">
                <a:solidFill>
                  <a:srgbClr val="BEEBDF"/>
                </a:solidFill>
                <a:latin typeface="Times New Roman" panose="02020603050405020304" pitchFamily="18" charset="0"/>
                <a:cs typeface="Times New Roman" panose="02020603050405020304" pitchFamily="18" charset="0"/>
              </a:rPr>
              <a:t> </a:t>
            </a:r>
            <a:r>
              <a:rPr lang="en-ID" sz="2800" b="1" i="1" dirty="0" err="1">
                <a:solidFill>
                  <a:srgbClr val="BEEBDF"/>
                </a:solidFill>
                <a:latin typeface="Times New Roman" panose="02020603050405020304" pitchFamily="18" charset="0"/>
                <a:cs typeface="Times New Roman" panose="02020603050405020304" pitchFamily="18" charset="0"/>
              </a:rPr>
              <a:t>algoritma</a:t>
            </a:r>
            <a:r>
              <a:rPr lang="en-ID" sz="2800" b="1" i="1" dirty="0">
                <a:solidFill>
                  <a:srgbClr val="BEEBDF"/>
                </a:solidFill>
                <a:latin typeface="Times New Roman" panose="02020603050405020304" pitchFamily="18" charset="0"/>
                <a:cs typeface="Times New Roman" panose="02020603050405020304" pitchFamily="18" charset="0"/>
              </a:rPr>
              <a:t> greedy</a:t>
            </a:r>
          </a:p>
          <a:p>
            <a:pPr marL="514350" indent="-514350" algn="l">
              <a:buFont typeface="+mj-lt"/>
              <a:buAutoNum type="arabicParenR"/>
            </a:pPr>
            <a:r>
              <a:rPr lang="en-ID" sz="2800" i="1" cap="none" dirty="0">
                <a:solidFill>
                  <a:srgbClr val="BEEBDF"/>
                </a:solidFill>
                <a:effectLst/>
                <a:latin typeface="Times New Roman" panose="02020603050405020304" pitchFamily="18" charset="0"/>
                <a:cs typeface="Times New Roman" panose="02020603050405020304" pitchFamily="18" charset="0"/>
              </a:rPr>
              <a:t>HIMPUNAN KANDIDAT</a:t>
            </a:r>
            <a:r>
              <a:rPr lang="en-ID" sz="2800" i="1" cap="none" dirty="0">
                <a:solidFill>
                  <a:srgbClr val="BEEBDF"/>
                </a:solidFill>
                <a:latin typeface="Times New Roman" panose="02020603050405020304" pitchFamily="18" charset="0"/>
                <a:cs typeface="Times New Roman" panose="02020603050405020304" pitchFamily="18" charset="0"/>
              </a:rPr>
              <a:t>, C.</a:t>
            </a:r>
          </a:p>
          <a:p>
            <a:pPr marL="514350" indent="-514350" algn="l">
              <a:buFont typeface="+mj-lt"/>
              <a:buAutoNum type="arabicParenR"/>
            </a:pPr>
            <a:r>
              <a:rPr lang="en-ID" sz="2800" i="1" cap="none" dirty="0">
                <a:solidFill>
                  <a:srgbClr val="BEEBDF"/>
                </a:solidFill>
                <a:effectLst/>
                <a:latin typeface="Times New Roman" panose="02020603050405020304" pitchFamily="18" charset="0"/>
                <a:cs typeface="Times New Roman" panose="02020603050405020304" pitchFamily="18" charset="0"/>
              </a:rPr>
              <a:t>H</a:t>
            </a:r>
            <a:r>
              <a:rPr lang="en-ID" sz="2800" i="1" cap="none" dirty="0">
                <a:solidFill>
                  <a:srgbClr val="BEEBDF"/>
                </a:solidFill>
                <a:latin typeface="Times New Roman" panose="02020603050405020304" pitchFamily="18" charset="0"/>
                <a:cs typeface="Times New Roman" panose="02020603050405020304" pitchFamily="18" charset="0"/>
              </a:rPr>
              <a:t>IMPUNAN SOLUSI,S.</a:t>
            </a:r>
          </a:p>
          <a:p>
            <a:pPr marL="514350" indent="-514350" algn="l">
              <a:buFont typeface="+mj-lt"/>
              <a:buAutoNum type="arabicParenR"/>
            </a:pPr>
            <a:r>
              <a:rPr lang="en-ID" sz="2800" i="1" cap="none" dirty="0">
                <a:solidFill>
                  <a:srgbClr val="BEEBDF"/>
                </a:solidFill>
                <a:effectLst/>
                <a:latin typeface="Times New Roman" panose="02020603050405020304" pitchFamily="18" charset="0"/>
                <a:cs typeface="Times New Roman" panose="02020603050405020304" pitchFamily="18" charset="0"/>
              </a:rPr>
              <a:t>FUNGSI SELE</a:t>
            </a:r>
            <a:r>
              <a:rPr lang="en-ID" sz="2800" i="1" cap="none" dirty="0">
                <a:solidFill>
                  <a:srgbClr val="BEEBDF"/>
                </a:solidFill>
                <a:latin typeface="Times New Roman" panose="02020603050405020304" pitchFamily="18" charset="0"/>
                <a:cs typeface="Times New Roman" panose="02020603050405020304" pitchFamily="18" charset="0"/>
              </a:rPr>
              <a:t>KSI (SELECTION FUNCTION)</a:t>
            </a:r>
          </a:p>
          <a:p>
            <a:pPr marL="514350" indent="-514350" algn="l">
              <a:buFont typeface="+mj-lt"/>
              <a:buAutoNum type="arabicParenR"/>
            </a:pPr>
            <a:r>
              <a:rPr lang="en-ID" sz="2800" i="1" cap="none" dirty="0">
                <a:solidFill>
                  <a:srgbClr val="BEEBDF"/>
                </a:solidFill>
                <a:effectLst/>
                <a:latin typeface="Times New Roman" panose="02020603050405020304" pitchFamily="18" charset="0"/>
                <a:cs typeface="Times New Roman" panose="02020603050405020304" pitchFamily="18" charset="0"/>
              </a:rPr>
              <a:t>FUNGSI KELAYAKAN (FEASIBLE)</a:t>
            </a:r>
          </a:p>
          <a:p>
            <a:pPr marL="514350" indent="-514350" algn="l">
              <a:buFont typeface="+mj-lt"/>
              <a:buAutoNum type="arabicParenR"/>
            </a:pPr>
            <a:r>
              <a:rPr lang="en-ID" sz="2800" i="1" cap="none" dirty="0">
                <a:solidFill>
                  <a:srgbClr val="BEEBDF"/>
                </a:solidFill>
                <a:latin typeface="Times New Roman" panose="02020603050405020304" pitchFamily="18" charset="0"/>
                <a:cs typeface="Times New Roman" panose="02020603050405020304" pitchFamily="18" charset="0"/>
              </a:rPr>
              <a:t>FUNGSI OBYEKTIF</a:t>
            </a:r>
            <a:endParaRPr lang="en-ID" sz="2800" i="0" cap="none" dirty="0">
              <a:solidFill>
                <a:srgbClr val="000000"/>
              </a:solidFill>
              <a:effectLst/>
              <a:latin typeface="Times New Roman" panose="02020603050405020304" pitchFamily="18" charset="0"/>
              <a:cs typeface="Times New Roman" panose="02020603050405020304" pitchFamily="18" charset="0"/>
            </a:endParaRPr>
          </a:p>
          <a:p>
            <a:pPr algn="l"/>
            <a:endParaRPr lang="en-ID" b="0" i="0" dirty="0">
              <a:solidFill>
                <a:srgbClr val="FFFFFF"/>
              </a:solidFill>
              <a:effectLst/>
              <a:latin typeface="ff18"/>
            </a:endParaRPr>
          </a:p>
          <a:p>
            <a:pPr algn="l"/>
            <a:endParaRPr lang="en-ID" b="0" i="0" dirty="0">
              <a:solidFill>
                <a:srgbClr val="FFFFFF"/>
              </a:solidFill>
              <a:effectLst/>
              <a:latin typeface="ff18"/>
            </a:endParaRPr>
          </a:p>
          <a:p>
            <a:pPr algn="l"/>
            <a:br>
              <a:rPr lang="en-ID" dirty="0"/>
            </a:br>
            <a:endParaRPr lang="en-ID" dirty="0"/>
          </a:p>
        </p:txBody>
      </p:sp>
    </p:spTree>
    <p:extLst>
      <p:ext uri="{BB962C8B-B14F-4D97-AF65-F5344CB8AC3E}">
        <p14:creationId xmlns:p14="http://schemas.microsoft.com/office/powerpoint/2010/main" val="2046385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Content Placeholder 12" descr="Graphical user interface, text, application">
            <a:extLst>
              <a:ext uri="{FF2B5EF4-FFF2-40B4-BE49-F238E27FC236}">
                <a16:creationId xmlns:a16="http://schemas.microsoft.com/office/drawing/2014/main" id="{43F90BC3-17BD-30A2-6F60-09D4D000F5A5}"/>
              </a:ext>
            </a:extLst>
          </p:cNvPr>
          <p:cNvPicPr>
            <a:picLocks noChangeAspect="1"/>
          </p:cNvPicPr>
          <p:nvPr/>
        </p:nvPicPr>
        <p:blipFill>
          <a:blip r:embed="rId3"/>
          <a:stretch>
            <a:fillRect/>
          </a:stretch>
        </p:blipFill>
        <p:spPr>
          <a:xfrm>
            <a:off x="643464" y="297181"/>
            <a:ext cx="10717956" cy="63474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900215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EC9466-AFD9-398B-0733-0DAC3758D2E9}"/>
              </a:ext>
            </a:extLst>
          </p:cNvPr>
          <p:cNvSpPr>
            <a:spLocks noGrp="1"/>
          </p:cNvSpPr>
          <p:nvPr>
            <p:ph type="subTitle" idx="1"/>
          </p:nvPr>
        </p:nvSpPr>
        <p:spPr>
          <a:xfrm>
            <a:off x="0" y="0"/>
            <a:ext cx="12192000" cy="5791199"/>
          </a:xfrm>
        </p:spPr>
        <p:txBody>
          <a:bodyPr/>
          <a:lstStyle/>
          <a:p>
            <a:pPr algn="l"/>
            <a:r>
              <a:rPr lang="en-US" dirty="0"/>
              <a:t>TINJAU MASALAH PENUKARAN UANG:</a:t>
            </a:r>
          </a:p>
          <a:p>
            <a:pPr algn="l"/>
            <a:r>
              <a:rPr lang="en-US" dirty="0"/>
              <a:t>STRATEGI GREEDY:</a:t>
            </a:r>
          </a:p>
          <a:p>
            <a:pPr algn="l"/>
            <a:r>
              <a:rPr lang="en-US" dirty="0"/>
              <a:t>PADA SETIAP LANGKAH, PILIH KOIN DENGAN NILAI TERBESAR DARI HIMPUNAN KOIN YANG TERSISA.</a:t>
            </a:r>
          </a:p>
          <a:p>
            <a:pPr algn="l"/>
            <a:endParaRPr lang="en-US" dirty="0"/>
          </a:p>
          <a:p>
            <a:pPr algn="l"/>
            <a:r>
              <a:rPr lang="en-US" dirty="0"/>
              <a:t>ATURAN:</a:t>
            </a:r>
          </a:p>
          <a:p>
            <a:pPr algn="l"/>
            <a:r>
              <a:rPr lang="en-US" dirty="0"/>
              <a:t>MISAL A = 36, KOIN YANG TERSEDIA : 1, 5, 10, 20</a:t>
            </a:r>
          </a:p>
          <a:p>
            <a:pPr algn="l"/>
            <a:r>
              <a:rPr lang="en-US" dirty="0"/>
              <a:t>LANGKAH 1: PILIH 1 BUAH KOIN 20 (TOTAL = 20)</a:t>
            </a:r>
          </a:p>
          <a:p>
            <a:pPr algn="l"/>
            <a:r>
              <a:rPr lang="en-US" dirty="0"/>
              <a:t>LANGKAH 2: PILIH 1 BUAH KOIN 10 (TOTAL =20 + 10 = 30)</a:t>
            </a:r>
          </a:p>
          <a:p>
            <a:pPr algn="l"/>
            <a:r>
              <a:rPr lang="en-US" dirty="0"/>
              <a:t>LANGKAH 3: PILIH 1 BUAH KOIN 5 (TOTAL = 20 + 10 + 5 = 35)</a:t>
            </a:r>
          </a:p>
          <a:p>
            <a:pPr algn="l"/>
            <a:r>
              <a:rPr lang="en-US" dirty="0"/>
              <a:t>LANGKAH 4: PILIH 1 BUAH KOIN 1 ( TOTAL = 20 + 10 + 5 + 1 = 36)</a:t>
            </a:r>
          </a:p>
          <a:p>
            <a:pPr algn="l"/>
            <a:endParaRPr lang="en-US" dirty="0"/>
          </a:p>
          <a:p>
            <a:pPr algn="l"/>
            <a:r>
              <a:rPr lang="en-US" dirty="0"/>
              <a:t>SOLUSI: JUMLAH KOIN MINIMUM = 4 ( SOLUSI OPTIMAL)</a:t>
            </a:r>
            <a:endParaRPr lang="en-ID" dirty="0"/>
          </a:p>
        </p:txBody>
      </p:sp>
    </p:spTree>
    <p:extLst>
      <p:ext uri="{BB962C8B-B14F-4D97-AF65-F5344CB8AC3E}">
        <p14:creationId xmlns:p14="http://schemas.microsoft.com/office/powerpoint/2010/main" val="318006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 email&#10;&#10;Description automatically generated">
            <a:extLst>
              <a:ext uri="{FF2B5EF4-FFF2-40B4-BE49-F238E27FC236}">
                <a16:creationId xmlns:a16="http://schemas.microsoft.com/office/drawing/2014/main" id="{0AD26467-5719-E28A-BF90-5491FB6BEC4D}"/>
              </a:ext>
            </a:extLst>
          </p:cNvPr>
          <p:cNvPicPr>
            <a:picLocks noGrp="1" noChangeAspect="1"/>
          </p:cNvPicPr>
          <p:nvPr>
            <p:ph idx="1"/>
          </p:nvPr>
        </p:nvPicPr>
        <p:blipFill>
          <a:blip r:embed="rId2"/>
          <a:stretch>
            <a:fillRect/>
          </a:stretch>
        </p:blipFill>
        <p:spPr>
          <a:xfrm>
            <a:off x="261924" y="731520"/>
            <a:ext cx="11668152" cy="5394960"/>
          </a:xfrm>
        </p:spPr>
      </p:pic>
    </p:spTree>
    <p:extLst>
      <p:ext uri="{BB962C8B-B14F-4D97-AF65-F5344CB8AC3E}">
        <p14:creationId xmlns:p14="http://schemas.microsoft.com/office/powerpoint/2010/main" val="4036165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9CC8009B-B24B-0D7C-7499-B895F5F0C583}"/>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0527875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474887BA-F7FF-9A73-9E85-F19529BC2FAB}"/>
              </a:ext>
            </a:extLst>
          </p:cNvPr>
          <p:cNvPicPr>
            <a:picLocks noGrp="1" noChangeAspect="1"/>
          </p:cNvPicPr>
          <p:nvPr>
            <p:ph idx="1"/>
          </p:nvPr>
        </p:nvPicPr>
        <p:blipFill>
          <a:blip r:embed="rId2"/>
          <a:stretch>
            <a:fillRect/>
          </a:stretch>
        </p:blipFill>
        <p:spPr>
          <a:xfrm>
            <a:off x="205394" y="0"/>
            <a:ext cx="11839182" cy="6858000"/>
          </a:xfrm>
        </p:spPr>
      </p:pic>
    </p:spTree>
    <p:extLst>
      <p:ext uri="{BB962C8B-B14F-4D97-AF65-F5344CB8AC3E}">
        <p14:creationId xmlns:p14="http://schemas.microsoft.com/office/powerpoint/2010/main" val="302628845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8273F-30C1-5081-06F4-A0BD7F132009}"/>
              </a:ext>
            </a:extLst>
          </p:cNvPr>
          <p:cNvSpPr>
            <a:spLocks noGrp="1"/>
          </p:cNvSpPr>
          <p:nvPr>
            <p:ph idx="1"/>
          </p:nvPr>
        </p:nvSpPr>
        <p:spPr>
          <a:xfrm>
            <a:off x="525781" y="541867"/>
            <a:ext cx="10131425" cy="4624493"/>
          </a:xfrm>
        </p:spPr>
        <p:txBody>
          <a:bodyPr>
            <a:normAutofit/>
          </a:bodyPr>
          <a:lstStyle/>
          <a:p>
            <a:pPr marL="0" indent="0">
              <a:buNone/>
            </a:pPr>
            <a:r>
              <a:rPr lang="en-US" sz="2000" dirty="0"/>
              <a:t>KESIMPULAN</a:t>
            </a:r>
          </a:p>
          <a:p>
            <a:pPr marL="0" indent="0">
              <a:buNone/>
            </a:pPr>
            <a:endParaRPr lang="en-US" sz="2000" dirty="0"/>
          </a:p>
          <a:p>
            <a:pPr>
              <a:buFont typeface="Wingdings" panose="05000000000000000000" pitchFamily="2" charset="2"/>
              <a:buChar char="v"/>
            </a:pPr>
            <a:r>
              <a:rPr lang="en-US" sz="2000" dirty="0"/>
              <a:t>JIKA JAWABAN TERBAIK MUTLAK TIDAK PERLUKAN, MAKA ALGORITMA GREEDY SERING BERGUNA UNTUK MENGHASILKAN SOLUSI PERKIRAAN (APPROXIMATION) YANG LEBIH CEPAT DAN MUDAH, DIBANDINGKAN MENGGUNAKAN ALGORITMA YANG LEBIH RUMIT UNTUK MENGHASILKAN SOLUSI YANG EKSAK.</a:t>
            </a:r>
          </a:p>
          <a:p>
            <a:pPr>
              <a:buFont typeface="Wingdings" panose="05000000000000000000" pitchFamily="2" charset="2"/>
              <a:buChar char="v"/>
            </a:pPr>
            <a:r>
              <a:rPr lang="en-US" sz="2000" dirty="0"/>
              <a:t>BILA ALGORITMA GREEDY OPTIMUM, MAKA KEOPTIMALANNYA ITU DAPAT DIBUKTIKAN SECARA MATEMATIS DENGAN MENGGUKNAAN METODE EXHAUSTIVE SEARCH </a:t>
            </a:r>
            <a:endParaRPr lang="en-ID" sz="2000" dirty="0"/>
          </a:p>
        </p:txBody>
      </p:sp>
    </p:spTree>
    <p:extLst>
      <p:ext uri="{BB962C8B-B14F-4D97-AF65-F5344CB8AC3E}">
        <p14:creationId xmlns:p14="http://schemas.microsoft.com/office/powerpoint/2010/main" val="1231883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66</TotalTime>
  <Words>347</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ff18</vt:lpstr>
      <vt:lpstr>Times New Roman</vt:lpstr>
      <vt:lpstr>Wingdings</vt:lpstr>
      <vt:lpstr>Celestial</vt:lpstr>
      <vt:lpstr>Penukaran uang koin menggukan metode greedy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Penukaran uang koin menggukan metode greedy</dc:title>
  <dc:creator>danifirmansyah840@outlook.com</dc:creator>
  <cp:lastModifiedBy>Ade Sofyan</cp:lastModifiedBy>
  <cp:revision>5</cp:revision>
  <dcterms:created xsi:type="dcterms:W3CDTF">2022-11-02T11:23:45Z</dcterms:created>
  <dcterms:modified xsi:type="dcterms:W3CDTF">2022-11-03T02:23:53Z</dcterms:modified>
</cp:coreProperties>
</file>