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79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3" r:id="rId108"/>
    <p:sldId id="364" r:id="rId109"/>
    <p:sldId id="362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5" r:id="rId120"/>
    <p:sldId id="376" r:id="rId121"/>
    <p:sldId id="377" r:id="rId122"/>
    <p:sldId id="378" r:id="rId123"/>
    <p:sldId id="379" r:id="rId124"/>
    <p:sldId id="380" r:id="rId125"/>
    <p:sldId id="374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  <p:sldId id="460" r:id="rId206"/>
    <p:sldId id="461" r:id="rId207"/>
    <p:sldId id="462" r:id="rId208"/>
    <p:sldId id="463" r:id="rId209"/>
    <p:sldId id="464" r:id="rId210"/>
    <p:sldId id="465" r:id="rId211"/>
    <p:sldId id="466" r:id="rId212"/>
    <p:sldId id="467" r:id="rId213"/>
    <p:sldId id="468" r:id="rId214"/>
    <p:sldId id="469" r:id="rId215"/>
    <p:sldId id="470" r:id="rId216"/>
    <p:sldId id="471" r:id="rId217"/>
    <p:sldId id="472" r:id="rId218"/>
    <p:sldId id="473" r:id="rId219"/>
    <p:sldId id="474" r:id="rId220"/>
    <p:sldId id="475" r:id="rId221"/>
    <p:sldId id="476" r:id="rId222"/>
    <p:sldId id="477" r:id="rId223"/>
    <p:sldId id="478" r:id="rId224"/>
    <p:sldId id="479" r:id="rId225"/>
    <p:sldId id="480" r:id="rId226"/>
    <p:sldId id="481" r:id="rId227"/>
    <p:sldId id="482" r:id="rId228"/>
    <p:sldId id="483" r:id="rId229"/>
    <p:sldId id="484" r:id="rId230"/>
    <p:sldId id="485" r:id="rId231"/>
    <p:sldId id="486" r:id="rId232"/>
    <p:sldId id="487" r:id="rId233"/>
    <p:sldId id="488" r:id="rId234"/>
    <p:sldId id="489" r:id="rId235"/>
    <p:sldId id="490" r:id="rId236"/>
    <p:sldId id="491" r:id="rId237"/>
    <p:sldId id="492" r:id="rId238"/>
    <p:sldId id="493" r:id="rId239"/>
    <p:sldId id="494" r:id="rId240"/>
    <p:sldId id="495" r:id="rId241"/>
    <p:sldId id="496" r:id="rId242"/>
    <p:sldId id="497" r:id="rId243"/>
    <p:sldId id="498" r:id="rId244"/>
    <p:sldId id="499" r:id="rId245"/>
    <p:sldId id="501" r:id="rId246"/>
    <p:sldId id="503" r:id="rId247"/>
    <p:sldId id="504" r:id="rId248"/>
    <p:sldId id="502" r:id="rId249"/>
    <p:sldId id="500" r:id="rId250"/>
    <p:sldId id="505" r:id="rId251"/>
    <p:sldId id="506" r:id="rId252"/>
    <p:sldId id="507" r:id="rId253"/>
    <p:sldId id="508" r:id="rId254"/>
    <p:sldId id="509" r:id="rId255"/>
    <p:sldId id="510" r:id="rId256"/>
    <p:sldId id="511" r:id="rId257"/>
    <p:sldId id="512" r:id="rId258"/>
    <p:sldId id="513" r:id="rId259"/>
    <p:sldId id="514" r:id="rId260"/>
    <p:sldId id="515" r:id="rId261"/>
    <p:sldId id="516" r:id="rId262"/>
    <p:sldId id="517" r:id="rId263"/>
    <p:sldId id="518" r:id="rId264"/>
    <p:sldId id="519" r:id="rId265"/>
    <p:sldId id="520" r:id="rId266"/>
    <p:sldId id="521" r:id="rId267"/>
    <p:sldId id="522" r:id="rId268"/>
    <p:sldId id="523" r:id="rId269"/>
    <p:sldId id="524" r:id="rId270"/>
    <p:sldId id="525" r:id="rId271"/>
    <p:sldId id="526" r:id="rId272"/>
    <p:sldId id="527" r:id="rId273"/>
    <p:sldId id="528" r:id="rId274"/>
    <p:sldId id="529" r:id="rId275"/>
    <p:sldId id="530" r:id="rId276"/>
    <p:sldId id="531" r:id="rId277"/>
    <p:sldId id="532" r:id="rId278"/>
    <p:sldId id="533" r:id="rId279"/>
    <p:sldId id="534" r:id="rId280"/>
    <p:sldId id="535" r:id="rId281"/>
    <p:sldId id="536" r:id="rId282"/>
    <p:sldId id="537" r:id="rId283"/>
    <p:sldId id="538" r:id="rId284"/>
    <p:sldId id="539" r:id="rId285"/>
    <p:sldId id="540" r:id="rId286"/>
    <p:sldId id="541" r:id="rId287"/>
    <p:sldId id="542" r:id="rId288"/>
    <p:sldId id="543" r:id="rId289"/>
    <p:sldId id="544" r:id="rId290"/>
    <p:sldId id="545" r:id="rId291"/>
    <p:sldId id="546" r:id="rId292"/>
    <p:sldId id="547" r:id="rId293"/>
    <p:sldId id="548" r:id="rId294"/>
    <p:sldId id="549" r:id="rId295"/>
    <p:sldId id="550" r:id="rId296"/>
    <p:sldId id="551" r:id="rId297"/>
    <p:sldId id="552" r:id="rId298"/>
    <p:sldId id="553" r:id="rId299"/>
    <p:sldId id="554" r:id="rId300"/>
    <p:sldId id="555" r:id="rId301"/>
    <p:sldId id="556" r:id="rId302"/>
    <p:sldId id="557" r:id="rId303"/>
    <p:sldId id="558" r:id="rId304"/>
    <p:sldId id="559" r:id="rId305"/>
    <p:sldId id="560" r:id="rId306"/>
    <p:sldId id="561" r:id="rId307"/>
    <p:sldId id="562" r:id="rId308"/>
    <p:sldId id="563" r:id="rId309"/>
    <p:sldId id="564" r:id="rId310"/>
    <p:sldId id="565" r:id="rId311"/>
    <p:sldId id="566" r:id="rId312"/>
    <p:sldId id="567" r:id="rId313"/>
    <p:sldId id="568" r:id="rId314"/>
    <p:sldId id="569" r:id="rId315"/>
    <p:sldId id="570" r:id="rId316"/>
    <p:sldId id="571" r:id="rId317"/>
    <p:sldId id="572" r:id="rId318"/>
    <p:sldId id="573" r:id="rId319"/>
    <p:sldId id="574" r:id="rId320"/>
    <p:sldId id="575" r:id="rId321"/>
    <p:sldId id="576" r:id="rId322"/>
    <p:sldId id="577" r:id="rId323"/>
    <p:sldId id="578" r:id="rId324"/>
    <p:sldId id="579" r:id="rId325"/>
    <p:sldId id="580" r:id="rId326"/>
    <p:sldId id="581" r:id="rId327"/>
    <p:sldId id="582" r:id="rId328"/>
    <p:sldId id="583" r:id="rId329"/>
    <p:sldId id="584" r:id="rId330"/>
    <p:sldId id="585" r:id="rId331"/>
    <p:sldId id="586" r:id="rId332"/>
    <p:sldId id="587" r:id="rId333"/>
    <p:sldId id="588" r:id="rId334"/>
    <p:sldId id="589" r:id="rId335"/>
    <p:sldId id="590" r:id="rId336"/>
    <p:sldId id="591" r:id="rId337"/>
    <p:sldId id="592" r:id="rId338"/>
    <p:sldId id="593" r:id="rId339"/>
    <p:sldId id="594" r:id="rId340"/>
    <p:sldId id="595" r:id="rId341"/>
    <p:sldId id="596" r:id="rId342"/>
    <p:sldId id="597" r:id="rId343"/>
    <p:sldId id="598" r:id="rId344"/>
    <p:sldId id="599" r:id="rId345"/>
    <p:sldId id="600" r:id="rId346"/>
    <p:sldId id="601" r:id="rId347"/>
    <p:sldId id="602" r:id="rId348"/>
    <p:sldId id="603" r:id="rId349"/>
    <p:sldId id="604" r:id="rId350"/>
    <p:sldId id="605" r:id="rId351"/>
    <p:sldId id="606" r:id="rId352"/>
    <p:sldId id="607" r:id="rId353"/>
    <p:sldId id="608" r:id="rId354"/>
    <p:sldId id="609" r:id="rId355"/>
    <p:sldId id="610" r:id="rId356"/>
    <p:sldId id="611" r:id="rId357"/>
    <p:sldId id="612" r:id="rId358"/>
    <p:sldId id="613" r:id="rId359"/>
    <p:sldId id="614" r:id="rId360"/>
    <p:sldId id="615" r:id="rId361"/>
    <p:sldId id="616" r:id="rId362"/>
    <p:sldId id="617" r:id="rId363"/>
    <p:sldId id="619" r:id="rId364"/>
    <p:sldId id="620" r:id="rId365"/>
    <p:sldId id="618" r:id="rId366"/>
    <p:sldId id="621" r:id="rId367"/>
    <p:sldId id="622" r:id="rId368"/>
    <p:sldId id="623" r:id="rId369"/>
    <p:sldId id="624" r:id="rId370"/>
    <p:sldId id="625" r:id="rId371"/>
    <p:sldId id="626" r:id="rId372"/>
    <p:sldId id="627" r:id="rId373"/>
    <p:sldId id="628" r:id="rId374"/>
    <p:sldId id="629" r:id="rId375"/>
    <p:sldId id="630" r:id="rId376"/>
    <p:sldId id="631" r:id="rId377"/>
    <p:sldId id="632" r:id="rId378"/>
    <p:sldId id="633" r:id="rId379"/>
    <p:sldId id="634" r:id="rId380"/>
    <p:sldId id="635" r:id="rId381"/>
    <p:sldId id="636" r:id="rId382"/>
    <p:sldId id="637" r:id="rId383"/>
    <p:sldId id="638" r:id="rId384"/>
    <p:sldId id="639" r:id="rId385"/>
    <p:sldId id="640" r:id="rId386"/>
    <p:sldId id="641" r:id="rId387"/>
    <p:sldId id="642" r:id="rId388"/>
    <p:sldId id="643" r:id="rId389"/>
    <p:sldId id="644" r:id="rId390"/>
    <p:sldId id="645" r:id="rId391"/>
    <p:sldId id="646" r:id="rId392"/>
    <p:sldId id="647" r:id="rId393"/>
    <p:sldId id="648" r:id="rId394"/>
    <p:sldId id="649" r:id="rId395"/>
    <p:sldId id="650" r:id="rId396"/>
    <p:sldId id="651" r:id="rId397"/>
    <p:sldId id="652" r:id="rId398"/>
    <p:sldId id="653" r:id="rId399"/>
    <p:sldId id="654" r:id="rId400"/>
    <p:sldId id="655" r:id="rId401"/>
    <p:sldId id="656" r:id="rId402"/>
    <p:sldId id="657" r:id="rId40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2" autoAdjust="0"/>
    <p:restoredTop sz="85714" autoAdjust="0"/>
  </p:normalViewPr>
  <p:slideViewPr>
    <p:cSldViewPr snapToGrid="0">
      <p:cViewPr varScale="1">
        <p:scale>
          <a:sx n="68" d="100"/>
          <a:sy n="68" d="100"/>
        </p:scale>
        <p:origin x="9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399" Type="http://schemas.openxmlformats.org/officeDocument/2006/relationships/slide" Target="slides/slide398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notesMaster" Target="notesMasters/notesMaster1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359" Type="http://schemas.openxmlformats.org/officeDocument/2006/relationships/slide" Target="slides/slide358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328" Type="http://schemas.openxmlformats.org/officeDocument/2006/relationships/slide" Target="slides/slide327.xml"/><Relationship Id="rId132" Type="http://schemas.openxmlformats.org/officeDocument/2006/relationships/slide" Target="slides/slide131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241" Type="http://schemas.openxmlformats.org/officeDocument/2006/relationships/slide" Target="slides/slide240.xml"/><Relationship Id="rId36" Type="http://schemas.openxmlformats.org/officeDocument/2006/relationships/slide" Target="slides/slide35.xml"/><Relationship Id="rId283" Type="http://schemas.openxmlformats.org/officeDocument/2006/relationships/slide" Target="slides/slide282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101" Type="http://schemas.openxmlformats.org/officeDocument/2006/relationships/slide" Target="slides/slide100.xml"/><Relationship Id="rId143" Type="http://schemas.openxmlformats.org/officeDocument/2006/relationships/slide" Target="slides/slide142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406" Type="http://schemas.openxmlformats.org/officeDocument/2006/relationships/viewProps" Target="viewProps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52" Type="http://schemas.openxmlformats.org/officeDocument/2006/relationships/slide" Target="slides/slide251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47" Type="http://schemas.openxmlformats.org/officeDocument/2006/relationships/slide" Target="slides/slide46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54" Type="http://schemas.openxmlformats.org/officeDocument/2006/relationships/slide" Target="slides/slide153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63" Type="http://schemas.openxmlformats.org/officeDocument/2006/relationships/slide" Target="slides/slide262.xml"/><Relationship Id="rId319" Type="http://schemas.openxmlformats.org/officeDocument/2006/relationships/slide" Target="slides/slide318.xml"/><Relationship Id="rId58" Type="http://schemas.openxmlformats.org/officeDocument/2006/relationships/slide" Target="slides/slide57.xml"/><Relationship Id="rId123" Type="http://schemas.openxmlformats.org/officeDocument/2006/relationships/slide" Target="slides/slide122.xml"/><Relationship Id="rId330" Type="http://schemas.openxmlformats.org/officeDocument/2006/relationships/slide" Target="slides/slide329.xml"/><Relationship Id="rId165" Type="http://schemas.openxmlformats.org/officeDocument/2006/relationships/slide" Target="slides/slide164.xml"/><Relationship Id="rId372" Type="http://schemas.openxmlformats.org/officeDocument/2006/relationships/slide" Target="slides/slide37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391" Type="http://schemas.openxmlformats.org/officeDocument/2006/relationships/slide" Target="slides/slide390.xml"/><Relationship Id="rId405" Type="http://schemas.openxmlformats.org/officeDocument/2006/relationships/presProps" Target="presProps.xml"/><Relationship Id="rId251" Type="http://schemas.openxmlformats.org/officeDocument/2006/relationships/slide" Target="slides/slide250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220" Type="http://schemas.openxmlformats.org/officeDocument/2006/relationships/slide" Target="slides/slide219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Relationship Id="rId68" Type="http://schemas.openxmlformats.org/officeDocument/2006/relationships/slide" Target="slides/slide67.xml"/><Relationship Id="rId133" Type="http://schemas.openxmlformats.org/officeDocument/2006/relationships/slide" Target="slides/slide132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242" Type="http://schemas.openxmlformats.org/officeDocument/2006/relationships/slide" Target="slides/slide241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93" Type="http://schemas.openxmlformats.org/officeDocument/2006/relationships/slide" Target="slides/slide392.xml"/><Relationship Id="rId40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3122A-E45B-440A-89A4-72ED0E4C2A2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DFC39-160D-413B-8E00-094B96DE5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5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Container</a:t>
            </a:r>
            <a:r>
              <a:rPr lang="en-US" baseline="0" dirty="0" smtClean="0"/>
              <a:t> </a:t>
            </a:r>
            <a:r>
              <a:rPr lang="th-TH" baseline="0" dirty="0" smtClean="0"/>
              <a:t>จะมีความเบา หรือใช้โหลดน้อยกว่า </a:t>
            </a:r>
            <a:r>
              <a:rPr lang="en-US" baseline="0" dirty="0" smtClean="0"/>
              <a:t>Virtual Machine</a:t>
            </a:r>
          </a:p>
          <a:p>
            <a:r>
              <a:rPr lang="th-TH" baseline="0" dirty="0" smtClean="0"/>
              <a:t>การใช้ประโยชน์บนคลาวด์ยิ่งทำให้อย่างมีประสิทธิภาพ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DFC39-160D-413B-8E00-094B96DE51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81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th-TH" dirty="0" smtClean="0"/>
              <a:t>ทำงานระบบโดยผู้เรียนไม่ต้องเห็นข้อมูล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DFC39-160D-413B-8E00-094B96DE51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ผู้เรียนสามารถรันทุกอย่าง</a:t>
            </a:r>
            <a:r>
              <a:rPr lang="th-TH" dirty="0" smtClean="0"/>
              <a:t>เป็น</a:t>
            </a:r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DFC39-160D-413B-8E00-094B96DE51B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8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DFC39-160D-413B-8E00-094B96DE51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86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ELB</a:t>
            </a:r>
            <a:r>
              <a:rPr lang="en-US" baseline="0" dirty="0" smtClean="0"/>
              <a:t> = Elastic Load Balancer </a:t>
            </a:r>
          </a:p>
          <a:p>
            <a:r>
              <a:rPr lang="en-US" baseline="0" dirty="0" smtClean="0"/>
              <a:t>VPC = Virtual Private Cloud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DFC39-160D-413B-8E00-094B96DE51B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AF41-6109-4B14-A0D2-6064468F8B20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27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FF20-98B1-445E-8F70-59DC9D22EF98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3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A568-9ABC-418C-B26C-52E735C75BDE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6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FFCC-BA35-4FB7-8F34-CE824F43599B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0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9F6C-9F00-42B1-9370-81373D175568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3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7843-1F12-426A-9824-A728F771C84F}" type="datetime1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5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5B21-C60C-48DA-86DE-8FE4723D5A85}" type="datetime1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4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412F-8E54-4592-A5F5-3C00A8BDF992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9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EE27-55FE-4DB6-B143-A82765A89C50}" type="datetime1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4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2272-C8C7-4516-9462-9C66D8545868}" type="datetime1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8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3E23-342A-4F74-8B10-9D426C5D0DF9}" type="datetime1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4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29171-7AD4-4419-BFDA-F21286BD37EB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E99D6-CB12-4A65-B707-2FD42906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1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hyperlink" Target="https://coreos.com/operators/" TargetMode="Externa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hyperlink" Target="mailto:user@email.com" TargetMode="External"/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ws.amazon.com/" TargetMode="External"/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hyperlink" Target="http://kubernetes.io/docs/admin/high-availability/" TargetMode="External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rtualbox.org/" TargetMode="External"/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ation/windows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mo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เรียนรู้ </a:t>
            </a:r>
            <a:r>
              <a:rPr lang="en-US" dirty="0" err="1" smtClean="0"/>
              <a:t>DevOps</a:t>
            </a:r>
            <a:r>
              <a:rPr lang="en-US" dirty="0" smtClean="0"/>
              <a:t>: </a:t>
            </a:r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9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คำแนะนำหลักสูตร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การ</a:t>
            </a:r>
            <a:r>
              <a:rPr lang="th-TH" dirty="0"/>
              <a:t>เริ่มต้นใช้งาน </a:t>
            </a:r>
            <a:r>
              <a:rPr lang="en-US" dirty="0" err="1"/>
              <a:t>Kubernetes</a:t>
            </a:r>
            <a:r>
              <a:rPr lang="en-US" dirty="0"/>
              <a:t> </a:t>
            </a:r>
            <a:r>
              <a:rPr lang="th-TH" dirty="0"/>
              <a:t>ไม่ใช่เรื่อง</a:t>
            </a:r>
            <a:r>
              <a:rPr lang="th-TH" dirty="0" smtClean="0"/>
              <a:t>ง่าย ดังนั้นสำหรับหลักสูตรนี้คำถาม </a:t>
            </a:r>
            <a:r>
              <a:rPr lang="th-TH" dirty="0"/>
              <a:t>&amp; คำตอบ</a:t>
            </a:r>
            <a:r>
              <a:rPr lang="th-TH" dirty="0" smtClean="0"/>
              <a:t>หากผู้เรียนเป็นสิ่งที่จำเป็น</a:t>
            </a:r>
            <a:endParaRPr lang="th-TH" dirty="0"/>
          </a:p>
          <a:p>
            <a:r>
              <a:rPr lang="th-TH" dirty="0" smtClean="0"/>
              <a:t>การ</a:t>
            </a:r>
            <a:r>
              <a:rPr lang="th-TH" dirty="0"/>
              <a:t>ตั้งค่าคลัสเตอร์ </a:t>
            </a:r>
            <a:r>
              <a:rPr lang="en-US" dirty="0" err="1"/>
              <a:t>Kubernetes</a:t>
            </a:r>
            <a:r>
              <a:rPr lang="en-US" dirty="0"/>
              <a:t> </a:t>
            </a:r>
            <a:r>
              <a:rPr lang="th-TH" dirty="0" smtClean="0"/>
              <a:t>ของผู้เรียนเป็น</a:t>
            </a:r>
            <a:r>
              <a:rPr lang="th-TH" dirty="0"/>
              <a:t>ครั้งแรกอาจเป็นเรื่องยาก </a:t>
            </a:r>
            <a:r>
              <a:rPr lang="th-TH" dirty="0" smtClean="0"/>
              <a:t>แต่เมื่อผู้เรียนผ่าน</a:t>
            </a:r>
            <a:r>
              <a:rPr lang="th-TH" dirty="0"/>
              <a:t>การบรรยายครั้งแรกมันจะง่ายขึ้น</a:t>
            </a:r>
            <a:r>
              <a:rPr lang="th-TH" dirty="0" smtClean="0"/>
              <a:t>และผู้เรียนจะ</a:t>
            </a:r>
            <a:r>
              <a:rPr lang="th-TH" dirty="0"/>
              <a:t>ลึกซึ้ง</a:t>
            </a:r>
            <a:r>
              <a:rPr lang="th-TH" dirty="0" smtClean="0"/>
              <a:t>ยิ่งขึ้น ความรู้ของผู้เรียนโดย</a:t>
            </a:r>
            <a:r>
              <a:rPr lang="th-TH" dirty="0"/>
              <a:t>การเรียนรู้รายละเอียดทั้งหมดของ </a:t>
            </a:r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8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การตรวจสอบความพร้อมคืออะไร </a:t>
            </a:r>
            <a:r>
              <a:rPr lang="en-US" dirty="0" smtClean="0"/>
              <a:t>(Readiness Probe)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นอกจาก </a:t>
            </a:r>
            <a:r>
              <a:rPr lang="en-US" dirty="0" err="1"/>
              <a:t>livenessProbes</a:t>
            </a:r>
            <a:r>
              <a:rPr lang="en-US" dirty="0"/>
              <a:t> </a:t>
            </a:r>
            <a:r>
              <a:rPr lang="th-TH" dirty="0" smtClean="0"/>
              <a:t>แล้วผู้เรียนยัง</a:t>
            </a:r>
            <a:r>
              <a:rPr lang="th-TH" dirty="0"/>
              <a:t>สามารถใช้ </a:t>
            </a:r>
            <a:r>
              <a:rPr lang="en-US" dirty="0" err="1"/>
              <a:t>readinessProbes</a:t>
            </a:r>
            <a:r>
              <a:rPr lang="en-US" dirty="0"/>
              <a:t> </a:t>
            </a:r>
            <a:r>
              <a:rPr lang="th-TH" dirty="0" smtClean="0"/>
              <a:t>ใน</a:t>
            </a:r>
            <a:r>
              <a:rPr lang="en-US" dirty="0" smtClean="0"/>
              <a:t>Container</a:t>
            </a:r>
            <a:r>
              <a:rPr lang="th-TH" dirty="0" smtClean="0"/>
              <a:t>กับ </a:t>
            </a:r>
            <a:r>
              <a:rPr lang="en-US" dirty="0" smtClean="0"/>
              <a:t>Pod</a:t>
            </a:r>
            <a:endParaRPr lang="th-TH" dirty="0"/>
          </a:p>
          <a:p>
            <a:r>
              <a:rPr lang="en-US" dirty="0" err="1" smtClean="0"/>
              <a:t>livenessProbes</a:t>
            </a:r>
            <a:r>
              <a:rPr lang="en-US" dirty="0"/>
              <a:t>: </a:t>
            </a:r>
            <a:r>
              <a:rPr lang="th-TH" dirty="0"/>
              <a:t>ระบุ</a:t>
            </a:r>
            <a:r>
              <a:rPr lang="th-TH" dirty="0" smtClean="0"/>
              <a:t>ว่า</a:t>
            </a:r>
            <a:r>
              <a:rPr lang="en-US" dirty="0" smtClean="0"/>
              <a:t>Container</a:t>
            </a:r>
            <a:r>
              <a:rPr lang="th-TH" dirty="0" smtClean="0"/>
              <a:t>กำลัง</a:t>
            </a:r>
            <a:r>
              <a:rPr lang="th-TH" dirty="0"/>
              <a:t>ทำงานอยู่หรือไม่</a:t>
            </a:r>
          </a:p>
          <a:p>
            <a:pPr lvl="1"/>
            <a:r>
              <a:rPr lang="th-TH" dirty="0" smtClean="0"/>
              <a:t>หาก</a:t>
            </a:r>
            <a:r>
              <a:rPr lang="th-TH" dirty="0"/>
              <a:t>การตรวจสอบ</a:t>
            </a:r>
            <a:r>
              <a:rPr lang="th-TH" dirty="0" smtClean="0"/>
              <a:t>ล้มเหลว</a:t>
            </a:r>
            <a:r>
              <a:rPr lang="en-US" dirty="0" smtClean="0"/>
              <a:t> </a:t>
            </a:r>
            <a:r>
              <a:rPr lang="en-US" dirty="0" smtClean="0"/>
              <a:t>Container</a:t>
            </a:r>
            <a:r>
              <a:rPr lang="th-TH" dirty="0" smtClean="0"/>
              <a:t>จะ</a:t>
            </a:r>
            <a:r>
              <a:rPr lang="th-TH" dirty="0"/>
              <a:t>ถูกรีสตาร์ท</a:t>
            </a:r>
          </a:p>
          <a:p>
            <a:r>
              <a:rPr lang="en-US" dirty="0" err="1" smtClean="0"/>
              <a:t>readinessProbes</a:t>
            </a:r>
            <a:r>
              <a:rPr lang="en-US" dirty="0"/>
              <a:t>: </a:t>
            </a:r>
            <a:r>
              <a:rPr lang="th-TH" dirty="0"/>
              <a:t>ระบุ</a:t>
            </a:r>
            <a:r>
              <a:rPr lang="th-TH" dirty="0" smtClean="0"/>
              <a:t>ว่า</a:t>
            </a:r>
            <a:r>
              <a:rPr lang="en-US" dirty="0" smtClean="0"/>
              <a:t>Container</a:t>
            </a:r>
            <a:r>
              <a:rPr lang="th-TH" dirty="0" smtClean="0"/>
              <a:t>พร้อม</a:t>
            </a:r>
            <a:r>
              <a:rPr lang="th-TH" dirty="0" smtClean="0"/>
              <a:t>ให้บริการเป็นการร้องขอความพร้อมเพื่อบริการ</a:t>
            </a:r>
            <a:endParaRPr lang="th-TH" dirty="0"/>
          </a:p>
          <a:p>
            <a:pPr lvl="1"/>
            <a:r>
              <a:rPr lang="th-TH" dirty="0" smtClean="0"/>
              <a:t>หาก</a:t>
            </a:r>
            <a:r>
              <a:rPr lang="th-TH" dirty="0"/>
              <a:t>การตรวจสอบ</a:t>
            </a:r>
            <a:r>
              <a:rPr lang="th-TH" dirty="0" smtClean="0"/>
              <a:t>ล้มเหลว</a:t>
            </a:r>
            <a:r>
              <a:rPr lang="en-US" dirty="0" smtClean="0"/>
              <a:t>Container</a:t>
            </a:r>
            <a:r>
              <a:rPr lang="th-TH" dirty="0" smtClean="0"/>
              <a:t>จะ</a:t>
            </a:r>
            <a:r>
              <a:rPr lang="th-TH" dirty="0"/>
              <a:t>ไม่ถูกรีสตาร์ท แต่เป็น </a:t>
            </a:r>
            <a:r>
              <a:rPr lang="en-US" dirty="0"/>
              <a:t>IP </a:t>
            </a:r>
            <a:r>
              <a:rPr lang="th-TH" dirty="0"/>
              <a:t>ของ </a:t>
            </a:r>
            <a:r>
              <a:rPr lang="en-US" dirty="0" smtClean="0"/>
              <a:t>Pod</a:t>
            </a:r>
            <a:r>
              <a:rPr lang="th-TH" dirty="0" smtClean="0"/>
              <a:t> ที่</a:t>
            </a:r>
            <a:r>
              <a:rPr lang="th-TH" dirty="0"/>
              <a:t>อยู่จะถูกลบออกจากบริการดังนั้นจึงไม่ให้บริการใด </a:t>
            </a:r>
            <a:r>
              <a:rPr lang="th-TH" dirty="0" smtClean="0"/>
              <a:t>ๆกับคำ</a:t>
            </a:r>
            <a:r>
              <a:rPr lang="th-TH" dirty="0"/>
              <a:t>ขออีกต่อไป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8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การตรวจสอบความพร้อมคืออะไร (</a:t>
            </a:r>
            <a:r>
              <a:rPr lang="th-TH" dirty="0" smtClean="0"/>
              <a:t>ต่อ)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การทดสอบความพร้อมเพื่อให้มั่นใจที่จะเริ่มต้น </a:t>
            </a:r>
            <a:r>
              <a:rPr lang="en-US" dirty="0" smtClean="0"/>
              <a:t>pod </a:t>
            </a:r>
            <a:r>
              <a:rPr lang="th-TH" dirty="0" smtClean="0"/>
              <a:t>จะได้รับการจราจรเมื่อการทดสอบสำเร็จ</a:t>
            </a:r>
          </a:p>
          <a:p>
            <a:r>
              <a:rPr lang="th-TH" dirty="0" smtClean="0"/>
              <a:t>ผู้เรียนสามารถใช้การตรวจสอบรวมกัน</a:t>
            </a:r>
            <a:r>
              <a:rPr lang="en-US" dirty="0" smtClean="0"/>
              <a:t>(conjunction) </a:t>
            </a:r>
            <a:r>
              <a:rPr lang="th-TH" dirty="0" smtClean="0"/>
              <a:t>และสามารถกำหนดค่าการทดสอบที่แตกต่างกันได้</a:t>
            </a:r>
          </a:p>
          <a:p>
            <a:r>
              <a:rPr lang="th-TH" dirty="0" smtClean="0"/>
              <a:t>ถ้า</a:t>
            </a:r>
            <a:r>
              <a:rPr lang="en-US" dirty="0" smtClean="0"/>
              <a:t>Container</a:t>
            </a:r>
            <a:r>
              <a:rPr lang="th-TH" dirty="0" smtClean="0"/>
              <a:t>ของ</a:t>
            </a:r>
            <a:r>
              <a:rPr lang="th-TH" dirty="0" smtClean="0"/>
              <a:t>ผู้เรียนออก</a:t>
            </a:r>
            <a:r>
              <a:rPr lang="th-TH" dirty="0"/>
              <a:t>เมื่อมีสิ่ง</a:t>
            </a:r>
            <a:r>
              <a:rPr lang="th-TH" dirty="0" smtClean="0"/>
              <a:t>ผิดปกติผู้เรียนไม่จำเป็น</a:t>
            </a:r>
            <a:r>
              <a:rPr lang="en-US" dirty="0" err="1" smtClean="0"/>
              <a:t>livenessProbe</a:t>
            </a:r>
            <a:endParaRPr lang="en-US" dirty="0"/>
          </a:p>
          <a:p>
            <a:r>
              <a:rPr lang="th-TH" dirty="0" smtClean="0"/>
              <a:t>โดยทั่วไปผู้เรียนกำหนดค่า</a:t>
            </a:r>
            <a:r>
              <a:rPr lang="th-TH" dirty="0"/>
              <a:t>ทั้ง </a:t>
            </a:r>
            <a:r>
              <a:rPr lang="en-US" dirty="0" err="1"/>
              <a:t>livenessProbe</a:t>
            </a:r>
            <a:r>
              <a:rPr lang="en-US" dirty="0"/>
              <a:t> </a:t>
            </a:r>
            <a:r>
              <a:rPr lang="th-TH" dirty="0"/>
              <a:t>และ </a:t>
            </a:r>
            <a:r>
              <a:rPr lang="en-US" dirty="0" err="1"/>
              <a:t>readinessProbe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9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 </a:t>
            </a:r>
            <a:r>
              <a:rPr lang="th-TH" dirty="0" smtClean="0"/>
              <a:t>การแสดงการตรวจสอบสุขภาพ </a:t>
            </a:r>
            <a:r>
              <a:rPr lang="en-US" dirty="0" smtClean="0"/>
              <a:t>(</a:t>
            </a:r>
            <a:r>
              <a:rPr lang="en-US" dirty="0" err="1" smtClean="0"/>
              <a:t>readinessProbe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1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Pod State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4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Pod State </a:t>
            </a:r>
            <a:r>
              <a:rPr lang="th-TH" dirty="0" smtClean="0"/>
              <a:t>คืออะไร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เป็นสถานะที่แตกต่างของ </a:t>
            </a:r>
            <a:r>
              <a:rPr lang="en-US" dirty="0" smtClean="0"/>
              <a:t>Pod </a:t>
            </a:r>
            <a:r>
              <a:rPr lang="th-TH" dirty="0" smtClean="0"/>
              <a:t>และ </a:t>
            </a:r>
            <a:r>
              <a:rPr lang="en-US" dirty="0" smtClean="0"/>
              <a:t>Container</a:t>
            </a:r>
          </a:p>
          <a:p>
            <a:pPr lvl="1"/>
            <a:r>
              <a:rPr lang="th-TH" dirty="0" smtClean="0"/>
              <a:t>ฟิลด์ </a:t>
            </a:r>
            <a:r>
              <a:rPr lang="en-US" dirty="0" smtClean="0"/>
              <a:t>Pod Status </a:t>
            </a:r>
            <a:r>
              <a:rPr lang="th-TH" dirty="0" smtClean="0"/>
              <a:t>สถานะอยู่ระดับสูง</a:t>
            </a:r>
          </a:p>
          <a:p>
            <a:pPr lvl="1"/>
            <a:r>
              <a:rPr lang="en-US" dirty="0" smtClean="0"/>
              <a:t>Pod Condition </a:t>
            </a:r>
            <a:r>
              <a:rPr lang="th-TH" dirty="0" smtClean="0"/>
              <a:t>เป็นเงื่อนไขของ </a:t>
            </a:r>
            <a:r>
              <a:rPr lang="en-US" dirty="0" smtClean="0"/>
              <a:t>pod</a:t>
            </a:r>
          </a:p>
          <a:p>
            <a:pPr lvl="1"/>
            <a:r>
              <a:rPr lang="en-US" dirty="0" smtClean="0"/>
              <a:t>Container State </a:t>
            </a:r>
            <a:r>
              <a:rPr lang="th-TH" dirty="0" smtClean="0"/>
              <a:t>สถานะ</a:t>
            </a:r>
            <a:r>
              <a:rPr lang="th-TH" dirty="0" smtClean="0"/>
              <a:t>ของ</a:t>
            </a:r>
            <a:r>
              <a:rPr lang="en-US" dirty="0" smtClean="0"/>
              <a:t>Container</a:t>
            </a:r>
            <a:r>
              <a:rPr lang="th-TH" dirty="0" smtClean="0"/>
              <a:t>ตนเอง</a:t>
            </a:r>
            <a:endParaRPr lang="th-TH" dirty="0" smtClean="0"/>
          </a:p>
          <a:p>
            <a:r>
              <a:rPr lang="th-TH" dirty="0" smtClean="0"/>
              <a:t>สถานะของวงจรชีวิต </a:t>
            </a:r>
            <a:r>
              <a:rPr lang="en-US" dirty="0" smtClean="0"/>
              <a:t>pod </a:t>
            </a:r>
            <a:r>
              <a:rPr lang="th-TH" dirty="0" smtClean="0"/>
              <a:t>จะกล่าวถัดไป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5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อธิบายสถานะ </a:t>
            </a:r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Pods </a:t>
            </a:r>
            <a:r>
              <a:rPr lang="th-TH" dirty="0" smtClean="0"/>
              <a:t>จะมีฟิลด์สถานะ ซึ่งผู้เรียนสามารถที่ใช้คำสั่ง </a:t>
            </a:r>
            <a:r>
              <a:rPr lang="en-US" dirty="0" err="1" smtClean="0"/>
              <a:t>kubectl</a:t>
            </a:r>
            <a:r>
              <a:rPr lang="en-US" dirty="0" smtClean="0"/>
              <a:t> get pods: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th-TH" dirty="0" smtClean="0"/>
              <a:t>ใน</a:t>
            </a:r>
            <a:r>
              <a:rPr lang="th-TH" dirty="0"/>
              <a:t>สถานการณ์</a:t>
            </a:r>
            <a:r>
              <a:rPr lang="th-TH" dirty="0" smtClean="0"/>
              <a:t>นี้</a:t>
            </a:r>
            <a:r>
              <a:rPr lang="en-US" dirty="0" smtClean="0"/>
              <a:t> Pod </a:t>
            </a:r>
            <a:r>
              <a:rPr lang="th-TH" dirty="0" smtClean="0"/>
              <a:t>ทั้งหมด</a:t>
            </a:r>
            <a:r>
              <a:rPr lang="th-TH" dirty="0"/>
              <a:t>อยู่ในสถานะกำลัง</a:t>
            </a:r>
            <a:r>
              <a:rPr lang="th-TH" dirty="0" smtClean="0"/>
              <a:t>ทำงาน</a:t>
            </a:r>
            <a:endParaRPr lang="en-US" dirty="0"/>
          </a:p>
          <a:p>
            <a:pPr lvl="1"/>
            <a:r>
              <a:rPr lang="th-TH" dirty="0" smtClean="0"/>
              <a:t>ซึ่ง</a:t>
            </a:r>
            <a:r>
              <a:rPr lang="th-TH" dirty="0"/>
              <a:t>หมายความ</a:t>
            </a:r>
            <a:r>
              <a:rPr lang="th-TH" dirty="0" smtClean="0"/>
              <a:t>ว่า </a:t>
            </a:r>
            <a:r>
              <a:rPr lang="en-US" dirty="0" smtClean="0"/>
              <a:t>pod </a:t>
            </a:r>
            <a:r>
              <a:rPr lang="th-TH" dirty="0" smtClean="0"/>
              <a:t>ถูก</a:t>
            </a:r>
            <a:r>
              <a:rPr lang="th-TH" dirty="0"/>
              <a:t>ผูกเข้ากับ</a:t>
            </a:r>
            <a:r>
              <a:rPr lang="th-TH" dirty="0" smtClean="0"/>
              <a:t>โหนด</a:t>
            </a:r>
            <a:endParaRPr lang="en-US" dirty="0" smtClean="0"/>
          </a:p>
          <a:p>
            <a:pPr lvl="1"/>
            <a:r>
              <a:rPr lang="th-TH" dirty="0" smtClean="0"/>
              <a:t>สร้าง</a:t>
            </a:r>
            <a:r>
              <a:rPr lang="en-US" dirty="0" smtClean="0"/>
              <a:t>Container</a:t>
            </a:r>
            <a:r>
              <a:rPr lang="th-TH" dirty="0" smtClean="0"/>
              <a:t>ทั้ง</a:t>
            </a:r>
            <a:r>
              <a:rPr lang="th-TH" dirty="0" smtClean="0"/>
              <a:t>หมดแล้ว</a:t>
            </a:r>
            <a:endParaRPr lang="en-US" dirty="0" smtClean="0"/>
          </a:p>
          <a:p>
            <a:pPr lvl="1"/>
            <a:r>
              <a:rPr lang="th-TH" dirty="0" smtClean="0"/>
              <a:t>อย่าง</a:t>
            </a:r>
            <a:r>
              <a:rPr lang="th-TH" dirty="0"/>
              <a:t>น้อย</a:t>
            </a:r>
            <a:r>
              <a:rPr lang="th-TH" dirty="0" smtClean="0"/>
              <a:t>หนึ่ง</a:t>
            </a:r>
            <a:r>
              <a:rPr lang="en-US" dirty="0" smtClean="0"/>
              <a:t>Container</a:t>
            </a:r>
            <a:r>
              <a:rPr lang="th-TH" dirty="0" smtClean="0"/>
              <a:t>ยังคง</a:t>
            </a:r>
            <a:r>
              <a:rPr lang="th-TH" dirty="0"/>
              <a:t>ทำงาน</a:t>
            </a:r>
            <a:r>
              <a:rPr lang="th-TH" dirty="0" smtClean="0"/>
              <a:t>อยู่</a:t>
            </a:r>
            <a:r>
              <a:rPr lang="en-US" dirty="0" smtClean="0"/>
              <a:t> </a:t>
            </a:r>
            <a:r>
              <a:rPr lang="th-TH" dirty="0" smtClean="0"/>
              <a:t>หรือ</a:t>
            </a:r>
            <a:r>
              <a:rPr lang="en-US" dirty="0" smtClean="0"/>
              <a:t> Starting/Restarting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0940" y="2673635"/>
            <a:ext cx="8942120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$ </a:t>
            </a:r>
            <a:r>
              <a:rPr lang="en-US" sz="1600" dirty="0" err="1"/>
              <a:t>kubectl</a:t>
            </a:r>
            <a:r>
              <a:rPr lang="en-US" sz="1600" dirty="0"/>
              <a:t> get pods -n </a:t>
            </a:r>
            <a:r>
              <a:rPr lang="en-US" sz="1600" dirty="0" err="1"/>
              <a:t>kube</a:t>
            </a:r>
            <a:r>
              <a:rPr lang="en-US" sz="1600" dirty="0"/>
              <a:t>-system</a:t>
            </a:r>
          </a:p>
          <a:p>
            <a:r>
              <a:rPr lang="en-US" sz="1600" dirty="0"/>
              <a:t>NAME </a:t>
            </a:r>
            <a:r>
              <a:rPr lang="en-US" sz="1600" dirty="0" smtClean="0"/>
              <a:t>						READY 	STATUS 	RESTARTS 	AGE</a:t>
            </a:r>
            <a:endParaRPr lang="en-US" sz="1600" dirty="0"/>
          </a:p>
          <a:p>
            <a:r>
              <a:rPr lang="en-US" sz="1600" dirty="0"/>
              <a:t>dns-controller-7cc97fb976-4b9nt </a:t>
            </a:r>
            <a:r>
              <a:rPr lang="en-US" sz="1600" dirty="0" smtClean="0"/>
              <a:t>			1/1 	Running 	0 	4h</a:t>
            </a:r>
            <a:endParaRPr lang="en-US" sz="1600" dirty="0"/>
          </a:p>
          <a:p>
            <a:r>
              <a:rPr lang="en-US" sz="1600" dirty="0"/>
              <a:t>etcd-server-events-ip-172-20-38-169.eu-west-1.compute.internal </a:t>
            </a:r>
            <a:r>
              <a:rPr lang="en-US" sz="1600" dirty="0" smtClean="0"/>
              <a:t>	1/1 	Running 	0 	4h</a:t>
            </a:r>
            <a:endParaRPr lang="en-US" sz="1600" dirty="0"/>
          </a:p>
          <a:p>
            <a:r>
              <a:rPr lang="en-US" sz="1600" dirty="0"/>
              <a:t>etcd-server-ip-172-20-38-169.eu-west-1.compute.internal </a:t>
            </a:r>
            <a:r>
              <a:rPr lang="en-US" sz="1600" dirty="0" smtClean="0"/>
              <a:t>	1/1 	Running 	0 	4h</a:t>
            </a:r>
            <a:endParaRPr lang="en-US" sz="1600" dirty="0"/>
          </a:p>
          <a:p>
            <a:r>
              <a:rPr lang="en-US" sz="1600" dirty="0"/>
              <a:t>kube-apiserver-ip-172-20-38-169.eu-west-1.compute.internal </a:t>
            </a:r>
            <a:r>
              <a:rPr lang="en-US" sz="1600" dirty="0" smtClean="0"/>
              <a:t>	1/1 	Running 	0	4h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4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สถานะของ </a:t>
            </a:r>
            <a:r>
              <a:rPr lang="en-US" dirty="0" smtClean="0"/>
              <a:t>Pod </a:t>
            </a:r>
            <a:r>
              <a:rPr lang="th-TH" dirty="0" smtClean="0"/>
              <a:t>อื่นๆที่ใช้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Pending</a:t>
            </a:r>
            <a:r>
              <a:rPr lang="th-TH" dirty="0" smtClean="0"/>
              <a:t>: </a:t>
            </a:r>
            <a:r>
              <a:rPr lang="th-TH" dirty="0"/>
              <a:t>ยอมรับ </a:t>
            </a:r>
            <a:r>
              <a:rPr lang="en-US" dirty="0"/>
              <a:t>Pod </a:t>
            </a:r>
            <a:r>
              <a:rPr lang="th-TH" dirty="0"/>
              <a:t>แล้ว แต่ไม่ได้ทำงานอยู่</a:t>
            </a:r>
          </a:p>
          <a:p>
            <a:pPr lvl="1"/>
            <a:r>
              <a:rPr lang="th-TH" dirty="0" smtClean="0"/>
              <a:t>เกิดขึ้น</a:t>
            </a:r>
            <a:r>
              <a:rPr lang="th-TH" dirty="0"/>
              <a:t>เมื่อ</a:t>
            </a:r>
            <a:r>
              <a:rPr lang="th-TH" dirty="0" smtClean="0"/>
              <a:t>อิมเมจ</a:t>
            </a:r>
            <a:r>
              <a:rPr lang="en-US" dirty="0" smtClean="0"/>
              <a:t>Container</a:t>
            </a:r>
            <a:r>
              <a:rPr lang="th-TH" dirty="0" smtClean="0"/>
              <a:t>ยังคง</a:t>
            </a:r>
            <a:r>
              <a:rPr lang="th-TH" dirty="0"/>
              <a:t>ดาวน์โหลดอยู่</a:t>
            </a:r>
          </a:p>
          <a:p>
            <a:pPr lvl="1"/>
            <a:r>
              <a:rPr lang="th-TH" dirty="0" smtClean="0"/>
              <a:t>หาก</a:t>
            </a:r>
            <a:r>
              <a:rPr lang="th-TH" dirty="0"/>
              <a:t>ไม่สามารถกำหนดเวลา </a:t>
            </a:r>
            <a:r>
              <a:rPr lang="en-US" dirty="0"/>
              <a:t>Pod </a:t>
            </a:r>
            <a:r>
              <a:rPr lang="th-TH" dirty="0"/>
              <a:t>ได้เนื่องจาก</a:t>
            </a:r>
            <a:r>
              <a:rPr lang="th-TH" dirty="0" smtClean="0"/>
              <a:t>ข้อจำกัด </a:t>
            </a:r>
            <a:r>
              <a:rPr lang="th-TH" dirty="0"/>
              <a:t>ของ</a:t>
            </a:r>
            <a:r>
              <a:rPr lang="th-TH" dirty="0" smtClean="0"/>
              <a:t>ทรัพยากร</a:t>
            </a:r>
            <a:r>
              <a:rPr lang="en-US" dirty="0" smtClean="0"/>
              <a:t> </a:t>
            </a:r>
            <a:r>
              <a:rPr lang="th-TH" dirty="0" smtClean="0"/>
              <a:t>จะ</a:t>
            </a:r>
            <a:r>
              <a:rPr lang="th-TH" dirty="0"/>
              <a:t>อยู่ในสถานะนี้เช่นกัน</a:t>
            </a:r>
          </a:p>
          <a:p>
            <a:r>
              <a:rPr lang="en-US" dirty="0" smtClean="0"/>
              <a:t>Succeeded</a:t>
            </a:r>
            <a:r>
              <a:rPr lang="th-TH" dirty="0" smtClean="0"/>
              <a:t>: </a:t>
            </a:r>
            <a:r>
              <a:rPr lang="en-US" dirty="0" smtClean="0"/>
              <a:t>Container</a:t>
            </a:r>
            <a:r>
              <a:rPr lang="th-TH" dirty="0" smtClean="0"/>
              <a:t>ทั้งหมด</a:t>
            </a:r>
            <a:r>
              <a:rPr lang="th-TH" dirty="0" smtClean="0"/>
              <a:t>ภายใน </a:t>
            </a:r>
            <a:r>
              <a:rPr lang="en-US" dirty="0" smtClean="0"/>
              <a:t>pod </a:t>
            </a:r>
            <a:r>
              <a:rPr lang="th-TH" dirty="0" smtClean="0"/>
              <a:t>นี้</a:t>
            </a:r>
            <a:r>
              <a:rPr lang="th-TH" dirty="0"/>
              <a:t>ถูก</a:t>
            </a:r>
            <a:r>
              <a:rPr lang="th-TH" dirty="0" smtClean="0"/>
              <a:t>ยกเลิกเมื่อสำเร็จ</a:t>
            </a:r>
            <a:r>
              <a:rPr lang="th-TH" dirty="0"/>
              <a:t>และจะไม่ถูกรี</a:t>
            </a:r>
            <a:r>
              <a:rPr lang="th-TH" dirty="0" smtClean="0"/>
              <a:t>สตาร์ท</a:t>
            </a:r>
          </a:p>
          <a:p>
            <a:r>
              <a:rPr lang="en-US" dirty="0" smtClean="0"/>
              <a:t>Failed: </a:t>
            </a:r>
            <a:r>
              <a:rPr lang="th-TH" dirty="0" smtClean="0"/>
              <a:t>ทุก</a:t>
            </a:r>
            <a:r>
              <a:rPr lang="en-US" dirty="0" smtClean="0"/>
              <a:t>Container</a:t>
            </a:r>
            <a:r>
              <a:rPr lang="th-TH" dirty="0" smtClean="0"/>
              <a:t>จะ</a:t>
            </a:r>
            <a:r>
              <a:rPr lang="th-TH" dirty="0" smtClean="0"/>
              <a:t>อยู่ใน </a:t>
            </a:r>
            <a:r>
              <a:rPr lang="en-US" dirty="0" smtClean="0"/>
              <a:t>pod </a:t>
            </a:r>
            <a:r>
              <a:rPr lang="th-TH" dirty="0" smtClean="0"/>
              <a:t>ซึ่งสิ้นสุด และอย่างน้อยใน</a:t>
            </a:r>
            <a:r>
              <a:rPr lang="th-TH" dirty="0" smtClean="0"/>
              <a:t>หนึ่ง</a:t>
            </a:r>
            <a:r>
              <a:rPr lang="en-US" dirty="0" smtClean="0"/>
              <a:t>Container</a:t>
            </a:r>
            <a:r>
              <a:rPr lang="th-TH" dirty="0" smtClean="0"/>
              <a:t>มี</a:t>
            </a:r>
            <a:r>
              <a:rPr lang="th-TH" dirty="0" smtClean="0"/>
              <a:t>การส่งคืนโค้ดว่ามีความผิดพลาด</a:t>
            </a:r>
          </a:p>
          <a:p>
            <a:pPr lvl="1"/>
            <a:r>
              <a:rPr lang="th-TH" dirty="0" smtClean="0"/>
              <a:t>โค้ดผิดพลาดจะเป็น </a:t>
            </a:r>
            <a:r>
              <a:rPr lang="en-US" dirty="0" smtClean="0"/>
              <a:t>exit code </a:t>
            </a:r>
            <a:r>
              <a:rPr lang="th-TH" dirty="0" smtClean="0"/>
              <a:t>ของกระบวนการเมื่อ</a:t>
            </a:r>
            <a:r>
              <a:rPr lang="th-TH" dirty="0" smtClean="0"/>
              <a:t>สิ้นสุด</a:t>
            </a:r>
            <a:r>
              <a:rPr lang="en-US" dirty="0" smtClean="0"/>
              <a:t>Container</a:t>
            </a:r>
            <a:endParaRPr lang="en-US" dirty="0" smtClean="0"/>
          </a:p>
          <a:p>
            <a:r>
              <a:rPr lang="en-US" dirty="0" smtClean="0"/>
              <a:t>Unknown:</a:t>
            </a:r>
            <a:r>
              <a:rPr lang="th-TH" dirty="0" smtClean="0"/>
              <a:t> เป็นสถานะของ </a:t>
            </a:r>
            <a:r>
              <a:rPr lang="en-US" dirty="0" smtClean="0"/>
              <a:t>pod </a:t>
            </a:r>
            <a:r>
              <a:rPr lang="th-TH" dirty="0" smtClean="0"/>
              <a:t>ที่ไม่สามารถพิจารณาได้</a:t>
            </a:r>
          </a:p>
          <a:p>
            <a:pPr lvl="1"/>
            <a:r>
              <a:rPr lang="th-TH" dirty="0" smtClean="0"/>
              <a:t>เช่นเครือข่ายมีปัญหา อาจจะส่งผลต่อสถานะนี้ เช่นโหนดที่ </a:t>
            </a:r>
            <a:r>
              <a:rPr lang="en-US" dirty="0" smtClean="0"/>
              <a:t>pod </a:t>
            </a:r>
            <a:r>
              <a:rPr lang="th-TH" dirty="0" smtClean="0"/>
              <a:t>ทำงานล่ม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8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การใช้คำสั่ง </a:t>
            </a:r>
            <a:r>
              <a:rPr lang="en-US" dirty="0" smtClean="0"/>
              <a:t>describe </a:t>
            </a:r>
            <a:r>
              <a:rPr lang="th-TH" dirty="0" smtClean="0"/>
              <a:t>ดู </a:t>
            </a:r>
            <a:r>
              <a:rPr lang="en-US" dirty="0" smtClean="0"/>
              <a:t>Pod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dirty="0" smtClean="0"/>
              <a:t>ผู้เรียนสามารถที่จะดึงสถานะของ </a:t>
            </a:r>
            <a:r>
              <a:rPr lang="en-US" dirty="0" smtClean="0"/>
              <a:t>pod </a:t>
            </a:r>
            <a:r>
              <a:rPr lang="th-TH" dirty="0" smtClean="0"/>
              <a:t>โดยใช้คำสั่ง </a:t>
            </a:r>
            <a:r>
              <a:rPr lang="en-US" dirty="0" err="1" smtClean="0"/>
              <a:t>kubectl</a:t>
            </a:r>
            <a:r>
              <a:rPr lang="th-TH" dirty="0" smtClean="0"/>
              <a:t> ที่อธิบาย </a:t>
            </a:r>
            <a:r>
              <a:rPr lang="en-US" dirty="0" smtClean="0"/>
              <a:t>PODNAME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th-TH" dirty="0" smtClean="0"/>
              <a:t>ตัวอย่างที่ปรากฎเป็น </a:t>
            </a:r>
            <a:r>
              <a:rPr lang="en-US" dirty="0" smtClean="0"/>
              <a:t>pod </a:t>
            </a:r>
            <a:r>
              <a:rPr lang="th-TH" dirty="0" smtClean="0"/>
              <a:t>ที่ทำงานได้ ซึ่งจะมีสถานะ</a:t>
            </a:r>
          </a:p>
          <a:p>
            <a:pPr lvl="1"/>
            <a:r>
              <a:rPr lang="en-US" dirty="0" smtClean="0"/>
              <a:t>Initialized</a:t>
            </a:r>
          </a:p>
          <a:p>
            <a:pPr lvl="1"/>
            <a:r>
              <a:rPr lang="en-US" dirty="0" smtClean="0"/>
              <a:t>Ready</a:t>
            </a:r>
          </a:p>
          <a:p>
            <a:pPr lvl="1"/>
            <a:r>
              <a:rPr lang="en-US" dirty="0" err="1" smtClean="0"/>
              <a:t>PodScheduled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317" y="2563850"/>
            <a:ext cx="882336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$ </a:t>
            </a:r>
            <a:r>
              <a:rPr lang="en-US" sz="1600" dirty="0" err="1"/>
              <a:t>kubectl</a:t>
            </a:r>
            <a:r>
              <a:rPr lang="en-US" sz="1600" dirty="0"/>
              <a:t> describe pod kube-apiserver-ip-172-20-38-169.eu-west-1.compute.internal -n </a:t>
            </a:r>
            <a:r>
              <a:rPr lang="en-US" sz="1600" dirty="0" err="1"/>
              <a:t>kube</a:t>
            </a:r>
            <a:r>
              <a:rPr lang="en-US" sz="1600" dirty="0"/>
              <a:t>-system</a:t>
            </a:r>
          </a:p>
          <a:p>
            <a:r>
              <a:rPr lang="en-US" sz="1600" dirty="0"/>
              <a:t>[…]</a:t>
            </a:r>
          </a:p>
          <a:p>
            <a:r>
              <a:rPr lang="en-US" sz="1600" dirty="0"/>
              <a:t>Conditions:</a:t>
            </a:r>
          </a:p>
          <a:p>
            <a:r>
              <a:rPr lang="en-US" sz="1600" dirty="0" smtClean="0"/>
              <a:t>	Type 		Status</a:t>
            </a:r>
            <a:endParaRPr lang="en-US" sz="1600" dirty="0"/>
          </a:p>
          <a:p>
            <a:r>
              <a:rPr lang="en-US" sz="1600" dirty="0" smtClean="0"/>
              <a:t>	Initialized 		True</a:t>
            </a:r>
            <a:endParaRPr lang="en-US" sz="1600" dirty="0"/>
          </a:p>
          <a:p>
            <a:r>
              <a:rPr lang="en-US" sz="1600" dirty="0" smtClean="0"/>
              <a:t>	Ready 		True</a:t>
            </a:r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PodScheduled</a:t>
            </a:r>
            <a:r>
              <a:rPr lang="en-US" sz="1600" dirty="0" smtClean="0"/>
              <a:t> 	True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9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สถานะของ </a:t>
            </a:r>
            <a:r>
              <a:rPr lang="en-US" dirty="0" err="1" smtClean="0"/>
              <a:t>PodConditions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PodScheduled</a:t>
            </a:r>
            <a:r>
              <a:rPr lang="en-US" dirty="0"/>
              <a:t>: </a:t>
            </a:r>
            <a:r>
              <a:rPr lang="en-US" dirty="0" smtClean="0"/>
              <a:t>Pod </a:t>
            </a:r>
            <a:r>
              <a:rPr lang="th-TH" dirty="0" smtClean="0"/>
              <a:t>ถูก</a:t>
            </a:r>
            <a:r>
              <a:rPr lang="th-TH" dirty="0"/>
              <a:t>กำหนดเวลาไปยังโหนด</a:t>
            </a:r>
          </a:p>
          <a:p>
            <a:r>
              <a:rPr lang="en-US" dirty="0" smtClean="0"/>
              <a:t>Ready</a:t>
            </a:r>
            <a:r>
              <a:rPr lang="th-TH" dirty="0" smtClean="0"/>
              <a:t>: </a:t>
            </a:r>
            <a:r>
              <a:rPr lang="en-US" dirty="0" smtClean="0"/>
              <a:t>Pod </a:t>
            </a:r>
            <a:r>
              <a:rPr lang="th-TH" dirty="0" smtClean="0"/>
              <a:t>สามารถ</a:t>
            </a:r>
            <a:r>
              <a:rPr lang="th-TH" dirty="0"/>
              <a:t>ให้บริการตามคำขอและจะถูกเพิ่มในการ</a:t>
            </a:r>
            <a:r>
              <a:rPr lang="th-TH" dirty="0" smtClean="0"/>
              <a:t>จับคู่บริการ</a:t>
            </a:r>
            <a:endParaRPr lang="th-TH" dirty="0"/>
          </a:p>
          <a:p>
            <a:r>
              <a:rPr lang="en-US" dirty="0" smtClean="0"/>
              <a:t>Initialized</a:t>
            </a:r>
            <a:r>
              <a:rPr lang="th-TH" dirty="0" smtClean="0"/>
              <a:t>: </a:t>
            </a:r>
            <a:r>
              <a:rPr lang="en-US" dirty="0" smtClean="0"/>
              <a:t>Container</a:t>
            </a:r>
            <a:r>
              <a:rPr lang="th-TH" dirty="0" smtClean="0"/>
              <a:t>เริ่มต้น</a:t>
            </a:r>
            <a:r>
              <a:rPr lang="th-TH" dirty="0"/>
              <a:t>ได้รับการเริ่มต้นเรียบร้อยแล้ว</a:t>
            </a:r>
          </a:p>
          <a:p>
            <a:r>
              <a:rPr lang="en-US" dirty="0" err="1" smtClean="0"/>
              <a:t>Unschedulable</a:t>
            </a:r>
            <a:r>
              <a:rPr lang="en-US" dirty="0"/>
              <a:t>: </a:t>
            </a:r>
            <a:r>
              <a:rPr lang="th-TH" dirty="0"/>
              <a:t>ไม่สามารถกำหนด </a:t>
            </a:r>
            <a:r>
              <a:rPr lang="en-US" dirty="0"/>
              <a:t>Pod </a:t>
            </a:r>
            <a:r>
              <a:rPr lang="th-TH" dirty="0"/>
              <a:t>ได้ (ตัวอย่างเช่น</a:t>
            </a:r>
            <a:r>
              <a:rPr lang="th-TH" dirty="0" smtClean="0"/>
              <a:t>เนื่องจากข้อ จำกัดทางทรัพยากร</a:t>
            </a:r>
            <a:r>
              <a:rPr lang="th-TH" dirty="0"/>
              <a:t>)</a:t>
            </a:r>
          </a:p>
          <a:p>
            <a:r>
              <a:rPr lang="en-US" dirty="0" err="1" smtClean="0"/>
              <a:t>ContainersReady</a:t>
            </a:r>
            <a:r>
              <a:rPr lang="en-US" dirty="0"/>
              <a:t>: </a:t>
            </a:r>
            <a:r>
              <a:rPr lang="en-US" dirty="0" smtClean="0"/>
              <a:t>Container</a:t>
            </a:r>
            <a:r>
              <a:rPr lang="th-TH" dirty="0" smtClean="0"/>
              <a:t>ทั้งหมด</a:t>
            </a:r>
            <a:r>
              <a:rPr lang="th-TH" dirty="0" smtClean="0"/>
              <a:t>ใน</a:t>
            </a:r>
            <a:r>
              <a:rPr lang="en-US" dirty="0" smtClean="0"/>
              <a:t> Pod </a:t>
            </a:r>
            <a:r>
              <a:rPr lang="th-TH" dirty="0" smtClean="0"/>
              <a:t>พร้อม</a:t>
            </a:r>
            <a:r>
              <a:rPr lang="th-TH" dirty="0"/>
              <a:t>ใช้งาน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ตัวอย่างของสถานะ </a:t>
            </a:r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308269"/>
            <a:ext cx="7886700" cy="868693"/>
          </a:xfrm>
        </p:spPr>
        <p:txBody>
          <a:bodyPr/>
          <a:lstStyle/>
          <a:p>
            <a:r>
              <a:rPr lang="th-TH" dirty="0" smtClean="0"/>
              <a:t>จะมีสถานะ</a:t>
            </a:r>
            <a:r>
              <a:rPr lang="en-US" dirty="0" smtClean="0"/>
              <a:t> Running, Terminated, </a:t>
            </a:r>
            <a:r>
              <a:rPr lang="th-TH" dirty="0" smtClean="0"/>
              <a:t>หรือ </a:t>
            </a:r>
            <a:r>
              <a:rPr lang="en-US" dirty="0" smtClean="0"/>
              <a:t>Waiting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06" y="1431668"/>
            <a:ext cx="8728363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$ </a:t>
            </a:r>
            <a:r>
              <a:rPr lang="en-US" sz="1600" dirty="0" err="1"/>
              <a:t>kubectl</a:t>
            </a:r>
            <a:r>
              <a:rPr lang="en-US" sz="1600" dirty="0"/>
              <a:t> get pod kube-apiserver-ip-172-20-38-169.eu-west-1.compute.internal -n </a:t>
            </a:r>
            <a:r>
              <a:rPr lang="en-US" sz="1600" dirty="0" err="1"/>
              <a:t>kube</a:t>
            </a:r>
            <a:r>
              <a:rPr lang="en-US" sz="1600" dirty="0"/>
              <a:t>-system -o </a:t>
            </a:r>
            <a:r>
              <a:rPr lang="en-US" sz="1600" dirty="0" err="1"/>
              <a:t>yaml</a:t>
            </a:r>
            <a:endParaRPr lang="en-US" sz="1600" dirty="0"/>
          </a:p>
          <a:p>
            <a:r>
              <a:rPr lang="en-US" sz="1600" dirty="0"/>
              <a:t>[…]</a:t>
            </a:r>
          </a:p>
          <a:p>
            <a:r>
              <a:rPr lang="th-TH" sz="1600" dirty="0" smtClean="0"/>
              <a:t>   </a:t>
            </a:r>
            <a:r>
              <a:rPr lang="en-US" sz="1600" dirty="0" err="1" smtClean="0"/>
              <a:t>containerStatuses</a:t>
            </a:r>
            <a:r>
              <a:rPr lang="en-US" sz="1600" dirty="0"/>
              <a:t>:</a:t>
            </a:r>
          </a:p>
          <a:p>
            <a:r>
              <a:rPr lang="th-TH" sz="1600" dirty="0"/>
              <a:t> </a:t>
            </a:r>
            <a:r>
              <a:rPr lang="th-TH" sz="1600" dirty="0" smtClean="0"/>
              <a:t>  </a:t>
            </a:r>
            <a:r>
              <a:rPr lang="en-US" sz="1600" dirty="0" smtClean="0"/>
              <a:t>- </a:t>
            </a:r>
            <a:r>
              <a:rPr lang="en-US" sz="1600" dirty="0" err="1"/>
              <a:t>containerID</a:t>
            </a:r>
            <a:r>
              <a:rPr lang="en-US" sz="1600" dirty="0"/>
              <a:t>: docker://</a:t>
            </a:r>
            <a:r>
              <a:rPr lang="en-US" sz="1600" dirty="0" smtClean="0"/>
              <a:t>7399a5ffb84ac91bf64f54c2395ed632736ef284d11b784ec827fd9d0a56083f</a:t>
            </a:r>
            <a:endParaRPr lang="th-TH" sz="1600" dirty="0" smtClean="0"/>
          </a:p>
          <a:p>
            <a:r>
              <a:rPr lang="th-TH" sz="1600" dirty="0"/>
              <a:t>      </a:t>
            </a:r>
            <a:r>
              <a:rPr lang="en-US" sz="1600" dirty="0" smtClean="0"/>
              <a:t>image</a:t>
            </a:r>
            <a:r>
              <a:rPr lang="en-US" sz="1600" dirty="0"/>
              <a:t>: gcr.io/</a:t>
            </a:r>
            <a:r>
              <a:rPr lang="en-US" sz="1600" dirty="0" err="1"/>
              <a:t>google_containers</a:t>
            </a:r>
            <a:r>
              <a:rPr lang="en-US" sz="1600" dirty="0"/>
              <a:t>/kube-apiserver:v1.9.8</a:t>
            </a:r>
          </a:p>
          <a:p>
            <a:r>
              <a:rPr lang="th-TH" sz="1600" dirty="0" smtClean="0"/>
              <a:t>      </a:t>
            </a:r>
            <a:r>
              <a:rPr lang="en-US" sz="1600" dirty="0" err="1" smtClean="0"/>
              <a:t>imageID</a:t>
            </a:r>
            <a:r>
              <a:rPr lang="en-US" sz="1600" dirty="0"/>
              <a:t>: </a:t>
            </a:r>
            <a:r>
              <a:rPr lang="en-US" sz="1600" dirty="0" err="1"/>
              <a:t>docker-pullable</a:t>
            </a:r>
            <a:r>
              <a:rPr lang="en-US" sz="1600" dirty="0"/>
              <a:t>://gcr.io/</a:t>
            </a:r>
            <a:r>
              <a:rPr lang="en-US" sz="1600" dirty="0" err="1"/>
              <a:t>google_containers</a:t>
            </a:r>
            <a:r>
              <a:rPr lang="en-US" sz="1600" dirty="0"/>
              <a:t>/</a:t>
            </a:r>
            <a:r>
              <a:rPr lang="en-US" sz="1600" dirty="0" err="1"/>
              <a:t>kubeapiserver</a:t>
            </a:r>
            <a:r>
              <a:rPr lang="en-US" sz="1600" dirty="0"/>
              <a:t>@</a:t>
            </a:r>
          </a:p>
          <a:p>
            <a:r>
              <a:rPr lang="en-US" sz="1600" dirty="0"/>
              <a:t>sha256:79d444e6cb940079285109aaa5f6a97e5c0a5568f6606e003ed279cd90bcf1ca</a:t>
            </a:r>
          </a:p>
          <a:p>
            <a:r>
              <a:rPr lang="th-TH" sz="1600" dirty="0" smtClean="0"/>
              <a:t>      </a:t>
            </a:r>
            <a:r>
              <a:rPr lang="en-US" sz="1600" dirty="0" err="1" smtClean="0"/>
              <a:t>lastState</a:t>
            </a:r>
            <a:r>
              <a:rPr lang="en-US" sz="1600" dirty="0"/>
              <a:t>: {}</a:t>
            </a:r>
          </a:p>
          <a:p>
            <a:r>
              <a:rPr lang="th-TH" sz="1600" dirty="0" smtClean="0"/>
              <a:t>      </a:t>
            </a:r>
            <a:r>
              <a:rPr lang="en-US" sz="1600" dirty="0" smtClean="0"/>
              <a:t>name</a:t>
            </a:r>
            <a:r>
              <a:rPr lang="en-US" sz="1600" dirty="0"/>
              <a:t>: </a:t>
            </a:r>
            <a:r>
              <a:rPr lang="en-US" sz="1600" dirty="0" err="1"/>
              <a:t>kube-apiserver</a:t>
            </a:r>
            <a:endParaRPr lang="en-US" sz="1600" dirty="0"/>
          </a:p>
          <a:p>
            <a:r>
              <a:rPr lang="th-TH" sz="1600" dirty="0" smtClean="0"/>
              <a:t>      </a:t>
            </a:r>
            <a:r>
              <a:rPr lang="en-US" sz="1600" dirty="0" smtClean="0"/>
              <a:t>ready</a:t>
            </a:r>
            <a:r>
              <a:rPr lang="en-US" sz="1600" dirty="0"/>
              <a:t>: true</a:t>
            </a:r>
          </a:p>
          <a:p>
            <a:r>
              <a:rPr lang="th-TH" sz="1600" dirty="0" smtClean="0"/>
              <a:t>      </a:t>
            </a:r>
            <a:r>
              <a:rPr lang="en-US" sz="1600" dirty="0" err="1" smtClean="0"/>
              <a:t>restartCount</a:t>
            </a:r>
            <a:r>
              <a:rPr lang="en-US" sz="1600" dirty="0"/>
              <a:t>: 0</a:t>
            </a:r>
          </a:p>
          <a:p>
            <a:r>
              <a:rPr lang="th-TH" sz="1600" b="1" dirty="0" smtClean="0"/>
              <a:t>      </a:t>
            </a:r>
            <a:r>
              <a:rPr lang="en-US" sz="1600" b="1" dirty="0" smtClean="0"/>
              <a:t>state</a:t>
            </a:r>
            <a:r>
              <a:rPr lang="en-US" sz="1600" b="1" dirty="0"/>
              <a:t>:</a:t>
            </a:r>
          </a:p>
          <a:p>
            <a:r>
              <a:rPr lang="th-TH" sz="1600" b="1" dirty="0" smtClean="0"/>
              <a:t>          </a:t>
            </a:r>
            <a:r>
              <a:rPr lang="en-US" sz="1600" b="1" dirty="0" smtClean="0"/>
              <a:t>running</a:t>
            </a:r>
            <a:r>
              <a:rPr lang="en-US" sz="1600" b="1" dirty="0"/>
              <a:t>:</a:t>
            </a:r>
          </a:p>
          <a:p>
            <a:r>
              <a:rPr lang="th-TH" sz="1600" dirty="0" smtClean="0"/>
              <a:t>             </a:t>
            </a:r>
            <a:r>
              <a:rPr lang="en-US" sz="1600" dirty="0" err="1" smtClean="0"/>
              <a:t>startedAt</a:t>
            </a:r>
            <a:r>
              <a:rPr lang="en-US" sz="1600" dirty="0"/>
              <a:t>: 2018-08-06T08:12:14Z</a:t>
            </a:r>
          </a:p>
          <a:p>
            <a:r>
              <a:rPr lang="en-US" sz="1600" dirty="0"/>
              <a:t>[…]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5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วัตถุประสงค์หลักสูตร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เข้าใจ นำมาใช้ และใช้ </a:t>
            </a:r>
            <a:r>
              <a:rPr lang="en-US" dirty="0" err="1"/>
              <a:t>Kubernetes</a:t>
            </a:r>
            <a:endParaRPr lang="en-US" dirty="0"/>
          </a:p>
          <a:p>
            <a:r>
              <a:rPr lang="th-TH" dirty="0"/>
              <a:t>เริ่มต้นกับการ</a:t>
            </a:r>
            <a:r>
              <a:rPr lang="th-TH" dirty="0" smtClean="0"/>
              <a:t>จัดทำ</a:t>
            </a:r>
            <a:r>
              <a:rPr lang="en-US" dirty="0" smtClean="0"/>
              <a:t>Container </a:t>
            </a:r>
            <a:r>
              <a:rPr lang="th-TH" dirty="0"/>
              <a:t>และ</a:t>
            </a:r>
            <a:r>
              <a:rPr lang="th-TH" dirty="0" smtClean="0"/>
              <a:t>รัน</a:t>
            </a:r>
            <a:r>
              <a:rPr lang="en-US" dirty="0" smtClean="0"/>
              <a:t>Container</a:t>
            </a:r>
            <a:r>
              <a:rPr lang="th-TH" dirty="0" smtClean="0"/>
              <a:t>บน </a:t>
            </a:r>
            <a:r>
              <a:rPr lang="en-US" dirty="0" err="1"/>
              <a:t>Kubernetes</a:t>
            </a:r>
            <a:endParaRPr lang="en-US" dirty="0"/>
          </a:p>
          <a:p>
            <a:r>
              <a:rPr lang="th-TH" dirty="0"/>
              <a:t>การใช้ </a:t>
            </a:r>
            <a:r>
              <a:rPr lang="en-US" dirty="0" err="1"/>
              <a:t>Kubernetes</a:t>
            </a:r>
            <a:r>
              <a:rPr lang="en-US" dirty="0"/>
              <a:t> </a:t>
            </a:r>
            <a:r>
              <a:rPr lang="th-TH" dirty="0"/>
              <a:t>บน</a:t>
            </a:r>
            <a:r>
              <a:rPr lang="th-TH" dirty="0" smtClean="0"/>
              <a:t>เครื่อง</a:t>
            </a:r>
            <a:r>
              <a:rPr lang="en-US" dirty="0"/>
              <a:t>(</a:t>
            </a:r>
            <a:r>
              <a:rPr lang="th-TH" dirty="0" smtClean="0"/>
              <a:t>เครื่อง</a:t>
            </a:r>
            <a:r>
              <a:rPr lang="th-TH" dirty="0"/>
              <a:t>ที่</a:t>
            </a:r>
            <a:r>
              <a:rPr lang="th-TH" dirty="0" smtClean="0"/>
              <a:t>ติดตั้งที่สำนักงาน </a:t>
            </a:r>
            <a:r>
              <a:rPr lang="th-TH" dirty="0"/>
              <a:t>และคลาวด์ </a:t>
            </a:r>
            <a:r>
              <a:rPr lang="en-US" dirty="0" smtClean="0"/>
              <a:t>AWS)</a:t>
            </a:r>
            <a:endParaRPr lang="en-US" dirty="0"/>
          </a:p>
          <a:p>
            <a:r>
              <a:rPr lang="th-TH" dirty="0"/>
              <a:t>เพื่อให้เปิดจะ</a:t>
            </a:r>
            <a:r>
              <a:rPr lang="th-TH" dirty="0" smtClean="0"/>
              <a:t>รันแอปพลิเค</a:t>
            </a:r>
            <a:r>
              <a:rPr lang="th-TH" dirty="0"/>
              <a:t>ชัน </a:t>
            </a:r>
            <a:r>
              <a:rPr lang="en-US" dirty="0"/>
              <a:t>Stateless </a:t>
            </a:r>
            <a:r>
              <a:rPr lang="th-TH" dirty="0"/>
              <a:t>และ </a:t>
            </a:r>
            <a:r>
              <a:rPr lang="en-US" dirty="0" err="1"/>
              <a:t>Stateful</a:t>
            </a:r>
            <a:r>
              <a:rPr lang="en-US" dirty="0"/>
              <a:t> </a:t>
            </a:r>
            <a:r>
              <a:rPr lang="th-TH" dirty="0"/>
              <a:t>บน </a:t>
            </a:r>
            <a:r>
              <a:rPr lang="en-US" dirty="0" err="1"/>
              <a:t>Kubernetes</a:t>
            </a:r>
            <a:endParaRPr lang="en-US" dirty="0"/>
          </a:p>
          <a:p>
            <a:r>
              <a:rPr lang="th-TH" dirty="0"/>
              <a:t>สามารถที่บริหาร </a:t>
            </a:r>
            <a:r>
              <a:rPr lang="en-US" dirty="0" err="1"/>
              <a:t>Kubernetes</a:t>
            </a:r>
            <a:r>
              <a:rPr lang="en-US" dirty="0"/>
              <a:t> </a:t>
            </a:r>
            <a:r>
              <a:rPr lang="th-TH" dirty="0"/>
              <a:t>ได้</a:t>
            </a:r>
          </a:p>
          <a:p>
            <a:r>
              <a:rPr lang="th-TH" dirty="0"/>
              <a:t>สามารถที่จะสร้างแพกเกจ และกระจายโดยใช้ </a:t>
            </a:r>
            <a:r>
              <a:rPr lang="en-US" dirty="0"/>
              <a:t>Helm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วงจรชีวิต </a:t>
            </a:r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0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วงจรชีวิต </a:t>
            </a:r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7607926" cy="5190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4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ปฏิบัติการวงจร</a:t>
            </a:r>
            <a:r>
              <a:rPr lang="th-TH" dirty="0" smtClean="0"/>
              <a:t>ชีวิต </a:t>
            </a:r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9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ความลับ </a:t>
            </a:r>
            <a:r>
              <a:rPr lang="en-US" dirty="0" smtClean="0"/>
              <a:t>(Secrets)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9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ความลับ</a:t>
            </a:r>
            <a:r>
              <a:rPr lang="en-US" dirty="0" smtClean="0"/>
              <a:t>(Secrets)</a:t>
            </a:r>
            <a:r>
              <a:rPr lang="th-TH" dirty="0" smtClean="0"/>
              <a:t>คืออะไร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ความลับ</a:t>
            </a:r>
            <a:r>
              <a:rPr lang="en-US" dirty="0" smtClean="0"/>
              <a:t>(Secrets) </a:t>
            </a:r>
            <a:r>
              <a:rPr lang="th-TH" dirty="0" smtClean="0"/>
              <a:t>รองรับใน </a:t>
            </a:r>
            <a:r>
              <a:rPr lang="en-US" dirty="0" err="1"/>
              <a:t>Kubernetes</a:t>
            </a:r>
            <a:r>
              <a:rPr lang="en-US" dirty="0"/>
              <a:t> </a:t>
            </a:r>
            <a:r>
              <a:rPr lang="th-TH" dirty="0"/>
              <a:t>เพื่อแจกจ่ายข้อมูลประจำตัว</a:t>
            </a:r>
            <a:r>
              <a:rPr lang="th-TH" dirty="0" smtClean="0"/>
              <a:t>กุญแจ รหัสผ่าน หรือ</a:t>
            </a:r>
            <a:r>
              <a:rPr lang="th-TH" dirty="0"/>
              <a:t>ข้อมูล "ความลับ" ไป</a:t>
            </a:r>
            <a:r>
              <a:rPr lang="th-TH" dirty="0" smtClean="0"/>
              <a:t>ยัง</a:t>
            </a:r>
            <a:r>
              <a:rPr lang="en-US" dirty="0"/>
              <a:t> </a:t>
            </a:r>
            <a:r>
              <a:rPr lang="en-US" dirty="0" smtClean="0"/>
              <a:t>pods</a:t>
            </a:r>
            <a:endParaRPr lang="th-TH" dirty="0"/>
          </a:p>
          <a:p>
            <a:r>
              <a:rPr lang="en-US" dirty="0" err="1" smtClean="0"/>
              <a:t>Kubernetes</a:t>
            </a:r>
            <a:r>
              <a:rPr lang="en-US" dirty="0" smtClean="0"/>
              <a:t> </a:t>
            </a:r>
            <a:r>
              <a:rPr lang="th-TH" dirty="0"/>
              <a:t>ใช้กลไกความลับนี้เพื่อให้ข้อมูล</a:t>
            </a:r>
            <a:r>
              <a:rPr lang="th-TH" dirty="0" smtClean="0"/>
              <a:t>ประจำตัวเพื่อ</a:t>
            </a:r>
            <a:r>
              <a:rPr lang="th-TH" dirty="0"/>
              <a:t>เข้าถึง </a:t>
            </a:r>
            <a:r>
              <a:rPr lang="en-US" dirty="0"/>
              <a:t>API </a:t>
            </a:r>
            <a:r>
              <a:rPr lang="th-TH" dirty="0"/>
              <a:t>ภายใน</a:t>
            </a:r>
          </a:p>
          <a:p>
            <a:r>
              <a:rPr lang="th-TH" dirty="0" smtClean="0"/>
              <a:t>นอกจากนี้ผู้เรียนยัง</a:t>
            </a:r>
            <a:r>
              <a:rPr lang="th-TH" dirty="0"/>
              <a:t>สามารถใช้กลไกเดียวกันเพื่อให้ความลับ</a:t>
            </a:r>
            <a:r>
              <a:rPr lang="th-TH" dirty="0" smtClean="0"/>
              <a:t>กับแอปพลิเคชันของผู้เรียน</a:t>
            </a:r>
            <a:endParaRPr lang="th-TH" dirty="0"/>
          </a:p>
          <a:p>
            <a:r>
              <a:rPr lang="th-TH" dirty="0" smtClean="0"/>
              <a:t>ความลับ</a:t>
            </a:r>
            <a:r>
              <a:rPr lang="th-TH" dirty="0" smtClean="0"/>
              <a:t>เป็น</a:t>
            </a:r>
            <a:r>
              <a:rPr lang="th-TH" dirty="0" smtClean="0"/>
              <a:t>แบบ</a:t>
            </a:r>
            <a:r>
              <a:rPr lang="th-TH" dirty="0" smtClean="0"/>
              <a:t> </a:t>
            </a:r>
            <a:r>
              <a:rPr lang="en-US" dirty="0" smtClean="0"/>
              <a:t>one-way </a:t>
            </a:r>
            <a:r>
              <a:rPr lang="th-TH" dirty="0" smtClean="0"/>
              <a:t>ในการกำหนดความลับ</a:t>
            </a:r>
            <a:r>
              <a:rPr lang="th-TH" dirty="0"/>
              <a:t>ซึ่งเป็นของ</a:t>
            </a:r>
            <a:r>
              <a:rPr lang="th-TH" dirty="0" smtClean="0"/>
              <a:t>พื้นฐานของ </a:t>
            </a:r>
            <a:r>
              <a:rPr lang="en-US" dirty="0" err="1"/>
              <a:t>Kubernetes</a:t>
            </a:r>
            <a:endParaRPr lang="en-US" dirty="0"/>
          </a:p>
          <a:p>
            <a:pPr lvl="1"/>
            <a:r>
              <a:rPr lang="th-TH" dirty="0" smtClean="0"/>
              <a:t>ยัง</a:t>
            </a:r>
            <a:r>
              <a:rPr lang="th-TH" dirty="0"/>
              <a:t>มีวิธีอื่น ๆ </a:t>
            </a:r>
            <a:r>
              <a:rPr lang="th-TH" dirty="0" smtClean="0"/>
              <a:t>ที่</a:t>
            </a:r>
            <a:r>
              <a:rPr lang="en-US" dirty="0" smtClean="0"/>
              <a:t>Container</a:t>
            </a:r>
            <a:r>
              <a:rPr lang="th-TH" dirty="0" smtClean="0"/>
              <a:t>ของ</a:t>
            </a:r>
            <a:r>
              <a:rPr lang="th-TH" dirty="0" smtClean="0"/>
              <a:t>ผู้เรียนสามารถ</a:t>
            </a:r>
            <a:r>
              <a:rPr lang="th-TH" dirty="0"/>
              <a:t>รับความลับได้</a:t>
            </a:r>
            <a:r>
              <a:rPr lang="th-TH" dirty="0" smtClean="0"/>
              <a:t>หากผู้เรียนไม่ต้องการต้องการ</a:t>
            </a:r>
            <a:r>
              <a:rPr lang="th-TH" dirty="0"/>
              <a:t>ใช้ความลับ (เช่นใช้บริการตู้นิรภัยภายนอก</a:t>
            </a:r>
            <a:r>
              <a:rPr lang="th-TH" dirty="0" smtClean="0"/>
              <a:t>ในแอปของผู้เรียน)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8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Secrets </a:t>
            </a:r>
            <a:r>
              <a:rPr lang="th-TH" dirty="0" smtClean="0"/>
              <a:t>สามารถใช้ได้อย่างไร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ใช้ความลับเป็นค่าตัวแปรสิ่งแวดล้อม </a:t>
            </a:r>
            <a:r>
              <a:rPr lang="en-US" dirty="0" smtClean="0"/>
              <a:t>(environment variable)</a:t>
            </a:r>
          </a:p>
          <a:p>
            <a:r>
              <a:rPr lang="th-TH" dirty="0" smtClean="0"/>
              <a:t>ใช้ความลับเป็นไฟล์</a:t>
            </a:r>
            <a:r>
              <a:rPr lang="en-US" dirty="0" smtClean="0"/>
              <a:t>(file)</a:t>
            </a:r>
            <a:r>
              <a:rPr lang="th-TH" dirty="0" smtClean="0"/>
              <a:t> ใน </a:t>
            </a:r>
            <a:r>
              <a:rPr lang="en-US" dirty="0" smtClean="0"/>
              <a:t>Pod</a:t>
            </a:r>
          </a:p>
          <a:p>
            <a:pPr lvl="1"/>
            <a:r>
              <a:rPr lang="th-TH" dirty="0" smtClean="0"/>
              <a:t>ค่ากำหนดใช้ </a:t>
            </a:r>
            <a:r>
              <a:rPr lang="en-US" dirty="0" smtClean="0"/>
              <a:t>volumes </a:t>
            </a:r>
            <a:r>
              <a:rPr lang="th-TH" dirty="0" smtClean="0"/>
              <a:t>ถูกเมาท์</a:t>
            </a:r>
            <a:r>
              <a:rPr lang="th-TH" dirty="0" smtClean="0"/>
              <a:t>เป็น</a:t>
            </a:r>
            <a:r>
              <a:rPr lang="en-US" dirty="0" smtClean="0"/>
              <a:t>Container</a:t>
            </a:r>
            <a:endParaRPr lang="th-TH" dirty="0" smtClean="0"/>
          </a:p>
          <a:p>
            <a:pPr lvl="1"/>
            <a:r>
              <a:rPr lang="th-TH" dirty="0" smtClean="0"/>
              <a:t>ในโวลู</a:t>
            </a:r>
            <a:r>
              <a:rPr lang="th-TH" dirty="0" smtClean="0"/>
              <a:t>มที่มี</a:t>
            </a:r>
            <a:r>
              <a:rPr lang="th-TH" dirty="0" smtClean="0"/>
              <a:t>ไฟล์</a:t>
            </a:r>
          </a:p>
          <a:p>
            <a:pPr lvl="1"/>
            <a:r>
              <a:rPr lang="th-TH" dirty="0" smtClean="0"/>
              <a:t>สามารถถูกใช้เป็นรายการสำหรับไฟล์ </a:t>
            </a:r>
            <a:r>
              <a:rPr lang="th-TH" dirty="0"/>
              <a:t> </a:t>
            </a:r>
            <a:r>
              <a:rPr lang="en-US" dirty="0" err="1" smtClean="0"/>
              <a:t>doten</a:t>
            </a:r>
            <a:r>
              <a:rPr lang="en-US" dirty="0" err="1"/>
              <a:t>v</a:t>
            </a:r>
            <a:r>
              <a:rPr lang="th-TH" dirty="0" smtClean="0"/>
              <a:t> หรือแอปของผู้เรียนสามารถที่อ่านไฟล์นี้ได้</a:t>
            </a:r>
          </a:p>
          <a:p>
            <a:r>
              <a:rPr lang="th-TH" dirty="0" smtClean="0"/>
              <a:t>ใช้อิมเมจภายนอกเพื่อดึงความลับ </a:t>
            </a:r>
            <a:r>
              <a:rPr lang="th-TH" dirty="0"/>
              <a:t>(</a:t>
            </a:r>
            <a:r>
              <a:rPr lang="th-TH" dirty="0" smtClean="0"/>
              <a:t>จากการลงทะเบียนอิมเมจส่วนบุคคล)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การสร้างไฟล์ความลับ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135085"/>
            <a:ext cx="7886700" cy="3041877"/>
          </a:xfrm>
        </p:spPr>
        <p:txBody>
          <a:bodyPr/>
          <a:lstStyle/>
          <a:p>
            <a:r>
              <a:rPr lang="th-TH" dirty="0" smtClean="0"/>
              <a:t>ความลับสามารถที่ใช้คีย์</a:t>
            </a:r>
            <a:r>
              <a:rPr lang="en-US" dirty="0" smtClean="0"/>
              <a:t> SSH </a:t>
            </a:r>
            <a:r>
              <a:rPr lang="th-TH" dirty="0" smtClean="0"/>
              <a:t>หรือ </a:t>
            </a:r>
            <a:r>
              <a:rPr lang="en-US" dirty="0" smtClean="0"/>
              <a:t>SSL certificate </a:t>
            </a:r>
            <a:r>
              <a:rPr lang="th-TH" dirty="0" smtClean="0"/>
              <a:t>ได้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566" y="1690689"/>
            <a:ext cx="8870867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$ echo -n "root" &gt; ./username.txt</a:t>
            </a:r>
          </a:p>
          <a:p>
            <a:r>
              <a:rPr lang="en-US" sz="1600" dirty="0"/>
              <a:t>$ echo -n "password" &gt; ./password.txt</a:t>
            </a:r>
          </a:p>
          <a:p>
            <a:r>
              <a:rPr lang="en-US" sz="1600" dirty="0"/>
              <a:t>$ </a:t>
            </a:r>
            <a:r>
              <a:rPr lang="en-US" sz="1600" dirty="0" err="1"/>
              <a:t>kubectl</a:t>
            </a:r>
            <a:r>
              <a:rPr lang="en-US" sz="1600" dirty="0"/>
              <a:t> create secret generic </a:t>
            </a:r>
            <a:r>
              <a:rPr lang="en-US" sz="1600" dirty="0" err="1"/>
              <a:t>db</a:t>
            </a:r>
            <a:r>
              <a:rPr lang="en-US" sz="1600" dirty="0"/>
              <a:t>-user-pass --from-file=./username.txt —from-file=./password.txt</a:t>
            </a:r>
          </a:p>
          <a:p>
            <a:r>
              <a:rPr lang="en-US" sz="1600" dirty="0"/>
              <a:t>secret "</a:t>
            </a:r>
            <a:r>
              <a:rPr lang="en-US" sz="1600" dirty="0" err="1"/>
              <a:t>db</a:t>
            </a:r>
            <a:r>
              <a:rPr lang="en-US" sz="1600" dirty="0"/>
              <a:t>-user-pass" created</a:t>
            </a:r>
          </a:p>
          <a:p>
            <a:r>
              <a:rPr lang="en-US" sz="1600" dirty="0"/>
              <a:t>$</a:t>
            </a:r>
          </a:p>
        </p:txBody>
      </p:sp>
      <p:sp>
        <p:nvSpPr>
          <p:cNvPr id="5" name="Rectangle 4"/>
          <p:cNvSpPr/>
          <p:nvPr/>
        </p:nvSpPr>
        <p:spPr>
          <a:xfrm>
            <a:off x="136567" y="3693360"/>
            <a:ext cx="887086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$ </a:t>
            </a:r>
            <a:r>
              <a:rPr lang="en-US" sz="1400" dirty="0" err="1"/>
              <a:t>kubectl</a:t>
            </a:r>
            <a:r>
              <a:rPr lang="en-US" sz="1400" dirty="0"/>
              <a:t> create secret generic </a:t>
            </a:r>
            <a:r>
              <a:rPr lang="en-US" sz="1400" dirty="0" err="1"/>
              <a:t>ssl</a:t>
            </a:r>
            <a:r>
              <a:rPr lang="en-US" sz="1400" dirty="0"/>
              <a:t>-certificate --from-file=</a:t>
            </a:r>
            <a:r>
              <a:rPr lang="en-US" sz="1400" dirty="0" err="1"/>
              <a:t>ssh-privatekey</a:t>
            </a:r>
            <a:r>
              <a:rPr lang="en-US" sz="1400" dirty="0"/>
              <a:t>=~/.</a:t>
            </a:r>
            <a:r>
              <a:rPr lang="en-US" sz="1400" dirty="0" err="1"/>
              <a:t>ssh</a:t>
            </a:r>
            <a:r>
              <a:rPr lang="en-US" sz="1400" dirty="0"/>
              <a:t>/</a:t>
            </a:r>
            <a:r>
              <a:rPr lang="en-US" sz="1400" dirty="0" err="1"/>
              <a:t>id_rsa</a:t>
            </a:r>
            <a:r>
              <a:rPr lang="en-US" sz="1400" dirty="0"/>
              <a:t> --ssl-cert-=ssl-cert=mysslcert.crt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การสร้างไฟล์ความลับด้วยการกำหนด </a:t>
            </a:r>
            <a:r>
              <a:rPr lang="en-US" dirty="0" err="1" smtClean="0"/>
              <a:t>yaml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Secrets-</a:t>
            </a:r>
            <a:r>
              <a:rPr lang="en-US" dirty="0" err="1" smtClean="0"/>
              <a:t>db</a:t>
            </a:r>
            <a:r>
              <a:rPr lang="en-US" dirty="0" smtClean="0"/>
              <a:t>-</a:t>
            </a:r>
            <a:r>
              <a:rPr lang="en-US" dirty="0" err="1" smtClean="0"/>
              <a:t>secret.yml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th-TH" dirty="0" smtClean="0"/>
              <a:t>หลังจากสร้างไฟล์ </a:t>
            </a:r>
            <a:r>
              <a:rPr lang="en-US" dirty="0" err="1" smtClean="0"/>
              <a:t>yml</a:t>
            </a:r>
            <a:r>
              <a:rPr lang="en-US" dirty="0" smtClean="0"/>
              <a:t> </a:t>
            </a:r>
            <a:r>
              <a:rPr lang="th-TH" dirty="0" smtClean="0"/>
              <a:t>ผู้เรียนสามารถใช้ </a:t>
            </a:r>
            <a:r>
              <a:rPr lang="en-US" dirty="0" err="1" smtClean="0"/>
              <a:t>kubectl</a:t>
            </a:r>
            <a:r>
              <a:rPr lang="en-US" dirty="0" smtClean="0"/>
              <a:t> create </a:t>
            </a:r>
            <a:r>
              <a:rPr lang="th-TH" dirty="0" smtClean="0"/>
              <a:t>ได้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7210" y="2393591"/>
            <a:ext cx="3485408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r>
              <a:rPr lang="en-US" dirty="0"/>
              <a:t>kind: Secret</a:t>
            </a:r>
          </a:p>
          <a:p>
            <a:r>
              <a:rPr lang="en-US" dirty="0"/>
              <a:t>metadata:</a:t>
            </a:r>
          </a:p>
          <a:p>
            <a:r>
              <a:rPr lang="th-TH" dirty="0" smtClean="0"/>
              <a:t> </a:t>
            </a:r>
            <a:r>
              <a:rPr lang="en-US" dirty="0" smtClean="0"/>
              <a:t>name</a:t>
            </a:r>
            <a:r>
              <a:rPr lang="en-US" dirty="0"/>
              <a:t>: </a:t>
            </a:r>
            <a:r>
              <a:rPr lang="en-US" dirty="0" err="1"/>
              <a:t>db</a:t>
            </a:r>
            <a:r>
              <a:rPr lang="en-US" dirty="0"/>
              <a:t>-secret</a:t>
            </a:r>
          </a:p>
          <a:p>
            <a:r>
              <a:rPr lang="en-US" dirty="0"/>
              <a:t>type: Opaque</a:t>
            </a:r>
          </a:p>
          <a:p>
            <a:r>
              <a:rPr lang="en-US" dirty="0"/>
              <a:t>data:</a:t>
            </a:r>
          </a:p>
          <a:p>
            <a:r>
              <a:rPr lang="th-TH" dirty="0" smtClean="0"/>
              <a:t> </a:t>
            </a:r>
            <a:r>
              <a:rPr lang="en-US" dirty="0" smtClean="0"/>
              <a:t>password</a:t>
            </a:r>
            <a:r>
              <a:rPr lang="en-US" dirty="0"/>
              <a:t>: cm9vdA==</a:t>
            </a:r>
          </a:p>
          <a:p>
            <a:r>
              <a:rPr lang="th-TH" dirty="0" smtClean="0"/>
              <a:t> </a:t>
            </a:r>
            <a:r>
              <a:rPr lang="en-US" dirty="0" smtClean="0"/>
              <a:t>username</a:t>
            </a:r>
            <a:r>
              <a:rPr lang="en-US" dirty="0"/>
              <a:t>: cGFzc3dvcmQ=</a:t>
            </a:r>
          </a:p>
        </p:txBody>
      </p:sp>
      <p:sp>
        <p:nvSpPr>
          <p:cNvPr id="5" name="Rectangle 4"/>
          <p:cNvSpPr/>
          <p:nvPr/>
        </p:nvSpPr>
        <p:spPr>
          <a:xfrm>
            <a:off x="4531178" y="2393591"/>
            <a:ext cx="4192732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$ echo -n "root" | base64</a:t>
            </a:r>
          </a:p>
          <a:p>
            <a:r>
              <a:rPr lang="en-US" sz="1600" dirty="0"/>
              <a:t>cm9vdA==</a:t>
            </a:r>
          </a:p>
          <a:p>
            <a:r>
              <a:rPr lang="en-US" sz="1600" dirty="0"/>
              <a:t>$ echo -n "password" | base64</a:t>
            </a:r>
          </a:p>
          <a:p>
            <a:r>
              <a:rPr lang="en-US" sz="1600" dirty="0"/>
              <a:t>cGFzc3dvcmQ=</a:t>
            </a:r>
          </a:p>
        </p:txBody>
      </p:sp>
      <p:sp>
        <p:nvSpPr>
          <p:cNvPr id="6" name="Rectangle 5"/>
          <p:cNvSpPr/>
          <p:nvPr/>
        </p:nvSpPr>
        <p:spPr>
          <a:xfrm>
            <a:off x="837210" y="5404817"/>
            <a:ext cx="45720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create -f secrets-</a:t>
            </a:r>
            <a:r>
              <a:rPr lang="en-US" dirty="0" err="1"/>
              <a:t>db</a:t>
            </a:r>
            <a:r>
              <a:rPr lang="en-US" dirty="0"/>
              <a:t>-</a:t>
            </a:r>
            <a:r>
              <a:rPr lang="en-US" dirty="0" err="1"/>
              <a:t>secret.yml</a:t>
            </a:r>
            <a:endParaRPr lang="en-US" dirty="0"/>
          </a:p>
          <a:p>
            <a:r>
              <a:rPr lang="en-US" dirty="0"/>
              <a:t>secret “</a:t>
            </a:r>
            <a:r>
              <a:rPr lang="en-US" dirty="0" err="1"/>
              <a:t>db</a:t>
            </a:r>
            <a:r>
              <a:rPr lang="en-US" dirty="0"/>
              <a:t>-secret" created</a:t>
            </a:r>
          </a:p>
          <a:p>
            <a:r>
              <a:rPr lang="en-US" dirty="0"/>
              <a:t>$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การใช้ </a:t>
            </a:r>
            <a:r>
              <a:rPr lang="en-US" dirty="0" smtClean="0"/>
              <a:t>Secrets </a:t>
            </a:r>
            <a:r>
              <a:rPr lang="th-TH" dirty="0" smtClean="0"/>
              <a:t>สร้าง </a:t>
            </a:r>
            <a:r>
              <a:rPr lang="en-US" dirty="0" smtClean="0"/>
              <a:t>environment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15391" y="1185138"/>
            <a:ext cx="5314209" cy="56323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r>
              <a:rPr lang="en-US" dirty="0"/>
              <a:t>kind: Pod</a:t>
            </a:r>
          </a:p>
          <a:p>
            <a:r>
              <a:rPr lang="en-US" dirty="0"/>
              <a:t>metadata:</a:t>
            </a:r>
          </a:p>
          <a:p>
            <a:r>
              <a:rPr lang="en-US" dirty="0" smtClean="0"/>
              <a:t>   name</a:t>
            </a:r>
            <a:r>
              <a:rPr lang="en-US" dirty="0"/>
              <a:t>: nodehelloworld.example.com</a:t>
            </a:r>
          </a:p>
          <a:p>
            <a:r>
              <a:rPr lang="en-US" dirty="0" smtClean="0"/>
              <a:t>   labels</a:t>
            </a:r>
            <a:r>
              <a:rPr lang="en-US" dirty="0"/>
              <a:t>:</a:t>
            </a:r>
          </a:p>
          <a:p>
            <a:r>
              <a:rPr lang="en-US" dirty="0" smtClean="0"/>
              <a:t>   app</a:t>
            </a:r>
            <a:r>
              <a:rPr lang="en-US" dirty="0"/>
              <a:t>: </a:t>
            </a:r>
            <a:r>
              <a:rPr lang="en-US" dirty="0" err="1"/>
              <a:t>helloworld</a:t>
            </a:r>
            <a:endParaRPr lang="en-US" dirty="0"/>
          </a:p>
          <a:p>
            <a:r>
              <a:rPr lang="en-US" dirty="0"/>
              <a:t>spec:</a:t>
            </a:r>
          </a:p>
          <a:p>
            <a:r>
              <a:rPr lang="en-US" dirty="0" smtClean="0"/>
              <a:t>   containers</a:t>
            </a:r>
            <a:r>
              <a:rPr lang="en-US" dirty="0"/>
              <a:t>:</a:t>
            </a:r>
          </a:p>
          <a:p>
            <a:r>
              <a:rPr lang="en-US" dirty="0" smtClean="0"/>
              <a:t>   - </a:t>
            </a:r>
            <a:r>
              <a:rPr lang="en-US" dirty="0"/>
              <a:t>name: k8s-demo</a:t>
            </a:r>
          </a:p>
          <a:p>
            <a:r>
              <a:rPr lang="en-US" dirty="0" smtClean="0"/>
              <a:t>      image</a:t>
            </a:r>
            <a:r>
              <a:rPr lang="en-US" dirty="0"/>
              <a:t>: </a:t>
            </a:r>
            <a:r>
              <a:rPr lang="en-US" dirty="0" err="1" smtClean="0"/>
              <a:t>sipadocker</a:t>
            </a:r>
            <a:r>
              <a:rPr lang="en-US" dirty="0" smtClean="0"/>
              <a:t>/k8s-demo</a:t>
            </a:r>
            <a:endParaRPr lang="en-US" dirty="0"/>
          </a:p>
          <a:p>
            <a:r>
              <a:rPr lang="en-US" dirty="0" smtClean="0"/>
              <a:t>      ports</a:t>
            </a:r>
            <a:r>
              <a:rPr lang="en-US" dirty="0"/>
              <a:t>:</a:t>
            </a:r>
          </a:p>
          <a:p>
            <a:r>
              <a:rPr lang="en-US" dirty="0" smtClean="0"/>
              <a:t>      - </a:t>
            </a:r>
            <a:r>
              <a:rPr lang="en-US" dirty="0" err="1"/>
              <a:t>containerPort</a:t>
            </a:r>
            <a:r>
              <a:rPr lang="en-US" dirty="0"/>
              <a:t>: 3000</a:t>
            </a:r>
          </a:p>
          <a:p>
            <a:r>
              <a:rPr lang="en-US" dirty="0" smtClean="0"/>
              <a:t>      </a:t>
            </a:r>
            <a:r>
              <a:rPr lang="en-US" b="1" dirty="0" err="1" smtClean="0"/>
              <a:t>env</a:t>
            </a:r>
            <a:r>
              <a:rPr lang="en-US" b="1" dirty="0"/>
              <a:t>:</a:t>
            </a:r>
          </a:p>
          <a:p>
            <a:r>
              <a:rPr lang="en-US" b="1" dirty="0" smtClean="0"/>
              <a:t>         - </a:t>
            </a:r>
            <a:r>
              <a:rPr lang="en-US" b="1" dirty="0"/>
              <a:t>name: SECRET_USERNAME</a:t>
            </a:r>
          </a:p>
          <a:p>
            <a:r>
              <a:rPr lang="en-US" b="1" dirty="0" smtClean="0"/>
              <a:t>             </a:t>
            </a:r>
            <a:r>
              <a:rPr lang="en-US" b="1" dirty="0" err="1" smtClean="0"/>
              <a:t>valueFrom</a:t>
            </a:r>
            <a:r>
              <a:rPr lang="en-US" b="1" dirty="0"/>
              <a:t>:</a:t>
            </a:r>
          </a:p>
          <a:p>
            <a:r>
              <a:rPr lang="en-US" b="1" dirty="0" smtClean="0"/>
              <a:t>               </a:t>
            </a:r>
            <a:r>
              <a:rPr lang="en-US" b="1" dirty="0" err="1" smtClean="0"/>
              <a:t>secretKeyRef</a:t>
            </a:r>
            <a:r>
              <a:rPr lang="en-US" b="1" dirty="0"/>
              <a:t>:</a:t>
            </a:r>
          </a:p>
          <a:p>
            <a:r>
              <a:rPr lang="en-US" b="1" dirty="0" smtClean="0"/>
              <a:t>                  name</a:t>
            </a:r>
            <a:r>
              <a:rPr lang="en-US" b="1" dirty="0"/>
              <a:t>: </a:t>
            </a:r>
            <a:r>
              <a:rPr lang="en-US" b="1" dirty="0" err="1"/>
              <a:t>db</a:t>
            </a:r>
            <a:r>
              <a:rPr lang="en-US" b="1" dirty="0"/>
              <a:t>-secret</a:t>
            </a:r>
          </a:p>
          <a:p>
            <a:r>
              <a:rPr lang="en-US" b="1" dirty="0" smtClean="0"/>
              <a:t>                  key</a:t>
            </a:r>
            <a:r>
              <a:rPr lang="en-US" b="1" dirty="0"/>
              <a:t>: username</a:t>
            </a:r>
          </a:p>
          <a:p>
            <a:r>
              <a:rPr lang="en-US" b="1" dirty="0" smtClean="0"/>
              <a:t>        - </a:t>
            </a:r>
            <a:r>
              <a:rPr lang="en-US" b="1" dirty="0"/>
              <a:t>name: SECRET_PASSWORD</a:t>
            </a:r>
          </a:p>
          <a:p>
            <a:r>
              <a:rPr lang="en-US" b="1" dirty="0" smtClean="0"/>
              <a:t>             […]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5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การใช้งาน </a:t>
            </a:r>
            <a:r>
              <a:rPr lang="en-US" dirty="0" smtClean="0"/>
              <a:t>Secrets </a:t>
            </a:r>
            <a:r>
              <a:rPr lang="th-TH" dirty="0" smtClean="0"/>
              <a:t>โดยระบุความลับในไฟล์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7406" y="1225689"/>
            <a:ext cx="5314209" cy="56323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r>
              <a:rPr lang="en-US" dirty="0"/>
              <a:t>kind: Pod</a:t>
            </a:r>
          </a:p>
          <a:p>
            <a:r>
              <a:rPr lang="en-US" dirty="0"/>
              <a:t>metadata:</a:t>
            </a:r>
          </a:p>
          <a:p>
            <a:r>
              <a:rPr lang="en-US" dirty="0" smtClean="0"/>
              <a:t>   name</a:t>
            </a:r>
            <a:r>
              <a:rPr lang="en-US" dirty="0"/>
              <a:t>: nodehelloworld.example.com</a:t>
            </a:r>
          </a:p>
          <a:p>
            <a:r>
              <a:rPr lang="en-US" dirty="0" smtClean="0"/>
              <a:t>   labels</a:t>
            </a:r>
            <a:r>
              <a:rPr lang="en-US" dirty="0"/>
              <a:t>:</a:t>
            </a:r>
          </a:p>
          <a:p>
            <a:r>
              <a:rPr lang="en-US" dirty="0" smtClean="0"/>
              <a:t>   app</a:t>
            </a:r>
            <a:r>
              <a:rPr lang="en-US" dirty="0"/>
              <a:t>: </a:t>
            </a:r>
            <a:r>
              <a:rPr lang="en-US" dirty="0" err="1"/>
              <a:t>helloworld</a:t>
            </a:r>
            <a:endParaRPr lang="en-US" dirty="0"/>
          </a:p>
          <a:p>
            <a:r>
              <a:rPr lang="en-US" dirty="0"/>
              <a:t>spec:</a:t>
            </a:r>
          </a:p>
          <a:p>
            <a:r>
              <a:rPr lang="en-US" dirty="0" smtClean="0"/>
              <a:t>   containers</a:t>
            </a:r>
            <a:r>
              <a:rPr lang="en-US" dirty="0"/>
              <a:t>:</a:t>
            </a:r>
          </a:p>
          <a:p>
            <a:r>
              <a:rPr lang="en-US" dirty="0" smtClean="0"/>
              <a:t>   - </a:t>
            </a:r>
            <a:r>
              <a:rPr lang="en-US" dirty="0"/>
              <a:t>name: k8s-demo</a:t>
            </a:r>
          </a:p>
          <a:p>
            <a:r>
              <a:rPr lang="en-US" dirty="0" smtClean="0"/>
              <a:t>      image</a:t>
            </a:r>
            <a:r>
              <a:rPr lang="en-US" dirty="0"/>
              <a:t>: </a:t>
            </a:r>
            <a:r>
              <a:rPr lang="en-US" dirty="0" err="1" smtClean="0"/>
              <a:t>sipadocker</a:t>
            </a:r>
            <a:r>
              <a:rPr lang="en-US" dirty="0" smtClean="0"/>
              <a:t>/k8s-demo</a:t>
            </a:r>
            <a:endParaRPr lang="en-US" dirty="0"/>
          </a:p>
          <a:p>
            <a:r>
              <a:rPr lang="en-US" dirty="0" smtClean="0"/>
              <a:t>      ports</a:t>
            </a:r>
            <a:r>
              <a:rPr lang="en-US" dirty="0"/>
              <a:t>:</a:t>
            </a:r>
          </a:p>
          <a:p>
            <a:r>
              <a:rPr lang="en-US" dirty="0" smtClean="0"/>
              <a:t>      - </a:t>
            </a:r>
            <a:r>
              <a:rPr lang="en-US" dirty="0" err="1"/>
              <a:t>containerPort</a:t>
            </a:r>
            <a:r>
              <a:rPr lang="en-US" dirty="0"/>
              <a:t>: 3000</a:t>
            </a:r>
          </a:p>
          <a:p>
            <a:r>
              <a:rPr lang="en-US" dirty="0" smtClean="0"/>
              <a:t>      </a:t>
            </a:r>
            <a:r>
              <a:rPr lang="en-US" b="1" dirty="0" err="1"/>
              <a:t>volumeMounts</a:t>
            </a:r>
            <a:r>
              <a:rPr lang="en-US" b="1" dirty="0"/>
              <a:t>: </a:t>
            </a:r>
            <a:endParaRPr lang="th-TH" b="1" dirty="0" smtClean="0"/>
          </a:p>
          <a:p>
            <a:r>
              <a:rPr lang="th-TH" b="1" dirty="0" smtClean="0"/>
              <a:t>      </a:t>
            </a:r>
            <a:r>
              <a:rPr lang="en-US" b="1" dirty="0" smtClean="0"/>
              <a:t>- </a:t>
            </a:r>
            <a:r>
              <a:rPr lang="en-US" b="1" dirty="0"/>
              <a:t>name: </a:t>
            </a:r>
            <a:r>
              <a:rPr lang="en-US" b="1" dirty="0" err="1"/>
              <a:t>credvolume</a:t>
            </a:r>
            <a:r>
              <a:rPr lang="en-US" b="1" dirty="0"/>
              <a:t> </a:t>
            </a:r>
            <a:endParaRPr lang="th-TH" b="1" dirty="0" smtClean="0"/>
          </a:p>
          <a:p>
            <a:r>
              <a:rPr lang="th-TH" b="1" dirty="0"/>
              <a:t> </a:t>
            </a:r>
            <a:r>
              <a:rPr lang="th-TH" b="1" dirty="0" smtClean="0"/>
              <a:t>        </a:t>
            </a:r>
            <a:r>
              <a:rPr lang="en-US" b="1" dirty="0" err="1" smtClean="0"/>
              <a:t>mountPath</a:t>
            </a:r>
            <a:r>
              <a:rPr lang="en-US" b="1" dirty="0"/>
              <a:t>: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creds</a:t>
            </a:r>
            <a:r>
              <a:rPr lang="en-US" b="1" dirty="0"/>
              <a:t> </a:t>
            </a:r>
            <a:endParaRPr lang="th-TH" b="1" dirty="0" smtClean="0"/>
          </a:p>
          <a:p>
            <a:r>
              <a:rPr lang="th-TH" b="1" dirty="0"/>
              <a:t> </a:t>
            </a:r>
            <a:r>
              <a:rPr lang="th-TH" b="1" dirty="0" smtClean="0"/>
              <a:t>        </a:t>
            </a:r>
            <a:r>
              <a:rPr lang="en-US" b="1" dirty="0" err="1" smtClean="0"/>
              <a:t>readOnly</a:t>
            </a:r>
            <a:r>
              <a:rPr lang="en-US" b="1" dirty="0"/>
              <a:t>: true </a:t>
            </a:r>
            <a:endParaRPr lang="th-TH" b="1" dirty="0" smtClean="0"/>
          </a:p>
          <a:p>
            <a:r>
              <a:rPr lang="th-TH" b="1" dirty="0"/>
              <a:t> </a:t>
            </a:r>
            <a:r>
              <a:rPr lang="th-TH" b="1" dirty="0" smtClean="0"/>
              <a:t>     </a:t>
            </a:r>
            <a:r>
              <a:rPr lang="en-US" b="1" dirty="0" smtClean="0"/>
              <a:t>volumes</a:t>
            </a:r>
            <a:r>
              <a:rPr lang="en-US" b="1" dirty="0"/>
              <a:t>: </a:t>
            </a:r>
            <a:endParaRPr lang="th-TH" b="1" dirty="0" smtClean="0"/>
          </a:p>
          <a:p>
            <a:r>
              <a:rPr lang="th-TH" b="1" dirty="0"/>
              <a:t> </a:t>
            </a:r>
            <a:r>
              <a:rPr lang="th-TH" b="1" dirty="0" smtClean="0"/>
              <a:t>     </a:t>
            </a:r>
            <a:r>
              <a:rPr lang="en-US" b="1" dirty="0" smtClean="0"/>
              <a:t>- </a:t>
            </a:r>
            <a:r>
              <a:rPr lang="en-US" b="1" dirty="0"/>
              <a:t>name: </a:t>
            </a:r>
            <a:r>
              <a:rPr lang="en-US" b="1" dirty="0" err="1"/>
              <a:t>credvolume</a:t>
            </a:r>
            <a:r>
              <a:rPr lang="en-US" b="1" dirty="0"/>
              <a:t> </a:t>
            </a:r>
            <a:endParaRPr lang="th-TH" b="1" dirty="0" smtClean="0"/>
          </a:p>
          <a:p>
            <a:r>
              <a:rPr lang="th-TH" b="1" dirty="0"/>
              <a:t> </a:t>
            </a:r>
            <a:r>
              <a:rPr lang="th-TH" b="1" dirty="0" smtClean="0"/>
              <a:t>        </a:t>
            </a:r>
            <a:r>
              <a:rPr lang="en-US" b="1" dirty="0" smtClean="0"/>
              <a:t>secret</a:t>
            </a:r>
            <a:r>
              <a:rPr lang="en-US" b="1" dirty="0"/>
              <a:t>: </a:t>
            </a:r>
            <a:endParaRPr lang="th-TH" b="1" dirty="0" smtClean="0"/>
          </a:p>
          <a:p>
            <a:r>
              <a:rPr lang="th-TH" b="1" dirty="0"/>
              <a:t> </a:t>
            </a:r>
            <a:r>
              <a:rPr lang="th-TH" b="1" dirty="0" smtClean="0"/>
              <a:t>           </a:t>
            </a:r>
            <a:r>
              <a:rPr lang="en-US" b="1" dirty="0" err="1" smtClean="0"/>
              <a:t>secretName</a:t>
            </a:r>
            <a:r>
              <a:rPr lang="en-US" b="1" dirty="0"/>
              <a:t>: </a:t>
            </a:r>
            <a:r>
              <a:rPr lang="en-US" b="1" dirty="0" err="1"/>
              <a:t>db</a:t>
            </a:r>
            <a:r>
              <a:rPr lang="en-US" b="1" dirty="0"/>
              <a:t>-secrets </a:t>
            </a:r>
          </a:p>
        </p:txBody>
      </p:sp>
      <p:sp>
        <p:nvSpPr>
          <p:cNvPr id="5" name="Rectangle 4"/>
          <p:cNvSpPr/>
          <p:nvPr/>
        </p:nvSpPr>
        <p:spPr>
          <a:xfrm>
            <a:off x="5047013" y="3719922"/>
            <a:ext cx="362197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th-TH" dirty="0" smtClean="0"/>
              <a:t>ที่จัดเก็บไฟล์ความลับ</a:t>
            </a:r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creds</a:t>
            </a:r>
            <a:r>
              <a:rPr lang="en-US" dirty="0"/>
              <a:t>/</a:t>
            </a:r>
            <a:r>
              <a:rPr lang="en-US" dirty="0" err="1"/>
              <a:t>db</a:t>
            </a:r>
            <a:r>
              <a:rPr lang="en-US" dirty="0"/>
              <a:t>-secrets/username</a:t>
            </a:r>
          </a:p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creds</a:t>
            </a:r>
            <a:r>
              <a:rPr lang="en-US" dirty="0"/>
              <a:t>/</a:t>
            </a:r>
            <a:r>
              <a:rPr lang="en-US" dirty="0" err="1"/>
              <a:t>db</a:t>
            </a:r>
            <a:r>
              <a:rPr lang="en-US" dirty="0"/>
              <a:t>-secrets/password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062906" y="4298868"/>
            <a:ext cx="1830470" cy="8550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5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 smtClean="0"/>
              <a:t>สนับสนุน และดาวน์โหลด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ปฏิบัติการการ</a:t>
            </a:r>
            <a:r>
              <a:rPr lang="th-TH" dirty="0" smtClean="0"/>
              <a:t>ใช้ความลับ </a:t>
            </a:r>
            <a:r>
              <a:rPr lang="en-US" dirty="0" smtClean="0"/>
              <a:t>(Secrets)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5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 </a:t>
            </a:r>
            <a:r>
              <a:rPr lang="en-US" dirty="0" err="1" smtClean="0"/>
              <a:t>Wordpress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0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UI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รู้จัก </a:t>
            </a:r>
            <a:r>
              <a:rPr lang="en-US" dirty="0" smtClean="0"/>
              <a:t>Web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Kubernetes</a:t>
            </a:r>
            <a:r>
              <a:rPr lang="en-US" dirty="0" smtClean="0"/>
              <a:t> </a:t>
            </a:r>
            <a:r>
              <a:rPr lang="th-TH" dirty="0" smtClean="0"/>
              <a:t>จะมาพร้อมกับ </a:t>
            </a:r>
            <a:r>
              <a:rPr lang="en-US" dirty="0" smtClean="0"/>
              <a:t>Web UI </a:t>
            </a:r>
            <a:r>
              <a:rPr lang="th-TH" dirty="0" smtClean="0"/>
              <a:t>ซึ่งสามารถใช้บริหารงานแทนคำสั่ง </a:t>
            </a:r>
            <a:r>
              <a:rPr lang="en-US" dirty="0" err="1" smtClean="0"/>
              <a:t>kubectl</a:t>
            </a:r>
            <a:endParaRPr lang="en-US" dirty="0" smtClean="0"/>
          </a:p>
          <a:p>
            <a:r>
              <a:rPr lang="th-TH" dirty="0" smtClean="0"/>
              <a:t>ผู้เรียนสามารถที่จะ</a:t>
            </a:r>
          </a:p>
          <a:p>
            <a:pPr lvl="1"/>
            <a:r>
              <a:rPr lang="th-TH" dirty="0" smtClean="0"/>
              <a:t>ดึงข้อมูลของแอปพลิเคชันบนคลัสเตอร์</a:t>
            </a:r>
          </a:p>
          <a:p>
            <a:pPr lvl="1"/>
            <a:r>
              <a:rPr lang="th-TH" dirty="0" smtClean="0"/>
              <a:t>การสร้าง และการแก้ไขทรัพยากร </a:t>
            </a:r>
            <a:r>
              <a:rPr lang="en-US" dirty="0" err="1" smtClean="0"/>
              <a:t>Kubernetes</a:t>
            </a:r>
            <a:r>
              <a:rPr lang="en-US" dirty="0" smtClean="0"/>
              <a:t> </a:t>
            </a:r>
            <a:r>
              <a:rPr lang="th-TH" dirty="0" smtClean="0"/>
              <a:t>และ </a:t>
            </a:r>
            <a:r>
              <a:rPr lang="en-US" dirty="0" smtClean="0"/>
              <a:t>Workloads </a:t>
            </a:r>
            <a:r>
              <a:rPr lang="th-TH" dirty="0" smtClean="0"/>
              <a:t>เหมือนคำสั่ง </a:t>
            </a:r>
            <a:r>
              <a:rPr lang="en-US" dirty="0" err="1" smtClean="0"/>
              <a:t>kubectl</a:t>
            </a:r>
            <a:r>
              <a:rPr lang="en-US" dirty="0" smtClean="0"/>
              <a:t> </a:t>
            </a:r>
            <a:r>
              <a:rPr lang="th-TH" dirty="0" smtClean="0"/>
              <a:t>ที่ </a:t>
            </a:r>
            <a:r>
              <a:rPr lang="en-US" dirty="0" smtClean="0"/>
              <a:t>create </a:t>
            </a:r>
            <a:r>
              <a:rPr lang="th-TH" dirty="0" smtClean="0"/>
              <a:t>และ </a:t>
            </a:r>
            <a:r>
              <a:rPr lang="en-US" dirty="0" smtClean="0"/>
              <a:t>delete</a:t>
            </a:r>
          </a:p>
          <a:p>
            <a:pPr lvl="1"/>
            <a:r>
              <a:rPr lang="th-TH" dirty="0" smtClean="0"/>
              <a:t>ดึงข้อมูลสถานะ </a:t>
            </a:r>
            <a:r>
              <a:rPr lang="en-US" dirty="0" smtClean="0"/>
              <a:t>(state) </a:t>
            </a:r>
            <a:r>
              <a:rPr lang="th-TH" dirty="0" smtClean="0"/>
              <a:t>ของทรัพยากร </a:t>
            </a:r>
            <a:r>
              <a:rPr lang="en-US" dirty="0" smtClean="0"/>
              <a:t>(resources) </a:t>
            </a:r>
            <a:r>
              <a:rPr lang="th-TH" dirty="0" smtClean="0"/>
              <a:t>เหมือนคำสั่ง </a:t>
            </a:r>
            <a:r>
              <a:rPr lang="en-US" dirty="0" err="1" smtClean="0"/>
              <a:t>kubectl</a:t>
            </a:r>
            <a:r>
              <a:rPr lang="en-US" dirty="0" smtClean="0"/>
              <a:t> </a:t>
            </a:r>
            <a:r>
              <a:rPr lang="th-TH" dirty="0" smtClean="0"/>
              <a:t>อธิบาย </a:t>
            </a:r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9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วิธีใช้ </a:t>
            </a:r>
            <a:r>
              <a:rPr lang="en-US" dirty="0" smtClean="0"/>
              <a:t>Web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โดยทั่วไป ผู้เรียนสามารถบริหาร </a:t>
            </a:r>
            <a:r>
              <a:rPr lang="en-US" dirty="0" err="1" smtClean="0"/>
              <a:t>Kubernetes</a:t>
            </a:r>
            <a:r>
              <a:rPr lang="en-US" dirty="0" smtClean="0"/>
              <a:t> Web UI </a:t>
            </a:r>
            <a:r>
              <a:rPr lang="th-TH" dirty="0" smtClean="0"/>
              <a:t>โดยไปที่ </a:t>
            </a:r>
            <a:r>
              <a:rPr lang="en-US" dirty="0" smtClean="0"/>
              <a:t>https://&lt;kubernetes-master&gt;/ </a:t>
            </a:r>
            <a:r>
              <a:rPr lang="en-US" dirty="0" err="1" smtClean="0"/>
              <a:t>ui</a:t>
            </a:r>
            <a:r>
              <a:rPr lang="en-US" dirty="0" smtClean="0"/>
              <a:t> </a:t>
            </a:r>
          </a:p>
          <a:p>
            <a:r>
              <a:rPr lang="th-TH" dirty="0" smtClean="0"/>
              <a:t>ถ้าไม่สามารถเข้าใช้ได้ แสดงว่าตอนกระจายติดตั้งไม่ได้ระบุ ให้ติดตั้งด้วยคำสั่ง </a:t>
            </a:r>
            <a:endParaRPr lang="en-US" dirty="0" smtClean="0"/>
          </a:p>
          <a:p>
            <a:endParaRPr lang="en-US" dirty="0"/>
          </a:p>
          <a:p>
            <a:r>
              <a:rPr lang="th-TH" dirty="0" smtClean="0"/>
              <a:t>ถ้าถามรหัสผ่านให้ดึงรหัสผ่านด้วยคำสั่ง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6202" y="3228592"/>
            <a:ext cx="849159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$ </a:t>
            </a:r>
            <a:r>
              <a:rPr lang="en-US" sz="1400" dirty="0" err="1"/>
              <a:t>kubectl</a:t>
            </a:r>
            <a:r>
              <a:rPr lang="en-US" sz="1400" dirty="0"/>
              <a:t> create -f https://rawgit.com/kubernetes/dashboard/master/src/deploy/kubernetes-dashboard.yaml</a:t>
            </a:r>
          </a:p>
        </p:txBody>
      </p:sp>
      <p:sp>
        <p:nvSpPr>
          <p:cNvPr id="5" name="Rectangle 4"/>
          <p:cNvSpPr/>
          <p:nvPr/>
        </p:nvSpPr>
        <p:spPr>
          <a:xfrm>
            <a:off x="276087" y="4302668"/>
            <a:ext cx="193174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/>
              <a:t>$ </a:t>
            </a:r>
            <a:r>
              <a:rPr lang="en-US" sz="1600" dirty="0" err="1"/>
              <a:t>kubectl</a:t>
            </a:r>
            <a:r>
              <a:rPr lang="en-US" sz="1600" dirty="0"/>
              <a:t> </a:t>
            </a:r>
            <a:r>
              <a:rPr lang="en-US" sz="1600" dirty="0" err="1"/>
              <a:t>config</a:t>
            </a:r>
            <a:r>
              <a:rPr lang="en-US" sz="1600" dirty="0"/>
              <a:t> 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8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การใช้ </a:t>
            </a:r>
            <a:r>
              <a:rPr lang="en-US" dirty="0" smtClean="0"/>
              <a:t>Web UI </a:t>
            </a:r>
            <a:r>
              <a:rPr lang="th-TH" dirty="0" smtClean="0"/>
              <a:t>กับ </a:t>
            </a:r>
            <a:r>
              <a:rPr lang="en-US" dirty="0" err="1" smtClean="0"/>
              <a:t>minikube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คำสั่งเรียก </a:t>
            </a:r>
            <a:r>
              <a:rPr lang="en-US" dirty="0" smtClean="0"/>
              <a:t>dashboard</a:t>
            </a:r>
            <a:endParaRPr lang="th-TH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th-TH" dirty="0" smtClean="0"/>
              <a:t>หรือถ้าต้องการทราบ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th-TH" dirty="0" smtClean="0"/>
              <a:t>ใช้คำสั่ง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7858" y="2674318"/>
            <a:ext cx="227690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minikube</a:t>
            </a:r>
            <a:r>
              <a:rPr lang="en-US" dirty="0"/>
              <a:t> dashboard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7857" y="4240974"/>
            <a:ext cx="27257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minikube</a:t>
            </a:r>
            <a:r>
              <a:rPr lang="en-US" dirty="0"/>
              <a:t> </a:t>
            </a:r>
            <a:r>
              <a:rPr lang="en-US" dirty="0" smtClean="0"/>
              <a:t>dashboard --</a:t>
            </a:r>
            <a:r>
              <a:rPr lang="en-US" dirty="0" err="1" smtClean="0"/>
              <a:t>url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4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 </a:t>
            </a:r>
            <a:r>
              <a:rPr lang="en-US" dirty="0" smtClean="0"/>
              <a:t>Web UI </a:t>
            </a:r>
            <a:r>
              <a:rPr lang="th-TH" dirty="0" smtClean="0"/>
              <a:t>กับ </a:t>
            </a:r>
            <a:r>
              <a:rPr lang="en-US" dirty="0" smtClean="0"/>
              <a:t>Kops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6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 </a:t>
            </a:r>
            <a:r>
              <a:rPr lang="en-US" dirty="0" smtClean="0"/>
              <a:t>Web UI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หัวข้อขั้นสูง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6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การใช้ </a:t>
            </a:r>
            <a:r>
              <a:rPr lang="en-US" dirty="0" smtClean="0"/>
              <a:t>Service Discovery </a:t>
            </a:r>
            <a:r>
              <a:rPr lang="th-TH" dirty="0" smtClean="0"/>
              <a:t>โดย </a:t>
            </a:r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6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การตอบสนอง และสนับสนุน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เพื่อตอบสนอง หรือการสนับสนุน ใช้กลุ่มสังคมออนไลน์</a:t>
            </a:r>
          </a:p>
          <a:p>
            <a:r>
              <a:rPr lang="th-TH" dirty="0" smtClean="0"/>
              <a:t>เราสามารถที่ใช้ </a:t>
            </a:r>
            <a:r>
              <a:rPr lang="en-US" dirty="0" smtClean="0"/>
              <a:t>Facebook </a:t>
            </a:r>
            <a:r>
              <a:rPr lang="th-TH" dirty="0" smtClean="0"/>
              <a:t>และ </a:t>
            </a:r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th-TH" dirty="0" smtClean="0"/>
              <a:t>เรียกว่า </a:t>
            </a:r>
            <a:r>
              <a:rPr lang="en-US" dirty="0" smtClean="0"/>
              <a:t>Learn </a:t>
            </a:r>
            <a:r>
              <a:rPr lang="en-US" dirty="0" err="1" smtClean="0"/>
              <a:t>DevOps</a:t>
            </a:r>
            <a:r>
              <a:rPr lang="en-US" dirty="0" smtClean="0"/>
              <a:t> </a:t>
            </a:r>
            <a:r>
              <a:rPr lang="th-TH" dirty="0" smtClean="0"/>
              <a:t>การส่งมอบซอฟต์แวร์ได้ดีขึ้นอย่างต่อเนื่อง</a:t>
            </a:r>
          </a:p>
          <a:p>
            <a:r>
              <a:rPr lang="th-TH" dirty="0" smtClean="0"/>
              <a:t>ผู้เรียนสามารถที่จะเชื่อมต่อเอกสาร และดาวน์โหลดได้จากลิงค์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2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Kubernetes</a:t>
            </a:r>
            <a:r>
              <a:rPr lang="en-US" dirty="0" smtClean="0"/>
              <a:t> </a:t>
            </a:r>
            <a:r>
              <a:rPr lang="th-TH" dirty="0" smtClean="0"/>
              <a:t>กับ </a:t>
            </a:r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/>
              <a:t>ตั้งแต่ </a:t>
            </a:r>
            <a:r>
              <a:rPr lang="en-US" dirty="0" err="1"/>
              <a:t>Kubernetes</a:t>
            </a:r>
            <a:r>
              <a:rPr lang="en-US" dirty="0"/>
              <a:t> 1.3 DNS </a:t>
            </a:r>
            <a:r>
              <a:rPr lang="th-TH" dirty="0"/>
              <a:t>เป็น</a:t>
            </a:r>
            <a:r>
              <a:rPr lang="th-TH" dirty="0" smtClean="0"/>
              <a:t>บริการ</a:t>
            </a:r>
            <a:r>
              <a:rPr lang="en-US" dirty="0" smtClean="0"/>
              <a:t> built-in </a:t>
            </a:r>
            <a:r>
              <a:rPr lang="th-TH" dirty="0" smtClean="0"/>
              <a:t>สั่งงานอัตโนมัติ</a:t>
            </a:r>
            <a:r>
              <a:rPr lang="th-TH" dirty="0"/>
              <a:t>โดย</a:t>
            </a:r>
            <a:r>
              <a:rPr lang="th-TH" dirty="0" smtClean="0"/>
              <a:t>ใช้ </a:t>
            </a:r>
            <a:r>
              <a:rPr lang="en-US" dirty="0" err="1" smtClean="0"/>
              <a:t>addon</a:t>
            </a:r>
            <a:r>
              <a:rPr lang="en-US" dirty="0" smtClean="0"/>
              <a:t> </a:t>
            </a:r>
            <a:r>
              <a:rPr lang="th-TH" dirty="0" smtClean="0"/>
              <a:t>เป็นเครื่องมือจัดการ</a:t>
            </a:r>
            <a:endParaRPr lang="en-US" dirty="0"/>
          </a:p>
          <a:p>
            <a:pPr lvl="1"/>
            <a:r>
              <a:rPr lang="en-US" dirty="0" err="1" smtClean="0"/>
              <a:t>addons</a:t>
            </a:r>
            <a:r>
              <a:rPr lang="en-US" dirty="0" smtClean="0"/>
              <a:t> </a:t>
            </a:r>
            <a:r>
              <a:rPr lang="th-TH" dirty="0"/>
              <a:t>อยู่ในไดเร็กทอรี / </a:t>
            </a:r>
            <a:r>
              <a:rPr lang="en-US" dirty="0" err="1"/>
              <a:t>etc</a:t>
            </a:r>
            <a:r>
              <a:rPr lang="en-US" dirty="0"/>
              <a:t> / </a:t>
            </a:r>
            <a:r>
              <a:rPr lang="en-US" dirty="0" err="1"/>
              <a:t>kubernetes</a:t>
            </a:r>
            <a:r>
              <a:rPr lang="en-US" dirty="0"/>
              <a:t> / </a:t>
            </a:r>
            <a:r>
              <a:rPr lang="en-US" dirty="0" err="1"/>
              <a:t>addons</a:t>
            </a:r>
            <a:r>
              <a:rPr lang="en-US" dirty="0"/>
              <a:t> </a:t>
            </a:r>
            <a:r>
              <a:rPr lang="th-TH" dirty="0" smtClean="0"/>
              <a:t>บน</a:t>
            </a:r>
            <a:r>
              <a:rPr lang="en-US" dirty="0" smtClean="0"/>
              <a:t> master node</a:t>
            </a:r>
            <a:endParaRPr lang="th-TH" dirty="0"/>
          </a:p>
          <a:p>
            <a:r>
              <a:rPr lang="th-TH" dirty="0" smtClean="0"/>
              <a:t>บริการ </a:t>
            </a:r>
            <a:r>
              <a:rPr lang="en-US" dirty="0"/>
              <a:t>DNS </a:t>
            </a:r>
            <a:r>
              <a:rPr lang="th-TH" dirty="0"/>
              <a:t>สามารถใช้</a:t>
            </a:r>
            <a:r>
              <a:rPr lang="th-TH" dirty="0" smtClean="0"/>
              <a:t>ภายใน</a:t>
            </a:r>
            <a:r>
              <a:rPr lang="en-US" dirty="0" smtClean="0"/>
              <a:t> pods </a:t>
            </a:r>
            <a:r>
              <a:rPr lang="th-TH" dirty="0" smtClean="0"/>
              <a:t>เพื่อ</a:t>
            </a:r>
            <a:r>
              <a:rPr lang="th-TH" dirty="0"/>
              <a:t>ค้นหาบริการอื่น ๆ ที่ทำงาน</a:t>
            </a:r>
            <a:r>
              <a:rPr lang="th-TH" dirty="0" smtClean="0"/>
              <a:t>บนคลัส</a:t>
            </a:r>
            <a:r>
              <a:rPr lang="th-TH" dirty="0"/>
              <a:t>เตอร์เดียวกัน</a:t>
            </a:r>
          </a:p>
          <a:p>
            <a:r>
              <a:rPr lang="en-US" dirty="0" smtClean="0"/>
              <a:t>Container</a:t>
            </a:r>
            <a:r>
              <a:rPr lang="th-TH" dirty="0" smtClean="0"/>
              <a:t>หลาย</a:t>
            </a:r>
            <a:r>
              <a:rPr lang="th-TH" dirty="0"/>
              <a:t>ตู้ภายใน 1 พ็อดไม่จำเป็นต้องใช้บริการนี้เพราะสามารถติดต่อ</a:t>
            </a:r>
            <a:r>
              <a:rPr lang="th-TH" dirty="0" smtClean="0"/>
              <a:t>ได้อื่น </a:t>
            </a:r>
            <a:r>
              <a:rPr lang="th-TH" dirty="0"/>
              <a:t>ๆ โดยตรง</a:t>
            </a:r>
          </a:p>
          <a:p>
            <a:pPr lvl="1"/>
            <a:r>
              <a:rPr lang="en-US" dirty="0" smtClean="0"/>
              <a:t>Container</a:t>
            </a:r>
            <a:r>
              <a:rPr lang="th-TH" dirty="0" smtClean="0"/>
              <a:t>ใน </a:t>
            </a:r>
            <a:r>
              <a:rPr lang="en-US" dirty="0" smtClean="0"/>
              <a:t>pod </a:t>
            </a:r>
            <a:r>
              <a:rPr lang="th-TH" dirty="0" smtClean="0"/>
              <a:t>เดียวกัน</a:t>
            </a:r>
            <a:r>
              <a:rPr lang="th-TH" dirty="0"/>
              <a:t>สามารถเชื่อมต่อพอร์ต</a:t>
            </a:r>
            <a:r>
              <a:rPr lang="th-TH" dirty="0" smtClean="0"/>
              <a:t>ของ</a:t>
            </a:r>
            <a:r>
              <a:rPr lang="en-US" dirty="0" smtClean="0"/>
              <a:t>Container</a:t>
            </a:r>
            <a:r>
              <a:rPr lang="th-TH" dirty="0" smtClean="0"/>
              <a:t>อื่น</a:t>
            </a:r>
            <a:r>
              <a:rPr lang="th-TH" dirty="0" smtClean="0"/>
              <a:t>ได้ใช้ </a:t>
            </a:r>
            <a:r>
              <a:rPr lang="en-US" dirty="0" err="1" smtClean="0"/>
              <a:t>localhost:port</a:t>
            </a:r>
            <a:r>
              <a:rPr lang="en-US" dirty="0" smtClean="0"/>
              <a:t> </a:t>
            </a:r>
            <a:r>
              <a:rPr lang="th-TH" dirty="0" smtClean="0"/>
              <a:t>โดยตรง</a:t>
            </a:r>
            <a:endParaRPr lang="th-TH" dirty="0"/>
          </a:p>
          <a:p>
            <a:r>
              <a:rPr lang="th-TH" dirty="0" smtClean="0"/>
              <a:t>ใน</a:t>
            </a:r>
            <a:r>
              <a:rPr lang="th-TH" dirty="0"/>
              <a:t>การทำให้ </a:t>
            </a:r>
            <a:r>
              <a:rPr lang="en-US" dirty="0"/>
              <a:t>DNS </a:t>
            </a:r>
            <a:r>
              <a:rPr lang="th-TH" dirty="0"/>
              <a:t>ทำงานได้จะต้องมีข้อกำหนด</a:t>
            </a:r>
            <a:r>
              <a:rPr lang="th-TH" dirty="0" smtClean="0"/>
              <a:t>บริการ </a:t>
            </a:r>
            <a:r>
              <a:rPr lang="en-US" dirty="0" smtClean="0"/>
              <a:t>(Service definition)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7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ตัวอย่างของที่แอป </a:t>
            </a:r>
            <a:r>
              <a:rPr lang="en-US" dirty="0" smtClean="0"/>
              <a:t>1 </a:t>
            </a:r>
            <a:r>
              <a:rPr lang="th-TH" dirty="0" smtClean="0"/>
              <a:t>สามารถเข้าถึงแอป </a:t>
            </a:r>
            <a:r>
              <a:rPr lang="en-US" dirty="0" smtClean="0"/>
              <a:t>2 </a:t>
            </a:r>
            <a:r>
              <a:rPr lang="th-TH" dirty="0" smtClean="0"/>
              <a:t>ด้วย </a:t>
            </a:r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57" y="2241559"/>
            <a:ext cx="8087485" cy="351946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5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ทำงานอย่างไรกับ </a:t>
            </a:r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43" y="2055075"/>
            <a:ext cx="6632551" cy="36978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8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 </a:t>
            </a:r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1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ConfigMap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6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รู้จักกับ </a:t>
            </a:r>
            <a:r>
              <a:rPr lang="en-US" dirty="0" err="1" smtClean="0"/>
              <a:t>ConfigMap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พารามิเตอร์ค่ากำหนดที่ไม่ใช่ความลับ, สามารถที่จะใส่ไว้ใน </a:t>
            </a:r>
            <a:r>
              <a:rPr lang="en-US" dirty="0" err="1" smtClean="0"/>
              <a:t>ConfigMap</a:t>
            </a:r>
            <a:endParaRPr lang="en-US" dirty="0" smtClean="0"/>
          </a:p>
          <a:p>
            <a:r>
              <a:rPr lang="th-TH" dirty="0" smtClean="0"/>
              <a:t>การนำเข้าอีกครั้งของ </a:t>
            </a:r>
            <a:r>
              <a:rPr lang="en-US" dirty="0" smtClean="0"/>
              <a:t>key-value pairs</a:t>
            </a:r>
          </a:p>
          <a:p>
            <a:r>
              <a:rPr lang="en-US" dirty="0" smtClean="0"/>
              <a:t>Key-value pairs </a:t>
            </a:r>
            <a:r>
              <a:rPr lang="th-TH" dirty="0" smtClean="0"/>
              <a:t>ของ </a:t>
            </a:r>
            <a:r>
              <a:rPr lang="en-US" dirty="0" err="1" smtClean="0"/>
              <a:t>ConfigMap</a:t>
            </a:r>
            <a:r>
              <a:rPr lang="en-US" dirty="0" smtClean="0"/>
              <a:t> </a:t>
            </a:r>
            <a:r>
              <a:rPr lang="th-TH" dirty="0" smtClean="0"/>
              <a:t>สามารถที่ถูกอ่านโดยแอปโดยการใช้</a:t>
            </a:r>
            <a:r>
              <a:rPr lang="en-US" dirty="0" smtClean="0"/>
              <a:t>:</a:t>
            </a:r>
          </a:p>
          <a:p>
            <a:pPr lvl="1"/>
            <a:r>
              <a:rPr lang="th-TH" dirty="0" smtClean="0"/>
              <a:t>พารามิเตอร์ </a:t>
            </a:r>
            <a:r>
              <a:rPr lang="en-US" dirty="0" smtClean="0"/>
              <a:t>Environment</a:t>
            </a:r>
          </a:p>
          <a:p>
            <a:pPr lvl="1"/>
            <a:r>
              <a:rPr lang="th-TH" dirty="0" smtClean="0"/>
              <a:t>ค่ากำหนด </a:t>
            </a:r>
            <a:r>
              <a:rPr lang="en-US" dirty="0" smtClean="0"/>
              <a:t>pod</a:t>
            </a:r>
            <a:r>
              <a:rPr lang="th-TH" dirty="0" smtClean="0"/>
              <a:t> ที่ </a:t>
            </a:r>
            <a:r>
              <a:rPr lang="en-US" dirty="0" smtClean="0"/>
              <a:t>Container </a:t>
            </a:r>
            <a:r>
              <a:rPr lang="en-US" dirty="0" err="1" smtClean="0"/>
              <a:t>commandline</a:t>
            </a:r>
            <a:r>
              <a:rPr lang="en-US" dirty="0" smtClean="0"/>
              <a:t> arguments</a:t>
            </a:r>
          </a:p>
          <a:p>
            <a:pPr lvl="1"/>
            <a:r>
              <a:rPr lang="th-TH" dirty="0" smtClean="0"/>
              <a:t>การใช้ </a:t>
            </a:r>
            <a:r>
              <a:rPr lang="en-US" dirty="0" smtClean="0"/>
              <a:t>Volumes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ค่ากำหนดใน </a:t>
            </a:r>
            <a:r>
              <a:rPr lang="en-US" dirty="0" err="1" smtClean="0"/>
              <a:t>ConfigMap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ConfigMap</a:t>
            </a:r>
            <a:r>
              <a:rPr lang="en-US" dirty="0" smtClean="0"/>
              <a:t> </a:t>
            </a:r>
            <a:r>
              <a:rPr lang="th-TH" dirty="0" smtClean="0"/>
              <a:t>สามารถที่บรรจุไฟล์ </a:t>
            </a:r>
            <a:r>
              <a:rPr lang="en-US" dirty="0" smtClean="0"/>
              <a:t>full configuration</a:t>
            </a:r>
          </a:p>
          <a:p>
            <a:pPr lvl="1"/>
            <a:r>
              <a:rPr lang="th-TH" dirty="0" smtClean="0"/>
              <a:t>เช่นไฟล์ค่ากำหนด </a:t>
            </a:r>
            <a:r>
              <a:rPr lang="en-US" dirty="0" smtClean="0"/>
              <a:t>webserver </a:t>
            </a:r>
            <a:endParaRPr lang="th-TH" dirty="0" smtClean="0"/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/>
              <a:buChar char="•"/>
              <a:tabLst>
                <a:tab pos="457200" algn="l"/>
              </a:tabLst>
            </a:pPr>
            <a:r>
              <a:rPr lang="th-TH" sz="2400" dirty="0" smtClean="0"/>
              <a:t>ไฟล์นี้สามารถที่จะ</a:t>
            </a:r>
            <a:r>
              <a:rPr lang="th-TH" sz="2400" dirty="0">
                <a:highlight>
                  <a:srgbClr val="FFFF00"/>
                </a:highlight>
                <a:ea typeface="Calibri"/>
              </a:rPr>
              <a:t>เมาท์เป็นโวลูม</a:t>
            </a:r>
            <a:r>
              <a:rPr lang="th-TH" sz="2400" dirty="0" smtClean="0">
                <a:highlight>
                  <a:srgbClr val="FFFF00"/>
                </a:highlight>
                <a:ea typeface="Calibri"/>
              </a:rPr>
              <a:t>ที่แอปพลิเค</a:t>
            </a:r>
            <a:r>
              <a:rPr lang="th-TH" sz="2400" dirty="0">
                <a:highlight>
                  <a:srgbClr val="FFFF00"/>
                </a:highlight>
                <a:ea typeface="Calibri"/>
              </a:rPr>
              <a:t>ชันคาดหวังค่าไฟล์กำหนดนี้</a:t>
            </a:r>
            <a:endParaRPr lang="en-US" sz="1800" dirty="0">
              <a:ea typeface="Calibri"/>
              <a:cs typeface="Times New Roman"/>
            </a:endParaRPr>
          </a:p>
          <a:p>
            <a:r>
              <a:rPr lang="th-TH" dirty="0" smtClean="0"/>
              <a:t>ทางนี้ผู้เรียนสามารถกำหนด </a:t>
            </a:r>
            <a:r>
              <a:rPr lang="en-US" dirty="0" smtClean="0"/>
              <a:t>“inject” </a:t>
            </a:r>
            <a:r>
              <a:rPr lang="th-TH" dirty="0" smtClean="0"/>
              <a:t>ไป</a:t>
            </a:r>
            <a:r>
              <a:rPr lang="en-US" dirty="0" smtClean="0"/>
              <a:t>Container</a:t>
            </a:r>
            <a:r>
              <a:rPr lang="th-TH" dirty="0" smtClean="0"/>
              <a:t>โดย</a:t>
            </a:r>
            <a:r>
              <a:rPr lang="th-TH" dirty="0" smtClean="0"/>
              <a:t>ปราศจากการ</a:t>
            </a:r>
            <a:r>
              <a:rPr lang="th-TH" dirty="0" smtClean="0"/>
              <a:t>ปรับเปลี่ยน</a:t>
            </a:r>
            <a:r>
              <a:rPr lang="en-US" dirty="0" smtClean="0"/>
              <a:t>Container</a:t>
            </a:r>
            <a:r>
              <a:rPr lang="th-TH" dirty="0" smtClean="0"/>
              <a:t>ของ</a:t>
            </a:r>
            <a:r>
              <a:rPr lang="th-TH" dirty="0" smtClean="0"/>
              <a:t>ตนเอง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9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สร้างไฟล์ </a:t>
            </a:r>
            <a:r>
              <a:rPr lang="en-US" dirty="0" err="1" smtClean="0"/>
              <a:t>configmap</a:t>
            </a:r>
            <a:r>
              <a:rPr lang="th-TH" dirty="0" smtClean="0"/>
              <a:t> เพื่อใช้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07373" y="2508478"/>
            <a:ext cx="6929254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$ cat &lt;&lt;EOF &gt; </a:t>
            </a:r>
            <a:r>
              <a:rPr lang="en-US" dirty="0" err="1"/>
              <a:t>app.properties</a:t>
            </a:r>
            <a:endParaRPr lang="en-US" dirty="0"/>
          </a:p>
          <a:p>
            <a:r>
              <a:rPr lang="en-US" dirty="0"/>
              <a:t>driver=</a:t>
            </a:r>
            <a:r>
              <a:rPr lang="en-US" dirty="0" err="1"/>
              <a:t>jdbc</a:t>
            </a:r>
            <a:endParaRPr lang="en-US" dirty="0"/>
          </a:p>
          <a:p>
            <a:r>
              <a:rPr lang="en-US" dirty="0"/>
              <a:t>database=</a:t>
            </a:r>
            <a:r>
              <a:rPr lang="en-US" dirty="0" err="1"/>
              <a:t>postgres</a:t>
            </a:r>
            <a:endParaRPr lang="en-US" dirty="0"/>
          </a:p>
          <a:p>
            <a:r>
              <a:rPr lang="en-US" dirty="0" err="1"/>
              <a:t>lookandfeel</a:t>
            </a:r>
            <a:r>
              <a:rPr lang="en-US" dirty="0"/>
              <a:t>=1</a:t>
            </a:r>
          </a:p>
          <a:p>
            <a:r>
              <a:rPr lang="en-US" dirty="0" err="1"/>
              <a:t>otherparams</a:t>
            </a:r>
            <a:r>
              <a:rPr lang="en-US" dirty="0"/>
              <a:t>=xyz</a:t>
            </a:r>
          </a:p>
          <a:p>
            <a:r>
              <a:rPr lang="en-US" dirty="0" err="1"/>
              <a:t>param.with.hierarchy</a:t>
            </a:r>
            <a:r>
              <a:rPr lang="en-US" dirty="0"/>
              <a:t>=xyz</a:t>
            </a:r>
          </a:p>
          <a:p>
            <a:r>
              <a:rPr lang="en-US" dirty="0"/>
              <a:t>EOF</a:t>
            </a:r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create </a:t>
            </a:r>
            <a:r>
              <a:rPr lang="en-US" dirty="0" err="1"/>
              <a:t>configmap</a:t>
            </a:r>
            <a:r>
              <a:rPr lang="en-US" dirty="0"/>
              <a:t> app-</a:t>
            </a:r>
            <a:r>
              <a:rPr lang="en-US" dirty="0" err="1"/>
              <a:t>config</a:t>
            </a:r>
            <a:r>
              <a:rPr lang="en-US" dirty="0"/>
              <a:t> —from-file=</a:t>
            </a:r>
            <a:r>
              <a:rPr lang="en-US" dirty="0" err="1"/>
              <a:t>app.properties</a:t>
            </a:r>
            <a:endParaRPr lang="en-US" dirty="0"/>
          </a:p>
          <a:p>
            <a:r>
              <a:rPr lang="en-US" dirty="0"/>
              <a:t>$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45" y="280718"/>
            <a:ext cx="8360605" cy="1325563"/>
          </a:xfrm>
        </p:spPr>
        <p:txBody>
          <a:bodyPr/>
          <a:lstStyle/>
          <a:p>
            <a:r>
              <a:rPr lang="th-TH" dirty="0" smtClean="0"/>
              <a:t>สร้าง </a:t>
            </a:r>
            <a:r>
              <a:rPr lang="en-US" dirty="0" smtClean="0"/>
              <a:t>pod </a:t>
            </a:r>
            <a:r>
              <a:rPr lang="th-TH" dirty="0" smtClean="0"/>
              <a:t>ที่ระบุใน </a:t>
            </a:r>
            <a:r>
              <a:rPr lang="en-US" dirty="0" err="1" smtClean="0"/>
              <a:t>ConfigMap</a:t>
            </a:r>
            <a:r>
              <a:rPr lang="en-US" dirty="0" smtClean="0"/>
              <a:t> </a:t>
            </a:r>
            <a:r>
              <a:rPr lang="th-TH" dirty="0" smtClean="0"/>
              <a:t>กับการใช้โวลูม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2223" y="1463862"/>
            <a:ext cx="7012380" cy="5355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r>
              <a:rPr lang="en-US" dirty="0"/>
              <a:t>kind: Pod</a:t>
            </a:r>
          </a:p>
          <a:p>
            <a:r>
              <a:rPr lang="en-US" dirty="0"/>
              <a:t>metadata:</a:t>
            </a:r>
          </a:p>
          <a:p>
            <a:r>
              <a:rPr lang="en-US" dirty="0"/>
              <a:t>   name: nodehelloworld.example.com</a:t>
            </a:r>
          </a:p>
          <a:p>
            <a:r>
              <a:rPr lang="en-US" dirty="0"/>
              <a:t>   labels:</a:t>
            </a:r>
          </a:p>
          <a:p>
            <a:r>
              <a:rPr lang="en-US" dirty="0"/>
              <a:t>      app: </a:t>
            </a:r>
            <a:r>
              <a:rPr lang="en-US" dirty="0" err="1"/>
              <a:t>helloworld</a:t>
            </a:r>
            <a:endParaRPr lang="en-US" dirty="0"/>
          </a:p>
          <a:p>
            <a:r>
              <a:rPr lang="en-US" dirty="0"/>
              <a:t>spec:</a:t>
            </a:r>
          </a:p>
          <a:p>
            <a:r>
              <a:rPr lang="en-US" dirty="0"/>
              <a:t>   containers:</a:t>
            </a:r>
          </a:p>
          <a:p>
            <a:r>
              <a:rPr lang="en-US" dirty="0"/>
              <a:t>   - name: k8s-demo</a:t>
            </a:r>
          </a:p>
          <a:p>
            <a:r>
              <a:rPr lang="en-US" dirty="0"/>
              <a:t>      image: </a:t>
            </a:r>
            <a:r>
              <a:rPr lang="en-US" dirty="0" err="1" smtClean="0"/>
              <a:t>sipadocker</a:t>
            </a:r>
            <a:r>
              <a:rPr lang="en-US" dirty="0" smtClean="0"/>
              <a:t>/k8s-demo</a:t>
            </a:r>
            <a:endParaRPr lang="en-US" dirty="0"/>
          </a:p>
          <a:p>
            <a:r>
              <a:rPr lang="en-US" dirty="0"/>
              <a:t>      ports:</a:t>
            </a:r>
          </a:p>
          <a:p>
            <a:r>
              <a:rPr lang="en-US" dirty="0"/>
              <a:t>      - </a:t>
            </a:r>
            <a:r>
              <a:rPr lang="en-US" dirty="0" err="1"/>
              <a:t>containerPort</a:t>
            </a:r>
            <a:r>
              <a:rPr lang="en-US" dirty="0"/>
              <a:t>: 3000</a:t>
            </a:r>
          </a:p>
          <a:p>
            <a:r>
              <a:rPr lang="en-US" dirty="0"/>
              <a:t>      </a:t>
            </a:r>
            <a:r>
              <a:rPr lang="en-US" dirty="0" err="1"/>
              <a:t>volumeMounts</a:t>
            </a:r>
            <a:r>
              <a:rPr lang="en-US" dirty="0"/>
              <a:t>:</a:t>
            </a:r>
          </a:p>
          <a:p>
            <a:r>
              <a:rPr lang="en-US" dirty="0"/>
              <a:t>      - name: </a:t>
            </a:r>
            <a:r>
              <a:rPr lang="en-US" dirty="0" err="1"/>
              <a:t>config</a:t>
            </a:r>
            <a:r>
              <a:rPr lang="en-US" dirty="0"/>
              <a:t>-volume</a:t>
            </a:r>
          </a:p>
          <a:p>
            <a:r>
              <a:rPr lang="en-US" dirty="0"/>
              <a:t>        </a:t>
            </a:r>
            <a:r>
              <a:rPr lang="en-US" dirty="0" err="1"/>
              <a:t>mountPath</a:t>
            </a:r>
            <a:r>
              <a:rPr lang="en-US" dirty="0"/>
              <a:t>: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config</a:t>
            </a:r>
            <a:endParaRPr lang="en-US" dirty="0"/>
          </a:p>
          <a:p>
            <a:r>
              <a:rPr lang="en-US" dirty="0"/>
              <a:t>   volumes:</a:t>
            </a:r>
          </a:p>
          <a:p>
            <a:r>
              <a:rPr lang="en-US" dirty="0"/>
              <a:t>      - name: </a:t>
            </a:r>
            <a:r>
              <a:rPr lang="en-US" dirty="0" err="1"/>
              <a:t>config</a:t>
            </a:r>
            <a:r>
              <a:rPr lang="en-US" dirty="0"/>
              <a:t>-volume</a:t>
            </a:r>
          </a:p>
          <a:p>
            <a:r>
              <a:rPr lang="en-US" dirty="0"/>
              <a:t>         </a:t>
            </a:r>
            <a:r>
              <a:rPr lang="en-US" dirty="0" err="1"/>
              <a:t>configMap</a:t>
            </a:r>
            <a:r>
              <a:rPr lang="en-US" dirty="0"/>
              <a:t>:</a:t>
            </a:r>
          </a:p>
          <a:p>
            <a:r>
              <a:rPr lang="en-US" dirty="0"/>
              <a:t>            name: app-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18413" y="5023237"/>
            <a:ext cx="3382080" cy="92333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th-TH" dirty="0" smtClean="0"/>
              <a:t>ค่ากำหนดที่เก็บไว้ในไฟล์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/driver</a:t>
            </a:r>
          </a:p>
          <a:p>
            <a:pPr algn="ctr"/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param</a:t>
            </a:r>
            <a:r>
              <a:rPr lang="en-US" dirty="0" smtClean="0"/>
              <a:t>/with/hierarchy</a:t>
            </a:r>
            <a:endParaRPr lang="en-US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4108862" y="5484902"/>
            <a:ext cx="709551" cy="25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0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365126"/>
            <a:ext cx="8961120" cy="1325563"/>
          </a:xfrm>
        </p:spPr>
        <p:txBody>
          <a:bodyPr>
            <a:normAutofit/>
          </a:bodyPr>
          <a:lstStyle/>
          <a:p>
            <a:r>
              <a:rPr lang="th-TH" sz="3600" dirty="0"/>
              <a:t>สร้าง </a:t>
            </a:r>
            <a:r>
              <a:rPr lang="en-US" sz="3600" dirty="0"/>
              <a:t>pod </a:t>
            </a:r>
            <a:r>
              <a:rPr lang="th-TH" sz="3600" dirty="0"/>
              <a:t>ที่ระบุใน </a:t>
            </a:r>
            <a:r>
              <a:rPr lang="en-US" sz="3600" dirty="0" err="1"/>
              <a:t>ConfigMap</a:t>
            </a:r>
            <a:r>
              <a:rPr lang="en-US" sz="3600" dirty="0"/>
              <a:t> </a:t>
            </a:r>
            <a:r>
              <a:rPr lang="th-TH" sz="3600" dirty="0" smtClean="0"/>
              <a:t>เป็นตัวแปร </a:t>
            </a:r>
            <a:r>
              <a:rPr lang="en-US" sz="3600" dirty="0" smtClean="0"/>
              <a:t>environment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26291" y="1185138"/>
            <a:ext cx="7012380" cy="56323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r>
              <a:rPr lang="en-US" dirty="0"/>
              <a:t>kind: Pod</a:t>
            </a:r>
          </a:p>
          <a:p>
            <a:r>
              <a:rPr lang="en-US" dirty="0"/>
              <a:t>metadata:</a:t>
            </a:r>
          </a:p>
          <a:p>
            <a:r>
              <a:rPr lang="en-US" dirty="0"/>
              <a:t>   name: nodehelloworld.example.com</a:t>
            </a:r>
          </a:p>
          <a:p>
            <a:r>
              <a:rPr lang="en-US" dirty="0"/>
              <a:t>   labels:</a:t>
            </a:r>
          </a:p>
          <a:p>
            <a:r>
              <a:rPr lang="en-US" dirty="0"/>
              <a:t>      app: </a:t>
            </a:r>
            <a:r>
              <a:rPr lang="en-US" dirty="0" err="1"/>
              <a:t>helloworld</a:t>
            </a:r>
            <a:endParaRPr lang="en-US" dirty="0"/>
          </a:p>
          <a:p>
            <a:r>
              <a:rPr lang="en-US" dirty="0"/>
              <a:t>spec:</a:t>
            </a:r>
          </a:p>
          <a:p>
            <a:r>
              <a:rPr lang="en-US" dirty="0"/>
              <a:t>   containers:</a:t>
            </a:r>
          </a:p>
          <a:p>
            <a:r>
              <a:rPr lang="en-US" dirty="0"/>
              <a:t>   - name: k8s-demo</a:t>
            </a:r>
          </a:p>
          <a:p>
            <a:r>
              <a:rPr lang="en-US" dirty="0"/>
              <a:t>      image: </a:t>
            </a:r>
            <a:r>
              <a:rPr lang="en-US" dirty="0" err="1" smtClean="0"/>
              <a:t>sipadocker</a:t>
            </a:r>
            <a:r>
              <a:rPr lang="en-US" dirty="0" smtClean="0"/>
              <a:t>/k8s-demo</a:t>
            </a:r>
            <a:endParaRPr lang="en-US" dirty="0"/>
          </a:p>
          <a:p>
            <a:r>
              <a:rPr lang="en-US" dirty="0"/>
              <a:t>      ports:</a:t>
            </a:r>
          </a:p>
          <a:p>
            <a:r>
              <a:rPr lang="en-US" dirty="0"/>
              <a:t>      - </a:t>
            </a:r>
            <a:r>
              <a:rPr lang="en-US" dirty="0" err="1"/>
              <a:t>containerPort</a:t>
            </a:r>
            <a:r>
              <a:rPr lang="en-US" dirty="0"/>
              <a:t>: 3000</a:t>
            </a:r>
          </a:p>
          <a:p>
            <a:r>
              <a:rPr lang="en-US" dirty="0"/>
              <a:t>      </a:t>
            </a:r>
            <a:r>
              <a:rPr lang="en-US" b="1" dirty="0" err="1" smtClean="0"/>
              <a:t>env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b="1" dirty="0"/>
              <a:t>      - name: </a:t>
            </a:r>
            <a:r>
              <a:rPr lang="en-US" b="1" dirty="0" smtClean="0"/>
              <a:t>DRIVER</a:t>
            </a:r>
            <a:endParaRPr lang="en-US" b="1" dirty="0"/>
          </a:p>
          <a:p>
            <a:r>
              <a:rPr lang="en-US" b="1" dirty="0"/>
              <a:t>        </a:t>
            </a:r>
            <a:r>
              <a:rPr lang="en-US" b="1" dirty="0" err="1" smtClean="0"/>
              <a:t>valueFrom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b="1" dirty="0"/>
              <a:t>   </a:t>
            </a:r>
            <a:r>
              <a:rPr lang="en-US" b="1" dirty="0" smtClean="0"/>
              <a:t>        </a:t>
            </a:r>
            <a:r>
              <a:rPr lang="en-US" b="1" dirty="0" err="1" smtClean="0"/>
              <a:t>configMapKeyRef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b="1" dirty="0"/>
              <a:t>      </a:t>
            </a:r>
            <a:r>
              <a:rPr lang="en-US" b="1" dirty="0" smtClean="0"/>
              <a:t>        </a:t>
            </a:r>
            <a:r>
              <a:rPr lang="en-US" b="1" dirty="0" err="1" smtClean="0"/>
              <a:t>name:app-config</a:t>
            </a:r>
            <a:endParaRPr lang="en-US" b="1" dirty="0" smtClean="0"/>
          </a:p>
          <a:p>
            <a:r>
              <a:rPr lang="en-US" b="1" dirty="0" smtClean="0"/>
              <a:t>              </a:t>
            </a:r>
            <a:r>
              <a:rPr lang="en-US" b="1" dirty="0" err="1" smtClean="0"/>
              <a:t>key:driver</a:t>
            </a:r>
            <a:endParaRPr lang="en-US" b="1" dirty="0"/>
          </a:p>
          <a:p>
            <a:r>
              <a:rPr lang="en-US" b="1" dirty="0" smtClean="0"/>
              <a:t>      - name</a:t>
            </a:r>
            <a:r>
              <a:rPr lang="en-US" b="1" dirty="0"/>
              <a:t>: </a:t>
            </a:r>
            <a:r>
              <a:rPr lang="en-US" b="1" dirty="0" smtClean="0"/>
              <a:t>DATABASE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[…]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2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เอกสารขั้นตอนปฏิบัติ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ใช้เอกสารขั้นตอนต่อไปใน บันทึกต่อไปเพื่อดาวน์โหลดในทรัพยากรสำหรับหลักสูตร</a:t>
            </a:r>
          </a:p>
          <a:p>
            <a:r>
              <a:rPr lang="th-TH" dirty="0" smtClean="0"/>
              <a:t>ทรัพยากรทั้งหมดใน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lvl="1"/>
            <a:r>
              <a:rPr lang="th-TH" dirty="0" smtClean="0"/>
              <a:t>โคลนจาก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lvl="1"/>
            <a:r>
              <a:rPr lang="th-TH" dirty="0" smtClean="0"/>
              <a:t>ดาวน์โหลดไฟล์ </a:t>
            </a:r>
            <a:r>
              <a:rPr lang="en-US" dirty="0" smtClean="0"/>
              <a:t>Zip </a:t>
            </a:r>
            <a:r>
              <a:rPr lang="th-TH" dirty="0" smtClean="0"/>
              <a:t>บนเว็บไซต์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th-TH" dirty="0" smtClean="0"/>
              <a:t>รวบรวม </a:t>
            </a:r>
            <a:r>
              <a:rPr lang="en-US" dirty="0" smtClean="0"/>
              <a:t>URL: </a:t>
            </a:r>
            <a:r>
              <a:rPr lang="en-US" dirty="0"/>
              <a:t>https://</a:t>
            </a:r>
            <a:r>
              <a:rPr lang="en-US" dirty="0" smtClean="0"/>
              <a:t>github.com/sipadocker/kubernetes-course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7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 </a:t>
            </a:r>
            <a:r>
              <a:rPr lang="en-US" dirty="0" err="1" smtClean="0"/>
              <a:t>ConfigMap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5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Ingress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1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ความหมายของ </a:t>
            </a:r>
            <a:r>
              <a:rPr lang="en-US" dirty="0" smtClean="0"/>
              <a:t>Ingress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ngress </a:t>
            </a:r>
            <a:r>
              <a:rPr lang="th-TH" dirty="0"/>
              <a:t>เป็นโซลู</a:t>
            </a:r>
            <a:r>
              <a:rPr lang="th-TH" dirty="0" smtClean="0"/>
              <a:t>ชัน</a:t>
            </a:r>
            <a:r>
              <a:rPr lang="th-TH" dirty="0"/>
              <a:t>ที่มีให้ตั้งแต่ </a:t>
            </a:r>
            <a:r>
              <a:rPr lang="en-US" dirty="0" err="1"/>
              <a:t>Kubernetes</a:t>
            </a:r>
            <a:r>
              <a:rPr lang="en-US" dirty="0"/>
              <a:t> 1.1 </a:t>
            </a:r>
            <a:r>
              <a:rPr lang="th-TH" dirty="0"/>
              <a:t>ที่</a:t>
            </a:r>
            <a:r>
              <a:rPr lang="th-TH" dirty="0" smtClean="0"/>
              <a:t>อนุญาตขาเข้</a:t>
            </a:r>
            <a:r>
              <a:rPr lang="th-TH" dirty="0"/>
              <a:t>า</a:t>
            </a:r>
            <a:r>
              <a:rPr lang="th-TH" dirty="0" smtClean="0"/>
              <a:t>เชื่อมต่อ</a:t>
            </a:r>
            <a:r>
              <a:rPr lang="th-TH" dirty="0"/>
              <a:t>กับคลัสเตอร์</a:t>
            </a:r>
          </a:p>
          <a:p>
            <a:r>
              <a:rPr lang="th-TH" dirty="0" smtClean="0"/>
              <a:t>เป็น</a:t>
            </a:r>
            <a:r>
              <a:rPr lang="th-TH" dirty="0"/>
              <a:t>ทางเลือกแทน </a:t>
            </a:r>
            <a:r>
              <a:rPr lang="en-US" dirty="0" err="1"/>
              <a:t>Loadbalancer</a:t>
            </a:r>
            <a:r>
              <a:rPr lang="en-US" dirty="0"/>
              <a:t> </a:t>
            </a:r>
            <a:r>
              <a:rPr lang="th-TH" dirty="0"/>
              <a:t>ภายนอกและ </a:t>
            </a:r>
            <a:r>
              <a:rPr lang="en-US" dirty="0" err="1"/>
              <a:t>nodePorts</a:t>
            </a:r>
            <a:endParaRPr lang="en-US" dirty="0"/>
          </a:p>
          <a:p>
            <a:pPr lvl="1"/>
            <a:r>
              <a:rPr lang="en-US" dirty="0" smtClean="0"/>
              <a:t>Ingress </a:t>
            </a:r>
            <a:r>
              <a:rPr lang="th-TH" dirty="0"/>
              <a:t>ช่วย</a:t>
            </a:r>
            <a:r>
              <a:rPr lang="th-TH" dirty="0" smtClean="0"/>
              <a:t>ให้ผู้เรียนเปิดเผย</a:t>
            </a:r>
            <a:r>
              <a:rPr lang="th-TH" dirty="0"/>
              <a:t>บริการที่จำเป็นได้อย่าง</a:t>
            </a:r>
            <a:r>
              <a:rPr lang="th-TH" dirty="0" smtClean="0"/>
              <a:t>ง่ายดายสามารถ</a:t>
            </a:r>
            <a:r>
              <a:rPr lang="th-TH" dirty="0"/>
              <a:t>เข้าถึงได้จากภายนอกสู่คลัสเตอร์</a:t>
            </a:r>
          </a:p>
          <a:p>
            <a:r>
              <a:rPr lang="th-TH" dirty="0" smtClean="0"/>
              <a:t>ด้วย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ngress </a:t>
            </a:r>
            <a:r>
              <a:rPr lang="th-TH" dirty="0" smtClean="0"/>
              <a:t>ผู้เรียนสามารถรัน </a:t>
            </a:r>
            <a:r>
              <a:rPr lang="en-US" dirty="0" smtClean="0"/>
              <a:t>ingress controller (</a:t>
            </a:r>
            <a:r>
              <a:rPr lang="th-TH" dirty="0" smtClean="0"/>
              <a:t>พื้นฐาน</a:t>
            </a:r>
            <a:r>
              <a:rPr lang="en-US" dirty="0" err="1" smtClean="0"/>
              <a:t>loadbalancer</a:t>
            </a:r>
            <a:r>
              <a:rPr lang="en-US" dirty="0" smtClean="0"/>
              <a:t>) </a:t>
            </a:r>
            <a:r>
              <a:rPr lang="th-TH" dirty="0"/>
              <a:t>ภายในคลัสเตอร์ </a:t>
            </a:r>
            <a:r>
              <a:rPr lang="en-US" dirty="0" err="1"/>
              <a:t>Kubernetes</a:t>
            </a:r>
            <a:endParaRPr lang="en-US" dirty="0"/>
          </a:p>
          <a:p>
            <a:r>
              <a:rPr lang="th-TH" dirty="0" smtClean="0"/>
              <a:t>มี</a:t>
            </a:r>
            <a:r>
              <a:rPr lang="th-TH" dirty="0"/>
              <a:t>ตัวควบคุมการเริ่มต้นที่มีอยู่</a:t>
            </a:r>
            <a:r>
              <a:rPr lang="th-TH" dirty="0" smtClean="0"/>
              <a:t>หรือผู้เรียนสามารถเขียน </a:t>
            </a:r>
            <a:r>
              <a:rPr lang="en-US" dirty="0" smtClean="0"/>
              <a:t>ingress controller </a:t>
            </a:r>
            <a:r>
              <a:rPr lang="th-TH" dirty="0" smtClean="0"/>
              <a:t>ของตนเองได้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8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ผังภาพการทำงาน </a:t>
            </a:r>
            <a:r>
              <a:rPr lang="en-US" dirty="0" smtClean="0"/>
              <a:t>Ingress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57" y="1225496"/>
            <a:ext cx="7567285" cy="52792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2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91793" cy="1325563"/>
          </a:xfrm>
        </p:spPr>
        <p:txBody>
          <a:bodyPr/>
          <a:lstStyle/>
          <a:p>
            <a:r>
              <a:rPr lang="th-TH" dirty="0" smtClean="0"/>
              <a:t>สร้างไฟล์กฎ </a:t>
            </a:r>
            <a:r>
              <a:rPr lang="en-US" dirty="0" smtClean="0"/>
              <a:t>Ingress </a:t>
            </a:r>
            <a:r>
              <a:rPr lang="th-TH" dirty="0" smtClean="0"/>
              <a:t>เพื่อใช้ </a:t>
            </a:r>
            <a:r>
              <a:rPr lang="en-US" dirty="0" smtClean="0"/>
              <a:t>Ingress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89051" y="1199206"/>
            <a:ext cx="5704449" cy="56323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extensions/v1beta1</a:t>
            </a:r>
          </a:p>
          <a:p>
            <a:r>
              <a:rPr lang="en-US" dirty="0"/>
              <a:t>kind: Ingress</a:t>
            </a:r>
          </a:p>
          <a:p>
            <a:r>
              <a:rPr lang="en-US" dirty="0"/>
              <a:t>metadata:</a:t>
            </a:r>
          </a:p>
          <a:p>
            <a:r>
              <a:rPr lang="en-US" dirty="0"/>
              <a:t>   name: </a:t>
            </a:r>
            <a:r>
              <a:rPr lang="en-US" dirty="0" err="1"/>
              <a:t>helloworld</a:t>
            </a:r>
            <a:r>
              <a:rPr lang="en-US" dirty="0"/>
              <a:t>-rules</a:t>
            </a:r>
          </a:p>
          <a:p>
            <a:r>
              <a:rPr lang="en-US" dirty="0"/>
              <a:t>spec:</a:t>
            </a:r>
          </a:p>
          <a:p>
            <a:r>
              <a:rPr lang="en-US" dirty="0"/>
              <a:t>   rules:</a:t>
            </a:r>
          </a:p>
          <a:p>
            <a:r>
              <a:rPr lang="en-US" dirty="0"/>
              <a:t>   - host: helloworld-v1.example.com</a:t>
            </a:r>
          </a:p>
          <a:p>
            <a:r>
              <a:rPr lang="en-US" dirty="0"/>
              <a:t>     http:</a:t>
            </a:r>
          </a:p>
          <a:p>
            <a:r>
              <a:rPr lang="en-US" dirty="0"/>
              <a:t>       paths:</a:t>
            </a:r>
          </a:p>
          <a:p>
            <a:r>
              <a:rPr lang="en-US" dirty="0"/>
              <a:t>       - path: /</a:t>
            </a:r>
          </a:p>
          <a:p>
            <a:r>
              <a:rPr lang="en-US" dirty="0"/>
              <a:t>         backend:</a:t>
            </a:r>
          </a:p>
          <a:p>
            <a:r>
              <a:rPr lang="en-US" dirty="0"/>
              <a:t>           </a:t>
            </a:r>
            <a:r>
              <a:rPr lang="en-US" dirty="0" err="1"/>
              <a:t>serviceName</a:t>
            </a:r>
            <a:r>
              <a:rPr lang="en-US" dirty="0"/>
              <a:t>: helloworld-v1</a:t>
            </a:r>
          </a:p>
          <a:p>
            <a:r>
              <a:rPr lang="en-US" dirty="0"/>
              <a:t>           </a:t>
            </a:r>
            <a:r>
              <a:rPr lang="en-US" dirty="0" err="1"/>
              <a:t>servicePort</a:t>
            </a:r>
            <a:r>
              <a:rPr lang="en-US" dirty="0"/>
              <a:t>: 80</a:t>
            </a:r>
          </a:p>
          <a:p>
            <a:r>
              <a:rPr lang="en-US" dirty="0"/>
              <a:t>   - host: helloworld-v2.example.com</a:t>
            </a:r>
          </a:p>
          <a:p>
            <a:r>
              <a:rPr lang="en-US" dirty="0"/>
              <a:t>     http:</a:t>
            </a:r>
          </a:p>
          <a:p>
            <a:r>
              <a:rPr lang="en-US" dirty="0"/>
              <a:t>       paths:</a:t>
            </a:r>
          </a:p>
          <a:p>
            <a:r>
              <a:rPr lang="en-US" dirty="0"/>
              <a:t>       - path: /</a:t>
            </a:r>
          </a:p>
          <a:p>
            <a:r>
              <a:rPr lang="en-US" dirty="0"/>
              <a:t>         backend:</a:t>
            </a:r>
          </a:p>
          <a:p>
            <a:r>
              <a:rPr lang="en-US" dirty="0"/>
              <a:t>           </a:t>
            </a:r>
            <a:r>
              <a:rPr lang="en-US" dirty="0" err="1"/>
              <a:t>serviceName</a:t>
            </a:r>
            <a:r>
              <a:rPr lang="en-US" dirty="0"/>
              <a:t>: helloworld-v2</a:t>
            </a:r>
          </a:p>
          <a:p>
            <a:r>
              <a:rPr lang="en-US" dirty="0"/>
              <a:t>	   </a:t>
            </a:r>
            <a:r>
              <a:rPr lang="en-US" dirty="0" err="1"/>
              <a:t>servicePort</a:t>
            </a:r>
            <a:r>
              <a:rPr lang="en-US" dirty="0"/>
              <a:t>: 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7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 </a:t>
            </a:r>
            <a:r>
              <a:rPr lang="en-US" dirty="0" smtClean="0"/>
              <a:t>Ingress Controller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4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DNS </a:t>
            </a:r>
            <a:r>
              <a:rPr lang="th-TH" dirty="0" smtClean="0"/>
              <a:t>ภายนอก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</a:t>
            </a:r>
            <a:r>
              <a:rPr lang="th-TH" dirty="0" smtClean="0"/>
              <a:t>ภายนอกกับ </a:t>
            </a:r>
            <a:r>
              <a:rPr lang="en-US" dirty="0" smtClean="0"/>
              <a:t>Ingress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อธิบายถึงว่ากำหนดค่า </a:t>
            </a:r>
            <a:r>
              <a:rPr lang="en-US" dirty="0" smtClean="0"/>
              <a:t>ingress controller</a:t>
            </a:r>
          </a:p>
          <a:p>
            <a:r>
              <a:rPr lang="th-TH" dirty="0"/>
              <a:t>สำหรับผู้ให้บริการคลาวด์สา</a:t>
            </a:r>
            <a:r>
              <a:rPr lang="th-TH" dirty="0" smtClean="0"/>
              <a:t>ธารณะ ผู้เรียนสามารถ</a:t>
            </a:r>
            <a:r>
              <a:rPr lang="th-TH" dirty="0"/>
              <a:t>ใช้ตัว</a:t>
            </a:r>
            <a:r>
              <a:rPr lang="th-TH" dirty="0" smtClean="0"/>
              <a:t>ควบคุม</a:t>
            </a:r>
            <a:r>
              <a:rPr lang="en-US" dirty="0" smtClean="0"/>
              <a:t> ingress </a:t>
            </a:r>
            <a:r>
              <a:rPr lang="th-TH" dirty="0" smtClean="0"/>
              <a:t>เพื่อลดค่าใช้จ่าย</a:t>
            </a:r>
            <a:r>
              <a:rPr lang="th-TH" dirty="0"/>
              <a:t>ของ </a:t>
            </a:r>
            <a:r>
              <a:rPr lang="en-US" dirty="0" err="1"/>
              <a:t>LoadBalancer</a:t>
            </a:r>
            <a:r>
              <a:rPr lang="en-US" dirty="0"/>
              <a:t> </a:t>
            </a:r>
            <a:r>
              <a:rPr lang="th-TH" dirty="0" smtClean="0"/>
              <a:t>ของผู้เรียน</a:t>
            </a:r>
            <a:endParaRPr lang="th-TH" dirty="0"/>
          </a:p>
          <a:p>
            <a:pPr lvl="1"/>
            <a:r>
              <a:rPr lang="th-TH" dirty="0" smtClean="0"/>
              <a:t>ผู้เรียนสามารถ</a:t>
            </a:r>
            <a:r>
              <a:rPr lang="th-TH" dirty="0"/>
              <a:t>ใช้ 1 </a:t>
            </a:r>
            <a:r>
              <a:rPr lang="en-US" dirty="0" err="1"/>
              <a:t>LoadBalancer</a:t>
            </a:r>
            <a:r>
              <a:rPr lang="en-US" dirty="0"/>
              <a:t> </a:t>
            </a:r>
            <a:r>
              <a:rPr lang="th-TH" dirty="0"/>
              <a:t>ที่จับการรับส่งข้อมูลภายนอกทั้งหมด</a:t>
            </a:r>
            <a:r>
              <a:rPr lang="th-TH" dirty="0" smtClean="0"/>
              <a:t>และส่งไปยัง</a:t>
            </a:r>
            <a:r>
              <a:rPr lang="en-US" dirty="0" smtClean="0"/>
              <a:t> ingress controller</a:t>
            </a:r>
            <a:endParaRPr lang="th-TH" dirty="0"/>
          </a:p>
          <a:p>
            <a:pPr lvl="1"/>
            <a:r>
              <a:rPr lang="th-TH" dirty="0" smtClean="0"/>
              <a:t>สามารถกำหนดค่า</a:t>
            </a:r>
            <a:r>
              <a:rPr lang="en-US" dirty="0" smtClean="0"/>
              <a:t> ingress controller </a:t>
            </a:r>
            <a:r>
              <a:rPr lang="th-TH" dirty="0" smtClean="0"/>
              <a:t>เพื่อ</a:t>
            </a:r>
            <a:r>
              <a:rPr lang="th-TH" dirty="0"/>
              <a:t>กำหนดเส้นทางการรับส่งข้อมูลที่แตกต่าง</a:t>
            </a:r>
            <a:r>
              <a:rPr lang="th-TH" dirty="0" smtClean="0"/>
              <a:t>กันแอปทั้งหมดของผู้เรียนตาม</a:t>
            </a:r>
            <a:r>
              <a:rPr lang="th-TH" dirty="0"/>
              <a:t>กฎ </a:t>
            </a:r>
            <a:r>
              <a:rPr lang="en-US" dirty="0"/>
              <a:t>HTTP (</a:t>
            </a:r>
            <a:r>
              <a:rPr lang="th-TH" dirty="0"/>
              <a:t>โฮสต์และคำนำหน้า</a:t>
            </a:r>
            <a:r>
              <a:rPr lang="th-TH" dirty="0" smtClean="0"/>
              <a:t>)</a:t>
            </a:r>
          </a:p>
          <a:p>
            <a:pPr lvl="1"/>
            <a:r>
              <a:rPr lang="th-TH" dirty="0" smtClean="0"/>
              <a:t>ใช้</a:t>
            </a:r>
            <a:r>
              <a:rPr lang="th-TH" dirty="0"/>
              <a:t>งานได้</a:t>
            </a:r>
            <a:r>
              <a:rPr lang="th-TH" dirty="0" smtClean="0"/>
              <a:t>กับแอปพลิเค</a:t>
            </a:r>
            <a:r>
              <a:rPr lang="th-TH" dirty="0"/>
              <a:t>ชันที่ใช้ </a:t>
            </a:r>
            <a:r>
              <a:rPr lang="en-US" dirty="0"/>
              <a:t>HTTP </a:t>
            </a:r>
            <a:r>
              <a:rPr lang="th-TH" dirty="0"/>
              <a:t>เท่านั้น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9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</a:t>
            </a:r>
            <a:r>
              <a:rPr lang="th-TH" dirty="0"/>
              <a:t>ภายนอกกับ </a:t>
            </a:r>
            <a:r>
              <a:rPr lang="en-US" dirty="0" smtClean="0"/>
              <a:t>Ingress</a:t>
            </a:r>
            <a:r>
              <a:rPr lang="th-TH" dirty="0" smtClean="0"/>
              <a:t>(ต่อ)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/>
              <a:t>เครื่องมือที่ยอดเยี่ยมหนึ่งในการเปิดใช้งานวิธี</a:t>
            </a:r>
            <a:r>
              <a:rPr lang="th-TH" dirty="0" smtClean="0"/>
              <a:t>ดังกล่าวด้วย </a:t>
            </a:r>
            <a:r>
              <a:rPr lang="en-US" dirty="0"/>
              <a:t>DNS </a:t>
            </a:r>
            <a:r>
              <a:rPr lang="th-TH" dirty="0"/>
              <a:t>ภายนอก</a:t>
            </a:r>
          </a:p>
          <a:p>
            <a:r>
              <a:rPr lang="th-TH" dirty="0" smtClean="0"/>
              <a:t>เครื่องมือ</a:t>
            </a:r>
            <a:r>
              <a:rPr lang="th-TH" dirty="0"/>
              <a:t>นี้จะสร้างระเบียน </a:t>
            </a:r>
            <a:r>
              <a:rPr lang="en-US" dirty="0"/>
              <a:t>DNS </a:t>
            </a:r>
            <a:r>
              <a:rPr lang="th-TH" dirty="0"/>
              <a:t>ที่จำเป็นใน</a:t>
            </a:r>
            <a:r>
              <a:rPr lang="th-TH" dirty="0" smtClean="0"/>
              <a:t>ของผู้เรียนโดยอัตโนมัติ เซิร์ฟเวอร์ </a:t>
            </a:r>
            <a:r>
              <a:rPr lang="en-US" dirty="0"/>
              <a:t>DNS </a:t>
            </a:r>
            <a:r>
              <a:rPr lang="th-TH" dirty="0"/>
              <a:t>ภายนอก (</a:t>
            </a:r>
            <a:r>
              <a:rPr lang="th-TH" dirty="0" smtClean="0"/>
              <a:t>เช่น</a:t>
            </a:r>
            <a:r>
              <a:rPr lang="en-US" dirty="0" smtClean="0"/>
              <a:t> Route53</a:t>
            </a:r>
            <a:r>
              <a:rPr lang="th-TH" dirty="0" smtClean="0"/>
              <a:t>)</a:t>
            </a:r>
            <a:endParaRPr lang="th-TH" dirty="0"/>
          </a:p>
          <a:p>
            <a:r>
              <a:rPr lang="th-TH" dirty="0" smtClean="0"/>
              <a:t>สำหรับ</a:t>
            </a:r>
            <a:r>
              <a:rPr lang="th-TH" dirty="0"/>
              <a:t>ทุกชื่อโฮสต์</a:t>
            </a:r>
            <a:r>
              <a:rPr lang="th-TH" dirty="0" smtClean="0"/>
              <a:t>ที่ผู้เรียนใช้ใน </a:t>
            </a:r>
            <a:r>
              <a:rPr lang="en-US" dirty="0" smtClean="0"/>
              <a:t>ingress </a:t>
            </a:r>
            <a:r>
              <a:rPr lang="th-TH" dirty="0" smtClean="0"/>
              <a:t>จะมีการสร้างเรคคอร์ดใหม่เพื่อส่งการจราจรไปยัง </a:t>
            </a:r>
            <a:r>
              <a:rPr lang="en-US" dirty="0" err="1"/>
              <a:t>loadbalancer</a:t>
            </a:r>
            <a:r>
              <a:rPr lang="en-US" dirty="0"/>
              <a:t> </a:t>
            </a:r>
            <a:r>
              <a:rPr lang="th-TH" dirty="0" smtClean="0"/>
              <a:t>ที่ต้องการ</a:t>
            </a:r>
            <a:endParaRPr lang="th-TH" dirty="0"/>
          </a:p>
          <a:p>
            <a:r>
              <a:rPr lang="th-TH" dirty="0" smtClean="0"/>
              <a:t>รองรับ</a:t>
            </a:r>
            <a:r>
              <a:rPr lang="th-TH" dirty="0"/>
              <a:t>ผู้ให้บริการ </a:t>
            </a:r>
            <a:r>
              <a:rPr lang="en-US" dirty="0"/>
              <a:t>DNS </a:t>
            </a:r>
            <a:r>
              <a:rPr lang="th-TH" dirty="0"/>
              <a:t>รายใหญ่: </a:t>
            </a:r>
            <a:r>
              <a:rPr lang="en-US" dirty="0"/>
              <a:t>Google </a:t>
            </a:r>
            <a:r>
              <a:rPr lang="en-US" dirty="0" err="1"/>
              <a:t>CloudDNS</a:t>
            </a:r>
            <a:r>
              <a:rPr lang="en-US" dirty="0"/>
              <a:t>, </a:t>
            </a:r>
            <a:r>
              <a:rPr lang="en-US" dirty="0" smtClean="0"/>
              <a:t>Route53, </a:t>
            </a:r>
            <a:r>
              <a:rPr lang="en-US" dirty="0" err="1" smtClean="0"/>
              <a:t>AzureDNS</a:t>
            </a:r>
            <a:r>
              <a:rPr lang="en-US" dirty="0"/>
              <a:t>, </a:t>
            </a:r>
            <a:r>
              <a:rPr lang="en-US" dirty="0" err="1"/>
              <a:t>CloudFlare</a:t>
            </a:r>
            <a:r>
              <a:rPr lang="en-US" dirty="0"/>
              <a:t>, </a:t>
            </a:r>
            <a:r>
              <a:rPr lang="en-US" dirty="0" err="1"/>
              <a:t>DigitalOcean</a:t>
            </a:r>
            <a:r>
              <a:rPr lang="en-US" dirty="0"/>
              <a:t> </a:t>
            </a:r>
            <a:r>
              <a:rPr lang="th-TH" dirty="0"/>
              <a:t>ฯลฯ</a:t>
            </a:r>
          </a:p>
          <a:p>
            <a:r>
              <a:rPr lang="th-TH" dirty="0" smtClean="0"/>
              <a:t>การ</a:t>
            </a:r>
            <a:r>
              <a:rPr lang="th-TH" dirty="0"/>
              <a:t>ตั้งค่าอื่น ๆ สามารถทำได้โดยไม่ต้อง</a:t>
            </a:r>
            <a:r>
              <a:rPr lang="th-TH" dirty="0" smtClean="0"/>
              <a:t>ใช้ </a:t>
            </a:r>
            <a:r>
              <a:rPr lang="en-US" dirty="0" smtClean="0"/>
              <a:t>ingress controllers </a:t>
            </a:r>
            <a:r>
              <a:rPr lang="th-TH" dirty="0" smtClean="0"/>
              <a:t> </a:t>
            </a:r>
            <a:r>
              <a:rPr lang="th-TH" dirty="0"/>
              <a:t>(</a:t>
            </a:r>
            <a:r>
              <a:rPr lang="th-TH" dirty="0" smtClean="0"/>
              <a:t>ตัวอย่างเช่น</a:t>
            </a:r>
            <a:r>
              <a:rPr lang="en-US" dirty="0" smtClean="0"/>
              <a:t> </a:t>
            </a:r>
            <a:r>
              <a:rPr lang="th-TH" dirty="0" smtClean="0"/>
              <a:t>ส่งตรงไปที่ </a:t>
            </a:r>
            <a:r>
              <a:rPr lang="en-US" dirty="0" err="1"/>
              <a:t>hostPort</a:t>
            </a:r>
            <a:r>
              <a:rPr lang="en-US" dirty="0"/>
              <a:t> - </a:t>
            </a:r>
            <a:r>
              <a:rPr lang="en-US" dirty="0" err="1"/>
              <a:t>nodePort</a:t>
            </a:r>
            <a:r>
              <a:rPr lang="en-US" dirty="0"/>
              <a:t> </a:t>
            </a:r>
            <a:r>
              <a:rPr lang="th-TH" dirty="0"/>
              <a:t>ยังคงเป็น </a:t>
            </a:r>
            <a:r>
              <a:rPr lang="en-US" dirty="0"/>
              <a:t>WIP </a:t>
            </a:r>
            <a:r>
              <a:rPr lang="th-TH" dirty="0"/>
              <a:t>แต่จะออกในไม่ช้า)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5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Ingress </a:t>
            </a:r>
            <a:r>
              <a:rPr lang="th-TH" dirty="0" smtClean="0"/>
              <a:t>กับ </a:t>
            </a:r>
            <a:r>
              <a:rPr lang="en-US" dirty="0" smtClean="0"/>
              <a:t>LB </a:t>
            </a:r>
            <a:r>
              <a:rPr lang="th-TH" dirty="0" smtClean="0"/>
              <a:t>และ </a:t>
            </a:r>
            <a:r>
              <a:rPr lang="en-US" dirty="0" smtClean="0"/>
              <a:t>DNS </a:t>
            </a:r>
            <a:r>
              <a:rPr lang="th-TH" dirty="0" smtClean="0"/>
              <a:t>ภายนอก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50" y="1690689"/>
            <a:ext cx="8412610" cy="43141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5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Kubernetes</a:t>
            </a:r>
            <a:r>
              <a:rPr lang="en-US" dirty="0" smtClean="0"/>
              <a:t> </a:t>
            </a:r>
            <a:r>
              <a:rPr lang="th-TH" dirty="0" smtClean="0"/>
              <a:t>คืออะไร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8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 </a:t>
            </a:r>
            <a:r>
              <a:rPr lang="en-US" dirty="0" smtClean="0"/>
              <a:t>DNS </a:t>
            </a:r>
            <a:r>
              <a:rPr lang="th-TH" dirty="0" smtClean="0"/>
              <a:t>ภายนอก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6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โวลูม </a:t>
            </a:r>
            <a:r>
              <a:rPr lang="en-US" dirty="0" smtClean="0"/>
              <a:t>(Volumes)</a:t>
            </a:r>
            <a:br>
              <a:rPr lang="en-US" dirty="0" smtClean="0"/>
            </a:br>
            <a:r>
              <a:rPr lang="th-TH" dirty="0" smtClean="0"/>
              <a:t>การรันแอปกับสถานะ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โวลูมคืออะไร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โวลูมใน </a:t>
            </a:r>
            <a:r>
              <a:rPr lang="en-US" sz="3200" dirty="0" err="1"/>
              <a:t>kubernetes</a:t>
            </a:r>
            <a:r>
              <a:rPr lang="en-US" sz="3200" dirty="0"/>
              <a:t> </a:t>
            </a:r>
            <a:r>
              <a:rPr lang="th-TH" sz="3200" dirty="0"/>
              <a:t>ช่วย</a:t>
            </a:r>
            <a:r>
              <a:rPr lang="th-TH" sz="3200" dirty="0" smtClean="0"/>
              <a:t>ให้ผู้เรียนสามารถ</a:t>
            </a:r>
            <a:r>
              <a:rPr lang="th-TH" sz="3200" dirty="0"/>
              <a:t>เก็บข้อมูล</a:t>
            </a:r>
            <a:r>
              <a:rPr lang="th-TH" sz="3200" dirty="0" smtClean="0"/>
              <a:t>ภายนอก</a:t>
            </a:r>
            <a:r>
              <a:rPr lang="en-US" sz="3200" dirty="0" smtClean="0"/>
              <a:t>Container</a:t>
            </a:r>
            <a:endParaRPr lang="th-TH" sz="3200" dirty="0"/>
          </a:p>
          <a:p>
            <a:r>
              <a:rPr lang="th-TH" sz="3200" dirty="0" smtClean="0"/>
              <a:t>เมื่อ</a:t>
            </a:r>
            <a:r>
              <a:rPr lang="en-US" sz="3200" dirty="0" smtClean="0"/>
              <a:t>Container</a:t>
            </a:r>
            <a:r>
              <a:rPr lang="th-TH" sz="3200" dirty="0" smtClean="0"/>
              <a:t>หยุด</a:t>
            </a:r>
            <a:r>
              <a:rPr lang="th-TH" sz="3200" dirty="0"/>
              <a:t>ทำงานข้อมูลทั้งหมด</a:t>
            </a:r>
            <a:r>
              <a:rPr lang="th-TH" sz="3200" dirty="0" smtClean="0"/>
              <a:t>ใน</a:t>
            </a:r>
            <a:r>
              <a:rPr lang="en-US" sz="3200" dirty="0" smtClean="0"/>
              <a:t>Container</a:t>
            </a:r>
            <a:r>
              <a:rPr lang="th-TH" sz="3200" dirty="0" smtClean="0"/>
              <a:t>จะ</a:t>
            </a:r>
            <a:r>
              <a:rPr lang="th-TH" sz="3200" dirty="0"/>
              <a:t>หายไป</a:t>
            </a:r>
          </a:p>
          <a:p>
            <a:pPr lvl="1"/>
            <a:r>
              <a:rPr lang="th-TH" sz="2800" dirty="0" smtClean="0"/>
              <a:t>นั่น</a:t>
            </a:r>
            <a:r>
              <a:rPr lang="th-TH" sz="2800" dirty="0"/>
              <a:t>เป็นสาเหตุจนถึง</a:t>
            </a:r>
            <a:r>
              <a:rPr lang="th-TH" sz="2800" dirty="0" smtClean="0"/>
              <a:t>ตอนนี้มีแอป </a:t>
            </a:r>
            <a:r>
              <a:rPr lang="en-US" sz="2800" dirty="0" smtClean="0"/>
              <a:t>Stateless </a:t>
            </a:r>
            <a:r>
              <a:rPr lang="th-TH" sz="2800" dirty="0" smtClean="0"/>
              <a:t>นั่นคือแอปที่</a:t>
            </a:r>
            <a:r>
              <a:rPr lang="th-TH" sz="2800" dirty="0"/>
              <a:t>ไม่</a:t>
            </a:r>
            <a:r>
              <a:rPr lang="th-TH" sz="2800" dirty="0" smtClean="0"/>
              <a:t>ใช้</a:t>
            </a:r>
            <a:r>
              <a:rPr lang="en-US" sz="2800" dirty="0" smtClean="0"/>
              <a:t> local state</a:t>
            </a:r>
            <a:r>
              <a:rPr lang="th-TH" sz="2800" dirty="0" smtClean="0"/>
              <a:t> </a:t>
            </a:r>
            <a:r>
              <a:rPr lang="th-TH" sz="2800" dirty="0"/>
              <a:t>แต่เก็บสถานะไว้ในบริการภายนอก</a:t>
            </a:r>
          </a:p>
          <a:p>
            <a:pPr lvl="2"/>
            <a:r>
              <a:rPr lang="th-TH" sz="2400" dirty="0" smtClean="0"/>
              <a:t>บริการ</a:t>
            </a:r>
            <a:r>
              <a:rPr lang="th-TH" sz="2400" dirty="0"/>
              <a:t>ภายนอกเช่นฐานข้อมูลแคชเซิร์ฟเวอร์ (เช่น </a:t>
            </a:r>
            <a:r>
              <a:rPr lang="en-US" sz="2400" dirty="0"/>
              <a:t>MySQL, </a:t>
            </a:r>
            <a:r>
              <a:rPr lang="en-US" sz="2400" dirty="0" smtClean="0"/>
              <a:t>AWS</a:t>
            </a:r>
            <a:r>
              <a:rPr lang="th-TH" sz="2400" dirty="0" smtClean="0"/>
              <a:t> </a:t>
            </a:r>
            <a:r>
              <a:rPr lang="en-US" sz="2400" dirty="0" smtClean="0"/>
              <a:t>S3</a:t>
            </a:r>
            <a:r>
              <a:rPr lang="en-US" sz="2400" dirty="0"/>
              <a:t>)</a:t>
            </a:r>
          </a:p>
          <a:p>
            <a:r>
              <a:rPr lang="th-TH" sz="3200" dirty="0" smtClean="0"/>
              <a:t>โวลูมที่</a:t>
            </a:r>
            <a:r>
              <a:rPr lang="th-TH" sz="3200" dirty="0"/>
              <a:t>คงอยู่ใน </a:t>
            </a:r>
            <a:r>
              <a:rPr lang="en-US" sz="3200" dirty="0" err="1"/>
              <a:t>Kubernetes</a:t>
            </a:r>
            <a:r>
              <a:rPr lang="en-US" sz="3200" dirty="0"/>
              <a:t> </a:t>
            </a:r>
            <a:r>
              <a:rPr lang="th-TH" sz="3200" dirty="0"/>
              <a:t>อนุญาต</a:t>
            </a:r>
            <a:r>
              <a:rPr lang="th-TH" sz="3200" dirty="0" smtClean="0"/>
              <a:t>ให้ผู้เรียนแนบ</a:t>
            </a:r>
            <a:r>
              <a:rPr lang="th-TH" sz="3200" dirty="0"/>
              <a:t>โว</a:t>
            </a:r>
            <a:r>
              <a:rPr lang="th-TH" sz="3200" dirty="0" smtClean="0"/>
              <a:t>ลุม</a:t>
            </a:r>
            <a:r>
              <a:rPr lang="th-TH" sz="3200" dirty="0"/>
              <a:t>ไป</a:t>
            </a:r>
            <a:r>
              <a:rPr lang="th-TH" sz="3200" dirty="0" smtClean="0"/>
              <a:t>ที่</a:t>
            </a:r>
            <a:r>
              <a:rPr lang="en-US" sz="3200" dirty="0" smtClean="0"/>
              <a:t>Container</a:t>
            </a:r>
            <a:r>
              <a:rPr lang="th-TH" sz="3200" dirty="0" smtClean="0"/>
              <a:t>ที่</a:t>
            </a:r>
            <a:r>
              <a:rPr lang="th-TH" sz="3200" dirty="0" smtClean="0"/>
              <a:t>จะ</a:t>
            </a:r>
            <a:r>
              <a:rPr lang="th-TH" sz="3200" dirty="0"/>
              <a:t>มีอยู่แม้ใน</a:t>
            </a:r>
            <a:r>
              <a:rPr lang="th-TH" sz="3200" dirty="0" smtClean="0"/>
              <a:t>ขณะที่</a:t>
            </a:r>
            <a:r>
              <a:rPr lang="en-US" sz="3200" dirty="0" smtClean="0"/>
              <a:t>Container</a:t>
            </a:r>
            <a:r>
              <a:rPr lang="th-TH" sz="3200" dirty="0" smtClean="0"/>
              <a:t>หยุด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8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โวลูม </a:t>
            </a:r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56" y="1454367"/>
            <a:ext cx="8290688" cy="39492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4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การใช้โวลูม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การกระจายแอปพลิเคชันที่เป็น </a:t>
            </a:r>
            <a:r>
              <a:rPr lang="en-US" sz="3200" dirty="0" smtClean="0"/>
              <a:t>state </a:t>
            </a:r>
            <a:r>
              <a:rPr lang="th-TH" sz="3200" dirty="0" smtClean="0"/>
              <a:t>บนคลัสเตอร์</a:t>
            </a:r>
          </a:p>
          <a:p>
            <a:pPr lvl="1"/>
            <a:r>
              <a:rPr lang="th-TH" sz="2800" dirty="0" smtClean="0"/>
              <a:t>แอปพลิเคชันเหล่านั้นจำเป็นต้อง อ่าน/เขียน</a:t>
            </a:r>
            <a:r>
              <a:rPr lang="th-TH" sz="2800" dirty="0"/>
              <a:t>ไฟล์บนระบบ</a:t>
            </a:r>
            <a:r>
              <a:rPr lang="th-TH" sz="2800" dirty="0" smtClean="0"/>
              <a:t>ไฟล์ท้องถิ่นที่</a:t>
            </a:r>
            <a:r>
              <a:rPr lang="th-TH" sz="2800" dirty="0"/>
              <a:t>จะต้องคง</a:t>
            </a:r>
            <a:r>
              <a:rPr lang="th-TH" sz="2800" dirty="0" smtClean="0"/>
              <a:t>อยู่ให้สอดคล้องต่อเวลา</a:t>
            </a:r>
            <a:endParaRPr lang="th-TH" sz="2800" dirty="0"/>
          </a:p>
          <a:p>
            <a:r>
              <a:rPr lang="th-TH" sz="3200" dirty="0" smtClean="0"/>
              <a:t>ผู้เรียนสามารถ</a:t>
            </a:r>
            <a:r>
              <a:rPr lang="th-TH" sz="3200" dirty="0"/>
              <a:t>เรียกใช้ฐานข้อมูล </a:t>
            </a:r>
            <a:r>
              <a:rPr lang="en-US" sz="3200" dirty="0"/>
              <a:t>MySQL </a:t>
            </a:r>
            <a:r>
              <a:rPr lang="th-TH" sz="3200" dirty="0"/>
              <a:t>โดยใช้ปริมาณที่ต่อเนื่อง</a:t>
            </a:r>
          </a:p>
          <a:p>
            <a:pPr lvl="1"/>
            <a:r>
              <a:rPr lang="th-TH" sz="2800" dirty="0" smtClean="0"/>
              <a:t>แม้ว่า</a:t>
            </a:r>
            <a:r>
              <a:rPr lang="th-TH" sz="2800" dirty="0"/>
              <a:t>สิ่งนี้</a:t>
            </a:r>
            <a:r>
              <a:rPr lang="th-TH" sz="2800" dirty="0" smtClean="0"/>
              <a:t>อาจจะไม่</a:t>
            </a:r>
            <a:r>
              <a:rPr lang="th-TH" sz="2800" dirty="0"/>
              <a:t>พร้อมสำหรับ</a:t>
            </a:r>
            <a:r>
              <a:rPr lang="th-TH" sz="2800" dirty="0" smtClean="0"/>
              <a:t>การดำเนินการการผลิต</a:t>
            </a:r>
            <a:endParaRPr lang="th-TH" sz="2800" dirty="0"/>
          </a:p>
          <a:p>
            <a:pPr lvl="1"/>
            <a:r>
              <a:rPr lang="th-TH" sz="2800" dirty="0" smtClean="0"/>
              <a:t>โวลูมเป็น</a:t>
            </a:r>
            <a:r>
              <a:rPr lang="th-TH" sz="2800" dirty="0"/>
              <a:t>ของใหม่ตั้งแต่เดือนมิถุนายน 2559 </a:t>
            </a:r>
            <a:r>
              <a:rPr lang="th-TH" sz="2800" dirty="0" smtClean="0"/>
              <a:t>ที่ปล่อยใน </a:t>
            </a:r>
            <a:r>
              <a:rPr lang="en-US" sz="2800" dirty="0" err="1"/>
              <a:t>Kubernetes</a:t>
            </a:r>
            <a:r>
              <a:rPr lang="en-US" sz="2800" dirty="0"/>
              <a:t> </a:t>
            </a:r>
            <a:r>
              <a:rPr lang="th-TH" sz="2800" dirty="0" smtClean="0"/>
              <a:t>ดังนั้นขึ้นอยู่</a:t>
            </a:r>
            <a:r>
              <a:rPr lang="th-TH" sz="2800" dirty="0"/>
              <a:t>กับ</a:t>
            </a:r>
            <a:r>
              <a:rPr lang="th-TH" sz="2800" dirty="0" smtClean="0"/>
              <a:t>ว่าการปฏิบัติการ </a:t>
            </a:r>
            <a:r>
              <a:rPr lang="en-US" sz="2800" dirty="0" smtClean="0"/>
              <a:t>- </a:t>
            </a:r>
            <a:r>
              <a:rPr lang="th-TH" sz="2800" dirty="0" smtClean="0"/>
              <a:t>ผู้เรียนจำเป็นต้องระมัดระวัง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โวลูมกรณีที่โหนดหยุดทำงาน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Pod </a:t>
            </a:r>
            <a:r>
              <a:rPr lang="th-TH" dirty="0" smtClean="0"/>
              <a:t>สามารถกำหนดการบนโหนดอื่นได้ และโวลูมจะติดต่อกับโหนดใหม่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262" y="2990371"/>
            <a:ext cx="6437476" cy="24247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การใช้ </a:t>
            </a:r>
            <a:r>
              <a:rPr lang="en-US" dirty="0" smtClean="0"/>
              <a:t>Volumes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07387" cy="4912800"/>
          </a:xfrm>
        </p:spPr>
        <p:txBody>
          <a:bodyPr>
            <a:normAutofit fontScale="92500"/>
          </a:bodyPr>
          <a:lstStyle/>
          <a:p>
            <a:r>
              <a:rPr lang="th-TH" dirty="0" smtClean="0"/>
              <a:t>เริ่มจากการสร้าง </a:t>
            </a:r>
            <a:r>
              <a:rPr lang="en-US" dirty="0" smtClean="0"/>
              <a:t>volume </a:t>
            </a:r>
            <a:r>
              <a:rPr lang="th-TH" dirty="0" smtClean="0"/>
              <a:t>ลำดับแรก</a:t>
            </a:r>
          </a:p>
          <a:p>
            <a:endParaRPr lang="th-TH" dirty="0"/>
          </a:p>
          <a:p>
            <a:endParaRPr lang="th-TH" dirty="0" smtClean="0"/>
          </a:p>
          <a:p>
            <a:endParaRPr lang="th-TH" dirty="0"/>
          </a:p>
          <a:p>
            <a:endParaRPr lang="th-TH" dirty="0" smtClean="0"/>
          </a:p>
          <a:p>
            <a:endParaRPr lang="th-TH" dirty="0"/>
          </a:p>
          <a:p>
            <a:endParaRPr lang="th-TH" dirty="0" smtClean="0"/>
          </a:p>
          <a:p>
            <a:endParaRPr lang="th-TH" dirty="0"/>
          </a:p>
          <a:p>
            <a:r>
              <a:rPr lang="th-TH" dirty="0" smtClean="0"/>
              <a:t>สร้าง </a:t>
            </a:r>
            <a:r>
              <a:rPr lang="en-US" dirty="0" smtClean="0"/>
              <a:t>10 GB </a:t>
            </a:r>
            <a:r>
              <a:rPr lang="th-TH" dirty="0" smtClean="0"/>
              <a:t>ชื่อ </a:t>
            </a:r>
            <a:r>
              <a:rPr lang="en-US" dirty="0" smtClean="0"/>
              <a:t>us-east-1a</a:t>
            </a:r>
          </a:p>
          <a:p>
            <a:r>
              <a:rPr lang="th-TH" dirty="0" smtClean="0"/>
              <a:t>เทคนิค</a:t>
            </a:r>
            <a:r>
              <a:rPr lang="en-US" dirty="0" smtClean="0"/>
              <a:t>:</a:t>
            </a:r>
            <a:r>
              <a:rPr lang="th-TH" dirty="0" smtClean="0"/>
              <a:t> โหนดที่ </a:t>
            </a:r>
            <a:r>
              <a:rPr lang="en-US" dirty="0" smtClean="0"/>
              <a:t>pod </a:t>
            </a:r>
            <a:r>
              <a:rPr lang="th-TH" dirty="0" smtClean="0"/>
              <a:t>กำลังทำงานอยู่บนเป็นสิ่งที่จำเป็นใน</a:t>
            </a:r>
            <a:r>
              <a:rPr lang="th-TH" b="1" dirty="0" smtClean="0"/>
              <a:t>โซนที่พร้อมใช้เดียวกัน</a:t>
            </a:r>
            <a:endParaRPr lang="th-TH" b="1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6185" y="2344172"/>
            <a:ext cx="8588327" cy="31085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$ </a:t>
            </a:r>
            <a:r>
              <a:rPr lang="en-US" sz="1600" dirty="0" err="1"/>
              <a:t>aws</a:t>
            </a:r>
            <a:r>
              <a:rPr lang="en-US" sz="1600" dirty="0"/>
              <a:t> ec2 create-volume --size 10 --region us-east-1 --availability-zone us-east-1a --volume-type gp2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"</a:t>
            </a:r>
            <a:r>
              <a:rPr lang="en-US" sz="1600" dirty="0" err="1"/>
              <a:t>VolumeId</a:t>
            </a:r>
            <a:r>
              <a:rPr lang="en-US" sz="1600" dirty="0"/>
              <a:t>": </a:t>
            </a:r>
            <a:r>
              <a:rPr lang="en-US" sz="1600" b="1" dirty="0"/>
              <a:t>"vol-055681138509322ee",</a:t>
            </a:r>
          </a:p>
          <a:p>
            <a:r>
              <a:rPr lang="en-US" sz="1600" dirty="0"/>
              <a:t>   "</a:t>
            </a:r>
            <a:r>
              <a:rPr lang="en-US" sz="1600" dirty="0" err="1"/>
              <a:t>VolumeType</a:t>
            </a:r>
            <a:r>
              <a:rPr lang="en-US" sz="1600" dirty="0"/>
              <a:t>": "gp2",</a:t>
            </a:r>
          </a:p>
          <a:p>
            <a:r>
              <a:rPr lang="en-US" sz="1600" dirty="0"/>
              <a:t>   "Encrypted": false,</a:t>
            </a:r>
          </a:p>
          <a:p>
            <a:r>
              <a:rPr lang="en-US" sz="1600" dirty="0"/>
              <a:t>   "</a:t>
            </a:r>
            <a:r>
              <a:rPr lang="en-US" sz="1600" dirty="0" err="1"/>
              <a:t>CreateTime</a:t>
            </a:r>
            <a:r>
              <a:rPr lang="en-US" sz="1600" dirty="0"/>
              <a:t>": "2016-11-08T13:51:33.317Z",</a:t>
            </a:r>
          </a:p>
          <a:p>
            <a:r>
              <a:rPr lang="en-US" sz="1600" dirty="0"/>
              <a:t>   "</a:t>
            </a:r>
            <a:r>
              <a:rPr lang="en-US" sz="1600" dirty="0" err="1"/>
              <a:t>AvailabilityZone</a:t>
            </a:r>
            <a:r>
              <a:rPr lang="en-US" sz="1600" dirty="0"/>
              <a:t>": "eu-west-1a",</a:t>
            </a:r>
          </a:p>
          <a:p>
            <a:r>
              <a:rPr lang="en-US" sz="1600" dirty="0"/>
              <a:t>   "Size": 10,</a:t>
            </a:r>
          </a:p>
          <a:p>
            <a:r>
              <a:rPr lang="en-US" sz="1600" dirty="0"/>
              <a:t>   "</a:t>
            </a:r>
            <a:r>
              <a:rPr lang="en-US" sz="1600" dirty="0" err="1"/>
              <a:t>SnapshotId</a:t>
            </a:r>
            <a:r>
              <a:rPr lang="en-US" sz="1600" dirty="0"/>
              <a:t>": "",</a:t>
            </a:r>
          </a:p>
          <a:p>
            <a:r>
              <a:rPr lang="en-US" sz="1600" dirty="0"/>
              <a:t>   "</a:t>
            </a:r>
            <a:r>
              <a:rPr lang="en-US" sz="1600" dirty="0" err="1"/>
              <a:t>Iops</a:t>
            </a:r>
            <a:r>
              <a:rPr lang="en-US" sz="1600" dirty="0"/>
              <a:t>": 100,</a:t>
            </a:r>
          </a:p>
          <a:p>
            <a:r>
              <a:rPr lang="en-US" sz="1600" dirty="0"/>
              <a:t>   "State": "creating"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1995" y="3350607"/>
            <a:ext cx="2353465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th-TH" dirty="0" smtClean="0"/>
              <a:t>บันทึก </a:t>
            </a:r>
            <a:r>
              <a:rPr lang="en-US" dirty="0" err="1" smtClean="0"/>
              <a:t>VolumeID</a:t>
            </a:r>
            <a:r>
              <a:rPr lang="en-US" dirty="0" smtClean="0"/>
              <a:t> </a:t>
            </a:r>
            <a:r>
              <a:rPr lang="th-TH" dirty="0" smtClean="0"/>
              <a:t>ในการดาวน์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37428" y="3038620"/>
            <a:ext cx="1308296" cy="379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2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การสร้าง </a:t>
            </a:r>
            <a:r>
              <a:rPr lang="en-US" dirty="0" smtClean="0"/>
              <a:t>Pod </a:t>
            </a:r>
            <a:r>
              <a:rPr lang="th-TH" dirty="0" smtClean="0"/>
              <a:t>และกำหนดค่าโวลูม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48840" y="2016135"/>
            <a:ext cx="4846320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[…]</a:t>
            </a:r>
          </a:p>
          <a:p>
            <a:r>
              <a:rPr lang="en-US" dirty="0"/>
              <a:t>spec:</a:t>
            </a:r>
          </a:p>
          <a:p>
            <a:r>
              <a:rPr lang="en-US" dirty="0"/>
              <a:t>   containers:</a:t>
            </a:r>
          </a:p>
          <a:p>
            <a:r>
              <a:rPr lang="en-US" dirty="0"/>
              <a:t>   - name: k8s-demo</a:t>
            </a:r>
          </a:p>
          <a:p>
            <a:r>
              <a:rPr lang="en-US" dirty="0"/>
              <a:t>      image: </a:t>
            </a:r>
            <a:r>
              <a:rPr lang="en-US" dirty="0" err="1" smtClean="0"/>
              <a:t>sipadocker</a:t>
            </a:r>
            <a:r>
              <a:rPr lang="en-US" dirty="0" smtClean="0"/>
              <a:t>/k8s-demo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volumeMounts</a:t>
            </a:r>
            <a:r>
              <a:rPr lang="en-US" dirty="0"/>
              <a:t>:</a:t>
            </a:r>
          </a:p>
          <a:p>
            <a:r>
              <a:rPr lang="en-US" dirty="0"/>
              <a:t>      - </a:t>
            </a:r>
            <a:r>
              <a:rPr lang="en-US" dirty="0" err="1"/>
              <a:t>mountPath</a:t>
            </a:r>
            <a:r>
              <a:rPr lang="en-US" dirty="0"/>
              <a:t>: /</a:t>
            </a:r>
            <a:r>
              <a:rPr lang="en-US" dirty="0" err="1"/>
              <a:t>myvol</a:t>
            </a:r>
            <a:endParaRPr lang="en-US" dirty="0"/>
          </a:p>
          <a:p>
            <a:r>
              <a:rPr lang="en-US" dirty="0"/>
              <a:t>         name: </a:t>
            </a:r>
            <a:r>
              <a:rPr lang="en-US" dirty="0" err="1"/>
              <a:t>myvolume</a:t>
            </a:r>
            <a:endParaRPr lang="en-US" dirty="0"/>
          </a:p>
          <a:p>
            <a:r>
              <a:rPr lang="en-US" dirty="0"/>
              <a:t>      ports:</a:t>
            </a:r>
          </a:p>
          <a:p>
            <a:r>
              <a:rPr lang="en-US" dirty="0"/>
              <a:t>      - </a:t>
            </a:r>
            <a:r>
              <a:rPr lang="en-US" dirty="0" err="1"/>
              <a:t>containerPort</a:t>
            </a:r>
            <a:r>
              <a:rPr lang="en-US" dirty="0"/>
              <a:t>: 3000</a:t>
            </a:r>
          </a:p>
          <a:p>
            <a:r>
              <a:rPr lang="en-US" dirty="0"/>
              <a:t>   volumes:</a:t>
            </a:r>
          </a:p>
          <a:p>
            <a:r>
              <a:rPr lang="en-US" dirty="0"/>
              <a:t>   - name: </a:t>
            </a:r>
            <a:r>
              <a:rPr lang="en-US" dirty="0" err="1"/>
              <a:t>myvolume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awsElasticBlockStore</a:t>
            </a:r>
            <a:r>
              <a:rPr lang="en-US" dirty="0"/>
              <a:t>:</a:t>
            </a:r>
          </a:p>
          <a:p>
            <a:r>
              <a:rPr lang="en-US" dirty="0"/>
              <a:t>         </a:t>
            </a:r>
            <a:r>
              <a:rPr lang="en-US" dirty="0" err="1"/>
              <a:t>volumeID</a:t>
            </a:r>
            <a:r>
              <a:rPr lang="en-US" dirty="0"/>
              <a:t>: vol-055681138509322ee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ปฏิบัติการการ</a:t>
            </a:r>
            <a:r>
              <a:rPr lang="th-TH" dirty="0" smtClean="0"/>
              <a:t>ใช้โวลูม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การจัดเตรียมโวลูม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6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Kubernetes</a:t>
            </a:r>
            <a:r>
              <a:rPr lang="en-US" dirty="0" smtClean="0"/>
              <a:t> </a:t>
            </a:r>
            <a:r>
              <a:rPr lang="th-TH" dirty="0" smtClean="0"/>
              <a:t>คืออะไร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Kubernetes</a:t>
            </a:r>
            <a:r>
              <a:rPr lang="en-US" dirty="0"/>
              <a:t> </a:t>
            </a:r>
            <a:r>
              <a:rPr lang="th-TH" dirty="0"/>
              <a:t>เป็นระบบ </a:t>
            </a:r>
            <a:r>
              <a:rPr lang="en-US" dirty="0"/>
              <a:t>orchestration </a:t>
            </a:r>
            <a:r>
              <a:rPr lang="th-TH" dirty="0"/>
              <a:t>โอเพ่นซอร์ส</a:t>
            </a:r>
            <a:r>
              <a:rPr lang="th-TH" dirty="0" smtClean="0"/>
              <a:t>สำหรับ</a:t>
            </a:r>
            <a:r>
              <a:rPr lang="en-US" dirty="0" smtClean="0"/>
              <a:t>Container</a:t>
            </a:r>
            <a:r>
              <a:rPr lang="th-TH" dirty="0" smtClean="0"/>
              <a:t> </a:t>
            </a:r>
            <a:r>
              <a:rPr lang="en-US" dirty="0" err="1"/>
              <a:t>Docker</a:t>
            </a:r>
            <a:endParaRPr lang="en-US" dirty="0"/>
          </a:p>
          <a:p>
            <a:pPr lvl="1"/>
            <a:r>
              <a:rPr lang="th-TH" dirty="0" smtClean="0"/>
              <a:t>ช่วยให้ผู้เรียนสามารถจัด</a:t>
            </a:r>
            <a:r>
              <a:rPr lang="th-TH" dirty="0" smtClean="0"/>
              <a:t>กำหนดการ</a:t>
            </a:r>
            <a:r>
              <a:rPr lang="en-US" dirty="0" smtClean="0"/>
              <a:t>Container</a:t>
            </a:r>
            <a:r>
              <a:rPr lang="th-TH" dirty="0" smtClean="0"/>
              <a:t>บนคลัส</a:t>
            </a:r>
            <a:r>
              <a:rPr lang="th-TH" dirty="0"/>
              <a:t>เตอร์</a:t>
            </a:r>
            <a:r>
              <a:rPr lang="th-TH" dirty="0" smtClean="0"/>
              <a:t>ของเครื่อง</a:t>
            </a:r>
          </a:p>
          <a:p>
            <a:pPr lvl="1"/>
            <a:r>
              <a:rPr lang="th-TH" dirty="0" smtClean="0"/>
              <a:t>ผู้เรียนสามารถ</a:t>
            </a:r>
            <a:r>
              <a:rPr lang="th-TH" dirty="0"/>
              <a:t>เรียกใช้</a:t>
            </a:r>
            <a:r>
              <a:rPr lang="th-TH" dirty="0" smtClean="0"/>
              <a:t>หลาย</a:t>
            </a:r>
            <a:r>
              <a:rPr lang="en-US" dirty="0" smtClean="0"/>
              <a:t>Container</a:t>
            </a:r>
            <a:r>
              <a:rPr lang="th-TH" dirty="0" smtClean="0"/>
              <a:t>ใน</a:t>
            </a:r>
            <a:r>
              <a:rPr lang="th-TH" dirty="0"/>
              <a:t>เครื่อง</a:t>
            </a:r>
            <a:r>
              <a:rPr lang="th-TH" dirty="0" smtClean="0"/>
              <a:t>เดียว</a:t>
            </a:r>
          </a:p>
          <a:p>
            <a:pPr lvl="1"/>
            <a:r>
              <a:rPr lang="th-TH" dirty="0" smtClean="0"/>
              <a:t>ผู้เรียนสามารถ</a:t>
            </a:r>
            <a:r>
              <a:rPr lang="th-TH" dirty="0"/>
              <a:t>ใช้งานบริการที่ยาวนาน (เช่น</a:t>
            </a:r>
            <a:r>
              <a:rPr lang="th-TH" dirty="0" smtClean="0"/>
              <a:t>เว็บแอปพลิเคชัน)</a:t>
            </a:r>
          </a:p>
          <a:p>
            <a:pPr lvl="1"/>
            <a:r>
              <a:rPr lang="en-US" dirty="0" err="1" smtClean="0"/>
              <a:t>Kubernetes</a:t>
            </a:r>
            <a:r>
              <a:rPr lang="en-US" dirty="0" smtClean="0"/>
              <a:t> </a:t>
            </a:r>
            <a:r>
              <a:rPr lang="th-TH" dirty="0"/>
              <a:t>จะจัดการ</a:t>
            </a:r>
            <a:r>
              <a:rPr lang="th-TH" dirty="0" smtClean="0"/>
              <a:t>สถานะ</a:t>
            </a:r>
            <a:r>
              <a:rPr lang="en-US" dirty="0" smtClean="0"/>
              <a:t>(State)</a:t>
            </a:r>
            <a:r>
              <a:rPr lang="th-TH" dirty="0" smtClean="0"/>
              <a:t>ของ</a:t>
            </a:r>
            <a:r>
              <a:rPr lang="en-US" dirty="0" smtClean="0"/>
              <a:t>Container</a:t>
            </a:r>
            <a:r>
              <a:rPr lang="th-TH" dirty="0" smtClean="0"/>
              <a:t>เหล่านี้</a:t>
            </a:r>
            <a:endParaRPr lang="th-TH" dirty="0" smtClean="0"/>
          </a:p>
          <a:p>
            <a:pPr lvl="2"/>
            <a:r>
              <a:rPr lang="th-TH" dirty="0" smtClean="0"/>
              <a:t>สามารถ</a:t>
            </a:r>
            <a:r>
              <a:rPr lang="th-TH" dirty="0" smtClean="0"/>
              <a:t>เริ่ม</a:t>
            </a:r>
            <a:r>
              <a:rPr lang="en-US" dirty="0" smtClean="0"/>
              <a:t>Container</a:t>
            </a:r>
            <a:r>
              <a:rPr lang="th-TH" dirty="0" smtClean="0"/>
              <a:t>บน</a:t>
            </a:r>
            <a:r>
              <a:rPr lang="th-TH" dirty="0"/>
              <a:t>โหนดที่เฉพาะเจาะจง</a:t>
            </a:r>
          </a:p>
          <a:p>
            <a:pPr lvl="2"/>
            <a:r>
              <a:rPr lang="th-TH" dirty="0" smtClean="0"/>
              <a:t>รี</a:t>
            </a:r>
            <a:r>
              <a:rPr lang="th-TH" dirty="0" smtClean="0"/>
              <a:t>สตาร์ท</a:t>
            </a:r>
            <a:r>
              <a:rPr lang="en-US" dirty="0" smtClean="0"/>
              <a:t>Container</a:t>
            </a:r>
            <a:r>
              <a:rPr lang="th-TH" dirty="0" smtClean="0"/>
              <a:t>เมื่อ</a:t>
            </a:r>
            <a:r>
              <a:rPr lang="th-TH" dirty="0"/>
              <a:t>มัน</a:t>
            </a:r>
            <a:r>
              <a:rPr lang="th-TH" dirty="0" smtClean="0"/>
              <a:t>ถูกยกเลิก หรือเลิกใช้</a:t>
            </a:r>
            <a:endParaRPr lang="th-TH" dirty="0"/>
          </a:p>
          <a:p>
            <a:pPr lvl="2"/>
            <a:r>
              <a:rPr lang="th-TH" dirty="0" smtClean="0"/>
              <a:t>สามารถ</a:t>
            </a:r>
            <a:r>
              <a:rPr lang="th-TH" dirty="0" smtClean="0"/>
              <a:t>ย้าย</a:t>
            </a:r>
            <a:r>
              <a:rPr lang="en-US" dirty="0" smtClean="0"/>
              <a:t>Container</a:t>
            </a:r>
            <a:r>
              <a:rPr lang="th-TH" dirty="0" smtClean="0"/>
              <a:t>จาก</a:t>
            </a:r>
            <a:r>
              <a:rPr lang="th-TH" dirty="0"/>
              <a:t>โหนดหนึ่งไปยังโหนดอื่น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5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การจัดเตรียมโวลูม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Kubernetes</a:t>
            </a:r>
            <a:r>
              <a:rPr lang="en-US" dirty="0" smtClean="0"/>
              <a:t> plugins </a:t>
            </a:r>
            <a:r>
              <a:rPr lang="th-TH" dirty="0" smtClean="0"/>
              <a:t>มีความสามารถในการจัดเตรียมพื้นที่ล่วงหน้า</a:t>
            </a:r>
          </a:p>
          <a:p>
            <a:r>
              <a:rPr lang="en-US" dirty="0" smtClean="0"/>
              <a:t>AWS Plugin </a:t>
            </a:r>
            <a:r>
              <a:rPr lang="th-TH" dirty="0" smtClean="0"/>
              <a:t>สามารถกำหนดการจัดเตรียมพื้นที่ล่วงหน้าสำหรับการสร้างโวลูมใน </a:t>
            </a:r>
            <a:r>
              <a:rPr lang="en-US" dirty="0" smtClean="0"/>
              <a:t>AWS </a:t>
            </a:r>
            <a:r>
              <a:rPr lang="th-TH" dirty="0" smtClean="0"/>
              <a:t>ก่อนที่จะนำมาเชื่อมกับโหนด</a:t>
            </a:r>
          </a:p>
          <a:p>
            <a:r>
              <a:rPr lang="th-TH" dirty="0" smtClean="0"/>
              <a:t>การดำเนินการจะใช้ออปเจค </a:t>
            </a:r>
            <a:r>
              <a:rPr lang="en-US" dirty="0" err="1" smtClean="0"/>
              <a:t>StorageClass</a:t>
            </a:r>
            <a:endParaRPr lang="en-US" dirty="0" smtClean="0"/>
          </a:p>
          <a:p>
            <a:pPr lvl="1"/>
            <a:r>
              <a:rPr lang="th-TH" dirty="0" smtClean="0"/>
              <a:t>ยังอยู่ในขั้นตอนการทดลอง แต่จะมีความเสถียรเพื่อใช้ในไม่ช้า</a:t>
            </a:r>
          </a:p>
          <a:p>
            <a:pPr lvl="1"/>
            <a:r>
              <a:rPr lang="th-TH" dirty="0" smtClean="0"/>
              <a:t>วิธีที่ดีให้ตรวจสอบค่ากำหนด และเอกสารที่ </a:t>
            </a:r>
            <a:r>
              <a:rPr lang="en-US" dirty="0"/>
              <a:t>(http://kubernetes.io/docs/user-guide/persistent-volumes/) </a:t>
            </a:r>
            <a:endParaRPr lang="th-TH" dirty="0" smtClean="0"/>
          </a:p>
          <a:p>
            <a:pPr lvl="1"/>
            <a:r>
              <a:rPr lang="th-TH" dirty="0" smtClean="0"/>
              <a:t>ได้เก็บ </a:t>
            </a:r>
            <a:r>
              <a:rPr lang="en-US" dirty="0" err="1" smtClean="0"/>
              <a:t>github</a:t>
            </a:r>
            <a:r>
              <a:rPr lang="en-US" dirty="0" smtClean="0"/>
              <a:t> repository </a:t>
            </a:r>
            <a:r>
              <a:rPr lang="th-TH" dirty="0" smtClean="0"/>
              <a:t>ปรับปรุงเวอร์ชันใหม่ให้ดาวน์โหลด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1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การใช้การจัดเตรียมโวลูมล่วงหน้าอัตโนมัติ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สร้างไฟล์ </a:t>
            </a:r>
            <a:r>
              <a:rPr lang="en-US" dirty="0" err="1" smtClean="0"/>
              <a:t>yaml</a:t>
            </a:r>
            <a:r>
              <a:rPr lang="en-US" dirty="0" smtClean="0"/>
              <a:t>: </a:t>
            </a:r>
            <a:r>
              <a:rPr lang="en-US" dirty="0" err="1" smtClean="0"/>
              <a:t>storage.yml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th-TH" dirty="0" smtClean="0"/>
              <a:t>อนุญาตให้สร้างโวลูมที่เรียกใช้ </a:t>
            </a:r>
            <a:r>
              <a:rPr lang="en-US" dirty="0" err="1" smtClean="0"/>
              <a:t>aws-ebs</a:t>
            </a:r>
            <a:r>
              <a:rPr lang="en-US" dirty="0" smtClean="0"/>
              <a:t> </a:t>
            </a:r>
            <a:r>
              <a:rPr lang="en-US" dirty="0" err="1" smtClean="0"/>
              <a:t>provisioner</a:t>
            </a:r>
            <a:endParaRPr lang="en-US" dirty="0" smtClean="0"/>
          </a:p>
          <a:p>
            <a:r>
              <a:rPr lang="en-US" dirty="0" err="1" smtClean="0"/>
              <a:t>Kubernetes</a:t>
            </a:r>
            <a:r>
              <a:rPr lang="en-US" dirty="0" smtClean="0"/>
              <a:t> </a:t>
            </a:r>
            <a:r>
              <a:rPr lang="th-TH" dirty="0" smtClean="0"/>
              <a:t>กับโวลูมล่วงหน้าของชนิด </a:t>
            </a:r>
            <a:r>
              <a:rPr lang="en-US" dirty="0" smtClean="0"/>
              <a:t>gp2 </a:t>
            </a:r>
            <a:r>
              <a:rPr lang="th-TH" dirty="0" smtClean="0"/>
              <a:t>สำหรับใช้งานทั่วไป </a:t>
            </a:r>
            <a:r>
              <a:rPr lang="en-US" dirty="0" smtClean="0"/>
              <a:t>SSD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8139" y="2447779"/>
            <a:ext cx="4829615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kind: </a:t>
            </a:r>
            <a:r>
              <a:rPr lang="en-US" dirty="0" err="1"/>
              <a:t>StorageClass</a:t>
            </a:r>
            <a:endParaRPr lang="en-US" dirty="0"/>
          </a:p>
          <a:p>
            <a:r>
              <a:rPr lang="en-US" dirty="0" err="1"/>
              <a:t>apiVersion</a:t>
            </a:r>
            <a:r>
              <a:rPr lang="en-US" dirty="0"/>
              <a:t>: storage.k8s.io/v1beta1</a:t>
            </a:r>
          </a:p>
          <a:p>
            <a:r>
              <a:rPr lang="en-US" dirty="0"/>
              <a:t>metadata:</a:t>
            </a:r>
          </a:p>
          <a:p>
            <a:r>
              <a:rPr lang="en-US" dirty="0"/>
              <a:t>   name: standard</a:t>
            </a:r>
          </a:p>
          <a:p>
            <a:r>
              <a:rPr lang="en-US" dirty="0" err="1"/>
              <a:t>provisioner</a:t>
            </a:r>
            <a:r>
              <a:rPr lang="en-US" dirty="0"/>
              <a:t>: kubernetes.io/</a:t>
            </a:r>
            <a:r>
              <a:rPr lang="en-US" dirty="0" err="1"/>
              <a:t>aws-ebs</a:t>
            </a:r>
            <a:endParaRPr lang="en-US" dirty="0"/>
          </a:p>
          <a:p>
            <a:r>
              <a:rPr lang="en-US" dirty="0"/>
              <a:t>parameters:</a:t>
            </a:r>
          </a:p>
          <a:p>
            <a:r>
              <a:rPr lang="en-US" dirty="0"/>
              <a:t>   type: gp2</a:t>
            </a:r>
          </a:p>
          <a:p>
            <a:r>
              <a:rPr lang="en-US" dirty="0"/>
              <a:t>   zone: us-east-1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2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การสร้างไฟล์โวลูมล่วงหน้าขึ้นเอง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ถัดไปผู้เรียนสามารถ</a:t>
            </a:r>
            <a:r>
              <a:rPr lang="th-TH" dirty="0"/>
              <a:t>สร้างการอ้าง</a:t>
            </a:r>
            <a:r>
              <a:rPr lang="th-TH" dirty="0" smtClean="0"/>
              <a:t>สิทธิ์โวลูมและ</a:t>
            </a:r>
            <a:r>
              <a:rPr lang="th-TH" dirty="0"/>
              <a:t>ระบุ</a:t>
            </a:r>
            <a:r>
              <a:rPr lang="th-TH" dirty="0" smtClean="0"/>
              <a:t>ขนาด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my-volume-</a:t>
            </a:r>
            <a:r>
              <a:rPr lang="en-US" dirty="0" err="1" smtClean="0"/>
              <a:t>claim.yml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78036" y="2735892"/>
            <a:ext cx="5451231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kind: </a:t>
            </a:r>
            <a:r>
              <a:rPr lang="en-US" dirty="0" err="1"/>
              <a:t>PersistentVolumeClaim</a:t>
            </a:r>
            <a:endParaRPr lang="en-US" dirty="0"/>
          </a:p>
          <a:p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r>
              <a:rPr lang="en-US" dirty="0"/>
              <a:t>metadata:</a:t>
            </a:r>
          </a:p>
          <a:p>
            <a:r>
              <a:rPr lang="en-US" dirty="0"/>
              <a:t>   name: </a:t>
            </a:r>
            <a:r>
              <a:rPr lang="en-US" b="1" dirty="0" err="1"/>
              <a:t>myclaim</a:t>
            </a:r>
            <a:endParaRPr lang="en-US" b="1" dirty="0"/>
          </a:p>
          <a:p>
            <a:r>
              <a:rPr lang="en-US" dirty="0"/>
              <a:t>   annotations:</a:t>
            </a:r>
          </a:p>
          <a:p>
            <a:r>
              <a:rPr lang="en-US" dirty="0"/>
              <a:t>      volume.beta.kubernetes.io/storage-class: "standard"</a:t>
            </a:r>
          </a:p>
          <a:p>
            <a:r>
              <a:rPr lang="en-US" dirty="0"/>
              <a:t>spec:</a:t>
            </a:r>
          </a:p>
          <a:p>
            <a:r>
              <a:rPr lang="en-US" dirty="0"/>
              <a:t>   </a:t>
            </a:r>
            <a:r>
              <a:rPr lang="en-US" dirty="0" err="1"/>
              <a:t>accessModes</a:t>
            </a:r>
            <a:r>
              <a:rPr lang="en-US" dirty="0"/>
              <a:t>:</a:t>
            </a:r>
          </a:p>
          <a:p>
            <a:r>
              <a:rPr lang="en-US" dirty="0"/>
              <a:t>   - </a:t>
            </a:r>
            <a:r>
              <a:rPr lang="en-US" dirty="0" err="1"/>
              <a:t>ReadWriteOnce</a:t>
            </a:r>
            <a:endParaRPr lang="en-US" dirty="0"/>
          </a:p>
          <a:p>
            <a:r>
              <a:rPr lang="en-US" dirty="0"/>
              <a:t>   resources:</a:t>
            </a:r>
          </a:p>
          <a:p>
            <a:r>
              <a:rPr lang="en-US" dirty="0"/>
              <a:t>      requests:</a:t>
            </a:r>
          </a:p>
          <a:p>
            <a:r>
              <a:rPr lang="en-US" dirty="0"/>
              <a:t>         storage:</a:t>
            </a:r>
            <a:r>
              <a:rPr lang="en-US" b="1" dirty="0"/>
              <a:t> 8Gi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8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การปล่อย </a:t>
            </a:r>
            <a:r>
              <a:rPr lang="en-US" dirty="0" smtClean="0"/>
              <a:t>pod </a:t>
            </a:r>
            <a:r>
              <a:rPr lang="th-TH" dirty="0" smtClean="0"/>
              <a:t>ใช้โวลูม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My-</a:t>
            </a:r>
            <a:r>
              <a:rPr lang="en-US" dirty="0" err="1" smtClean="0"/>
              <a:t>pod.yml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2867" y="2307102"/>
            <a:ext cx="5233182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kind: Pod</a:t>
            </a:r>
          </a:p>
          <a:p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r>
              <a:rPr lang="en-US" dirty="0"/>
              <a:t>metadata:</a:t>
            </a:r>
          </a:p>
          <a:p>
            <a:r>
              <a:rPr lang="en-US" dirty="0"/>
              <a:t>   name: </a:t>
            </a:r>
            <a:r>
              <a:rPr lang="en-US" dirty="0" err="1"/>
              <a:t>mypod</a:t>
            </a:r>
            <a:endParaRPr lang="en-US" dirty="0"/>
          </a:p>
          <a:p>
            <a:r>
              <a:rPr lang="en-US" dirty="0"/>
              <a:t>spec:</a:t>
            </a:r>
          </a:p>
          <a:p>
            <a:r>
              <a:rPr lang="en-US" dirty="0"/>
              <a:t>   containers:</a:t>
            </a:r>
          </a:p>
          <a:p>
            <a:r>
              <a:rPr lang="en-US" dirty="0"/>
              <a:t>   - name: </a:t>
            </a:r>
            <a:r>
              <a:rPr lang="en-US" dirty="0" err="1"/>
              <a:t>myfrontend</a:t>
            </a:r>
            <a:endParaRPr lang="en-US" dirty="0"/>
          </a:p>
          <a:p>
            <a:r>
              <a:rPr lang="en-US" dirty="0"/>
              <a:t>      image: </a:t>
            </a:r>
            <a:r>
              <a:rPr lang="en-US" dirty="0" err="1"/>
              <a:t>nginx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volumeMounts</a:t>
            </a:r>
            <a:r>
              <a:rPr lang="en-US" dirty="0"/>
              <a:t>:</a:t>
            </a:r>
          </a:p>
          <a:p>
            <a:r>
              <a:rPr lang="en-US" dirty="0"/>
              <a:t>      - </a:t>
            </a:r>
            <a:r>
              <a:rPr lang="en-US" dirty="0" err="1"/>
              <a:t>mountPath</a:t>
            </a:r>
            <a:r>
              <a:rPr lang="en-US" dirty="0"/>
              <a:t>: "/</a:t>
            </a:r>
            <a:r>
              <a:rPr lang="en-US" dirty="0" err="1"/>
              <a:t>var</a:t>
            </a:r>
            <a:r>
              <a:rPr lang="en-US" dirty="0"/>
              <a:t>/www/html"</a:t>
            </a:r>
          </a:p>
          <a:p>
            <a:r>
              <a:rPr lang="en-US" dirty="0"/>
              <a:t>         name:</a:t>
            </a:r>
            <a:r>
              <a:rPr lang="en-US" b="1" dirty="0"/>
              <a:t> </a:t>
            </a:r>
            <a:r>
              <a:rPr lang="en-US" b="1" dirty="0" err="1"/>
              <a:t>mypd</a:t>
            </a:r>
            <a:endParaRPr lang="en-US" b="1" dirty="0"/>
          </a:p>
          <a:p>
            <a:r>
              <a:rPr lang="en-US" dirty="0"/>
              <a:t>   volumes:</a:t>
            </a:r>
          </a:p>
          <a:p>
            <a:r>
              <a:rPr lang="en-US" dirty="0"/>
              <a:t>      - name: </a:t>
            </a:r>
            <a:r>
              <a:rPr lang="en-US" b="1" dirty="0" err="1"/>
              <a:t>mypd</a:t>
            </a:r>
            <a:endParaRPr lang="en-US" b="1" dirty="0"/>
          </a:p>
          <a:p>
            <a:r>
              <a:rPr lang="en-US" dirty="0"/>
              <a:t>         </a:t>
            </a:r>
            <a:r>
              <a:rPr lang="en-US" dirty="0" err="1"/>
              <a:t>persistentVolumeClaim</a:t>
            </a:r>
            <a:r>
              <a:rPr lang="en-US" dirty="0"/>
              <a:t>:</a:t>
            </a:r>
          </a:p>
          <a:p>
            <a:r>
              <a:rPr lang="en-US" dirty="0"/>
              <a:t>            </a:t>
            </a:r>
            <a:r>
              <a:rPr lang="en-US" dirty="0" err="1"/>
              <a:t>claimName</a:t>
            </a:r>
            <a:r>
              <a:rPr lang="en-US" dirty="0"/>
              <a:t>: </a:t>
            </a:r>
            <a:r>
              <a:rPr lang="en-US" b="1" dirty="0" err="1"/>
              <a:t>myclaim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 </a:t>
            </a:r>
            <a:r>
              <a:rPr lang="en-US" dirty="0" err="1" smtClean="0"/>
              <a:t>Wordpress</a:t>
            </a:r>
            <a:r>
              <a:rPr lang="en-US" dirty="0" smtClean="0"/>
              <a:t> </a:t>
            </a:r>
            <a:r>
              <a:rPr lang="th-TH" dirty="0" smtClean="0"/>
              <a:t>กับโวลูม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Pod Presets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Pod Presets </a:t>
            </a:r>
            <a:r>
              <a:rPr lang="th-TH" dirty="0" smtClean="0"/>
              <a:t>คืออะไร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Pod presets </a:t>
            </a:r>
            <a:r>
              <a:rPr lang="th-TH" dirty="0" smtClean="0"/>
              <a:t>สามารถ</a:t>
            </a:r>
            <a:r>
              <a:rPr lang="th-TH" dirty="0"/>
              <a:t>แทรกข้อมูลลง</a:t>
            </a:r>
            <a:r>
              <a:rPr lang="th-TH" dirty="0" smtClean="0"/>
              <a:t>ใน </a:t>
            </a:r>
            <a:r>
              <a:rPr lang="en-US" dirty="0" smtClean="0"/>
              <a:t>Pod </a:t>
            </a:r>
            <a:r>
              <a:rPr lang="th-TH" dirty="0" smtClean="0"/>
              <a:t>ได้</a:t>
            </a:r>
            <a:r>
              <a:rPr lang="th-TH" dirty="0"/>
              <a:t>ขณะใช้งาน</a:t>
            </a:r>
          </a:p>
          <a:p>
            <a:pPr lvl="1"/>
            <a:r>
              <a:rPr lang="en-US" dirty="0" smtClean="0"/>
              <a:t>Pod </a:t>
            </a:r>
            <a:r>
              <a:rPr lang="en-US" dirty="0"/>
              <a:t>Presets </a:t>
            </a:r>
            <a:r>
              <a:rPr lang="th-TH" dirty="0"/>
              <a:t>ใช้เพื่อฉีดทรัพยากรของ </a:t>
            </a:r>
            <a:r>
              <a:rPr lang="en-US" dirty="0" err="1"/>
              <a:t>Kubernetes</a:t>
            </a:r>
            <a:r>
              <a:rPr lang="en-US" dirty="0"/>
              <a:t> </a:t>
            </a:r>
            <a:r>
              <a:rPr lang="th-TH" dirty="0"/>
              <a:t>อย่างเป็น</a:t>
            </a:r>
            <a:r>
              <a:rPr lang="th-TH" dirty="0" smtClean="0"/>
              <a:t>ความลับ</a:t>
            </a:r>
            <a:r>
              <a:rPr lang="en-US" dirty="0" smtClean="0"/>
              <a:t>, </a:t>
            </a:r>
            <a:r>
              <a:rPr lang="en-US" dirty="0" err="1" smtClean="0"/>
              <a:t>ConfigMaps</a:t>
            </a:r>
            <a:r>
              <a:rPr lang="en-US" dirty="0" smtClean="0"/>
              <a:t>, </a:t>
            </a:r>
            <a:r>
              <a:rPr lang="en-US" dirty="0"/>
              <a:t>Volumes </a:t>
            </a:r>
            <a:r>
              <a:rPr lang="th-TH" dirty="0"/>
              <a:t>และ </a:t>
            </a:r>
            <a:r>
              <a:rPr lang="en-US" dirty="0"/>
              <a:t>Environment</a:t>
            </a:r>
          </a:p>
          <a:p>
            <a:r>
              <a:rPr lang="th-TH" dirty="0" smtClean="0"/>
              <a:t>ลอง</a:t>
            </a:r>
            <a:r>
              <a:rPr lang="th-TH" dirty="0"/>
              <a:t>นึก</a:t>
            </a:r>
            <a:r>
              <a:rPr lang="th-TH" dirty="0" smtClean="0"/>
              <a:t>ภาพผู้เรียนมีแอปพลิเคชัน </a:t>
            </a:r>
            <a:r>
              <a:rPr lang="th-TH" dirty="0"/>
              <a:t>20 </a:t>
            </a:r>
            <a:r>
              <a:rPr lang="th-TH" dirty="0" smtClean="0"/>
              <a:t>แอป ผู้เรียนต้องการวิธีที่ใช้ </a:t>
            </a:r>
            <a:r>
              <a:rPr lang="en-US" dirty="0" smtClean="0"/>
              <a:t>Pod Presets </a:t>
            </a:r>
            <a:r>
              <a:rPr lang="th-TH" dirty="0" smtClean="0"/>
              <a:t>ที่จำเป็นในการระบุค่าเข้าใช้</a:t>
            </a:r>
            <a:endParaRPr lang="th-TH" dirty="0"/>
          </a:p>
          <a:p>
            <a:pPr lvl="1"/>
            <a:r>
              <a:rPr lang="th-TH" dirty="0" smtClean="0"/>
              <a:t>ผู้เรียนสามารถ</a:t>
            </a:r>
            <a:r>
              <a:rPr lang="th-TH" dirty="0"/>
              <a:t>แก้ไขข้อมูลจำเพาะ 20 รายการและเพิ่ม</a:t>
            </a:r>
            <a:r>
              <a:rPr lang="th-TH" dirty="0" smtClean="0"/>
              <a:t>ข้อมูลเข้าใช้หรือ</a:t>
            </a:r>
            <a:endParaRPr lang="th-TH" dirty="0"/>
          </a:p>
          <a:p>
            <a:pPr lvl="1"/>
            <a:r>
              <a:rPr lang="th-TH" dirty="0" smtClean="0"/>
              <a:t>ผู้เรียนสามารถ</a:t>
            </a:r>
            <a:r>
              <a:rPr lang="th-TH" dirty="0"/>
              <a:t>ใช้ค่าที่ตั้งไว้ล่วงหน้าเพื่อสร้าง 1 </a:t>
            </a:r>
            <a:r>
              <a:rPr lang="th-TH" dirty="0" smtClean="0"/>
              <a:t>วัตถุ ที่ตั้ง</a:t>
            </a:r>
            <a:r>
              <a:rPr lang="th-TH" dirty="0"/>
              <a:t>ไว้ล่วงหน้าซึ่ง</a:t>
            </a:r>
            <a:r>
              <a:rPr lang="th-TH" dirty="0" smtClean="0"/>
              <a:t>จะนำเข้าสภาพแวดล้อม ตัวแปร หรือ</a:t>
            </a:r>
            <a:r>
              <a:rPr lang="th-TH" dirty="0"/>
              <a:t>ไฟล์กำหนดค่าไป</a:t>
            </a:r>
            <a:r>
              <a:rPr lang="th-TH" dirty="0" smtClean="0"/>
              <a:t>ยัง</a:t>
            </a:r>
            <a:r>
              <a:rPr lang="en-US" dirty="0" smtClean="0"/>
              <a:t> Pod </a:t>
            </a:r>
            <a:r>
              <a:rPr lang="th-TH" dirty="0" smtClean="0"/>
              <a:t>ที่</a:t>
            </a:r>
            <a:r>
              <a:rPr lang="th-TH" dirty="0"/>
              <a:t>ตรงกันทั้งหมด</a:t>
            </a:r>
          </a:p>
          <a:p>
            <a:r>
              <a:rPr lang="th-TH" dirty="0" smtClean="0"/>
              <a:t>เมื่อ</a:t>
            </a:r>
            <a:r>
              <a:rPr lang="th-TH" dirty="0"/>
              <a:t>ทำ</a:t>
            </a:r>
            <a:r>
              <a:rPr lang="th-TH" dirty="0" smtClean="0"/>
              <a:t>การนำเข้าตัว</a:t>
            </a:r>
            <a:r>
              <a:rPr lang="th-TH" dirty="0"/>
              <a:t>แปรสภาพแวดล้อมและ </a:t>
            </a:r>
            <a:r>
              <a:rPr lang="en-US" dirty="0" err="1"/>
              <a:t>VolumeMounts</a:t>
            </a:r>
            <a:r>
              <a:rPr lang="en-US" dirty="0"/>
              <a:t> Pod Preset </a:t>
            </a:r>
            <a:r>
              <a:rPr lang="th-TH" dirty="0"/>
              <a:t>จะ</a:t>
            </a:r>
            <a:r>
              <a:rPr lang="th-TH" dirty="0" smtClean="0"/>
              <a:t>นำไปใช้การ</a:t>
            </a:r>
            <a:r>
              <a:rPr lang="th-TH" dirty="0"/>
              <a:t>เปลี่ยนแปลง</a:t>
            </a:r>
            <a:r>
              <a:rPr lang="th-TH" dirty="0" smtClean="0"/>
              <a:t>ใน</a:t>
            </a:r>
            <a:r>
              <a:rPr lang="en-US" dirty="0" smtClean="0"/>
              <a:t>Container</a:t>
            </a:r>
            <a:r>
              <a:rPr lang="th-TH" dirty="0" smtClean="0"/>
              <a:t>ทั้งหมด</a:t>
            </a:r>
            <a:r>
              <a:rPr lang="th-TH" dirty="0" smtClean="0"/>
              <a:t>ภายใน</a:t>
            </a:r>
            <a:r>
              <a:rPr lang="en-US" dirty="0" smtClean="0"/>
              <a:t> Pod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2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smtClean="0"/>
              <a:t>Pod Preset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3218" y="1775758"/>
            <a:ext cx="8637563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/>
              <a:t>apiVersion</a:t>
            </a:r>
            <a:r>
              <a:rPr lang="en-US" sz="1600" dirty="0"/>
              <a:t>: settings.k8s.io/v1alpha1 # you might have to change this after </a:t>
            </a:r>
            <a:r>
              <a:rPr lang="en-US" sz="1600" dirty="0" err="1"/>
              <a:t>PodPresets</a:t>
            </a:r>
            <a:r>
              <a:rPr lang="en-US" sz="1600" dirty="0"/>
              <a:t> become stable</a:t>
            </a:r>
          </a:p>
          <a:p>
            <a:r>
              <a:rPr lang="en-US" sz="1600" dirty="0"/>
              <a:t>kind: </a:t>
            </a:r>
            <a:r>
              <a:rPr lang="en-US" sz="1600" b="1" dirty="0" err="1"/>
              <a:t>PodPreset</a:t>
            </a:r>
            <a:endParaRPr lang="en-US" sz="1600" b="1" dirty="0"/>
          </a:p>
          <a:p>
            <a:r>
              <a:rPr lang="en-US" sz="1600" dirty="0"/>
              <a:t>metadata:</a:t>
            </a:r>
          </a:p>
          <a:p>
            <a:r>
              <a:rPr lang="en-US" sz="1600" dirty="0"/>
              <a:t>   name: share-credential</a:t>
            </a:r>
          </a:p>
          <a:p>
            <a:r>
              <a:rPr lang="en-US" sz="1600" b="1" dirty="0"/>
              <a:t>spec:</a:t>
            </a:r>
          </a:p>
          <a:p>
            <a:r>
              <a:rPr lang="en-US" sz="1600" b="1" dirty="0"/>
              <a:t>   selector:</a:t>
            </a:r>
          </a:p>
          <a:p>
            <a:r>
              <a:rPr lang="en-US" sz="1600" b="1" dirty="0"/>
              <a:t>      </a:t>
            </a:r>
            <a:r>
              <a:rPr lang="en-US" sz="1600" b="1" dirty="0" err="1"/>
              <a:t>matchLabels</a:t>
            </a:r>
            <a:r>
              <a:rPr lang="en-US" sz="1600" b="1" dirty="0"/>
              <a:t>:</a:t>
            </a:r>
          </a:p>
          <a:p>
            <a:r>
              <a:rPr lang="en-US" sz="1600" b="1" dirty="0"/>
              <a:t>         app: </a:t>
            </a:r>
            <a:r>
              <a:rPr lang="en-US" sz="1600" b="1" dirty="0" err="1"/>
              <a:t>myapp</a:t>
            </a:r>
            <a:endParaRPr lang="en-US" sz="1600" b="1" dirty="0"/>
          </a:p>
          <a:p>
            <a:r>
              <a:rPr lang="en-US" sz="1600" dirty="0"/>
              <a:t>      </a:t>
            </a:r>
            <a:r>
              <a:rPr lang="en-US" sz="1600" dirty="0" err="1"/>
              <a:t>env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 - name: MY_SECRET</a:t>
            </a:r>
          </a:p>
          <a:p>
            <a:r>
              <a:rPr lang="en-US" sz="1600" dirty="0"/>
              <a:t>           value: "123456"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volumeMounts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 - </a:t>
            </a:r>
            <a:r>
              <a:rPr lang="en-US" sz="1600" dirty="0" err="1"/>
              <a:t>mountPath</a:t>
            </a:r>
            <a:r>
              <a:rPr lang="en-US" sz="1600" dirty="0"/>
              <a:t>: /share</a:t>
            </a:r>
          </a:p>
          <a:p>
            <a:r>
              <a:rPr lang="en-US" sz="1600" dirty="0"/>
              <a:t>           name: share-volume</a:t>
            </a:r>
          </a:p>
          <a:p>
            <a:r>
              <a:rPr lang="en-US" sz="1600" dirty="0"/>
              <a:t>      volumes:</a:t>
            </a:r>
          </a:p>
          <a:p>
            <a:r>
              <a:rPr lang="en-US" sz="1600" dirty="0"/>
              <a:t>         - name: share-volume</a:t>
            </a:r>
          </a:p>
          <a:p>
            <a:r>
              <a:rPr lang="en-US" sz="1600" dirty="0"/>
              <a:t>           </a:t>
            </a:r>
            <a:r>
              <a:rPr lang="en-US" sz="1600" dirty="0" err="1"/>
              <a:t>emptyDir</a:t>
            </a:r>
            <a:r>
              <a:rPr lang="en-US" sz="1600" dirty="0"/>
              <a:t>: {}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การใช้ </a:t>
            </a:r>
            <a:r>
              <a:rPr lang="en-US" dirty="0" smtClean="0"/>
              <a:t>Pod Preset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ผู้เรียนสามารถ</a:t>
            </a:r>
            <a:r>
              <a:rPr lang="th-TH" sz="3200" dirty="0"/>
              <a:t>ใช้ </a:t>
            </a:r>
            <a:r>
              <a:rPr lang="en-US" sz="3200" dirty="0" err="1"/>
              <a:t>PodPreset</a:t>
            </a:r>
            <a:r>
              <a:rPr lang="en-US" sz="3200" dirty="0"/>
              <a:t> </a:t>
            </a:r>
            <a:r>
              <a:rPr lang="th-TH" sz="3200" dirty="0"/>
              <a:t>ได้มากกว่าหนึ่งรายการซึ่งทั้งหมดนี้จะใช้กับการ</a:t>
            </a:r>
            <a:r>
              <a:rPr lang="th-TH" sz="3200" dirty="0" smtClean="0"/>
              <a:t>จับคู่ </a:t>
            </a:r>
            <a:r>
              <a:rPr lang="en-US" sz="3200" dirty="0" smtClean="0"/>
              <a:t>Pods</a:t>
            </a:r>
            <a:endParaRPr lang="th-TH" sz="3200" dirty="0"/>
          </a:p>
          <a:p>
            <a:r>
              <a:rPr lang="th-TH" sz="3200" dirty="0" smtClean="0"/>
              <a:t>หาก</a:t>
            </a:r>
            <a:r>
              <a:rPr lang="th-TH" sz="3200" dirty="0"/>
              <a:t>มีข้อขัดแย้ง </a:t>
            </a:r>
            <a:r>
              <a:rPr lang="en-US" sz="3200" dirty="0" err="1"/>
              <a:t>PodPreset</a:t>
            </a:r>
            <a:r>
              <a:rPr lang="en-US" sz="3200" dirty="0"/>
              <a:t> </a:t>
            </a:r>
            <a:r>
              <a:rPr lang="th-TH" sz="3200" dirty="0"/>
              <a:t>จะไม่ถูกนำไปใช้</a:t>
            </a:r>
            <a:r>
              <a:rPr lang="th-TH" sz="3200" dirty="0" smtClean="0"/>
              <a:t>กับ </a:t>
            </a:r>
            <a:r>
              <a:rPr lang="en-US" sz="3200" dirty="0" smtClean="0"/>
              <a:t>Pod</a:t>
            </a:r>
            <a:endParaRPr lang="th-TH" sz="3200" dirty="0"/>
          </a:p>
          <a:p>
            <a:r>
              <a:rPr lang="en-US" sz="3200" dirty="0" err="1" smtClean="0"/>
              <a:t>PodPresets</a:t>
            </a:r>
            <a:r>
              <a:rPr lang="en-US" sz="3200" dirty="0" smtClean="0"/>
              <a:t> </a:t>
            </a:r>
            <a:r>
              <a:rPr lang="th-TH" sz="3200" dirty="0"/>
              <a:t>สามารถจับคู่ </a:t>
            </a:r>
            <a:r>
              <a:rPr lang="en-US" sz="3200" dirty="0"/>
              <a:t>Pods </a:t>
            </a:r>
            <a:r>
              <a:rPr lang="th-TH" sz="3200" dirty="0" smtClean="0"/>
              <a:t>ศูนย์</a:t>
            </a:r>
            <a:r>
              <a:rPr lang="th-TH" sz="3200" dirty="0"/>
              <a:t>หรือมากกว่า</a:t>
            </a:r>
          </a:p>
          <a:p>
            <a:pPr lvl="1"/>
            <a:r>
              <a:rPr lang="th-TH" sz="2800" dirty="0"/>
              <a:t>เ</a:t>
            </a:r>
            <a:r>
              <a:rPr lang="th-TH" sz="2800" dirty="0" smtClean="0"/>
              <a:t>ป็นไป</a:t>
            </a:r>
            <a:r>
              <a:rPr lang="th-TH" sz="2800" dirty="0"/>
              <a:t>ได้ว่าขณะนี้ไม่</a:t>
            </a:r>
            <a:r>
              <a:rPr lang="th-TH" sz="2800" dirty="0" smtClean="0"/>
              <a:t>มี</a:t>
            </a:r>
            <a:r>
              <a:rPr lang="en-US" sz="2800" dirty="0" smtClean="0"/>
              <a:t> Pod </a:t>
            </a:r>
            <a:r>
              <a:rPr lang="th-TH" sz="2800" dirty="0" smtClean="0"/>
              <a:t>ที่</a:t>
            </a:r>
            <a:r>
              <a:rPr lang="th-TH" sz="2800" dirty="0"/>
              <a:t>ตรงกัน แต่จับคู่</a:t>
            </a:r>
            <a:r>
              <a:rPr lang="th-TH" sz="2800" dirty="0" smtClean="0"/>
              <a:t>กัน </a:t>
            </a:r>
            <a:r>
              <a:rPr lang="en-US" sz="2800" dirty="0" smtClean="0"/>
              <a:t>Pod </a:t>
            </a:r>
            <a:r>
              <a:rPr lang="th-TH" sz="2800" dirty="0" smtClean="0"/>
              <a:t>จะถูกปล่อยใน</a:t>
            </a:r>
            <a:r>
              <a:rPr lang="th-TH" sz="2800" dirty="0"/>
              <a:t>ภายหลัง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6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 </a:t>
            </a:r>
            <a:r>
              <a:rPr lang="en-US" dirty="0" smtClean="0"/>
              <a:t>Pod Presets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Kubernetes</a:t>
            </a:r>
            <a:r>
              <a:rPr lang="en-US" dirty="0"/>
              <a:t> </a:t>
            </a:r>
            <a:r>
              <a:rPr lang="th-TH" dirty="0"/>
              <a:t>คือ</a:t>
            </a:r>
            <a:r>
              <a:rPr lang="th-TH" dirty="0" smtClean="0"/>
              <a:t>อะไร (ต่อ)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แทนที่จะ</a:t>
            </a:r>
            <a:r>
              <a:rPr lang="th-TH" dirty="0" smtClean="0"/>
              <a:t>เรียกใช้</a:t>
            </a:r>
            <a:r>
              <a:rPr lang="en-US" dirty="0" smtClean="0"/>
              <a:t>Container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th-TH" dirty="0" smtClean="0"/>
              <a:t>สอง</a:t>
            </a:r>
            <a:r>
              <a:rPr lang="th-TH" dirty="0"/>
              <a:t>สามตัวบนโฮสต์เดียวด้วย</a:t>
            </a:r>
            <a:r>
              <a:rPr lang="th-TH" dirty="0" smtClean="0"/>
              <a:t>ตนเอง</a:t>
            </a:r>
            <a:r>
              <a:rPr lang="en-US" dirty="0" err="1" smtClean="0"/>
              <a:t>Kubernetes</a:t>
            </a:r>
            <a:r>
              <a:rPr lang="en-US" dirty="0" smtClean="0"/>
              <a:t> </a:t>
            </a:r>
            <a:r>
              <a:rPr lang="th-TH" dirty="0"/>
              <a:t>เป็นแพลตฟอร์มที่จะ</a:t>
            </a:r>
            <a:r>
              <a:rPr lang="th-TH" dirty="0" smtClean="0"/>
              <a:t>จัดบริหาร</a:t>
            </a:r>
            <a:r>
              <a:rPr lang="en-US" dirty="0" smtClean="0"/>
              <a:t>Container</a:t>
            </a:r>
            <a:r>
              <a:rPr lang="th-TH" dirty="0" smtClean="0"/>
              <a:t>สำหรับผู้เรียน</a:t>
            </a:r>
            <a:endParaRPr lang="th-TH" dirty="0"/>
          </a:p>
          <a:p>
            <a:r>
              <a:rPr lang="th-TH" dirty="0" smtClean="0"/>
              <a:t>กลุ่ม </a:t>
            </a:r>
            <a:r>
              <a:rPr lang="en-US" dirty="0" err="1"/>
              <a:t>Kubernetes</a:t>
            </a:r>
            <a:r>
              <a:rPr lang="en-US" dirty="0"/>
              <a:t> </a:t>
            </a:r>
            <a:r>
              <a:rPr lang="th-TH" dirty="0"/>
              <a:t>สามารถเริ่มต้นด้วยโหนดเดียวจนกระทั่งมีโหนดนับพัน</a:t>
            </a:r>
          </a:p>
          <a:p>
            <a:r>
              <a:rPr lang="th-TH" dirty="0" smtClean="0"/>
              <a:t>บางซอฟต์แวร์ที่เป็นประเภท </a:t>
            </a:r>
            <a:r>
              <a:rPr lang="en-US" dirty="0" smtClean="0"/>
              <a:t>Orchestrators </a:t>
            </a:r>
            <a:r>
              <a:rPr lang="th-TH" dirty="0" smtClean="0"/>
              <a:t>ที่เป็นที่นิยมมีดังนี้</a:t>
            </a:r>
            <a:endParaRPr lang="th-TH" dirty="0"/>
          </a:p>
          <a:p>
            <a:pPr lvl="1"/>
            <a:r>
              <a:rPr lang="en-US" dirty="0" err="1" smtClean="0"/>
              <a:t>Docker</a:t>
            </a:r>
            <a:r>
              <a:rPr lang="th-TH" dirty="0" smtClean="0"/>
              <a:t> </a:t>
            </a:r>
            <a:r>
              <a:rPr lang="en-US" dirty="0"/>
              <a:t>Swarm</a:t>
            </a:r>
          </a:p>
          <a:p>
            <a:pPr lvl="1"/>
            <a:r>
              <a:rPr lang="en-US" dirty="0" err="1" smtClean="0"/>
              <a:t>Mesos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6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StatefulSets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Stateful</a:t>
            </a:r>
            <a:r>
              <a:rPr lang="en-US" sz="2800" dirty="0" smtClean="0"/>
              <a:t> </a:t>
            </a:r>
            <a:r>
              <a:rPr lang="th-TH" sz="2800" dirty="0" smtClean="0"/>
              <a:t>ถูกกระจายแอปบนคลัสเตอร์ </a:t>
            </a:r>
            <a:r>
              <a:rPr lang="en-US" sz="2800" dirty="0" err="1" smtClean="0"/>
              <a:t>Kubernetes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StatefulSets</a:t>
            </a:r>
            <a:r>
              <a:rPr lang="en-US" dirty="0" smtClean="0"/>
              <a:t> </a:t>
            </a:r>
            <a:r>
              <a:rPr lang="th-TH" dirty="0" smtClean="0"/>
              <a:t>คืออะไร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Pet Sets </a:t>
            </a:r>
            <a:r>
              <a:rPr lang="th-TH" dirty="0" smtClean="0"/>
              <a:t>เป็นฟีเจอร์ใหม่ของ </a:t>
            </a:r>
            <a:r>
              <a:rPr lang="en-US" dirty="0" err="1" smtClean="0"/>
              <a:t>Kubernetes</a:t>
            </a:r>
            <a:r>
              <a:rPr lang="en-US" dirty="0" smtClean="0"/>
              <a:t> 1.3, </a:t>
            </a:r>
            <a:r>
              <a:rPr lang="th-TH" dirty="0" smtClean="0"/>
              <a:t>และเปลี่ยนชื่อเป็น </a:t>
            </a:r>
            <a:r>
              <a:rPr lang="en-US" dirty="0" err="1" smtClean="0"/>
              <a:t>StatefulSets</a:t>
            </a:r>
            <a:r>
              <a:rPr lang="en-US" dirty="0" smtClean="0"/>
              <a:t> </a:t>
            </a:r>
            <a:r>
              <a:rPr lang="th-TH" dirty="0" smtClean="0"/>
              <a:t>ซึ่งมีเวอร์ชัน </a:t>
            </a:r>
            <a:r>
              <a:rPr lang="en-US" dirty="0" smtClean="0"/>
              <a:t>Stable </a:t>
            </a:r>
            <a:r>
              <a:rPr lang="th-TH" dirty="0" smtClean="0"/>
              <a:t>ตั้งแต่ </a:t>
            </a:r>
            <a:r>
              <a:rPr lang="en-US" dirty="0" err="1" smtClean="0"/>
              <a:t>Kubernetes</a:t>
            </a:r>
            <a:r>
              <a:rPr lang="en-US" dirty="0" smtClean="0"/>
              <a:t> 1.9</a:t>
            </a:r>
          </a:p>
          <a:p>
            <a:r>
              <a:rPr lang="th-TH" dirty="0"/>
              <a:t>แนะนำให้ใช้</a:t>
            </a:r>
            <a:r>
              <a:rPr lang="th-TH" dirty="0" smtClean="0"/>
              <a:t>งานแอปพลิเคชัน</a:t>
            </a:r>
            <a:r>
              <a:rPr lang="th-TH" dirty="0"/>
              <a:t>ที่</a:t>
            </a:r>
            <a:r>
              <a:rPr lang="th-TH" dirty="0" smtClean="0"/>
              <a:t>เป็น</a:t>
            </a:r>
            <a:r>
              <a:rPr lang="en-US" dirty="0" smtClean="0"/>
              <a:t> </a:t>
            </a:r>
            <a:r>
              <a:rPr lang="en-US" dirty="0" err="1" smtClean="0"/>
              <a:t>Stateful</a:t>
            </a:r>
            <a:endParaRPr lang="th-TH" dirty="0"/>
          </a:p>
          <a:p>
            <a:pPr lvl="1"/>
            <a:r>
              <a:rPr lang="th-TH" dirty="0" smtClean="0"/>
              <a:t>สิ่งที่จำเป็น </a:t>
            </a:r>
            <a:r>
              <a:rPr lang="en-US" dirty="0" smtClean="0"/>
              <a:t>state pod hostname</a:t>
            </a:r>
            <a:r>
              <a:rPr lang="th-TH" dirty="0" smtClean="0"/>
              <a:t> </a:t>
            </a:r>
            <a:r>
              <a:rPr lang="th-TH" dirty="0"/>
              <a:t>(แทน </a:t>
            </a:r>
            <a:r>
              <a:rPr lang="en-US" dirty="0" err="1" smtClean="0"/>
              <a:t>podname-randomstring</a:t>
            </a:r>
            <a:r>
              <a:rPr lang="th-TH" dirty="0"/>
              <a:t>)</a:t>
            </a:r>
            <a:endParaRPr lang="en-US" dirty="0"/>
          </a:p>
          <a:p>
            <a:pPr lvl="2"/>
            <a:r>
              <a:rPr lang="th-TH" dirty="0" smtClean="0"/>
              <a:t>ชื่อ </a:t>
            </a:r>
            <a:r>
              <a:rPr lang="en-US" dirty="0" err="1"/>
              <a:t>podname</a:t>
            </a:r>
            <a:r>
              <a:rPr lang="en-US" dirty="0"/>
              <a:t> </a:t>
            </a:r>
            <a:r>
              <a:rPr lang="th-TH" dirty="0" smtClean="0"/>
              <a:t>ของผู้เรียนจะมีการระบุที่ผูกมัด, การใช้ </a:t>
            </a:r>
            <a:r>
              <a:rPr lang="en-US" dirty="0" smtClean="0"/>
              <a:t>Index </a:t>
            </a:r>
            <a:r>
              <a:rPr lang="th-TH" dirty="0" smtClean="0"/>
              <a:t>เช่น </a:t>
            </a:r>
            <a:r>
              <a:rPr lang="en-US" dirty="0" smtClean="0"/>
              <a:t>podname-0podname-1 </a:t>
            </a:r>
            <a:r>
              <a:rPr lang="th-TH" dirty="0"/>
              <a:t>และ </a:t>
            </a:r>
            <a:r>
              <a:rPr lang="en-US" dirty="0"/>
              <a:t>podname-2 </a:t>
            </a:r>
            <a:r>
              <a:rPr lang="th-TH" dirty="0"/>
              <a:t>(</a:t>
            </a:r>
            <a:r>
              <a:rPr lang="th-TH" dirty="0" smtClean="0"/>
              <a:t>และเมื่อ </a:t>
            </a:r>
            <a:r>
              <a:rPr lang="en-US" dirty="0" smtClean="0"/>
              <a:t>Pod </a:t>
            </a:r>
            <a:r>
              <a:rPr lang="th-TH" dirty="0" smtClean="0"/>
              <a:t>ได้รับ</a:t>
            </a:r>
            <a:r>
              <a:rPr lang="th-TH" dirty="0"/>
              <a:t>การจัดตาราง</a:t>
            </a:r>
            <a:r>
              <a:rPr lang="th-TH" dirty="0" smtClean="0"/>
              <a:t>ใหม่</a:t>
            </a:r>
            <a:r>
              <a:rPr lang="en-US" dirty="0" smtClean="0"/>
              <a:t> </a:t>
            </a:r>
            <a:r>
              <a:rPr lang="th-TH" dirty="0" smtClean="0"/>
              <a:t>จะเก็บค่าระบุตัวตนอยู่)</a:t>
            </a:r>
            <a:endParaRPr lang="th-TH" dirty="0"/>
          </a:p>
          <a:p>
            <a:pPr lvl="1"/>
            <a:r>
              <a:rPr lang="th-TH" dirty="0" smtClean="0"/>
              <a:t> </a:t>
            </a:r>
            <a:r>
              <a:rPr lang="en-US" dirty="0" err="1"/>
              <a:t>Statefulsets</a:t>
            </a:r>
            <a:r>
              <a:rPr lang="en-US" dirty="0"/>
              <a:t> </a:t>
            </a:r>
            <a:r>
              <a:rPr lang="th-TH" dirty="0"/>
              <a:t>อนุญาต</a:t>
            </a:r>
            <a:r>
              <a:rPr lang="th-TH" dirty="0" smtClean="0"/>
              <a:t>ให้แอปที่</a:t>
            </a:r>
            <a:r>
              <a:rPr lang="th-TH" dirty="0"/>
              <a:t>จัดเก็บข้อมูลที่เสถียร</a:t>
            </a:r>
            <a:r>
              <a:rPr lang="th-TH" dirty="0" smtClean="0"/>
              <a:t>พร้อมโวลูมต่างๆ ตามลำดับหมายเลข </a:t>
            </a:r>
            <a:r>
              <a:rPr lang="th-TH" dirty="0"/>
              <a:t>(</a:t>
            </a:r>
            <a:r>
              <a:rPr lang="en-US" dirty="0" err="1" smtClean="0"/>
              <a:t>podname</a:t>
            </a:r>
            <a:r>
              <a:rPr lang="en-US" dirty="0" smtClean="0"/>
              <a:t>-x</a:t>
            </a:r>
            <a:r>
              <a:rPr lang="th-TH" dirty="0" smtClean="0"/>
              <a:t>)</a:t>
            </a:r>
            <a:endParaRPr lang="en-US" dirty="0"/>
          </a:p>
          <a:p>
            <a:pPr lvl="2"/>
            <a:r>
              <a:rPr lang="th-TH" dirty="0" smtClean="0"/>
              <a:t>การลบ และ/หรือ ปรับ</a:t>
            </a:r>
            <a:r>
              <a:rPr lang="th-TH" dirty="0"/>
              <a:t>ขนาด </a:t>
            </a:r>
            <a:r>
              <a:rPr lang="en-US" dirty="0" err="1" smtClean="0"/>
              <a:t>StatefulSet</a:t>
            </a:r>
            <a:r>
              <a:rPr lang="th-TH" dirty="0" smtClean="0"/>
              <a:t> ลดลง</a:t>
            </a:r>
            <a:r>
              <a:rPr lang="en-US" dirty="0" smtClean="0"/>
              <a:t> </a:t>
            </a:r>
            <a:r>
              <a:rPr lang="th-TH" dirty="0"/>
              <a:t>จะไม่ลบโว</a:t>
            </a:r>
            <a:r>
              <a:rPr lang="th-TH" dirty="0" smtClean="0"/>
              <a:t>ลุมเกี่ยวข้อง</a:t>
            </a:r>
            <a:r>
              <a:rPr lang="th-TH" dirty="0"/>
              <a:t>กับ </a:t>
            </a:r>
            <a:r>
              <a:rPr lang="en-US" dirty="0" err="1"/>
              <a:t>StatefulSet</a:t>
            </a:r>
            <a:r>
              <a:rPr lang="en-US" dirty="0"/>
              <a:t> </a:t>
            </a:r>
            <a:r>
              <a:rPr lang="th-TH" dirty="0" smtClean="0"/>
              <a:t>(การ</a:t>
            </a:r>
            <a:r>
              <a:rPr lang="th-TH" dirty="0"/>
              <a:t>เก็บรักษาข้อมูล)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8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StatefulSets</a:t>
            </a:r>
            <a:r>
              <a:rPr lang="en-US" dirty="0" smtClean="0"/>
              <a:t> </a:t>
            </a:r>
            <a:r>
              <a:rPr lang="th-TH" dirty="0" smtClean="0"/>
              <a:t>กับการใช้ </a:t>
            </a:r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StatefulSet</a:t>
            </a:r>
            <a:r>
              <a:rPr lang="en-US" sz="3200" dirty="0"/>
              <a:t> </a:t>
            </a:r>
            <a:r>
              <a:rPr lang="th-TH" sz="3200" dirty="0"/>
              <a:t>จะอนุญาต</a:t>
            </a:r>
            <a:r>
              <a:rPr lang="th-TH" sz="3200" dirty="0" smtClean="0"/>
              <a:t>ให้แอป </a:t>
            </a:r>
            <a:r>
              <a:rPr lang="en-US" sz="3200" dirty="0" err="1"/>
              <a:t>stateful</a:t>
            </a:r>
            <a:r>
              <a:rPr lang="en-US" sz="3200" dirty="0"/>
              <a:t> </a:t>
            </a:r>
            <a:r>
              <a:rPr lang="th-TH" sz="3200" dirty="0" smtClean="0"/>
              <a:t>ของผู้เรียนใช้ </a:t>
            </a:r>
            <a:r>
              <a:rPr lang="en-US" sz="3200" dirty="0"/>
              <a:t>DNS </a:t>
            </a:r>
            <a:r>
              <a:rPr lang="th-TH" sz="3200" dirty="0"/>
              <a:t>เพื่อ</a:t>
            </a:r>
            <a:r>
              <a:rPr lang="th-TH" sz="3200" dirty="0" smtClean="0"/>
              <a:t>ค้นหา</a:t>
            </a:r>
            <a:r>
              <a:rPr lang="en-US" sz="3200" dirty="0" smtClean="0"/>
              <a:t> Peer </a:t>
            </a:r>
            <a:r>
              <a:rPr lang="th-TH" sz="3200" dirty="0" smtClean="0"/>
              <a:t>อื่น </a:t>
            </a:r>
            <a:r>
              <a:rPr lang="th-TH" sz="3200" dirty="0"/>
              <a:t>ๆ</a:t>
            </a:r>
          </a:p>
          <a:p>
            <a:pPr lvl="1"/>
            <a:r>
              <a:rPr lang="th-TH" sz="2800" dirty="0" smtClean="0"/>
              <a:t>คลัสเตอร์คาสซานดรา</a:t>
            </a:r>
            <a:r>
              <a:rPr lang="en-US" sz="2800" dirty="0" smtClean="0"/>
              <a:t>, </a:t>
            </a:r>
            <a:r>
              <a:rPr lang="th-TH" sz="2800" dirty="0" smtClean="0"/>
              <a:t>คลัสเตอร์ </a:t>
            </a:r>
            <a:r>
              <a:rPr lang="en-US" sz="2800" dirty="0" err="1" smtClean="0"/>
              <a:t>ElasticSearch</a:t>
            </a:r>
            <a:r>
              <a:rPr lang="en-US" sz="2800" dirty="0" smtClean="0"/>
              <a:t> </a:t>
            </a:r>
            <a:r>
              <a:rPr lang="th-TH" sz="2800" dirty="0"/>
              <a:t>ใช้ </a:t>
            </a:r>
            <a:r>
              <a:rPr lang="en-US" sz="2800" dirty="0"/>
              <a:t>DNS </a:t>
            </a:r>
            <a:r>
              <a:rPr lang="th-TH" sz="2800" dirty="0"/>
              <a:t>เพื่อค้นหาอื่น </a:t>
            </a:r>
            <a:r>
              <a:rPr lang="th-TH" sz="2800" dirty="0" smtClean="0"/>
              <a:t>ๆสมาชิก</a:t>
            </a:r>
            <a:r>
              <a:rPr lang="th-TH" sz="2800" dirty="0"/>
              <a:t>ของคลัสเตอร์</a:t>
            </a:r>
          </a:p>
          <a:p>
            <a:pPr lvl="2"/>
            <a:r>
              <a:rPr lang="th-TH" sz="2400" dirty="0" smtClean="0"/>
              <a:t>ตัวอย่างเช่น</a:t>
            </a:r>
            <a:r>
              <a:rPr lang="th-TH" sz="2400" dirty="0"/>
              <a:t>: </a:t>
            </a:r>
            <a:r>
              <a:rPr lang="en-US" sz="2400" dirty="0"/>
              <a:t>cassandra-0.cassandra </a:t>
            </a:r>
            <a:r>
              <a:rPr lang="th-TH" sz="2400" dirty="0" smtClean="0"/>
              <a:t>สำหรับ</a:t>
            </a:r>
            <a:r>
              <a:rPr lang="en-US" sz="2400" dirty="0" smtClean="0"/>
              <a:t> Pods </a:t>
            </a:r>
            <a:r>
              <a:rPr lang="th-TH" sz="2400" dirty="0" smtClean="0"/>
              <a:t>ทั้งหมด</a:t>
            </a:r>
            <a:r>
              <a:rPr lang="th-TH" sz="2400" dirty="0"/>
              <a:t>เพื่อไป</a:t>
            </a:r>
            <a:r>
              <a:rPr lang="th-TH" sz="2400" dirty="0" smtClean="0"/>
              <a:t>ถึงโหนดอันแรกในคลัส</a:t>
            </a:r>
            <a:r>
              <a:rPr lang="th-TH" sz="2400" dirty="0"/>
              <a:t>เตอร์ </a:t>
            </a:r>
            <a:r>
              <a:rPr lang="en-US" sz="2400" dirty="0"/>
              <a:t>Cassandra</a:t>
            </a:r>
          </a:p>
          <a:p>
            <a:pPr lvl="1"/>
            <a:r>
              <a:rPr lang="th-TH" sz="2800" dirty="0" smtClean="0"/>
              <a:t>การ</a:t>
            </a:r>
            <a:r>
              <a:rPr lang="th-TH" sz="2800" dirty="0"/>
              <a:t>ใช้ </a:t>
            </a:r>
            <a:r>
              <a:rPr lang="en-US" sz="2800" dirty="0" err="1"/>
              <a:t>StatefulSet</a:t>
            </a:r>
            <a:r>
              <a:rPr lang="en-US" sz="2800" dirty="0"/>
              <a:t> </a:t>
            </a:r>
            <a:r>
              <a:rPr lang="th-TH" sz="2800" dirty="0" smtClean="0"/>
              <a:t>ผู้เรียนสามารถ</a:t>
            </a:r>
            <a:r>
              <a:rPr lang="th-TH" sz="2800" dirty="0"/>
              <a:t>ใช้งานโหนด </a:t>
            </a:r>
            <a:r>
              <a:rPr lang="en-US" sz="2800" dirty="0"/>
              <a:t>Cassandra 3 </a:t>
            </a:r>
            <a:r>
              <a:rPr lang="th-TH" sz="2800" dirty="0" smtClean="0"/>
              <a:t>บน </a:t>
            </a:r>
            <a:r>
              <a:rPr lang="en-US" sz="2800" dirty="0" err="1" smtClean="0"/>
              <a:t>Kubernetes</a:t>
            </a:r>
            <a:r>
              <a:rPr lang="en-US" sz="2800" dirty="0" smtClean="0"/>
              <a:t> </a:t>
            </a:r>
            <a:r>
              <a:rPr lang="th-TH" sz="2800" dirty="0"/>
              <a:t>ชื่อ </a:t>
            </a:r>
            <a:r>
              <a:rPr lang="en-US" sz="2800" dirty="0"/>
              <a:t>cassandra-0 </a:t>
            </a:r>
            <a:r>
              <a:rPr lang="th-TH" sz="2800" dirty="0"/>
              <a:t>จนถึง </a:t>
            </a:r>
            <a:r>
              <a:rPr lang="en-US" sz="2800" dirty="0"/>
              <a:t>cassandra-2</a:t>
            </a:r>
          </a:p>
          <a:p>
            <a:pPr lvl="1"/>
            <a:r>
              <a:rPr lang="th-TH" sz="2800" dirty="0" smtClean="0"/>
              <a:t>หากผู้เรียนจะ</a:t>
            </a:r>
            <a:r>
              <a:rPr lang="th-TH" sz="2800" dirty="0"/>
              <a:t>ไม่ใช้ </a:t>
            </a:r>
            <a:r>
              <a:rPr lang="en-US" sz="2800" dirty="0" err="1"/>
              <a:t>StatefulSet</a:t>
            </a:r>
            <a:r>
              <a:rPr lang="en-US" sz="2800" dirty="0"/>
              <a:t> </a:t>
            </a:r>
            <a:r>
              <a:rPr lang="th-TH" sz="2800" dirty="0" smtClean="0"/>
              <a:t>ผู้เรียนจะ</a:t>
            </a:r>
            <a:r>
              <a:rPr lang="th-TH" sz="2800" dirty="0"/>
              <a:t>ได้รับชื่อโฮสต์แบบไดนามิก</a:t>
            </a:r>
            <a:r>
              <a:rPr lang="th-TH" sz="2800" dirty="0" smtClean="0"/>
              <a:t>ซึ่งผู้เรียนจะ</a:t>
            </a:r>
            <a:r>
              <a:rPr lang="th-TH" sz="2800" dirty="0"/>
              <a:t>ไม่สามารถใช้ในไฟล์การกำหนดค่า</a:t>
            </a:r>
            <a:r>
              <a:rPr lang="th-TH" sz="2800" dirty="0" smtClean="0"/>
              <a:t>ของผู้เรียนได้</a:t>
            </a:r>
            <a:r>
              <a:rPr lang="th-TH" sz="2800" dirty="0"/>
              <a:t>ตาม</a:t>
            </a:r>
            <a:r>
              <a:rPr lang="th-TH" sz="2800" dirty="0" smtClean="0"/>
              <a:t>ชื่อเปลี่ยนแปลง</a:t>
            </a:r>
            <a:r>
              <a:rPr lang="th-TH" sz="2800" dirty="0"/>
              <a:t>อยู่เสมอ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0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การเริ่มต้น และการถอดถอน </a:t>
            </a:r>
            <a:r>
              <a:rPr lang="en-US" dirty="0" err="1" smtClean="0"/>
              <a:t>StatefulSets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StatefulSet</a:t>
            </a:r>
            <a:r>
              <a:rPr lang="en-US" sz="3600" dirty="0"/>
              <a:t> </a:t>
            </a:r>
            <a:r>
              <a:rPr lang="th-TH" sz="3600" dirty="0"/>
              <a:t>จะอนุญาต</a:t>
            </a:r>
            <a:r>
              <a:rPr lang="th-TH" sz="3600" dirty="0" smtClean="0"/>
              <a:t>ให้แอป </a:t>
            </a:r>
            <a:r>
              <a:rPr lang="en-US" sz="3600" dirty="0" err="1"/>
              <a:t>statefulSet</a:t>
            </a:r>
            <a:r>
              <a:rPr lang="en-US" sz="3600" dirty="0"/>
              <a:t> </a:t>
            </a:r>
            <a:r>
              <a:rPr lang="th-TH" sz="3600" dirty="0" smtClean="0"/>
              <a:t>ของผู้เรียนสั่งเริ่มต้นและการ</a:t>
            </a:r>
            <a:r>
              <a:rPr lang="th-TH" sz="3600" dirty="0"/>
              <a:t>ถอดออก:</a:t>
            </a:r>
          </a:p>
          <a:p>
            <a:pPr lvl="1"/>
            <a:r>
              <a:rPr lang="th-TH" sz="3200" dirty="0" smtClean="0"/>
              <a:t>แทนที่</a:t>
            </a:r>
            <a:r>
              <a:rPr lang="th-TH" sz="3200" dirty="0"/>
              <a:t>จะสุ่มเลือก</a:t>
            </a:r>
            <a:r>
              <a:rPr lang="th-TH" sz="3200" dirty="0" smtClean="0"/>
              <a:t>หนึ่ง</a:t>
            </a:r>
            <a:r>
              <a:rPr lang="en-US" sz="3200" dirty="0" smtClean="0"/>
              <a:t> Pod</a:t>
            </a:r>
            <a:r>
              <a:rPr lang="th-TH" sz="3200" dirty="0" smtClean="0"/>
              <a:t> </a:t>
            </a:r>
            <a:r>
              <a:rPr lang="th-TH" sz="3200" dirty="0"/>
              <a:t>(ตัวอย่าง</a:t>
            </a:r>
            <a:r>
              <a:rPr lang="th-TH" sz="3200" dirty="0" smtClean="0"/>
              <a:t>หนึ่งแอปของผู้เรียน)</a:t>
            </a:r>
            <a:r>
              <a:rPr lang="en-US" sz="3200" dirty="0" smtClean="0"/>
              <a:t> </a:t>
            </a:r>
            <a:r>
              <a:rPr lang="th-TH" sz="3200" dirty="0" smtClean="0"/>
              <a:t>ผู้เรียนจะ</a:t>
            </a:r>
            <a:r>
              <a:rPr lang="th-TH" sz="3200" dirty="0"/>
              <a:t>รู้ว่าต้องเลือกอันไหน</a:t>
            </a:r>
          </a:p>
          <a:p>
            <a:pPr lvl="2"/>
            <a:r>
              <a:rPr lang="th-TH" sz="2800" dirty="0" smtClean="0"/>
              <a:t>เมื่อ</a:t>
            </a:r>
            <a:r>
              <a:rPr lang="th-TH" sz="2800" dirty="0"/>
              <a:t>ปรับขนาดขึ้นมันจะเริ่มจาก 0 ถึง </a:t>
            </a:r>
            <a:r>
              <a:rPr lang="en-US" sz="2800" dirty="0"/>
              <a:t>n-1 </a:t>
            </a:r>
            <a:r>
              <a:rPr lang="th-TH" sz="2800" dirty="0" smtClean="0"/>
              <a:t>(</a:t>
            </a:r>
            <a:r>
              <a:rPr lang="en-US" sz="2800" dirty="0" smtClean="0"/>
              <a:t>n </a:t>
            </a:r>
            <a:r>
              <a:rPr lang="en-US" sz="2800" dirty="0"/>
              <a:t>= </a:t>
            </a:r>
            <a:r>
              <a:rPr lang="th-TH" sz="2800" dirty="0" smtClean="0"/>
              <a:t>ปัจจัยเรพพลิเคต</a:t>
            </a:r>
            <a:r>
              <a:rPr lang="th-TH" sz="2800" dirty="0"/>
              <a:t>)</a:t>
            </a:r>
          </a:p>
          <a:p>
            <a:pPr lvl="2"/>
            <a:r>
              <a:rPr lang="th-TH" sz="2800" dirty="0" smtClean="0"/>
              <a:t>เมื่อ</a:t>
            </a:r>
            <a:r>
              <a:rPr lang="th-TH" sz="2800" dirty="0"/>
              <a:t>ลดขนาดมันเริ่มต้นด้วยจำนวนสูงสุด (</a:t>
            </a:r>
            <a:r>
              <a:rPr lang="en-US" sz="2800" dirty="0" smtClean="0"/>
              <a:t>n-1</a:t>
            </a:r>
            <a:r>
              <a:rPr lang="th-TH" sz="2800" dirty="0" smtClean="0"/>
              <a:t>)</a:t>
            </a:r>
            <a:r>
              <a:rPr lang="en-US" sz="2800" dirty="0" smtClean="0"/>
              <a:t> </a:t>
            </a:r>
            <a:r>
              <a:rPr lang="th-TH" sz="2800" dirty="0"/>
              <a:t>ถึง 0</a:t>
            </a:r>
          </a:p>
          <a:p>
            <a:pPr lvl="1"/>
            <a:r>
              <a:rPr lang="th-TH" sz="2800" dirty="0" smtClean="0"/>
              <a:t>สิ่ง</a:t>
            </a:r>
            <a:r>
              <a:rPr lang="th-TH" sz="2800" dirty="0"/>
              <a:t>นี้มีประโยชน์</a:t>
            </a:r>
            <a:r>
              <a:rPr lang="th-TH" sz="2800" dirty="0" smtClean="0"/>
              <a:t>หากผู้เรียนต้องการ</a:t>
            </a:r>
            <a:r>
              <a:rPr lang="th-TH" sz="2800" b="1" dirty="0"/>
              <a:t>ระบาย</a:t>
            </a:r>
            <a:r>
              <a:rPr lang="th-TH" sz="2800" dirty="0"/>
              <a:t>ข้อมูลจากโหนดก่อนสามารถปิดได้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 </a:t>
            </a:r>
            <a:r>
              <a:rPr lang="en-US" dirty="0" err="1" smtClean="0"/>
              <a:t>StatefulSets</a:t>
            </a:r>
            <a:r>
              <a:rPr lang="en-US" dirty="0" smtClean="0"/>
              <a:t>-Cassandra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7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Daemon Sets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5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Daemon Sets </a:t>
            </a:r>
            <a:r>
              <a:rPr lang="th-TH" dirty="0" smtClean="0"/>
              <a:t>คืออะไร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Daemon Sets </a:t>
            </a:r>
            <a:r>
              <a:rPr lang="th-TH" dirty="0" smtClean="0"/>
              <a:t>มั่นใจว่าทุกๆ หนึ่งโหนด</a:t>
            </a:r>
            <a:r>
              <a:rPr lang="en-US" dirty="0" smtClean="0"/>
              <a:t> (Single node)</a:t>
            </a:r>
            <a:r>
              <a:rPr lang="th-TH" dirty="0" smtClean="0"/>
              <a:t>ในคลัส</a:t>
            </a:r>
            <a:r>
              <a:rPr lang="th-TH" dirty="0"/>
              <a:t>เตอร์ </a:t>
            </a:r>
            <a:r>
              <a:rPr lang="en-US" dirty="0" err="1" smtClean="0"/>
              <a:t>Kubernetes</a:t>
            </a:r>
            <a:r>
              <a:rPr lang="en-US" dirty="0" smtClean="0"/>
              <a:t> </a:t>
            </a:r>
            <a:r>
              <a:rPr lang="th-TH" dirty="0" smtClean="0"/>
              <a:t>รันทรัพยากร </a:t>
            </a:r>
            <a:r>
              <a:rPr lang="en-US" dirty="0" smtClean="0"/>
              <a:t>pod </a:t>
            </a:r>
            <a:r>
              <a:rPr lang="th-TH" dirty="0" smtClean="0"/>
              <a:t>เดียวกัน</a:t>
            </a:r>
            <a:endParaRPr lang="th-TH" dirty="0"/>
          </a:p>
          <a:p>
            <a:pPr lvl="1"/>
            <a:r>
              <a:rPr lang="th-TH" dirty="0" smtClean="0"/>
              <a:t>สิ่ง</a:t>
            </a:r>
            <a:r>
              <a:rPr lang="th-TH" dirty="0"/>
              <a:t>นี้มีประโยชน์</a:t>
            </a:r>
            <a:r>
              <a:rPr lang="th-TH" dirty="0" smtClean="0"/>
              <a:t>หากผู้เรียนต้องการ</a:t>
            </a:r>
            <a:r>
              <a:rPr lang="th-TH" dirty="0"/>
              <a:t>ให้แน่ใจ</a:t>
            </a:r>
            <a:r>
              <a:rPr lang="th-TH" dirty="0" smtClean="0"/>
              <a:t>ว่า</a:t>
            </a:r>
            <a:r>
              <a:rPr lang="en-US" dirty="0" smtClean="0"/>
              <a:t> Pod </a:t>
            </a:r>
            <a:r>
              <a:rPr lang="th-TH" dirty="0" smtClean="0"/>
              <a:t>บาง</a:t>
            </a:r>
            <a:r>
              <a:rPr lang="th-TH" dirty="0"/>
              <a:t>ตัวกำลังทำงาน</a:t>
            </a:r>
            <a:r>
              <a:rPr lang="th-TH" dirty="0" smtClean="0"/>
              <a:t>อยู่ในทุกโหนด </a:t>
            </a:r>
            <a:r>
              <a:rPr lang="en-US" dirty="0" err="1"/>
              <a:t>kubernetes</a:t>
            </a:r>
            <a:r>
              <a:rPr lang="en-US" dirty="0"/>
              <a:t> </a:t>
            </a:r>
            <a:r>
              <a:rPr lang="th-TH" dirty="0" smtClean="0"/>
              <a:t>เดียว</a:t>
            </a:r>
            <a:endParaRPr lang="th-TH" dirty="0"/>
          </a:p>
          <a:p>
            <a:r>
              <a:rPr lang="th-TH" dirty="0" smtClean="0"/>
              <a:t>เมื่อ</a:t>
            </a:r>
            <a:r>
              <a:rPr lang="th-TH" dirty="0"/>
              <a:t>เพิ่มโหนดในคลัสเตอร์จะมีการ</a:t>
            </a:r>
            <a:r>
              <a:rPr lang="th-TH" dirty="0" smtClean="0"/>
              <a:t>สร้าง</a:t>
            </a:r>
            <a:r>
              <a:rPr lang="en-US" dirty="0" smtClean="0"/>
              <a:t> pod </a:t>
            </a:r>
            <a:r>
              <a:rPr lang="th-TH" dirty="0" smtClean="0"/>
              <a:t>ใหม่อัตโนมัติ</a:t>
            </a:r>
            <a:endParaRPr lang="th-TH" dirty="0"/>
          </a:p>
          <a:p>
            <a:r>
              <a:rPr lang="th-TH" dirty="0" smtClean="0"/>
              <a:t>เหมือนกัน</a:t>
            </a:r>
            <a:r>
              <a:rPr lang="th-TH" dirty="0"/>
              <a:t>เมื่อโหนดถูกลบ</a:t>
            </a:r>
            <a:r>
              <a:rPr lang="th-TH" dirty="0" smtClean="0"/>
              <a:t>ออก </a:t>
            </a:r>
            <a:r>
              <a:rPr lang="en-US" dirty="0" smtClean="0"/>
              <a:t>Pod </a:t>
            </a:r>
            <a:r>
              <a:rPr lang="th-TH" dirty="0" smtClean="0"/>
              <a:t>จะ</a:t>
            </a:r>
            <a:r>
              <a:rPr lang="th-TH" dirty="0"/>
              <a:t>ไม่ถูกจัดกำหนดการ</a:t>
            </a:r>
            <a:r>
              <a:rPr lang="th-TH" dirty="0" smtClean="0"/>
              <a:t>ใหม่โหนด</a:t>
            </a:r>
            <a:r>
              <a:rPr lang="th-TH" dirty="0"/>
              <a:t>อื่น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6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กรณีการใช้งานทั่วไป</a:t>
            </a:r>
            <a:r>
              <a:rPr lang="th-TH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การรวบรวมล็อก</a:t>
            </a:r>
            <a:endParaRPr lang="th-TH" dirty="0"/>
          </a:p>
          <a:p>
            <a:r>
              <a:rPr lang="th-TH" dirty="0" smtClean="0"/>
              <a:t>การเฝ้าดู</a:t>
            </a:r>
            <a:endParaRPr lang="th-TH" dirty="0"/>
          </a:p>
          <a:p>
            <a:r>
              <a:rPr lang="th-TH" dirty="0" smtClean="0"/>
              <a:t>โหลด</a:t>
            </a:r>
            <a:r>
              <a:rPr lang="th-TH" dirty="0"/>
              <a:t>บาลานเซอร์ / </a:t>
            </a:r>
            <a:r>
              <a:rPr lang="en-US" dirty="0"/>
              <a:t>Reverse Proxies / API </a:t>
            </a:r>
            <a:r>
              <a:rPr lang="en-US" dirty="0" smtClean="0"/>
              <a:t>Gateways</a:t>
            </a:r>
            <a:endParaRPr lang="th-TH" dirty="0"/>
          </a:p>
          <a:p>
            <a:r>
              <a:rPr lang="th-TH" dirty="0" smtClean="0"/>
              <a:t>การ</a:t>
            </a:r>
            <a:r>
              <a:rPr lang="th-TH" dirty="0"/>
              <a:t>เรียกใช้ </a:t>
            </a:r>
            <a:r>
              <a:rPr lang="en-US" dirty="0"/>
              <a:t>daemon </a:t>
            </a:r>
            <a:r>
              <a:rPr lang="th-TH" dirty="0"/>
              <a:t>ที่ต้องการเพียงหนึ่งอินสแตนซ์ต่อหนึ่งอินสแตนซ์จริง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smtClean="0"/>
              <a:t>Daemon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20337" y="1462137"/>
            <a:ext cx="6774873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extensions/v1beta1</a:t>
            </a:r>
          </a:p>
          <a:p>
            <a:r>
              <a:rPr lang="en-US" dirty="0"/>
              <a:t>kind:</a:t>
            </a:r>
            <a:r>
              <a:rPr lang="en-US" b="1" dirty="0"/>
              <a:t> </a:t>
            </a:r>
            <a:r>
              <a:rPr lang="en-US" b="1" dirty="0" err="1"/>
              <a:t>DaemonSet</a:t>
            </a:r>
            <a:endParaRPr lang="en-US" b="1" dirty="0"/>
          </a:p>
          <a:p>
            <a:r>
              <a:rPr lang="en-US" dirty="0"/>
              <a:t>metadata:</a:t>
            </a:r>
          </a:p>
          <a:p>
            <a:r>
              <a:rPr lang="en-US" dirty="0"/>
              <a:t>   name: monitoring-agent</a:t>
            </a:r>
          </a:p>
          <a:p>
            <a:r>
              <a:rPr lang="en-US" dirty="0"/>
              <a:t>   labels:</a:t>
            </a:r>
          </a:p>
          <a:p>
            <a:r>
              <a:rPr lang="en-US" dirty="0"/>
              <a:t>      app: monitoring-agent</a:t>
            </a:r>
          </a:p>
          <a:p>
            <a:r>
              <a:rPr lang="en-US" dirty="0"/>
              <a:t>spec:</a:t>
            </a:r>
          </a:p>
          <a:p>
            <a:r>
              <a:rPr lang="en-US" dirty="0"/>
              <a:t>   template:</a:t>
            </a:r>
          </a:p>
          <a:p>
            <a:r>
              <a:rPr lang="en-US" dirty="0"/>
              <a:t>      metadata:</a:t>
            </a:r>
          </a:p>
          <a:p>
            <a:r>
              <a:rPr lang="en-US" dirty="0"/>
              <a:t>         labels:</a:t>
            </a:r>
          </a:p>
          <a:p>
            <a:r>
              <a:rPr lang="en-US" dirty="0"/>
              <a:t>            name: monitor-agent</a:t>
            </a:r>
          </a:p>
          <a:p>
            <a:r>
              <a:rPr lang="en-US" dirty="0"/>
              <a:t>      spec:</a:t>
            </a:r>
          </a:p>
          <a:p>
            <a:r>
              <a:rPr lang="en-US" dirty="0"/>
              <a:t>         containers:</a:t>
            </a:r>
          </a:p>
          <a:p>
            <a:r>
              <a:rPr lang="en-US" dirty="0"/>
              <a:t>         - name: k8s-demo</a:t>
            </a:r>
          </a:p>
          <a:p>
            <a:r>
              <a:rPr lang="en-US" dirty="0"/>
              <a:t>           image: </a:t>
            </a:r>
            <a:r>
              <a:rPr lang="en-US" dirty="0" err="1" smtClean="0"/>
              <a:t>sipadocker</a:t>
            </a:r>
            <a:r>
              <a:rPr lang="en-US" dirty="0" smtClean="0"/>
              <a:t>/k8s-demo</a:t>
            </a:r>
            <a:endParaRPr lang="en-US" dirty="0"/>
          </a:p>
          <a:p>
            <a:r>
              <a:rPr lang="en-US" dirty="0"/>
              <a:t>           ports:</a:t>
            </a:r>
          </a:p>
          <a:p>
            <a:r>
              <a:rPr lang="en-US" dirty="0"/>
              <a:t>           - name: </a:t>
            </a:r>
            <a:r>
              <a:rPr lang="en-US" dirty="0" err="1"/>
              <a:t>nodejs</a:t>
            </a:r>
            <a:r>
              <a:rPr lang="en-US" dirty="0"/>
              <a:t>-port</a:t>
            </a:r>
          </a:p>
          <a:p>
            <a:r>
              <a:rPr lang="en-US" dirty="0"/>
              <a:t>             </a:t>
            </a:r>
            <a:r>
              <a:rPr lang="en-US" dirty="0" err="1"/>
              <a:t>containerPort</a:t>
            </a:r>
            <a:r>
              <a:rPr lang="en-US" dirty="0"/>
              <a:t>: 3000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การเฝ้าดูการใช้ทรัพยากร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7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ข้อดีของ </a:t>
            </a:r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สามารถรัน </a:t>
            </a:r>
            <a:r>
              <a:rPr lang="en-US" dirty="0" err="1" smtClean="0"/>
              <a:t>Kubernetes</a:t>
            </a:r>
            <a:r>
              <a:rPr lang="en-US" dirty="0" smtClean="0"/>
              <a:t> </a:t>
            </a:r>
            <a:r>
              <a:rPr lang="th-TH" dirty="0" smtClean="0"/>
              <a:t>ได้ทุกที่</a:t>
            </a:r>
          </a:p>
          <a:p>
            <a:pPr lvl="1"/>
            <a:r>
              <a:rPr lang="th-TH" dirty="0" smtClean="0"/>
              <a:t>พื้นที่ส่วนตัว (ศูนย์คอมฯตนเอง)</a:t>
            </a:r>
          </a:p>
          <a:p>
            <a:pPr lvl="1"/>
            <a:r>
              <a:rPr lang="th-TH" dirty="0" smtClean="0"/>
              <a:t>สาธารณะ (กูเกิ้ลคลาวด์, </a:t>
            </a:r>
            <a:r>
              <a:rPr lang="en-US" dirty="0" smtClean="0"/>
              <a:t>AWS</a:t>
            </a:r>
            <a:r>
              <a:rPr lang="th-TH" dirty="0" smtClean="0"/>
              <a:t>)</a:t>
            </a:r>
          </a:p>
          <a:p>
            <a:pPr lvl="1"/>
            <a:r>
              <a:rPr lang="th-TH" dirty="0" smtClean="0"/>
              <a:t>ผสม สาธารณะ </a:t>
            </a:r>
            <a:r>
              <a:rPr lang="en-US" dirty="0" smtClean="0"/>
              <a:t>&amp; </a:t>
            </a:r>
            <a:r>
              <a:rPr lang="th-TH" dirty="0" smtClean="0"/>
              <a:t>ส่วนตัว</a:t>
            </a:r>
          </a:p>
          <a:p>
            <a:r>
              <a:rPr lang="th-TH" dirty="0" smtClean="0"/>
              <a:t>โมดูลระดับสูง</a:t>
            </a:r>
          </a:p>
          <a:p>
            <a:r>
              <a:rPr lang="th-TH" dirty="0"/>
              <a:t>โอเพ่น</a:t>
            </a:r>
            <a:r>
              <a:rPr lang="th-TH" dirty="0" smtClean="0"/>
              <a:t>ซอร์ส</a:t>
            </a:r>
          </a:p>
          <a:p>
            <a:r>
              <a:rPr lang="th-TH" dirty="0" smtClean="0"/>
              <a:t>ชุมชนยอดเยี่ยม</a:t>
            </a:r>
          </a:p>
          <a:p>
            <a:r>
              <a:rPr lang="th-TH" dirty="0" smtClean="0"/>
              <a:t>สนับสนุนโดย </a:t>
            </a:r>
            <a:r>
              <a:rPr lang="en-US" dirty="0" smtClean="0"/>
              <a:t>Google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4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การเฝ้าดูการใช้ทรัพยากร</a:t>
            </a:r>
            <a:r>
              <a:rPr lang="en-US" dirty="0" smtClean="0"/>
              <a:t> </a:t>
            </a:r>
            <a:r>
              <a:rPr lang="en-US" dirty="0" err="1" smtClean="0"/>
              <a:t>Heapster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Heapster</a:t>
            </a:r>
            <a:r>
              <a:rPr lang="en-US" dirty="0"/>
              <a:t> </a:t>
            </a:r>
            <a:r>
              <a:rPr lang="th-TH" dirty="0"/>
              <a:t>เปิดใช้งานการตรวจสอบ</a:t>
            </a:r>
            <a:r>
              <a:rPr lang="th-TH" dirty="0" smtClean="0"/>
              <a:t>กลุ่ม</a:t>
            </a:r>
            <a:r>
              <a:rPr lang="en-US" dirty="0" smtClean="0"/>
              <a:t>Container</a:t>
            </a:r>
            <a:r>
              <a:rPr lang="th-TH" dirty="0" smtClean="0"/>
              <a:t>และ</a:t>
            </a:r>
            <a:r>
              <a:rPr lang="th-TH" dirty="0"/>
              <a:t>การ</a:t>
            </a:r>
            <a:r>
              <a:rPr lang="th-TH" dirty="0" smtClean="0"/>
              <a:t>วิเคราะห์ประสิทธิภาพ</a:t>
            </a:r>
            <a:endParaRPr lang="th-TH" dirty="0"/>
          </a:p>
          <a:p>
            <a:r>
              <a:rPr lang="th-TH" dirty="0" smtClean="0"/>
              <a:t>เป็น</a:t>
            </a:r>
            <a:r>
              <a:rPr lang="th-TH" dirty="0"/>
              <a:t>แพลตฟอร์มตรวจสอบสถานะของ </a:t>
            </a:r>
            <a:r>
              <a:rPr lang="en-US" dirty="0" err="1"/>
              <a:t>Kubernetes</a:t>
            </a:r>
            <a:endParaRPr lang="en-US" dirty="0"/>
          </a:p>
          <a:p>
            <a:r>
              <a:rPr lang="th-TH" dirty="0" smtClean="0"/>
              <a:t>เป็น</a:t>
            </a:r>
            <a:r>
              <a:rPr lang="th-TH" dirty="0"/>
              <a:t>ข้อกำหนดเบื้องต้น</a:t>
            </a:r>
            <a:r>
              <a:rPr lang="th-TH" dirty="0" smtClean="0"/>
              <a:t>หากผู้เรียนต้องการ</a:t>
            </a:r>
            <a:r>
              <a:rPr lang="th-TH" dirty="0"/>
              <a:t>ปรับขนาดอัตโนมัติ</a:t>
            </a:r>
            <a:r>
              <a:rPr lang="th-TH" dirty="0" smtClean="0"/>
              <a:t>ใน </a:t>
            </a:r>
            <a:r>
              <a:rPr lang="en-US" dirty="0" err="1" smtClean="0"/>
              <a:t>Kubernetes</a:t>
            </a:r>
            <a:endParaRPr lang="en-US" dirty="0"/>
          </a:p>
          <a:p>
            <a:r>
              <a:rPr lang="en-US" dirty="0" err="1" smtClean="0"/>
              <a:t>Heapster</a:t>
            </a:r>
            <a:r>
              <a:rPr lang="en-US" dirty="0" smtClean="0"/>
              <a:t> </a:t>
            </a:r>
            <a:r>
              <a:rPr lang="th-TH" dirty="0"/>
              <a:t>ส่งออกเมทริกกลุ่มผ่านปลายทาง </a:t>
            </a:r>
            <a:r>
              <a:rPr lang="en-US" dirty="0"/>
              <a:t>REST</a:t>
            </a:r>
          </a:p>
          <a:p>
            <a:r>
              <a:rPr lang="th-TH" dirty="0" smtClean="0"/>
              <a:t>ผู้เรียนสามารถ</a:t>
            </a:r>
            <a:r>
              <a:rPr lang="th-TH" dirty="0"/>
              <a:t>ใช้แบ็กเอนด์ที่แตกต่างกับ </a:t>
            </a:r>
            <a:r>
              <a:rPr lang="en-US" dirty="0" err="1"/>
              <a:t>Heapster</a:t>
            </a:r>
            <a:endParaRPr lang="en-US" dirty="0"/>
          </a:p>
          <a:p>
            <a:pPr lvl="1"/>
            <a:r>
              <a:rPr lang="th-TH" dirty="0" smtClean="0"/>
              <a:t>ในที่นี้จะ</a:t>
            </a:r>
            <a:r>
              <a:rPr lang="th-TH" dirty="0"/>
              <a:t>ใช้ </a:t>
            </a:r>
            <a:r>
              <a:rPr lang="en-US" dirty="0" err="1"/>
              <a:t>InfluxDB</a:t>
            </a:r>
            <a:r>
              <a:rPr lang="en-US" dirty="0"/>
              <a:t> </a:t>
            </a:r>
            <a:r>
              <a:rPr lang="th-TH" dirty="0" smtClean="0"/>
              <a:t>แต่ยังมีการใช้วิธีอื่นๆได้ </a:t>
            </a:r>
            <a:r>
              <a:rPr lang="th-TH" dirty="0"/>
              <a:t>เช่น </a:t>
            </a:r>
            <a:r>
              <a:rPr lang="en-US" dirty="0"/>
              <a:t>Google Cloud Monitoring / Logging </a:t>
            </a:r>
            <a:r>
              <a:rPr lang="th-TH" dirty="0" smtClean="0"/>
              <a:t>และ</a:t>
            </a:r>
            <a:r>
              <a:rPr lang="en-US" dirty="0" smtClean="0"/>
              <a:t> Kafka </a:t>
            </a:r>
            <a:r>
              <a:rPr lang="th-TH" dirty="0" smtClean="0"/>
              <a:t>ก็</a:t>
            </a:r>
            <a:r>
              <a:rPr lang="th-TH" dirty="0"/>
              <a:t>เป็นไปได้เช่นกัน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การเฝ้าดูการใช้ทรัพยากร</a:t>
            </a:r>
            <a:r>
              <a:rPr lang="en-US" dirty="0" smtClean="0"/>
              <a:t> </a:t>
            </a:r>
            <a:r>
              <a:rPr lang="th-TH" dirty="0" smtClean="0"/>
              <a:t>(ต่อ)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Visualizations </a:t>
            </a:r>
            <a:r>
              <a:rPr lang="th-TH" dirty="0" smtClean="0"/>
              <a:t>(</a:t>
            </a:r>
            <a:r>
              <a:rPr lang="th-TH" dirty="0"/>
              <a:t>กราฟ) สามารถแสดงได้โดยใช้ </a:t>
            </a:r>
            <a:r>
              <a:rPr lang="en-US" dirty="0" err="1"/>
              <a:t>Grafana</a:t>
            </a:r>
            <a:endParaRPr lang="en-US" dirty="0"/>
          </a:p>
          <a:p>
            <a:pPr lvl="1"/>
            <a:r>
              <a:rPr lang="th-TH" dirty="0" smtClean="0"/>
              <a:t>แดช</a:t>
            </a:r>
            <a:r>
              <a:rPr lang="th-TH" dirty="0"/>
              <a:t>บอร์ด </a:t>
            </a:r>
            <a:r>
              <a:rPr lang="en-US" dirty="0" err="1"/>
              <a:t>Kubernetes</a:t>
            </a:r>
            <a:r>
              <a:rPr lang="en-US" dirty="0"/>
              <a:t> </a:t>
            </a:r>
            <a:r>
              <a:rPr lang="th-TH" dirty="0"/>
              <a:t>จะแสดงกราฟทันทีที่มีการ</a:t>
            </a:r>
            <a:r>
              <a:rPr lang="th-TH" dirty="0" smtClean="0"/>
              <a:t>ตรวจสอบเปิด</a:t>
            </a:r>
            <a:r>
              <a:rPr lang="th-TH" dirty="0"/>
              <a:t>การใช้งาน</a:t>
            </a:r>
          </a:p>
          <a:p>
            <a:r>
              <a:rPr lang="th-TH" dirty="0" smtClean="0"/>
              <a:t>เทคโนโลยี</a:t>
            </a:r>
            <a:r>
              <a:rPr lang="th-TH" dirty="0"/>
              <a:t>ทั้งหมดเหล่านี้ (</a:t>
            </a:r>
            <a:r>
              <a:rPr lang="en-US" dirty="0" err="1"/>
              <a:t>Heapster</a:t>
            </a:r>
            <a:r>
              <a:rPr lang="en-US" dirty="0"/>
              <a:t>, </a:t>
            </a:r>
            <a:r>
              <a:rPr lang="en-US" dirty="0" err="1"/>
              <a:t>InfluxDB</a:t>
            </a:r>
            <a:r>
              <a:rPr lang="en-US" dirty="0"/>
              <a:t> </a:t>
            </a:r>
            <a:r>
              <a:rPr lang="th-TH" dirty="0"/>
              <a:t>และ </a:t>
            </a:r>
            <a:r>
              <a:rPr lang="en-US" dirty="0" err="1" smtClean="0"/>
              <a:t>Grafana</a:t>
            </a:r>
            <a:r>
              <a:rPr lang="th-TH" dirty="0"/>
              <a:t>)</a:t>
            </a:r>
            <a:r>
              <a:rPr lang="en-US" dirty="0" smtClean="0"/>
              <a:t> </a:t>
            </a:r>
            <a:r>
              <a:rPr lang="th-TH" dirty="0"/>
              <a:t>สามารถเริ่มต้นได้</a:t>
            </a:r>
            <a:r>
              <a:rPr lang="th-TH" dirty="0" smtClean="0"/>
              <a:t>ใน </a:t>
            </a:r>
            <a:r>
              <a:rPr lang="en-US" dirty="0" smtClean="0"/>
              <a:t>Pods</a:t>
            </a:r>
            <a:endParaRPr lang="th-TH" dirty="0"/>
          </a:p>
          <a:p>
            <a:r>
              <a:rPr lang="th-TH" dirty="0" smtClean="0"/>
              <a:t>สามารถ</a:t>
            </a:r>
            <a:r>
              <a:rPr lang="th-TH" dirty="0"/>
              <a:t>พบไฟล์ </a:t>
            </a:r>
            <a:r>
              <a:rPr lang="en-US" dirty="0" err="1"/>
              <a:t>yaml</a:t>
            </a:r>
            <a:r>
              <a:rPr lang="en-US" dirty="0"/>
              <a:t> </a:t>
            </a:r>
            <a:r>
              <a:rPr lang="th-TH" dirty="0"/>
              <a:t>ได้ในที่เก็บ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th-TH" dirty="0"/>
              <a:t>ของ </a:t>
            </a:r>
            <a:r>
              <a:rPr lang="en-US" dirty="0" err="1"/>
              <a:t>Heapster</a:t>
            </a:r>
            <a:endParaRPr lang="en-US" dirty="0"/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github.com/kubernetes/heapster/tree/master/deploy/kube-config/influxdb</a:t>
            </a:r>
            <a:endParaRPr lang="en-US" dirty="0"/>
          </a:p>
          <a:p>
            <a:pPr lvl="1"/>
            <a:r>
              <a:rPr lang="th-TH" dirty="0" smtClean="0"/>
              <a:t>หลังจาก</a:t>
            </a:r>
            <a:r>
              <a:rPr lang="th-TH" dirty="0"/>
              <a:t>ดาวน์โหลดที่เก็บสามารถใช้งานทั้งแพลตฟอร์ม</a:t>
            </a:r>
            <a:r>
              <a:rPr lang="th-TH" dirty="0" smtClean="0"/>
              <a:t>ได้ระบบ </a:t>
            </a:r>
            <a:r>
              <a:rPr lang="en-US" dirty="0" err="1"/>
              <a:t>addon</a:t>
            </a:r>
            <a:r>
              <a:rPr lang="en-US" dirty="0"/>
              <a:t> </a:t>
            </a:r>
            <a:r>
              <a:rPr lang="th-TH" dirty="0"/>
              <a:t>หรือโดยใช้ </a:t>
            </a:r>
            <a:r>
              <a:rPr lang="en-US" dirty="0" err="1"/>
              <a:t>kubectl</a:t>
            </a:r>
            <a:r>
              <a:rPr lang="en-US" dirty="0"/>
              <a:t> create -f </a:t>
            </a:r>
            <a:r>
              <a:rPr lang="en-US" dirty="0" smtClean="0"/>
              <a:t>directory-with-</a:t>
            </a:r>
            <a:r>
              <a:rPr lang="en-US" dirty="0" err="1" smtClean="0"/>
              <a:t>yaml</a:t>
            </a:r>
            <a:r>
              <a:rPr lang="en-US" dirty="0" smtClean="0"/>
              <a:t>-files/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8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ผังภาพแสดงการเฝ้าดูการใช้ทรัพยากร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469" y="2444294"/>
            <a:ext cx="6681319" cy="3114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4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 </a:t>
            </a:r>
            <a:r>
              <a:rPr lang="th-TH" dirty="0" smtClean="0"/>
              <a:t>การใช้เครื่องแม่ข่ายในการวัดผล </a:t>
            </a:r>
            <a:r>
              <a:rPr lang="en-US" dirty="0" smtClean="0"/>
              <a:t>(</a:t>
            </a:r>
            <a:r>
              <a:rPr lang="en-US" dirty="0" err="1" smtClean="0"/>
              <a:t>Kubernetes</a:t>
            </a:r>
            <a:r>
              <a:rPr lang="en-US" dirty="0" smtClean="0"/>
              <a:t> 1.8+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7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ปฏิบัติการการ</a:t>
            </a:r>
            <a:r>
              <a:rPr lang="th-TH" dirty="0" smtClean="0"/>
              <a:t>กำหนด </a:t>
            </a:r>
            <a:r>
              <a:rPr lang="en-US" dirty="0" err="1" smtClean="0"/>
              <a:t>heapster</a:t>
            </a:r>
            <a:r>
              <a:rPr lang="en-US" dirty="0" smtClean="0"/>
              <a:t> </a:t>
            </a:r>
            <a:r>
              <a:rPr lang="th-TH" dirty="0" smtClean="0"/>
              <a:t>กับ </a:t>
            </a:r>
            <a:r>
              <a:rPr lang="en-US" dirty="0" err="1" smtClean="0"/>
              <a:t>influxdb</a:t>
            </a:r>
            <a:r>
              <a:rPr lang="en-US" dirty="0" smtClean="0"/>
              <a:t> </a:t>
            </a:r>
            <a:r>
              <a:rPr lang="th-TH" dirty="0" smtClean="0"/>
              <a:t>และ </a:t>
            </a:r>
            <a:r>
              <a:rPr lang="en-US" dirty="0" err="1" smtClean="0"/>
              <a:t>Grafana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8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การปรับขนาดอัตโนมัติ </a:t>
            </a:r>
            <a:r>
              <a:rPr lang="en-US" dirty="0" smtClean="0"/>
              <a:t>(</a:t>
            </a:r>
            <a:r>
              <a:rPr lang="en-US" dirty="0" err="1" smtClean="0"/>
              <a:t>Autoscaling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 smtClean="0"/>
              <a:t>การปรับ </a:t>
            </a:r>
            <a:r>
              <a:rPr lang="en-US" dirty="0" smtClean="0"/>
              <a:t>pod </a:t>
            </a:r>
            <a:r>
              <a:rPr lang="th-TH" dirty="0" smtClean="0"/>
              <a:t>แนวนอนกับ </a:t>
            </a:r>
            <a:r>
              <a:rPr lang="en-US" dirty="0" err="1" smtClean="0"/>
              <a:t>Autoscaling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2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การปรับขนาด</a:t>
            </a:r>
            <a:r>
              <a:rPr lang="th-TH" dirty="0" smtClean="0"/>
              <a:t>อัตโนมัติ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Kubernetes</a:t>
            </a:r>
            <a:r>
              <a:rPr lang="en-US" dirty="0"/>
              <a:t> </a:t>
            </a:r>
            <a:r>
              <a:rPr lang="th-TH" dirty="0"/>
              <a:t>มีความเป็นไปได้ที่จะปรับ</a:t>
            </a:r>
            <a:r>
              <a:rPr lang="th-TH" dirty="0" smtClean="0"/>
              <a:t>ขนาด</a:t>
            </a:r>
            <a:r>
              <a:rPr lang="en-US" dirty="0" smtClean="0"/>
              <a:t> pods </a:t>
            </a:r>
            <a:r>
              <a:rPr lang="th-TH" dirty="0" smtClean="0"/>
              <a:t>อัตโนมัติ บนตัววัดผล</a:t>
            </a:r>
            <a:endParaRPr lang="th-TH" dirty="0"/>
          </a:p>
          <a:p>
            <a:r>
              <a:rPr lang="en-US" dirty="0" err="1" smtClean="0"/>
              <a:t>Kubernetes</a:t>
            </a:r>
            <a:r>
              <a:rPr lang="en-US" dirty="0" smtClean="0"/>
              <a:t> </a:t>
            </a:r>
            <a:r>
              <a:rPr lang="th-TH" dirty="0"/>
              <a:t>สามารถปรับขนาด </a:t>
            </a:r>
            <a:r>
              <a:rPr lang="en-US" dirty="0"/>
              <a:t>Deployment, Replication </a:t>
            </a:r>
            <a:r>
              <a:rPr lang="en-US" dirty="0" smtClean="0"/>
              <a:t>Controller</a:t>
            </a:r>
            <a:r>
              <a:rPr lang="th-TH" dirty="0" smtClean="0"/>
              <a:t> </a:t>
            </a:r>
            <a:r>
              <a:rPr lang="th-TH" dirty="0"/>
              <a:t>หรือ </a:t>
            </a:r>
            <a:r>
              <a:rPr lang="en-US" dirty="0" err="1" smtClean="0"/>
              <a:t>ReplicaSet</a:t>
            </a:r>
            <a:r>
              <a:rPr lang="th-TH" dirty="0" smtClean="0"/>
              <a:t> ได้</a:t>
            </a:r>
            <a:r>
              <a:rPr lang="th-TH" dirty="0"/>
              <a:t>โดยอัตโนมัติ</a:t>
            </a:r>
          </a:p>
          <a:p>
            <a:r>
              <a:rPr lang="th-TH" dirty="0" smtClean="0"/>
              <a:t>ใน</a:t>
            </a:r>
            <a:r>
              <a:rPr lang="th-TH" dirty="0"/>
              <a:t>การปรับขนาด </a:t>
            </a:r>
            <a:r>
              <a:rPr lang="en-US" dirty="0" err="1"/>
              <a:t>Kubernetes</a:t>
            </a:r>
            <a:r>
              <a:rPr lang="en-US" dirty="0"/>
              <a:t> 1.3 </a:t>
            </a:r>
            <a:r>
              <a:rPr lang="th-TH" dirty="0"/>
              <a:t>ขึ้นอยู่กับการใช้งาน </a:t>
            </a:r>
            <a:r>
              <a:rPr lang="en-US" dirty="0"/>
              <a:t>CPU </a:t>
            </a:r>
            <a:r>
              <a:rPr lang="th-TH" dirty="0"/>
              <a:t>เป็นไปได้นอกกรอบ</a:t>
            </a:r>
          </a:p>
          <a:p>
            <a:pPr lvl="1"/>
            <a:r>
              <a:rPr lang="th-TH" dirty="0" smtClean="0"/>
              <a:t>ด้วย</a:t>
            </a:r>
            <a:r>
              <a:rPr lang="th-TH" dirty="0"/>
              <a:t>การสนับสนุน</a:t>
            </a:r>
            <a:r>
              <a:rPr lang="th-TH" dirty="0" smtClean="0"/>
              <a:t>อัลฟ่า แอปพลิเคชันพื้นฐานวัดผลที่พร้อม เช่นการค้นหา</a:t>
            </a:r>
            <a:r>
              <a:rPr lang="th-TH" dirty="0"/>
              <a:t>ต่อวินาที</a:t>
            </a:r>
            <a:r>
              <a:rPr lang="th-TH" dirty="0" smtClean="0"/>
              <a:t>หรือค่าเฉลี่ยความล่าช้าในการร้องขอ)</a:t>
            </a:r>
            <a:endParaRPr lang="th-TH" dirty="0"/>
          </a:p>
          <a:p>
            <a:pPr lvl="2"/>
            <a:r>
              <a:rPr lang="th-TH" dirty="0" smtClean="0"/>
              <a:t>ใน</a:t>
            </a:r>
            <a:r>
              <a:rPr lang="th-TH" dirty="0"/>
              <a:t>การเปิดใช้</a:t>
            </a:r>
            <a:r>
              <a:rPr lang="th-TH" dirty="0" smtClean="0"/>
              <a:t>งาน คลัสเตอร์ต้องเริ่มด้วย </a:t>
            </a:r>
            <a:r>
              <a:rPr lang="en-US" dirty="0" err="1"/>
              <a:t>env</a:t>
            </a:r>
            <a:r>
              <a:rPr lang="en-US" dirty="0"/>
              <a:t> </a:t>
            </a:r>
            <a:r>
              <a:rPr lang="en-US" dirty="0" err="1" smtClean="0"/>
              <a:t>var</a:t>
            </a:r>
            <a:r>
              <a:rPr lang="th-TH" dirty="0" smtClean="0"/>
              <a:t> </a:t>
            </a:r>
            <a:r>
              <a:rPr lang="en-US" dirty="0" smtClean="0"/>
              <a:t>ENABLE_CUSTOM_METRICS </a:t>
            </a:r>
            <a:r>
              <a:rPr lang="th-TH" dirty="0" smtClean="0"/>
              <a:t>เป็น</a:t>
            </a:r>
            <a:r>
              <a:rPr lang="en-US" dirty="0" smtClean="0"/>
              <a:t>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การปรับขนาดอัตโนมัติ (ต่อ)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การปรับขนาดอัตโนมัติจะค้นหาตามรอบ การใช้งานสำหรับ </a:t>
            </a:r>
            <a:r>
              <a:rPr lang="en-US" dirty="0" smtClean="0"/>
              <a:t>Pods </a:t>
            </a:r>
            <a:r>
              <a:rPr lang="th-TH" dirty="0" smtClean="0"/>
              <a:t>ตามเป้าหมาย </a:t>
            </a:r>
            <a:endParaRPr lang="th-TH" dirty="0"/>
          </a:p>
          <a:p>
            <a:pPr lvl="1"/>
            <a:r>
              <a:rPr lang="th-TH" dirty="0" smtClean="0"/>
              <a:t>โดย</a:t>
            </a:r>
            <a:r>
              <a:rPr lang="th-TH" dirty="0"/>
              <a:t>ค่าเริ่มต้น 30 วินาทีสามารถเปลี่ยนแปลงได้โดยใช้“ —</a:t>
            </a:r>
            <a:r>
              <a:rPr lang="en-US" dirty="0" smtClean="0"/>
              <a:t>horizontal-pod</a:t>
            </a:r>
            <a:r>
              <a:rPr lang="en-US" dirty="0"/>
              <a:t>-</a:t>
            </a:r>
            <a:r>
              <a:rPr lang="th-TH" dirty="0" smtClean="0"/>
              <a:t> </a:t>
            </a:r>
            <a:r>
              <a:rPr lang="en-US" dirty="0" err="1" smtClean="0"/>
              <a:t>autoscaler</a:t>
            </a:r>
            <a:r>
              <a:rPr lang="en-US" dirty="0" smtClean="0"/>
              <a:t>-sync-period</a:t>
            </a:r>
            <a:r>
              <a:rPr lang="en-US" dirty="0"/>
              <a:t>” </a:t>
            </a:r>
            <a:r>
              <a:rPr lang="th-TH" dirty="0"/>
              <a:t>เมื่อเรียกใช้งานคอนโทรลเลอร์ - </a:t>
            </a:r>
            <a:r>
              <a:rPr lang="en-US" dirty="0" smtClean="0"/>
              <a:t>manager</a:t>
            </a:r>
            <a:endParaRPr lang="th-TH" dirty="0"/>
          </a:p>
          <a:p>
            <a:r>
              <a:rPr lang="th-TH" dirty="0" smtClean="0"/>
              <a:t>การปรับขนาดอัตโนมัติจะ</a:t>
            </a:r>
            <a:r>
              <a:rPr lang="th-TH" dirty="0"/>
              <a:t>ใช้ </a:t>
            </a:r>
            <a:r>
              <a:rPr lang="en-US" dirty="0" err="1" smtClean="0"/>
              <a:t>heapster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th-TH" dirty="0" smtClean="0"/>
              <a:t>เครื่องมือการเฝ้าดูเพื่อรวบรวมการวัดผลและ</a:t>
            </a:r>
            <a:r>
              <a:rPr lang="th-TH" dirty="0"/>
              <a:t>ทำการตัดสินใจปรับขนาด</a:t>
            </a:r>
          </a:p>
          <a:p>
            <a:pPr lvl="1"/>
            <a:r>
              <a:rPr lang="en-US" dirty="0" err="1" smtClean="0"/>
              <a:t>Heapster</a:t>
            </a:r>
            <a:r>
              <a:rPr lang="en-US" dirty="0" smtClean="0"/>
              <a:t> </a:t>
            </a:r>
            <a:r>
              <a:rPr lang="th-TH" dirty="0"/>
              <a:t>จะต้องติดตั้งและใช้งานก่อนที่การ</a:t>
            </a:r>
            <a:r>
              <a:rPr lang="th-TH" dirty="0" smtClean="0"/>
              <a:t>ปรับขนาดอัตโนมัติ</a:t>
            </a:r>
            <a:r>
              <a:rPr lang="th-TH" dirty="0"/>
              <a:t>จะทำงานได้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9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ตัวอย่างการปรับขนาดอัตโนมัติ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ผู้เรียนรัน </a:t>
            </a:r>
            <a:r>
              <a:rPr lang="en-US" dirty="0" smtClean="0"/>
              <a:t>deployment </a:t>
            </a:r>
            <a:r>
              <a:rPr lang="th-TH" dirty="0" smtClean="0"/>
              <a:t>กับ </a:t>
            </a:r>
            <a:r>
              <a:rPr lang="en-US" dirty="0" smtClean="0"/>
              <a:t>pod </a:t>
            </a:r>
            <a:r>
              <a:rPr lang="th-TH" dirty="0" smtClean="0"/>
              <a:t>กับการร้องขอทรัพยากร </a:t>
            </a:r>
            <a:r>
              <a:rPr lang="en-US" dirty="0" smtClean="0"/>
              <a:t>CPU </a:t>
            </a:r>
            <a:r>
              <a:rPr lang="th-TH" dirty="0" smtClean="0"/>
              <a:t>ของ </a:t>
            </a:r>
            <a:r>
              <a:rPr lang="en-US" dirty="0" smtClean="0"/>
              <a:t>200 m</a:t>
            </a:r>
          </a:p>
          <a:p>
            <a:r>
              <a:rPr lang="en-US" dirty="0" smtClean="0"/>
              <a:t>200m = 200 </a:t>
            </a:r>
            <a:r>
              <a:rPr lang="en-US" dirty="0" err="1" smtClean="0"/>
              <a:t>millicpu</a:t>
            </a:r>
            <a:r>
              <a:rPr lang="en-US" dirty="0" smtClean="0"/>
              <a:t> </a:t>
            </a:r>
            <a:r>
              <a:rPr lang="th-TH" dirty="0"/>
              <a:t>(</a:t>
            </a:r>
            <a:r>
              <a:rPr lang="th-TH" dirty="0" smtClean="0"/>
              <a:t>หรือ </a:t>
            </a:r>
            <a:r>
              <a:rPr lang="en-US" dirty="0" smtClean="0"/>
              <a:t>200 </a:t>
            </a:r>
            <a:r>
              <a:rPr lang="en-US" dirty="0" err="1" smtClean="0"/>
              <a:t>millicores</a:t>
            </a:r>
            <a:r>
              <a:rPr lang="th-TH" dirty="0"/>
              <a:t>)</a:t>
            </a:r>
            <a:endParaRPr lang="en-US" dirty="0" smtClean="0"/>
          </a:p>
          <a:p>
            <a:r>
              <a:rPr lang="en-US" dirty="0" smtClean="0"/>
              <a:t>200m = 0.2, </a:t>
            </a:r>
            <a:r>
              <a:rPr lang="th-TH" dirty="0" smtClean="0"/>
              <a:t>กับ </a:t>
            </a:r>
            <a:r>
              <a:rPr lang="en-US" dirty="0" smtClean="0"/>
              <a:t>20% </a:t>
            </a:r>
            <a:r>
              <a:rPr lang="th-TH" dirty="0" smtClean="0"/>
              <a:t>ของ </a:t>
            </a:r>
            <a:r>
              <a:rPr lang="en-US" dirty="0" smtClean="0"/>
              <a:t>CPU Core </a:t>
            </a:r>
            <a:r>
              <a:rPr lang="th-TH" dirty="0" smtClean="0"/>
              <a:t>ของโหนดที่กำลังทำงาน</a:t>
            </a:r>
          </a:p>
          <a:p>
            <a:pPr lvl="1"/>
            <a:r>
              <a:rPr lang="th-TH" dirty="0" smtClean="0"/>
              <a:t>ถ้าโหนด </a:t>
            </a:r>
            <a:r>
              <a:rPr lang="en-US" dirty="0" smtClean="0"/>
              <a:t>2 cores, </a:t>
            </a:r>
            <a:r>
              <a:rPr lang="th-TH" dirty="0" smtClean="0"/>
              <a:t>ยังคง </a:t>
            </a:r>
            <a:r>
              <a:rPr lang="en-US" dirty="0" smtClean="0"/>
              <a:t>20% </a:t>
            </a:r>
            <a:r>
              <a:rPr lang="th-TH" dirty="0" smtClean="0"/>
              <a:t>ของหนึ่ง </a:t>
            </a:r>
            <a:r>
              <a:rPr lang="en-US" dirty="0" smtClean="0"/>
              <a:t>Core</a:t>
            </a:r>
          </a:p>
          <a:p>
            <a:r>
              <a:rPr lang="th-TH" dirty="0" smtClean="0"/>
              <a:t>แนะนำให้ปรับขนาดอัตโนมัติที่ </a:t>
            </a:r>
            <a:r>
              <a:rPr lang="en-US" dirty="0" smtClean="0"/>
              <a:t>50% </a:t>
            </a:r>
            <a:r>
              <a:rPr lang="th-TH" dirty="0" smtClean="0"/>
              <a:t>ของการใช้ </a:t>
            </a:r>
            <a:r>
              <a:rPr lang="en-US" dirty="0" smtClean="0"/>
              <a:t>CPU </a:t>
            </a:r>
            <a:r>
              <a:rPr lang="th-TH" dirty="0" smtClean="0"/>
              <a:t>(คือ </a:t>
            </a:r>
            <a:r>
              <a:rPr lang="en-US" dirty="0" smtClean="0"/>
              <a:t>100 m</a:t>
            </a:r>
            <a:r>
              <a:rPr lang="th-TH" dirty="0" smtClean="0"/>
              <a:t>)</a:t>
            </a:r>
            <a:endParaRPr lang="en-US" dirty="0" smtClean="0"/>
          </a:p>
          <a:p>
            <a:r>
              <a:rPr lang="en-US" dirty="0" smtClean="0"/>
              <a:t>Horizontal Pod </a:t>
            </a:r>
            <a:r>
              <a:rPr lang="th-TH" dirty="0" smtClean="0"/>
              <a:t>ปรับขนาดอัตโนมัติจะเพิ่มขึ้น</a:t>
            </a:r>
            <a:r>
              <a:rPr lang="en-US" dirty="0" smtClean="0"/>
              <a:t>/</a:t>
            </a:r>
            <a:r>
              <a:rPr lang="th-TH" dirty="0" smtClean="0"/>
              <a:t>น้อยลง </a:t>
            </a:r>
            <a:r>
              <a:rPr lang="en-US" dirty="0" smtClean="0"/>
              <a:t>pods </a:t>
            </a:r>
            <a:r>
              <a:rPr lang="th-TH" dirty="0" smtClean="0"/>
              <a:t>ไปบำรุงรักษาความสามารถ </a:t>
            </a:r>
            <a:r>
              <a:rPr lang="en-US" dirty="0" smtClean="0"/>
              <a:t>CPU </a:t>
            </a:r>
            <a:r>
              <a:rPr lang="th-TH" dirty="0" smtClean="0"/>
              <a:t>เป้าหมายของ </a:t>
            </a:r>
            <a:r>
              <a:rPr lang="en-US" dirty="0" smtClean="0"/>
              <a:t>50% </a:t>
            </a:r>
            <a:r>
              <a:rPr lang="th-TH" dirty="0" smtClean="0"/>
              <a:t>(หรือ </a:t>
            </a:r>
            <a:r>
              <a:rPr lang="en-US" dirty="0" smtClean="0"/>
              <a:t>100m/10%</a:t>
            </a:r>
            <a:r>
              <a:rPr lang="th-TH" dirty="0" smtClean="0"/>
              <a:t>ของหนึ่ง</a:t>
            </a:r>
            <a:r>
              <a:rPr lang="en-US" dirty="0" smtClean="0"/>
              <a:t> Core </a:t>
            </a:r>
            <a:r>
              <a:rPr lang="th-TH" dirty="0" smtClean="0"/>
              <a:t>กับ </a:t>
            </a:r>
            <a:r>
              <a:rPr lang="en-US" dirty="0" smtClean="0"/>
              <a:t>pod </a:t>
            </a:r>
            <a:r>
              <a:rPr lang="th-TH" dirty="0" smtClean="0"/>
              <a:t>นี้)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7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การสร้าง</a:t>
            </a:r>
            <a:r>
              <a:rPr lang="en-US" dirty="0" smtClean="0"/>
              <a:t> Pod </a:t>
            </a:r>
            <a:r>
              <a:rPr lang="th-TH" dirty="0" smtClean="0"/>
              <a:t>ซึ่งใช้ทดสอบการปรับขนาดอัตโนมัติ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79121" y="1185138"/>
            <a:ext cx="5824847" cy="56323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extensions/v1beta1</a:t>
            </a:r>
          </a:p>
          <a:p>
            <a:r>
              <a:rPr lang="en-US" dirty="0"/>
              <a:t>kind: Deployment</a:t>
            </a:r>
          </a:p>
          <a:p>
            <a:r>
              <a:rPr lang="en-US" dirty="0"/>
              <a:t>metadata:</a:t>
            </a:r>
          </a:p>
          <a:p>
            <a:r>
              <a:rPr lang="en-US" dirty="0"/>
              <a:t>   name: </a:t>
            </a:r>
            <a:r>
              <a:rPr lang="en-US" dirty="0" err="1"/>
              <a:t>hpa</a:t>
            </a:r>
            <a:r>
              <a:rPr lang="en-US" dirty="0"/>
              <a:t>-example</a:t>
            </a:r>
          </a:p>
          <a:p>
            <a:r>
              <a:rPr lang="en-US" dirty="0"/>
              <a:t>spec:</a:t>
            </a:r>
          </a:p>
          <a:p>
            <a:r>
              <a:rPr lang="en-US" dirty="0"/>
              <a:t>   replicas: 3</a:t>
            </a:r>
          </a:p>
          <a:p>
            <a:r>
              <a:rPr lang="en-US" dirty="0"/>
              <a:t>   template:</a:t>
            </a:r>
          </a:p>
          <a:p>
            <a:r>
              <a:rPr lang="en-US" dirty="0"/>
              <a:t>     metadata:</a:t>
            </a:r>
          </a:p>
          <a:p>
            <a:r>
              <a:rPr lang="en-US" dirty="0"/>
              <a:t>       labels:</a:t>
            </a:r>
          </a:p>
          <a:p>
            <a:r>
              <a:rPr lang="en-US" dirty="0"/>
              <a:t>         app: </a:t>
            </a:r>
            <a:r>
              <a:rPr lang="en-US" dirty="0" err="1"/>
              <a:t>hpa</a:t>
            </a:r>
            <a:r>
              <a:rPr lang="en-US" dirty="0"/>
              <a:t>-example</a:t>
            </a:r>
          </a:p>
          <a:p>
            <a:r>
              <a:rPr lang="en-US" dirty="0"/>
              <a:t>     spec:</a:t>
            </a:r>
          </a:p>
          <a:p>
            <a:r>
              <a:rPr lang="en-US" dirty="0"/>
              <a:t>       containers:</a:t>
            </a:r>
          </a:p>
          <a:p>
            <a:r>
              <a:rPr lang="en-US" dirty="0"/>
              <a:t>       - name: </a:t>
            </a:r>
            <a:r>
              <a:rPr lang="en-US" dirty="0" err="1"/>
              <a:t>hpa</a:t>
            </a:r>
            <a:r>
              <a:rPr lang="en-US" dirty="0"/>
              <a:t>-example</a:t>
            </a:r>
          </a:p>
          <a:p>
            <a:r>
              <a:rPr lang="en-US" b="1" dirty="0"/>
              <a:t>         image: gcr.io/</a:t>
            </a:r>
            <a:r>
              <a:rPr lang="en-US" b="1" dirty="0" err="1"/>
              <a:t>google_containers</a:t>
            </a:r>
            <a:r>
              <a:rPr lang="en-US" b="1" dirty="0"/>
              <a:t>/</a:t>
            </a:r>
            <a:r>
              <a:rPr lang="en-US" b="1" dirty="0" err="1"/>
              <a:t>hpa</a:t>
            </a:r>
            <a:r>
              <a:rPr lang="en-US" b="1" dirty="0"/>
              <a:t>-example</a:t>
            </a:r>
          </a:p>
          <a:p>
            <a:r>
              <a:rPr lang="en-US" dirty="0"/>
              <a:t>         ports:</a:t>
            </a:r>
          </a:p>
          <a:p>
            <a:r>
              <a:rPr lang="en-US" dirty="0"/>
              <a:t>         - name: http-port</a:t>
            </a:r>
          </a:p>
          <a:p>
            <a:r>
              <a:rPr lang="en-US" dirty="0"/>
              <a:t>           </a:t>
            </a:r>
            <a:r>
              <a:rPr lang="en-US" dirty="0" err="1"/>
              <a:t>containerPort</a:t>
            </a:r>
            <a:r>
              <a:rPr lang="en-US" dirty="0"/>
              <a:t>: 80</a:t>
            </a:r>
          </a:p>
          <a:p>
            <a:r>
              <a:rPr lang="en-US" dirty="0"/>
              <a:t>         </a:t>
            </a:r>
            <a:r>
              <a:rPr lang="en-US" b="1" dirty="0"/>
              <a:t>resources:</a:t>
            </a:r>
          </a:p>
          <a:p>
            <a:r>
              <a:rPr lang="en-US" b="1" dirty="0"/>
              <a:t>           requests:</a:t>
            </a:r>
          </a:p>
          <a:p>
            <a:r>
              <a:rPr lang="en-US" b="1" dirty="0"/>
              <a:t>             </a:t>
            </a:r>
            <a:r>
              <a:rPr lang="en-US" b="1" dirty="0" err="1"/>
              <a:t>cpu</a:t>
            </a:r>
            <a:r>
              <a:rPr lang="en-US" b="1" dirty="0"/>
              <a:t>: 200m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4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Container</a:t>
            </a:r>
            <a:r>
              <a:rPr lang="th-TH" dirty="0" smtClean="0"/>
              <a:t> </a:t>
            </a:r>
            <a:r>
              <a:rPr lang="th-TH" dirty="0" smtClean="0"/>
              <a:t>(</a:t>
            </a:r>
            <a:r>
              <a:rPr lang="en-US" dirty="0" smtClean="0"/>
              <a:t>Containers</a:t>
            </a:r>
            <a:r>
              <a:rPr lang="th-TH" dirty="0" smtClean="0"/>
              <a:t>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1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ตัวอย่างค่าระบุการปรับขนาดอัตโนมัติ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2872" y="2293134"/>
            <a:ext cx="4572000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</a:t>
            </a:r>
            <a:r>
              <a:rPr lang="en-US" dirty="0" err="1"/>
              <a:t>autoscaling</a:t>
            </a:r>
            <a:r>
              <a:rPr lang="en-US" dirty="0"/>
              <a:t>/v1</a:t>
            </a:r>
          </a:p>
          <a:p>
            <a:r>
              <a:rPr lang="en-US" dirty="0"/>
              <a:t>kind:</a:t>
            </a:r>
            <a:r>
              <a:rPr lang="en-US" b="1" dirty="0"/>
              <a:t> </a:t>
            </a:r>
            <a:r>
              <a:rPr lang="en-US" b="1" dirty="0" err="1"/>
              <a:t>HorizontalPodAutoscaler</a:t>
            </a:r>
            <a:endParaRPr lang="en-US" b="1" dirty="0"/>
          </a:p>
          <a:p>
            <a:r>
              <a:rPr lang="en-US" dirty="0"/>
              <a:t>metadata:</a:t>
            </a:r>
          </a:p>
          <a:p>
            <a:r>
              <a:rPr lang="en-US" dirty="0"/>
              <a:t>   name: </a:t>
            </a:r>
            <a:r>
              <a:rPr lang="en-US" dirty="0" err="1"/>
              <a:t>hpa</a:t>
            </a:r>
            <a:r>
              <a:rPr lang="en-US" dirty="0"/>
              <a:t>-example-</a:t>
            </a:r>
            <a:r>
              <a:rPr lang="en-US" dirty="0" err="1"/>
              <a:t>autoscaler</a:t>
            </a:r>
            <a:endParaRPr lang="en-US" dirty="0"/>
          </a:p>
          <a:p>
            <a:r>
              <a:rPr lang="en-US" dirty="0"/>
              <a:t>spec:</a:t>
            </a:r>
          </a:p>
          <a:p>
            <a:r>
              <a:rPr lang="en-US" dirty="0"/>
              <a:t>   </a:t>
            </a:r>
            <a:r>
              <a:rPr lang="en-US" dirty="0" err="1"/>
              <a:t>scaleTargetRef</a:t>
            </a:r>
            <a:r>
              <a:rPr lang="en-US" dirty="0"/>
              <a:t>:</a:t>
            </a:r>
          </a:p>
          <a:p>
            <a:r>
              <a:rPr lang="en-US" dirty="0"/>
              <a:t>     </a:t>
            </a:r>
            <a:r>
              <a:rPr lang="en-US" dirty="0" err="1"/>
              <a:t>apiVersion</a:t>
            </a:r>
            <a:r>
              <a:rPr lang="en-US" dirty="0"/>
              <a:t>: extensions/v1beta1</a:t>
            </a:r>
          </a:p>
          <a:p>
            <a:r>
              <a:rPr lang="en-US" dirty="0"/>
              <a:t>     kind: Deployment</a:t>
            </a:r>
          </a:p>
          <a:p>
            <a:r>
              <a:rPr lang="en-US" dirty="0"/>
              <a:t>     name: </a:t>
            </a:r>
            <a:r>
              <a:rPr lang="en-US" dirty="0" err="1"/>
              <a:t>hpa</a:t>
            </a:r>
            <a:r>
              <a:rPr lang="en-US" dirty="0"/>
              <a:t>-example</a:t>
            </a:r>
          </a:p>
          <a:p>
            <a:r>
              <a:rPr lang="en-US" dirty="0" err="1"/>
              <a:t>minReplicas</a:t>
            </a:r>
            <a:r>
              <a:rPr lang="en-US" dirty="0"/>
              <a:t>: 1</a:t>
            </a:r>
          </a:p>
          <a:p>
            <a:r>
              <a:rPr lang="en-US" dirty="0" err="1"/>
              <a:t>maxReplicas</a:t>
            </a:r>
            <a:r>
              <a:rPr lang="en-US" dirty="0"/>
              <a:t>: 10</a:t>
            </a:r>
          </a:p>
          <a:p>
            <a:r>
              <a:rPr lang="en-US" dirty="0" err="1"/>
              <a:t>targetCPUUtilizationPercentage</a:t>
            </a:r>
            <a:r>
              <a:rPr lang="en-US" dirty="0"/>
              <a:t>: 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8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 </a:t>
            </a:r>
            <a:r>
              <a:rPr lang="th-TH" dirty="0" smtClean="0"/>
              <a:t>การปรับขนาดอัตโนมัติ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9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h-TH" dirty="0" smtClean="0"/>
              <a:t>ความสัมพันธ์ (</a:t>
            </a:r>
            <a:r>
              <a:rPr lang="en-US" dirty="0" smtClean="0"/>
              <a:t>Affinity</a:t>
            </a:r>
            <a:r>
              <a:rPr lang="th-TH" dirty="0" smtClean="0"/>
              <a:t>)</a:t>
            </a:r>
            <a:r>
              <a:rPr lang="en-US" dirty="0" smtClean="0"/>
              <a:t> </a:t>
            </a:r>
            <a:r>
              <a:rPr lang="th-TH" dirty="0" smtClean="0"/>
              <a:t>และ ต่อต้านความสัมพันธ์ (</a:t>
            </a:r>
            <a:r>
              <a:rPr lang="en-US" dirty="0" smtClean="0"/>
              <a:t>Anti-affinity</a:t>
            </a:r>
            <a:r>
              <a:rPr lang="th-TH" dirty="0" smtClean="0"/>
              <a:t>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Affinity </a:t>
            </a:r>
            <a:r>
              <a:rPr lang="th-TH" dirty="0" smtClean="0"/>
              <a:t>และ </a:t>
            </a:r>
            <a:r>
              <a:rPr lang="en-US" dirty="0" smtClean="0"/>
              <a:t>Anti-affinity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เคยมีการกล่าวถึง </a:t>
            </a:r>
            <a:r>
              <a:rPr lang="en-US" dirty="0" err="1" smtClean="0"/>
              <a:t>nodeSelector</a:t>
            </a:r>
            <a:r>
              <a:rPr lang="en-US" dirty="0" smtClean="0"/>
              <a:t> </a:t>
            </a:r>
            <a:r>
              <a:rPr lang="th-TH" dirty="0" smtClean="0"/>
              <a:t>เพื่อทำให้มั่นใจว่า </a:t>
            </a:r>
            <a:r>
              <a:rPr lang="en-US" dirty="0" smtClean="0"/>
              <a:t>pods </a:t>
            </a:r>
            <a:r>
              <a:rPr lang="th-TH" dirty="0" smtClean="0"/>
              <a:t>จะเลือกตามตารางที่ระบุในโหนด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58638" y="2282317"/>
            <a:ext cx="5456712" cy="44319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/>
              <a:t>apiVersion</a:t>
            </a:r>
            <a:r>
              <a:rPr lang="en-US" sz="1600" dirty="0"/>
              <a:t>: extensions/v1beta1</a:t>
            </a:r>
          </a:p>
          <a:p>
            <a:r>
              <a:rPr lang="en-US" sz="1600" dirty="0"/>
              <a:t>kind: Deployment</a:t>
            </a:r>
          </a:p>
          <a:p>
            <a:r>
              <a:rPr lang="en-US" sz="1600" dirty="0"/>
              <a:t>metadata:</a:t>
            </a:r>
          </a:p>
          <a:p>
            <a:r>
              <a:rPr lang="en-US" sz="1600" dirty="0"/>
              <a:t>   name: </a:t>
            </a:r>
            <a:r>
              <a:rPr lang="en-US" sz="1600" dirty="0" err="1"/>
              <a:t>helloworld</a:t>
            </a:r>
            <a:r>
              <a:rPr lang="en-US" sz="1600" dirty="0"/>
              <a:t>-deployment</a:t>
            </a:r>
          </a:p>
          <a:p>
            <a:r>
              <a:rPr lang="en-US" sz="1600" dirty="0"/>
              <a:t>spec:</a:t>
            </a:r>
          </a:p>
          <a:p>
            <a:r>
              <a:rPr lang="en-US" sz="1600" dirty="0"/>
              <a:t>   replicas: 3</a:t>
            </a:r>
          </a:p>
          <a:p>
            <a:r>
              <a:rPr lang="en-US" sz="1600" dirty="0"/>
              <a:t>   template:</a:t>
            </a:r>
          </a:p>
          <a:p>
            <a:r>
              <a:rPr lang="en-US" sz="1600" dirty="0"/>
              <a:t>     metadata:</a:t>
            </a:r>
          </a:p>
          <a:p>
            <a:r>
              <a:rPr lang="en-US" sz="1600" dirty="0"/>
              <a:t>       labels:</a:t>
            </a:r>
          </a:p>
          <a:p>
            <a:r>
              <a:rPr lang="en-US" sz="1600" dirty="0"/>
              <a:t>         app: </a:t>
            </a:r>
            <a:r>
              <a:rPr lang="en-US" sz="1600" dirty="0" err="1"/>
              <a:t>helloworld</a:t>
            </a:r>
            <a:endParaRPr lang="en-US" sz="1600" dirty="0"/>
          </a:p>
          <a:p>
            <a:r>
              <a:rPr lang="en-US" sz="1600" dirty="0"/>
              <a:t>     spec:</a:t>
            </a:r>
          </a:p>
          <a:p>
            <a:r>
              <a:rPr lang="en-US" sz="1600" dirty="0"/>
              <a:t>       containers:</a:t>
            </a:r>
          </a:p>
          <a:p>
            <a:r>
              <a:rPr lang="en-US" sz="1600" dirty="0"/>
              <a:t>       - name: k8s-demo</a:t>
            </a:r>
          </a:p>
          <a:p>
            <a:r>
              <a:rPr lang="en-US" sz="1600" dirty="0"/>
              <a:t>         image: </a:t>
            </a:r>
            <a:r>
              <a:rPr lang="en-US" sz="1600" dirty="0" err="1" smtClean="0"/>
              <a:t>sipadocker</a:t>
            </a:r>
            <a:r>
              <a:rPr lang="en-US" sz="1600" dirty="0" smtClean="0"/>
              <a:t>/k8s-demo</a:t>
            </a:r>
            <a:endParaRPr lang="en-US" sz="1600" dirty="0"/>
          </a:p>
          <a:p>
            <a:r>
              <a:rPr lang="en-US" sz="1600" dirty="0"/>
              <a:t>         […]</a:t>
            </a:r>
          </a:p>
          <a:p>
            <a:r>
              <a:rPr lang="en-US" sz="1600" b="1" dirty="0"/>
              <a:t>       </a:t>
            </a:r>
            <a:r>
              <a:rPr lang="en-US" sz="1600" b="1" dirty="0" err="1"/>
              <a:t>nodeSelector</a:t>
            </a:r>
            <a:r>
              <a:rPr lang="en-US" sz="1600" b="1" dirty="0"/>
              <a:t>:</a:t>
            </a:r>
          </a:p>
          <a:p>
            <a:r>
              <a:rPr lang="en-US" sz="1600" b="1" dirty="0"/>
              <a:t>         hardware: high-spec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0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คุณสมบัติ </a:t>
            </a:r>
            <a:r>
              <a:rPr lang="en-US" dirty="0" smtClean="0"/>
              <a:t>Affinity </a:t>
            </a:r>
            <a:r>
              <a:rPr lang="th-TH" dirty="0" smtClean="0"/>
              <a:t>และ </a:t>
            </a:r>
            <a:r>
              <a:rPr lang="en-US" dirty="0" smtClean="0"/>
              <a:t>Anti-affinity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/>
              <a:t>คุณสมบัติ </a:t>
            </a:r>
            <a:r>
              <a:rPr lang="en-US" sz="3200" dirty="0"/>
              <a:t>Affinity </a:t>
            </a:r>
            <a:r>
              <a:rPr lang="th-TH" sz="3200" dirty="0"/>
              <a:t>และ </a:t>
            </a:r>
            <a:r>
              <a:rPr lang="en-US" sz="3200" dirty="0"/>
              <a:t>Anti-affinity </a:t>
            </a:r>
            <a:r>
              <a:rPr lang="th-TH" sz="3200" dirty="0" smtClean="0"/>
              <a:t>ช่วยให้ผู้เรียนทำสิ่งกำหนดการที่ซับ</a:t>
            </a:r>
            <a:r>
              <a:rPr lang="th-TH" sz="3200" dirty="0"/>
              <a:t>ซ้อนมาก</a:t>
            </a:r>
            <a:r>
              <a:rPr lang="th-TH" sz="3200" dirty="0" smtClean="0"/>
              <a:t>ขึ้นกว่า </a:t>
            </a:r>
            <a:r>
              <a:rPr lang="en-US" sz="3200" dirty="0" err="1" smtClean="0"/>
              <a:t>nodeSelector</a:t>
            </a:r>
            <a:r>
              <a:rPr lang="en-US" sz="3200" dirty="0" smtClean="0"/>
              <a:t> </a:t>
            </a:r>
            <a:r>
              <a:rPr lang="th-TH" sz="3200" dirty="0"/>
              <a:t>และยังทำงานบน </a:t>
            </a:r>
            <a:r>
              <a:rPr lang="en-US" sz="3200" dirty="0"/>
              <a:t>Pods</a:t>
            </a:r>
          </a:p>
          <a:p>
            <a:pPr lvl="1"/>
            <a:r>
              <a:rPr lang="th-TH" sz="2800" dirty="0" smtClean="0"/>
              <a:t>ภาษา</a:t>
            </a:r>
            <a:r>
              <a:rPr lang="th-TH" sz="2800" dirty="0"/>
              <a:t>มีความหมายมากขึ้น</a:t>
            </a:r>
          </a:p>
          <a:p>
            <a:pPr lvl="1"/>
            <a:r>
              <a:rPr lang="th-TH" sz="2800" dirty="0" smtClean="0"/>
              <a:t>ผู้เรียนสามารถ</a:t>
            </a:r>
            <a:r>
              <a:rPr lang="th-TH" sz="2800" dirty="0"/>
              <a:t>สร้างกฎ</a:t>
            </a:r>
            <a:r>
              <a:rPr lang="th-TH" sz="2800" dirty="0" smtClean="0"/>
              <a:t>ที่ไม่ใช่ข้อกำหนดที่ยาก แต่เป็นกฎที่ต้องการ, หมายถึงตัวกำหนดการจะ</a:t>
            </a:r>
            <a:r>
              <a:rPr lang="th-TH" sz="2800" dirty="0"/>
              <a:t>ยังสามารถ</a:t>
            </a:r>
            <a:r>
              <a:rPr lang="th-TH" sz="2800" dirty="0" smtClean="0"/>
              <a:t>กำหนดการ</a:t>
            </a:r>
            <a:r>
              <a:rPr lang="en-US" sz="2800" dirty="0" smtClean="0"/>
              <a:t> pod </a:t>
            </a:r>
            <a:r>
              <a:rPr lang="th-TH" sz="2800" dirty="0" smtClean="0"/>
              <a:t>ของผู้เรียน แม้ว่า</a:t>
            </a:r>
            <a:r>
              <a:rPr lang="th-TH" sz="2800" dirty="0"/>
              <a:t>จะไม่สามารถปฏิบัติตามกฎได้</a:t>
            </a:r>
          </a:p>
          <a:p>
            <a:pPr lvl="1"/>
            <a:r>
              <a:rPr lang="th-TH" sz="2800" dirty="0" smtClean="0"/>
              <a:t>คนใช้สามารถ</a:t>
            </a:r>
            <a:r>
              <a:rPr lang="th-TH" sz="2800" dirty="0"/>
              <a:t>สร้างกฎที่</a:t>
            </a:r>
            <a:r>
              <a:rPr lang="th-TH" sz="2800" dirty="0" smtClean="0"/>
              <a:t>คำนึงถึงป้ายชื่อของ </a:t>
            </a:r>
            <a:r>
              <a:rPr lang="en-US" sz="2800" dirty="0"/>
              <a:t>pod </a:t>
            </a:r>
            <a:r>
              <a:rPr lang="th-TH" sz="2800" dirty="0"/>
              <a:t>อื่น ๆ ได้</a:t>
            </a:r>
          </a:p>
          <a:p>
            <a:pPr lvl="2"/>
            <a:r>
              <a:rPr lang="th-TH" dirty="0" smtClean="0"/>
              <a:t>ตัวอย่างเช่น</a:t>
            </a:r>
            <a:r>
              <a:rPr lang="th-TH" dirty="0"/>
              <a:t>กฎที่ทำให้แน่ใจว่า </a:t>
            </a:r>
            <a:r>
              <a:rPr lang="th-TH" dirty="0" smtClean="0"/>
              <a:t>2</a:t>
            </a:r>
            <a:r>
              <a:rPr lang="en-US" dirty="0" smtClean="0"/>
              <a:t> pod </a:t>
            </a:r>
            <a:r>
              <a:rPr lang="th-TH" dirty="0" smtClean="0"/>
              <a:t>ที่</a:t>
            </a:r>
            <a:r>
              <a:rPr lang="th-TH" dirty="0"/>
              <a:t>แตกต่างกันจะไม่</a:t>
            </a:r>
            <a:r>
              <a:rPr lang="th-TH" dirty="0" smtClean="0"/>
              <a:t>เป็นบน</a:t>
            </a:r>
            <a:r>
              <a:rPr lang="th-TH" dirty="0"/>
              <a:t>โหนดเดียวกัน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6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การใช้ </a:t>
            </a:r>
            <a:r>
              <a:rPr lang="en-US" dirty="0" smtClean="0"/>
              <a:t>node affinity </a:t>
            </a:r>
            <a:r>
              <a:rPr lang="th-TH" dirty="0" smtClean="0"/>
              <a:t>และ </a:t>
            </a:r>
            <a:r>
              <a:rPr lang="en-US" dirty="0" smtClean="0"/>
              <a:t>pod affinity/anti-affinity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Kubernetes</a:t>
            </a:r>
            <a:r>
              <a:rPr lang="en-US" dirty="0" smtClean="0"/>
              <a:t> </a:t>
            </a:r>
            <a:r>
              <a:rPr lang="th-TH" dirty="0" smtClean="0"/>
              <a:t>สามารถทำ </a:t>
            </a:r>
            <a:r>
              <a:rPr lang="en-US" dirty="0"/>
              <a:t>node affinity </a:t>
            </a:r>
            <a:r>
              <a:rPr lang="th-TH" dirty="0"/>
              <a:t>และ </a:t>
            </a:r>
            <a:r>
              <a:rPr lang="en-US" dirty="0"/>
              <a:t>pod </a:t>
            </a:r>
            <a:r>
              <a:rPr lang="en-US" dirty="0" smtClean="0"/>
              <a:t>affinity/anti-affinity</a:t>
            </a:r>
          </a:p>
          <a:p>
            <a:pPr lvl="1"/>
            <a:r>
              <a:rPr lang="en-US" dirty="0" smtClean="0"/>
              <a:t>Node affinity </a:t>
            </a:r>
            <a:r>
              <a:rPr lang="th-TH" dirty="0" smtClean="0"/>
              <a:t>เหมือนกับ </a:t>
            </a:r>
            <a:r>
              <a:rPr lang="en-US" dirty="0" err="1" smtClean="0"/>
              <a:t>nodeSelector</a:t>
            </a:r>
            <a:endParaRPr lang="en-US" dirty="0" smtClean="0"/>
          </a:p>
          <a:p>
            <a:pPr lvl="1"/>
            <a:r>
              <a:rPr lang="en-US" dirty="0" smtClean="0"/>
              <a:t>Pod affinity/anti-affinity</a:t>
            </a:r>
            <a:r>
              <a:rPr lang="th-TH" dirty="0" smtClean="0"/>
              <a:t> อนุญาตให้ผู้เรียนสร้างกฎ </a:t>
            </a:r>
            <a:r>
              <a:rPr lang="en-US" dirty="0" smtClean="0"/>
              <a:t>pods </a:t>
            </a:r>
            <a:r>
              <a:rPr lang="th-TH" dirty="0" smtClean="0"/>
              <a:t>อย่างไรควรที่กำหนดการเพื่อนำไปสู่บัญชีอื่น</a:t>
            </a:r>
            <a:r>
              <a:rPr lang="en-US" dirty="0" smtClean="0"/>
              <a:t> pods </a:t>
            </a:r>
            <a:r>
              <a:rPr lang="th-TH" dirty="0" smtClean="0"/>
              <a:t>ที่กำลังทำงานอื่น</a:t>
            </a:r>
          </a:p>
          <a:p>
            <a:pPr lvl="1"/>
            <a:r>
              <a:rPr lang="th-TH" dirty="0" smtClean="0"/>
              <a:t>กลไก </a:t>
            </a:r>
            <a:r>
              <a:rPr lang="en-US" dirty="0" smtClean="0"/>
              <a:t>Affinity/anti-affinity</a:t>
            </a:r>
            <a:r>
              <a:rPr lang="th-TH" dirty="0" smtClean="0"/>
              <a:t> </a:t>
            </a:r>
            <a:r>
              <a:rPr lang="th-TH" dirty="0"/>
              <a:t>เป็นเฉพาะ</a:t>
            </a:r>
            <a:r>
              <a:rPr lang="th-TH" dirty="0" smtClean="0"/>
              <a:t>เที่เกี่ยว</a:t>
            </a:r>
            <a:r>
              <a:rPr lang="th-TH" dirty="0"/>
              <a:t>ข้องในระหว่างการ</a:t>
            </a:r>
            <a:r>
              <a:rPr lang="th-TH" dirty="0" smtClean="0"/>
              <a:t>กำหนดเวลาเมื่อ</a:t>
            </a:r>
            <a:r>
              <a:rPr lang="en-US" dirty="0" smtClean="0"/>
              <a:t> pod </a:t>
            </a:r>
            <a:r>
              <a:rPr lang="th-TH" dirty="0" smtClean="0"/>
              <a:t>ทำงาน</a:t>
            </a:r>
            <a:r>
              <a:rPr lang="th-TH" dirty="0"/>
              <a:t>แล้วมันจะต้องถูกสร้างขึ้นใหม่เพื่อใช้</a:t>
            </a:r>
            <a:r>
              <a:rPr lang="th-TH" dirty="0" smtClean="0"/>
              <a:t>กฎอีก</a:t>
            </a:r>
            <a:r>
              <a:rPr lang="th-TH" dirty="0"/>
              <a:t>ครั้ง</a:t>
            </a:r>
          </a:p>
          <a:p>
            <a:pPr lvl="1"/>
            <a:r>
              <a:rPr lang="th-TH" dirty="0" smtClean="0"/>
              <a:t>ปฏิบัตินี้จะครอบคลุม</a:t>
            </a:r>
            <a:r>
              <a:rPr lang="en-US" dirty="0" smtClean="0"/>
              <a:t> node affinity </a:t>
            </a:r>
            <a:r>
              <a:rPr lang="th-TH" dirty="0" smtClean="0"/>
              <a:t>และจะครอบคลุม</a:t>
            </a:r>
            <a:r>
              <a:rPr lang="en-US" dirty="0" smtClean="0"/>
              <a:t> pod affinity/anti-affinity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6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สองชนิดของ </a:t>
            </a:r>
            <a:r>
              <a:rPr lang="en-US" dirty="0" smtClean="0"/>
              <a:t>node affinity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ประกอบด้วย</a:t>
            </a:r>
          </a:p>
          <a:p>
            <a:pPr lvl="1"/>
            <a:r>
              <a:rPr lang="en-US" dirty="0"/>
              <a:t>1) </a:t>
            </a:r>
            <a:r>
              <a:rPr lang="en-US" dirty="0" err="1"/>
              <a:t>requiredDuringSchedulingIgnoredDuringExecution</a:t>
            </a:r>
            <a:r>
              <a:rPr lang="en-US" dirty="0"/>
              <a:t> </a:t>
            </a:r>
            <a:endParaRPr lang="th-TH" dirty="0" smtClean="0"/>
          </a:p>
          <a:p>
            <a:pPr lvl="1"/>
            <a:r>
              <a:rPr lang="en-US" dirty="0" smtClean="0"/>
              <a:t>2</a:t>
            </a:r>
            <a:r>
              <a:rPr lang="en-US" dirty="0"/>
              <a:t>) </a:t>
            </a:r>
            <a:r>
              <a:rPr lang="en-US" dirty="0" err="1"/>
              <a:t>preferredDuringSchedulingIgnoredDuringExecution</a:t>
            </a:r>
            <a:r>
              <a:rPr lang="en-US" dirty="0"/>
              <a:t> </a:t>
            </a:r>
            <a:endParaRPr lang="th-TH" dirty="0" smtClean="0"/>
          </a:p>
          <a:p>
            <a:r>
              <a:rPr lang="th-TH" dirty="0" smtClean="0"/>
              <a:t>ชุดที่ </a:t>
            </a:r>
            <a:r>
              <a:rPr lang="en-US" dirty="0" smtClean="0"/>
              <a:t>1 </a:t>
            </a:r>
            <a:r>
              <a:rPr lang="th-TH" dirty="0" smtClean="0"/>
              <a:t>เป็นข้อกำหนดที่ยาก </a:t>
            </a:r>
            <a:r>
              <a:rPr lang="en-US" dirty="0" smtClean="0"/>
              <a:t>(</a:t>
            </a:r>
            <a:r>
              <a:rPr lang="th-TH" dirty="0" smtClean="0"/>
              <a:t>เหมือน </a:t>
            </a:r>
            <a:r>
              <a:rPr lang="en-US" dirty="0" err="1" smtClean="0"/>
              <a:t>nodeSelector</a:t>
            </a:r>
            <a:r>
              <a:rPr lang="en-US" dirty="0" smtClean="0"/>
              <a:t>)</a:t>
            </a:r>
          </a:p>
          <a:p>
            <a:pPr lvl="1"/>
            <a:r>
              <a:rPr lang="th-TH" dirty="0" smtClean="0"/>
              <a:t>กฎจะต้องตรงก่อนที่ </a:t>
            </a:r>
            <a:r>
              <a:rPr lang="en-US" dirty="0" smtClean="0"/>
              <a:t>Pod </a:t>
            </a:r>
            <a:r>
              <a:rPr lang="th-TH" dirty="0" smtClean="0"/>
              <a:t>จะถูกกำหนดการ</a:t>
            </a:r>
          </a:p>
          <a:p>
            <a:r>
              <a:rPr lang="th-TH" dirty="0" smtClean="0"/>
              <a:t>ชนิดที่ </a:t>
            </a:r>
            <a:r>
              <a:rPr lang="en-US" dirty="0" smtClean="0"/>
              <a:t>2 </a:t>
            </a:r>
            <a:r>
              <a:rPr lang="th-TH" dirty="0" smtClean="0"/>
              <a:t>จะพยายามบังคับกฎ แต่จะไม่เป็นการรับประกัน</a:t>
            </a:r>
          </a:p>
          <a:p>
            <a:pPr lvl="1"/>
            <a:r>
              <a:rPr lang="th-TH" dirty="0"/>
              <a:t>แม้ว่าจะไม่เป็นไปตามกฎ แต่ก็ยังสามารถกำหนดเวลาไว้ได้ </a:t>
            </a:r>
            <a:r>
              <a:rPr lang="th-TH" dirty="0" smtClean="0"/>
              <a:t>แต่ข้อกำหนดที่เบา, สิ่งที่ต้องการ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/>
              <a:t>Affinity </a:t>
            </a:r>
            <a:r>
              <a:rPr lang="th-TH" dirty="0" smtClean="0"/>
              <a:t>และ</a:t>
            </a:r>
            <a:r>
              <a:rPr lang="en-US" dirty="0" smtClean="0"/>
              <a:t> </a:t>
            </a:r>
            <a:r>
              <a:rPr lang="en-US" dirty="0"/>
              <a:t>anti-affinity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67691" y="1201938"/>
            <a:ext cx="6608618" cy="56323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spec:</a:t>
            </a:r>
          </a:p>
          <a:p>
            <a:r>
              <a:rPr lang="en-US" dirty="0"/>
              <a:t>  affinity:</a:t>
            </a:r>
          </a:p>
          <a:p>
            <a:r>
              <a:rPr lang="en-US" dirty="0"/>
              <a:t>    </a:t>
            </a:r>
            <a:r>
              <a:rPr lang="en-US" dirty="0" err="1"/>
              <a:t>nodeAffinity</a:t>
            </a:r>
            <a:r>
              <a:rPr lang="en-US" dirty="0"/>
              <a:t>:</a:t>
            </a:r>
          </a:p>
          <a:p>
            <a:r>
              <a:rPr lang="en-US" dirty="0"/>
              <a:t>      </a:t>
            </a:r>
            <a:r>
              <a:rPr lang="en-US" dirty="0" err="1"/>
              <a:t>requiredDuringSchedulingIgnoredDuringExecution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dirty="0" err="1"/>
              <a:t>nodeSelectorTerms</a:t>
            </a:r>
            <a:r>
              <a:rPr lang="en-US" dirty="0"/>
              <a:t>:</a:t>
            </a:r>
          </a:p>
          <a:p>
            <a:r>
              <a:rPr lang="en-US" dirty="0"/>
              <a:t>        - </a:t>
            </a:r>
            <a:r>
              <a:rPr lang="en-US" dirty="0" err="1"/>
              <a:t>matchExpressions</a:t>
            </a:r>
            <a:r>
              <a:rPr lang="en-US" dirty="0"/>
              <a:t>:</a:t>
            </a:r>
          </a:p>
          <a:p>
            <a:r>
              <a:rPr lang="en-US" dirty="0"/>
              <a:t>          - key: </a:t>
            </a:r>
            <a:r>
              <a:rPr lang="en-US" dirty="0" err="1"/>
              <a:t>env</a:t>
            </a:r>
            <a:endParaRPr lang="en-US" dirty="0"/>
          </a:p>
          <a:p>
            <a:r>
              <a:rPr lang="en-US" dirty="0"/>
              <a:t>            operator: In</a:t>
            </a:r>
          </a:p>
          <a:p>
            <a:r>
              <a:rPr lang="en-US" dirty="0"/>
              <a:t>            values:</a:t>
            </a:r>
          </a:p>
          <a:p>
            <a:r>
              <a:rPr lang="en-US" dirty="0"/>
              <a:t>            - </a:t>
            </a:r>
            <a:r>
              <a:rPr lang="en-US" dirty="0" err="1"/>
              <a:t>dev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preferredDuringSchedulingIgnoredDuringExecution</a:t>
            </a:r>
            <a:r>
              <a:rPr lang="en-US" dirty="0"/>
              <a:t>:</a:t>
            </a:r>
          </a:p>
          <a:p>
            <a:r>
              <a:rPr lang="en-US" dirty="0"/>
              <a:t>        - weight: 1</a:t>
            </a:r>
          </a:p>
          <a:p>
            <a:r>
              <a:rPr lang="en-US" dirty="0"/>
              <a:t>          preference:</a:t>
            </a:r>
          </a:p>
          <a:p>
            <a:r>
              <a:rPr lang="en-US" dirty="0"/>
              <a:t>            </a:t>
            </a:r>
            <a:r>
              <a:rPr lang="en-US" dirty="0" err="1"/>
              <a:t>matchExpressions</a:t>
            </a:r>
            <a:r>
              <a:rPr lang="en-US" dirty="0"/>
              <a:t>:</a:t>
            </a:r>
          </a:p>
          <a:p>
            <a:r>
              <a:rPr lang="en-US" dirty="0"/>
              <a:t>            - key: team</a:t>
            </a:r>
          </a:p>
          <a:p>
            <a:r>
              <a:rPr lang="en-US" dirty="0"/>
              <a:t>              operator: In</a:t>
            </a:r>
          </a:p>
          <a:p>
            <a:r>
              <a:rPr lang="en-US" dirty="0"/>
              <a:t>              values:</a:t>
            </a:r>
          </a:p>
          <a:p>
            <a:r>
              <a:rPr lang="en-US" dirty="0"/>
              <a:t>              - engineering-project1</a:t>
            </a:r>
          </a:p>
          <a:p>
            <a:r>
              <a:rPr lang="en-US" dirty="0"/>
              <a:t>    containers:</a:t>
            </a:r>
          </a:p>
          <a:p>
            <a:r>
              <a:rPr lang="en-US" dirty="0"/>
              <a:t>    […]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6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การถ่วงน้ำหนัก </a:t>
            </a:r>
            <a:r>
              <a:rPr lang="en-US" dirty="0"/>
              <a:t>Affinity </a:t>
            </a:r>
            <a:r>
              <a:rPr lang="th-TH" dirty="0"/>
              <a:t>และ</a:t>
            </a:r>
            <a:r>
              <a:rPr lang="en-US" dirty="0"/>
              <a:t> anti-affinity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การกำหนดน้ำหนักในสถานะ</a:t>
            </a:r>
            <a:r>
              <a:rPr lang="en-US" dirty="0" err="1" smtClean="0"/>
              <a:t>DuringSchedulingIgnoredDuringExecution</a:t>
            </a:r>
            <a:r>
              <a:rPr lang="th-TH" dirty="0" smtClean="0"/>
              <a:t> </a:t>
            </a:r>
            <a:endParaRPr lang="en-US" dirty="0"/>
          </a:p>
          <a:p>
            <a:pPr lvl="1"/>
            <a:r>
              <a:rPr lang="th-TH" dirty="0" smtClean="0"/>
              <a:t>การ</a:t>
            </a:r>
            <a:r>
              <a:rPr lang="th-TH" dirty="0"/>
              <a:t>ให้น้ำหนักที่สูงกว่านี้ยิ่งให้น้ำหนักกับกฎนั้นมากขึ้น</a:t>
            </a:r>
          </a:p>
          <a:p>
            <a:r>
              <a:rPr lang="th-TH" dirty="0" smtClean="0"/>
              <a:t>เมื่อ</a:t>
            </a:r>
            <a:r>
              <a:rPr lang="th-TH" dirty="0"/>
              <a:t>กำหนดเวลา </a:t>
            </a:r>
            <a:r>
              <a:rPr lang="en-US" dirty="0" err="1"/>
              <a:t>Kubernetes</a:t>
            </a:r>
            <a:r>
              <a:rPr lang="en-US" dirty="0"/>
              <a:t> </a:t>
            </a:r>
            <a:r>
              <a:rPr lang="th-TH" dirty="0"/>
              <a:t>จะทำคะแนนทุกโหนดโดยสรุป</a:t>
            </a:r>
            <a:r>
              <a:rPr lang="th-TH" dirty="0" smtClean="0"/>
              <a:t>น้ำหนักต่อ</a:t>
            </a:r>
            <a:r>
              <a:rPr lang="th-TH" dirty="0"/>
              <a:t>โหนด</a:t>
            </a:r>
          </a:p>
          <a:p>
            <a:pPr lvl="1"/>
            <a:r>
              <a:rPr lang="th-TH" dirty="0" smtClean="0"/>
              <a:t>ตัวอย่างเช่นถ้าผู้เรียนมี </a:t>
            </a:r>
            <a:r>
              <a:rPr lang="th-TH" dirty="0"/>
              <a:t>2 กฎที่แตกต่างกันที่มีน้ำหนัก 1 และ 5</a:t>
            </a:r>
          </a:p>
          <a:p>
            <a:pPr lvl="1"/>
            <a:r>
              <a:rPr lang="th-TH" dirty="0" smtClean="0"/>
              <a:t>หาก</a:t>
            </a:r>
            <a:r>
              <a:rPr lang="th-TH" dirty="0"/>
              <a:t>กฎทั้งคู่ตรงกันโหนดจะมีคะแนนเป็น 6</a:t>
            </a:r>
          </a:p>
          <a:p>
            <a:pPr lvl="1"/>
            <a:r>
              <a:rPr lang="th-TH" dirty="0" smtClean="0"/>
              <a:t>หาก</a:t>
            </a:r>
            <a:r>
              <a:rPr lang="th-TH" dirty="0"/>
              <a:t>กฎที่มีน้ำหนัก 1 ตรงกันเท่านั้นคะแนนจะเป็น 1</a:t>
            </a:r>
          </a:p>
          <a:p>
            <a:r>
              <a:rPr lang="th-TH" dirty="0" smtClean="0"/>
              <a:t>โหนด</a:t>
            </a:r>
            <a:r>
              <a:rPr lang="th-TH" dirty="0"/>
              <a:t>ที่มีคะแนนรวมสูงสุดซึ่งเป็นที่ตั้ง</a:t>
            </a:r>
            <a:r>
              <a:rPr lang="th-TH" dirty="0" smtClean="0"/>
              <a:t>ของ</a:t>
            </a:r>
            <a:r>
              <a:rPr lang="en-US" dirty="0" smtClean="0"/>
              <a:t> Pod </a:t>
            </a:r>
            <a:r>
              <a:rPr lang="th-TH" dirty="0" smtClean="0"/>
              <a:t>กับกำหนดการ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7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node labels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นอกเหนือจากป้ายกำกับ</a:t>
            </a:r>
            <a:r>
              <a:rPr lang="th-TH" dirty="0" smtClean="0"/>
              <a:t>ที่ผู้เรียนสามารถ</a:t>
            </a:r>
            <a:r>
              <a:rPr lang="th-TH" dirty="0"/>
              <a:t>เพิ่ม</a:t>
            </a:r>
            <a:r>
              <a:rPr lang="th-TH" dirty="0" smtClean="0"/>
              <a:t>ตัวเอง</a:t>
            </a:r>
            <a:r>
              <a:rPr lang="th-TH" dirty="0"/>
              <a:t>ไปยังโหนด</a:t>
            </a:r>
            <a:r>
              <a:rPr lang="th-TH" dirty="0" smtClean="0"/>
              <a:t>ได้ แล้ว</a:t>
            </a:r>
            <a:r>
              <a:rPr lang="th-TH" dirty="0"/>
              <a:t>ยัง</a:t>
            </a:r>
            <a:r>
              <a:rPr lang="th-TH" dirty="0" smtClean="0"/>
              <a:t>มีป้ายความหนาแน่นไว้ล่วงหน้า ซึ่งผู้เรียนสามารถใช้ได้</a:t>
            </a:r>
          </a:p>
          <a:p>
            <a:pPr lvl="1"/>
            <a:r>
              <a:rPr lang="en-US" dirty="0"/>
              <a:t>kubernetes.io/hostname </a:t>
            </a:r>
            <a:endParaRPr lang="th-TH" dirty="0" smtClean="0"/>
          </a:p>
          <a:p>
            <a:pPr lvl="1"/>
            <a:r>
              <a:rPr lang="en-US" dirty="0" smtClean="0"/>
              <a:t>failure-domain.beta.kubernetes.io/zone </a:t>
            </a:r>
            <a:endParaRPr lang="th-TH" dirty="0"/>
          </a:p>
          <a:p>
            <a:pPr lvl="1"/>
            <a:r>
              <a:rPr lang="en-US" dirty="0" smtClean="0"/>
              <a:t>failure-domain.beta.kubernetes.io/region </a:t>
            </a:r>
            <a:endParaRPr lang="th-TH" dirty="0" smtClean="0"/>
          </a:p>
          <a:p>
            <a:pPr lvl="1"/>
            <a:r>
              <a:rPr lang="en-US" dirty="0" smtClean="0"/>
              <a:t>beta.kubernetes.io/instance-type </a:t>
            </a:r>
            <a:endParaRPr lang="th-TH" dirty="0"/>
          </a:p>
          <a:p>
            <a:pPr lvl="1"/>
            <a:r>
              <a:rPr lang="en-US" dirty="0" smtClean="0"/>
              <a:t>beta.kubernetes.io/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endParaRPr lang="th-TH" dirty="0" smtClean="0"/>
          </a:p>
          <a:p>
            <a:pPr lvl="1"/>
            <a:r>
              <a:rPr lang="en-US" dirty="0" smtClean="0"/>
              <a:t>beta.kubernetes.io/arch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5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8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Machines </a:t>
            </a:r>
            <a:r>
              <a:rPr lang="en-US" dirty="0" err="1" smtClean="0"/>
              <a:t>vs</a:t>
            </a:r>
            <a:r>
              <a:rPr lang="en-US" dirty="0" smtClean="0"/>
              <a:t>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37" y="2118065"/>
            <a:ext cx="7979784" cy="37664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6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 </a:t>
            </a:r>
            <a:r>
              <a:rPr lang="en-US" dirty="0" smtClean="0"/>
              <a:t>Affinity </a:t>
            </a:r>
            <a:r>
              <a:rPr lang="th-TH" dirty="0"/>
              <a:t>และ</a:t>
            </a:r>
            <a:r>
              <a:rPr lang="en-US" dirty="0"/>
              <a:t> anti-affinity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4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Interpod</a:t>
            </a:r>
            <a:r>
              <a:rPr lang="en-US" dirty="0" smtClean="0"/>
              <a:t> Affinity </a:t>
            </a:r>
            <a:r>
              <a:rPr lang="th-TH" dirty="0"/>
              <a:t>และ</a:t>
            </a:r>
            <a:r>
              <a:rPr lang="en-US" dirty="0"/>
              <a:t> anti-affinity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Interpod</a:t>
            </a:r>
            <a:r>
              <a:rPr lang="en-US" dirty="0"/>
              <a:t> Affinity </a:t>
            </a:r>
            <a:r>
              <a:rPr lang="th-TH" dirty="0"/>
              <a:t>และ</a:t>
            </a:r>
            <a:r>
              <a:rPr lang="en-US" dirty="0"/>
              <a:t> anti-affinity </a:t>
            </a:r>
            <a:r>
              <a:rPr lang="th-TH" dirty="0" smtClean="0"/>
              <a:t>คืออะไร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 smtClean="0"/>
              <a:t>กลไกที่อนุญาตให้ผู้เรียนมีอิทธิพลต่อกำหนดการบนป้ายชื่อของ </a:t>
            </a:r>
            <a:r>
              <a:rPr lang="en-US" dirty="0" smtClean="0"/>
              <a:t>pods </a:t>
            </a:r>
            <a:r>
              <a:rPr lang="th-TH" dirty="0" smtClean="0"/>
              <a:t>อื่นๆที่กำลังทำงานอยู่บนคลัสเตอร์</a:t>
            </a:r>
          </a:p>
          <a:p>
            <a:r>
              <a:rPr lang="en-US" dirty="0" smtClean="0"/>
              <a:t>Pods </a:t>
            </a:r>
            <a:r>
              <a:rPr lang="th-TH" dirty="0" smtClean="0"/>
              <a:t>เป็นของ </a:t>
            </a:r>
            <a:r>
              <a:rPr lang="en-US" dirty="0" smtClean="0"/>
              <a:t>Namespace </a:t>
            </a:r>
            <a:r>
              <a:rPr lang="th-TH" dirty="0" smtClean="0"/>
              <a:t>ดังนั้นกฎ</a:t>
            </a:r>
            <a:r>
              <a:rPr lang="en-US" dirty="0" smtClean="0"/>
              <a:t> affinity </a:t>
            </a:r>
            <a:r>
              <a:rPr lang="th-TH" dirty="0" smtClean="0"/>
              <a:t>ของผู้เรียนจะ</a:t>
            </a:r>
            <a:r>
              <a:rPr lang="th-TH" dirty="0"/>
              <a:t>ใช้กับที่</a:t>
            </a:r>
            <a:r>
              <a:rPr lang="th-TH" dirty="0" smtClean="0"/>
              <a:t>เฉพาะเจาะจง</a:t>
            </a:r>
            <a:r>
              <a:rPr lang="en-US" dirty="0" smtClean="0"/>
              <a:t> Namespace</a:t>
            </a:r>
            <a:r>
              <a:rPr lang="th-TH" dirty="0" smtClean="0"/>
              <a:t> </a:t>
            </a:r>
            <a:r>
              <a:rPr lang="th-TH" dirty="0"/>
              <a:t>(หากไม่มีการ</a:t>
            </a:r>
            <a:r>
              <a:rPr lang="th-TH" dirty="0" smtClean="0"/>
              <a:t>กำหนด </a:t>
            </a:r>
            <a:r>
              <a:rPr lang="en-US" dirty="0" smtClean="0"/>
              <a:t>Namespace </a:t>
            </a:r>
            <a:r>
              <a:rPr lang="th-TH" dirty="0" smtClean="0"/>
              <a:t>ใน</a:t>
            </a:r>
            <a:r>
              <a:rPr lang="th-TH" dirty="0"/>
              <a:t>ข้อมูลจำเพาะจะมีค่าเริ่มต้น</a:t>
            </a:r>
            <a:r>
              <a:rPr lang="th-TH" dirty="0" smtClean="0"/>
              <a:t>เป็น</a:t>
            </a:r>
            <a:r>
              <a:rPr lang="en-US" dirty="0" smtClean="0"/>
              <a:t> namespace </a:t>
            </a:r>
            <a:r>
              <a:rPr lang="th-TH" dirty="0" smtClean="0"/>
              <a:t>ของ </a:t>
            </a:r>
            <a:r>
              <a:rPr lang="en-US" dirty="0" smtClean="0"/>
              <a:t>pod</a:t>
            </a:r>
            <a:r>
              <a:rPr lang="th-TH" dirty="0" smtClean="0"/>
              <a:t>)</a:t>
            </a:r>
            <a:endParaRPr lang="th-TH" dirty="0"/>
          </a:p>
          <a:p>
            <a:r>
              <a:rPr lang="th-TH" dirty="0" smtClean="0"/>
              <a:t>คล้าย</a:t>
            </a:r>
            <a:r>
              <a:rPr lang="th-TH" dirty="0"/>
              <a:t>กับโหนด </a:t>
            </a:r>
            <a:r>
              <a:rPr lang="en-US" dirty="0"/>
              <a:t>affinity </a:t>
            </a:r>
            <a:r>
              <a:rPr lang="th-TH" dirty="0" smtClean="0"/>
              <a:t>ผู้เรียนมี </a:t>
            </a:r>
            <a:r>
              <a:rPr lang="en-US" dirty="0"/>
              <a:t>pod affinity / anti-affinity 2 </a:t>
            </a:r>
            <a:r>
              <a:rPr lang="th-TH" dirty="0"/>
              <a:t>ประเภท:</a:t>
            </a:r>
          </a:p>
          <a:p>
            <a:pPr lvl="1"/>
            <a:r>
              <a:rPr lang="en-US" dirty="0" err="1" smtClean="0"/>
              <a:t>requiredDuringSchedulingIgnoredDuringExecution</a:t>
            </a:r>
            <a:endParaRPr lang="en-US" dirty="0"/>
          </a:p>
          <a:p>
            <a:pPr lvl="1"/>
            <a:r>
              <a:rPr lang="en-US" dirty="0" err="1" smtClean="0"/>
              <a:t>PreferredDuringSchedulingIgnoredDuringExecution</a:t>
            </a:r>
            <a:endParaRPr lang="en-US" dirty="0"/>
          </a:p>
          <a:p>
            <a:r>
              <a:rPr lang="th-TH" dirty="0" smtClean="0"/>
              <a:t>ประเภทความตอ้งการสร้าง</a:t>
            </a:r>
            <a:r>
              <a:rPr lang="th-TH" dirty="0"/>
              <a:t>กฎที่ต้องปฏิบัติตาม</a:t>
            </a:r>
            <a:r>
              <a:rPr lang="th-TH" dirty="0" smtClean="0"/>
              <a:t>เพื่อให้</a:t>
            </a:r>
            <a:r>
              <a:rPr lang="en-US" dirty="0" smtClean="0"/>
              <a:t> Pod </a:t>
            </a:r>
            <a:r>
              <a:rPr lang="th-TH" dirty="0" smtClean="0"/>
              <a:t>ได้รับ</a:t>
            </a:r>
            <a:r>
              <a:rPr lang="th-TH" dirty="0"/>
              <a:t>การ</a:t>
            </a:r>
            <a:r>
              <a:rPr lang="th-TH" dirty="0" smtClean="0"/>
              <a:t>กำหนด</a:t>
            </a:r>
            <a:r>
              <a:rPr lang="en-US" dirty="0" smtClean="0"/>
              <a:t> </a:t>
            </a:r>
            <a:r>
              <a:rPr lang="th-TH" dirty="0" smtClean="0"/>
              <a:t>ประเภท</a:t>
            </a:r>
            <a:r>
              <a:rPr lang="th-TH" dirty="0"/>
              <a:t>ที่ต้องการคือประเภท </a:t>
            </a:r>
            <a:r>
              <a:rPr lang="th-TH" dirty="0" smtClean="0"/>
              <a:t>“</a:t>
            </a:r>
            <a:r>
              <a:rPr lang="en-US" dirty="0" smtClean="0"/>
              <a:t>Soft</a:t>
            </a:r>
            <a:r>
              <a:rPr lang="th-TH" dirty="0" smtClean="0"/>
              <a:t>" </a:t>
            </a:r>
            <a:r>
              <a:rPr lang="th-TH" dirty="0"/>
              <a:t>และอาจเป็นไปตามกฎ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8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การใช้งาน </a:t>
            </a:r>
            <a:r>
              <a:rPr lang="en-US" dirty="0" err="1" smtClean="0"/>
              <a:t>Interpod</a:t>
            </a:r>
            <a:r>
              <a:rPr lang="en-US" dirty="0" smtClean="0"/>
              <a:t> </a:t>
            </a:r>
            <a:r>
              <a:rPr lang="en-US" dirty="0"/>
              <a:t>Affinity </a:t>
            </a:r>
            <a:r>
              <a:rPr lang="th-TH" dirty="0"/>
              <a:t>และ</a:t>
            </a:r>
            <a:r>
              <a:rPr lang="en-US" dirty="0"/>
              <a:t> </a:t>
            </a:r>
            <a:r>
              <a:rPr lang="en-US" dirty="0" smtClean="0"/>
              <a:t>anti-affinity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/>
              <a:t>กรณีการใช้งานที่ดี</a:t>
            </a:r>
            <a:r>
              <a:rPr lang="th-TH" sz="3200" dirty="0" smtClean="0"/>
              <a:t>สำหรับ </a:t>
            </a:r>
            <a:r>
              <a:rPr lang="en-US" sz="3200" dirty="0" smtClean="0"/>
              <a:t>pod affinity </a:t>
            </a:r>
            <a:r>
              <a:rPr lang="th-TH" sz="3200" dirty="0" smtClean="0"/>
              <a:t>เป็น</a:t>
            </a:r>
            <a:r>
              <a:rPr lang="en-US" sz="3200" dirty="0" smtClean="0"/>
              <a:t> co-located pods</a:t>
            </a:r>
            <a:r>
              <a:rPr lang="th-TH" sz="3200" dirty="0" smtClean="0"/>
              <a:t>:</a:t>
            </a:r>
            <a:endParaRPr lang="th-TH" sz="3200" dirty="0"/>
          </a:p>
          <a:p>
            <a:pPr lvl="1"/>
            <a:r>
              <a:rPr lang="th-TH" sz="2800" dirty="0" smtClean="0"/>
              <a:t>ผู้เรียนอาจ</a:t>
            </a:r>
            <a:r>
              <a:rPr lang="th-TH" sz="2800" dirty="0"/>
              <a:t>ต้องการให้ 1 </a:t>
            </a:r>
            <a:r>
              <a:rPr lang="en-US" sz="2800" dirty="0" smtClean="0"/>
              <a:t>Pod </a:t>
            </a:r>
            <a:r>
              <a:rPr lang="th-TH" sz="2800" dirty="0" smtClean="0"/>
              <a:t>อยู่</a:t>
            </a:r>
            <a:r>
              <a:rPr lang="th-TH" sz="2800" dirty="0"/>
              <a:t>ในตำแหน่งเดียวกันบนโหนดเดียวกัน</a:t>
            </a:r>
            <a:r>
              <a:rPr lang="th-TH" sz="2800" dirty="0" smtClean="0"/>
              <a:t>เสมอกับอีก </a:t>
            </a:r>
            <a:r>
              <a:rPr lang="en-US" sz="2800" dirty="0" smtClean="0"/>
              <a:t>Pod</a:t>
            </a:r>
          </a:p>
          <a:p>
            <a:pPr lvl="1"/>
            <a:r>
              <a:rPr lang="th-TH" sz="2800" dirty="0" smtClean="0"/>
              <a:t>ตัวอย่างเช่น</a:t>
            </a:r>
            <a:r>
              <a:rPr lang="en-US" sz="2800" dirty="0" smtClean="0"/>
              <a:t> </a:t>
            </a:r>
            <a:r>
              <a:rPr lang="th-TH" sz="2800" dirty="0" smtClean="0"/>
              <a:t>ผู้เรียนมีแอปที่</a:t>
            </a:r>
            <a:r>
              <a:rPr lang="th-TH" sz="2800" dirty="0"/>
              <a:t>ใช้ </a:t>
            </a:r>
            <a:r>
              <a:rPr lang="en-US" sz="2800" dirty="0" err="1"/>
              <a:t>redis</a:t>
            </a:r>
            <a:r>
              <a:rPr lang="en-US" sz="2800" dirty="0"/>
              <a:t> </a:t>
            </a:r>
            <a:r>
              <a:rPr lang="th-TH" sz="2800" dirty="0"/>
              <a:t>เป็นแคช</a:t>
            </a:r>
            <a:r>
              <a:rPr lang="th-TH" sz="2800" dirty="0" smtClean="0"/>
              <a:t>และผู้เรียนต้องการเพื่อให้</a:t>
            </a:r>
            <a:r>
              <a:rPr lang="th-TH" sz="2800" dirty="0"/>
              <a:t>มี </a:t>
            </a:r>
            <a:r>
              <a:rPr lang="en-US" sz="2800" dirty="0" err="1"/>
              <a:t>Redis</a:t>
            </a:r>
            <a:r>
              <a:rPr lang="en-US" sz="2800" dirty="0"/>
              <a:t> pod </a:t>
            </a:r>
            <a:r>
              <a:rPr lang="th-TH" sz="2800" dirty="0"/>
              <a:t>บนโหนดเดียวกัน</a:t>
            </a:r>
            <a:r>
              <a:rPr lang="th-TH" sz="2800" dirty="0" smtClean="0"/>
              <a:t>กับแอปเอง</a:t>
            </a:r>
            <a:endParaRPr lang="th-TH" sz="2800" dirty="0"/>
          </a:p>
          <a:p>
            <a:r>
              <a:rPr lang="th-TH" sz="3200" dirty="0" smtClean="0"/>
              <a:t>กรณี</a:t>
            </a:r>
            <a:r>
              <a:rPr lang="th-TH" sz="3200" dirty="0"/>
              <a:t>การใช้งานอื่นคือการระบุ</a:t>
            </a:r>
            <a:r>
              <a:rPr lang="th-TH" sz="3200" dirty="0" smtClean="0"/>
              <a:t>ตำแหน่ง</a:t>
            </a:r>
            <a:r>
              <a:rPr lang="en-US" sz="3200" dirty="0" smtClean="0"/>
              <a:t> Pod </a:t>
            </a:r>
            <a:r>
              <a:rPr lang="th-TH" sz="3200" dirty="0" smtClean="0"/>
              <a:t>ภายใน</a:t>
            </a:r>
            <a:r>
              <a:rPr lang="th-TH" sz="3200" dirty="0"/>
              <a:t>โซนความพร้อมใช้งานเดียวกัน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การใช้งาน </a:t>
            </a:r>
            <a:r>
              <a:rPr lang="en-US" dirty="0" err="1" smtClean="0"/>
              <a:t>Interpod</a:t>
            </a:r>
            <a:r>
              <a:rPr lang="en-US" dirty="0" smtClean="0"/>
              <a:t> </a:t>
            </a:r>
            <a:r>
              <a:rPr lang="en-US" dirty="0"/>
              <a:t>Affinity </a:t>
            </a:r>
            <a:r>
              <a:rPr lang="th-TH" dirty="0"/>
              <a:t>และ</a:t>
            </a:r>
            <a:r>
              <a:rPr lang="en-US" dirty="0"/>
              <a:t> anti-affinity </a:t>
            </a:r>
            <a:r>
              <a:rPr lang="th-TH" dirty="0" smtClean="0"/>
              <a:t>(ต่อ)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เมื่อมีเขียนกฏ</a:t>
            </a:r>
            <a:r>
              <a:rPr lang="en-US" dirty="0" smtClean="0"/>
              <a:t> pod affinity </a:t>
            </a:r>
            <a:r>
              <a:rPr lang="th-TH" dirty="0" smtClean="0"/>
              <a:t>และ </a:t>
            </a:r>
            <a:r>
              <a:rPr lang="en-US" dirty="0" smtClean="0"/>
              <a:t>anti-affinity </a:t>
            </a:r>
            <a:r>
              <a:rPr lang="th-TH" dirty="0" smtClean="0"/>
              <a:t>ผู้เรียนจำเป็นต้องระบุกลุ่มโทโปโลยี, เรียกว่า </a:t>
            </a:r>
            <a:r>
              <a:rPr lang="en-US" dirty="0" err="1" smtClean="0"/>
              <a:t>topologyKey</a:t>
            </a:r>
            <a:r>
              <a:rPr lang="en-US" dirty="0" smtClean="0"/>
              <a:t> </a:t>
            </a:r>
            <a:r>
              <a:rPr lang="th-TH" dirty="0"/>
              <a:t>ในกฎ</a:t>
            </a:r>
          </a:p>
          <a:p>
            <a:r>
              <a:rPr lang="en-US" dirty="0" err="1" smtClean="0"/>
              <a:t>TopologyKey</a:t>
            </a:r>
            <a:r>
              <a:rPr lang="en-US" dirty="0" smtClean="0"/>
              <a:t> </a:t>
            </a:r>
            <a:r>
              <a:rPr lang="th-TH" dirty="0" smtClean="0"/>
              <a:t>อ้างอิง</a:t>
            </a:r>
            <a:r>
              <a:rPr lang="th-TH" dirty="0"/>
              <a:t>ถึงป้ายชื่อโหนด</a:t>
            </a:r>
          </a:p>
          <a:p>
            <a:r>
              <a:rPr lang="th-TH" dirty="0" smtClean="0"/>
              <a:t>หาก</a:t>
            </a:r>
            <a:r>
              <a:rPr lang="th-TH" dirty="0"/>
              <a:t>กฎความสัมพันธ์</a:t>
            </a:r>
            <a:r>
              <a:rPr lang="th-TH" dirty="0" smtClean="0"/>
              <a:t>ตรงกัน</a:t>
            </a:r>
            <a:r>
              <a:rPr lang="en-US" dirty="0" smtClean="0"/>
              <a:t> Pod </a:t>
            </a:r>
            <a:r>
              <a:rPr lang="th-TH" dirty="0" smtClean="0"/>
              <a:t>ใหม่</a:t>
            </a:r>
            <a:r>
              <a:rPr lang="th-TH" dirty="0"/>
              <a:t>จะถูกกำหนดเวลาบนโหนด</a:t>
            </a:r>
            <a:r>
              <a:rPr lang="th-TH" dirty="0" smtClean="0"/>
              <a:t>เท่านั้นที่</a:t>
            </a:r>
            <a:r>
              <a:rPr lang="th-TH" dirty="0"/>
              <a:t>มีค่า </a:t>
            </a:r>
            <a:r>
              <a:rPr lang="en-US" dirty="0" err="1"/>
              <a:t>topologyKey</a:t>
            </a:r>
            <a:r>
              <a:rPr lang="en-US" dirty="0"/>
              <a:t> </a:t>
            </a:r>
            <a:r>
              <a:rPr lang="th-TH" dirty="0" smtClean="0"/>
              <a:t>เดียวกับ </a:t>
            </a:r>
            <a:r>
              <a:rPr lang="en-US" dirty="0" smtClean="0"/>
              <a:t>Pod </a:t>
            </a:r>
            <a:r>
              <a:rPr lang="th-TH" dirty="0" smtClean="0"/>
              <a:t>ที่</a:t>
            </a:r>
            <a:r>
              <a:rPr lang="th-TH" dirty="0"/>
              <a:t>รันอยู่ในปัจจุบัน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5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ผังภาพ </a:t>
            </a:r>
            <a:r>
              <a:rPr lang="en-US" dirty="0" err="1"/>
              <a:t>Interpod</a:t>
            </a:r>
            <a:r>
              <a:rPr lang="en-US" dirty="0"/>
              <a:t> </a:t>
            </a:r>
            <a:r>
              <a:rPr lang="en-US" dirty="0" smtClean="0"/>
              <a:t>Affinity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06" y="1969312"/>
            <a:ext cx="7510388" cy="29193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2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ผังภาพ </a:t>
            </a:r>
            <a:r>
              <a:rPr lang="en-US" dirty="0" err="1"/>
              <a:t>Interpod</a:t>
            </a:r>
            <a:r>
              <a:rPr lang="en-US" dirty="0"/>
              <a:t> Affinity </a:t>
            </a:r>
            <a:r>
              <a:rPr lang="en-US" dirty="0" smtClean="0"/>
              <a:t>: App-</a:t>
            </a:r>
            <a:r>
              <a:rPr lang="en-US" dirty="0" err="1" smtClean="0"/>
              <a:t>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06" y="1685484"/>
            <a:ext cx="7510388" cy="348703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Pod affinity vs. Pod </a:t>
            </a:r>
            <a:r>
              <a:rPr lang="en-US" dirty="0"/>
              <a:t>anti-affinity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ตรงกันข้ามกับ </a:t>
            </a:r>
            <a:r>
              <a:rPr lang="en-US" dirty="0"/>
              <a:t>affinity </a:t>
            </a:r>
            <a:r>
              <a:rPr lang="th-TH" dirty="0" smtClean="0"/>
              <a:t>ผู้เรียนอาจ</a:t>
            </a:r>
            <a:r>
              <a:rPr lang="th-TH" dirty="0"/>
              <a:t>ต้องการใช้ </a:t>
            </a:r>
            <a:r>
              <a:rPr lang="en-US" dirty="0"/>
              <a:t>pod anti-affinity</a:t>
            </a:r>
          </a:p>
          <a:p>
            <a:r>
              <a:rPr lang="th-TH" dirty="0" smtClean="0"/>
              <a:t>ผู้เรียนสามารถใช้</a:t>
            </a:r>
            <a:r>
              <a:rPr lang="en-US" dirty="0" smtClean="0"/>
              <a:t> anti-affinity </a:t>
            </a:r>
            <a:r>
              <a:rPr lang="th-TH" dirty="0" smtClean="0"/>
              <a:t>เพื่อให้</a:t>
            </a:r>
            <a:r>
              <a:rPr lang="th-TH" dirty="0"/>
              <a:t>แน่ใจว่ามีการจัด</a:t>
            </a:r>
            <a:r>
              <a:rPr lang="th-TH" dirty="0" smtClean="0"/>
              <a:t>กำหนดการ</a:t>
            </a:r>
            <a:r>
              <a:rPr lang="en-US" dirty="0" smtClean="0"/>
              <a:t> Pod </a:t>
            </a:r>
            <a:r>
              <a:rPr lang="th-TH" dirty="0" smtClean="0"/>
              <a:t>เพียง</a:t>
            </a:r>
            <a:r>
              <a:rPr lang="th-TH" dirty="0"/>
              <a:t>ครั้ง</a:t>
            </a:r>
            <a:r>
              <a:rPr lang="th-TH" dirty="0" smtClean="0"/>
              <a:t>เดียวบนโหนด</a:t>
            </a:r>
            <a:endParaRPr lang="th-TH" dirty="0"/>
          </a:p>
          <a:p>
            <a:pPr lvl="1"/>
            <a:r>
              <a:rPr lang="th-TH" dirty="0" smtClean="0"/>
              <a:t>ตัวอย่างเช่น ผู้เรียนมี </a:t>
            </a:r>
            <a:r>
              <a:rPr lang="th-TH" dirty="0"/>
              <a:t>3 โหนด</a:t>
            </a:r>
            <a:r>
              <a:rPr lang="th-TH" dirty="0" smtClean="0"/>
              <a:t>และผู้เรียนต้องการ</a:t>
            </a:r>
            <a:r>
              <a:rPr lang="th-TH" dirty="0"/>
              <a:t>กำหนดเวลา 2 </a:t>
            </a:r>
            <a:r>
              <a:rPr lang="en-US" dirty="0" smtClean="0"/>
              <a:t>Pod</a:t>
            </a:r>
            <a:r>
              <a:rPr lang="th-TH" dirty="0" smtClean="0"/>
              <a:t> แต่ไม่</a:t>
            </a:r>
            <a:r>
              <a:rPr lang="th-TH" dirty="0"/>
              <a:t>ควรกำหนดเวลาไว้ในโหนดเดียวกัน</a:t>
            </a:r>
          </a:p>
          <a:p>
            <a:pPr lvl="1"/>
            <a:r>
              <a:rPr lang="en-US" dirty="0" smtClean="0"/>
              <a:t>Anti-affinity </a:t>
            </a:r>
            <a:r>
              <a:rPr lang="th-TH" dirty="0" smtClean="0"/>
              <a:t>ของ </a:t>
            </a:r>
            <a:r>
              <a:rPr lang="en-US" dirty="0"/>
              <a:t>Pod </a:t>
            </a:r>
            <a:r>
              <a:rPr lang="th-TH" dirty="0"/>
              <a:t>ช่วย</a:t>
            </a:r>
            <a:r>
              <a:rPr lang="th-TH" dirty="0" smtClean="0"/>
              <a:t>ให้ผู้เรียนสร้าง</a:t>
            </a:r>
            <a:r>
              <a:rPr lang="th-TH" dirty="0"/>
              <a:t>กฎที่ระบุว่าไม่ต้อง</a:t>
            </a:r>
            <a:r>
              <a:rPr lang="th-TH" dirty="0" smtClean="0"/>
              <a:t>กำหนดเวลาบน</a:t>
            </a:r>
            <a:r>
              <a:rPr lang="th-TH" dirty="0"/>
              <a:t>โฮสต์เดียวกัน</a:t>
            </a:r>
            <a:r>
              <a:rPr lang="th-TH" dirty="0" smtClean="0"/>
              <a:t>หากป้ายชื่อ </a:t>
            </a:r>
            <a:r>
              <a:rPr lang="en-US" dirty="0" smtClean="0"/>
              <a:t>Pod </a:t>
            </a:r>
            <a:r>
              <a:rPr lang="th-TH" dirty="0" smtClean="0"/>
              <a:t>ตรงกัน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7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err="1"/>
              <a:t>Interpod</a:t>
            </a:r>
            <a:r>
              <a:rPr lang="en-US" dirty="0"/>
              <a:t> </a:t>
            </a:r>
            <a:r>
              <a:rPr lang="en-US" dirty="0" smtClean="0"/>
              <a:t>anti-affinity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06" y="2078789"/>
            <a:ext cx="7510388" cy="270042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0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Interpod</a:t>
            </a:r>
            <a:r>
              <a:rPr lang="en-US" dirty="0" smtClean="0"/>
              <a:t> Affinity </a:t>
            </a:r>
            <a:r>
              <a:rPr lang="th-TH" dirty="0" smtClean="0"/>
              <a:t>และ </a:t>
            </a:r>
            <a:r>
              <a:rPr lang="en-US" dirty="0" smtClean="0"/>
              <a:t>Anti-</a:t>
            </a:r>
            <a:r>
              <a:rPr lang="en-US" dirty="0" err="1" smtClean="0"/>
              <a:t>affinit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เมื่อเขียน</a:t>
            </a:r>
            <a:r>
              <a:rPr lang="th-TH" dirty="0" smtClean="0"/>
              <a:t>กฎ </a:t>
            </a:r>
            <a:r>
              <a:rPr lang="en-US" dirty="0" smtClean="0"/>
              <a:t>pod affinity </a:t>
            </a:r>
            <a:r>
              <a:rPr lang="th-TH" dirty="0" smtClean="0"/>
              <a:t>ผู้เรียนสามารถ</a:t>
            </a:r>
            <a:r>
              <a:rPr lang="th-TH" dirty="0"/>
              <a:t>ใช้</a:t>
            </a:r>
            <a:r>
              <a:rPr lang="th-TH" dirty="0" smtClean="0"/>
              <a:t>โอเปอเรเตอร์ได้ดังต่อไปนี้</a:t>
            </a:r>
            <a:r>
              <a:rPr lang="th-TH" dirty="0"/>
              <a:t>:</a:t>
            </a:r>
          </a:p>
          <a:p>
            <a:pPr lvl="1"/>
            <a:r>
              <a:rPr lang="en-US" dirty="0" smtClean="0"/>
              <a:t>In</a:t>
            </a:r>
            <a:r>
              <a:rPr lang="th-TH" dirty="0" smtClean="0"/>
              <a:t>, </a:t>
            </a:r>
            <a:r>
              <a:rPr lang="en-US" dirty="0" err="1"/>
              <a:t>NotIn</a:t>
            </a:r>
            <a:r>
              <a:rPr lang="en-US" dirty="0"/>
              <a:t> </a:t>
            </a:r>
            <a:r>
              <a:rPr lang="th-TH" dirty="0"/>
              <a:t>(</a:t>
            </a:r>
            <a:r>
              <a:rPr lang="th-TH" dirty="0" smtClean="0"/>
              <a:t>ป้าย</a:t>
            </a:r>
            <a:r>
              <a:rPr lang="th-TH" dirty="0"/>
              <a:t>กำกับมีค่าใดค่าหนึ่ง)</a:t>
            </a:r>
          </a:p>
          <a:p>
            <a:pPr lvl="1"/>
            <a:r>
              <a:rPr lang="en-US" dirty="0" smtClean="0"/>
              <a:t>Exists,</a:t>
            </a:r>
            <a:r>
              <a:rPr lang="th-TH" dirty="0" smtClean="0"/>
              <a:t> </a:t>
            </a:r>
            <a:r>
              <a:rPr lang="en-US" dirty="0" err="1"/>
              <a:t>DoesNotExist</a:t>
            </a:r>
            <a:r>
              <a:rPr lang="en-US" dirty="0"/>
              <a:t> </a:t>
            </a:r>
            <a:r>
              <a:rPr lang="th-TH" dirty="0" smtClean="0"/>
              <a:t>(มี</a:t>
            </a:r>
            <a:r>
              <a:rPr lang="th-TH" dirty="0"/>
              <a:t>ป้ายกำกับหรือไม่)</a:t>
            </a:r>
          </a:p>
          <a:p>
            <a:r>
              <a:rPr lang="en-US" dirty="0" err="1" smtClean="0"/>
              <a:t>Interpod</a:t>
            </a:r>
            <a:r>
              <a:rPr lang="th-TH" dirty="0" smtClean="0"/>
              <a:t> </a:t>
            </a:r>
            <a:r>
              <a:rPr lang="en-US" dirty="0" smtClean="0"/>
              <a:t>affinity </a:t>
            </a:r>
            <a:r>
              <a:rPr lang="th-TH" dirty="0" smtClean="0"/>
              <a:t>และ </a:t>
            </a:r>
            <a:r>
              <a:rPr lang="en-US" dirty="0" smtClean="0"/>
              <a:t>anti-affinity </a:t>
            </a:r>
            <a:r>
              <a:rPr lang="th-TH" dirty="0" smtClean="0"/>
              <a:t>ปัจจุบัน</a:t>
            </a:r>
            <a:r>
              <a:rPr lang="th-TH" dirty="0"/>
              <a:t>ต้องใช้จำนวน</a:t>
            </a:r>
            <a:r>
              <a:rPr lang="th-TH" dirty="0" smtClean="0"/>
              <a:t>มากในการ</a:t>
            </a:r>
            <a:r>
              <a:rPr lang="th-TH" dirty="0"/>
              <a:t>ประมวลผล</a:t>
            </a:r>
          </a:p>
          <a:p>
            <a:pPr lvl="1"/>
            <a:r>
              <a:rPr lang="th-TH" dirty="0" smtClean="0"/>
              <a:t>ผู้เรียนอาจ</a:t>
            </a:r>
            <a:r>
              <a:rPr lang="th-TH" dirty="0"/>
              <a:t>ต้องคำนึงถึงสิ่ง</a:t>
            </a:r>
            <a:r>
              <a:rPr lang="th-TH" dirty="0" smtClean="0"/>
              <a:t>นี้ หากผู้เรียนมี</a:t>
            </a:r>
            <a:r>
              <a:rPr lang="th-TH" dirty="0"/>
              <a:t>กฎ</a:t>
            </a:r>
            <a:r>
              <a:rPr lang="th-TH" dirty="0" smtClean="0"/>
              <a:t>และคลัส</a:t>
            </a:r>
            <a:r>
              <a:rPr lang="th-TH" dirty="0"/>
              <a:t>เตอร์ที่ใหญ่กว่า (เช่น 100+ โหนด)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7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</a:t>
            </a:r>
            <a:r>
              <a:rPr lang="th-TH" dirty="0" smtClean="0"/>
              <a:t>บนผู้ให้บริการคลาวด์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88" y="1825625"/>
            <a:ext cx="8146824" cy="3824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3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 </a:t>
            </a:r>
            <a:r>
              <a:rPr lang="en-US" dirty="0" err="1" smtClean="0"/>
              <a:t>Interpod</a:t>
            </a:r>
            <a:r>
              <a:rPr lang="en-US" dirty="0" smtClean="0"/>
              <a:t> affinity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0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 </a:t>
            </a:r>
            <a:r>
              <a:rPr lang="en-US" dirty="0" smtClean="0"/>
              <a:t>Pod Anti-Affinity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Taints </a:t>
            </a:r>
            <a:r>
              <a:rPr lang="th-TH" dirty="0" smtClean="0"/>
              <a:t>และ </a:t>
            </a:r>
            <a:r>
              <a:rPr lang="en-US" dirty="0" smtClean="0"/>
              <a:t>Tolerations</a:t>
            </a:r>
            <a:r>
              <a:rPr lang="th-TH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(Taints and tolerations)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6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เข้าใจจุดอ่อน </a:t>
            </a:r>
            <a:r>
              <a:rPr lang="en-US" dirty="0" smtClean="0"/>
              <a:t>(taint) </a:t>
            </a:r>
            <a:r>
              <a:rPr lang="th-TH" dirty="0" smtClean="0"/>
              <a:t>และความทนทาน</a:t>
            </a:r>
            <a:r>
              <a:rPr lang="en-US" dirty="0" smtClean="0"/>
              <a:t> (Toleration)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/>
              <a:t>ในการบรรยายก่อนหน้า</a:t>
            </a:r>
            <a:r>
              <a:rPr lang="th-TH" sz="3200" dirty="0" smtClean="0"/>
              <a:t>นี้</a:t>
            </a:r>
            <a:r>
              <a:rPr lang="en-US" sz="3200" dirty="0" smtClean="0"/>
              <a:t> </a:t>
            </a:r>
            <a:r>
              <a:rPr lang="th-TH" sz="3200" dirty="0" smtClean="0"/>
              <a:t>ได้</a:t>
            </a:r>
            <a:r>
              <a:rPr lang="th-TH" sz="3200" dirty="0"/>
              <a:t>อธิบายแนวคิด</a:t>
            </a:r>
            <a:r>
              <a:rPr lang="th-TH" sz="3200" dirty="0" smtClean="0"/>
              <a:t>ต่อไปนี้:</a:t>
            </a:r>
            <a:endParaRPr lang="th-TH" sz="3200" dirty="0"/>
          </a:p>
          <a:p>
            <a:pPr lvl="1"/>
            <a:r>
              <a:rPr lang="en-US" sz="2800" dirty="0" smtClean="0"/>
              <a:t>Node affinity</a:t>
            </a:r>
            <a:r>
              <a:rPr lang="th-TH" sz="2800" dirty="0" smtClean="0"/>
              <a:t> </a:t>
            </a:r>
            <a:r>
              <a:rPr lang="th-TH" sz="2800" dirty="0"/>
              <a:t>(คล้ายกับ </a:t>
            </a:r>
            <a:r>
              <a:rPr lang="en-US" sz="2800" dirty="0" err="1"/>
              <a:t>nodeSelector</a:t>
            </a:r>
            <a:r>
              <a:rPr lang="en-US" sz="2800" dirty="0"/>
              <a:t>)</a:t>
            </a:r>
          </a:p>
          <a:p>
            <a:pPr lvl="1"/>
            <a:r>
              <a:rPr lang="en-US" sz="2800" dirty="0" err="1" smtClean="0"/>
              <a:t>Interpod</a:t>
            </a:r>
            <a:r>
              <a:rPr lang="en-US" sz="2800" dirty="0" smtClean="0"/>
              <a:t> affinity/anti-affinity</a:t>
            </a:r>
            <a:endParaRPr lang="th-TH" sz="2800" dirty="0"/>
          </a:p>
          <a:p>
            <a:r>
              <a:rPr lang="th-TH" sz="3200" dirty="0" smtClean="0"/>
              <a:t>แนวคิด</a:t>
            </a:r>
            <a:r>
              <a:rPr lang="th-TH" sz="3200" dirty="0"/>
              <a:t>ถัดไปความคลาดเคลื่อนเป็นสิ่งที่ตรงกันข้าม</a:t>
            </a:r>
            <a:r>
              <a:rPr lang="th-TH" sz="3200" dirty="0" smtClean="0"/>
              <a:t>กับ</a:t>
            </a:r>
            <a:r>
              <a:rPr lang="en-US" sz="3200" dirty="0" smtClean="0"/>
              <a:t> node affinity</a:t>
            </a:r>
            <a:endParaRPr lang="th-TH" sz="3200" dirty="0"/>
          </a:p>
          <a:p>
            <a:pPr lvl="1"/>
            <a:r>
              <a:rPr lang="th-TH" sz="2800" dirty="0" smtClean="0"/>
              <a:t>ความทนทานอนุญาตโหนดเพื่อไล่ไปชุดของ </a:t>
            </a:r>
            <a:r>
              <a:rPr lang="en-US" sz="2800" dirty="0" smtClean="0"/>
              <a:t>pods</a:t>
            </a:r>
          </a:p>
          <a:p>
            <a:pPr lvl="1"/>
            <a:r>
              <a:rPr lang="th-TH" sz="2800" dirty="0" smtClean="0"/>
              <a:t>เครื่องหมายจุดอ่อน</a:t>
            </a:r>
            <a:r>
              <a:rPr lang="en-US" sz="2800" dirty="0" smtClean="0"/>
              <a:t> (taint)</a:t>
            </a:r>
            <a:r>
              <a:rPr lang="th-TH" sz="2800" dirty="0" smtClean="0"/>
              <a:t>โหนด, ความทนทานถูกประยุกต์ใช้กับ </a:t>
            </a:r>
            <a:r>
              <a:rPr lang="en-US" sz="2800" dirty="0" smtClean="0"/>
              <a:t>pods </a:t>
            </a:r>
            <a:r>
              <a:rPr lang="th-TH" sz="2800" dirty="0" smtClean="0"/>
              <a:t>ต่ออิทธิพลการ</a:t>
            </a:r>
            <a:r>
              <a:rPr lang="th-TH" sz="2800" dirty="0"/>
              <a:t>จัดกำหนดการ</a:t>
            </a:r>
            <a:r>
              <a:rPr lang="th-TH" sz="2800" dirty="0" smtClean="0"/>
              <a:t>ของ</a:t>
            </a:r>
            <a:r>
              <a:rPr lang="en-US" sz="2800" dirty="0" smtClean="0"/>
              <a:t> pods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7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Taints </a:t>
            </a:r>
            <a:r>
              <a:rPr lang="th-TH" dirty="0" smtClean="0"/>
              <a:t>และ </a:t>
            </a:r>
            <a:r>
              <a:rPr lang="en-US" dirty="0" smtClean="0"/>
              <a:t>Tolerations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หนึ่งในการใช้งานสำหรับจุดอ่อนเป็นสิ่งที่ทำให้มั่นใจว่าเมื่อไรผู้เรียนจะสร้าง </a:t>
            </a:r>
            <a:r>
              <a:rPr lang="en-US" dirty="0" smtClean="0"/>
              <a:t>pod </a:t>
            </a:r>
            <a:r>
              <a:rPr lang="th-TH" dirty="0" smtClean="0"/>
              <a:t>ใหม่ จุดอ่อนที่ไม่ได้กำหนดการเป็น </a:t>
            </a:r>
            <a:r>
              <a:rPr lang="en-US" dirty="0" smtClean="0"/>
              <a:t>master</a:t>
            </a:r>
            <a:endParaRPr lang="th-TH" dirty="0"/>
          </a:p>
          <a:p>
            <a:pPr lvl="1"/>
            <a:r>
              <a:rPr lang="en-US" dirty="0" smtClean="0"/>
              <a:t>Master </a:t>
            </a:r>
            <a:r>
              <a:rPr lang="th-TH" dirty="0" smtClean="0"/>
              <a:t>มีจุดอ่อน: </a:t>
            </a:r>
            <a:r>
              <a:rPr lang="th-TH" sz="2000" dirty="0"/>
              <a:t>(</a:t>
            </a:r>
            <a:r>
              <a:rPr lang="en-US" sz="2000" dirty="0" smtClean="0"/>
              <a:t>node-role.kubernetes.io/</a:t>
            </a:r>
            <a:r>
              <a:rPr lang="en-US" sz="2000" dirty="0" err="1" smtClean="0"/>
              <a:t>master:NoSchedule</a:t>
            </a:r>
            <a:r>
              <a:rPr lang="th-TH" sz="2000" dirty="0" smtClean="0"/>
              <a:t>)</a:t>
            </a:r>
            <a:endParaRPr lang="en-US" sz="2000" dirty="0"/>
          </a:p>
          <a:p>
            <a:r>
              <a:rPr lang="th-TH" dirty="0" smtClean="0"/>
              <a:t>ใน</a:t>
            </a:r>
            <a:r>
              <a:rPr lang="th-TH" dirty="0"/>
              <a:t>การ</a:t>
            </a:r>
            <a:r>
              <a:rPr lang="th-TH" dirty="0" smtClean="0"/>
              <a:t>เพิ่มจุดอ่อน(</a:t>
            </a:r>
            <a:r>
              <a:rPr lang="en-US" dirty="0" smtClean="0"/>
              <a:t>taint</a:t>
            </a:r>
            <a:r>
              <a:rPr lang="th-TH" dirty="0" smtClean="0"/>
              <a:t>)ใหม่</a:t>
            </a:r>
            <a:r>
              <a:rPr lang="th-TH" dirty="0"/>
              <a:t>ให้กับ</a:t>
            </a:r>
            <a:r>
              <a:rPr lang="th-TH" dirty="0" smtClean="0"/>
              <a:t>โหนดผู้เรียนสามารถ</a:t>
            </a:r>
            <a:r>
              <a:rPr lang="th-TH" dirty="0"/>
              <a:t>ใช้ </a:t>
            </a:r>
            <a:r>
              <a:rPr lang="en-US" dirty="0" err="1"/>
              <a:t>kubectl</a:t>
            </a:r>
            <a:r>
              <a:rPr lang="en-US" dirty="0"/>
              <a:t> taint:</a:t>
            </a:r>
          </a:p>
          <a:p>
            <a:endParaRPr lang="th-TH" dirty="0" smtClean="0"/>
          </a:p>
          <a:p>
            <a:r>
              <a:rPr lang="th-TH" dirty="0" smtClean="0"/>
              <a:t>สิ่ง</a:t>
            </a:r>
            <a:r>
              <a:rPr lang="th-TH" dirty="0"/>
              <a:t>นี้จะทำให้แน่ใจได้ว่าจะไม่มีการ</a:t>
            </a:r>
            <a:r>
              <a:rPr lang="th-TH" dirty="0" smtClean="0"/>
              <a:t>กำหนด</a:t>
            </a:r>
            <a:r>
              <a:rPr lang="en-US" dirty="0" smtClean="0"/>
              <a:t> pod </a:t>
            </a:r>
            <a:r>
              <a:rPr lang="th-TH" dirty="0" smtClean="0"/>
              <a:t>ใน</a:t>
            </a:r>
            <a:r>
              <a:rPr lang="th-TH" dirty="0"/>
              <a:t>โหนด 1 ตราบ</a:t>
            </a:r>
            <a:r>
              <a:rPr lang="th-TH" dirty="0" smtClean="0"/>
              <a:t>เท่าที่สิ่งเหล่านั้นไม่มีการจับคู่ความทนทาน </a:t>
            </a:r>
            <a:r>
              <a:rPr lang="en-US" dirty="0" smtClean="0"/>
              <a:t>(toleration)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7527" y="3649683"/>
            <a:ext cx="670362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ERQLTW+Helvetica-Light"/>
              </a:rPr>
              <a:t>kubectl</a:t>
            </a:r>
            <a:r>
              <a:rPr lang="en-US" dirty="0">
                <a:solidFill>
                  <a:srgbClr val="000000"/>
                </a:solidFill>
                <a:latin typeface="ERQLTW+Helvetica-Light"/>
              </a:rPr>
              <a:t> taint nodes node1 key=</a:t>
            </a:r>
            <a:r>
              <a:rPr lang="en-US" dirty="0" err="1">
                <a:solidFill>
                  <a:srgbClr val="000000"/>
                </a:solidFill>
                <a:latin typeface="ERQLTW+Helvetica-Light"/>
              </a:rPr>
              <a:t>value:NoSchedule</a:t>
            </a:r>
            <a:r>
              <a:rPr lang="en-US" dirty="0">
                <a:solidFill>
                  <a:srgbClr val="000000"/>
                </a:solidFill>
                <a:latin typeface="ERQLTW+Helvetica-Light"/>
              </a:rPr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Taints </a:t>
            </a:r>
            <a:r>
              <a:rPr lang="th-TH" dirty="0" smtClean="0"/>
              <a:t>และ </a:t>
            </a:r>
            <a:r>
              <a:rPr lang="en-US" dirty="0" smtClean="0"/>
              <a:t>Tolerations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การยอมรับต่อไปนี้จะช่วยให้สามารถกำหนด</a:t>
            </a:r>
            <a:r>
              <a:rPr lang="th-TH" dirty="0" smtClean="0"/>
              <a:t>ตำแหน่ง </a:t>
            </a:r>
            <a:r>
              <a:rPr lang="en-US" dirty="0" smtClean="0"/>
              <a:t>Pod </a:t>
            </a:r>
            <a:r>
              <a:rPr lang="th-TH" dirty="0" smtClean="0"/>
              <a:t>ใหม่บน </a:t>
            </a:r>
            <a:r>
              <a:rPr lang="en-US" dirty="0" smtClean="0"/>
              <a:t>taint</a:t>
            </a:r>
            <a:r>
              <a:rPr lang="th-TH" dirty="0" smtClean="0"/>
              <a:t> </a:t>
            </a:r>
            <a:r>
              <a:rPr lang="en-US" dirty="0"/>
              <a:t>node1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th-TH" dirty="0" smtClean="0"/>
              <a:t>ผู้เรียนสามารถใช้ดำเนินการต่อไปนี้</a:t>
            </a:r>
            <a:r>
              <a:rPr lang="th-TH" dirty="0"/>
              <a:t>:</a:t>
            </a:r>
          </a:p>
          <a:p>
            <a:pPr lvl="1"/>
            <a:r>
              <a:rPr lang="th-TH" dirty="0" smtClean="0"/>
              <a:t>เท่ากับ</a:t>
            </a:r>
            <a:r>
              <a:rPr lang="en-US" dirty="0" smtClean="0"/>
              <a:t>(Equal)</a:t>
            </a:r>
            <a:r>
              <a:rPr lang="th-TH" dirty="0" smtClean="0"/>
              <a:t>: </a:t>
            </a:r>
            <a:r>
              <a:rPr lang="th-TH" dirty="0"/>
              <a:t>ระบุคีย์และค่า</a:t>
            </a:r>
          </a:p>
          <a:p>
            <a:pPr lvl="1"/>
            <a:r>
              <a:rPr lang="th-TH" dirty="0" smtClean="0"/>
              <a:t>มีอยู่</a:t>
            </a:r>
            <a:r>
              <a:rPr lang="en-US" dirty="0" smtClean="0"/>
              <a:t>(Exists)</a:t>
            </a:r>
            <a:r>
              <a:rPr lang="th-TH" dirty="0" smtClean="0"/>
              <a:t>: </a:t>
            </a:r>
            <a:r>
              <a:rPr lang="th-TH" dirty="0"/>
              <a:t>ระบุคีย์</a:t>
            </a:r>
            <a:r>
              <a:rPr lang="th-TH" dirty="0" smtClean="0"/>
              <a:t>เท่านั้น</a:t>
            </a:r>
            <a:r>
              <a:rPr lang="en-US" dirty="0" smtClean="0"/>
              <a:t> </a:t>
            </a:r>
            <a:r>
              <a:rPr lang="th-TH" dirty="0" smtClean="0"/>
              <a:t>ตรวจสอบ</a:t>
            </a:r>
            <a:r>
              <a:rPr lang="th-TH" dirty="0"/>
              <a:t>เฉพาะว่ามีคีย์หรือไม่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1261" y="2887284"/>
            <a:ext cx="457200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tolerations:</a:t>
            </a:r>
          </a:p>
          <a:p>
            <a:r>
              <a:rPr lang="en-US" dirty="0"/>
              <a:t>- key: "key"</a:t>
            </a:r>
          </a:p>
          <a:p>
            <a:r>
              <a:rPr lang="en-US" dirty="0" smtClean="0"/>
              <a:t>   operator</a:t>
            </a:r>
            <a:r>
              <a:rPr lang="en-US" dirty="0"/>
              <a:t>: "Equal"</a:t>
            </a:r>
          </a:p>
          <a:p>
            <a:r>
              <a:rPr lang="en-US" dirty="0" smtClean="0"/>
              <a:t>   value</a:t>
            </a:r>
            <a:r>
              <a:rPr lang="en-US" dirty="0"/>
              <a:t>: "value"</a:t>
            </a:r>
          </a:p>
          <a:p>
            <a:r>
              <a:rPr lang="en-US" dirty="0" smtClean="0"/>
              <a:t>   effect</a:t>
            </a:r>
            <a:r>
              <a:rPr lang="en-US" dirty="0"/>
              <a:t>: "</a:t>
            </a:r>
            <a:r>
              <a:rPr lang="en-US" dirty="0" err="1"/>
              <a:t>NoSchedule</a:t>
            </a:r>
            <a:r>
              <a:rPr lang="en-US" dirty="0"/>
              <a:t>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8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Taints </a:t>
            </a:r>
            <a:r>
              <a:rPr lang="th-TH" dirty="0" smtClean="0"/>
              <a:t>และ </a:t>
            </a:r>
            <a:r>
              <a:rPr lang="en-US" dirty="0" smtClean="0"/>
              <a:t>Tolerations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เช่นเดียวกับ</a:t>
            </a:r>
            <a:r>
              <a:rPr lang="en-US" sz="3200" dirty="0"/>
              <a:t> </a:t>
            </a:r>
            <a:r>
              <a:rPr lang="en-US" sz="3200" dirty="0" smtClean="0"/>
              <a:t>affinity, taints </a:t>
            </a:r>
            <a:r>
              <a:rPr lang="th-TH" sz="3200" dirty="0" smtClean="0"/>
              <a:t>สามารถตั้งค่า (</a:t>
            </a:r>
            <a:r>
              <a:rPr lang="th-TH" sz="3200" dirty="0"/>
              <a:t>หรือ </a:t>
            </a:r>
            <a:r>
              <a:rPr lang="th-TH" sz="3200" dirty="0" smtClean="0"/>
              <a:t>“</a:t>
            </a:r>
            <a:r>
              <a:rPr lang="en-US" sz="3200" dirty="0" smtClean="0"/>
              <a:t>soft</a:t>
            </a:r>
            <a:r>
              <a:rPr lang="th-TH" sz="3200" dirty="0" smtClean="0"/>
              <a:t>") มากกว่าความต้องการ</a:t>
            </a:r>
            <a:endParaRPr lang="th-TH" sz="3200" dirty="0"/>
          </a:p>
          <a:p>
            <a:pPr lvl="1"/>
            <a:r>
              <a:rPr lang="en-US" sz="2800" dirty="0" err="1" smtClean="0"/>
              <a:t>NoSchedule</a:t>
            </a:r>
            <a:r>
              <a:rPr lang="en-US" sz="2800" dirty="0"/>
              <a:t>: </a:t>
            </a:r>
            <a:r>
              <a:rPr lang="th-TH" sz="2800" dirty="0"/>
              <a:t>ข้อกำหนดที่ยากที่จะไม่มีการกำหนด </a:t>
            </a:r>
            <a:r>
              <a:rPr lang="en-US" sz="2800" dirty="0" smtClean="0"/>
              <a:t>Pod</a:t>
            </a:r>
            <a:r>
              <a:rPr lang="th-TH" sz="2800" dirty="0" smtClean="0"/>
              <a:t> เว้น</a:t>
            </a:r>
            <a:r>
              <a:rPr lang="th-TH" sz="2800" dirty="0"/>
              <a:t>แต่จะมีการยอมรับการ</a:t>
            </a:r>
            <a:r>
              <a:rPr lang="th-TH" sz="2800" dirty="0" smtClean="0"/>
              <a:t>จับคู่</a:t>
            </a:r>
            <a:endParaRPr lang="th-TH" sz="2800" dirty="0"/>
          </a:p>
          <a:p>
            <a:pPr lvl="1"/>
            <a:r>
              <a:rPr lang="en-US" sz="2800" dirty="0" err="1" smtClean="0"/>
              <a:t>PreferNoSchedule</a:t>
            </a:r>
            <a:r>
              <a:rPr lang="en-US" sz="2800" dirty="0"/>
              <a:t>: </a:t>
            </a:r>
            <a:r>
              <a:rPr lang="en-US" sz="2800" dirty="0" err="1"/>
              <a:t>Kubernetes</a:t>
            </a:r>
            <a:r>
              <a:rPr lang="en-US" sz="2800" dirty="0"/>
              <a:t> </a:t>
            </a:r>
            <a:r>
              <a:rPr lang="th-TH" sz="2800" dirty="0"/>
              <a:t>จะพยายามหลีกเลี่ยง</a:t>
            </a:r>
            <a:r>
              <a:rPr lang="th-TH" sz="2800" dirty="0" smtClean="0"/>
              <a:t>การ</a:t>
            </a:r>
            <a:r>
              <a:rPr lang="en-US" sz="2800" dirty="0" smtClean="0"/>
              <a:t> Pod </a:t>
            </a:r>
            <a:r>
              <a:rPr lang="th-TH" sz="2800" dirty="0" smtClean="0"/>
              <a:t>ไม่</a:t>
            </a:r>
            <a:r>
              <a:rPr lang="th-TH" sz="2800" dirty="0"/>
              <a:t>มีการยอมรับการจับคู่ แต่ก็ไม่ใช่ข้อกำหนดที่ยาก</a:t>
            </a:r>
          </a:p>
          <a:p>
            <a:r>
              <a:rPr lang="th-TH" sz="3200" dirty="0" smtClean="0"/>
              <a:t>หาก</a:t>
            </a:r>
            <a:r>
              <a:rPr lang="th-TH" sz="3200" dirty="0"/>
              <a:t>มีการ</a:t>
            </a:r>
            <a:r>
              <a:rPr lang="th-TH" sz="3200" dirty="0" smtClean="0"/>
              <a:t>ใช้</a:t>
            </a:r>
            <a:r>
              <a:rPr lang="en-US" sz="3200" dirty="0" smtClean="0"/>
              <a:t> Taint </a:t>
            </a:r>
            <a:r>
              <a:rPr lang="th-TH" sz="3200" dirty="0" smtClean="0"/>
              <a:t>ในขณะ</a:t>
            </a:r>
            <a:r>
              <a:rPr lang="th-TH" sz="3200" dirty="0"/>
              <a:t>ที่</a:t>
            </a:r>
            <a:r>
              <a:rPr lang="th-TH" sz="3200" dirty="0" smtClean="0"/>
              <a:t>มี </a:t>
            </a:r>
            <a:r>
              <a:rPr lang="en-US" sz="3200" dirty="0" smtClean="0"/>
              <a:t>Pod </a:t>
            </a:r>
            <a:r>
              <a:rPr lang="th-TH" sz="3200" dirty="0" smtClean="0"/>
              <a:t>ที่</a:t>
            </a:r>
            <a:r>
              <a:rPr lang="th-TH" sz="3200" dirty="0"/>
              <a:t>ใช้งานอยู่แล้วสิ่งเหล่านี้จะ</a:t>
            </a:r>
            <a:r>
              <a:rPr lang="th-TH" sz="3200" dirty="0" smtClean="0"/>
              <a:t>ไม่ถูก</a:t>
            </a:r>
            <a:r>
              <a:rPr lang="th-TH" sz="3200" dirty="0"/>
              <a:t>ขับไล่ออกนอกเสียจากจะใช้</a:t>
            </a:r>
            <a:r>
              <a:rPr lang="th-TH" sz="3200" dirty="0" smtClean="0"/>
              <a:t>ประเภท </a:t>
            </a:r>
            <a:r>
              <a:rPr lang="en-US" sz="3200" dirty="0" smtClean="0"/>
              <a:t>Taint </a:t>
            </a:r>
            <a:r>
              <a:rPr lang="th-TH" sz="3200" dirty="0" smtClean="0"/>
              <a:t>ต่อไปนี้</a:t>
            </a:r>
            <a:r>
              <a:rPr lang="th-TH" sz="3200" dirty="0"/>
              <a:t>:</a:t>
            </a:r>
          </a:p>
          <a:p>
            <a:pPr lvl="1"/>
            <a:r>
              <a:rPr lang="en-US" sz="2800" dirty="0" err="1" smtClean="0"/>
              <a:t>NoExecute</a:t>
            </a:r>
            <a:r>
              <a:rPr lang="en-US" sz="2800" dirty="0"/>
              <a:t>: </a:t>
            </a:r>
            <a:r>
              <a:rPr lang="th-TH" sz="2800" dirty="0"/>
              <a:t>ขับ</a:t>
            </a:r>
            <a:r>
              <a:rPr lang="th-TH" sz="2800" dirty="0" smtClean="0"/>
              <a:t>ไล่ </a:t>
            </a:r>
            <a:r>
              <a:rPr lang="en-US" sz="2800" dirty="0" smtClean="0"/>
              <a:t>Pod </a:t>
            </a:r>
            <a:r>
              <a:rPr lang="th-TH" sz="2800" dirty="0" smtClean="0"/>
              <a:t>ที่</a:t>
            </a:r>
            <a:r>
              <a:rPr lang="th-TH" sz="2800" dirty="0"/>
              <a:t>มีความคลาดเคลื่อนที่ไม่เข้าคู่กัน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81263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Taints </a:t>
            </a:r>
            <a:r>
              <a:rPr lang="th-TH" dirty="0" smtClean="0"/>
              <a:t>และ </a:t>
            </a:r>
            <a:r>
              <a:rPr lang="en-US" dirty="0" smtClean="0"/>
              <a:t>Tolerations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/>
              <a:t>เมื่อใช้ </a:t>
            </a:r>
            <a:r>
              <a:rPr lang="en-US" dirty="0" err="1"/>
              <a:t>NoExecute</a:t>
            </a:r>
            <a:r>
              <a:rPr lang="en-US" dirty="0"/>
              <a:t> </a:t>
            </a:r>
            <a:r>
              <a:rPr lang="th-TH" dirty="0" smtClean="0"/>
              <a:t>ผู้เรียนสามารถ</a:t>
            </a:r>
            <a:r>
              <a:rPr lang="th-TH" dirty="0"/>
              <a:t>ระบุได้ในระยะเวลาที่ยอมรับ</a:t>
            </a:r>
            <a:r>
              <a:rPr lang="th-TH" dirty="0" smtClean="0"/>
              <a:t>ได้</a:t>
            </a:r>
            <a:r>
              <a:rPr lang="en-US" dirty="0" smtClean="0"/>
              <a:t> Pod </a:t>
            </a:r>
            <a:r>
              <a:rPr lang="th-TH" dirty="0" smtClean="0"/>
              <a:t>สามารถ</a:t>
            </a:r>
            <a:r>
              <a:rPr lang="th-TH" dirty="0"/>
              <a:t>รันบน</a:t>
            </a:r>
            <a:r>
              <a:rPr lang="th-TH" dirty="0" smtClean="0"/>
              <a:t>โหนด </a:t>
            </a:r>
            <a:r>
              <a:rPr lang="en-US" dirty="0" smtClean="0"/>
              <a:t>tainted </a:t>
            </a:r>
            <a:r>
              <a:rPr lang="th-TH" dirty="0" smtClean="0"/>
              <a:t>ก่อนที่</a:t>
            </a:r>
            <a:r>
              <a:rPr lang="th-TH" dirty="0"/>
              <a:t>จะถูกขับออก:</a:t>
            </a:r>
          </a:p>
          <a:p>
            <a:endParaRPr lang="en-US" dirty="0" smtClean="0"/>
          </a:p>
          <a:p>
            <a:endParaRPr lang="th-TH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th-TH" dirty="0" smtClean="0"/>
              <a:t>หากผู้เรียนไม่ได้ระบุ</a:t>
            </a:r>
            <a:r>
              <a:rPr lang="en-US" dirty="0" smtClean="0"/>
              <a:t> </a:t>
            </a:r>
            <a:r>
              <a:rPr lang="en-US" dirty="0" err="1" smtClean="0"/>
              <a:t>tolerationSeconds</a:t>
            </a:r>
            <a:r>
              <a:rPr lang="en-US" dirty="0" smtClean="0"/>
              <a:t>, </a:t>
            </a:r>
            <a:r>
              <a:rPr lang="th-TH" dirty="0" smtClean="0"/>
              <a:t>การ</a:t>
            </a:r>
            <a:r>
              <a:rPr lang="th-TH" dirty="0"/>
              <a:t>ยอมรับจะตรงกัน</a:t>
            </a:r>
            <a:r>
              <a:rPr lang="th-TH" dirty="0" smtClean="0"/>
              <a:t>และ </a:t>
            </a:r>
            <a:r>
              <a:rPr lang="en-US" dirty="0" smtClean="0"/>
              <a:t>Pod </a:t>
            </a:r>
            <a:r>
              <a:rPr lang="th-TH" dirty="0" smtClean="0"/>
              <a:t>จะ</a:t>
            </a:r>
            <a:r>
              <a:rPr lang="th-TH" dirty="0"/>
              <a:t>ยังคงทำงานบนโหนด</a:t>
            </a:r>
          </a:p>
          <a:p>
            <a:r>
              <a:rPr lang="th-TH" dirty="0" smtClean="0"/>
              <a:t>ใน</a:t>
            </a:r>
            <a:r>
              <a:rPr lang="th-TH" dirty="0"/>
              <a:t>ตัวอย่างนี้</a:t>
            </a:r>
            <a:r>
              <a:rPr lang="th-TH" dirty="0" smtClean="0"/>
              <a:t>ค่าความทนทานจะ</a:t>
            </a:r>
            <a:r>
              <a:rPr lang="th-TH" dirty="0"/>
              <a:t>ตรงกันเพียง 1 ชั่วโมง (3600 วินาที) </a:t>
            </a:r>
            <a:r>
              <a:rPr lang="th-TH" dirty="0" smtClean="0"/>
              <a:t>หลังจาก </a:t>
            </a:r>
            <a:r>
              <a:rPr lang="en-US" dirty="0" smtClean="0"/>
              <a:t>Pod </a:t>
            </a:r>
            <a:r>
              <a:rPr lang="th-TH" dirty="0" smtClean="0"/>
              <a:t>จะ</a:t>
            </a:r>
            <a:r>
              <a:rPr lang="th-TH" dirty="0"/>
              <a:t>ถูกขับออกจากโหนด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29397" y="2551837"/>
            <a:ext cx="457200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tolerations:</a:t>
            </a:r>
          </a:p>
          <a:p>
            <a:r>
              <a:rPr lang="en-US" dirty="0"/>
              <a:t>- key: "key"</a:t>
            </a:r>
          </a:p>
          <a:p>
            <a:r>
              <a:rPr lang="th-TH" dirty="0" smtClean="0"/>
              <a:t>   </a:t>
            </a:r>
            <a:r>
              <a:rPr lang="en-US" dirty="0" smtClean="0"/>
              <a:t>operator</a:t>
            </a:r>
            <a:r>
              <a:rPr lang="en-US" dirty="0"/>
              <a:t>: "Equal"</a:t>
            </a:r>
          </a:p>
          <a:p>
            <a:r>
              <a:rPr lang="th-TH" dirty="0" smtClean="0"/>
              <a:t>   </a:t>
            </a:r>
            <a:r>
              <a:rPr lang="en-US" dirty="0" smtClean="0"/>
              <a:t>value</a:t>
            </a:r>
            <a:r>
              <a:rPr lang="en-US" dirty="0"/>
              <a:t>: "value"</a:t>
            </a:r>
          </a:p>
          <a:p>
            <a:r>
              <a:rPr lang="th-TH" dirty="0" smtClean="0"/>
              <a:t>   </a:t>
            </a:r>
            <a:r>
              <a:rPr lang="en-US" dirty="0" smtClean="0"/>
              <a:t>effect</a:t>
            </a:r>
            <a:r>
              <a:rPr lang="en-US" dirty="0"/>
              <a:t>: </a:t>
            </a:r>
            <a:r>
              <a:rPr lang="en-US" b="1" dirty="0"/>
              <a:t>“</a:t>
            </a:r>
            <a:r>
              <a:rPr lang="en-US" b="1" dirty="0" err="1"/>
              <a:t>NoExecute</a:t>
            </a:r>
            <a:r>
              <a:rPr lang="en-US" b="1" dirty="0"/>
              <a:t>"</a:t>
            </a:r>
          </a:p>
          <a:p>
            <a:r>
              <a:rPr lang="th-TH" dirty="0" smtClean="0"/>
              <a:t>   </a:t>
            </a:r>
            <a:r>
              <a:rPr lang="en-US" b="1" dirty="0" err="1" smtClean="0"/>
              <a:t>tolerationSeconds</a:t>
            </a:r>
            <a:r>
              <a:rPr lang="en-US" b="1" dirty="0"/>
              <a:t>: 3600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64604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ตัวอย่างกรณีการใช้ </a:t>
            </a:r>
            <a:r>
              <a:rPr lang="en-US" dirty="0" smtClean="0"/>
              <a:t>Taints </a:t>
            </a:r>
            <a:r>
              <a:rPr lang="th-TH" dirty="0" smtClean="0"/>
              <a:t>และ </a:t>
            </a:r>
            <a:r>
              <a:rPr lang="en-US" dirty="0" smtClean="0"/>
              <a:t>Tolerations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โหนด </a:t>
            </a:r>
            <a:r>
              <a:rPr lang="en-US" dirty="0"/>
              <a:t>taints </a:t>
            </a:r>
            <a:r>
              <a:rPr lang="th-TH" dirty="0"/>
              <a:t>ที่มีอยู่สำหรับโหนด</a:t>
            </a:r>
            <a:r>
              <a:rPr lang="th-TH" dirty="0" smtClean="0"/>
              <a:t>หลัก</a:t>
            </a:r>
            <a:r>
              <a:rPr lang="en-US" dirty="0" smtClean="0"/>
              <a:t> (Master nodes)</a:t>
            </a:r>
            <a:endParaRPr lang="th-TH" dirty="0"/>
          </a:p>
          <a:p>
            <a:r>
              <a:rPr lang="th-TH" dirty="0" smtClean="0"/>
              <a:t>โหนด </a:t>
            </a:r>
            <a:r>
              <a:rPr lang="en-US" dirty="0" smtClean="0"/>
              <a:t>taints </a:t>
            </a:r>
            <a:r>
              <a:rPr lang="th-TH" dirty="0" smtClean="0"/>
              <a:t>ซึ่ง</a:t>
            </a:r>
            <a:r>
              <a:rPr lang="th-TH" dirty="0"/>
              <a:t>มีไว้เฉพาะสำหรับทีมหรือผู้ใช้</a:t>
            </a:r>
          </a:p>
          <a:p>
            <a:r>
              <a:rPr lang="th-TH" dirty="0" smtClean="0"/>
              <a:t>หากผู้เรียนมี</a:t>
            </a:r>
            <a:r>
              <a:rPr lang="th-TH" dirty="0"/>
              <a:t>โหนดไม่กี่โหนดที่มีฮาร์ดแวร์เฉพาะ (เช่น </a:t>
            </a:r>
            <a:r>
              <a:rPr lang="en-US" dirty="0" smtClean="0"/>
              <a:t>GPU</a:t>
            </a:r>
            <a:r>
              <a:rPr lang="th-TH" dirty="0" smtClean="0"/>
              <a:t>)</a:t>
            </a:r>
            <a:r>
              <a:rPr lang="en-US" dirty="0" smtClean="0"/>
              <a:t> </a:t>
            </a:r>
            <a:r>
              <a:rPr lang="th-TH" dirty="0" smtClean="0"/>
              <a:t>ผู้เรียนสามารถ </a:t>
            </a:r>
            <a:r>
              <a:rPr lang="en-US" dirty="0" smtClean="0"/>
              <a:t>taints </a:t>
            </a:r>
            <a:r>
              <a:rPr lang="th-TH" dirty="0" smtClean="0"/>
              <a:t>เพื่อ</a:t>
            </a:r>
            <a:r>
              <a:rPr lang="th-TH" dirty="0"/>
              <a:t>หลีกเลี่ยงการ</a:t>
            </a:r>
            <a:r>
              <a:rPr lang="th-TH" dirty="0" smtClean="0"/>
              <a:t>เรียกใช้แอปพลิเคชันที่</a:t>
            </a:r>
            <a:r>
              <a:rPr lang="th-TH" dirty="0"/>
              <a:t>ไม่เฉพาะเจาะจงบนโหนดเหล่านั้น</a:t>
            </a:r>
          </a:p>
          <a:p>
            <a:r>
              <a:rPr lang="th-TH" dirty="0" smtClean="0"/>
              <a:t>คุณสมบัติฟีเจอร์ทดลองอัลฟา </a:t>
            </a:r>
            <a:r>
              <a:rPr lang="th-TH" dirty="0"/>
              <a:t>(แต่ในไม่ช้าจะเป็นเบต้า) คือการทำ</a:t>
            </a:r>
            <a:r>
              <a:rPr lang="th-TH" dirty="0" smtClean="0"/>
              <a:t>ให้โหนด </a:t>
            </a:r>
            <a:r>
              <a:rPr lang="en-US" dirty="0" smtClean="0"/>
              <a:t>taints </a:t>
            </a:r>
            <a:r>
              <a:rPr lang="th-TH" dirty="0" smtClean="0"/>
              <a:t>มีเงื่อนไข</a:t>
            </a:r>
            <a:endParaRPr lang="th-TH" dirty="0"/>
          </a:p>
          <a:p>
            <a:pPr lvl="1"/>
            <a:r>
              <a:rPr lang="th-TH" dirty="0" smtClean="0"/>
              <a:t>สิ่ง</a:t>
            </a:r>
            <a:r>
              <a:rPr lang="th-TH" dirty="0"/>
              <a:t>นี้จะทำ</a:t>
            </a:r>
            <a:r>
              <a:rPr lang="th-TH" dirty="0" smtClean="0"/>
              <a:t>ให้โหนด </a:t>
            </a:r>
            <a:r>
              <a:rPr lang="en-US" dirty="0" smtClean="0"/>
              <a:t>taint </a:t>
            </a:r>
            <a:r>
              <a:rPr lang="th-TH" dirty="0" smtClean="0"/>
              <a:t>ซึ่งเป็นโหนดที่มีปัญหาอนุญาตให้ผู้เรียนทำการเพิ่ม</a:t>
            </a:r>
            <a:r>
              <a:rPr lang="en-US" dirty="0" smtClean="0"/>
              <a:t> tolerations </a:t>
            </a:r>
            <a:r>
              <a:rPr lang="th-TH" dirty="0" smtClean="0"/>
              <a:t>กับ</a:t>
            </a:r>
            <a:r>
              <a:rPr lang="th-TH" dirty="0"/>
              <a:t>เวลาในการขับ</a:t>
            </a:r>
            <a:r>
              <a:rPr lang="th-TH" dirty="0" smtClean="0"/>
              <a:t>ไล่</a:t>
            </a:r>
            <a:r>
              <a:rPr lang="en-US" dirty="0" smtClean="0"/>
              <a:t> pods </a:t>
            </a:r>
            <a:r>
              <a:rPr lang="th-TH" dirty="0" smtClean="0"/>
              <a:t>จาก</a:t>
            </a:r>
            <a:r>
              <a:rPr lang="th-TH" dirty="0"/>
              <a:t>โหนด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74541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ตัวอย่างค่ากำหนด </a:t>
            </a:r>
            <a:r>
              <a:rPr lang="en-US" dirty="0"/>
              <a:t>Taints </a:t>
            </a:r>
            <a:r>
              <a:rPr lang="th-TH" dirty="0"/>
              <a:t>และ </a:t>
            </a:r>
            <a:r>
              <a:rPr lang="en-US" dirty="0"/>
              <a:t>Tolerations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ผู้เรียนสามารถเปิดใช้ฟีเจอร์ทดลองโดยผ่าน </a:t>
            </a:r>
            <a:r>
              <a:rPr lang="en-US" dirty="0" smtClean="0"/>
              <a:t>–feature-gates </a:t>
            </a:r>
            <a:r>
              <a:rPr lang="th-TH" dirty="0" smtClean="0"/>
              <a:t>ไปที่ </a:t>
            </a:r>
            <a:r>
              <a:rPr lang="en-US" dirty="0" err="1" smtClean="0"/>
              <a:t>Kubernetes</a:t>
            </a:r>
            <a:r>
              <a:rPr lang="en-US" dirty="0" smtClean="0"/>
              <a:t> controller manager, </a:t>
            </a:r>
            <a:r>
              <a:rPr lang="th-TH" dirty="0" smtClean="0"/>
              <a:t>หรือใน </a:t>
            </a:r>
            <a:r>
              <a:rPr lang="en-US" dirty="0" smtClean="0"/>
              <a:t>kops, </a:t>
            </a:r>
            <a:r>
              <a:rPr lang="th-TH" dirty="0" smtClean="0"/>
              <a:t>แล้วไปแก้ไขโดยเพิ่ม</a:t>
            </a:r>
          </a:p>
          <a:p>
            <a:endParaRPr lang="th-TH" dirty="0" smtClean="0"/>
          </a:p>
          <a:p>
            <a:endParaRPr lang="th-TH" dirty="0"/>
          </a:p>
          <a:p>
            <a:r>
              <a:rPr lang="th-TH" dirty="0" smtClean="0"/>
              <a:t>ในปฏิบัติการถัดไป จะมี </a:t>
            </a:r>
            <a:r>
              <a:rPr lang="en-US" dirty="0" smtClean="0"/>
              <a:t>taints </a:t>
            </a:r>
            <a:r>
              <a:rPr lang="th-TH" dirty="0" smtClean="0"/>
              <a:t>ที่ซึ่งสามารถเพิ่มได้</a:t>
            </a:r>
          </a:p>
          <a:p>
            <a:r>
              <a:rPr lang="th-TH" dirty="0" smtClean="0"/>
              <a:t>ตัวอย่างค่า </a:t>
            </a:r>
            <a:r>
              <a:rPr lang="en-US" dirty="0" smtClean="0"/>
              <a:t>toleration </a:t>
            </a:r>
            <a:r>
              <a:rPr lang="th-TH" dirty="0" smtClean="0"/>
              <a:t>ที่ควรใช้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spec:</a:t>
            </a:r>
          </a:p>
          <a:p>
            <a:r>
              <a:rPr lang="th-TH" dirty="0" smtClean="0"/>
              <a:t>   </a:t>
            </a:r>
            <a:r>
              <a:rPr lang="en-US" dirty="0" err="1" smtClean="0"/>
              <a:t>kubelet</a:t>
            </a:r>
            <a:r>
              <a:rPr lang="en-US" dirty="0"/>
              <a:t>:</a:t>
            </a:r>
          </a:p>
          <a:p>
            <a:r>
              <a:rPr lang="th-TH" dirty="0" smtClean="0"/>
              <a:t>      </a:t>
            </a:r>
            <a:r>
              <a:rPr lang="en-US" dirty="0" err="1" smtClean="0"/>
              <a:t>featureGates</a:t>
            </a:r>
            <a:r>
              <a:rPr lang="en-US" dirty="0"/>
              <a:t>:</a:t>
            </a:r>
          </a:p>
          <a:p>
            <a:r>
              <a:rPr lang="th-TH" dirty="0" smtClean="0"/>
              <a:t>         </a:t>
            </a:r>
            <a:r>
              <a:rPr lang="en-US" dirty="0" err="1" smtClean="0"/>
              <a:t>TaintNodesByCondition</a:t>
            </a:r>
            <a:r>
              <a:rPr lang="en-US" dirty="0"/>
              <a:t>: "true"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5032376"/>
            <a:ext cx="457200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tolerations: </a:t>
            </a:r>
            <a:endParaRPr lang="th-TH" dirty="0" smtClean="0"/>
          </a:p>
          <a:p>
            <a:r>
              <a:rPr lang="en-US" b="1" dirty="0" smtClean="0"/>
              <a:t>- </a:t>
            </a:r>
            <a:r>
              <a:rPr lang="en-US" dirty="0" smtClean="0"/>
              <a:t>key</a:t>
            </a:r>
            <a:r>
              <a:rPr lang="en-US" dirty="0"/>
              <a:t>: </a:t>
            </a:r>
            <a:r>
              <a:rPr lang="en-US" b="1" dirty="0" smtClean="0"/>
              <a:t>node.alpha.kubernetes.io/unreachable</a:t>
            </a:r>
            <a:r>
              <a:rPr lang="en-US" b="1" dirty="0"/>
              <a:t>" </a:t>
            </a:r>
            <a:endParaRPr lang="th-TH" b="1" dirty="0" smtClean="0"/>
          </a:p>
          <a:p>
            <a:r>
              <a:rPr lang="th-TH" dirty="0" smtClean="0"/>
              <a:t>   </a:t>
            </a:r>
            <a:r>
              <a:rPr lang="en-US" dirty="0" smtClean="0"/>
              <a:t>operator</a:t>
            </a:r>
            <a:r>
              <a:rPr lang="en-US" dirty="0"/>
              <a:t>: "</a:t>
            </a:r>
            <a:r>
              <a:rPr lang="en-US" b="1" dirty="0"/>
              <a:t>Exists</a:t>
            </a:r>
            <a:r>
              <a:rPr lang="en-US" dirty="0"/>
              <a:t>" </a:t>
            </a:r>
            <a:r>
              <a:rPr lang="th-TH" dirty="0" smtClean="0"/>
              <a:t/>
            </a:r>
            <a:br>
              <a:rPr lang="th-TH" dirty="0" smtClean="0"/>
            </a:br>
            <a:r>
              <a:rPr lang="th-TH" dirty="0" smtClean="0"/>
              <a:t>   </a:t>
            </a:r>
            <a:r>
              <a:rPr lang="en-US" dirty="0" smtClean="0"/>
              <a:t>effect</a:t>
            </a:r>
            <a:r>
              <a:rPr lang="en-US" dirty="0"/>
              <a:t>: "</a:t>
            </a:r>
            <a:r>
              <a:rPr lang="en-US" b="1" dirty="0" err="1"/>
              <a:t>NoExecute</a:t>
            </a:r>
            <a:r>
              <a:rPr lang="en-US" dirty="0"/>
              <a:t>" </a:t>
            </a:r>
            <a:r>
              <a:rPr lang="th-TH" dirty="0" smtClean="0"/>
              <a:t/>
            </a:r>
            <a:br>
              <a:rPr lang="th-TH" dirty="0" smtClean="0"/>
            </a:br>
            <a:r>
              <a:rPr lang="th-TH" dirty="0" smtClean="0"/>
              <a:t>    </a:t>
            </a:r>
            <a:r>
              <a:rPr lang="en-US" dirty="0" err="1" smtClean="0"/>
              <a:t>tolerationSeconds</a:t>
            </a:r>
            <a:r>
              <a:rPr lang="en-US" dirty="0"/>
              <a:t>: </a:t>
            </a:r>
            <a:r>
              <a:rPr lang="en-US" b="1" dirty="0"/>
              <a:t>6000 </a:t>
            </a:r>
            <a:r>
              <a:rPr lang="th-TH" b="1" dirty="0" smtClean="0"/>
              <a:t>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62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th-TH" dirty="0" smtClean="0"/>
              <a:t>เป็น</a:t>
            </a:r>
            <a:r>
              <a:rPr lang="en-US" dirty="0" smtClean="0"/>
              <a:t>Container</a:t>
            </a:r>
            <a:r>
              <a:rPr lang="th-TH" dirty="0" smtClean="0"/>
              <a:t>ที่</a:t>
            </a:r>
            <a:r>
              <a:rPr lang="th-TH" dirty="0" smtClean="0"/>
              <a:t>เป็นที่นิยมที่สุด</a:t>
            </a:r>
          </a:p>
          <a:p>
            <a:pPr lvl="1"/>
            <a:r>
              <a:rPr lang="th-TH" dirty="0" smtClean="0"/>
              <a:t>อีก</a:t>
            </a:r>
            <a:r>
              <a:rPr lang="th-TH" dirty="0"/>
              <a:t>ทางเลือกหนึ่ง</a:t>
            </a:r>
            <a:r>
              <a:rPr lang="th-TH" dirty="0" smtClean="0"/>
              <a:t>สำหรับ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th-TH" dirty="0" smtClean="0"/>
              <a:t>คือ </a:t>
            </a:r>
            <a:r>
              <a:rPr lang="en-US" dirty="0" err="1"/>
              <a:t>rkt</a:t>
            </a:r>
            <a:r>
              <a:rPr lang="en-US" dirty="0"/>
              <a:t> - </a:t>
            </a:r>
            <a:r>
              <a:rPr lang="th-TH" dirty="0"/>
              <a:t>ซึ่งทำงานร่วมกับ </a:t>
            </a:r>
            <a:r>
              <a:rPr lang="en-US" dirty="0" err="1"/>
              <a:t>Kubernetes</a:t>
            </a:r>
            <a:endParaRPr lang="en-US" dirty="0"/>
          </a:p>
          <a:p>
            <a:r>
              <a:rPr lang="en-US" dirty="0" err="1" smtClean="0"/>
              <a:t>Docker</a:t>
            </a:r>
            <a:r>
              <a:rPr lang="en-US" dirty="0" smtClean="0"/>
              <a:t> Engine</a:t>
            </a:r>
            <a:endParaRPr lang="th-TH" dirty="0"/>
          </a:p>
          <a:p>
            <a:pPr lvl="1"/>
            <a:r>
              <a:rPr lang="th-TH" dirty="0" smtClean="0"/>
              <a:t>รันไทม์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endParaRPr lang="th-TH" dirty="0"/>
          </a:p>
          <a:p>
            <a:pPr lvl="1"/>
            <a:r>
              <a:rPr lang="th-TH" dirty="0" smtClean="0"/>
              <a:t>ซอฟต์แวร์</a:t>
            </a:r>
            <a:r>
              <a:rPr lang="th-TH" dirty="0"/>
              <a:t>เพื่อ</a:t>
            </a:r>
            <a:r>
              <a:rPr lang="th-TH" dirty="0" smtClean="0"/>
              <a:t>สร้างอิมเมจ </a:t>
            </a:r>
            <a:r>
              <a:rPr lang="en-US" dirty="0" err="1" smtClean="0"/>
              <a:t>docker</a:t>
            </a:r>
            <a:endParaRPr lang="th-TH" dirty="0"/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Hub</a:t>
            </a:r>
          </a:p>
          <a:p>
            <a:pPr lvl="1"/>
            <a:r>
              <a:rPr lang="th-TH" dirty="0" smtClean="0"/>
              <a:t>บริการ</a:t>
            </a:r>
            <a:r>
              <a:rPr lang="th-TH" dirty="0"/>
              <a:t>ออนไลน์เพื่อจัดเก็บและ</a:t>
            </a:r>
            <a:r>
              <a:rPr lang="th-TH" dirty="0" smtClean="0"/>
              <a:t>ดึงอิมเมจ </a:t>
            </a:r>
            <a:r>
              <a:rPr lang="en-US" dirty="0" err="1" smtClean="0"/>
              <a:t>docker</a:t>
            </a:r>
            <a:endParaRPr lang="th-TH" dirty="0"/>
          </a:p>
          <a:p>
            <a:pPr lvl="1"/>
            <a:r>
              <a:rPr lang="th-TH" dirty="0" smtClean="0"/>
              <a:t>ยังช่วยอนุญาตเพื่อสร้างอิมเมจ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th-TH" dirty="0" smtClean="0"/>
              <a:t>ออนไลน์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ค่าแสดงสถานะของ </a:t>
            </a:r>
            <a:r>
              <a:rPr lang="en-US" dirty="0" smtClean="0"/>
              <a:t>Taints </a:t>
            </a:r>
            <a:r>
              <a:rPr lang="th-TH" dirty="0" smtClean="0"/>
              <a:t>และ </a:t>
            </a:r>
            <a:r>
              <a:rPr lang="en-US" dirty="0" smtClean="0"/>
              <a:t>tolerations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node.kubernetes.io/not-ready: </a:t>
            </a:r>
            <a:r>
              <a:rPr lang="th-TH" dirty="0" smtClean="0"/>
              <a:t>โหนดไม่พร้อม</a:t>
            </a:r>
            <a:endParaRPr lang="en-US" dirty="0"/>
          </a:p>
          <a:p>
            <a:r>
              <a:rPr lang="en-US" dirty="0" smtClean="0"/>
              <a:t>node.kubernetes.io/unreachable</a:t>
            </a:r>
            <a:r>
              <a:rPr lang="en-US" dirty="0"/>
              <a:t>: </a:t>
            </a:r>
            <a:r>
              <a:rPr lang="th-TH" dirty="0" smtClean="0"/>
              <a:t>โหนดไปไม่ถึง</a:t>
            </a:r>
            <a:r>
              <a:rPr lang="en-US" dirty="0" smtClean="0"/>
              <a:t> node controller</a:t>
            </a:r>
            <a:endParaRPr lang="en-US" dirty="0"/>
          </a:p>
          <a:p>
            <a:r>
              <a:rPr lang="en-US" dirty="0" smtClean="0"/>
              <a:t>node.kubernetes.io/out-of-disk</a:t>
            </a:r>
            <a:r>
              <a:rPr lang="en-US" dirty="0"/>
              <a:t>: </a:t>
            </a:r>
            <a:r>
              <a:rPr lang="th-TH" dirty="0" smtClean="0"/>
              <a:t>โหนดไม่มีดิสก์</a:t>
            </a:r>
            <a:endParaRPr lang="en-US" dirty="0"/>
          </a:p>
          <a:p>
            <a:r>
              <a:rPr lang="en-US" dirty="0" smtClean="0"/>
              <a:t>node.kubernetes.io/memory-pressure</a:t>
            </a:r>
            <a:r>
              <a:rPr lang="en-US" dirty="0"/>
              <a:t>: </a:t>
            </a:r>
            <a:r>
              <a:rPr lang="th-TH" dirty="0" smtClean="0"/>
              <a:t>โหนดมีความกดดันหน่วยความจำ</a:t>
            </a:r>
            <a:endParaRPr lang="en-US" dirty="0"/>
          </a:p>
          <a:p>
            <a:r>
              <a:rPr lang="en-US" dirty="0" smtClean="0"/>
              <a:t>node.kubernetes.io/disk-pressure</a:t>
            </a:r>
            <a:r>
              <a:rPr lang="en-US" dirty="0"/>
              <a:t>: </a:t>
            </a:r>
            <a:r>
              <a:rPr lang="th-TH" dirty="0" smtClean="0"/>
              <a:t>โหนดมีความกดดันดิสก์</a:t>
            </a:r>
          </a:p>
          <a:p>
            <a:r>
              <a:rPr lang="en-US" dirty="0" smtClean="0"/>
              <a:t>node.kubernetes.io/network-unavailable: </a:t>
            </a:r>
            <a:r>
              <a:rPr lang="th-TH" dirty="0" smtClean="0"/>
              <a:t>โหนดของเครือข่ายไม่พร้อม </a:t>
            </a:r>
            <a:endParaRPr lang="en-US" dirty="0"/>
          </a:p>
          <a:p>
            <a:r>
              <a:rPr lang="en-US" dirty="0" smtClean="0"/>
              <a:t>node.kubernetes.io/</a:t>
            </a:r>
            <a:r>
              <a:rPr lang="en-US" dirty="0" err="1" smtClean="0"/>
              <a:t>unschedulable</a:t>
            </a:r>
            <a:r>
              <a:rPr lang="en-US" dirty="0"/>
              <a:t>: </a:t>
            </a:r>
            <a:r>
              <a:rPr lang="th-TH" dirty="0" smtClean="0"/>
              <a:t>โหนดไม่ได้อยู่ในกำหนดการ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39583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 </a:t>
            </a:r>
            <a:r>
              <a:rPr lang="en-US" dirty="0" smtClean="0"/>
              <a:t>Taints </a:t>
            </a:r>
            <a:r>
              <a:rPr lang="th-TH" dirty="0" smtClean="0"/>
              <a:t>และ </a:t>
            </a:r>
            <a:r>
              <a:rPr lang="en-US" dirty="0" smtClean="0"/>
              <a:t>Tolerations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50899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การระบุปรับแต่งทรัพยากร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41472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การระบุปรับแต่งทรัพยากร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การระบุปรับแต่งทรัพยากร อนุญาตให้ปรับเพิ่ม </a:t>
            </a:r>
            <a:r>
              <a:rPr lang="en-US" sz="3200" dirty="0" err="1" smtClean="0"/>
              <a:t>Kubernetes</a:t>
            </a:r>
            <a:r>
              <a:rPr lang="en-US" sz="3200" dirty="0" smtClean="0"/>
              <a:t> API</a:t>
            </a:r>
          </a:p>
          <a:p>
            <a:r>
              <a:rPr lang="th-TH" sz="3200" dirty="0" smtClean="0"/>
              <a:t>ทรัพยากรเป็นจุดปลายทางใน </a:t>
            </a:r>
            <a:r>
              <a:rPr lang="en-US" sz="3200" dirty="0" err="1" smtClean="0"/>
              <a:t>Kubernetes</a:t>
            </a:r>
            <a:r>
              <a:rPr lang="en-US" sz="3200" dirty="0" smtClean="0"/>
              <a:t> API </a:t>
            </a:r>
            <a:r>
              <a:rPr lang="th-TH" sz="3200" dirty="0" smtClean="0"/>
              <a:t>ที่เก็บค่าออปเจค </a:t>
            </a:r>
            <a:r>
              <a:rPr lang="en-US" sz="3200" dirty="0" smtClean="0"/>
              <a:t>API</a:t>
            </a:r>
          </a:p>
          <a:p>
            <a:pPr lvl="1"/>
            <a:r>
              <a:rPr lang="th-TH" sz="2800" dirty="0" smtClean="0"/>
              <a:t>ตัวอย่าง มีการใช้งานทรัพยากรที่มีมาให้ ซึ่งผู้เรียนสามารถใช้ในการกระจายแอปพลิเคชัน</a:t>
            </a:r>
          </a:p>
          <a:p>
            <a:pPr lvl="1"/>
            <a:r>
              <a:rPr lang="th-TH" sz="2800" dirty="0" smtClean="0"/>
              <a:t>ในไฟล์ </a:t>
            </a:r>
            <a:r>
              <a:rPr lang="en-US" sz="2800" dirty="0" err="1" smtClean="0"/>
              <a:t>yaml</a:t>
            </a:r>
            <a:r>
              <a:rPr lang="en-US" sz="2800" dirty="0" smtClean="0"/>
              <a:t> </a:t>
            </a:r>
            <a:r>
              <a:rPr lang="th-TH" sz="2800" dirty="0" smtClean="0"/>
              <a:t>มีอธิบายออปเจค ใช้ชนิดทรัพยากรที่กระจาย</a:t>
            </a:r>
          </a:p>
          <a:p>
            <a:pPr lvl="1"/>
            <a:r>
              <a:rPr lang="th-TH" sz="2800" dirty="0" smtClean="0"/>
              <a:t>ผู้เรียนสร้างออปเจคบน </a:t>
            </a:r>
            <a:r>
              <a:rPr lang="en-US" sz="2800" dirty="0" smtClean="0"/>
              <a:t>Cluster </a:t>
            </a:r>
            <a:r>
              <a:rPr lang="th-TH" sz="2800" dirty="0" smtClean="0"/>
              <a:t>โดยใช้ </a:t>
            </a:r>
            <a:r>
              <a:rPr lang="en-US" sz="2800" dirty="0" err="1" smtClean="0"/>
              <a:t>kubectl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60589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การระบุปรับแต่ง</a:t>
            </a:r>
            <a:r>
              <a:rPr lang="th-TH" dirty="0" smtClean="0"/>
              <a:t>ทรัพยากร(ต่อ)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ทรัพยากรที่ปรับแต่งเป็นทรัพยากรที่ผู้เรียนอาจจะเพิ่มคลัสเตอร์ผู้เรียน ซึ่งไม่พร้อมในทุกคลัสเตอร์</a:t>
            </a:r>
          </a:p>
          <a:p>
            <a:r>
              <a:rPr lang="th-TH" dirty="0" smtClean="0"/>
              <a:t>สิ่งนี้เป็นการเพิ่มของ </a:t>
            </a:r>
            <a:r>
              <a:rPr lang="en-US" dirty="0" err="1" smtClean="0"/>
              <a:t>Kubernetes</a:t>
            </a:r>
            <a:r>
              <a:rPr lang="en-US" dirty="0" smtClean="0"/>
              <a:t> API</a:t>
            </a:r>
          </a:p>
          <a:p>
            <a:r>
              <a:rPr lang="th-TH" dirty="0" smtClean="0"/>
              <a:t>ทรัพยากรปรับแต่งเป็นการระบุในไฟล์ </a:t>
            </a:r>
            <a:r>
              <a:rPr lang="en-US" dirty="0" err="1" smtClean="0"/>
              <a:t>yaml</a:t>
            </a:r>
            <a:endParaRPr lang="en-US" dirty="0" smtClean="0"/>
          </a:p>
          <a:p>
            <a:r>
              <a:rPr lang="th-TH" dirty="0" smtClean="0"/>
              <a:t>ในฐานะผู้บริหารผู้เรียนสามารถที่จะเพิ่ม การระบุปรับแต่งทรัพยากรได้อย่างไดนามิก เพื่อเพิ่มหน้าที่กับคลัสเตอร์ผู้เรียน</a:t>
            </a:r>
          </a:p>
          <a:p>
            <a:r>
              <a:rPr lang="th-TH" dirty="0" smtClean="0"/>
              <a:t>ตัวดำเนินการ</a:t>
            </a:r>
            <a:r>
              <a:rPr lang="en-US" dirty="0" smtClean="0"/>
              <a:t>(Operator)</a:t>
            </a:r>
            <a:r>
              <a:rPr lang="th-TH" dirty="0" smtClean="0"/>
              <a:t> จะอธิบายต่อไป การใช้ การระบุปรับแต่งทรัพยากรเป็นการเพิ่ม </a:t>
            </a:r>
            <a:r>
              <a:rPr lang="en-US" dirty="0" err="1" smtClean="0"/>
              <a:t>Kubernetes</a:t>
            </a:r>
            <a:r>
              <a:rPr lang="en-US" dirty="0" smtClean="0"/>
              <a:t> API </a:t>
            </a:r>
            <a:r>
              <a:rPr lang="th-TH" dirty="0" smtClean="0"/>
              <a:t>กับฟังก์ชันของเจ้าของ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24781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ตัวดำเนินการ </a:t>
            </a:r>
            <a:r>
              <a:rPr lang="en-US" dirty="0" smtClean="0"/>
              <a:t>(Operators)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84427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ตัวดำเนินการ </a:t>
            </a:r>
            <a:r>
              <a:rPr lang="en-US" dirty="0" smtClean="0"/>
              <a:t>(Operators)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ตัวดำเนินการเป็นวิธีการของ การจัดทำแพกเกจ, การกระจาย, และการบริหารจัดการแอปพลิเคชัน </a:t>
            </a:r>
            <a:r>
              <a:rPr lang="en-US" dirty="0" err="1" smtClean="0"/>
              <a:t>Kubernetes</a:t>
            </a:r>
            <a:r>
              <a:rPr lang="en-US" dirty="0" smtClean="0"/>
              <a:t> </a:t>
            </a:r>
            <a:r>
              <a:rPr lang="th-TH" dirty="0" smtClean="0"/>
              <a:t>ดูรายละเอียด </a:t>
            </a:r>
            <a:r>
              <a:rPr lang="en-US" dirty="0" smtClean="0">
                <a:hlinkClick r:id="rId2"/>
              </a:rPr>
              <a:t>https://coreos.com/operators/</a:t>
            </a:r>
            <a:endParaRPr lang="en-US" dirty="0" smtClean="0"/>
          </a:p>
          <a:p>
            <a:r>
              <a:rPr lang="th-TH" dirty="0" smtClean="0"/>
              <a:t>สิ่งนี้เป็นการผลักให้ความรู้การดำเนินการในแอปพลิเคชัน</a:t>
            </a:r>
          </a:p>
          <a:p>
            <a:pPr lvl="1"/>
            <a:r>
              <a:rPr lang="th-TH" dirty="0" smtClean="0"/>
              <a:t>สิ่งนี้เป็นการนำให้ผู้เรียนมีประสบการณ์ของการจัดการบริหารคลาวด์ มากกว่าความรู้เฉพาะของแอปพลิเคชันที่กระจายไปสู่ </a:t>
            </a:r>
            <a:r>
              <a:rPr lang="en-US" dirty="0" err="1" smtClean="0"/>
              <a:t>Kubernetes</a:t>
            </a:r>
            <a:endParaRPr lang="en-US" dirty="0" smtClean="0"/>
          </a:p>
          <a:p>
            <a:pPr lvl="1"/>
            <a:r>
              <a:rPr lang="th-TH" dirty="0"/>
              <a:t>หนึ่งตัวดำเนินการถูกกระจาย มันสามารถที่จัดการในการใช้การระบุปรับแต่งทรัพยากร (</a:t>
            </a:r>
            <a:r>
              <a:rPr lang="th-TH" dirty="0" smtClean="0"/>
              <a:t>ประเภทใดก็ได้ที่</a:t>
            </a:r>
            <a:r>
              <a:rPr lang="th-TH" dirty="0"/>
              <a:t>ขยาย </a:t>
            </a:r>
            <a:r>
              <a:rPr lang="en-US" dirty="0" err="1"/>
              <a:t>Kubernetes</a:t>
            </a:r>
            <a:r>
              <a:rPr lang="en-US" dirty="0"/>
              <a:t> </a:t>
            </a:r>
            <a:r>
              <a:rPr lang="en-US" dirty="0" smtClean="0"/>
              <a:t>API)</a:t>
            </a:r>
          </a:p>
          <a:p>
            <a:r>
              <a:rPr lang="th-TH" dirty="0" smtClean="0"/>
              <a:t>สิ่งนี้รองรับทางที่ใหญ่เพื่อกระจายบริการ </a:t>
            </a:r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th-TH" dirty="0" smtClean="0"/>
              <a:t>บน </a:t>
            </a:r>
            <a:r>
              <a:rPr lang="en-US" dirty="0" err="1" smtClean="0"/>
              <a:t>Kubernetes</a:t>
            </a:r>
            <a:r>
              <a:rPr lang="en-US" dirty="0" smtClean="0"/>
              <a:t> </a:t>
            </a:r>
            <a:r>
              <a:rPr lang="th-TH" dirty="0" smtClean="0"/>
              <a:t>(เพราะว่ามีความสลับซับซ้อนมากสามารถที่ซ้อนจากผู้ใช้ปลายทางได้)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92128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ตัวดำเนินการ (ต่อ)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ค่ายที่สามสามารถสร้างตัวดำเนินการ ที่ผู้เรียนสามารถที่เปิดใช้</a:t>
            </a:r>
          </a:p>
          <a:p>
            <a:r>
              <a:rPr lang="th-TH" dirty="0" smtClean="0"/>
              <a:t>ตัวดำเนินการนี้ใช้สำหรับ </a:t>
            </a:r>
            <a:r>
              <a:rPr lang="en-US" dirty="0" smtClean="0"/>
              <a:t>Prometheus, </a:t>
            </a:r>
            <a:r>
              <a:rPr lang="en-US" dirty="0" err="1" smtClean="0"/>
              <a:t>Valut</a:t>
            </a:r>
            <a:r>
              <a:rPr lang="en-US" dirty="0" smtClean="0"/>
              <a:t>, Rook(Storage), MySQL, </a:t>
            </a:r>
            <a:r>
              <a:rPr lang="en-US" dirty="0" err="1" smtClean="0"/>
              <a:t>PostgresQL</a:t>
            </a:r>
            <a:r>
              <a:rPr lang="en-US" dirty="0" smtClean="0"/>
              <a:t>, </a:t>
            </a:r>
            <a:r>
              <a:rPr lang="th-TH" dirty="0" smtClean="0"/>
              <a:t>และอื่นๆ</a:t>
            </a:r>
          </a:p>
          <a:p>
            <a:r>
              <a:rPr lang="th-TH" dirty="0" smtClean="0"/>
              <a:t>ปฏิบัติการที่</a:t>
            </a:r>
            <a:r>
              <a:rPr lang="th-TH" dirty="0" smtClean="0"/>
              <a:t>จะกล่าวต่อ จะอธิบายการดำเนินการสำหรับ </a:t>
            </a:r>
            <a:r>
              <a:rPr lang="en-US" dirty="0" err="1" smtClean="0"/>
              <a:t>PostgreSQL</a:t>
            </a:r>
            <a:endParaRPr lang="en-US" dirty="0" smtClean="0"/>
          </a:p>
          <a:p>
            <a:r>
              <a:rPr lang="th-TH" dirty="0" smtClean="0"/>
              <a:t>ถ้าผู้เรียน</a:t>
            </a:r>
            <a:r>
              <a:rPr lang="th-TH" dirty="0" smtClean="0"/>
              <a:t>ใช้</a:t>
            </a:r>
            <a:r>
              <a:rPr lang="en-US" dirty="0" smtClean="0"/>
              <a:t>Container</a:t>
            </a:r>
            <a:r>
              <a:rPr lang="th-TH" dirty="0" smtClean="0"/>
              <a:t> </a:t>
            </a:r>
            <a:r>
              <a:rPr lang="en-US" dirty="0" err="1" smtClean="0"/>
              <a:t>PostgreSQL</a:t>
            </a:r>
            <a:r>
              <a:rPr lang="en-US" dirty="0" smtClean="0"/>
              <a:t> </a:t>
            </a:r>
            <a:r>
              <a:rPr lang="th-TH" dirty="0" smtClean="0"/>
              <a:t>เพื่อเปิดใช้ฐานข้อมูล</a:t>
            </a:r>
          </a:p>
          <a:p>
            <a:r>
              <a:rPr lang="th-TH" dirty="0" smtClean="0"/>
              <a:t>ถ้าผู้เรียนดำเนินการใช้ตัวดำเนินการ </a:t>
            </a:r>
            <a:r>
              <a:rPr lang="en-US" dirty="0" err="1" smtClean="0"/>
              <a:t>PostgreSQL</a:t>
            </a:r>
            <a:r>
              <a:rPr lang="en-US" dirty="0" smtClean="0"/>
              <a:t> </a:t>
            </a:r>
            <a:r>
              <a:rPr lang="th-TH" dirty="0" smtClean="0"/>
              <a:t>จะอนุญาตให้ดำเนินการสร้าง </a:t>
            </a:r>
            <a:r>
              <a:rPr lang="en-US" dirty="0" smtClean="0"/>
              <a:t>Replicas, </a:t>
            </a:r>
            <a:r>
              <a:rPr lang="th-TH" dirty="0" smtClean="0"/>
              <a:t>เปิด </a:t>
            </a:r>
            <a:r>
              <a:rPr lang="en-US" dirty="0" smtClean="0"/>
              <a:t>failover, </a:t>
            </a:r>
            <a:r>
              <a:rPr lang="th-TH" dirty="0" smtClean="0"/>
              <a:t>สร้างการสำรอง, ปรับขนาด</a:t>
            </a:r>
          </a:p>
          <a:p>
            <a:pPr lvl="1"/>
            <a:r>
              <a:rPr lang="th-TH" dirty="0" smtClean="0"/>
              <a:t>ตัวดำเนิน</a:t>
            </a:r>
            <a:r>
              <a:rPr lang="en-US" dirty="0" smtClean="0"/>
              <a:t>Container</a:t>
            </a:r>
            <a:r>
              <a:rPr lang="th-TH" dirty="0" smtClean="0"/>
              <a:t> </a:t>
            </a:r>
            <a:r>
              <a:rPr lang="en-US" dirty="0" smtClean="0"/>
              <a:t>management logic </a:t>
            </a:r>
            <a:r>
              <a:rPr lang="th-TH" dirty="0" smtClean="0"/>
              <a:t>จำนวนมากที่ผู้บริหาร หรือผู้เรียนอาจจะต้องการ มากกว่าการดำเนินการดำเนินการสิ่งนี้ด้วยตนเอง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68972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ตัวอย่างไฟล์ </a:t>
            </a:r>
            <a:r>
              <a:rPr lang="en-US" dirty="0" err="1" smtClean="0"/>
              <a:t>yaml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82948" y="2293134"/>
            <a:ext cx="4572000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/>
              <a:t>apiVersion</a:t>
            </a:r>
            <a:r>
              <a:rPr lang="en-US" b="1" dirty="0"/>
              <a:t>: cr.client-go.k8s.io/v1</a:t>
            </a:r>
          </a:p>
          <a:p>
            <a:r>
              <a:rPr lang="en-US" b="1" dirty="0"/>
              <a:t>kind: </a:t>
            </a:r>
            <a:r>
              <a:rPr lang="en-US" b="1" dirty="0" err="1"/>
              <a:t>Pgcluster</a:t>
            </a:r>
            <a:endParaRPr lang="en-US" b="1" dirty="0"/>
          </a:p>
          <a:p>
            <a:r>
              <a:rPr lang="en-US" dirty="0"/>
              <a:t>metadata:</a:t>
            </a:r>
          </a:p>
          <a:p>
            <a:r>
              <a:rPr lang="en-US" dirty="0" smtClean="0"/>
              <a:t>   labels</a:t>
            </a:r>
            <a:r>
              <a:rPr lang="en-US" dirty="0"/>
              <a:t>:</a:t>
            </a:r>
          </a:p>
          <a:p>
            <a:r>
              <a:rPr lang="en-US" dirty="0" smtClean="0"/>
              <a:t>     archive</a:t>
            </a:r>
            <a:r>
              <a:rPr lang="en-US" dirty="0"/>
              <a:t>: "false"</a:t>
            </a:r>
          </a:p>
          <a:p>
            <a:r>
              <a:rPr lang="en-US" dirty="0" smtClean="0"/>
              <a:t>     archive-timeout</a:t>
            </a:r>
            <a:r>
              <a:rPr lang="en-US" dirty="0"/>
              <a:t>: "60"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crunchy_collect</a:t>
            </a:r>
            <a:r>
              <a:rPr lang="en-US" dirty="0"/>
              <a:t>: "false"</a:t>
            </a:r>
          </a:p>
          <a:p>
            <a:r>
              <a:rPr lang="en-US" dirty="0" smtClean="0"/>
              <a:t>     name</a:t>
            </a:r>
            <a:r>
              <a:rPr lang="en-US" dirty="0"/>
              <a:t>: </a:t>
            </a:r>
            <a:r>
              <a:rPr lang="en-US" dirty="0" err="1"/>
              <a:t>mycluster</a:t>
            </a:r>
            <a:endParaRPr lang="en-US" dirty="0"/>
          </a:p>
          <a:p>
            <a:r>
              <a:rPr lang="en-US" dirty="0" smtClean="0"/>
              <a:t>     </a:t>
            </a:r>
            <a:r>
              <a:rPr lang="en-US" dirty="0" err="1" smtClean="0"/>
              <a:t>pg</a:t>
            </a:r>
            <a:r>
              <a:rPr lang="en-US" dirty="0" smtClean="0"/>
              <a:t>-cluster</a:t>
            </a:r>
            <a:r>
              <a:rPr lang="en-US" dirty="0"/>
              <a:t>: </a:t>
            </a:r>
            <a:r>
              <a:rPr lang="en-US" dirty="0" err="1"/>
              <a:t>mycluster</a:t>
            </a:r>
            <a:endParaRPr lang="en-US" dirty="0"/>
          </a:p>
          <a:p>
            <a:r>
              <a:rPr lang="en-US" dirty="0" smtClean="0"/>
              <a:t>     primary</a:t>
            </a:r>
            <a:r>
              <a:rPr lang="en-US" dirty="0"/>
              <a:t>: "true"</a:t>
            </a:r>
          </a:p>
          <a:p>
            <a:r>
              <a:rPr lang="en-US" dirty="0" smtClean="0"/>
              <a:t>   </a:t>
            </a:r>
            <a:r>
              <a:rPr lang="en-US" b="1" dirty="0" smtClean="0"/>
              <a:t>name</a:t>
            </a:r>
            <a:r>
              <a:rPr lang="en-US" b="1" dirty="0"/>
              <a:t>: </a:t>
            </a:r>
            <a:r>
              <a:rPr lang="en-US" b="1" dirty="0" err="1"/>
              <a:t>mycluster</a:t>
            </a:r>
            <a:endParaRPr lang="en-US" b="1" dirty="0"/>
          </a:p>
          <a:p>
            <a:r>
              <a:rPr lang="en-US" dirty="0" smtClean="0"/>
              <a:t>   namespace</a:t>
            </a:r>
            <a:r>
              <a:rPr lang="en-US" dirty="0"/>
              <a:t>: default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67546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ปฏิบัติการร </a:t>
            </a:r>
            <a:r>
              <a:rPr lang="en-US" dirty="0" err="1" smtClean="0"/>
              <a:t>Postgres</a:t>
            </a:r>
            <a:r>
              <a:rPr lang="en-US" dirty="0" smtClean="0"/>
              <a:t>-Operator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01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ประโยชน์ </a:t>
            </a:r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Isolation: </a:t>
            </a:r>
            <a:r>
              <a:rPr lang="th-TH" dirty="0" smtClean="0"/>
              <a:t>ผู้เรียนจัดส่งไบ</a:t>
            </a:r>
            <a:r>
              <a:rPr lang="th-TH" dirty="0"/>
              <a:t>นารี</a:t>
            </a:r>
            <a:r>
              <a:rPr lang="th-TH" dirty="0" smtClean="0"/>
              <a:t>ด้วยความอิสระทั้งหมด</a:t>
            </a:r>
            <a:endParaRPr lang="th-TH" dirty="0"/>
          </a:p>
          <a:p>
            <a:pPr lvl="1"/>
            <a:r>
              <a:rPr lang="th-TH" dirty="0" smtClean="0"/>
              <a:t>ผู้เรียนสามารถที่ดำเนินการแยกการจัดส่งอิสระจากเครื่องทดสอบ กับเครื่องที่ใช้งานจริง</a:t>
            </a:r>
            <a:endParaRPr lang="th-TH" dirty="0"/>
          </a:p>
          <a:p>
            <a:r>
              <a:rPr lang="th-TH" dirty="0" smtClean="0"/>
              <a:t>ความ</a:t>
            </a:r>
            <a:r>
              <a:rPr lang="th-TH" dirty="0"/>
              <a:t>เท่าเทียมกันอย่างใกล้ชิดระหว่างสภาพแวดล้อม </a:t>
            </a:r>
            <a:r>
              <a:rPr lang="th-TH" dirty="0" smtClean="0"/>
              <a:t>ระบบพัฒนา</a:t>
            </a:r>
            <a:r>
              <a:rPr lang="en-US" dirty="0" smtClean="0"/>
              <a:t>, </a:t>
            </a:r>
            <a:r>
              <a:rPr lang="th-TH" dirty="0" smtClean="0"/>
              <a:t>ระบบทดสอบ</a:t>
            </a:r>
            <a:r>
              <a:rPr lang="en-US" dirty="0" smtClean="0"/>
              <a:t> </a:t>
            </a:r>
            <a:r>
              <a:rPr lang="th-TH" dirty="0" smtClean="0"/>
              <a:t>และระบบใช้งานจริง</a:t>
            </a:r>
            <a:endParaRPr lang="th-TH" dirty="0"/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th-TH" dirty="0" smtClean="0"/>
              <a:t>ทำ</a:t>
            </a:r>
            <a:r>
              <a:rPr lang="th-TH" dirty="0"/>
              <a:t>ให้ทีมพัฒนาสามารถจัดส่งได้เร็วขึ้น</a:t>
            </a:r>
          </a:p>
          <a:p>
            <a:r>
              <a:rPr lang="th-TH" dirty="0" smtClean="0"/>
              <a:t>ผู้เรียนสามารถเรียกใช้อิมเมจ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th-TH" dirty="0" smtClean="0"/>
              <a:t>เดียวกัน</a:t>
            </a:r>
            <a:r>
              <a:rPr lang="th-TH" dirty="0"/>
              <a:t>ไม่เปลี่ยนแปลงบนแล็ปท็อปศูนย์</a:t>
            </a:r>
            <a:r>
              <a:rPr lang="th-TH" dirty="0" smtClean="0"/>
              <a:t>ข้อมูล</a:t>
            </a:r>
            <a:r>
              <a:rPr lang="en-US" dirty="0" smtClean="0"/>
              <a:t> VMs </a:t>
            </a:r>
            <a:r>
              <a:rPr lang="th-TH" dirty="0"/>
              <a:t>และผู้ให้บริการคลาวด์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th-TH" dirty="0" smtClean="0"/>
              <a:t>ใช้ </a:t>
            </a:r>
            <a:r>
              <a:rPr lang="en-US" dirty="0"/>
              <a:t>Linux Containers </a:t>
            </a:r>
            <a:r>
              <a:rPr lang="th-TH" dirty="0" smtClean="0"/>
              <a:t>(คุณ</a:t>
            </a:r>
            <a:r>
              <a:rPr lang="th-TH" dirty="0"/>
              <a:t>สมบัติเคอร์เนล) สำหรับระดับ</a:t>
            </a:r>
            <a:r>
              <a:rPr lang="th-TH" dirty="0" smtClean="0"/>
              <a:t>ระบบปฏิบัติการอิสระ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0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การกำหนดการงานตามรอบ </a:t>
            </a:r>
            <a:r>
              <a:rPr lang="en-US" dirty="0" err="1" smtClean="0"/>
              <a:t>Cron</a:t>
            </a:r>
            <a:r>
              <a:rPr lang="en-US" dirty="0" smtClean="0"/>
              <a:t> Job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34442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ฟังก์ชัน </a:t>
            </a:r>
            <a:r>
              <a:rPr lang="en-US" dirty="0" err="1" smtClean="0"/>
              <a:t>Cron</a:t>
            </a:r>
            <a:r>
              <a:rPr lang="en-US" dirty="0" smtClean="0"/>
              <a:t>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ยังอยู่ในช่วงทดลอง</a:t>
            </a:r>
          </a:p>
          <a:p>
            <a:r>
              <a:rPr lang="th-TH" dirty="0" smtClean="0"/>
              <a:t>ตรวจสอบเมื่อมีเวอร์ชันใหม่เข้ามา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46071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การบริหารงาน </a:t>
            </a:r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63699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Master Services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73797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ภาพรวมสถาปัตยกรรม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59" y="1369218"/>
            <a:ext cx="8404482" cy="41195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97162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กำหนดขนาดทรัพยากร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89544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การกำหนดขนาดทรัพยากร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เมื่อคลัสเตอร์ </a:t>
            </a:r>
            <a:r>
              <a:rPr lang="en-US" dirty="0" err="1" smtClean="0"/>
              <a:t>Kubernetes</a:t>
            </a:r>
            <a:r>
              <a:rPr lang="en-US" dirty="0" smtClean="0"/>
              <a:t> </a:t>
            </a:r>
            <a:r>
              <a:rPr lang="th-TH" dirty="0" smtClean="0"/>
              <a:t>ถูกใช้กับคน และทีมงาน การจัดการทรัพยากรเป็นสิ่งที่สำคัญ</a:t>
            </a:r>
          </a:p>
          <a:p>
            <a:pPr lvl="1"/>
            <a:r>
              <a:rPr lang="th-TH" dirty="0" smtClean="0"/>
              <a:t>ผู้เรียนต้องสามารถจัดการทรัพยากรให้กับคน หรือทีม</a:t>
            </a:r>
          </a:p>
          <a:p>
            <a:pPr lvl="1"/>
            <a:r>
              <a:rPr lang="th-TH" dirty="0" smtClean="0"/>
              <a:t>ผู้เรียนไม่ต้องให้คน หรือทีมนำทรัพยากรทั้งหมดไปใช้ (เช่น </a:t>
            </a:r>
            <a:r>
              <a:rPr lang="en-US" dirty="0" smtClean="0"/>
              <a:t>CPU/</a:t>
            </a:r>
            <a:r>
              <a:rPr lang="th-TH" dirty="0" smtClean="0"/>
              <a:t>หน่วยความจำ) ของคลัสเตอร์</a:t>
            </a:r>
          </a:p>
          <a:p>
            <a:r>
              <a:rPr lang="th-TH" dirty="0" smtClean="0"/>
              <a:t>ผู้เรียนสามารถแบ่งคลัสเตอร์ใน </a:t>
            </a:r>
            <a:r>
              <a:rPr lang="en-US" dirty="0" smtClean="0"/>
              <a:t>namespaces </a:t>
            </a:r>
            <a:r>
              <a:rPr lang="th-TH" dirty="0" smtClean="0"/>
              <a:t>(อธิบายต่อไป) และเปิดขนาดทรัพยากรที่ใช้</a:t>
            </a:r>
          </a:p>
          <a:p>
            <a:pPr lvl="1"/>
            <a:r>
              <a:rPr lang="th-TH" dirty="0" smtClean="0"/>
              <a:t>ผู้เรียนสามารถใช้ </a:t>
            </a:r>
            <a:r>
              <a:rPr lang="en-US" dirty="0" err="1" smtClean="0"/>
              <a:t>ResourceQuota</a:t>
            </a:r>
            <a:r>
              <a:rPr lang="en-US" dirty="0" smtClean="0"/>
              <a:t> </a:t>
            </a:r>
            <a:r>
              <a:rPr lang="th-TH" dirty="0" smtClean="0"/>
              <a:t>และ </a:t>
            </a:r>
            <a:r>
              <a:rPr lang="en-US" dirty="0" err="1" smtClean="0"/>
              <a:t>ObjectQuota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12451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การกำหนดขนาด</a:t>
            </a:r>
            <a:r>
              <a:rPr lang="th-TH" dirty="0" smtClean="0"/>
              <a:t>ทรัพยากร(ต่อ)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 smtClean="0"/>
              <a:t>ทุก</a:t>
            </a:r>
            <a:r>
              <a:rPr lang="en-US" sz="3600" dirty="0" smtClean="0"/>
              <a:t>Container</a:t>
            </a:r>
            <a:r>
              <a:rPr lang="th-TH" sz="3600" dirty="0" smtClean="0"/>
              <a:t>สามารถ</a:t>
            </a:r>
            <a:r>
              <a:rPr lang="th-TH" sz="3600" dirty="0" smtClean="0"/>
              <a:t>ระบุการร้องขอความจุ และจำกัดความจุ</a:t>
            </a:r>
          </a:p>
          <a:p>
            <a:pPr lvl="1"/>
            <a:r>
              <a:rPr lang="th-TH" sz="3200" dirty="0" smtClean="0"/>
              <a:t>ความ</a:t>
            </a:r>
            <a:r>
              <a:rPr lang="th-TH" sz="3200" dirty="0"/>
              <a:t>จุคำขอเป็นคำขอที่ชัดเจนสำหรับทรัพยากร</a:t>
            </a:r>
          </a:p>
          <a:p>
            <a:pPr lvl="2"/>
            <a:r>
              <a:rPr lang="th-TH" sz="2800" dirty="0" smtClean="0"/>
              <a:t>ตัวกำหนด</a:t>
            </a:r>
            <a:r>
              <a:rPr lang="th-TH" sz="2800" dirty="0"/>
              <a:t>ตารางเวลาสามารถใช้ความสามารถในการร้องขอในการ</a:t>
            </a:r>
            <a:r>
              <a:rPr lang="th-TH" sz="2800" dirty="0" smtClean="0"/>
              <a:t>ตัดสินใจวางบน</a:t>
            </a:r>
            <a:r>
              <a:rPr lang="en-US" sz="2800" dirty="0" smtClean="0"/>
              <a:t> pod</a:t>
            </a:r>
            <a:endParaRPr lang="th-TH" sz="2800" dirty="0"/>
          </a:p>
          <a:p>
            <a:pPr lvl="2"/>
            <a:r>
              <a:rPr lang="th-TH" sz="2800" dirty="0" smtClean="0"/>
              <a:t>ผู้เรียนสามารถ</a:t>
            </a:r>
            <a:r>
              <a:rPr lang="th-TH" sz="2800" dirty="0"/>
              <a:t>เห็น</a:t>
            </a:r>
            <a:r>
              <a:rPr lang="th-TH" sz="2800" dirty="0" smtClean="0"/>
              <a:t>ว่าสิ่งที่เป็น</a:t>
            </a:r>
            <a:r>
              <a:rPr lang="th-TH" sz="2800" dirty="0"/>
              <a:t>ทรัพยากรขั้นต่ำ</a:t>
            </a:r>
            <a:r>
              <a:rPr lang="th-TH" sz="2800" dirty="0" smtClean="0"/>
              <a:t>ที่ </a:t>
            </a:r>
            <a:r>
              <a:rPr lang="en-US" sz="2800" dirty="0" smtClean="0"/>
              <a:t>Pod </a:t>
            </a:r>
            <a:r>
              <a:rPr lang="th-TH" sz="2800" dirty="0" smtClean="0"/>
              <a:t>ต้องการ</a:t>
            </a:r>
            <a:endParaRPr lang="th-TH" sz="2800" dirty="0"/>
          </a:p>
          <a:p>
            <a:pPr lvl="1"/>
            <a:r>
              <a:rPr lang="th-TH" sz="3200" dirty="0" smtClean="0"/>
              <a:t>ขีดจำกัดทรัพยากร</a:t>
            </a:r>
            <a:r>
              <a:rPr lang="th-TH" sz="3200" dirty="0"/>
              <a:t>คือ</a:t>
            </a:r>
            <a:r>
              <a:rPr lang="th-TH" sz="3200" dirty="0" smtClean="0"/>
              <a:t>ขีดจำกัดที่</a:t>
            </a:r>
            <a:r>
              <a:rPr lang="th-TH" sz="3200" dirty="0"/>
              <a:t>กำหนด</a:t>
            </a:r>
            <a:r>
              <a:rPr lang="th-TH" sz="3200" dirty="0" smtClean="0"/>
              <a:t>ให้กับ</a:t>
            </a:r>
            <a:r>
              <a:rPr lang="en-US" sz="3200" dirty="0" smtClean="0"/>
              <a:t>Container</a:t>
            </a:r>
            <a:endParaRPr lang="th-TH" sz="3200" dirty="0"/>
          </a:p>
          <a:p>
            <a:pPr lvl="2"/>
            <a:r>
              <a:rPr lang="en-US" sz="2800" dirty="0" smtClean="0"/>
              <a:t>Container</a:t>
            </a:r>
            <a:r>
              <a:rPr lang="th-TH" sz="2800" dirty="0" smtClean="0"/>
              <a:t>จะ</a:t>
            </a:r>
            <a:r>
              <a:rPr lang="th-TH" sz="2800" dirty="0"/>
              <a:t>ไม่สามารถใช้ทรัพยากรได้</a:t>
            </a:r>
            <a:r>
              <a:rPr lang="th-TH" sz="2800" dirty="0" smtClean="0"/>
              <a:t>มากกว่าที่</a:t>
            </a:r>
            <a:r>
              <a:rPr lang="th-TH" sz="2800" dirty="0"/>
              <a:t>ระบุ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69104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ตัวอย่างการกำหนดขนาดทรัพยากร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ผู้เรียนรันการกระจาย </a:t>
            </a:r>
            <a:r>
              <a:rPr lang="en-US" dirty="0" smtClean="0"/>
              <a:t>pod </a:t>
            </a:r>
            <a:r>
              <a:rPr lang="th-TH" dirty="0" smtClean="0"/>
              <a:t>กับการร้องขอทรัพยากร </a:t>
            </a:r>
            <a:r>
              <a:rPr lang="en-US" dirty="0" smtClean="0"/>
              <a:t>CPU </a:t>
            </a:r>
            <a:r>
              <a:rPr lang="th-TH" dirty="0" smtClean="0"/>
              <a:t>ของ </a:t>
            </a:r>
            <a:r>
              <a:rPr lang="en-US" dirty="0" smtClean="0"/>
              <a:t>200 m</a:t>
            </a:r>
            <a:endParaRPr lang="th-TH" dirty="0" smtClean="0"/>
          </a:p>
          <a:p>
            <a:r>
              <a:rPr lang="en-US" dirty="0" smtClean="0"/>
              <a:t>200m = 200 </a:t>
            </a:r>
            <a:r>
              <a:rPr lang="en-US" dirty="0" err="1" smtClean="0"/>
              <a:t>millicpu</a:t>
            </a:r>
            <a:r>
              <a:rPr lang="en-US" dirty="0" smtClean="0"/>
              <a:t> (</a:t>
            </a:r>
            <a:r>
              <a:rPr lang="th-TH" dirty="0" smtClean="0"/>
              <a:t>หรือ </a:t>
            </a:r>
            <a:r>
              <a:rPr lang="en-US" dirty="0" smtClean="0"/>
              <a:t>200 </a:t>
            </a:r>
            <a:r>
              <a:rPr lang="th-TH" dirty="0" smtClean="0"/>
              <a:t>มิลลิคอร์)</a:t>
            </a:r>
          </a:p>
          <a:p>
            <a:r>
              <a:rPr lang="en-US" dirty="0" smtClean="0"/>
              <a:t>200m = 0.2, </a:t>
            </a:r>
            <a:r>
              <a:rPr lang="th-TH" dirty="0" smtClean="0"/>
              <a:t>กับ </a:t>
            </a:r>
            <a:r>
              <a:rPr lang="en-US" dirty="0" smtClean="0"/>
              <a:t>20% </a:t>
            </a:r>
            <a:r>
              <a:rPr lang="th-TH" dirty="0" smtClean="0"/>
              <a:t>ของ </a:t>
            </a:r>
            <a:r>
              <a:rPr lang="en-US" dirty="0" smtClean="0"/>
              <a:t>CPU core </a:t>
            </a:r>
            <a:r>
              <a:rPr lang="th-TH" dirty="0" smtClean="0"/>
              <a:t>ของโหนดที่กำลังรัน</a:t>
            </a:r>
          </a:p>
          <a:p>
            <a:pPr lvl="1"/>
            <a:r>
              <a:rPr lang="th-TH" dirty="0" smtClean="0"/>
              <a:t>ถ้าโหนดมี </a:t>
            </a:r>
            <a:r>
              <a:rPr lang="en-US" dirty="0" smtClean="0"/>
              <a:t>2 cores, </a:t>
            </a:r>
            <a:r>
              <a:rPr lang="th-TH" dirty="0" smtClean="0"/>
              <a:t>จะยังคง </a:t>
            </a:r>
            <a:r>
              <a:rPr lang="en-US" dirty="0" smtClean="0"/>
              <a:t>20% </a:t>
            </a:r>
            <a:r>
              <a:rPr lang="th-TH" dirty="0" smtClean="0"/>
              <a:t>ของหนึ่งคอร์</a:t>
            </a:r>
          </a:p>
          <a:p>
            <a:r>
              <a:rPr lang="th-TH" dirty="0" smtClean="0"/>
              <a:t>ผู้เรียนสามารถที่ใส่ข้อจำกัด, เช่น </a:t>
            </a:r>
            <a:r>
              <a:rPr lang="en-US" dirty="0" smtClean="0"/>
              <a:t>400m</a:t>
            </a:r>
          </a:p>
          <a:p>
            <a:r>
              <a:rPr lang="th-TH" dirty="0" smtClean="0"/>
              <a:t>ขนาดที่จำกัดหน่วยความจำถูกกำหนดเป็น </a:t>
            </a:r>
            <a:r>
              <a:rPr lang="en-US" dirty="0" err="1" smtClean="0"/>
              <a:t>MiB</a:t>
            </a:r>
            <a:r>
              <a:rPr lang="en-US" dirty="0" smtClean="0"/>
              <a:t> </a:t>
            </a:r>
            <a:r>
              <a:rPr lang="th-TH" dirty="0" smtClean="0"/>
              <a:t>หรือ </a:t>
            </a:r>
            <a:r>
              <a:rPr lang="en-US" dirty="0" err="1" smtClean="0"/>
              <a:t>GiB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21536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การกำหนดขนาดทรัพยากร(ต่อ)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ถ้าขนาดความจุ (เช่นหน่วยความจำ ซีพียู) มีการระบุโดยผู้ดูแลระบบ, แล้ว </a:t>
            </a:r>
            <a:r>
              <a:rPr lang="en-US" sz="3200" dirty="0" smtClean="0"/>
              <a:t>pod </a:t>
            </a:r>
            <a:r>
              <a:rPr lang="th-TH" sz="3200" dirty="0" smtClean="0"/>
              <a:t>จำเป็นที่ต้องระบุค่าความจุระหว่างการสร้าง</a:t>
            </a:r>
          </a:p>
          <a:p>
            <a:pPr lvl="1"/>
            <a:r>
              <a:rPr lang="th-TH" sz="2800" dirty="0" smtClean="0"/>
              <a:t>ผู้ดูแลสามารถระบุค่าร้องขอเริ่มต้นสำหรับ </a:t>
            </a:r>
            <a:r>
              <a:rPr lang="en-US" sz="2800" dirty="0" smtClean="0"/>
              <a:t>pods </a:t>
            </a:r>
            <a:r>
              <a:rPr lang="th-TH" sz="2800" dirty="0" smtClean="0"/>
              <a:t>ที่ไม่ระบุค่าใดๆในความจุ</a:t>
            </a:r>
          </a:p>
          <a:p>
            <a:pPr lvl="1"/>
            <a:r>
              <a:rPr lang="th-TH" sz="2800" dirty="0" smtClean="0"/>
              <a:t>เช่นเดียวกับค่ากำหนดขนาดที่จำกัด</a:t>
            </a:r>
          </a:p>
          <a:p>
            <a:r>
              <a:rPr lang="th-TH" sz="3200" dirty="0" smtClean="0"/>
              <a:t>ถ้าทรัพยากรที่ถูกร้องขอมากกว่าความจุที่อนุญาต, </a:t>
            </a:r>
            <a:r>
              <a:rPr lang="en-US" sz="3200" dirty="0" smtClean="0"/>
              <a:t>API</a:t>
            </a:r>
            <a:r>
              <a:rPr lang="th-TH" sz="3200" dirty="0" smtClean="0"/>
              <a:t> ของเครื่องแม่ข่ายจะส่ง </a:t>
            </a:r>
            <a:r>
              <a:rPr lang="en-US" sz="3200" dirty="0" smtClean="0"/>
              <a:t>error 403 FORBIDDEN- </a:t>
            </a:r>
            <a:r>
              <a:rPr lang="th-TH" sz="3200" dirty="0" smtClean="0"/>
              <a:t>และ </a:t>
            </a:r>
            <a:r>
              <a:rPr lang="en-US" sz="3200" dirty="0" err="1" smtClean="0"/>
              <a:t>kubectl</a:t>
            </a:r>
            <a:r>
              <a:rPr lang="en-US" sz="3200" dirty="0" smtClean="0"/>
              <a:t> </a:t>
            </a:r>
            <a:r>
              <a:rPr lang="th-TH" sz="3200" dirty="0" smtClean="0"/>
              <a:t>จะแสดงความผิดพลาด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27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9211" y="1825625"/>
            <a:ext cx="5785577" cy="43513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ค่าจำกัดทรัพยากรซึ่งสามารถระบุได้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072490"/>
              </p:ext>
            </p:extLst>
          </p:nvPr>
        </p:nvGraphicFramePr>
        <p:xfrm>
          <a:off x="291024" y="1797490"/>
          <a:ext cx="8107387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363"/>
                <a:gridCol w="5824024"/>
              </a:tblGrid>
              <a:tr h="370840"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cs typeface="+mj-cs"/>
                        </a:rPr>
                        <a:t>ทรัพยากร</a:t>
                      </a:r>
                      <a:endParaRPr lang="en-US" sz="24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cs typeface="+mj-cs"/>
                        </a:rPr>
                        <a:t>คำอธิบาย</a:t>
                      </a:r>
                      <a:endParaRPr lang="en-US" sz="2400" dirty="0">
                        <a:cs typeface="+mj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cs typeface="+mj-cs"/>
                        </a:rPr>
                        <a:t>requests.cpu</a:t>
                      </a:r>
                      <a:endParaRPr lang="en-US" sz="24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cs typeface="+mj-cs"/>
                        </a:rPr>
                        <a:t>ผลรวมการร้องขอ </a:t>
                      </a:r>
                      <a:r>
                        <a:rPr lang="en-US" sz="2400" dirty="0" smtClean="0">
                          <a:cs typeface="+mj-cs"/>
                        </a:rPr>
                        <a:t>CPU </a:t>
                      </a:r>
                      <a:r>
                        <a:rPr lang="th-TH" sz="2400" dirty="0" smtClean="0">
                          <a:cs typeface="+mj-cs"/>
                        </a:rPr>
                        <a:t>ของ</a:t>
                      </a:r>
                      <a:r>
                        <a:rPr lang="en-US" sz="2400" baseline="0" dirty="0" smtClean="0">
                          <a:cs typeface="+mj-cs"/>
                        </a:rPr>
                        <a:t> pods </a:t>
                      </a:r>
                      <a:r>
                        <a:rPr lang="th-TH" sz="2400" baseline="0" dirty="0" smtClean="0">
                          <a:cs typeface="+mj-cs"/>
                        </a:rPr>
                        <a:t>ทั้งหมดไม่สามารถเกินค่านี้ได้</a:t>
                      </a:r>
                      <a:endParaRPr lang="en-US" sz="2400" dirty="0">
                        <a:cs typeface="+mj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cs typeface="+mj-cs"/>
                        </a:rPr>
                        <a:t>requests.mem</a:t>
                      </a:r>
                      <a:endParaRPr lang="en-US" sz="24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cs typeface="+mj-cs"/>
                        </a:rPr>
                        <a:t>ผลรวมการร้องขอ</a:t>
                      </a:r>
                      <a:r>
                        <a:rPr lang="th-TH" sz="2400" baseline="0" dirty="0" smtClean="0">
                          <a:cs typeface="+mj-cs"/>
                        </a:rPr>
                        <a:t> </a:t>
                      </a:r>
                      <a:r>
                        <a:rPr lang="en-US" sz="2400" baseline="0" dirty="0" smtClean="0">
                          <a:cs typeface="+mj-cs"/>
                        </a:rPr>
                        <a:t>MEM </a:t>
                      </a:r>
                      <a:r>
                        <a:rPr lang="th-TH" sz="2400" baseline="0" dirty="0" smtClean="0">
                          <a:cs typeface="+mj-cs"/>
                        </a:rPr>
                        <a:t>ของ </a:t>
                      </a:r>
                      <a:r>
                        <a:rPr lang="en-US" sz="2400" baseline="0" dirty="0" smtClean="0">
                          <a:cs typeface="+mj-cs"/>
                        </a:rPr>
                        <a:t>pods </a:t>
                      </a:r>
                      <a:r>
                        <a:rPr lang="th-TH" sz="2400" baseline="0" dirty="0" smtClean="0">
                          <a:cs typeface="+mj-cs"/>
                        </a:rPr>
                        <a:t>ทั้งหมดไม่สามารถเกินค่านี้ได้</a:t>
                      </a:r>
                      <a:endParaRPr lang="en-US" sz="2400" dirty="0">
                        <a:cs typeface="+mj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cs typeface="+mj-cs"/>
                        </a:rPr>
                        <a:t>requests.storage</a:t>
                      </a:r>
                      <a:endParaRPr lang="en-US" sz="24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cs typeface="+mj-cs"/>
                        </a:rPr>
                        <a:t>ผลรวมของการร้องขอ</a:t>
                      </a:r>
                      <a:r>
                        <a:rPr lang="th-TH" sz="2400" baseline="0" dirty="0" smtClean="0">
                          <a:cs typeface="+mj-cs"/>
                        </a:rPr>
                        <a:t> </a:t>
                      </a:r>
                      <a:r>
                        <a:rPr lang="en-US" sz="2400" baseline="0" dirty="0" smtClean="0">
                          <a:cs typeface="+mj-cs"/>
                        </a:rPr>
                        <a:t>storage </a:t>
                      </a:r>
                      <a:r>
                        <a:rPr lang="th-TH" sz="2400" baseline="0" dirty="0" smtClean="0">
                          <a:cs typeface="+mj-cs"/>
                        </a:rPr>
                        <a:t>ของค่าโวลูมที่แจ้งไม่สามารถให้เกินค่านี้ได้</a:t>
                      </a:r>
                      <a:endParaRPr lang="en-US" sz="2400" dirty="0">
                        <a:cs typeface="+mj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cs typeface="+mj-cs"/>
                        </a:rPr>
                        <a:t>limits.cpu</a:t>
                      </a:r>
                      <a:endParaRPr lang="en-US" sz="24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cs typeface="+mj-cs"/>
                        </a:rPr>
                        <a:t>ผลรวมของ</a:t>
                      </a:r>
                      <a:r>
                        <a:rPr lang="th-TH" sz="2400" baseline="0" dirty="0" smtClean="0">
                          <a:cs typeface="+mj-cs"/>
                        </a:rPr>
                        <a:t>ข้อจำกัด </a:t>
                      </a:r>
                      <a:r>
                        <a:rPr lang="en-US" sz="2400" baseline="0" dirty="0" smtClean="0">
                          <a:cs typeface="+mj-cs"/>
                        </a:rPr>
                        <a:t>CPU </a:t>
                      </a:r>
                      <a:r>
                        <a:rPr lang="th-TH" sz="2400" baseline="0" dirty="0" smtClean="0">
                          <a:cs typeface="+mj-cs"/>
                        </a:rPr>
                        <a:t>ของ </a:t>
                      </a:r>
                      <a:r>
                        <a:rPr lang="en-US" sz="2400" baseline="0" dirty="0" smtClean="0">
                          <a:cs typeface="+mj-cs"/>
                        </a:rPr>
                        <a:t>pods </a:t>
                      </a:r>
                      <a:r>
                        <a:rPr lang="th-TH" sz="2400" baseline="0" dirty="0" smtClean="0">
                          <a:cs typeface="+mj-cs"/>
                        </a:rPr>
                        <a:t>ทั้งหมดไม่สามารถเกินค่าเหล่านี้ได้</a:t>
                      </a:r>
                      <a:endParaRPr lang="en-US" sz="2400" dirty="0">
                        <a:cs typeface="+mj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cs typeface="+mj-cs"/>
                        </a:rPr>
                        <a:t>limits.memory</a:t>
                      </a:r>
                      <a:endParaRPr lang="en-US" sz="24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cs typeface="+mj-cs"/>
                        </a:rPr>
                        <a:t>ผลรวมของข้อจำกัด </a:t>
                      </a:r>
                      <a:r>
                        <a:rPr lang="en-US" sz="2400" dirty="0" smtClean="0">
                          <a:cs typeface="+mj-cs"/>
                        </a:rPr>
                        <a:t>MEM </a:t>
                      </a:r>
                      <a:r>
                        <a:rPr lang="th-TH" sz="2400" dirty="0" smtClean="0">
                          <a:cs typeface="+mj-cs"/>
                        </a:rPr>
                        <a:t>ของ </a:t>
                      </a:r>
                      <a:r>
                        <a:rPr lang="en-US" sz="2400" dirty="0" smtClean="0">
                          <a:cs typeface="+mj-cs"/>
                        </a:rPr>
                        <a:t>pods </a:t>
                      </a:r>
                      <a:r>
                        <a:rPr lang="th-TH" sz="2400" dirty="0" smtClean="0">
                          <a:cs typeface="+mj-cs"/>
                        </a:rPr>
                        <a:t>ทั้งหมดไม่สามารถเกินค่าเหล่านี้ได้</a:t>
                      </a:r>
                      <a:endParaRPr lang="en-US" sz="2400" dirty="0"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68024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ค่า</a:t>
            </a:r>
            <a:r>
              <a:rPr lang="th-TH" dirty="0" smtClean="0"/>
              <a:t>จำกัดออปเจคซึ่ง</a:t>
            </a:r>
            <a:r>
              <a:rPr lang="th-TH" dirty="0"/>
              <a:t>สามารถระบุได้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085835"/>
              </p:ext>
            </p:extLst>
          </p:nvPr>
        </p:nvGraphicFramePr>
        <p:xfrm>
          <a:off x="225084" y="1825625"/>
          <a:ext cx="8510954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590"/>
                <a:gridCol w="5894364"/>
              </a:tblGrid>
              <a:tr h="370840"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cs typeface="+mj-cs"/>
                        </a:rPr>
                        <a:t>ทรัพยากร</a:t>
                      </a:r>
                      <a:endParaRPr lang="en-US" sz="24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cs typeface="+mj-cs"/>
                        </a:rPr>
                        <a:t>คำอธิบาย</a:t>
                      </a:r>
                      <a:endParaRPr lang="en-US" sz="2400" dirty="0">
                        <a:cs typeface="+mj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cs typeface="+mj-cs"/>
                        </a:rPr>
                        <a:t>Configmaps</a:t>
                      </a:r>
                      <a:endParaRPr lang="en-US" sz="20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>
                          <a:cs typeface="+mj-cs"/>
                        </a:rPr>
                        <a:t>จำนวนทั้งหมดของ</a:t>
                      </a:r>
                      <a:r>
                        <a:rPr lang="en-US" sz="2000" dirty="0" smtClean="0">
                          <a:cs typeface="+mj-cs"/>
                        </a:rPr>
                        <a:t> </a:t>
                      </a:r>
                      <a:r>
                        <a:rPr lang="en-US" sz="2000" dirty="0" err="1" smtClean="0">
                          <a:cs typeface="+mj-cs"/>
                        </a:rPr>
                        <a:t>configmaps</a:t>
                      </a:r>
                      <a:r>
                        <a:rPr lang="th-TH" sz="2000" baseline="0" dirty="0" smtClean="0">
                          <a:cs typeface="+mj-cs"/>
                        </a:rPr>
                        <a:t> ที่สามารถมีชื่ออยู่ใน </a:t>
                      </a:r>
                      <a:r>
                        <a:rPr lang="en-US" sz="2000" baseline="0" dirty="0" smtClean="0">
                          <a:cs typeface="+mj-cs"/>
                        </a:rPr>
                        <a:t>namespace</a:t>
                      </a:r>
                      <a:endParaRPr lang="en-US" sz="2000" dirty="0">
                        <a:cs typeface="+mj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cs typeface="+mj-cs"/>
                        </a:rPr>
                        <a:t>Persistentvolumeclaims</a:t>
                      </a:r>
                      <a:endParaRPr lang="en-US" sz="20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จำนวนทั้งหมดของ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persistent volume claims</a:t>
                      </a:r>
                      <a:r>
                        <a:rPr lang="th-TH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ที่สามารถมีชื่ออยู่ใน 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cs typeface="+mj-cs"/>
                        </a:rPr>
                        <a:t>Pods</a:t>
                      </a:r>
                      <a:endParaRPr lang="en-US" sz="20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จำนวนทั้งหมดของ</a:t>
                      </a:r>
                      <a:r>
                        <a:rPr lang="th-TH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pods </a:t>
                      </a:r>
                      <a:r>
                        <a:rPr lang="th-TH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ที่สามารถมีชื่ออยู่ใน 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cs typeface="+mj-cs"/>
                        </a:rPr>
                        <a:t>Replicationcontrollers</a:t>
                      </a:r>
                      <a:endParaRPr lang="en-US" sz="20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จำนวนทั้งหมดของ</a:t>
                      </a:r>
                      <a:r>
                        <a:rPr lang="th-TH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replicationcontrollers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h-TH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ที่สามารถมีชื่ออยู่ใน 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cs typeface="+mj-cs"/>
                        </a:rPr>
                        <a:t>Resourcequotas</a:t>
                      </a:r>
                      <a:endParaRPr lang="en-US" sz="20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จำนวนทั้งหมดของ</a:t>
                      </a:r>
                      <a:r>
                        <a:rPr lang="th-TH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resource quotas </a:t>
                      </a:r>
                      <a:r>
                        <a:rPr lang="th-TH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ที่สามารถมีชื่ออยู่ใน 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cs typeface="+mj-cs"/>
                        </a:rPr>
                        <a:t>Services</a:t>
                      </a:r>
                      <a:endParaRPr lang="en-US" sz="20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จำนวนทั้งหมดของ</a:t>
                      </a:r>
                      <a:r>
                        <a:rPr lang="th-TH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services </a:t>
                      </a:r>
                      <a:r>
                        <a:rPr lang="th-TH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ที่สามารถมีชื่ออยู่ใน 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cs typeface="+mj-cs"/>
                        </a:rPr>
                        <a:t>Services.loadbalancer</a:t>
                      </a:r>
                      <a:endParaRPr lang="en-US" sz="20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จำนวนทั้งหมดของ</a:t>
                      </a:r>
                      <a:r>
                        <a:rPr lang="th-TH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 balancers </a:t>
                      </a:r>
                      <a:r>
                        <a:rPr lang="th-TH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ที่สามารถมีชื่ออยู่ใน 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cs typeface="+mj-cs"/>
                        </a:rPr>
                        <a:t>Services.nodeports</a:t>
                      </a:r>
                      <a:endParaRPr lang="en-US" sz="20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จำนวนทั้งหมดของ</a:t>
                      </a:r>
                      <a:r>
                        <a:rPr lang="th-TH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nodeports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h-TH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ที่สามารถมีชื่ออยู่ใน 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cs typeface="+mj-cs"/>
                        </a:rPr>
                        <a:t>secrets</a:t>
                      </a:r>
                      <a:endParaRPr lang="en-US" sz="20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จำนวนทั้งหมดของ</a:t>
                      </a:r>
                      <a:r>
                        <a:rPr lang="th-TH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secrets </a:t>
                      </a:r>
                      <a:r>
                        <a:rPr lang="th-TH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ที่สามารถมีชื่ออยู่ใน 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07645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84253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r>
              <a:rPr lang="th-TH" dirty="0" smtClean="0"/>
              <a:t> คืออะไร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Namespaces </a:t>
            </a:r>
            <a:r>
              <a:rPr lang="th-TH" dirty="0" smtClean="0"/>
              <a:t>อนุญาตให้ผู้เรียนสร้างคลัสเตอร์เสมือนเหมือนกับในคลัสเตอร์กายภาพ</a:t>
            </a:r>
          </a:p>
          <a:p>
            <a:r>
              <a:rPr lang="en-US" dirty="0" smtClean="0"/>
              <a:t>Namespaces </a:t>
            </a:r>
            <a:r>
              <a:rPr lang="th-TH" dirty="0" smtClean="0"/>
              <a:t>จะ</a:t>
            </a:r>
            <a:r>
              <a:rPr lang="th-TH" dirty="0"/>
              <a:t>แยกคลัสเตอร์</a:t>
            </a:r>
            <a:r>
              <a:rPr lang="th-TH" dirty="0" smtClean="0"/>
              <a:t>ของผู้เรียนอย่าง</a:t>
            </a:r>
            <a:r>
              <a:rPr lang="th-TH" dirty="0"/>
              <a:t>มีเหตุผล</a:t>
            </a:r>
          </a:p>
          <a:p>
            <a:r>
              <a:rPr lang="th-TH" dirty="0" smtClean="0"/>
              <a:t>มาตรฐาน</a:t>
            </a:r>
            <a:r>
              <a:rPr lang="en-US" dirty="0" smtClean="0"/>
              <a:t> Namespaces </a:t>
            </a:r>
            <a:r>
              <a:rPr lang="th-TH" dirty="0" smtClean="0"/>
              <a:t>เรียกว่า </a:t>
            </a:r>
            <a:r>
              <a:rPr lang="th-TH" dirty="0"/>
              <a:t>"ค่าเริ่มต้น" และนั่น</a:t>
            </a:r>
            <a:r>
              <a:rPr lang="th-TH" dirty="0" smtClean="0"/>
              <a:t>คือทรัพยากร</a:t>
            </a:r>
            <a:r>
              <a:rPr lang="th-TH" dirty="0"/>
              <a:t>ทั้งหมด</a:t>
            </a:r>
            <a:r>
              <a:rPr lang="th-TH" dirty="0" smtClean="0"/>
              <a:t>จะ</a:t>
            </a:r>
            <a:r>
              <a:rPr lang="th-TH" dirty="0"/>
              <a:t>เปิดตัวตามค่าเริ่มต้น</a:t>
            </a:r>
          </a:p>
          <a:p>
            <a:r>
              <a:rPr lang="th-TH" dirty="0" smtClean="0"/>
              <a:t>นอกจากนี้</a:t>
            </a:r>
            <a:r>
              <a:rPr lang="th-TH" dirty="0"/>
              <a:t>ยังมี </a:t>
            </a:r>
            <a:r>
              <a:rPr lang="en-US" dirty="0"/>
              <a:t>namespace </a:t>
            </a:r>
            <a:r>
              <a:rPr lang="th-TH" dirty="0" smtClean="0"/>
              <a:t>สำหรับ</a:t>
            </a:r>
            <a:r>
              <a:rPr lang="th-TH" dirty="0"/>
              <a:t>ทรัพยากรเฉพาะ</a:t>
            </a:r>
            <a:r>
              <a:rPr lang="th-TH" dirty="0" smtClean="0"/>
              <a:t> </a:t>
            </a:r>
            <a:r>
              <a:rPr lang="en-US" dirty="0" err="1"/>
              <a:t>kubernetes</a:t>
            </a:r>
            <a:r>
              <a:rPr lang="en-US" dirty="0"/>
              <a:t> </a:t>
            </a:r>
            <a:r>
              <a:rPr lang="th-TH" dirty="0" smtClean="0"/>
              <a:t>ที่เรียกว่า </a:t>
            </a:r>
            <a:r>
              <a:rPr lang="en-US" dirty="0" err="1" smtClean="0"/>
              <a:t>Kube</a:t>
            </a:r>
            <a:r>
              <a:rPr lang="en-US" dirty="0" smtClean="0"/>
              <a:t>-system</a:t>
            </a:r>
            <a:endParaRPr lang="th-TH" dirty="0"/>
          </a:p>
          <a:p>
            <a:r>
              <a:rPr lang="en-US" dirty="0" smtClean="0"/>
              <a:t>Namespaces </a:t>
            </a:r>
            <a:r>
              <a:rPr lang="th-TH" dirty="0" smtClean="0"/>
              <a:t>มี</a:t>
            </a:r>
            <a:r>
              <a:rPr lang="th-TH" dirty="0"/>
              <a:t>จุดประสงค์</a:t>
            </a:r>
            <a:r>
              <a:rPr lang="th-TH" dirty="0" smtClean="0"/>
              <a:t>เมื่อผู้เรียนมี</a:t>
            </a:r>
            <a:r>
              <a:rPr lang="th-TH" dirty="0"/>
              <a:t>หลายทีม / </a:t>
            </a:r>
            <a:r>
              <a:rPr lang="th-TH" dirty="0" smtClean="0"/>
              <a:t>โครงการ ใช้คลัส</a:t>
            </a:r>
            <a:r>
              <a:rPr lang="th-TH" dirty="0"/>
              <a:t>เตอร์ </a:t>
            </a:r>
            <a:r>
              <a:rPr lang="en-US" dirty="0" err="1"/>
              <a:t>Kubernetes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6226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อธิบายการใช้ </a:t>
            </a:r>
            <a:r>
              <a:rPr lang="en-US" dirty="0" smtClean="0"/>
              <a:t>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ชื่อของทรัพยากรจะต้องไม่ซ้ำกัน</a:t>
            </a:r>
            <a:r>
              <a:rPr lang="th-TH" dirty="0" smtClean="0"/>
              <a:t>ภายใน </a:t>
            </a:r>
            <a:r>
              <a:rPr lang="en-US" dirty="0" smtClean="0"/>
              <a:t>Namespace </a:t>
            </a:r>
            <a:r>
              <a:rPr lang="th-TH" dirty="0" smtClean="0"/>
              <a:t>แต่ไม่ข้าม </a:t>
            </a:r>
            <a:r>
              <a:rPr lang="en-US" dirty="0" smtClean="0"/>
              <a:t>Namespace</a:t>
            </a:r>
            <a:endParaRPr lang="th-TH" dirty="0"/>
          </a:p>
          <a:p>
            <a:pPr lvl="1"/>
            <a:r>
              <a:rPr lang="th-TH" dirty="0" smtClean="0"/>
              <a:t>เช่น ผู้เรียนสามารถ</a:t>
            </a:r>
            <a:r>
              <a:rPr lang="th-TH" dirty="0"/>
              <a:t>ใช้งาน "</a:t>
            </a:r>
            <a:r>
              <a:rPr lang="en-US" dirty="0" err="1"/>
              <a:t>helloworld</a:t>
            </a:r>
            <a:r>
              <a:rPr lang="en-US" dirty="0"/>
              <a:t>" </a:t>
            </a:r>
            <a:r>
              <a:rPr lang="th-TH" dirty="0"/>
              <a:t>ได้หลาย</a:t>
            </a:r>
            <a:r>
              <a:rPr lang="th-TH" dirty="0" smtClean="0"/>
              <a:t>ครั้ง</a:t>
            </a:r>
            <a:r>
              <a:rPr lang="en-US" dirty="0" smtClean="0"/>
              <a:t> Namespace </a:t>
            </a:r>
            <a:r>
              <a:rPr lang="th-TH" dirty="0" smtClean="0"/>
              <a:t>ที่</a:t>
            </a:r>
            <a:r>
              <a:rPr lang="th-TH" dirty="0"/>
              <a:t>แตกต่างกัน แต่ไม่ใช่สองครั้ง</a:t>
            </a:r>
            <a:r>
              <a:rPr lang="th-TH" dirty="0" smtClean="0"/>
              <a:t>ใน</a:t>
            </a:r>
            <a:r>
              <a:rPr lang="en-US" dirty="0" smtClean="0"/>
              <a:t> Namespace </a:t>
            </a:r>
            <a:r>
              <a:rPr lang="th-TH" dirty="0" smtClean="0"/>
              <a:t>เดียวกัน</a:t>
            </a:r>
            <a:endParaRPr lang="th-TH" dirty="0"/>
          </a:p>
          <a:p>
            <a:r>
              <a:rPr lang="th-TH" dirty="0" smtClean="0"/>
              <a:t>ผู้เรียนสามารถ</a:t>
            </a:r>
            <a:r>
              <a:rPr lang="th-TH" dirty="0"/>
              <a:t>แบ่งทรัพยากรของคลัสเตอร์ </a:t>
            </a:r>
            <a:r>
              <a:rPr lang="en-US" dirty="0" err="1"/>
              <a:t>Kubernetes</a:t>
            </a:r>
            <a:r>
              <a:rPr lang="en-US" dirty="0"/>
              <a:t> </a:t>
            </a:r>
            <a:r>
              <a:rPr lang="th-TH" dirty="0"/>
              <a:t>โดย</a:t>
            </a:r>
            <a:r>
              <a:rPr lang="th-TH" dirty="0" smtClean="0"/>
              <a:t>ใช้</a:t>
            </a:r>
            <a:r>
              <a:rPr lang="en-US" dirty="0" smtClean="0"/>
              <a:t> Namespace</a:t>
            </a:r>
            <a:endParaRPr lang="th-TH" dirty="0"/>
          </a:p>
          <a:p>
            <a:pPr lvl="1"/>
            <a:r>
              <a:rPr lang="th-TH" dirty="0" smtClean="0"/>
              <a:t>ผู้เรียนสามารถ จำกัดทรัพยากร</a:t>
            </a:r>
            <a:r>
              <a:rPr lang="th-TH" dirty="0"/>
              <a:t>บนพื้นฐานของ </a:t>
            </a:r>
            <a:r>
              <a:rPr lang="en-US" dirty="0"/>
              <a:t>namespace</a:t>
            </a:r>
          </a:p>
          <a:p>
            <a:pPr lvl="1"/>
            <a:r>
              <a:rPr lang="th-TH" dirty="0" smtClean="0"/>
              <a:t>เช่น </a:t>
            </a:r>
            <a:r>
              <a:rPr lang="th-TH" dirty="0"/>
              <a:t>ทีมการตลาดสามารถใช้หน่วยความจำสูงสุด 10 </a:t>
            </a:r>
            <a:r>
              <a:rPr lang="en-US" dirty="0" err="1"/>
              <a:t>GiB</a:t>
            </a:r>
            <a:r>
              <a:rPr lang="en-US" dirty="0"/>
              <a:t> </a:t>
            </a:r>
            <a:r>
              <a:rPr lang="th-TH" dirty="0" smtClean="0"/>
              <a:t>เท่านั้น</a:t>
            </a:r>
            <a:r>
              <a:rPr lang="en-US" dirty="0" smtClean="0"/>
              <a:t>,</a:t>
            </a:r>
            <a:r>
              <a:rPr lang="th-TH" dirty="0" smtClean="0"/>
              <a:t> 2 </a:t>
            </a:r>
            <a:r>
              <a:rPr lang="en-US" dirty="0" err="1"/>
              <a:t>loadbalancer</a:t>
            </a:r>
            <a:r>
              <a:rPr lang="en-US" dirty="0"/>
              <a:t>, 2 </a:t>
            </a:r>
            <a:r>
              <a:rPr lang="en-US" dirty="0" smtClean="0"/>
              <a:t>CPU</a:t>
            </a:r>
            <a:r>
              <a:rPr lang="th-TH" dirty="0" smtClean="0"/>
              <a:t> </a:t>
            </a:r>
            <a:r>
              <a:rPr lang="en-US" dirty="0" smtClean="0"/>
              <a:t>cores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19013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การสร้าง การเรียกดู และการกำหนด </a:t>
            </a:r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สิ่งแรกที่ต้องทำในการสร้าง </a:t>
            </a:r>
            <a:r>
              <a:rPr lang="en-US" dirty="0" smtClean="0"/>
              <a:t>namespace</a:t>
            </a:r>
          </a:p>
          <a:p>
            <a:endParaRPr lang="en-US" dirty="0"/>
          </a:p>
          <a:p>
            <a:r>
              <a:rPr lang="th-TH" dirty="0" smtClean="0"/>
              <a:t>ผู้เรียนสามารถที่ดูรายการ </a:t>
            </a:r>
            <a:r>
              <a:rPr lang="en-US" dirty="0" smtClean="0"/>
              <a:t>namespaces</a:t>
            </a:r>
          </a:p>
          <a:p>
            <a:endParaRPr lang="th-TH" dirty="0" smtClean="0"/>
          </a:p>
          <a:p>
            <a:endParaRPr lang="th-TH" dirty="0"/>
          </a:p>
          <a:p>
            <a:endParaRPr lang="en-US" dirty="0"/>
          </a:p>
          <a:p>
            <a:r>
              <a:rPr lang="th-TH" dirty="0" smtClean="0"/>
              <a:t>ผู้เรียนสามารถกำหนดค่าเริ่มต้นของ </a:t>
            </a:r>
            <a:r>
              <a:rPr lang="en-US" dirty="0" smtClean="0"/>
              <a:t>namespace </a:t>
            </a:r>
            <a:r>
              <a:rPr lang="th-TH" dirty="0" smtClean="0"/>
              <a:t>เพื่อเรียกใช้ทรัพยากร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6955" y="2428408"/>
            <a:ext cx="367504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create namespace </a:t>
            </a:r>
            <a:r>
              <a:rPr lang="en-US" dirty="0" err="1"/>
              <a:t>myspace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6955" y="3397433"/>
            <a:ext cx="457200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get namespaces</a:t>
            </a:r>
          </a:p>
          <a:p>
            <a:r>
              <a:rPr lang="en-US" dirty="0"/>
              <a:t>NAME LABELS STATUS</a:t>
            </a:r>
          </a:p>
          <a:p>
            <a:r>
              <a:rPr lang="en-US" dirty="0"/>
              <a:t>default &lt;none&gt; Active</a:t>
            </a:r>
          </a:p>
          <a:p>
            <a:r>
              <a:rPr lang="en-US" dirty="0" err="1"/>
              <a:t>kube</a:t>
            </a:r>
            <a:r>
              <a:rPr lang="en-US" dirty="0"/>
              <a:t>-system &lt;none&gt; Active</a:t>
            </a:r>
          </a:p>
          <a:p>
            <a:r>
              <a:rPr lang="en-US" dirty="0" err="1"/>
              <a:t>myspace</a:t>
            </a:r>
            <a:r>
              <a:rPr lang="en-US" dirty="0"/>
              <a:t> &lt;none&gt; Active</a:t>
            </a:r>
          </a:p>
        </p:txBody>
      </p:sp>
      <p:sp>
        <p:nvSpPr>
          <p:cNvPr id="6" name="Rectangle 5"/>
          <p:cNvSpPr/>
          <p:nvPr/>
        </p:nvSpPr>
        <p:spPr>
          <a:xfrm>
            <a:off x="896954" y="5438320"/>
            <a:ext cx="776874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export CONTEXT=$(</a:t>
            </a:r>
            <a:r>
              <a:rPr lang="en-US" dirty="0" err="1"/>
              <a:t>kubectl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view | </a:t>
            </a:r>
            <a:r>
              <a:rPr lang="en-US" dirty="0" err="1"/>
              <a:t>awk</a:t>
            </a:r>
            <a:r>
              <a:rPr lang="en-US" dirty="0"/>
              <a:t> '/current-context/ {print $2}’)</a:t>
            </a:r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set-context $CONTEXT —namespace=</a:t>
            </a:r>
            <a:r>
              <a:rPr lang="en-US" dirty="0" err="1"/>
              <a:t>myspace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86412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การจำกัดทรัพยากรภายใน </a:t>
            </a:r>
            <a:r>
              <a:rPr lang="en-US" dirty="0" smtClean="0"/>
              <a:t>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2225100"/>
            <a:ext cx="4572000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r>
              <a:rPr lang="en-US" dirty="0"/>
              <a:t>kind: </a:t>
            </a:r>
            <a:r>
              <a:rPr lang="en-US" dirty="0" err="1"/>
              <a:t>ResourceQuota</a:t>
            </a:r>
            <a:endParaRPr lang="en-US" dirty="0"/>
          </a:p>
          <a:p>
            <a:r>
              <a:rPr lang="en-US" dirty="0"/>
              <a:t>metadata:</a:t>
            </a:r>
          </a:p>
          <a:p>
            <a:r>
              <a:rPr lang="en-US" dirty="0" smtClean="0"/>
              <a:t>   name</a:t>
            </a:r>
            <a:r>
              <a:rPr lang="en-US" dirty="0"/>
              <a:t>: compute-resources</a:t>
            </a:r>
          </a:p>
          <a:p>
            <a:r>
              <a:rPr lang="en-US" dirty="0" smtClean="0"/>
              <a:t>   namespace</a:t>
            </a:r>
            <a:r>
              <a:rPr lang="en-US" dirty="0"/>
              <a:t>: </a:t>
            </a:r>
            <a:r>
              <a:rPr lang="en-US" dirty="0" err="1"/>
              <a:t>myspace</a:t>
            </a:r>
            <a:endParaRPr lang="en-US" dirty="0"/>
          </a:p>
          <a:p>
            <a:r>
              <a:rPr lang="en-US" dirty="0"/>
              <a:t>spec:</a:t>
            </a:r>
          </a:p>
          <a:p>
            <a:r>
              <a:rPr lang="en-US" dirty="0" smtClean="0"/>
              <a:t>   hard</a:t>
            </a:r>
            <a:r>
              <a:rPr lang="en-US" dirty="0"/>
              <a:t>: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requests.cpu</a:t>
            </a:r>
            <a:r>
              <a:rPr lang="en-US" dirty="0"/>
              <a:t>: "1"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requests.memory</a:t>
            </a:r>
            <a:r>
              <a:rPr lang="en-US" dirty="0"/>
              <a:t>: 1Gi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limits.cpu</a:t>
            </a:r>
            <a:r>
              <a:rPr lang="en-US" dirty="0"/>
              <a:t>: "2"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limits.memory</a:t>
            </a:r>
            <a:r>
              <a:rPr lang="en-US" dirty="0"/>
              <a:t>: 2Gi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56372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การสร้างการจำกัดออปเจคใน </a:t>
            </a:r>
            <a:r>
              <a:rPr lang="en-US" dirty="0" smtClean="0"/>
              <a:t>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18943"/>
            <a:ext cx="7886700" cy="658019"/>
          </a:xfrm>
        </p:spPr>
        <p:txBody>
          <a:bodyPr/>
          <a:lstStyle/>
          <a:p>
            <a:r>
              <a:rPr lang="th-TH" dirty="0" smtClean="0"/>
              <a:t>หมายเหตุ ทุกการจำกัดทรัพยากรจะระบุเป็นเลขที่แน่นอน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1825625"/>
            <a:ext cx="4572000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r>
              <a:rPr lang="en-US" dirty="0"/>
              <a:t>kind: </a:t>
            </a:r>
            <a:r>
              <a:rPr lang="en-US" dirty="0" err="1"/>
              <a:t>ResourceQuota</a:t>
            </a:r>
            <a:endParaRPr lang="en-US" dirty="0"/>
          </a:p>
          <a:p>
            <a:r>
              <a:rPr lang="en-US" dirty="0"/>
              <a:t>metadata:</a:t>
            </a:r>
          </a:p>
          <a:p>
            <a:r>
              <a:rPr lang="en-US" dirty="0" smtClean="0"/>
              <a:t>   name</a:t>
            </a:r>
            <a:r>
              <a:rPr lang="en-US" dirty="0"/>
              <a:t>: object-counts</a:t>
            </a:r>
          </a:p>
          <a:p>
            <a:r>
              <a:rPr lang="en-US" dirty="0" smtClean="0"/>
              <a:t>   namespace</a:t>
            </a:r>
            <a:r>
              <a:rPr lang="en-US" dirty="0"/>
              <a:t>: </a:t>
            </a:r>
            <a:r>
              <a:rPr lang="en-US" dirty="0" err="1"/>
              <a:t>myspace</a:t>
            </a:r>
            <a:endParaRPr lang="en-US" dirty="0"/>
          </a:p>
          <a:p>
            <a:r>
              <a:rPr lang="en-US" dirty="0"/>
              <a:t>spec:</a:t>
            </a:r>
          </a:p>
          <a:p>
            <a:r>
              <a:rPr lang="en-US" dirty="0" smtClean="0"/>
              <a:t>   hard</a:t>
            </a:r>
            <a:r>
              <a:rPr lang="en-US" dirty="0"/>
              <a:t>: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configmaps</a:t>
            </a:r>
            <a:r>
              <a:rPr lang="en-US" dirty="0"/>
              <a:t>: "10"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persistentvolumeclaims</a:t>
            </a:r>
            <a:r>
              <a:rPr lang="en-US" dirty="0"/>
              <a:t>: "4"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replicationcontrollers</a:t>
            </a:r>
            <a:r>
              <a:rPr lang="en-US" dirty="0"/>
              <a:t>: "20"</a:t>
            </a:r>
          </a:p>
          <a:p>
            <a:r>
              <a:rPr lang="en-US" dirty="0" smtClean="0"/>
              <a:t>     secrets</a:t>
            </a:r>
            <a:r>
              <a:rPr lang="en-US" dirty="0"/>
              <a:t>: "10"</a:t>
            </a:r>
          </a:p>
          <a:p>
            <a:r>
              <a:rPr lang="en-US" dirty="0" smtClean="0"/>
              <a:t>     services</a:t>
            </a:r>
            <a:r>
              <a:rPr lang="en-US" dirty="0"/>
              <a:t>: "10"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services.loadbalancers</a:t>
            </a:r>
            <a:r>
              <a:rPr lang="en-US" dirty="0"/>
              <a:t>: "2"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37718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ปฏิบัติการการ</a:t>
            </a:r>
            <a:r>
              <a:rPr lang="th-TH" dirty="0" smtClean="0"/>
              <a:t>จำกัดทรัพยากรบน </a:t>
            </a:r>
            <a:r>
              <a:rPr lang="en-US" dirty="0" smtClean="0"/>
              <a:t>namespace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20483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การบริหารงานผู้ใช้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การกำหนดค่าติดตั้ง </a:t>
            </a:r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2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การบริหารงานผู้ใช้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การบริหารงานผู้ใช้มีอยู่ </a:t>
            </a:r>
            <a:r>
              <a:rPr lang="en-US" sz="3200" dirty="0" smtClean="0"/>
              <a:t>2 </a:t>
            </a:r>
            <a:r>
              <a:rPr lang="th-TH" sz="3200" dirty="0" smtClean="0"/>
              <a:t>ชนิด</a:t>
            </a:r>
          </a:p>
          <a:p>
            <a:pPr lvl="1"/>
            <a:r>
              <a:rPr lang="th-TH" sz="2800" dirty="0" smtClean="0"/>
              <a:t>การบริหารงานผู้ใช้ทั่วไป, จะถูกใช้เข้าถึงจากผู้ใช้ภายนอก</a:t>
            </a:r>
          </a:p>
          <a:p>
            <a:pPr lvl="2"/>
            <a:r>
              <a:rPr lang="th-TH" sz="2400" dirty="0" smtClean="0"/>
              <a:t>เช่น ผ่าน </a:t>
            </a:r>
            <a:r>
              <a:rPr lang="en-US" sz="2400" dirty="0" err="1" smtClean="0"/>
              <a:t>kubectl</a:t>
            </a:r>
            <a:endParaRPr lang="en-US" sz="2400" dirty="0" smtClean="0"/>
          </a:p>
          <a:p>
            <a:pPr lvl="2"/>
            <a:r>
              <a:rPr lang="th-TH" sz="2400" dirty="0" smtClean="0"/>
              <a:t>ผู้ใช้ที่ไม่ได้ถูกใช้ในการจัดการออปเจค</a:t>
            </a:r>
          </a:p>
          <a:p>
            <a:pPr lvl="1"/>
            <a:r>
              <a:rPr lang="th-TH" sz="2800" dirty="0" smtClean="0"/>
              <a:t>การบริหารงานผู้ใช้บริการ </a:t>
            </a:r>
            <a:r>
              <a:rPr lang="en-US" sz="2800" dirty="0" smtClean="0"/>
              <a:t>(Service user) </a:t>
            </a:r>
            <a:r>
              <a:rPr lang="th-TH" sz="2800" dirty="0" smtClean="0"/>
              <a:t>ถูกจัดการโดยออปเจคใน </a:t>
            </a:r>
            <a:r>
              <a:rPr lang="en-US" sz="2800" dirty="0" err="1" smtClean="0"/>
              <a:t>kubernetes</a:t>
            </a:r>
            <a:endParaRPr lang="en-US" sz="2800" dirty="0" smtClean="0"/>
          </a:p>
          <a:p>
            <a:pPr lvl="2"/>
            <a:r>
              <a:rPr lang="th-TH" sz="2400" dirty="0" smtClean="0"/>
              <a:t>ชนิดของผู้ใช้จะถูกใช้ในการพิสูจน์ตัวตนภายในคลัสเตอร์</a:t>
            </a:r>
          </a:p>
          <a:p>
            <a:pPr lvl="2"/>
            <a:r>
              <a:rPr lang="th-TH" sz="2400" dirty="0" smtClean="0"/>
              <a:t>เช่น จากภายใน </a:t>
            </a:r>
            <a:r>
              <a:rPr lang="en-US" sz="2400" dirty="0" smtClean="0"/>
              <a:t>pod </a:t>
            </a:r>
            <a:r>
              <a:rPr lang="th-TH" sz="2400" dirty="0" smtClean="0"/>
              <a:t>หรือจาก </a:t>
            </a:r>
            <a:r>
              <a:rPr lang="en-US" sz="2400" dirty="0" err="1" smtClean="0"/>
              <a:t>kubelet</a:t>
            </a:r>
            <a:endParaRPr lang="en-US" sz="2400" dirty="0" smtClean="0"/>
          </a:p>
          <a:p>
            <a:pPr lvl="2"/>
            <a:r>
              <a:rPr lang="th-TH" sz="2400" dirty="0" smtClean="0"/>
              <a:t>รายชื่อถูกจัดการเหมือน </a:t>
            </a:r>
            <a:r>
              <a:rPr lang="en-US" sz="2400" dirty="0" smtClean="0"/>
              <a:t>Secrets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73073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กลยุทธ์การพิสูจน์ตัวตนของผู้ใช้ทั่วไป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Certificates</a:t>
            </a:r>
          </a:p>
          <a:p>
            <a:r>
              <a:rPr lang="en-US" dirty="0" smtClean="0"/>
              <a:t>Bearer </a:t>
            </a:r>
            <a:r>
              <a:rPr lang="en-US" dirty="0"/>
              <a:t>Tokens</a:t>
            </a:r>
          </a:p>
          <a:p>
            <a:r>
              <a:rPr lang="en-US" dirty="0" smtClean="0"/>
              <a:t>Authentication </a:t>
            </a:r>
            <a:r>
              <a:rPr lang="en-US" dirty="0"/>
              <a:t>Proxy</a:t>
            </a:r>
          </a:p>
          <a:p>
            <a:r>
              <a:rPr lang="en-US" dirty="0" smtClean="0"/>
              <a:t>HTTP </a:t>
            </a:r>
            <a:r>
              <a:rPr lang="en-US" dirty="0"/>
              <a:t>Basic Authentication</a:t>
            </a:r>
          </a:p>
          <a:p>
            <a:r>
              <a:rPr lang="en-US" dirty="0" err="1" smtClean="0"/>
              <a:t>OpenID</a:t>
            </a:r>
            <a:endParaRPr lang="en-US" dirty="0"/>
          </a:p>
          <a:p>
            <a:r>
              <a:rPr lang="en-US" dirty="0" err="1" smtClean="0"/>
              <a:t>Webhooks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53496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การบริหารงานผู้ใช้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ผู้ใช้บริการใช้ทำ </a:t>
            </a:r>
            <a:r>
              <a:rPr lang="en-US" dirty="0" smtClean="0"/>
              <a:t>Service Account Tokens</a:t>
            </a:r>
          </a:p>
          <a:p>
            <a:r>
              <a:rPr lang="th-TH" dirty="0" smtClean="0"/>
              <a:t>ผู้ใช้ถูก</a:t>
            </a:r>
            <a:r>
              <a:rPr lang="th-TH" dirty="0"/>
              <a:t>เก็บไว้เป็นข้อมูลประจำตัวโดยใช้</a:t>
            </a:r>
            <a:r>
              <a:rPr lang="th-TH" dirty="0" smtClean="0"/>
              <a:t>ความลับ</a:t>
            </a:r>
            <a:endParaRPr lang="th-TH" dirty="0"/>
          </a:p>
          <a:p>
            <a:pPr lvl="1"/>
            <a:r>
              <a:rPr lang="en-US" dirty="0" smtClean="0"/>
              <a:t>Secrets </a:t>
            </a:r>
            <a:r>
              <a:rPr lang="th-TH" dirty="0" smtClean="0"/>
              <a:t>เหล่านั้นถูกเมาท์ใน </a:t>
            </a:r>
            <a:r>
              <a:rPr lang="en-US" dirty="0" smtClean="0"/>
              <a:t>pods </a:t>
            </a:r>
            <a:r>
              <a:rPr lang="th-TH" dirty="0" smtClean="0"/>
              <a:t>เพื่อให้</a:t>
            </a:r>
            <a:r>
              <a:rPr lang="th-TH" dirty="0"/>
              <a:t>สามารถสื่อสาร</a:t>
            </a:r>
            <a:r>
              <a:rPr lang="th-TH" dirty="0" smtClean="0"/>
              <a:t>ได้ระหว่าง</a:t>
            </a:r>
            <a:r>
              <a:rPr lang="th-TH" dirty="0"/>
              <a:t>การบริการ</a:t>
            </a:r>
          </a:p>
          <a:p>
            <a:r>
              <a:rPr lang="th-TH" dirty="0" smtClean="0"/>
              <a:t>ผู้ใช้บริการระบุไป </a:t>
            </a:r>
            <a:r>
              <a:rPr lang="en-US" dirty="0" smtClean="0"/>
              <a:t>namespace</a:t>
            </a:r>
            <a:endParaRPr lang="th-TH" dirty="0"/>
          </a:p>
          <a:p>
            <a:r>
              <a:rPr lang="th-TH" dirty="0" smtClean="0"/>
              <a:t>สิ่งนี้ถูก</a:t>
            </a:r>
            <a:r>
              <a:rPr lang="th-TH" dirty="0"/>
              <a:t>สร้างขึ้นโดยอัตโนมัติโดย </a:t>
            </a:r>
            <a:r>
              <a:rPr lang="en-US" dirty="0"/>
              <a:t>API </a:t>
            </a:r>
            <a:r>
              <a:rPr lang="th-TH" dirty="0"/>
              <a:t>หรือด้วยตนเองโดยใช้วัตถุ</a:t>
            </a:r>
          </a:p>
          <a:p>
            <a:r>
              <a:rPr lang="th-TH" dirty="0" smtClean="0"/>
              <a:t>การ</a:t>
            </a:r>
            <a:r>
              <a:rPr lang="th-TH" dirty="0"/>
              <a:t>เรียก </a:t>
            </a:r>
            <a:r>
              <a:rPr lang="en-US" dirty="0"/>
              <a:t>API </a:t>
            </a:r>
            <a:r>
              <a:rPr lang="th-TH" dirty="0"/>
              <a:t>ใด ๆ ที่ไม่ผ่านการตรวจสอบจะถูกพิจารณาว่าเป็นผู้ใช้ที่ไม่ระบุ</a:t>
            </a:r>
            <a:r>
              <a:rPr lang="th-TH" dirty="0" smtClean="0"/>
              <a:t>ชื่อ </a:t>
            </a:r>
            <a:r>
              <a:rPr lang="en-US" dirty="0" smtClean="0"/>
              <a:t>(Anonymous)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60955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ความอิสระจากกลไกพิสูจน์ตัวตน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ผู้ใช้ทั่วไปจะมีค่าคุณสมบัติ</a:t>
            </a:r>
          </a:p>
          <a:p>
            <a:pPr lvl="1"/>
            <a:r>
              <a:rPr lang="en-US" sz="2800" dirty="0" smtClean="0"/>
              <a:t>Username </a:t>
            </a:r>
            <a:r>
              <a:rPr lang="th-TH" sz="2800" dirty="0" smtClean="0"/>
              <a:t>เช่น </a:t>
            </a:r>
            <a:r>
              <a:rPr lang="en-US" sz="2800" dirty="0" smtClean="0"/>
              <a:t>user123 </a:t>
            </a:r>
            <a:r>
              <a:rPr lang="th-TH" sz="2800" dirty="0" smtClean="0"/>
              <a:t>หรือ </a:t>
            </a:r>
            <a:r>
              <a:rPr lang="en-US" sz="2800" dirty="0" smtClean="0">
                <a:hlinkClick r:id="rId2"/>
              </a:rPr>
              <a:t>user@email.com</a:t>
            </a:r>
            <a:endParaRPr lang="en-US" sz="2800" dirty="0" smtClean="0"/>
          </a:p>
          <a:p>
            <a:pPr lvl="1"/>
            <a:r>
              <a:rPr lang="en-US" sz="2800" dirty="0" smtClean="0"/>
              <a:t>UID</a:t>
            </a:r>
          </a:p>
          <a:p>
            <a:pPr lvl="1"/>
            <a:r>
              <a:rPr lang="en-US" sz="2800" dirty="0" smtClean="0"/>
              <a:t>Groups</a:t>
            </a:r>
          </a:p>
          <a:p>
            <a:pPr lvl="1"/>
            <a:r>
              <a:rPr lang="th-TH" sz="2800" dirty="0" smtClean="0"/>
              <a:t>ชื่อฟิลด์เพิ่มจะจัดเก็บข้อมูลเพิ่ม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4463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หลังจากพิสูจน์ตัวตน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ผู้ใช้ทั่วไปจะสามารถเข้าถึงสิ่งต่างๆได้</a:t>
            </a:r>
          </a:p>
          <a:p>
            <a:r>
              <a:rPr lang="th-TH" dirty="0" smtClean="0"/>
              <a:t>การเข้าถึงที่จำกัด ผู้ใช้จำเป็นต้องกำหนดการมอบหมาย </a:t>
            </a:r>
            <a:r>
              <a:rPr lang="en-US" dirty="0" smtClean="0"/>
              <a:t>(authorization)</a:t>
            </a:r>
          </a:p>
          <a:p>
            <a:r>
              <a:rPr lang="th-TH" dirty="0" smtClean="0"/>
              <a:t>มีสิ่งนำเสนอต่างๆที่เลือกได้คือ</a:t>
            </a:r>
          </a:p>
          <a:p>
            <a:pPr lvl="1"/>
            <a:r>
              <a:rPr lang="en-US" dirty="0" err="1"/>
              <a:t>AlwaysAllow</a:t>
            </a:r>
            <a:r>
              <a:rPr lang="en-US" dirty="0"/>
              <a:t> / </a:t>
            </a:r>
            <a:r>
              <a:rPr lang="en-US" dirty="0" err="1"/>
              <a:t>AlwaysDeny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ABAC </a:t>
            </a:r>
            <a:r>
              <a:rPr lang="en-US" dirty="0"/>
              <a:t>(Attribute-Based Access Control) </a:t>
            </a:r>
            <a:endParaRPr lang="en-US" dirty="0" smtClean="0"/>
          </a:p>
          <a:p>
            <a:pPr lvl="1"/>
            <a:r>
              <a:rPr lang="en-US" dirty="0" smtClean="0"/>
              <a:t>RBAC </a:t>
            </a:r>
            <a:r>
              <a:rPr lang="en-US" dirty="0"/>
              <a:t>(Role Based Access Control)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/>
              <a:t>Webhook</a:t>
            </a:r>
            <a:r>
              <a:rPr lang="en-US" dirty="0"/>
              <a:t> (authorization by remote service)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55407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การมอบหมาย </a:t>
            </a:r>
            <a:r>
              <a:rPr lang="en-US" dirty="0" smtClean="0"/>
              <a:t>(Authorization)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การมอบหมายจะยังคงการทำงานในกระบวนการ</a:t>
            </a:r>
          </a:p>
          <a:p>
            <a:r>
              <a:rPr lang="en-US" dirty="0" smtClean="0"/>
              <a:t>ABAC </a:t>
            </a:r>
            <a:r>
              <a:rPr lang="th-TH" dirty="0" smtClean="0"/>
              <a:t>จำเป็นที่กำหนดด้วยตนเอง</a:t>
            </a:r>
          </a:p>
          <a:p>
            <a:r>
              <a:rPr lang="en-US" dirty="0" smtClean="0"/>
              <a:t>RBAC </a:t>
            </a:r>
            <a:r>
              <a:rPr lang="th-TH" dirty="0" smtClean="0"/>
              <a:t>ใช้กับกลุ่ม </a:t>
            </a:r>
            <a:r>
              <a:rPr lang="en-US" dirty="0" smtClean="0"/>
              <a:t>API rbac.authorization.k8s.io</a:t>
            </a:r>
          </a:p>
          <a:p>
            <a:pPr lvl="1"/>
            <a:r>
              <a:rPr lang="th-TH" dirty="0" smtClean="0"/>
              <a:t>การบริหารผู้ใช้บริหารค่าอนุญาตจะทำได้อย่างไดนามิกผ่าน </a:t>
            </a:r>
            <a:r>
              <a:rPr lang="en-US" dirty="0" smtClean="0"/>
              <a:t>API</a:t>
            </a:r>
          </a:p>
          <a:p>
            <a:r>
              <a:rPr lang="en-US" dirty="0" err="1" smtClean="0"/>
              <a:t>Kubernetes</a:t>
            </a:r>
            <a:r>
              <a:rPr lang="en-US" dirty="0" smtClean="0"/>
              <a:t> 1.3 RBAC </a:t>
            </a:r>
            <a:r>
              <a:rPr lang="th-TH" dirty="0" smtClean="0"/>
              <a:t>จะยังคงเป็นการทดสอบ</a:t>
            </a:r>
            <a:r>
              <a:rPr lang="en-US" dirty="0" smtClean="0"/>
              <a:t> alpha</a:t>
            </a:r>
          </a:p>
          <a:p>
            <a:pPr lvl="1"/>
            <a:r>
              <a:rPr lang="en-US" dirty="0" smtClean="0"/>
              <a:t>RBAC </a:t>
            </a:r>
            <a:r>
              <a:rPr lang="th-TH" dirty="0" smtClean="0"/>
              <a:t>จะเป็นเวอร์ชันที่ใช้งานจริง</a:t>
            </a:r>
          </a:p>
          <a:p>
            <a:pPr lvl="1"/>
            <a:r>
              <a:rPr lang="th-TH" dirty="0" smtClean="0"/>
              <a:t>ในขณะที่เข้าไปดูได้ใน </a:t>
            </a:r>
            <a:r>
              <a:rPr lang="en-US" dirty="0" smtClean="0"/>
              <a:t>ABAC/RBAC, </a:t>
            </a:r>
            <a:r>
              <a:rPr lang="th-TH" dirty="0" smtClean="0"/>
              <a:t>ดูที่ </a:t>
            </a:r>
            <a:r>
              <a:rPr lang="en-US" dirty="0"/>
              <a:t>http://kubernetes.io/docs/ admin/authorization/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39980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ปฏิบัติการการ</a:t>
            </a:r>
            <a:r>
              <a:rPr lang="th-TH" dirty="0" smtClean="0"/>
              <a:t>เพิ่มผู้ใช้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67418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RBAC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83199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การมอบหมายงาน </a:t>
            </a:r>
            <a:r>
              <a:rPr lang="en-US" dirty="0" smtClean="0"/>
              <a:t>(Authorization)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หลังจากมีการมอบหมายสิ่งที่ผู้เรียนสามารถทำได้, ที่ที่ผู้เรียนสามารถเข้าถึงได้</a:t>
            </a:r>
          </a:p>
          <a:p>
            <a:r>
              <a:rPr lang="th-TH" dirty="0" smtClean="0"/>
              <a:t>การควบคุมการเข้าถึงจะดำเนินการใน </a:t>
            </a:r>
            <a:r>
              <a:rPr lang="en-US" dirty="0" smtClean="0"/>
              <a:t>API level (</a:t>
            </a:r>
            <a:r>
              <a:rPr lang="en-US" dirty="0" err="1" smtClean="0"/>
              <a:t>kube-apiserver</a:t>
            </a:r>
            <a:r>
              <a:rPr lang="en-US" dirty="0" smtClean="0"/>
              <a:t>)</a:t>
            </a:r>
          </a:p>
          <a:p>
            <a:r>
              <a:rPr lang="th-TH" dirty="0" smtClean="0"/>
              <a:t>เมื่อการร้องขอ </a:t>
            </a:r>
            <a:r>
              <a:rPr lang="en-US" dirty="0" smtClean="0"/>
              <a:t>API </a:t>
            </a:r>
            <a:r>
              <a:rPr lang="th-TH" dirty="0" smtClean="0"/>
              <a:t>มา </a:t>
            </a:r>
            <a:r>
              <a:rPr lang="th-TH" dirty="0"/>
              <a:t>(</a:t>
            </a:r>
            <a:r>
              <a:rPr lang="th-TH" dirty="0" smtClean="0"/>
              <a:t>เช่นใส่ </a:t>
            </a:r>
            <a:r>
              <a:rPr lang="en-US" dirty="0" err="1" smtClean="0"/>
              <a:t>kubectl</a:t>
            </a:r>
            <a:r>
              <a:rPr lang="en-US" dirty="0" smtClean="0"/>
              <a:t> get nodes</a:t>
            </a:r>
            <a:r>
              <a:rPr lang="th-TH" dirty="0" smtClean="0"/>
              <a:t>)</a:t>
            </a:r>
            <a:r>
              <a:rPr lang="en-US" dirty="0" smtClean="0"/>
              <a:t> </a:t>
            </a:r>
            <a:r>
              <a:rPr lang="th-TH" dirty="0" smtClean="0"/>
              <a:t>จะเป็นการถูกตรวจว่าผู้เรียนสามารถเข้าถึงสั่งงานอะไรในคำสั่ง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93605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การมอบหมายที่พร้อมใช้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Node: </a:t>
            </a:r>
            <a:r>
              <a:rPr lang="th-TH" sz="3200" dirty="0" smtClean="0"/>
              <a:t>ระบุมอบหมายเพื่อให้ร้องของ </a:t>
            </a:r>
            <a:r>
              <a:rPr lang="en-US" sz="3200" dirty="0" smtClean="0"/>
              <a:t>API </a:t>
            </a:r>
            <a:r>
              <a:rPr lang="th-TH" sz="3200" dirty="0" smtClean="0"/>
              <a:t>ทำโดย </a:t>
            </a:r>
            <a:r>
              <a:rPr lang="en-US" sz="3200" dirty="0" err="1" smtClean="0"/>
              <a:t>kubelets</a:t>
            </a:r>
            <a:endParaRPr lang="en-US" sz="3200" dirty="0" smtClean="0"/>
          </a:p>
          <a:p>
            <a:r>
              <a:rPr lang="en-US" sz="3200" dirty="0" smtClean="0"/>
              <a:t>ABAC: Attribute-based access control</a:t>
            </a:r>
          </a:p>
          <a:p>
            <a:pPr lvl="1"/>
            <a:r>
              <a:rPr lang="th-TH" sz="2800" dirty="0" smtClean="0"/>
              <a:t>เข้าถึงการควบคุมโดยนโยบายที่ทำร่วมกับคุณสมบัติ</a:t>
            </a:r>
          </a:p>
          <a:p>
            <a:pPr lvl="1"/>
            <a:r>
              <a:rPr lang="th-TH" sz="2800" dirty="0" smtClean="0"/>
              <a:t>เช่นผู้ใช้ </a:t>
            </a:r>
            <a:r>
              <a:rPr lang="en-US" sz="2800" dirty="0" err="1" smtClean="0"/>
              <a:t>alice</a:t>
            </a:r>
            <a:r>
              <a:rPr lang="en-US" sz="2800" dirty="0" smtClean="0"/>
              <a:t> </a:t>
            </a:r>
            <a:r>
              <a:rPr lang="th-TH" sz="2800" dirty="0" smtClean="0"/>
              <a:t>สามารถทำทุกสิ่งใน </a:t>
            </a:r>
            <a:r>
              <a:rPr lang="en-US" sz="2800" dirty="0" smtClean="0"/>
              <a:t>namespace </a:t>
            </a:r>
            <a:r>
              <a:rPr lang="th-TH" sz="2800" dirty="0" smtClean="0"/>
              <a:t>ชื่อ </a:t>
            </a:r>
            <a:r>
              <a:rPr lang="en-US" sz="2800" dirty="0" smtClean="0"/>
              <a:t>“marketing”</a:t>
            </a:r>
          </a:p>
          <a:p>
            <a:pPr lvl="1"/>
            <a:r>
              <a:rPr lang="en-US" sz="2800" dirty="0" smtClean="0"/>
              <a:t>ABAC </a:t>
            </a:r>
            <a:r>
              <a:rPr lang="th-TH" sz="2800" dirty="0" smtClean="0"/>
              <a:t>ไม่อนุญาตในการควบคุม </a:t>
            </a:r>
            <a:r>
              <a:rPr lang="en-US" sz="2800" dirty="0" smtClean="0"/>
              <a:t>granular permission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82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การติดตั้ง </a:t>
            </a:r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err="1" smtClean="0"/>
              <a:t>Kubernetes</a:t>
            </a:r>
            <a:r>
              <a:rPr lang="en-US" sz="3200" dirty="0" smtClean="0"/>
              <a:t> </a:t>
            </a:r>
            <a:r>
              <a:rPr lang="th-TH" sz="3200" dirty="0" smtClean="0"/>
              <a:t>ควรที่จะสามารถรันได้</a:t>
            </a:r>
            <a:r>
              <a:rPr lang="th-TH" sz="3200" b="1" dirty="0" smtClean="0"/>
              <a:t>ทุกที่</a:t>
            </a:r>
          </a:p>
          <a:p>
            <a:r>
              <a:rPr lang="th-TH" sz="3200" dirty="0" smtClean="0"/>
              <a:t>แต่มีการ</a:t>
            </a:r>
            <a:r>
              <a:rPr lang="th-TH" sz="3200" b="1" dirty="0" smtClean="0"/>
              <a:t>เชื่อมโยง</a:t>
            </a:r>
            <a:r>
              <a:rPr lang="th-TH" sz="3200" dirty="0" smtClean="0"/>
              <a:t>กับผู้ให้บริการคลาวด์</a:t>
            </a:r>
            <a:r>
              <a:rPr lang="en-US" sz="3200" dirty="0" smtClean="0"/>
              <a:t> </a:t>
            </a:r>
            <a:r>
              <a:rPr lang="th-TH" sz="3200" dirty="0" smtClean="0"/>
              <a:t>เช่น </a:t>
            </a:r>
            <a:r>
              <a:rPr lang="en-US" sz="3200" dirty="0" smtClean="0"/>
              <a:t>AWS &amp; GCE</a:t>
            </a:r>
          </a:p>
          <a:p>
            <a:pPr lvl="1"/>
            <a:r>
              <a:rPr lang="th-TH" sz="2800" dirty="0" smtClean="0"/>
              <a:t>สิ่งนี้เหมือน </a:t>
            </a:r>
            <a:r>
              <a:rPr lang="en-US" sz="2800" dirty="0" smtClean="0"/>
              <a:t>Volumes </a:t>
            </a:r>
            <a:r>
              <a:rPr lang="th-TH" sz="2800" dirty="0" smtClean="0"/>
              <a:t>และ </a:t>
            </a:r>
            <a:r>
              <a:rPr lang="en-US" sz="2800" dirty="0" smtClean="0"/>
              <a:t>External Load Balancers </a:t>
            </a:r>
            <a:r>
              <a:rPr lang="th-TH" sz="2800" dirty="0" smtClean="0"/>
              <a:t>ทำงานที่</a:t>
            </a:r>
            <a:r>
              <a:rPr lang="th-TH" sz="2800" b="1" dirty="0" smtClean="0"/>
              <a:t>สนับสนุน</a:t>
            </a:r>
            <a:r>
              <a:rPr lang="th-TH" sz="2800" dirty="0" smtClean="0"/>
              <a:t>จากผู้ให้บริการคลาวด์</a:t>
            </a:r>
          </a:p>
          <a:p>
            <a:r>
              <a:rPr lang="th-TH" sz="3200" dirty="0" smtClean="0"/>
              <a:t>สิ่งแรกใช้ </a:t>
            </a:r>
            <a:r>
              <a:rPr lang="en-US" sz="3200" dirty="0" err="1" smtClean="0"/>
              <a:t>minikube</a:t>
            </a:r>
            <a:r>
              <a:rPr lang="en-US" sz="3200" dirty="0" smtClean="0"/>
              <a:t> </a:t>
            </a:r>
            <a:r>
              <a:rPr lang="th-TH" sz="3200" dirty="0" smtClean="0"/>
              <a:t>เพื่อให้ปรับหมุนในเครื่องผู้เรียนอย่างเร็วใน </a:t>
            </a:r>
            <a:r>
              <a:rPr lang="en-US" sz="3200" dirty="0" err="1" smtClean="0"/>
              <a:t>Kubernetes</a:t>
            </a:r>
            <a:r>
              <a:rPr lang="en-US" sz="3200" dirty="0" smtClean="0"/>
              <a:t> cluster</a:t>
            </a:r>
          </a:p>
          <a:p>
            <a:r>
              <a:rPr lang="th-TH" sz="3200" dirty="0"/>
              <a:t>จาก</a:t>
            </a:r>
            <a:r>
              <a:rPr lang="th-TH" sz="3200" dirty="0" smtClean="0"/>
              <a:t>นั้นในปฏิบัติการจะ</a:t>
            </a:r>
            <a:r>
              <a:rPr lang="th-TH" sz="3200" dirty="0"/>
              <a:t>แสดง</a:t>
            </a:r>
            <a:r>
              <a:rPr lang="th-TH" sz="3200" dirty="0" smtClean="0"/>
              <a:t>วิธีโอนคลัส</a:t>
            </a:r>
            <a:r>
              <a:rPr lang="th-TH" sz="3200" dirty="0"/>
              <a:t>เตอร์ใน </a:t>
            </a:r>
            <a:r>
              <a:rPr lang="en-US" sz="3200" dirty="0"/>
              <a:t>AWS </a:t>
            </a:r>
            <a:r>
              <a:rPr lang="th-TH" sz="3200" dirty="0"/>
              <a:t>โดยใช้ </a:t>
            </a:r>
            <a:r>
              <a:rPr lang="en-US" sz="3200" b="1" dirty="0" smtClean="0"/>
              <a:t>kops</a:t>
            </a:r>
            <a:endParaRPr lang="th-TH" sz="3200" b="1" dirty="0" smtClean="0"/>
          </a:p>
          <a:p>
            <a:pPr lvl="1"/>
            <a:r>
              <a:rPr lang="th-TH" sz="2800" dirty="0" smtClean="0"/>
              <a:t>เครื่องมือ</a:t>
            </a:r>
            <a:r>
              <a:rPr lang="th-TH" sz="2800" dirty="0"/>
              <a:t>นี้สามารถใช้</a:t>
            </a:r>
            <a:r>
              <a:rPr lang="th-TH" sz="2800" dirty="0" smtClean="0"/>
              <a:t>เพื่อโอน</a:t>
            </a:r>
            <a:r>
              <a:rPr lang="th-TH" sz="2800" b="1" dirty="0" smtClean="0"/>
              <a:t>คลัส</a:t>
            </a:r>
            <a:r>
              <a:rPr lang="th-TH" sz="2800" b="1" dirty="0"/>
              <a:t>เต</a:t>
            </a:r>
            <a:r>
              <a:rPr lang="th-TH" sz="2800" b="1" dirty="0" smtClean="0"/>
              <a:t>อร์ระบบใช้งานจริง</a:t>
            </a:r>
            <a:r>
              <a:rPr lang="th-TH" sz="2800" dirty="0" smtClean="0"/>
              <a:t>ที่</a:t>
            </a:r>
            <a:r>
              <a:rPr lang="th-TH" sz="2800" dirty="0"/>
              <a:t>มีความพร้อมใช้งานสูง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9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การมอบหมายที่พร้อม</a:t>
            </a:r>
            <a:r>
              <a:rPr lang="th-TH" dirty="0" smtClean="0"/>
              <a:t>ใช้(ต่อ)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RBAC: role based access control</a:t>
            </a:r>
          </a:p>
          <a:p>
            <a:pPr lvl="1"/>
            <a:r>
              <a:rPr lang="th-TH" dirty="0" smtClean="0"/>
              <a:t>ควบคุมการเข้าถึงโดยใช้บทบาท</a:t>
            </a:r>
          </a:p>
          <a:p>
            <a:pPr lvl="1"/>
            <a:r>
              <a:rPr lang="th-TH" dirty="0" smtClean="0"/>
              <a:t>อนุญาตให้ผู้ดูแลระบบกำหนดค่านโยบายการอนุญาตแบบไดนามิก</a:t>
            </a:r>
          </a:p>
          <a:p>
            <a:pPr lvl="1"/>
            <a:r>
              <a:rPr lang="th-TH" dirty="0"/>
              <a:t>นี่คือสิ่ง</a:t>
            </a:r>
            <a:r>
              <a:rPr lang="th-TH" dirty="0" smtClean="0"/>
              <a:t>ที่</a:t>
            </a:r>
            <a:r>
              <a:rPr lang="th-TH" dirty="0" smtClean="0"/>
              <a:t>จะปฏิบัติการให้</a:t>
            </a:r>
            <a:r>
              <a:rPr lang="th-TH" dirty="0" smtClean="0"/>
              <a:t>ดูต่อไป</a:t>
            </a:r>
            <a:endParaRPr lang="th-TH" dirty="0"/>
          </a:p>
          <a:p>
            <a:r>
              <a:rPr lang="en-US" dirty="0" err="1"/>
              <a:t>Webhook</a:t>
            </a:r>
            <a:r>
              <a:rPr lang="en-US" dirty="0"/>
              <a:t>: </a:t>
            </a:r>
            <a:r>
              <a:rPr lang="th-TH" dirty="0"/>
              <a:t>ส่งคำขอการอนุญาตไปยังส่วนต่อประสาน </a:t>
            </a:r>
            <a:r>
              <a:rPr lang="en-US" dirty="0"/>
              <a:t>REST </a:t>
            </a:r>
            <a:r>
              <a:rPr lang="th-TH" dirty="0"/>
              <a:t>ภายนอก</a:t>
            </a:r>
          </a:p>
          <a:p>
            <a:pPr lvl="1"/>
            <a:r>
              <a:rPr lang="th-TH" dirty="0" smtClean="0"/>
              <a:t>ตัวเลือก</a:t>
            </a:r>
            <a:r>
              <a:rPr lang="th-TH" dirty="0"/>
              <a:t>ที่น่าสนใจ</a:t>
            </a:r>
            <a:r>
              <a:rPr lang="th-TH" dirty="0" smtClean="0"/>
              <a:t>หากผู้เรียนต้องการ</a:t>
            </a:r>
            <a:r>
              <a:rPr lang="th-TH" dirty="0"/>
              <a:t>เขียนเซิร์ฟเวอร์การอนุญาต</a:t>
            </a:r>
            <a:r>
              <a:rPr lang="th-TH" dirty="0" smtClean="0"/>
              <a:t>ของผู้เรียนเอง</a:t>
            </a:r>
            <a:endParaRPr lang="th-TH" dirty="0"/>
          </a:p>
          <a:p>
            <a:pPr lvl="1"/>
            <a:r>
              <a:rPr lang="th-TH" dirty="0" smtClean="0"/>
              <a:t>ผู้เรียนสามารถ</a:t>
            </a:r>
            <a:r>
              <a:rPr lang="th-TH" dirty="0"/>
              <a:t>แยกวิเคราะห์ </a:t>
            </a:r>
            <a:r>
              <a:rPr lang="en-US" dirty="0"/>
              <a:t>payload </a:t>
            </a:r>
            <a:r>
              <a:rPr lang="th-TH" dirty="0"/>
              <a:t>ขาเข้า (ซึ่งคือ </a:t>
            </a:r>
            <a:r>
              <a:rPr lang="en-US" dirty="0"/>
              <a:t>JSON) </a:t>
            </a:r>
            <a:r>
              <a:rPr lang="th-TH" dirty="0"/>
              <a:t>และตอบกลับ</a:t>
            </a:r>
            <a:r>
              <a:rPr lang="th-TH" dirty="0" smtClean="0"/>
              <a:t>ด้วยการ</a:t>
            </a:r>
            <a:r>
              <a:rPr lang="th-TH" dirty="0"/>
              <a:t>เข้าถึงที่ได้รับหรือการเข้าถึงถูกปฏิเสธ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22682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เพื่อเปิดโหมด </a:t>
            </a:r>
            <a:r>
              <a:rPr lang="en-US" dirty="0" smtClean="0"/>
              <a:t>authorization </a:t>
            </a:r>
            <a:r>
              <a:rPr lang="th-TH" dirty="0" smtClean="0"/>
              <a:t>ผู้เรียนจำเป็นต้องผ่าน</a:t>
            </a:r>
            <a:r>
              <a:rPr lang="en-US" dirty="0" smtClean="0"/>
              <a:t> –authorization-mode = </a:t>
            </a:r>
            <a:r>
              <a:rPr lang="th-TH" dirty="0" smtClean="0"/>
              <a:t>เพื่อ</a:t>
            </a:r>
            <a:r>
              <a:rPr lang="en-US" dirty="0" smtClean="0"/>
              <a:t> API server </a:t>
            </a:r>
            <a:r>
              <a:rPr lang="th-TH" dirty="0" smtClean="0"/>
              <a:t>เมื่อเริ่มต้น</a:t>
            </a:r>
          </a:p>
          <a:p>
            <a:pPr lvl="1"/>
            <a:r>
              <a:rPr lang="th-TH" dirty="0" smtClean="0"/>
              <a:t>ตัวอย่างเช่น เพื่อเปิด </a:t>
            </a:r>
            <a:r>
              <a:rPr lang="en-US" dirty="0" smtClean="0"/>
              <a:t>RBAC, </a:t>
            </a:r>
            <a:r>
              <a:rPr lang="th-TH" dirty="0" smtClean="0"/>
              <a:t>ผู้เรียนผ่าน </a:t>
            </a:r>
            <a:r>
              <a:rPr lang="en-US" dirty="0" smtClean="0"/>
              <a:t>–authorization-mode=RBAC</a:t>
            </a:r>
          </a:p>
          <a:p>
            <a:r>
              <a:rPr lang="th-TH" dirty="0" smtClean="0"/>
              <a:t>เครื่องส่วนใหญ่จัดเตรียมคลัสเตอร์กับ </a:t>
            </a:r>
            <a:r>
              <a:rPr lang="en-US" dirty="0" smtClean="0"/>
              <a:t>RBAC </a:t>
            </a:r>
            <a:r>
              <a:rPr lang="th-TH" dirty="0" smtClean="0"/>
              <a:t>เป็นค่าเริ่มต้น (เหมือน </a:t>
            </a:r>
            <a:r>
              <a:rPr lang="en-US" dirty="0" smtClean="0"/>
              <a:t>kops </a:t>
            </a:r>
            <a:r>
              <a:rPr lang="th-TH" dirty="0" smtClean="0"/>
              <a:t>และ </a:t>
            </a:r>
            <a:r>
              <a:rPr lang="en-US" dirty="0" err="1" smtClean="0"/>
              <a:t>kubeadm</a:t>
            </a:r>
            <a:r>
              <a:rPr lang="en-US" dirty="0" smtClean="0"/>
              <a:t>)</a:t>
            </a:r>
          </a:p>
          <a:p>
            <a:pPr lvl="1"/>
            <a:r>
              <a:rPr lang="th-TH" dirty="0" smtClean="0"/>
              <a:t>สำหรับ </a:t>
            </a:r>
            <a:r>
              <a:rPr lang="en-US" dirty="0" err="1" smtClean="0"/>
              <a:t>minikube</a:t>
            </a:r>
            <a:r>
              <a:rPr lang="en-US" dirty="0" smtClean="0"/>
              <a:t>, </a:t>
            </a:r>
            <a:r>
              <a:rPr lang="th-TH" dirty="0" smtClean="0"/>
              <a:t>จะเป็นค่าเริ่มต้นที่บางจุด (ดูที่ </a:t>
            </a:r>
            <a:r>
              <a:rPr lang="en-US" dirty="0"/>
              <a:t>https://</a:t>
            </a:r>
          </a:p>
          <a:p>
            <a:pPr lvl="1"/>
            <a:r>
              <a:rPr lang="en-US" dirty="0"/>
              <a:t>github.com/</a:t>
            </a:r>
            <a:r>
              <a:rPr lang="en-US" dirty="0" err="1"/>
              <a:t>kubernetes</a:t>
            </a:r>
            <a:r>
              <a:rPr lang="en-US" dirty="0"/>
              <a:t>/</a:t>
            </a:r>
            <a:r>
              <a:rPr lang="en-US" dirty="0" err="1"/>
              <a:t>minikube</a:t>
            </a:r>
            <a:r>
              <a:rPr lang="en-US" dirty="0"/>
              <a:t>/issues/1722</a:t>
            </a:r>
            <a:r>
              <a:rPr lang="en-US" dirty="0" smtClean="0"/>
              <a:t>)</a:t>
            </a:r>
            <a:endParaRPr lang="th-TH" dirty="0" smtClean="0"/>
          </a:p>
          <a:p>
            <a:pPr lvl="1"/>
            <a:r>
              <a:rPr lang="th-TH" dirty="0" smtClean="0"/>
              <a:t>พารามิเตอร์ใน </a:t>
            </a:r>
            <a:r>
              <a:rPr lang="en-US" dirty="0" err="1" smtClean="0"/>
              <a:t>minikube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9403" y="5286327"/>
            <a:ext cx="785680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minikube</a:t>
            </a:r>
            <a:r>
              <a:rPr lang="en-US" dirty="0"/>
              <a:t> start —-extra-</a:t>
            </a:r>
            <a:r>
              <a:rPr lang="en-US" dirty="0" err="1"/>
              <a:t>config</a:t>
            </a:r>
            <a:r>
              <a:rPr lang="en-US" dirty="0"/>
              <a:t>=</a:t>
            </a:r>
            <a:r>
              <a:rPr lang="en-US" dirty="0" err="1"/>
              <a:t>apiserver.Authorization.Mode</a:t>
            </a:r>
            <a:r>
              <a:rPr lang="en-US" dirty="0"/>
              <a:t>=RBAC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08314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การบริหารทรัพยากรใน </a:t>
            </a:r>
            <a:r>
              <a:rPr lang="en-US" dirty="0" smtClean="0"/>
              <a:t>RBAC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ผู้เรียนสามารถใช้คำสั่ง </a:t>
            </a:r>
            <a:r>
              <a:rPr lang="en-US" dirty="0" err="1" smtClean="0"/>
              <a:t>kubectl</a:t>
            </a:r>
            <a:r>
              <a:rPr lang="en-US" dirty="0" smtClean="0"/>
              <a:t> </a:t>
            </a:r>
            <a:r>
              <a:rPr lang="th-TH" dirty="0" smtClean="0"/>
              <a:t>เพื่อให้อนุญาต</a:t>
            </a:r>
          </a:p>
          <a:p>
            <a:pPr lvl="1"/>
            <a:r>
              <a:rPr lang="th-TH" dirty="0" smtClean="0"/>
              <a:t>ลำดับแรกเป็นการอธิบายใน</a:t>
            </a:r>
            <a:r>
              <a:rPr lang="th-TH" dirty="0"/>
              <a:t>รูปแบบ </a:t>
            </a:r>
            <a:r>
              <a:rPr lang="en-US" dirty="0" err="1"/>
              <a:t>yaml</a:t>
            </a:r>
            <a:r>
              <a:rPr lang="en-US" dirty="0"/>
              <a:t> </a:t>
            </a:r>
            <a:r>
              <a:rPr lang="th-TH" dirty="0" smtClean="0"/>
              <a:t>แล้วนำสิ่งเหล่านั้นไปใช้กับคลัส</a:t>
            </a:r>
            <a:r>
              <a:rPr lang="th-TH" dirty="0"/>
              <a:t>เตอร์</a:t>
            </a:r>
          </a:p>
          <a:p>
            <a:r>
              <a:rPr lang="th-TH" dirty="0" smtClean="0"/>
              <a:t>ขั้นแรกผู้เรียนกำหนด</a:t>
            </a:r>
            <a:r>
              <a:rPr lang="th-TH" dirty="0"/>
              <a:t>บทบาท</a:t>
            </a:r>
            <a:r>
              <a:rPr lang="th-TH" dirty="0" smtClean="0"/>
              <a:t>จากนั้นผู้เรียนสามารถกำหนด ผู้ใช้/กลุ่ม ให้กับ</a:t>
            </a:r>
            <a:r>
              <a:rPr lang="th-TH" dirty="0"/>
              <a:t>บทบาทนั้น</a:t>
            </a:r>
          </a:p>
          <a:p>
            <a:r>
              <a:rPr lang="th-TH" dirty="0" smtClean="0"/>
              <a:t>ผู้เรียนสามารถ</a:t>
            </a:r>
            <a:r>
              <a:rPr lang="th-TH" dirty="0"/>
              <a:t>สร้างบทบาท</a:t>
            </a:r>
            <a:r>
              <a:rPr lang="th-TH" dirty="0" smtClean="0"/>
              <a:t>ที่จำกัดให้กับ </a:t>
            </a:r>
            <a:r>
              <a:rPr lang="en-US" dirty="0"/>
              <a:t>namespace </a:t>
            </a:r>
            <a:r>
              <a:rPr lang="th-TH" dirty="0" smtClean="0"/>
              <a:t>หรือผู้เรียนสามารถ</a:t>
            </a:r>
            <a:r>
              <a:rPr lang="th-TH" dirty="0"/>
              <a:t>สร้าง</a:t>
            </a:r>
            <a:r>
              <a:rPr lang="th-TH" dirty="0" smtClean="0"/>
              <a:t>บทบาทที่เข้าถึง</a:t>
            </a:r>
            <a:r>
              <a:rPr lang="th-TH" dirty="0"/>
              <a:t>นำไปใช้</a:t>
            </a:r>
            <a:r>
              <a:rPr lang="th-TH" dirty="0" smtClean="0"/>
              <a:t>กับ</a:t>
            </a:r>
            <a:r>
              <a:rPr lang="en-US" dirty="0" smtClean="0"/>
              <a:t> namespace </a:t>
            </a:r>
            <a:r>
              <a:rPr lang="th-TH" dirty="0" smtClean="0"/>
              <a:t>ทั้งหมด</a:t>
            </a:r>
            <a:endParaRPr lang="th-TH" dirty="0"/>
          </a:p>
          <a:p>
            <a:pPr lvl="1"/>
            <a:r>
              <a:rPr lang="th-TH" dirty="0" smtClean="0"/>
              <a:t>บทบาท (</a:t>
            </a:r>
            <a:r>
              <a:rPr lang="en-US" dirty="0" smtClean="0"/>
              <a:t>Namespace </a:t>
            </a:r>
            <a:r>
              <a:rPr lang="th-TH" dirty="0" smtClean="0"/>
              <a:t>เดี่ยว</a:t>
            </a:r>
            <a:r>
              <a:rPr lang="th-TH" dirty="0"/>
              <a:t>) และ </a:t>
            </a:r>
            <a:r>
              <a:rPr lang="en-US" dirty="0" err="1"/>
              <a:t>ClusterRole</a:t>
            </a:r>
            <a:r>
              <a:rPr lang="en-US" dirty="0"/>
              <a:t> </a:t>
            </a:r>
            <a:r>
              <a:rPr lang="th-TH" dirty="0"/>
              <a:t>(</a:t>
            </a:r>
            <a:r>
              <a:rPr lang="th-TH" dirty="0" smtClean="0"/>
              <a:t>คลัสเตอร์ทั้งหมด)</a:t>
            </a:r>
            <a:endParaRPr lang="th-TH" dirty="0"/>
          </a:p>
          <a:p>
            <a:pPr lvl="1"/>
            <a:r>
              <a:rPr lang="en-US" dirty="0" err="1" smtClean="0"/>
              <a:t>RoleBinding</a:t>
            </a:r>
            <a:r>
              <a:rPr lang="en-US" dirty="0" smtClean="0"/>
              <a:t> </a:t>
            </a:r>
            <a:r>
              <a:rPr lang="th-TH" dirty="0" smtClean="0"/>
              <a:t>(</a:t>
            </a:r>
            <a:r>
              <a:rPr lang="en-US" dirty="0" smtClean="0"/>
              <a:t>Namespace </a:t>
            </a:r>
            <a:r>
              <a:rPr lang="th-TH" dirty="0" smtClean="0"/>
              <a:t>เดี่ยว</a:t>
            </a:r>
            <a:r>
              <a:rPr lang="th-TH" dirty="0"/>
              <a:t>) และ </a:t>
            </a:r>
            <a:r>
              <a:rPr lang="en-US" dirty="0" err="1"/>
              <a:t>ClusterRoleBinding</a:t>
            </a:r>
            <a:r>
              <a:rPr lang="en-US" dirty="0"/>
              <a:t> </a:t>
            </a:r>
            <a:r>
              <a:rPr lang="th-TH" dirty="0" smtClean="0"/>
              <a:t>(คลัส</a:t>
            </a:r>
            <a:r>
              <a:rPr lang="th-TH" dirty="0"/>
              <a:t>เตอร์ทั้งหมด)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32741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การกำหนดสิทธิ์อ่านไป </a:t>
            </a:r>
            <a:r>
              <a:rPr lang="en-US" dirty="0" smtClean="0"/>
              <a:t>pods </a:t>
            </a:r>
            <a:r>
              <a:rPr lang="th-TH" dirty="0" smtClean="0"/>
              <a:t>และ </a:t>
            </a:r>
            <a:r>
              <a:rPr lang="en-US" dirty="0" smtClean="0"/>
              <a:t>secrets </a:t>
            </a:r>
            <a:r>
              <a:rPr lang="th-TH" dirty="0" smtClean="0"/>
              <a:t>ในค่าเริ่มต้น </a:t>
            </a:r>
            <a:r>
              <a:rPr lang="en-US" dirty="0" smtClean="0"/>
              <a:t>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2136339"/>
            <a:ext cx="5465298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kind: Role</a:t>
            </a:r>
          </a:p>
          <a:p>
            <a:r>
              <a:rPr lang="en-US" dirty="0" err="1"/>
              <a:t>apiVersion</a:t>
            </a:r>
            <a:r>
              <a:rPr lang="en-US" dirty="0"/>
              <a:t>: rbac.authorization.k8s.io/v1</a:t>
            </a:r>
          </a:p>
          <a:p>
            <a:r>
              <a:rPr lang="en-US" dirty="0"/>
              <a:t>metadata:</a:t>
            </a:r>
          </a:p>
          <a:p>
            <a:r>
              <a:rPr lang="en-US" dirty="0" smtClean="0"/>
              <a:t>   namespace</a:t>
            </a:r>
            <a:r>
              <a:rPr lang="en-US" dirty="0"/>
              <a:t>: default</a:t>
            </a:r>
          </a:p>
          <a:p>
            <a:r>
              <a:rPr lang="en-US" dirty="0" smtClean="0"/>
              <a:t>   name</a:t>
            </a:r>
            <a:r>
              <a:rPr lang="en-US" dirty="0"/>
              <a:t>: pod-reader</a:t>
            </a:r>
          </a:p>
          <a:p>
            <a:r>
              <a:rPr lang="en-US" dirty="0"/>
              <a:t>rules:</a:t>
            </a:r>
          </a:p>
          <a:p>
            <a:r>
              <a:rPr lang="en-US" dirty="0"/>
              <a:t>- </a:t>
            </a:r>
            <a:r>
              <a:rPr lang="en-US" dirty="0" err="1"/>
              <a:t>apiGroups</a:t>
            </a:r>
            <a:r>
              <a:rPr lang="en-US" dirty="0"/>
              <a:t>: [""]</a:t>
            </a:r>
          </a:p>
          <a:p>
            <a:r>
              <a:rPr lang="en-US" dirty="0" smtClean="0"/>
              <a:t>   resources</a:t>
            </a:r>
            <a:r>
              <a:rPr lang="en-US" dirty="0"/>
              <a:t>: [“pods”, “secrets”]</a:t>
            </a:r>
          </a:p>
          <a:p>
            <a:r>
              <a:rPr lang="en-US" dirty="0" smtClean="0"/>
              <a:t>   verbs</a:t>
            </a:r>
            <a:r>
              <a:rPr lang="en-US" dirty="0"/>
              <a:t>: ["get", "watch", "list"]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94210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การสร้างบทบาทใหม่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1582341"/>
            <a:ext cx="4572000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kind: </a:t>
            </a:r>
            <a:r>
              <a:rPr lang="en-US" dirty="0" err="1"/>
              <a:t>RoleBinding</a:t>
            </a:r>
            <a:endParaRPr lang="en-US" dirty="0"/>
          </a:p>
          <a:p>
            <a:r>
              <a:rPr lang="en-US" dirty="0" err="1"/>
              <a:t>apiVersion</a:t>
            </a:r>
            <a:r>
              <a:rPr lang="en-US" dirty="0"/>
              <a:t>: rbac.authorization.k8s.io/v1</a:t>
            </a:r>
          </a:p>
          <a:p>
            <a:r>
              <a:rPr lang="en-US" dirty="0"/>
              <a:t>metadata:</a:t>
            </a:r>
          </a:p>
          <a:p>
            <a:r>
              <a:rPr lang="th-TH" dirty="0" smtClean="0"/>
              <a:t>   </a:t>
            </a:r>
            <a:r>
              <a:rPr lang="en-US" dirty="0" smtClean="0"/>
              <a:t>name</a:t>
            </a:r>
            <a:r>
              <a:rPr lang="en-US" dirty="0"/>
              <a:t>: read-pods</a:t>
            </a:r>
          </a:p>
          <a:p>
            <a:r>
              <a:rPr lang="th-TH" dirty="0" smtClean="0"/>
              <a:t>   </a:t>
            </a:r>
            <a:r>
              <a:rPr lang="en-US" dirty="0" smtClean="0"/>
              <a:t>namespace</a:t>
            </a:r>
            <a:r>
              <a:rPr lang="en-US" dirty="0"/>
              <a:t>: default</a:t>
            </a:r>
          </a:p>
          <a:p>
            <a:r>
              <a:rPr lang="en-US" dirty="0" smtClean="0"/>
              <a:t>subjects</a:t>
            </a:r>
            <a:r>
              <a:rPr lang="en-US" dirty="0"/>
              <a:t>:</a:t>
            </a:r>
          </a:p>
          <a:p>
            <a:r>
              <a:rPr lang="en-US" dirty="0"/>
              <a:t>- kind: User</a:t>
            </a:r>
          </a:p>
          <a:p>
            <a:r>
              <a:rPr lang="th-TH" dirty="0" smtClean="0"/>
              <a:t>   </a:t>
            </a:r>
            <a:r>
              <a:rPr lang="en-US" dirty="0" smtClean="0"/>
              <a:t>name</a:t>
            </a:r>
            <a:r>
              <a:rPr lang="en-US" dirty="0"/>
              <a:t>: bob</a:t>
            </a:r>
          </a:p>
          <a:p>
            <a:r>
              <a:rPr lang="th-TH" dirty="0" smtClean="0"/>
              <a:t>   </a:t>
            </a:r>
            <a:r>
              <a:rPr lang="en-US" dirty="0" err="1" smtClean="0"/>
              <a:t>apiGroup</a:t>
            </a:r>
            <a:r>
              <a:rPr lang="en-US" dirty="0"/>
              <a:t>: rbac.authorization.k8s.io</a:t>
            </a:r>
          </a:p>
          <a:p>
            <a:r>
              <a:rPr lang="en-US" dirty="0" err="1"/>
              <a:t>roleRef</a:t>
            </a:r>
            <a:r>
              <a:rPr lang="en-US" dirty="0"/>
              <a:t>:</a:t>
            </a:r>
          </a:p>
          <a:p>
            <a:r>
              <a:rPr lang="th-TH" dirty="0" smtClean="0"/>
              <a:t>   </a:t>
            </a:r>
            <a:r>
              <a:rPr lang="en-US" dirty="0" smtClean="0"/>
              <a:t>kind</a:t>
            </a:r>
            <a:r>
              <a:rPr lang="en-US" dirty="0"/>
              <a:t>: Role</a:t>
            </a:r>
          </a:p>
          <a:p>
            <a:r>
              <a:rPr lang="th-TH" dirty="0" smtClean="0"/>
              <a:t>   </a:t>
            </a:r>
            <a:r>
              <a:rPr lang="en-US" dirty="0" smtClean="0"/>
              <a:t>name</a:t>
            </a:r>
            <a:r>
              <a:rPr lang="en-US" dirty="0"/>
              <a:t>: pod-reader</a:t>
            </a:r>
          </a:p>
          <a:p>
            <a:r>
              <a:rPr lang="th-TH" dirty="0" smtClean="0"/>
              <a:t>   </a:t>
            </a:r>
            <a:r>
              <a:rPr lang="en-US" dirty="0" err="1" smtClean="0"/>
              <a:t>apiGroup</a:t>
            </a:r>
            <a:r>
              <a:rPr lang="en-US" dirty="0"/>
              <a:t>: rbac.authorization.k8s.io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23626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สร้างบทบาทใหม่ และกระจายไปทุก </a:t>
            </a:r>
            <a:r>
              <a:rPr lang="en-US" dirty="0" smtClean="0"/>
              <a:t>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ผู้เรียนสามารถใช้ค่ากำหนด </a:t>
            </a:r>
            <a:r>
              <a:rPr lang="en-US" dirty="0" err="1" smtClean="0"/>
              <a:t>ClusterRole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978223"/>
            <a:ext cx="4572000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kind: </a:t>
            </a:r>
            <a:r>
              <a:rPr lang="en-US" dirty="0" err="1"/>
              <a:t>ClusterRole</a:t>
            </a:r>
            <a:endParaRPr lang="en-US" dirty="0"/>
          </a:p>
          <a:p>
            <a:r>
              <a:rPr lang="en-US" dirty="0" err="1"/>
              <a:t>apiVersion</a:t>
            </a:r>
            <a:r>
              <a:rPr lang="en-US" dirty="0"/>
              <a:t>: rbac.authorization.k8s.io/v1</a:t>
            </a:r>
          </a:p>
          <a:p>
            <a:r>
              <a:rPr lang="en-US" dirty="0"/>
              <a:t>metadata:</a:t>
            </a:r>
          </a:p>
          <a:p>
            <a:r>
              <a:rPr lang="en-US" dirty="0" smtClean="0"/>
              <a:t>   name</a:t>
            </a:r>
            <a:r>
              <a:rPr lang="en-US" dirty="0"/>
              <a:t>: pod-reader-</a:t>
            </a:r>
            <a:r>
              <a:rPr lang="en-US" dirty="0" err="1"/>
              <a:t>clusterwide</a:t>
            </a:r>
            <a:endParaRPr lang="en-US" dirty="0"/>
          </a:p>
          <a:p>
            <a:r>
              <a:rPr lang="en-US" dirty="0"/>
              <a:t>rules:</a:t>
            </a:r>
          </a:p>
          <a:p>
            <a:r>
              <a:rPr lang="en-US" dirty="0"/>
              <a:t>- </a:t>
            </a:r>
            <a:r>
              <a:rPr lang="en-US" dirty="0" err="1"/>
              <a:t>apiGroups</a:t>
            </a:r>
            <a:r>
              <a:rPr lang="en-US" dirty="0"/>
              <a:t>: [""]</a:t>
            </a:r>
          </a:p>
          <a:p>
            <a:r>
              <a:rPr lang="en-US" dirty="0" smtClean="0"/>
              <a:t>   resources</a:t>
            </a:r>
            <a:r>
              <a:rPr lang="en-US" dirty="0"/>
              <a:t>: [“pods”, “secrets”]</a:t>
            </a:r>
          </a:p>
          <a:p>
            <a:r>
              <a:rPr lang="en-US" dirty="0" smtClean="0"/>
              <a:t>   verbs</a:t>
            </a:r>
            <a:r>
              <a:rPr lang="en-US" dirty="0"/>
              <a:t>: ["get", "watch", "list"]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7757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สร้างบทบาทใหม่ และนำไปใช้ทุก </a:t>
            </a:r>
            <a:r>
              <a:rPr lang="en-US" dirty="0"/>
              <a:t>namespace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ผู้เรียนให้ใช้ </a:t>
            </a:r>
            <a:r>
              <a:rPr lang="en-US" dirty="0" err="1" smtClean="0"/>
              <a:t>ClusterRoleBinding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607105"/>
            <a:ext cx="4572000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kind: </a:t>
            </a:r>
            <a:r>
              <a:rPr lang="en-US" dirty="0" err="1"/>
              <a:t>ClusterRoleBinding</a:t>
            </a:r>
            <a:endParaRPr lang="en-US" dirty="0"/>
          </a:p>
          <a:p>
            <a:r>
              <a:rPr lang="en-US" dirty="0" err="1"/>
              <a:t>apiVersion</a:t>
            </a:r>
            <a:r>
              <a:rPr lang="en-US" dirty="0"/>
              <a:t>: rbac.authorization.k8s.io/v1</a:t>
            </a:r>
          </a:p>
          <a:p>
            <a:r>
              <a:rPr lang="en-US" dirty="0"/>
              <a:t>metadata:</a:t>
            </a:r>
          </a:p>
          <a:p>
            <a:r>
              <a:rPr lang="en-US" dirty="0" smtClean="0"/>
              <a:t>   name</a:t>
            </a:r>
            <a:r>
              <a:rPr lang="en-US" dirty="0"/>
              <a:t>: read-pods</a:t>
            </a:r>
          </a:p>
          <a:p>
            <a:r>
              <a:rPr lang="en-US" dirty="0"/>
              <a:t>subjects:</a:t>
            </a:r>
          </a:p>
          <a:p>
            <a:r>
              <a:rPr lang="en-US" dirty="0"/>
              <a:t>- kind: User</a:t>
            </a:r>
          </a:p>
          <a:p>
            <a:r>
              <a:rPr lang="en-US" dirty="0" smtClean="0"/>
              <a:t>   name</a:t>
            </a:r>
            <a:r>
              <a:rPr lang="en-US" dirty="0"/>
              <a:t>: </a:t>
            </a:r>
            <a:r>
              <a:rPr lang="en-US" dirty="0" err="1"/>
              <a:t>alice</a:t>
            </a:r>
            <a:endParaRPr lang="en-US" dirty="0"/>
          </a:p>
          <a:p>
            <a:r>
              <a:rPr lang="en-US" dirty="0" smtClean="0"/>
              <a:t>   </a:t>
            </a:r>
            <a:r>
              <a:rPr lang="en-US" dirty="0" err="1" smtClean="0"/>
              <a:t>apiGroup</a:t>
            </a:r>
            <a:r>
              <a:rPr lang="en-US" dirty="0"/>
              <a:t>: rbac.authorization.k8s.io</a:t>
            </a:r>
          </a:p>
          <a:p>
            <a:r>
              <a:rPr lang="en-US" dirty="0" err="1" smtClean="0"/>
              <a:t>roleRef</a:t>
            </a:r>
            <a:r>
              <a:rPr lang="en-US" dirty="0"/>
              <a:t>:</a:t>
            </a:r>
          </a:p>
          <a:p>
            <a:r>
              <a:rPr lang="en-US" dirty="0" smtClean="0"/>
              <a:t>   kind</a:t>
            </a:r>
            <a:r>
              <a:rPr lang="en-US" dirty="0"/>
              <a:t>: Role</a:t>
            </a:r>
          </a:p>
          <a:p>
            <a:r>
              <a:rPr lang="en-US" dirty="0" smtClean="0"/>
              <a:t>   name</a:t>
            </a:r>
            <a:r>
              <a:rPr lang="en-US" dirty="0"/>
              <a:t>: pod-reader-</a:t>
            </a:r>
            <a:r>
              <a:rPr lang="en-US" dirty="0" err="1"/>
              <a:t>clusterwide</a:t>
            </a:r>
            <a:endParaRPr lang="en-US" dirty="0"/>
          </a:p>
          <a:p>
            <a:r>
              <a:rPr lang="en-US" dirty="0" smtClean="0"/>
              <a:t>   </a:t>
            </a:r>
            <a:r>
              <a:rPr lang="en-US" dirty="0" err="1" smtClean="0"/>
              <a:t>apiGroup</a:t>
            </a:r>
            <a:r>
              <a:rPr lang="en-US" dirty="0"/>
              <a:t>: rbac.authorization.k8s.io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20771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ปฏิบัติการการ</a:t>
            </a:r>
            <a:r>
              <a:rPr lang="th-TH" dirty="0" smtClean="0"/>
              <a:t>กำหนดสิทธิ์ </a:t>
            </a:r>
            <a:r>
              <a:rPr lang="en-US" dirty="0" smtClean="0"/>
              <a:t>RBAC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1810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การกำหนดเครือข่าย </a:t>
            </a:r>
            <a:r>
              <a:rPr lang="en-US" dirty="0" smtClean="0"/>
              <a:t>(Networking)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02770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การกำหนดค่าเครือข่าย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/>
              <a:t>วิธีการเชื่อมต่อเครือข่ายค่อนข้างแตกต่างจากการตั้งค่า </a:t>
            </a:r>
            <a:r>
              <a:rPr lang="en-US" sz="3200" dirty="0" err="1"/>
              <a:t>Docker</a:t>
            </a:r>
            <a:r>
              <a:rPr lang="en-US" sz="3200" dirty="0"/>
              <a:t> </a:t>
            </a:r>
            <a:r>
              <a:rPr lang="th-TH" sz="3200" dirty="0"/>
              <a:t>เริ่มต้น</a:t>
            </a:r>
          </a:p>
          <a:p>
            <a:r>
              <a:rPr lang="th-TH" sz="3200" dirty="0" smtClean="0"/>
              <a:t>สิ่งที่เคยกล่าวไปแล้ว</a:t>
            </a:r>
            <a:endParaRPr lang="th-TH" sz="3200" dirty="0"/>
          </a:p>
          <a:p>
            <a:pPr lvl="1"/>
            <a:r>
              <a:rPr lang="en-US" sz="2800" dirty="0" smtClean="0"/>
              <a:t>Container</a:t>
            </a:r>
            <a:r>
              <a:rPr lang="th-TH" sz="2800" dirty="0" smtClean="0"/>
              <a:t>สำหรับ</a:t>
            </a:r>
            <a:r>
              <a:rPr lang="en-US" sz="2800" dirty="0" smtClean="0"/>
              <a:t>Container</a:t>
            </a:r>
            <a:r>
              <a:rPr lang="th-TH" sz="2800" dirty="0" smtClean="0"/>
              <a:t>การ</a:t>
            </a:r>
            <a:r>
              <a:rPr lang="th-TH" sz="2800" dirty="0"/>
              <a:t>สื่อสาร</a:t>
            </a:r>
            <a:r>
              <a:rPr lang="th-TH" sz="2800" dirty="0" smtClean="0"/>
              <a:t>ภายใน</a:t>
            </a:r>
            <a:r>
              <a:rPr lang="en-US" sz="2800" dirty="0" smtClean="0"/>
              <a:t> Pod</a:t>
            </a:r>
            <a:endParaRPr lang="th-TH" sz="2800" dirty="0"/>
          </a:p>
          <a:p>
            <a:pPr lvl="2"/>
            <a:r>
              <a:rPr lang="th-TH" sz="2400" dirty="0" smtClean="0"/>
              <a:t>ผ่าน </a:t>
            </a:r>
            <a:r>
              <a:rPr lang="en-US" sz="2400" dirty="0" err="1"/>
              <a:t>localhost</a:t>
            </a:r>
            <a:r>
              <a:rPr lang="en-US" sz="2400" dirty="0"/>
              <a:t> </a:t>
            </a:r>
            <a:r>
              <a:rPr lang="th-TH" sz="2400" dirty="0"/>
              <a:t>และหมายเลขพอร์ต</a:t>
            </a:r>
          </a:p>
          <a:p>
            <a:pPr lvl="1"/>
            <a:r>
              <a:rPr lang="th-TH" sz="2800" dirty="0" smtClean="0"/>
              <a:t>การ</a:t>
            </a:r>
            <a:r>
              <a:rPr lang="th-TH" sz="2800" dirty="0"/>
              <a:t>สื่อสาร </a:t>
            </a:r>
            <a:r>
              <a:rPr lang="en-US" sz="2800" dirty="0"/>
              <a:t>Pod-To-Service</a:t>
            </a:r>
          </a:p>
          <a:p>
            <a:pPr lvl="2"/>
            <a:r>
              <a:rPr lang="th-TH" sz="2400" dirty="0" smtClean="0"/>
              <a:t>การ</a:t>
            </a:r>
            <a:r>
              <a:rPr lang="th-TH" sz="2400" dirty="0"/>
              <a:t>ใช้ </a:t>
            </a:r>
            <a:r>
              <a:rPr lang="en-US" sz="2400" dirty="0" err="1"/>
              <a:t>NodePort</a:t>
            </a:r>
            <a:r>
              <a:rPr lang="en-US" sz="2400" dirty="0"/>
              <a:t> </a:t>
            </a:r>
            <a:r>
              <a:rPr lang="th-TH" sz="2400" dirty="0"/>
              <a:t>โดยใช้ </a:t>
            </a:r>
            <a:r>
              <a:rPr lang="en-US" sz="2400" dirty="0"/>
              <a:t>DNS</a:t>
            </a:r>
          </a:p>
          <a:p>
            <a:pPr lvl="1"/>
            <a:r>
              <a:rPr lang="th-TH" sz="2800" dirty="0" smtClean="0"/>
              <a:t>บริการ</a:t>
            </a:r>
            <a:r>
              <a:rPr lang="th-TH" sz="2800" dirty="0"/>
              <a:t>จากภายนอก</a:t>
            </a:r>
          </a:p>
          <a:p>
            <a:pPr lvl="2"/>
            <a:r>
              <a:rPr lang="th-TH" sz="2400" dirty="0" smtClean="0"/>
              <a:t>การ</a:t>
            </a:r>
            <a:r>
              <a:rPr lang="th-TH" sz="2400" dirty="0"/>
              <a:t>ใช้ </a:t>
            </a:r>
            <a:r>
              <a:rPr lang="en-US" sz="2400" dirty="0" err="1"/>
              <a:t>LoadBalancer</a:t>
            </a:r>
            <a:r>
              <a:rPr lang="en-US" sz="2400" dirty="0"/>
              <a:t>, </a:t>
            </a:r>
            <a:r>
              <a:rPr lang="en-US" sz="2400" dirty="0" err="1"/>
              <a:t>NodePort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36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การติดตั้ง </a:t>
            </a:r>
            <a:r>
              <a:rPr lang="en-US" dirty="0" err="1" smtClean="0"/>
              <a:t>Kubernetes</a:t>
            </a:r>
            <a:r>
              <a:rPr lang="th-TH" dirty="0" smtClean="0"/>
              <a:t>(ต่อ)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ทำแลปด้วยตนเองที่เป็นไปได้ (และแนะนำอย่างยิ่ง)</a:t>
            </a:r>
          </a:p>
          <a:p>
            <a:pPr lvl="1"/>
            <a:r>
              <a:rPr lang="th-TH" sz="2800" dirty="0" smtClean="0"/>
              <a:t>การใช้ </a:t>
            </a:r>
            <a:r>
              <a:rPr lang="en-US" sz="2800" dirty="0" smtClean="0"/>
              <a:t>AWS Free tier (</a:t>
            </a:r>
            <a:r>
              <a:rPr lang="th-TH" sz="2800" dirty="0" smtClean="0"/>
              <a:t>ให้ใช้ </a:t>
            </a:r>
            <a:r>
              <a:rPr lang="en-US" sz="2800" dirty="0" smtClean="0"/>
              <a:t>750 </a:t>
            </a:r>
            <a:r>
              <a:rPr lang="th-TH" sz="2800" dirty="0" smtClean="0"/>
              <a:t>ชั่วโมงของ </a:t>
            </a:r>
            <a:r>
              <a:rPr lang="en-US" sz="2800" dirty="0" smtClean="0"/>
              <a:t>t2.micro’s/</a:t>
            </a:r>
            <a:r>
              <a:rPr lang="th-TH" sz="2800" dirty="0" smtClean="0"/>
              <a:t>เดือน)</a:t>
            </a:r>
          </a:p>
          <a:p>
            <a:pPr lvl="2"/>
            <a:r>
              <a:rPr lang="en-US" sz="2400" dirty="0" smtClean="0">
                <a:hlinkClick r:id="rId2"/>
              </a:rPr>
              <a:t>http://aws.amazon.com</a:t>
            </a:r>
            <a:endParaRPr lang="en-US" sz="2400" dirty="0" smtClean="0"/>
          </a:p>
          <a:p>
            <a:pPr lvl="1"/>
            <a:r>
              <a:rPr lang="th-TH" sz="2800" dirty="0" smtClean="0"/>
              <a:t>การใช้เครื่องผู้เรียน</a:t>
            </a:r>
          </a:p>
          <a:p>
            <a:pPr lvl="2"/>
            <a:r>
              <a:rPr lang="th-TH" sz="2400" dirty="0" smtClean="0"/>
              <a:t>ใช้ </a:t>
            </a:r>
            <a:r>
              <a:rPr lang="en-US" sz="2400" dirty="0" err="1" smtClean="0"/>
              <a:t>minikube</a:t>
            </a:r>
            <a:r>
              <a:rPr lang="en-US" sz="2400" dirty="0" smtClean="0"/>
              <a:t> </a:t>
            </a:r>
            <a:r>
              <a:rPr lang="th-TH" sz="2400" dirty="0" smtClean="0"/>
              <a:t>จาก </a:t>
            </a:r>
            <a:r>
              <a:rPr lang="en-US" sz="2400" dirty="0"/>
              <a:t>https://github.com/kubernetes/minikube </a:t>
            </a:r>
            <a:endParaRPr lang="th-TH" sz="2400" dirty="0" smtClean="0"/>
          </a:p>
          <a:p>
            <a:pPr lvl="1"/>
            <a:r>
              <a:rPr lang="th-TH" sz="2800" dirty="0" smtClean="0"/>
              <a:t>การใช้ </a:t>
            </a:r>
            <a:r>
              <a:rPr lang="en-US" sz="2800" dirty="0" err="1" smtClean="0"/>
              <a:t>DigitalOcean</a:t>
            </a:r>
            <a:endParaRPr lang="en-US" sz="2800" dirty="0" smtClean="0"/>
          </a:p>
          <a:p>
            <a:pPr lvl="2"/>
            <a:r>
              <a:rPr lang="th-TH" sz="2400" dirty="0" smtClean="0"/>
              <a:t>ใช้</a:t>
            </a:r>
            <a:r>
              <a:rPr lang="en-US" sz="2400" dirty="0" smtClean="0"/>
              <a:t> </a:t>
            </a:r>
            <a:r>
              <a:rPr lang="en-US" sz="2400" dirty="0"/>
              <a:t>https://m.do.co/c/007f99ffb902 </a:t>
            </a:r>
            <a:r>
              <a:rPr lang="th-TH" sz="2400" dirty="0" smtClean="0"/>
              <a:t>เพื่อได้ส่วนลด </a:t>
            </a:r>
            <a:r>
              <a:rPr lang="en-US" sz="2400" dirty="0" smtClean="0"/>
              <a:t>$10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7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การกำหนดค่า</a:t>
            </a:r>
            <a:r>
              <a:rPr lang="th-TH" dirty="0" smtClean="0"/>
              <a:t>เครือข่าย(ต่อ)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ใน </a:t>
            </a:r>
            <a:r>
              <a:rPr lang="en-US" sz="3200" dirty="0" err="1" smtClean="0"/>
              <a:t>Kubernetes</a:t>
            </a:r>
            <a:r>
              <a:rPr lang="en-US" sz="3200" dirty="0" smtClean="0"/>
              <a:t>, pod</a:t>
            </a:r>
            <a:r>
              <a:rPr lang="th-TH" sz="3200" dirty="0" smtClean="0"/>
              <a:t> ควรกำหนดเส้นทางได้เสมอ</a:t>
            </a:r>
          </a:p>
          <a:p>
            <a:r>
              <a:rPr lang="th-TH" sz="3200" dirty="0" smtClean="0"/>
              <a:t>นี่</a:t>
            </a:r>
            <a:r>
              <a:rPr lang="th-TH" sz="3200" dirty="0"/>
              <a:t>คือการสื่อสาร </a:t>
            </a:r>
            <a:r>
              <a:rPr lang="en-US" sz="3200" dirty="0"/>
              <a:t>Pod-to-Pod</a:t>
            </a:r>
          </a:p>
          <a:p>
            <a:r>
              <a:rPr lang="en-US" sz="3200" dirty="0" err="1" smtClean="0"/>
              <a:t>Kubernetes</a:t>
            </a:r>
            <a:r>
              <a:rPr lang="en-US" sz="3200" dirty="0" smtClean="0"/>
              <a:t> </a:t>
            </a:r>
            <a:r>
              <a:rPr lang="th-TH" sz="3200" dirty="0"/>
              <a:t>สันนิษฐาน</a:t>
            </a:r>
            <a:r>
              <a:rPr lang="th-TH" sz="3200" dirty="0" smtClean="0"/>
              <a:t>ว่า </a:t>
            </a:r>
            <a:r>
              <a:rPr lang="en-US" sz="3200" dirty="0" smtClean="0"/>
              <a:t>pods </a:t>
            </a:r>
            <a:r>
              <a:rPr lang="th-TH" sz="3200" dirty="0" smtClean="0"/>
              <a:t>ควร</a:t>
            </a:r>
            <a:r>
              <a:rPr lang="th-TH" sz="3200" dirty="0"/>
              <a:t>จะสามารถสื่อสาร</a:t>
            </a:r>
            <a:r>
              <a:rPr lang="th-TH" sz="3200" dirty="0" smtClean="0"/>
              <a:t>กับ </a:t>
            </a:r>
            <a:r>
              <a:rPr lang="en-US" sz="3200" dirty="0" smtClean="0"/>
              <a:t>pods</a:t>
            </a:r>
            <a:r>
              <a:rPr lang="th-TH" sz="3200" dirty="0" smtClean="0"/>
              <a:t> อื่นได้ โดย</a:t>
            </a:r>
            <a:r>
              <a:rPr lang="th-TH" sz="3200" dirty="0"/>
              <a:t>ไม่คำนึงว่าโหนดใดทำงานอยู่</a:t>
            </a:r>
          </a:p>
          <a:p>
            <a:pPr lvl="1"/>
            <a:r>
              <a:rPr lang="en-US" sz="2800" dirty="0" smtClean="0"/>
              <a:t>Pod </a:t>
            </a:r>
            <a:r>
              <a:rPr lang="th-TH" sz="2800" dirty="0" smtClean="0"/>
              <a:t>ทุก</a:t>
            </a:r>
            <a:r>
              <a:rPr lang="th-TH" sz="2800" dirty="0"/>
              <a:t>ตัวมีที่อยู่ </a:t>
            </a:r>
            <a:r>
              <a:rPr lang="en-US" sz="2800" dirty="0"/>
              <a:t>IP </a:t>
            </a:r>
            <a:r>
              <a:rPr lang="th-TH" sz="2800" dirty="0"/>
              <a:t>ของตัวเอง</a:t>
            </a:r>
          </a:p>
          <a:p>
            <a:pPr lvl="1"/>
            <a:r>
              <a:rPr lang="en-US" sz="2800" dirty="0" smtClean="0"/>
              <a:t>Pods </a:t>
            </a:r>
            <a:r>
              <a:rPr lang="th-TH" sz="2800" dirty="0" smtClean="0"/>
              <a:t>ที่</a:t>
            </a:r>
            <a:r>
              <a:rPr lang="th-TH" sz="2800" dirty="0"/>
              <a:t>โหนดต่าง ๆ จะต้องสามารถสื่อสารกัน</a:t>
            </a:r>
            <a:r>
              <a:rPr lang="th-TH" sz="2800" dirty="0" smtClean="0"/>
              <a:t>ได้ใช้</a:t>
            </a:r>
            <a:r>
              <a:rPr lang="th-TH" sz="2800" dirty="0"/>
              <a:t>ที่อยู่ </a:t>
            </a:r>
            <a:r>
              <a:rPr lang="en-US" sz="2800" dirty="0"/>
              <a:t>IP </a:t>
            </a:r>
            <a:r>
              <a:rPr lang="th-TH" sz="2800" dirty="0"/>
              <a:t>เหล่านั้น</a:t>
            </a:r>
          </a:p>
          <a:p>
            <a:pPr lvl="2"/>
            <a:r>
              <a:rPr lang="th-TH" sz="2400" dirty="0" smtClean="0"/>
              <a:t>สิ่ง</a:t>
            </a:r>
            <a:r>
              <a:rPr lang="th-TH" sz="2400" dirty="0"/>
              <a:t>นี้มีการใช้งานแตกต่างกันไปขึ้นอยู่กับการตั้งค่าเครือข่าย</a:t>
            </a:r>
            <a:r>
              <a:rPr lang="th-TH" sz="2400" dirty="0" smtClean="0"/>
              <a:t>ของผู้เรียน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17486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Kubernet</a:t>
            </a:r>
            <a:r>
              <a:rPr lang="en-US" dirty="0" smtClean="0"/>
              <a:t> networking </a:t>
            </a:r>
            <a:r>
              <a:rPr lang="th-TH" dirty="0" smtClean="0"/>
              <a:t>บน </a:t>
            </a:r>
            <a:r>
              <a:rPr lang="en-US" dirty="0" smtClean="0"/>
              <a:t>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โปรแกรม </a:t>
            </a:r>
            <a:r>
              <a:rPr lang="en-US" sz="3200" dirty="0" smtClean="0"/>
              <a:t>kops</a:t>
            </a:r>
          </a:p>
          <a:p>
            <a:pPr lvl="1"/>
            <a:r>
              <a:rPr lang="th-TH" sz="2800" dirty="0"/>
              <a:t>ทุก </a:t>
            </a:r>
            <a:r>
              <a:rPr lang="en-US" sz="2800" dirty="0"/>
              <a:t>pod </a:t>
            </a:r>
            <a:r>
              <a:rPr lang="th-TH" sz="2800" dirty="0"/>
              <a:t>สามารถรับ </a:t>
            </a:r>
            <a:r>
              <a:rPr lang="en-US" sz="2800" dirty="0"/>
              <a:t>IP </a:t>
            </a:r>
            <a:r>
              <a:rPr lang="th-TH" sz="2800" dirty="0"/>
              <a:t>ที่สามารถกำหนดเส้นทางได้โดยใช้เครือข่ายส่วนตัวเสมือน </a:t>
            </a:r>
            <a:r>
              <a:rPr lang="en-US" sz="2800" dirty="0" smtClean="0"/>
              <a:t>AWS</a:t>
            </a:r>
            <a:r>
              <a:rPr lang="th-TH" sz="2800" dirty="0" smtClean="0"/>
              <a:t> </a:t>
            </a:r>
            <a:r>
              <a:rPr lang="en-US" sz="2800" dirty="0" smtClean="0"/>
              <a:t>(Virtual Private Network: VPC)</a:t>
            </a:r>
            <a:endParaRPr lang="en-US" sz="2800" dirty="0"/>
          </a:p>
          <a:p>
            <a:pPr lvl="1"/>
            <a:r>
              <a:rPr lang="th-TH" sz="2800" dirty="0" smtClean="0"/>
              <a:t>ต้นแบบ </a:t>
            </a:r>
            <a:r>
              <a:rPr lang="en-US" sz="2800" dirty="0" err="1"/>
              <a:t>kubernetes</a:t>
            </a:r>
            <a:r>
              <a:rPr lang="en-US" sz="2800" dirty="0"/>
              <a:t> </a:t>
            </a:r>
            <a:r>
              <a:rPr lang="th-TH" sz="2800" dirty="0"/>
              <a:t>จัดสรรเครือข่ายย่อย </a:t>
            </a:r>
            <a:r>
              <a:rPr lang="th-TH" sz="2800" dirty="0" smtClean="0"/>
              <a:t>/24 </a:t>
            </a:r>
            <a:r>
              <a:rPr lang="th-TH" sz="2800" dirty="0"/>
              <a:t>ให้กับแต่ละโหนด (254 </a:t>
            </a:r>
            <a:r>
              <a:rPr lang="en-US" sz="2800" dirty="0" smtClean="0"/>
              <a:t>IP addresses)</a:t>
            </a:r>
            <a:endParaRPr lang="en-US" sz="2800" dirty="0"/>
          </a:p>
          <a:p>
            <a:pPr lvl="1"/>
            <a:r>
              <a:rPr lang="th-TH" sz="2800" dirty="0" smtClean="0"/>
              <a:t>ซับเน็ต</a:t>
            </a:r>
            <a:r>
              <a:rPr lang="th-TH" sz="2800" dirty="0"/>
              <a:t>นี้ถูกเพิ่มลงในตารางเส้นทาง </a:t>
            </a:r>
            <a:r>
              <a:rPr lang="en-US" sz="2800" dirty="0"/>
              <a:t>VPCs</a:t>
            </a:r>
          </a:p>
          <a:p>
            <a:pPr lvl="1"/>
            <a:r>
              <a:rPr lang="th-TH" sz="2800" dirty="0" smtClean="0"/>
              <a:t>มีการจำกัด </a:t>
            </a:r>
            <a:r>
              <a:rPr lang="th-TH" sz="2800" dirty="0"/>
              <a:t>50 รายการซึ่งหมายความ</a:t>
            </a:r>
            <a:r>
              <a:rPr lang="th-TH" sz="2800" dirty="0" smtClean="0"/>
              <a:t>ว่าผู้เรียนไม่</a:t>
            </a:r>
            <a:r>
              <a:rPr lang="th-TH" sz="2800" dirty="0"/>
              <a:t>สามารถมีมากกว่า 50 </a:t>
            </a:r>
            <a:r>
              <a:rPr lang="th-TH" sz="2800" dirty="0" smtClean="0"/>
              <a:t>โหนดใน </a:t>
            </a:r>
            <a:r>
              <a:rPr lang="en-US" sz="2800" dirty="0"/>
              <a:t>AWS </a:t>
            </a:r>
            <a:r>
              <a:rPr lang="th-TH" sz="2800" dirty="0"/>
              <a:t>คลัสเตอร์เดียว</a:t>
            </a:r>
          </a:p>
          <a:p>
            <a:pPr lvl="2"/>
            <a:r>
              <a:rPr lang="th-TH" sz="2400" dirty="0" smtClean="0"/>
              <a:t>แม้ว่า </a:t>
            </a:r>
            <a:r>
              <a:rPr lang="en-US" sz="2400" dirty="0"/>
              <a:t>AWS </a:t>
            </a:r>
            <a:r>
              <a:rPr lang="th-TH" sz="2400" dirty="0"/>
              <a:t>สามารถเพิ่ม</a:t>
            </a:r>
            <a:r>
              <a:rPr lang="th-TH" sz="2400" dirty="0" smtClean="0"/>
              <a:t>ขีดจำกัด </a:t>
            </a:r>
            <a:r>
              <a:rPr lang="th-TH" sz="2400" dirty="0"/>
              <a:t>นี้เป็น 100 แต่</a:t>
            </a:r>
            <a:r>
              <a:rPr lang="th-TH" sz="2400" dirty="0" smtClean="0"/>
              <a:t>อาจส่งผลกระทบประสิทธิภาพ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60480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การกำหนดเครือข่าย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ไม่มีผู้ให้</a:t>
            </a:r>
            <a:r>
              <a:rPr lang="th-TH" sz="3200" dirty="0"/>
              <a:t>บริการคลาวด์ทุกคนที่มีเทคโนโลยี </a:t>
            </a:r>
            <a:r>
              <a:rPr lang="en-US" sz="3200" dirty="0"/>
              <a:t>VPC (</a:t>
            </a:r>
            <a:r>
              <a:rPr lang="th-TH" sz="3200" dirty="0"/>
              <a:t>แม้ว่า </a:t>
            </a:r>
            <a:r>
              <a:rPr lang="en-US" sz="3200" dirty="0"/>
              <a:t>GCE, Azure </a:t>
            </a:r>
            <a:r>
              <a:rPr lang="th-TH" sz="3200" dirty="0" smtClean="0"/>
              <a:t>จะทำ</a:t>
            </a:r>
            <a:r>
              <a:rPr lang="th-TH" sz="3200" dirty="0"/>
              <a:t>ได้เช่นกัน)</a:t>
            </a:r>
          </a:p>
          <a:p>
            <a:r>
              <a:rPr lang="th-TH" sz="3200" dirty="0" smtClean="0"/>
              <a:t>มี</a:t>
            </a:r>
            <a:r>
              <a:rPr lang="th-TH" sz="3200" dirty="0"/>
              <a:t>ทางเลือกอื่น</a:t>
            </a:r>
          </a:p>
          <a:p>
            <a:pPr lvl="1"/>
            <a:r>
              <a:rPr lang="en-US" sz="2800" dirty="0" smtClean="0"/>
              <a:t>Container Network Interface </a:t>
            </a:r>
            <a:r>
              <a:rPr lang="th-TH" sz="2800" dirty="0" smtClean="0"/>
              <a:t>(</a:t>
            </a:r>
            <a:r>
              <a:rPr lang="en-US" sz="2800" dirty="0"/>
              <a:t>CNI)</a:t>
            </a:r>
          </a:p>
          <a:p>
            <a:pPr lvl="2"/>
            <a:r>
              <a:rPr lang="th-TH" sz="2400" dirty="0" smtClean="0"/>
              <a:t>ซอฟต์แวร์</a:t>
            </a:r>
            <a:r>
              <a:rPr lang="th-TH" sz="2400" dirty="0"/>
              <a:t>ที่จัดให้มี</a:t>
            </a:r>
            <a:r>
              <a:rPr lang="th-TH" sz="2400" dirty="0" smtClean="0"/>
              <a:t>ไลบรารี/ปลั๊ก</a:t>
            </a:r>
            <a:r>
              <a:rPr lang="th-TH" sz="2400" dirty="0"/>
              <a:t>อินสำหรับอินเทอร์เฟซเครือข่าย</a:t>
            </a:r>
            <a:r>
              <a:rPr lang="th-TH" sz="2400" dirty="0" smtClean="0"/>
              <a:t>ภายใน</a:t>
            </a:r>
            <a:r>
              <a:rPr lang="en-US" sz="2400" dirty="0" smtClean="0"/>
              <a:t>Container</a:t>
            </a:r>
            <a:endParaRPr lang="th-TH" sz="2400" dirty="0"/>
          </a:p>
          <a:p>
            <a:pPr lvl="2"/>
            <a:r>
              <a:rPr lang="th-TH" sz="2400" dirty="0" smtClean="0"/>
              <a:t>โซลูชัน</a:t>
            </a:r>
            <a:r>
              <a:rPr lang="th-TH" sz="2400" dirty="0"/>
              <a:t>ยอดนิยมคือ </a:t>
            </a:r>
            <a:r>
              <a:rPr lang="en-US" sz="2400" dirty="0"/>
              <a:t>Calico, Weave (</a:t>
            </a:r>
            <a:r>
              <a:rPr lang="th-TH" sz="2400" dirty="0" smtClean="0"/>
              <a:t>แบบ </a:t>
            </a:r>
            <a:r>
              <a:rPr lang="en-US" sz="2400" dirty="0" smtClean="0"/>
              <a:t>standalone </a:t>
            </a:r>
            <a:r>
              <a:rPr lang="th-TH" sz="2400" dirty="0" smtClean="0"/>
              <a:t>หรือ</a:t>
            </a:r>
            <a:r>
              <a:rPr lang="th-TH" sz="2400" dirty="0"/>
              <a:t>กับ </a:t>
            </a:r>
            <a:r>
              <a:rPr lang="en-US" sz="2400" dirty="0"/>
              <a:t>CNI)</a:t>
            </a:r>
          </a:p>
          <a:p>
            <a:pPr lvl="1"/>
            <a:r>
              <a:rPr lang="th-TH" sz="2800" dirty="0" smtClean="0"/>
              <a:t>เครือข่าย </a:t>
            </a:r>
            <a:r>
              <a:rPr lang="en-US" sz="2800" dirty="0" smtClean="0"/>
              <a:t>Overlay</a:t>
            </a:r>
            <a:endParaRPr lang="th-TH" sz="2800" dirty="0"/>
          </a:p>
          <a:p>
            <a:pPr lvl="2"/>
            <a:r>
              <a:rPr lang="en-US" sz="2400" dirty="0" smtClean="0"/>
              <a:t>Flannel </a:t>
            </a:r>
            <a:r>
              <a:rPr lang="th-TH" sz="2400" dirty="0" smtClean="0"/>
              <a:t>เป็น</a:t>
            </a:r>
            <a:r>
              <a:rPr lang="th-TH" sz="2400" dirty="0"/>
              <a:t>วิธีที่ง่ายและเป็นที่นิยม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73814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ผังภาพ </a:t>
            </a:r>
            <a:r>
              <a:rPr lang="en-US" dirty="0" smtClean="0"/>
              <a:t>Flannel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95" y="1544153"/>
            <a:ext cx="8412610" cy="49142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78098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การบำรุงรักษา </a:t>
            </a:r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66338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การบำรุงรักษาโหนด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สิ่งนี้เป็น</a:t>
            </a:r>
            <a:r>
              <a:rPr lang="th-TH" sz="3200" dirty="0"/>
              <a:t>ตัวควบคุมโหนดที่รับผิดชอบในการ</a:t>
            </a:r>
            <a:r>
              <a:rPr lang="th-TH" sz="3200" dirty="0" smtClean="0"/>
              <a:t>จัดการออปเจคโหนด</a:t>
            </a:r>
            <a:endParaRPr lang="th-TH" sz="3200" dirty="0"/>
          </a:p>
          <a:p>
            <a:pPr lvl="1"/>
            <a:r>
              <a:rPr lang="th-TH" sz="2800" dirty="0" smtClean="0"/>
              <a:t>สิ่งนี้กำหนด</a:t>
            </a:r>
            <a:r>
              <a:rPr lang="th-TH" sz="2800" dirty="0"/>
              <a:t>พื้นที่ </a:t>
            </a:r>
            <a:r>
              <a:rPr lang="en-US" sz="2800" dirty="0"/>
              <a:t>IP </a:t>
            </a:r>
            <a:r>
              <a:rPr lang="th-TH" sz="2800" dirty="0"/>
              <a:t>ให้กับโหนดเมื่อมีการเปิดตัวโหนดใหม่</a:t>
            </a:r>
          </a:p>
          <a:p>
            <a:pPr lvl="1"/>
            <a:r>
              <a:rPr lang="th-TH" sz="2800" dirty="0" smtClean="0"/>
              <a:t>ช่วย</a:t>
            </a:r>
            <a:r>
              <a:rPr lang="th-TH" sz="2800" dirty="0"/>
              <a:t>ให้รายการโหนดเป็นปัจจุบันด้วยเครื่องที่มีอยู่</a:t>
            </a:r>
          </a:p>
          <a:p>
            <a:pPr lvl="1"/>
            <a:r>
              <a:rPr lang="th-TH" sz="2800" dirty="0" smtClean="0"/>
              <a:t>ตัว</a:t>
            </a:r>
            <a:r>
              <a:rPr lang="th-TH" sz="2800" dirty="0"/>
              <a:t>ควบคุมโหนดยังตรวจสอบสุขภาพของโหนด</a:t>
            </a:r>
          </a:p>
          <a:p>
            <a:pPr lvl="2"/>
            <a:r>
              <a:rPr lang="th-TH" sz="2400" dirty="0" smtClean="0"/>
              <a:t>ถ้า</a:t>
            </a:r>
            <a:r>
              <a:rPr lang="th-TH" sz="2400" dirty="0"/>
              <a:t>โหนด</a:t>
            </a:r>
            <a:r>
              <a:rPr lang="th-TH" sz="2400" dirty="0" smtClean="0"/>
              <a:t>ไม่ไหวจะ</a:t>
            </a:r>
            <a:r>
              <a:rPr lang="th-TH" sz="2400" dirty="0"/>
              <a:t>ถูกลบ</a:t>
            </a:r>
          </a:p>
          <a:p>
            <a:pPr lvl="2"/>
            <a:r>
              <a:rPr lang="en-US" sz="2400" dirty="0" smtClean="0"/>
              <a:t>Pods </a:t>
            </a:r>
            <a:r>
              <a:rPr lang="th-TH" sz="2400" dirty="0" smtClean="0"/>
              <a:t>ที่</a:t>
            </a:r>
            <a:r>
              <a:rPr lang="th-TH" sz="2400" dirty="0"/>
              <a:t>ทำงานบนโหนด</a:t>
            </a:r>
            <a:r>
              <a:rPr lang="th-TH" sz="2400" dirty="0" smtClean="0"/>
              <a:t>ที่ไม่ไหวจะ</a:t>
            </a:r>
            <a:r>
              <a:rPr lang="th-TH" sz="2400" dirty="0"/>
              <a:t>ทำการจัดตารางใหม่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36365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การบำรุงรักษา</a:t>
            </a:r>
            <a:r>
              <a:rPr lang="th-TH" dirty="0" smtClean="0"/>
              <a:t>โหนด(ต่อ)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เมื่อเพิ่มโหนดใหม่ </a:t>
            </a:r>
            <a:r>
              <a:rPr lang="en-US" dirty="0" err="1"/>
              <a:t>kubelet</a:t>
            </a:r>
            <a:r>
              <a:rPr lang="en-US" dirty="0"/>
              <a:t> </a:t>
            </a:r>
            <a:r>
              <a:rPr lang="th-TH" dirty="0"/>
              <a:t>จะพยายามลงทะเบียนตัวเอง</a:t>
            </a:r>
          </a:p>
          <a:p>
            <a:r>
              <a:rPr lang="th-TH" dirty="0" smtClean="0"/>
              <a:t>สิ่ง</a:t>
            </a:r>
            <a:r>
              <a:rPr lang="th-TH" dirty="0"/>
              <a:t>นี้เรียกว่าการลงทะเบียนตัวเองและเป็น</a:t>
            </a:r>
            <a:r>
              <a:rPr lang="th-TH" dirty="0" smtClean="0"/>
              <a:t>พฤติกรรมดีฟอลท์</a:t>
            </a:r>
            <a:endParaRPr lang="th-TH" dirty="0"/>
          </a:p>
          <a:p>
            <a:r>
              <a:rPr lang="th-TH" dirty="0" smtClean="0"/>
              <a:t>ช่วยให้ผู้เรียนสามารถ</a:t>
            </a:r>
            <a:r>
              <a:rPr lang="th-TH" dirty="0"/>
              <a:t>เพิ่มโหนดได้ง่ายขึ้นในคลัสเตอร์โดยไม่ต้องสร้าง </a:t>
            </a:r>
            <a:r>
              <a:rPr lang="en-US" dirty="0" smtClean="0"/>
              <a:t>API</a:t>
            </a:r>
            <a:r>
              <a:rPr lang="th-TH" dirty="0" smtClean="0"/>
              <a:t>เปลี่ยนด้วยตัวผู้เรียนเอง</a:t>
            </a:r>
            <a:endParaRPr lang="th-TH" dirty="0"/>
          </a:p>
          <a:p>
            <a:r>
              <a:rPr lang="th-TH" dirty="0" smtClean="0"/>
              <a:t>ออปเจคโหนด</a:t>
            </a:r>
            <a:r>
              <a:rPr lang="th-TH" dirty="0"/>
              <a:t>ใหม่จะถูกสร้างขึ้นโดยอัตโนมัติด้วย:</a:t>
            </a:r>
          </a:p>
          <a:p>
            <a:pPr lvl="1"/>
            <a:r>
              <a:rPr lang="th-TH" dirty="0" smtClean="0"/>
              <a:t>ข้อมูล</a:t>
            </a:r>
            <a:r>
              <a:rPr lang="th-TH" dirty="0"/>
              <a:t>เมตา (ที่มีชื่อ: </a:t>
            </a:r>
            <a:r>
              <a:rPr lang="en-US" dirty="0"/>
              <a:t>IP </a:t>
            </a:r>
            <a:r>
              <a:rPr lang="th-TH" dirty="0"/>
              <a:t>หรือชื่อโฮสต์)</a:t>
            </a:r>
          </a:p>
          <a:p>
            <a:pPr lvl="1"/>
            <a:r>
              <a:rPr lang="th-TH" dirty="0" smtClean="0"/>
              <a:t>ป้าย</a:t>
            </a:r>
            <a:r>
              <a:rPr lang="th-TH" dirty="0"/>
              <a:t>กำกับ (</a:t>
            </a:r>
            <a:r>
              <a:rPr lang="th-TH" dirty="0" smtClean="0"/>
              <a:t>เช่นพื้นที่ของคลาวด์ </a:t>
            </a:r>
            <a:r>
              <a:rPr lang="th-TH" dirty="0"/>
              <a:t>/ โซ</a:t>
            </a:r>
            <a:r>
              <a:rPr lang="th-TH" dirty="0" smtClean="0"/>
              <a:t>นที่พร้อม </a:t>
            </a:r>
            <a:r>
              <a:rPr lang="th-TH" dirty="0"/>
              <a:t>/ ขนาดอินสแตนซ์)</a:t>
            </a:r>
          </a:p>
          <a:p>
            <a:pPr lvl="1"/>
            <a:r>
              <a:rPr lang="th-TH" dirty="0" smtClean="0"/>
              <a:t>โหนด</a:t>
            </a:r>
            <a:r>
              <a:rPr lang="th-TH" dirty="0"/>
              <a:t>ยังมีเงื่อนไขโหนด (</a:t>
            </a:r>
            <a:r>
              <a:rPr lang="th-TH" dirty="0" smtClean="0"/>
              <a:t>เช่นความพร้อม</a:t>
            </a:r>
            <a:r>
              <a:rPr lang="en-US" dirty="0" smtClean="0"/>
              <a:t>,</a:t>
            </a:r>
            <a:r>
              <a:rPr lang="th-TH" dirty="0" smtClean="0"/>
              <a:t> เนื้อที่ไม่พอ)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0237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คำสั่งเพื่อการบำรุงรักษาโหนด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เมื่อผู้เรียนต้องการ</a:t>
            </a:r>
            <a:r>
              <a:rPr lang="th-TH" dirty="0"/>
              <a:t>ที่จะรื้อถอน</a:t>
            </a:r>
            <a:r>
              <a:rPr lang="th-TH" dirty="0" smtClean="0"/>
              <a:t>โหนด ผู้เรียนต้องการที่อย่างมีประสิทธิภาพ</a:t>
            </a:r>
            <a:endParaRPr lang="th-TH" dirty="0"/>
          </a:p>
          <a:p>
            <a:pPr lvl="1"/>
            <a:r>
              <a:rPr lang="th-TH" dirty="0" smtClean="0"/>
              <a:t>ผู้เรียนระบาย</a:t>
            </a:r>
            <a:r>
              <a:rPr lang="th-TH" dirty="0"/>
              <a:t>โหนดก่อนที่จะ</a:t>
            </a:r>
            <a:r>
              <a:rPr lang="th-TH" dirty="0" smtClean="0"/>
              <a:t>ปิดโหนด หรือนำโหนดออก</a:t>
            </a:r>
            <a:r>
              <a:rPr lang="th-TH" dirty="0"/>
              <a:t>จากคลัสเตอร์</a:t>
            </a:r>
          </a:p>
          <a:p>
            <a:pPr lvl="1"/>
            <a:r>
              <a:rPr lang="th-TH" dirty="0" smtClean="0"/>
              <a:t>ใน</a:t>
            </a:r>
            <a:r>
              <a:rPr lang="th-TH" dirty="0"/>
              <a:t>การระบาย</a:t>
            </a:r>
            <a:r>
              <a:rPr lang="th-TH" dirty="0" smtClean="0"/>
              <a:t>โหนดผู้เรียนสามารถ</a:t>
            </a:r>
            <a:r>
              <a:rPr lang="th-TH" dirty="0"/>
              <a:t>ใช้คำสั่งต่อไปนี้</a:t>
            </a:r>
            <a:r>
              <a:rPr lang="th-TH" dirty="0" smtClean="0"/>
              <a:t>:</a:t>
            </a:r>
          </a:p>
          <a:p>
            <a:pPr lvl="1"/>
            <a:endParaRPr lang="th-TH" dirty="0"/>
          </a:p>
          <a:p>
            <a:pPr lvl="1"/>
            <a:endParaRPr lang="th-TH" dirty="0" smtClean="0"/>
          </a:p>
          <a:p>
            <a:r>
              <a:rPr lang="th-TH" dirty="0" smtClean="0"/>
              <a:t>ถ้า</a:t>
            </a:r>
            <a:r>
              <a:rPr lang="th-TH" dirty="0"/>
              <a:t>โหนดรันพ็อดที่ไม่ได้รับการจัดการโดยคอนโทรลเลอร์ แต่เป็นเพียงพ็อดเดียว: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9145" y="3291840"/>
            <a:ext cx="57514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drain </a:t>
            </a:r>
            <a:r>
              <a:rPr lang="en-US" dirty="0" err="1"/>
              <a:t>nodename</a:t>
            </a:r>
            <a:r>
              <a:rPr lang="en-US" dirty="0"/>
              <a:t> --grace-period=600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9144" y="4549735"/>
            <a:ext cx="57514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drain </a:t>
            </a:r>
            <a:r>
              <a:rPr lang="en-US" dirty="0" err="1"/>
              <a:t>nodename</a:t>
            </a:r>
            <a:r>
              <a:rPr lang="en-US" dirty="0"/>
              <a:t> --force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94307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 </a:t>
            </a:r>
            <a:r>
              <a:rPr lang="th-TH" dirty="0" smtClean="0"/>
              <a:t>การระบายโหนด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42553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ความพร้อมใช้สูง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(High Availability)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03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การกำหนดค่าติดตั้ง </a:t>
            </a:r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บนเครื่องผู้เรียน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2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ความเข้าใจความพร้อมใช้สูง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ถ้ามีการรันคลัสเตอร์ในระบบงานการผลิต ผู้เรียนจะต้องมีบริการ </a:t>
            </a:r>
            <a:r>
              <a:rPr lang="en-US" sz="3200" dirty="0" smtClean="0"/>
              <a:t>Master </a:t>
            </a:r>
            <a:r>
              <a:rPr lang="th-TH" sz="3200" dirty="0" smtClean="0"/>
              <a:t>ในค่ากำหนด </a:t>
            </a:r>
            <a:r>
              <a:rPr lang="en-US" sz="3200" dirty="0" smtClean="0"/>
              <a:t>High availability (HA)</a:t>
            </a:r>
          </a:p>
          <a:p>
            <a:r>
              <a:rPr lang="th-TH" sz="3200" dirty="0" smtClean="0"/>
              <a:t>ค่ากำหนดจะมี</a:t>
            </a:r>
          </a:p>
          <a:p>
            <a:pPr lvl="1"/>
            <a:r>
              <a:rPr lang="en-US" sz="2800" dirty="0" smtClean="0"/>
              <a:t>Clustering </a:t>
            </a:r>
            <a:r>
              <a:rPr lang="en-US" sz="2800" dirty="0" err="1" smtClean="0"/>
              <a:t>etcd</a:t>
            </a:r>
            <a:r>
              <a:rPr lang="en-US" sz="2800" dirty="0" smtClean="0"/>
              <a:t>: </a:t>
            </a:r>
            <a:r>
              <a:rPr lang="th-TH" sz="2800" dirty="0" smtClean="0"/>
              <a:t>ที่มีอย่างน้อยโหนด </a:t>
            </a:r>
            <a:r>
              <a:rPr lang="en-US" sz="2800" dirty="0" smtClean="0"/>
              <a:t>3 </a:t>
            </a:r>
            <a:r>
              <a:rPr lang="en-US" sz="2800" dirty="0" err="1" smtClean="0"/>
              <a:t>etcd</a:t>
            </a:r>
            <a:endParaRPr lang="en-US" sz="2800" dirty="0" smtClean="0"/>
          </a:p>
          <a:p>
            <a:pPr lvl="1"/>
            <a:r>
              <a:rPr lang="en-US" sz="2800" dirty="0" smtClean="0"/>
              <a:t>Replicated API servers </a:t>
            </a:r>
            <a:r>
              <a:rPr lang="th-TH" sz="2800" dirty="0" smtClean="0"/>
              <a:t>กับ </a:t>
            </a:r>
            <a:r>
              <a:rPr lang="en-US" sz="2800" dirty="0" err="1" smtClean="0"/>
              <a:t>LoadBalancer</a:t>
            </a:r>
            <a:endParaRPr lang="en-US" sz="2800" dirty="0" smtClean="0"/>
          </a:p>
          <a:p>
            <a:pPr lvl="1"/>
            <a:r>
              <a:rPr lang="th-TH" sz="2800" dirty="0" smtClean="0"/>
              <a:t>การรันหลายรายการของ </a:t>
            </a:r>
            <a:r>
              <a:rPr lang="en-US" sz="2800" dirty="0" smtClean="0"/>
              <a:t>scheduler </a:t>
            </a:r>
            <a:r>
              <a:rPr lang="th-TH" sz="2800" dirty="0" smtClean="0"/>
              <a:t>และ </a:t>
            </a:r>
            <a:r>
              <a:rPr lang="en-US" sz="2800" dirty="0" smtClean="0"/>
              <a:t>controllers</a:t>
            </a:r>
          </a:p>
          <a:p>
            <a:pPr lvl="2"/>
            <a:r>
              <a:rPr lang="th-TH" sz="2400" dirty="0" smtClean="0"/>
              <a:t>หนึ่งในนั้นจะเป็นผู้นำ, ซึ่งอื่นๆจะเป็นเครื่อง </a:t>
            </a:r>
            <a:r>
              <a:rPr lang="en-US" sz="2400" dirty="0" smtClean="0"/>
              <a:t>standby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81392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ภาพรวมของสถาปัตยกรรม </a:t>
            </a:r>
            <a:r>
              <a:rPr lang="en-US" dirty="0" smtClean="0"/>
              <a:t>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4262" y="1825625"/>
            <a:ext cx="3931087" cy="4351338"/>
          </a:xfrm>
        </p:spPr>
        <p:txBody>
          <a:bodyPr/>
          <a:lstStyle/>
          <a:p>
            <a:r>
              <a:rPr lang="th-TH" dirty="0" smtClean="0"/>
              <a:t>ไม่มีความพร้อมใช้ระดับสูง</a:t>
            </a:r>
          </a:p>
          <a:p>
            <a:endParaRPr lang="th-TH" dirty="0" smtClean="0"/>
          </a:p>
          <a:p>
            <a:endParaRPr lang="th-TH" dirty="0"/>
          </a:p>
          <a:p>
            <a:endParaRPr lang="th-TH" dirty="0" smtClean="0"/>
          </a:p>
          <a:p>
            <a:r>
              <a:rPr lang="th-TH" dirty="0" smtClean="0"/>
              <a:t>มี </a:t>
            </a:r>
            <a:r>
              <a:rPr lang="en-US" dirty="0" smtClean="0"/>
              <a:t>3 </a:t>
            </a:r>
            <a:r>
              <a:rPr lang="th-TH" dirty="0" smtClean="0"/>
              <a:t>โหนด</a:t>
            </a:r>
          </a:p>
          <a:p>
            <a:endParaRPr lang="th-TH" dirty="0"/>
          </a:p>
          <a:p>
            <a:endParaRPr lang="th-TH" dirty="0" smtClean="0"/>
          </a:p>
          <a:p>
            <a:r>
              <a:rPr lang="th-TH" dirty="0" smtClean="0"/>
              <a:t>มี </a:t>
            </a:r>
            <a:r>
              <a:rPr lang="en-US" dirty="0" smtClean="0"/>
              <a:t>5 </a:t>
            </a:r>
            <a:r>
              <a:rPr lang="th-TH" dirty="0" smtClean="0"/>
              <a:t>โหนด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450"/>
            <a:ext cx="4584263" cy="45736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97764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ผังสถาปัตยกรรมสอง </a:t>
            </a:r>
            <a:r>
              <a:rPr lang="en-US" dirty="0" smtClean="0"/>
              <a:t>- 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81" y="1335515"/>
            <a:ext cx="7851769" cy="552248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38335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คำอธิบายความพร้อมใช้สูง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/>
              <a:t>คลัสเตอร์เช่น </a:t>
            </a:r>
            <a:r>
              <a:rPr lang="en-US" dirty="0" err="1"/>
              <a:t>minikube</a:t>
            </a:r>
            <a:r>
              <a:rPr lang="en-US" dirty="0"/>
              <a:t> </a:t>
            </a:r>
            <a:r>
              <a:rPr lang="th-TH" dirty="0" smtClean="0"/>
              <a:t>ไม่จำเป็นทำ </a:t>
            </a:r>
            <a:r>
              <a:rPr lang="en-US" dirty="0"/>
              <a:t>HA - </a:t>
            </a:r>
            <a:r>
              <a:rPr lang="th-TH" dirty="0"/>
              <a:t>เป็นเพียงโหนดคลัสเตอร์เดียว</a:t>
            </a:r>
          </a:p>
          <a:p>
            <a:r>
              <a:rPr lang="th-TH" dirty="0" smtClean="0"/>
              <a:t>หากผู้เรียนจะ</a:t>
            </a:r>
            <a:r>
              <a:rPr lang="th-TH" dirty="0"/>
              <a:t>ใช้กลุ่มการผลิตบน </a:t>
            </a:r>
            <a:r>
              <a:rPr lang="en-US" dirty="0"/>
              <a:t>AWS </a:t>
            </a:r>
            <a:r>
              <a:rPr lang="th-TH" dirty="0" smtClean="0"/>
              <a:t>ผู้เรียนสามารถทำงานอย่างหนักสำหรับใช้งาน</a:t>
            </a:r>
          </a:p>
          <a:p>
            <a:r>
              <a:rPr lang="th-TH" dirty="0" smtClean="0"/>
              <a:t>หากผู้ใช้ใช้งาน</a:t>
            </a:r>
            <a:r>
              <a:rPr lang="th-TH" dirty="0"/>
              <a:t>บนแพลตฟอร์มคลาวด์อื่นให้ดูที่การปรับใช้ </a:t>
            </a:r>
            <a:r>
              <a:rPr lang="en-US" dirty="0" err="1" smtClean="0"/>
              <a:t>kube</a:t>
            </a:r>
            <a:r>
              <a:rPr lang="th-TH" dirty="0" smtClean="0"/>
              <a:t> </a:t>
            </a:r>
            <a:r>
              <a:rPr lang="en-US" dirty="0" smtClean="0"/>
              <a:t>deployment tools </a:t>
            </a:r>
            <a:r>
              <a:rPr lang="th-TH" dirty="0" smtClean="0"/>
              <a:t>สำหรับแพลตฟอร์ม</a:t>
            </a:r>
            <a:r>
              <a:rPr lang="th-TH" dirty="0"/>
              <a:t>นั้น</a:t>
            </a:r>
          </a:p>
          <a:p>
            <a:pPr lvl="1"/>
            <a:r>
              <a:rPr lang="th-TH" dirty="0" smtClean="0"/>
              <a:t> </a:t>
            </a:r>
            <a:r>
              <a:rPr lang="en-US" dirty="0" err="1"/>
              <a:t>kubeadm</a:t>
            </a:r>
            <a:r>
              <a:rPr lang="en-US" dirty="0"/>
              <a:t> </a:t>
            </a:r>
            <a:r>
              <a:rPr lang="th-TH" dirty="0"/>
              <a:t>เป็น</a:t>
            </a:r>
            <a:r>
              <a:rPr lang="th-TH" dirty="0" smtClean="0"/>
              <a:t>เครื่องมืออยู่</a:t>
            </a:r>
            <a:r>
              <a:rPr lang="th-TH" dirty="0"/>
              <a:t>ในอัลฟาที่สามารถตั้งค่าคลัสเตอร์</a:t>
            </a:r>
            <a:r>
              <a:rPr lang="th-TH" dirty="0" smtClean="0"/>
              <a:t>สำหรับผู้ใช้</a:t>
            </a:r>
            <a:endParaRPr lang="th-TH" dirty="0"/>
          </a:p>
          <a:p>
            <a:r>
              <a:rPr lang="th-TH" dirty="0" smtClean="0"/>
              <a:t>หากผู้เรียนอยู่</a:t>
            </a:r>
            <a:r>
              <a:rPr lang="th-TH" dirty="0"/>
              <a:t>บนแพลตฟอร์มที่ไม่มีเครื่องมือใด ๆ ให้ดูที่ </a:t>
            </a:r>
            <a:r>
              <a:rPr lang="en-US" dirty="0" smtClean="0">
                <a:hlinkClick r:id="rId2"/>
              </a:rPr>
              <a:t>http://kubernetes.io/docs/admin/high-availability/</a:t>
            </a:r>
            <a:r>
              <a:rPr lang="en-US" dirty="0" smtClean="0"/>
              <a:t> </a:t>
            </a:r>
            <a:r>
              <a:rPr lang="th-TH" dirty="0" smtClean="0"/>
              <a:t>เพื่อใช้</a:t>
            </a:r>
            <a:r>
              <a:rPr lang="th-TH" dirty="0"/>
              <a:t>งานด้วยตนเอง</a:t>
            </a:r>
          </a:p>
          <a:p>
            <a:r>
              <a:rPr lang="th-TH" dirty="0" smtClean="0"/>
              <a:t>ใน</a:t>
            </a:r>
            <a:r>
              <a:rPr lang="th-TH" dirty="0" smtClean="0"/>
              <a:t>การปฏิบัติการครั้ง</a:t>
            </a:r>
            <a:r>
              <a:rPr lang="th-TH" dirty="0" smtClean="0"/>
              <a:t>ต่อไปจะ</a:t>
            </a:r>
            <a:r>
              <a:rPr lang="th-TH" dirty="0"/>
              <a:t>แสดงวิธีแก้ไขการตั้งค่า </a:t>
            </a:r>
            <a:r>
              <a:rPr lang="en-US" dirty="0"/>
              <a:t>kops </a:t>
            </a:r>
            <a:r>
              <a:rPr lang="th-TH" dirty="0"/>
              <a:t>เพื่อใช้งานต้นแบบหลาย</a:t>
            </a:r>
            <a:r>
              <a:rPr lang="th-TH" dirty="0" smtClean="0"/>
              <a:t>ตัวโหนด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4262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ปฏิบัติการค่า</a:t>
            </a:r>
            <a:r>
              <a:rPr lang="th-TH" dirty="0" smtClean="0"/>
              <a:t>กำหนด </a:t>
            </a:r>
            <a:r>
              <a:rPr lang="en-US" dirty="0" smtClean="0"/>
              <a:t>HA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05766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การรวมกัน (</a:t>
            </a:r>
            <a:r>
              <a:rPr lang="en-US" dirty="0" smtClean="0"/>
              <a:t>Federation</a:t>
            </a:r>
            <a:r>
              <a:rPr lang="th-TH" dirty="0" smtClean="0"/>
              <a:t>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96846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การรวมกันคืออะไร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การรวมกันคือการอนุญาตให้จัดการคลัสเตอร์ </a:t>
            </a:r>
            <a:r>
              <a:rPr lang="en-US" sz="3200" dirty="0" err="1" smtClean="0"/>
              <a:t>Kubernetes</a:t>
            </a:r>
            <a:r>
              <a:rPr lang="en-US" sz="3200" dirty="0" smtClean="0"/>
              <a:t> </a:t>
            </a:r>
            <a:r>
              <a:rPr lang="th-TH" sz="3200" dirty="0" smtClean="0"/>
              <a:t>ได้หลายรายการ</a:t>
            </a:r>
          </a:p>
          <a:p>
            <a:pPr lvl="1"/>
            <a:r>
              <a:rPr lang="th-TH" sz="2800" dirty="0" smtClean="0"/>
              <a:t>สามารถที่จัดการต่างพื้นที่ตั้งในผู้ให้บริการคลาวด์เดียวกัน</a:t>
            </a:r>
          </a:p>
          <a:p>
            <a:pPr lvl="1"/>
            <a:r>
              <a:rPr lang="th-TH" sz="2800" dirty="0" smtClean="0"/>
              <a:t>สามารถทำคลัสเตอร์ที่ไซต์ กับคลัสเตอร์ที่คลาวด์ได้ </a:t>
            </a:r>
            <a:r>
              <a:rPr lang="th-TH" sz="2800" dirty="0"/>
              <a:t>(</a:t>
            </a:r>
            <a:r>
              <a:rPr lang="th-TH" sz="2800" dirty="0" smtClean="0"/>
              <a:t>ไฮบริด)</a:t>
            </a:r>
          </a:p>
          <a:p>
            <a:pPr lvl="1"/>
            <a:r>
              <a:rPr lang="th-TH" sz="2800" dirty="0" smtClean="0"/>
              <a:t>สามารถที่มีหนึ่งคลัสเตอร์กระจายมากกว่าผู้ให้บริการหลายแห่ง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67255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การกำหนดค่าติดตั้งการรวมกัน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ต้องมีการรัน </a:t>
            </a:r>
            <a:r>
              <a:rPr lang="en-US" sz="3200" dirty="0" smtClean="0"/>
              <a:t>Federation </a:t>
            </a:r>
          </a:p>
          <a:p>
            <a:pPr lvl="1"/>
            <a:r>
              <a:rPr lang="en-US" sz="2800" dirty="0" err="1" smtClean="0"/>
              <a:t>Etcd</a:t>
            </a:r>
            <a:r>
              <a:rPr lang="en-US" sz="2800" dirty="0" smtClean="0"/>
              <a:t> cluster</a:t>
            </a:r>
          </a:p>
          <a:p>
            <a:pPr lvl="1"/>
            <a:r>
              <a:rPr lang="en-US" sz="2800" dirty="0" smtClean="0"/>
              <a:t>Federation-</a:t>
            </a:r>
            <a:r>
              <a:rPr lang="en-US" sz="2800" dirty="0" err="1" smtClean="0"/>
              <a:t>apiserver</a:t>
            </a:r>
            <a:endParaRPr lang="en-US" sz="2800" dirty="0" smtClean="0"/>
          </a:p>
          <a:p>
            <a:pPr lvl="1"/>
            <a:r>
              <a:rPr lang="en-US" sz="2800" dirty="0" smtClean="0"/>
              <a:t>Federation-controller-manager</a:t>
            </a:r>
          </a:p>
          <a:p>
            <a:r>
              <a:rPr lang="th-TH" sz="3200" dirty="0" smtClean="0"/>
              <a:t>ผู้เรียนสามารถรันไบนารีเป็น </a:t>
            </a:r>
            <a:r>
              <a:rPr lang="en-US" sz="3200" dirty="0" smtClean="0"/>
              <a:t>pods </a:t>
            </a:r>
            <a:r>
              <a:rPr lang="th-TH" sz="3200" dirty="0" smtClean="0"/>
              <a:t>บนคลัสเตอร์ที่มีอยู่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74389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การเข้ารหัสการติดต่อ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(TLS </a:t>
            </a:r>
            <a:r>
              <a:rPr lang="th-TH" dirty="0" smtClean="0"/>
              <a:t>บน </a:t>
            </a:r>
            <a:r>
              <a:rPr lang="en-US" dirty="0" smtClean="0"/>
              <a:t>AWS ELB)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48166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การเข้ารหัสการติดต่อบน </a:t>
            </a:r>
            <a:r>
              <a:rPr lang="en-US" dirty="0" smtClean="0"/>
              <a:t>AWS ELB </a:t>
            </a:r>
            <a:r>
              <a:rPr lang="th-TH" dirty="0" smtClean="0"/>
              <a:t>คืออะไร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lnSpcReduction="10000"/>
          </a:bodyPr>
          <a:lstStyle/>
          <a:p>
            <a:r>
              <a:rPr lang="th-TH" dirty="0" smtClean="0"/>
              <a:t>ผู้เรียนสามารถติดตั้งฟีเจอร์ที่ระบุบนคลาวด์ (เหมือนการเข้ารหัส</a:t>
            </a:r>
            <a:r>
              <a:rPr lang="en-US" dirty="0" smtClean="0"/>
              <a:t> TLS </a:t>
            </a:r>
            <a:r>
              <a:rPr lang="th-TH" dirty="0" smtClean="0"/>
              <a:t>ที่ปลายทาง) บน </a:t>
            </a:r>
            <a:r>
              <a:rPr lang="en-US" dirty="0" smtClean="0"/>
              <a:t>AWS </a:t>
            </a:r>
            <a:r>
              <a:rPr lang="en-US" dirty="0" err="1" smtClean="0"/>
              <a:t>LoadBalancers</a:t>
            </a:r>
            <a:r>
              <a:rPr lang="en-US" dirty="0" smtClean="0"/>
              <a:t> </a:t>
            </a:r>
            <a:r>
              <a:rPr lang="th-TH" dirty="0" smtClean="0"/>
              <a:t>ผู้เรียนสร้าง </a:t>
            </a:r>
            <a:r>
              <a:rPr lang="en-US" dirty="0" err="1" smtClean="0"/>
              <a:t>Kubernetes</a:t>
            </a:r>
            <a:r>
              <a:rPr lang="en-US" dirty="0" smtClean="0"/>
              <a:t> </a:t>
            </a:r>
            <a:r>
              <a:rPr lang="th-TH" dirty="0" smtClean="0"/>
              <a:t>ใช้บริการของชนิด </a:t>
            </a:r>
            <a:r>
              <a:rPr lang="en-US" dirty="0" err="1" smtClean="0"/>
              <a:t>LoadBalancer</a:t>
            </a:r>
            <a:endParaRPr lang="en-US" dirty="0" smtClean="0"/>
          </a:p>
          <a:p>
            <a:r>
              <a:rPr lang="th-TH" dirty="0" smtClean="0"/>
              <a:t>ผู้เรียนจะใช้ </a:t>
            </a:r>
            <a:r>
              <a:rPr lang="en-US" dirty="0" smtClean="0"/>
              <a:t>Annotations: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th-TH" dirty="0" smtClean="0"/>
          </a:p>
          <a:p>
            <a:r>
              <a:rPr lang="th-TH" dirty="0" smtClean="0"/>
              <a:t>ในการอธิบายนี้จะกล่าวถึง </a:t>
            </a:r>
            <a:r>
              <a:rPr lang="en-US" dirty="0" smtClean="0"/>
              <a:t>possible annotations </a:t>
            </a:r>
            <a:r>
              <a:rPr lang="th-TH" dirty="0" smtClean="0"/>
              <a:t>สำหรับ </a:t>
            </a:r>
            <a:r>
              <a:rPr lang="en-US" dirty="0" smtClean="0"/>
              <a:t>AWS Elastic Load Balancer(ELB)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3463058"/>
            <a:ext cx="831664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r>
              <a:rPr lang="en-US" dirty="0"/>
              <a:t>kind: Service</a:t>
            </a:r>
          </a:p>
          <a:p>
            <a:r>
              <a:rPr lang="en-US" dirty="0"/>
              <a:t>metadata:</a:t>
            </a:r>
          </a:p>
          <a:p>
            <a:r>
              <a:rPr lang="en-US" dirty="0" smtClean="0"/>
              <a:t>   name</a:t>
            </a:r>
            <a:r>
              <a:rPr lang="en-US" dirty="0"/>
              <a:t>: example-service</a:t>
            </a:r>
          </a:p>
          <a:p>
            <a:r>
              <a:rPr lang="en-US" dirty="0" smtClean="0"/>
              <a:t>   annotations</a:t>
            </a:r>
            <a:r>
              <a:rPr lang="en-US" dirty="0"/>
              <a:t>:</a:t>
            </a:r>
          </a:p>
          <a:p>
            <a:r>
              <a:rPr lang="en-US" dirty="0" smtClean="0"/>
              <a:t>     service.beta.kubernetes.io/</a:t>
            </a:r>
            <a:r>
              <a:rPr lang="en-US" dirty="0" err="1" smtClean="0"/>
              <a:t>aws</a:t>
            </a:r>
            <a:r>
              <a:rPr lang="en-US" dirty="0" smtClean="0"/>
              <a:t>-load-balancer-</a:t>
            </a:r>
            <a:r>
              <a:rPr lang="en-US" dirty="0" err="1" smtClean="0"/>
              <a:t>ssl</a:t>
            </a:r>
            <a:r>
              <a:rPr lang="en-US" dirty="0" smtClean="0"/>
              <a:t>-cert</a:t>
            </a:r>
            <a:r>
              <a:rPr lang="en-US" dirty="0"/>
              <a:t>: </a:t>
            </a:r>
            <a:r>
              <a:rPr lang="en-US" dirty="0" err="1" smtClean="0"/>
              <a:t>arn:aws:acm:xx-xxxx-x:xxxxxxxxx:xxxxxxx</a:t>
            </a:r>
            <a:r>
              <a:rPr lang="en-US" dirty="0" smtClean="0"/>
              <a:t>/</a:t>
            </a:r>
            <a:r>
              <a:rPr lang="en-US" dirty="0" err="1" smtClean="0"/>
              <a:t>xxxxx-xxxx-xxxx-xxxx-xxxxxxxxx</a:t>
            </a:r>
            <a:endParaRPr lang="en-US" dirty="0"/>
          </a:p>
          <a:p>
            <a:r>
              <a:rPr lang="en-US" dirty="0" smtClean="0"/>
              <a:t>     service.beta.kubernetes.io/</a:t>
            </a:r>
            <a:r>
              <a:rPr lang="en-US" dirty="0" err="1" smtClean="0"/>
              <a:t>aws</a:t>
            </a:r>
            <a:r>
              <a:rPr lang="en-US" dirty="0" smtClean="0"/>
              <a:t>-load-balancer-backend-protocol</a:t>
            </a:r>
            <a:r>
              <a:rPr lang="en-US" dirty="0"/>
              <a:t>: http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02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การกำหนดค่า </a:t>
            </a:r>
            <a:r>
              <a:rPr lang="en-US" dirty="0" err="1" smtClean="0"/>
              <a:t>Minikube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Minikube</a:t>
            </a:r>
            <a:r>
              <a:rPr lang="en-US" dirty="0" smtClean="0"/>
              <a:t> </a:t>
            </a:r>
            <a:r>
              <a:rPr lang="th-TH" dirty="0" smtClean="0"/>
              <a:t>เป็นเครื่องมือที่ทำการสร้าง </a:t>
            </a:r>
            <a:r>
              <a:rPr lang="en-US" dirty="0" err="1" smtClean="0"/>
              <a:t>Kubernetes</a:t>
            </a:r>
            <a:r>
              <a:rPr lang="en-US" dirty="0" smtClean="0"/>
              <a:t> </a:t>
            </a:r>
            <a:r>
              <a:rPr lang="th-TH" dirty="0" smtClean="0"/>
              <a:t>ที่เครื่องผู้เรียน</a:t>
            </a:r>
          </a:p>
          <a:p>
            <a:r>
              <a:rPr lang="en-US" dirty="0" err="1" smtClean="0"/>
              <a:t>Minikube</a:t>
            </a:r>
            <a:r>
              <a:rPr lang="en-US" dirty="0" smtClean="0"/>
              <a:t> </a:t>
            </a:r>
            <a:r>
              <a:rPr lang="th-TH" dirty="0" smtClean="0"/>
              <a:t>รันคลัสเตอร์ </a:t>
            </a:r>
            <a:r>
              <a:rPr lang="en-US" dirty="0" err="1" smtClean="0"/>
              <a:t>Kubernetes</a:t>
            </a:r>
            <a:r>
              <a:rPr lang="en-US" dirty="0" smtClean="0"/>
              <a:t> </a:t>
            </a:r>
            <a:r>
              <a:rPr lang="th-TH" dirty="0" smtClean="0"/>
              <a:t>ในโหนดคลัสเตอร์เดียวบน </a:t>
            </a:r>
            <a:r>
              <a:rPr lang="en-US" dirty="0" smtClean="0"/>
              <a:t>Linux VM</a:t>
            </a:r>
          </a:p>
          <a:p>
            <a:r>
              <a:rPr lang="th-TH" dirty="0" smtClean="0"/>
              <a:t>เป้าหมายสำหรับผู้เรียนคนที่ต้องการเพียงการทดสอบ หรือใช้สำหรับการพัฒนา</a:t>
            </a:r>
          </a:p>
          <a:p>
            <a:r>
              <a:rPr lang="th-TH" dirty="0" smtClean="0"/>
              <a:t>สิ่งนี้สามารถใช้เปลี่ยนเป็นคลัสเตอร์สำหรับระบบการใช้งานจริง การใช้หนึ่งโหนดไม่มีความสามารถในความพร้อมใช้ระดับสูง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0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ตัวอย่างการใช้งาน </a:t>
            </a:r>
            <a:r>
              <a:rPr lang="en-US" dirty="0" smtClean="0"/>
              <a:t>TLS </a:t>
            </a:r>
            <a:r>
              <a:rPr lang="th-TH" dirty="0" smtClean="0"/>
              <a:t>บน </a:t>
            </a:r>
            <a:r>
              <a:rPr lang="en-US" dirty="0" smtClean="0"/>
              <a:t>AWS ELB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307033"/>
              </p:ext>
            </p:extLst>
          </p:nvPr>
        </p:nvGraphicFramePr>
        <p:xfrm>
          <a:off x="628650" y="1825625"/>
          <a:ext cx="788670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4187"/>
                <a:gridCol w="2522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Annotation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smtClean="0"/>
                        <a:t>คำอธิบาย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service.beta.kubernetes.io/</a:t>
                      </a:r>
                      <a:r>
                        <a:rPr lang="en-US" dirty="0" err="1" smtClean="0"/>
                        <a:t>aws</a:t>
                      </a:r>
                      <a:r>
                        <a:rPr lang="en-US" dirty="0" smtClean="0"/>
                        <a:t>-load-balancer-access-log-emit-interval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ใช้เปิดล็อกในการเข้าถึงบน </a:t>
                      </a:r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Load Balancer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service.beta.kubernetes.io/</a:t>
                      </a:r>
                      <a:r>
                        <a:rPr lang="en-US" dirty="0" err="1" smtClean="0"/>
                        <a:t>aws</a:t>
                      </a:r>
                      <a:r>
                        <a:rPr lang="en-US" dirty="0" smtClean="0"/>
                        <a:t>-load-balancer-access-log-enabled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service.beta.kubernetes.io/aws-load-balancer-access-log-s3-bucket-name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service.beta.kubernetes.io/aws-load-balancer-access-log-s3-bucket-prefix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service.beta.kubernetes.io/</a:t>
                      </a:r>
                      <a:r>
                        <a:rPr lang="en-US" dirty="0" err="1" smtClean="0"/>
                        <a:t>aws</a:t>
                      </a:r>
                      <a:r>
                        <a:rPr lang="en-US" dirty="0" smtClean="0"/>
                        <a:t>-load-balancer-additional-resource-tags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เพิ่ม </a:t>
                      </a:r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Tags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service.beta.kubernetes.io/</a:t>
                      </a:r>
                      <a:r>
                        <a:rPr lang="en-US" dirty="0" err="1" smtClean="0"/>
                        <a:t>aws</a:t>
                      </a:r>
                      <a:r>
                        <a:rPr lang="en-US" dirty="0" smtClean="0"/>
                        <a:t>-load-balancer-backend-protocol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เป็นข้อตกลงหลังบ้านเพื่อใช้งาน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24710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ตัวอย่างการใช้งาน </a:t>
            </a:r>
            <a:r>
              <a:rPr lang="en-US" dirty="0"/>
              <a:t>TLS </a:t>
            </a:r>
            <a:r>
              <a:rPr lang="th-TH" dirty="0"/>
              <a:t>บน </a:t>
            </a:r>
            <a:r>
              <a:rPr lang="en-US" dirty="0"/>
              <a:t>AWS </a:t>
            </a:r>
            <a:r>
              <a:rPr lang="en-US" dirty="0" smtClean="0"/>
              <a:t>ELB</a:t>
            </a:r>
            <a:r>
              <a:rPr lang="th-TH" dirty="0" smtClean="0"/>
              <a:t> (ต่อ</a:t>
            </a:r>
            <a:r>
              <a:rPr lang="en-US" dirty="0" smtClean="0"/>
              <a:t>1</a:t>
            </a:r>
            <a:r>
              <a:rPr lang="th-TH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95970"/>
              </p:ext>
            </p:extLst>
          </p:nvPr>
        </p:nvGraphicFramePr>
        <p:xfrm>
          <a:off x="628650" y="1825625"/>
          <a:ext cx="78867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796"/>
                <a:gridCol w="23959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Annotation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smtClean="0"/>
                        <a:t>คำอธิบาย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service.beta.kubernetes.io/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aws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-load-balancer-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ssl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-cert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Certficate</a:t>
                      </a:r>
                      <a:r>
                        <a:rPr lang="en-US" sz="2000" baseline="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ARN</a:t>
                      </a:r>
                      <a:endParaRPr lang="en-US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service.beta.kubernetes.io/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aws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-load-balancer-connection-draining-enabled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การระบายการเชื่อมต่อ</a:t>
                      </a:r>
                      <a:endParaRPr lang="en-US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service.beta.kubernetes.io/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aws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-load-balancer-connection-draining-timeout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หมดเวลาเมื่อโหนดหลังบ้านยุติระหว่างปรับขนาด</a:t>
                      </a:r>
                      <a:endParaRPr lang="en-US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service.beta.kubernetes.io/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aws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-load-balancer-connection-idle-timeout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การเชื่อมต่อหมดเวลาการใช้งาน</a:t>
                      </a:r>
                      <a:endParaRPr lang="en-US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service.beta.kubernetes.io/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aws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-load-balancer-cross-zone-load-balancing-enabled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การครอส </a:t>
                      </a:r>
                      <a:r>
                        <a:rPr lang="en-US" sz="20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AZ </a:t>
                      </a:r>
                      <a:r>
                        <a:rPr lang="en-US" sz="2000" dirty="0" err="1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loadbalancing</a:t>
                      </a:r>
                      <a:endParaRPr lang="en-US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service.beta.kubernetes.io/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aws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-load-balancer-extra-security-groups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กลุ่มความปลอดภัยพิเศษ</a:t>
                      </a:r>
                      <a:endParaRPr lang="en-US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16086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ตัวอย่างการใช้งาน </a:t>
            </a:r>
            <a:r>
              <a:rPr lang="en-US" dirty="0"/>
              <a:t>TLS </a:t>
            </a:r>
            <a:r>
              <a:rPr lang="th-TH" dirty="0"/>
              <a:t>บน </a:t>
            </a:r>
            <a:r>
              <a:rPr lang="en-US" dirty="0"/>
              <a:t>AWS ELB</a:t>
            </a:r>
            <a:r>
              <a:rPr lang="th-TH" dirty="0"/>
              <a:t> (</a:t>
            </a:r>
            <a:r>
              <a:rPr lang="th-TH" dirty="0" smtClean="0"/>
              <a:t>ต่อ</a:t>
            </a:r>
            <a:r>
              <a:rPr lang="en-US" dirty="0"/>
              <a:t>2</a:t>
            </a:r>
            <a:r>
              <a:rPr lang="th-TH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546789"/>
              </p:ext>
            </p:extLst>
          </p:nvPr>
        </p:nvGraphicFramePr>
        <p:xfrm>
          <a:off x="628650" y="1825625"/>
          <a:ext cx="7886700" cy="24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796"/>
                <a:gridCol w="23959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Annotation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smtClean="0"/>
                        <a:t>คำอธิบาย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service.beta.kubernetes.io/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aws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-load-balancer-internal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กำหนด</a:t>
                      </a:r>
                      <a:r>
                        <a:rPr lang="th-TH" sz="2000" baseline="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US" sz="2000" baseline="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ELB </a:t>
                      </a:r>
                      <a:r>
                        <a:rPr lang="th-TH" sz="2000" baseline="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ไปสู่ </a:t>
                      </a:r>
                      <a:r>
                        <a:rPr lang="en-US" sz="2000" baseline="0" dirty="0" err="1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loadbalancer</a:t>
                      </a:r>
                      <a:r>
                        <a:rPr lang="en-US" sz="2000" baseline="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th-TH" sz="2000" baseline="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ภายใน</a:t>
                      </a:r>
                      <a:endParaRPr lang="en-US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service.beta.kubernetes.io/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aws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-load-balancer-proxy-protocol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เปิดข้อตกลง </a:t>
                      </a:r>
                      <a:r>
                        <a:rPr lang="en-US" sz="20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proxy</a:t>
                      </a:r>
                      <a:endParaRPr lang="en-US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service.beta.kubernetes.io/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aws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-load-balancer-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ssl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-ports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การฟังเพื่อเปิด </a:t>
                      </a:r>
                      <a:r>
                        <a:rPr lang="en-US" sz="20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HTTPS </a:t>
                      </a:r>
                      <a:r>
                        <a:rPr lang="th-TH" sz="20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ขึ้น(ดีฟอล์ททั้งหมด)</a:t>
                      </a:r>
                      <a:endParaRPr lang="en-US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72805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ปฏิบัติการการ</a:t>
            </a:r>
            <a:r>
              <a:rPr lang="th-TH" dirty="0"/>
              <a:t>ใช้งาน </a:t>
            </a:r>
            <a:r>
              <a:rPr lang="en-US" dirty="0"/>
              <a:t>TLS </a:t>
            </a:r>
            <a:r>
              <a:rPr lang="th-TH" dirty="0"/>
              <a:t>บน </a:t>
            </a:r>
            <a:r>
              <a:rPr lang="en-US" dirty="0"/>
              <a:t>AWS </a:t>
            </a:r>
            <a:r>
              <a:rPr lang="en-US" dirty="0" smtClean="0"/>
              <a:t>ELB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08820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การทำแพกเกจ และการกระจาย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17608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75898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Helm </a:t>
            </a:r>
            <a:r>
              <a:rPr lang="th-TH" dirty="0" smtClean="0"/>
              <a:t>คืออะไร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Helm </a:t>
            </a:r>
            <a:r>
              <a:rPr lang="th-TH" dirty="0" smtClean="0"/>
              <a:t>เป็น</a:t>
            </a:r>
            <a:r>
              <a:rPr lang="th-TH" dirty="0"/>
              <a:t>วิธีที่ดีที่สุดในการค้นหาแบ่งปันและใช้ซอฟต์แวร์ที่สร้างขึ้นสำหรับ </a:t>
            </a:r>
            <a:r>
              <a:rPr lang="en-US" dirty="0" err="1" smtClean="0"/>
              <a:t>Kubernetes</a:t>
            </a:r>
            <a:r>
              <a:rPr lang="en-US" dirty="0" smtClean="0"/>
              <a:t> (</a:t>
            </a:r>
            <a:r>
              <a:rPr lang="th-TH" dirty="0"/>
              <a:t>คำจำกัดความจาก </a:t>
            </a:r>
            <a:r>
              <a:rPr lang="en-US" dirty="0"/>
              <a:t>https://helm.sh/)</a:t>
            </a:r>
          </a:p>
          <a:p>
            <a:r>
              <a:rPr lang="en-US" dirty="0" smtClean="0"/>
              <a:t>Helm </a:t>
            </a:r>
            <a:r>
              <a:rPr lang="th-TH" dirty="0"/>
              <a:t>เป็นผู้จัดการแพ็คเกจสำหรับ </a:t>
            </a:r>
            <a:r>
              <a:rPr lang="en-US" dirty="0" err="1"/>
              <a:t>Kubernetes</a:t>
            </a:r>
            <a:endParaRPr lang="en-US" dirty="0"/>
          </a:p>
          <a:p>
            <a:r>
              <a:rPr lang="th-TH" dirty="0" smtClean="0"/>
              <a:t>ช่วยให้ผู้เรียนจัดการแอปพลิเคชัน </a:t>
            </a:r>
            <a:r>
              <a:rPr lang="en-US" dirty="0" err="1"/>
              <a:t>Kubernetes</a:t>
            </a:r>
            <a:endParaRPr lang="en-US" dirty="0"/>
          </a:p>
          <a:p>
            <a:r>
              <a:rPr lang="en-US" dirty="0" smtClean="0"/>
              <a:t>Helm </a:t>
            </a:r>
            <a:r>
              <a:rPr lang="th-TH" dirty="0"/>
              <a:t>ได้รับการดูแลโดย </a:t>
            </a:r>
            <a:r>
              <a:rPr lang="en-US" dirty="0"/>
              <a:t>CNCF </a:t>
            </a:r>
            <a:r>
              <a:rPr lang="en-US" dirty="0" smtClean="0"/>
              <a:t>– The Cloud Native Computing </a:t>
            </a:r>
            <a:r>
              <a:rPr lang="th-TH" dirty="0" smtClean="0"/>
              <a:t>(</a:t>
            </a:r>
            <a:r>
              <a:rPr lang="th-TH" dirty="0"/>
              <a:t>พร้อมกับ </a:t>
            </a:r>
            <a:r>
              <a:rPr lang="en-US" dirty="0" err="1"/>
              <a:t>Kubernetes</a:t>
            </a:r>
            <a:r>
              <a:rPr lang="en-US" dirty="0"/>
              <a:t>, </a:t>
            </a:r>
            <a:r>
              <a:rPr lang="en-US" dirty="0" err="1"/>
              <a:t>fluentd</a:t>
            </a:r>
            <a:r>
              <a:rPr lang="en-US" dirty="0"/>
              <a:t>, </a:t>
            </a:r>
            <a:r>
              <a:rPr lang="en-US" dirty="0" err="1"/>
              <a:t>linkerd</a:t>
            </a:r>
            <a:r>
              <a:rPr lang="en-US" dirty="0"/>
              <a:t> </a:t>
            </a:r>
            <a:r>
              <a:rPr lang="th-TH" dirty="0"/>
              <a:t>และอื่น ๆ )</a:t>
            </a:r>
          </a:p>
          <a:p>
            <a:pPr lvl="1"/>
            <a:r>
              <a:rPr lang="th-TH" dirty="0" smtClean="0"/>
              <a:t>ขณะนี้</a:t>
            </a:r>
            <a:r>
              <a:rPr lang="th-TH" dirty="0"/>
              <a:t>ได้รับการบำรุงรักษาร่วมกับ </a:t>
            </a:r>
            <a:r>
              <a:rPr lang="en-US" dirty="0"/>
              <a:t>Microsoft, Google, </a:t>
            </a:r>
            <a:r>
              <a:rPr lang="en-US" dirty="0" err="1" smtClean="0"/>
              <a:t>Bitnami</a:t>
            </a:r>
            <a:r>
              <a:rPr lang="en-US" dirty="0" smtClean="0"/>
              <a:t>, </a:t>
            </a:r>
            <a:r>
              <a:rPr lang="th-TH" dirty="0" smtClean="0"/>
              <a:t>และ</a:t>
            </a:r>
            <a:r>
              <a:rPr lang="th-TH" dirty="0"/>
              <a:t>ชุมชน</a:t>
            </a:r>
            <a:r>
              <a:rPr lang="th-TH" dirty="0" smtClean="0"/>
              <a:t>ผู้สนับสนุน </a:t>
            </a:r>
            <a:r>
              <a:rPr lang="en-US" dirty="0" smtClean="0"/>
              <a:t>helm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87214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การเริ่มใช้ </a:t>
            </a:r>
            <a:r>
              <a:rPr lang="en-US" dirty="0" smtClean="0"/>
              <a:t>Helm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สิ่งแรกให้ดาวน์โหลด </a:t>
            </a:r>
            <a:r>
              <a:rPr lang="en-US" dirty="0" smtClean="0"/>
              <a:t>helm client</a:t>
            </a:r>
          </a:p>
          <a:p>
            <a:r>
              <a:rPr lang="th-TH" dirty="0" smtClean="0"/>
              <a:t>แล้วรัน </a:t>
            </a:r>
            <a:r>
              <a:rPr lang="en-US" dirty="0" smtClean="0"/>
              <a:t>“helm </a:t>
            </a:r>
            <a:r>
              <a:rPr lang="en-US" dirty="0" err="1" smtClean="0"/>
              <a:t>init</a:t>
            </a:r>
            <a:r>
              <a:rPr lang="en-US" dirty="0" smtClean="0"/>
              <a:t>” </a:t>
            </a:r>
            <a:r>
              <a:rPr lang="th-TH" dirty="0" smtClean="0"/>
              <a:t>เพื่อเริ่มต้น </a:t>
            </a:r>
            <a:r>
              <a:rPr lang="en-US" dirty="0" smtClean="0"/>
              <a:t>helm </a:t>
            </a:r>
            <a:r>
              <a:rPr lang="th-TH" dirty="0" smtClean="0"/>
              <a:t>บนคลัสเตอร์ </a:t>
            </a:r>
            <a:r>
              <a:rPr lang="en-US" dirty="0" err="1" smtClean="0"/>
              <a:t>Kubernetes</a:t>
            </a:r>
            <a:endParaRPr lang="en-US" dirty="0" smtClean="0"/>
          </a:p>
          <a:p>
            <a:pPr lvl="1"/>
            <a:r>
              <a:rPr lang="th-TH" dirty="0" smtClean="0"/>
              <a:t>จะต้องติดตั้ง </a:t>
            </a:r>
            <a:r>
              <a:rPr lang="en-US" dirty="0" smtClean="0"/>
              <a:t>Tiller</a:t>
            </a:r>
          </a:p>
          <a:p>
            <a:pPr lvl="1"/>
            <a:r>
              <a:rPr lang="th-TH" dirty="0" smtClean="0"/>
              <a:t>ถ้าผู้เรียนติดตั้ง </a:t>
            </a:r>
            <a:r>
              <a:rPr lang="en-US" dirty="0" smtClean="0"/>
              <a:t>RBAC </a:t>
            </a:r>
            <a:r>
              <a:rPr lang="th-TH" dirty="0"/>
              <a:t>(คลัสเตอร์ล่าสุดได้เปิดใช้งานโดย</a:t>
            </a:r>
            <a:r>
              <a:rPr lang="th-TH" dirty="0" smtClean="0"/>
              <a:t>ทันทีค่า</a:t>
            </a:r>
            <a:r>
              <a:rPr lang="th-TH" dirty="0"/>
              <a:t>เริ่มต้น) </a:t>
            </a:r>
            <a:r>
              <a:rPr lang="th-TH" dirty="0" smtClean="0"/>
              <a:t>ผู้เรียนจะต้อง</a:t>
            </a:r>
            <a:r>
              <a:rPr lang="th-TH" dirty="0"/>
              <a:t>เพิ่มกฎ </a:t>
            </a:r>
            <a:r>
              <a:rPr lang="en-US" dirty="0" err="1"/>
              <a:t>ServiceAccount</a:t>
            </a:r>
            <a:r>
              <a:rPr lang="en-US" dirty="0"/>
              <a:t> </a:t>
            </a:r>
            <a:r>
              <a:rPr lang="th-TH" dirty="0"/>
              <a:t>และ </a:t>
            </a:r>
            <a:r>
              <a:rPr lang="en-US" dirty="0"/>
              <a:t>RBAC </a:t>
            </a:r>
            <a:r>
              <a:rPr lang="th-TH" dirty="0" smtClean="0"/>
              <a:t>ด้วย</a:t>
            </a:r>
          </a:p>
          <a:p>
            <a:r>
              <a:rPr lang="th-TH" dirty="0" smtClean="0"/>
              <a:t>หลังจากสิ่งนี้ </a:t>
            </a:r>
            <a:r>
              <a:rPr lang="en-US" dirty="0" smtClean="0"/>
              <a:t>helm </a:t>
            </a:r>
            <a:r>
              <a:rPr lang="th-TH" dirty="0" smtClean="0"/>
              <a:t>ก็พร้อมใช้ และผู้เรียนสามารถ </a:t>
            </a:r>
            <a:r>
              <a:rPr lang="en-US" dirty="0" smtClean="0"/>
              <a:t>start installing charts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14125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การใช้ </a:t>
            </a:r>
            <a:r>
              <a:rPr lang="en-US" dirty="0" smtClean="0"/>
              <a:t>Helm -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รูปแบบแพกเกจของ </a:t>
            </a:r>
            <a:r>
              <a:rPr lang="en-US" dirty="0" smtClean="0"/>
              <a:t>Helm </a:t>
            </a:r>
            <a:r>
              <a:rPr lang="th-TH" dirty="0" smtClean="0"/>
              <a:t>เรียกว่า </a:t>
            </a:r>
            <a:r>
              <a:rPr lang="en-US" dirty="0" smtClean="0"/>
              <a:t>charts</a:t>
            </a:r>
          </a:p>
          <a:p>
            <a:pPr lvl="1"/>
            <a:r>
              <a:rPr lang="en-US" dirty="0" smtClean="0"/>
              <a:t>Charts </a:t>
            </a:r>
            <a:r>
              <a:rPr lang="th-TH" dirty="0" smtClean="0"/>
              <a:t>คือชุดไฟล์ที่อธิบายถึงชุดทรัยพากร </a:t>
            </a:r>
            <a:r>
              <a:rPr lang="en-US" dirty="0" err="1" smtClean="0"/>
              <a:t>Kubernetes</a:t>
            </a:r>
            <a:endParaRPr lang="en-US" dirty="0"/>
          </a:p>
          <a:p>
            <a:pPr lvl="1"/>
            <a:r>
              <a:rPr lang="en-US" dirty="0" smtClean="0"/>
              <a:t>Chart </a:t>
            </a:r>
            <a:r>
              <a:rPr lang="th-TH" dirty="0" smtClean="0"/>
              <a:t>เดียวสามารถกระจาย </a:t>
            </a:r>
            <a:r>
              <a:rPr lang="en-US" dirty="0" smtClean="0"/>
              <a:t>app </a:t>
            </a:r>
            <a:r>
              <a:rPr lang="th-TH" dirty="0" smtClean="0"/>
              <a:t>เป็นชิ้นส่วนของซอฟต์แวร์หรือฐานข้อมูล</a:t>
            </a:r>
          </a:p>
          <a:p>
            <a:pPr lvl="1"/>
            <a:r>
              <a:rPr lang="th-TH" dirty="0" smtClean="0"/>
              <a:t>สามารถ</a:t>
            </a:r>
            <a:r>
              <a:rPr lang="th-TH" dirty="0"/>
              <a:t>มีการอ้างอิงเช่น ในการ</a:t>
            </a:r>
            <a:r>
              <a:rPr lang="th-TH" dirty="0" smtClean="0"/>
              <a:t>ติดตั้ง </a:t>
            </a:r>
            <a:r>
              <a:rPr lang="en-US" dirty="0" err="1" smtClean="0"/>
              <a:t>WordPress</a:t>
            </a:r>
            <a:r>
              <a:rPr lang="th-TH" dirty="0" smtClean="0"/>
              <a:t> </a:t>
            </a:r>
            <a:r>
              <a:rPr lang="en-US" dirty="0" smtClean="0"/>
              <a:t>chart, </a:t>
            </a:r>
            <a:r>
              <a:rPr lang="th-TH" dirty="0" smtClean="0"/>
              <a:t>ผู้เรียนจำเป็นต้องมี</a:t>
            </a:r>
            <a:r>
              <a:rPr lang="en-US" dirty="0" err="1" smtClean="0"/>
              <a:t>mysql</a:t>
            </a:r>
            <a:r>
              <a:rPr lang="th-TH" dirty="0" smtClean="0"/>
              <a:t> </a:t>
            </a:r>
            <a:r>
              <a:rPr lang="en-US" dirty="0" smtClean="0"/>
              <a:t>chart</a:t>
            </a:r>
            <a:endParaRPr lang="en-US" dirty="0"/>
          </a:p>
          <a:p>
            <a:pPr lvl="1"/>
            <a:r>
              <a:rPr lang="th-TH" dirty="0" smtClean="0"/>
              <a:t>ผู้เรียนสามารถเขียน</a:t>
            </a:r>
            <a:r>
              <a:rPr lang="en-US" dirty="0" smtClean="0"/>
              <a:t> chart </a:t>
            </a:r>
            <a:r>
              <a:rPr lang="th-TH" dirty="0" smtClean="0"/>
              <a:t>ได้ด้วยตนเองเพื่อ</a:t>
            </a:r>
            <a:r>
              <a:rPr lang="th-TH" dirty="0"/>
              <a:t>ปรับ</a:t>
            </a:r>
            <a:r>
              <a:rPr lang="th-TH" dirty="0" smtClean="0"/>
              <a:t>ใช้แอปพลิเคชันของผู้เรียน</a:t>
            </a:r>
            <a:r>
              <a:rPr lang="en-US" dirty="0" err="1" smtClean="0"/>
              <a:t>Kubernetes</a:t>
            </a:r>
            <a:r>
              <a:rPr lang="en-US" dirty="0" smtClean="0"/>
              <a:t> </a:t>
            </a:r>
            <a:r>
              <a:rPr lang="th-TH" dirty="0" smtClean="0"/>
              <a:t>โดยการใช้ </a:t>
            </a:r>
            <a:r>
              <a:rPr lang="en-US" dirty="0" smtClean="0"/>
              <a:t>helm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9204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การใช้ </a:t>
            </a:r>
            <a:r>
              <a:rPr lang="en-US" dirty="0"/>
              <a:t>Helm </a:t>
            </a:r>
            <a:r>
              <a:rPr lang="en-US" dirty="0" smtClean="0"/>
              <a:t>– charts </a:t>
            </a:r>
            <a:r>
              <a:rPr lang="th-TH" dirty="0" smtClean="0"/>
              <a:t>(ต่อ)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Charts </a:t>
            </a:r>
            <a:r>
              <a:rPr lang="th-TH" dirty="0" smtClean="0"/>
              <a:t>ใช้</a:t>
            </a:r>
            <a:r>
              <a:rPr lang="th-TH" dirty="0"/>
              <a:t>เทมเพลตที่พัฒนาขึ้น</a:t>
            </a:r>
            <a:r>
              <a:rPr lang="th-TH" dirty="0" smtClean="0"/>
              <a:t>โดย</a:t>
            </a:r>
            <a:r>
              <a:rPr lang="th-TH" dirty="0"/>
              <a:t>ผู้ดูแล</a:t>
            </a:r>
            <a:r>
              <a:rPr lang="th-TH" dirty="0" smtClean="0"/>
              <a:t>แพ็คเกจ</a:t>
            </a:r>
            <a:endParaRPr lang="th-TH" dirty="0"/>
          </a:p>
          <a:p>
            <a:r>
              <a:rPr lang="th-TH" dirty="0" smtClean="0"/>
              <a:t>สิ่งเหล่านี้จะ</a:t>
            </a:r>
            <a:r>
              <a:rPr lang="th-TH" dirty="0"/>
              <a:t>สร้างไฟล์ </a:t>
            </a:r>
            <a:r>
              <a:rPr lang="en-US" dirty="0" err="1"/>
              <a:t>yaml</a:t>
            </a:r>
            <a:r>
              <a:rPr lang="en-US" dirty="0"/>
              <a:t> </a:t>
            </a:r>
            <a:r>
              <a:rPr lang="th-TH" dirty="0"/>
              <a:t>ที่ </a:t>
            </a:r>
            <a:r>
              <a:rPr lang="en-US" dirty="0" err="1"/>
              <a:t>Kubernetes</a:t>
            </a:r>
            <a:r>
              <a:rPr lang="en-US" dirty="0"/>
              <a:t> </a:t>
            </a:r>
            <a:r>
              <a:rPr lang="th-TH" dirty="0"/>
              <a:t>เข้าใจ</a:t>
            </a:r>
          </a:p>
          <a:p>
            <a:r>
              <a:rPr lang="th-TH" dirty="0" smtClean="0"/>
              <a:t>ผู้เรียนสามารถ</a:t>
            </a:r>
            <a:r>
              <a:rPr lang="th-TH" dirty="0"/>
              <a:t>คิดถึงแม่แบบเป็นไฟล์ </a:t>
            </a:r>
            <a:r>
              <a:rPr lang="en-US" dirty="0" err="1"/>
              <a:t>yaml</a:t>
            </a:r>
            <a:r>
              <a:rPr lang="en-US" dirty="0"/>
              <a:t> </a:t>
            </a:r>
            <a:r>
              <a:rPr lang="th-TH" dirty="0"/>
              <a:t>แบบไดนามิกซึ่งอาจมี</a:t>
            </a:r>
            <a:r>
              <a:rPr lang="th-TH" dirty="0" smtClean="0"/>
              <a:t>ตรรกะและ</a:t>
            </a:r>
            <a:r>
              <a:rPr lang="th-TH" dirty="0"/>
              <a:t>ตัวแปร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299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7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ทำไม </a:t>
            </a:r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6360" y="1825625"/>
            <a:ext cx="4198989" cy="435133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เงินเดือนของงานที่เกี่ยวข้องกับ </a:t>
            </a:r>
            <a:r>
              <a:rPr lang="en-US" dirty="0"/>
              <a:t>DevOps </a:t>
            </a:r>
            <a:r>
              <a:rPr lang="th-TH" dirty="0" smtClean="0"/>
              <a:t>คือ</a:t>
            </a:r>
            <a:r>
              <a:rPr lang="en-US" dirty="0" smtClean="0"/>
              <a:t>  Sky high </a:t>
            </a:r>
            <a:r>
              <a:rPr lang="th-TH" dirty="0" smtClean="0"/>
              <a:t>ถึง </a:t>
            </a:r>
            <a:r>
              <a:rPr lang="th-TH" dirty="0"/>
              <a:t>$ 146,207 โดยเฉลี่ย</a:t>
            </a:r>
            <a:r>
              <a:rPr lang="th-TH" dirty="0" smtClean="0"/>
              <a:t>ในซานฟ</a:t>
            </a:r>
            <a:r>
              <a:rPr lang="th-TH" dirty="0"/>
              <a:t>รานซิสโก</a:t>
            </a:r>
          </a:p>
          <a:p>
            <a:r>
              <a:rPr lang="en-US" dirty="0" smtClean="0"/>
              <a:t>Container</a:t>
            </a:r>
            <a:r>
              <a:rPr lang="th-TH" dirty="0" smtClean="0"/>
              <a:t>เป็นสิ่งที่เกิดขึ้นและ</a:t>
            </a:r>
            <a:r>
              <a:rPr lang="en-US" dirty="0" smtClean="0"/>
              <a:t> Kubernetes </a:t>
            </a:r>
            <a:r>
              <a:rPr lang="th-TH" dirty="0" smtClean="0"/>
              <a:t>ชนะสงคราม</a:t>
            </a:r>
            <a:r>
              <a:rPr lang="en-US" dirty="0" smtClean="0"/>
              <a:t>Container</a:t>
            </a:r>
            <a:r>
              <a:rPr lang="th-TH" dirty="0" smtClean="0"/>
              <a:t>!</a:t>
            </a:r>
          </a:p>
          <a:p>
            <a:r>
              <a:rPr lang="th-TH" dirty="0" smtClean="0"/>
              <a:t>นายจ้าง</a:t>
            </a:r>
            <a:r>
              <a:rPr lang="th-TH" dirty="0"/>
              <a:t>กำลังมองหาคนที่</a:t>
            </a:r>
            <a:r>
              <a:rPr lang="th-TH" dirty="0" smtClean="0"/>
              <a:t>มีทักษะ</a:t>
            </a:r>
            <a:r>
              <a:rPr lang="en-US" dirty="0" err="1" smtClean="0"/>
              <a:t>Docker</a:t>
            </a:r>
            <a:r>
              <a:rPr lang="th-TH" dirty="0" smtClean="0"/>
              <a:t>และ </a:t>
            </a:r>
            <a:r>
              <a:rPr lang="en-US" dirty="0"/>
              <a:t>Kubernetes </a:t>
            </a:r>
            <a:r>
              <a:rPr lang="th-TH" dirty="0"/>
              <a:t>เพื่อ</a:t>
            </a:r>
            <a:r>
              <a:rPr lang="th-TH" dirty="0" smtClean="0"/>
              <a:t>เริ่มต้น</a:t>
            </a:r>
            <a:r>
              <a:rPr lang="en-US" dirty="0" smtClean="0"/>
              <a:t> </a:t>
            </a:r>
            <a:r>
              <a:rPr lang="th-TH" dirty="0" smtClean="0"/>
              <a:t>ใช้ </a:t>
            </a:r>
            <a:r>
              <a:rPr lang="en-US" dirty="0" smtClean="0"/>
              <a:t>Kubernetes</a:t>
            </a:r>
          </a:p>
          <a:p>
            <a:r>
              <a:rPr lang="en-US" dirty="0" smtClean="0"/>
              <a:t>Container</a:t>
            </a:r>
            <a:r>
              <a:rPr lang="th-TH" dirty="0" smtClean="0"/>
              <a:t>หีบ</a:t>
            </a:r>
            <a:r>
              <a:rPr lang="th-TH" dirty="0"/>
              <a:t>ห่อและ </a:t>
            </a:r>
            <a:r>
              <a:rPr lang="en-US" dirty="0"/>
              <a:t>Kubernetes </a:t>
            </a:r>
            <a:r>
              <a:rPr lang="th-TH" dirty="0" smtClean="0"/>
              <a:t>คือเทคโนโลยี</a:t>
            </a:r>
            <a:r>
              <a:rPr lang="th-TH" dirty="0"/>
              <a:t>ที่สำคัญที่สุดใน</a:t>
            </a:r>
            <a:r>
              <a:rPr lang="th-TH" dirty="0" smtClean="0"/>
              <a:t>การเรียนรู้</a:t>
            </a:r>
            <a:r>
              <a:rPr lang="th-TH" dirty="0"/>
              <a:t>วันนี้!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" y="1577262"/>
            <a:ext cx="4304714" cy="44068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การกำหนดค่า </a:t>
            </a:r>
            <a:r>
              <a:rPr lang="en-US" dirty="0" err="1" smtClean="0"/>
              <a:t>Minikube</a:t>
            </a:r>
            <a:r>
              <a:rPr lang="th-TH" dirty="0" smtClean="0"/>
              <a:t> (ต่อ)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สามารถทำงานบน </a:t>
            </a:r>
            <a:r>
              <a:rPr lang="en-US" dirty="0" smtClean="0"/>
              <a:t>Windows, Linux </a:t>
            </a:r>
            <a:r>
              <a:rPr lang="th-TH" dirty="0" smtClean="0"/>
              <a:t>และ </a:t>
            </a:r>
            <a:r>
              <a:rPr lang="en-US" dirty="0" err="1" smtClean="0"/>
              <a:t>MacOS</a:t>
            </a:r>
            <a:endParaRPr lang="en-US" dirty="0" smtClean="0"/>
          </a:p>
          <a:p>
            <a:r>
              <a:rPr lang="th-TH" dirty="0" smtClean="0"/>
              <a:t>ผู้เรียนจำเป็นที่ต้องติดตั้ง </a:t>
            </a:r>
            <a:r>
              <a:rPr lang="en-US" dirty="0" smtClean="0"/>
              <a:t>Virtualization </a:t>
            </a:r>
            <a:r>
              <a:rPr lang="th-TH" dirty="0" smtClean="0"/>
              <a:t>ที่รัน </a:t>
            </a:r>
            <a:r>
              <a:rPr lang="en-US" dirty="0" err="1" smtClean="0"/>
              <a:t>minikube</a:t>
            </a:r>
            <a:endParaRPr lang="en-US" dirty="0" smtClean="0"/>
          </a:p>
          <a:p>
            <a:pPr lvl="1"/>
            <a:r>
              <a:rPr lang="en-US" dirty="0" err="1" smtClean="0"/>
              <a:t>VirtualBox</a:t>
            </a:r>
            <a:r>
              <a:rPr lang="en-US" dirty="0" smtClean="0"/>
              <a:t> </a:t>
            </a:r>
            <a:r>
              <a:rPr lang="th-TH" dirty="0" smtClean="0"/>
              <a:t>เป็นซอฟต์แวร์ฟรีที่ดาวน์โหลดได้จาก </a:t>
            </a:r>
            <a:r>
              <a:rPr lang="en-US" dirty="0" smtClean="0">
                <a:hlinkClick r:id="rId2"/>
              </a:rPr>
              <a:t>www.virtualbox.org</a:t>
            </a:r>
            <a:endParaRPr lang="en-US" dirty="0" smtClean="0"/>
          </a:p>
          <a:p>
            <a:r>
              <a:rPr lang="th-TH" dirty="0" smtClean="0"/>
              <a:t>ผู้เรียนสามารถที่ดาวน์โหลด </a:t>
            </a:r>
            <a:r>
              <a:rPr lang="en-US" dirty="0" err="1" smtClean="0"/>
              <a:t>minikube</a:t>
            </a:r>
            <a:r>
              <a:rPr lang="en-US" dirty="0" smtClean="0"/>
              <a:t> </a:t>
            </a:r>
            <a:r>
              <a:rPr lang="th-TH" dirty="0" smtClean="0"/>
              <a:t>จาก </a:t>
            </a:r>
            <a:r>
              <a:rPr lang="en-US" dirty="0"/>
              <a:t>https://github.com/kubernetes/minikube </a:t>
            </a:r>
            <a:endParaRPr lang="en-US" dirty="0" smtClean="0"/>
          </a:p>
          <a:p>
            <a:r>
              <a:rPr lang="th-TH" dirty="0" smtClean="0"/>
              <a:t>การปล่อยคลัสเตอร์ผู้เรียนจำเป็นที่ต้องเข้าไปใน </a:t>
            </a:r>
            <a:r>
              <a:rPr lang="en-US" dirty="0" smtClean="0"/>
              <a:t>Shell/terminal/</a:t>
            </a:r>
            <a:r>
              <a:rPr lang="en-US" dirty="0" err="1" smtClean="0"/>
              <a:t>powershell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0811" y="5498432"/>
            <a:ext cx="507732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minikube</a:t>
            </a:r>
            <a:r>
              <a:rPr lang="en-US" dirty="0" smtClean="0"/>
              <a:t> start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3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ตัวอย่างการใช้ต้นแบบ </a:t>
            </a:r>
            <a:r>
              <a:rPr lang="en-US" dirty="0" smtClean="0"/>
              <a:t>Helm </a:t>
            </a:r>
            <a:r>
              <a:rPr lang="en-US" dirty="0"/>
              <a:t>– charts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ต้นแบบภายใน </a:t>
            </a:r>
            <a:r>
              <a:rPr lang="en-US" dirty="0" smtClean="0"/>
              <a:t>chart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th-TH" dirty="0" smtClean="0"/>
              <a:t>ค่า </a:t>
            </a:r>
            <a:r>
              <a:rPr lang="en-US" dirty="0" err="1" smtClean="0"/>
              <a:t>favoriteDrink</a:t>
            </a:r>
            <a:r>
              <a:rPr lang="en-US" dirty="0" smtClean="0"/>
              <a:t> </a:t>
            </a:r>
            <a:r>
              <a:rPr lang="th-TH" dirty="0" smtClean="0"/>
              <a:t>สามารถที่เขียนทับจากผู้เรียนเมื่อมีการรันการติดตั้ง </a:t>
            </a:r>
            <a:r>
              <a:rPr lang="en-US" dirty="0" smtClean="0"/>
              <a:t>helm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2469609"/>
            <a:ext cx="7434775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r>
              <a:rPr lang="en-US" dirty="0"/>
              <a:t>kind: </a:t>
            </a:r>
            <a:r>
              <a:rPr lang="en-US" dirty="0" err="1"/>
              <a:t>ConfigMap</a:t>
            </a:r>
            <a:endParaRPr lang="en-US" dirty="0"/>
          </a:p>
          <a:p>
            <a:r>
              <a:rPr lang="en-US" dirty="0"/>
              <a:t>metadata:</a:t>
            </a:r>
          </a:p>
          <a:p>
            <a:r>
              <a:rPr lang="th-TH" dirty="0" smtClean="0"/>
              <a:t>   </a:t>
            </a:r>
            <a:r>
              <a:rPr lang="en-US" dirty="0" smtClean="0"/>
              <a:t>name</a:t>
            </a:r>
            <a:r>
              <a:rPr lang="en-US" dirty="0"/>
              <a:t>: {{ .</a:t>
            </a:r>
            <a:r>
              <a:rPr lang="en-US" dirty="0" err="1"/>
              <a:t>Release.Name</a:t>
            </a:r>
            <a:r>
              <a:rPr lang="en-US" dirty="0"/>
              <a:t> }}-</a:t>
            </a:r>
            <a:r>
              <a:rPr lang="en-US" dirty="0" err="1"/>
              <a:t>configmap</a:t>
            </a:r>
            <a:endParaRPr lang="en-US" dirty="0"/>
          </a:p>
          <a:p>
            <a:r>
              <a:rPr lang="en-US" dirty="0"/>
              <a:t>data:</a:t>
            </a:r>
          </a:p>
          <a:p>
            <a:r>
              <a:rPr lang="th-TH" dirty="0" smtClean="0"/>
              <a:t>   </a:t>
            </a:r>
            <a:r>
              <a:rPr lang="en-US" dirty="0" err="1" smtClean="0"/>
              <a:t>myvalue</a:t>
            </a:r>
            <a:r>
              <a:rPr lang="en-US" dirty="0"/>
              <a:t>: "Hello World"</a:t>
            </a:r>
          </a:p>
          <a:p>
            <a:r>
              <a:rPr lang="th-TH" dirty="0" smtClean="0"/>
              <a:t>   </a:t>
            </a:r>
            <a:r>
              <a:rPr lang="en-US" dirty="0" smtClean="0"/>
              <a:t>drink</a:t>
            </a:r>
            <a:r>
              <a:rPr lang="en-US" dirty="0"/>
              <a:t>: {{ .</a:t>
            </a:r>
            <a:r>
              <a:rPr lang="en-US" dirty="0" err="1"/>
              <a:t>Values.favoriteDrink</a:t>
            </a:r>
            <a:r>
              <a:rPr lang="en-US" dirty="0"/>
              <a:t> }}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3956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คำสั่งทั่วไปของ </a:t>
            </a:r>
            <a:r>
              <a:rPr lang="en-US" dirty="0" smtClean="0"/>
              <a:t>Helm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513160"/>
              </p:ext>
            </p:extLst>
          </p:nvPr>
        </p:nvGraphicFramePr>
        <p:xfrm>
          <a:off x="628650" y="1825625"/>
          <a:ext cx="78867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คำสั่ง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คำอธิบาย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Helm </a:t>
                      </a:r>
                      <a:r>
                        <a:rPr lang="en-US" sz="2400" dirty="0" err="1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init</a:t>
                      </a:r>
                      <a:endParaRPr lang="en-US" sz="2400" dirty="0" smtClean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Helm</a:t>
                      </a:r>
                      <a:r>
                        <a:rPr lang="en-US" sz="2400" baseline="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reset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ติดตั้ง </a:t>
                      </a:r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helm </a:t>
                      </a:r>
                      <a:r>
                        <a:rPr lang="th-TH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บนคลัสเตอร์</a:t>
                      </a:r>
                    </a:p>
                    <a:p>
                      <a:r>
                        <a:rPr lang="th-TH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นำ</a:t>
                      </a:r>
                      <a:r>
                        <a:rPr lang="th-TH" sz="2400" baseline="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US" sz="2400" baseline="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helm </a:t>
                      </a:r>
                      <a:r>
                        <a:rPr lang="th-TH" sz="2400" baseline="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จากคลัสเตอร์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Helm install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ติดตั้ง </a:t>
                      </a:r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helm chart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Helm search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ค้นหา </a:t>
                      </a:r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chart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Helm list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ดูรายการ (ที่ติดตั้ง</a:t>
                      </a:r>
                      <a:r>
                        <a:rPr lang="th-TH" sz="2400" baseline="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US" sz="2400" baseline="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charts)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Helm upgrade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ปรับปรุงสิ่งที่ปล่อย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Helm rollback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นำค่าที่ปล่อยกลับไปสู่เวอร์ชันก่อนหน้า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13774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 </a:t>
            </a:r>
            <a:r>
              <a:rPr lang="en-US" dirty="0" smtClean="0"/>
              <a:t>Helm charts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52436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การสร้าง </a:t>
            </a:r>
            <a:r>
              <a:rPr lang="en-US" dirty="0" smtClean="0"/>
              <a:t>helm charts </a:t>
            </a:r>
            <a:r>
              <a:rPr lang="th-TH" dirty="0" smtClean="0"/>
              <a:t>ของตนเอง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82604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การสร้าง </a:t>
            </a:r>
            <a:r>
              <a:rPr lang="en-US" dirty="0" smtClean="0"/>
              <a:t>helm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การสร้าง </a:t>
            </a:r>
            <a:r>
              <a:rPr lang="en-US" sz="3200" dirty="0" smtClean="0"/>
              <a:t>helm charts </a:t>
            </a:r>
            <a:r>
              <a:rPr lang="th-TH" sz="3200" dirty="0" smtClean="0"/>
              <a:t>เพื่อกระจายแอปของตนเอง</a:t>
            </a:r>
          </a:p>
          <a:p>
            <a:r>
              <a:rPr lang="th-TH" sz="3200" dirty="0"/>
              <a:t>เป็นวิธีที่แนะนำในการปรับ</a:t>
            </a:r>
            <a:r>
              <a:rPr lang="th-TH" sz="3200" dirty="0" smtClean="0"/>
              <a:t>ใช้แอปพลิเคชันของผู้เรียนบน </a:t>
            </a:r>
            <a:r>
              <a:rPr lang="en-US" sz="3200" dirty="0" err="1"/>
              <a:t>Kubernetes</a:t>
            </a:r>
            <a:endParaRPr lang="en-US" sz="3200" dirty="0"/>
          </a:p>
          <a:p>
            <a:pPr lvl="1"/>
            <a:r>
              <a:rPr lang="th-TH" sz="2800" dirty="0" smtClean="0"/>
              <a:t>บรรจุแอปให้ผู้เรียนปรับใช้แอปใน </a:t>
            </a:r>
            <a:r>
              <a:rPr lang="th-TH" sz="2800" dirty="0"/>
              <a:t>1 </a:t>
            </a:r>
            <a:r>
              <a:rPr lang="th-TH" sz="2800" dirty="0" smtClean="0"/>
              <a:t>คำสั่ง (</a:t>
            </a:r>
            <a:r>
              <a:rPr lang="th-TH" sz="2800" dirty="0"/>
              <a:t>แทนที่จะใช้ </a:t>
            </a:r>
            <a:r>
              <a:rPr lang="en-US" sz="2800" dirty="0" err="1"/>
              <a:t>kubectl</a:t>
            </a:r>
            <a:r>
              <a:rPr lang="en-US" sz="2800" dirty="0"/>
              <a:t> </a:t>
            </a:r>
            <a:r>
              <a:rPr lang="en-US" sz="2800" dirty="0" smtClean="0"/>
              <a:t>create/apply</a:t>
            </a:r>
            <a:r>
              <a:rPr lang="th-TH" sz="2800" dirty="0" smtClean="0"/>
              <a:t>)</a:t>
            </a:r>
            <a:endParaRPr lang="th-TH" sz="2800" dirty="0"/>
          </a:p>
          <a:p>
            <a:pPr lvl="1"/>
            <a:r>
              <a:rPr lang="en-US" sz="2800" dirty="0" smtClean="0"/>
              <a:t>Helm </a:t>
            </a:r>
            <a:r>
              <a:rPr lang="th-TH" sz="2800" dirty="0"/>
              <a:t>ช่วยให้สามารถอัปเกรดและย้อนกลับได้</a:t>
            </a:r>
          </a:p>
          <a:p>
            <a:pPr lvl="1"/>
            <a:r>
              <a:rPr lang="en-US" sz="2800" dirty="0" smtClean="0"/>
              <a:t>Helm chart </a:t>
            </a:r>
            <a:r>
              <a:rPr lang="th-TH" sz="2800" dirty="0" smtClean="0"/>
              <a:t>ของผู้เรียนถูก</a:t>
            </a:r>
            <a:r>
              <a:rPr lang="th-TH" sz="2800" dirty="0"/>
              <a:t>ควบคุมเวอร์ชัน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25610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ไฟล์ที่จำเป็นสำหรับ </a:t>
            </a:r>
            <a:r>
              <a:rPr lang="en-US" dirty="0" smtClean="0"/>
              <a:t>chart </a:t>
            </a:r>
            <a:r>
              <a:rPr lang="th-TH" dirty="0" smtClean="0"/>
              <a:t>ใหม่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Helm create my 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91" y="1276544"/>
            <a:ext cx="7949307" cy="5449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54027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 </a:t>
            </a:r>
            <a:r>
              <a:rPr lang="en-US" dirty="0" smtClean="0"/>
              <a:t>helm create Name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70364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 </a:t>
            </a:r>
            <a:r>
              <a:rPr lang="en-US" dirty="0" smtClean="0"/>
              <a:t>node-app-demo helm chart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02117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h-TH" dirty="0" smtClean="0"/>
              <a:t>ปฏิบัติการการ</a:t>
            </a:r>
            <a:r>
              <a:rPr lang="th-TH" dirty="0" smtClean="0"/>
              <a:t>สร้าง </a:t>
            </a:r>
            <a:r>
              <a:rPr lang="en-US" dirty="0" smtClean="0"/>
              <a:t>chart repository </a:t>
            </a:r>
            <a:r>
              <a:rPr lang="th-TH" dirty="0" smtClean="0"/>
              <a:t>โดยการใช้ </a:t>
            </a:r>
            <a:r>
              <a:rPr lang="en-US" dirty="0" smtClean="0"/>
              <a:t>AWS S3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18667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 </a:t>
            </a:r>
            <a:r>
              <a:rPr lang="th-TH" dirty="0" smtClean="0"/>
              <a:t>สร้าง และกระจาย </a:t>
            </a:r>
            <a:r>
              <a:rPr lang="en-US" dirty="0" smtClean="0"/>
              <a:t>Chart </a:t>
            </a:r>
            <a:r>
              <a:rPr lang="th-TH" dirty="0" smtClean="0"/>
              <a:t>โดยการใช้ </a:t>
            </a:r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40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ปฏิบัติการการ</a:t>
            </a:r>
            <a:r>
              <a:rPr lang="th-TH" dirty="0" smtClean="0"/>
              <a:t>สร้าง </a:t>
            </a:r>
            <a:r>
              <a:rPr lang="en-US" dirty="0" err="1" smtClean="0"/>
              <a:t>Kubernetes</a:t>
            </a:r>
            <a:r>
              <a:rPr lang="en-US" dirty="0" smtClean="0"/>
              <a:t> </a:t>
            </a:r>
            <a:r>
              <a:rPr lang="th-TH" dirty="0" smtClean="0"/>
              <a:t>โดยใช้ </a:t>
            </a:r>
            <a:r>
              <a:rPr lang="en-US" dirty="0" err="1" smtClean="0"/>
              <a:t>minikube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 smtClean="0"/>
              <a:t>ฟังก์ชันการทำงานใน </a:t>
            </a:r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0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 smtClean="0"/>
              <a:t> </a:t>
            </a:r>
            <a:r>
              <a:rPr lang="th-TH" dirty="0" smtClean="0"/>
              <a:t>คืออะไร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ผู้ให้บริการคลาวด์สาธารณะมักจะให้ความสามารถแบบไม่มีเซิร์ฟเวอร์</a:t>
            </a:r>
            <a:r>
              <a:rPr lang="th-TH" dirty="0" smtClean="0"/>
              <a:t>ที่ผู้เรียนสามารถ</a:t>
            </a:r>
            <a:r>
              <a:rPr lang="th-TH" dirty="0"/>
              <a:t>ทำ</a:t>
            </a:r>
            <a:r>
              <a:rPr lang="th-TH" dirty="0" smtClean="0"/>
              <a:t>ได้ปรับ</a:t>
            </a:r>
            <a:r>
              <a:rPr lang="th-TH" dirty="0"/>
              <a:t>ใช้ฟังก์ชันแทนอินสแตนซ์</a:t>
            </a:r>
            <a:r>
              <a:rPr lang="th-TH" dirty="0" smtClean="0"/>
              <a:t>หรือ</a:t>
            </a:r>
            <a:r>
              <a:rPr lang="en-US" dirty="0" smtClean="0"/>
              <a:t>Container</a:t>
            </a:r>
            <a:endParaRPr lang="th-TH" dirty="0"/>
          </a:p>
          <a:p>
            <a:pPr lvl="1"/>
            <a:r>
              <a:rPr lang="th-TH" dirty="0" smtClean="0"/>
              <a:t>ฟังก์ชัน </a:t>
            </a:r>
            <a:r>
              <a:rPr lang="en-US" dirty="0" smtClean="0"/>
              <a:t>Azure</a:t>
            </a:r>
          </a:p>
          <a:p>
            <a:pPr lvl="1"/>
            <a:r>
              <a:rPr lang="en-US" dirty="0" smtClean="0"/>
              <a:t>AWS </a:t>
            </a:r>
            <a:r>
              <a:rPr lang="en-US" dirty="0"/>
              <a:t>Lambda</a:t>
            </a:r>
          </a:p>
          <a:p>
            <a:pPr lvl="1"/>
            <a:r>
              <a:rPr lang="th-TH" dirty="0" smtClean="0"/>
              <a:t>ฟังก์ชัน </a:t>
            </a:r>
            <a:r>
              <a:rPr lang="en-US" dirty="0"/>
              <a:t>Google Cloud</a:t>
            </a:r>
          </a:p>
          <a:p>
            <a:r>
              <a:rPr lang="th-TH" dirty="0" smtClean="0"/>
              <a:t>ด้วย</a:t>
            </a:r>
            <a:r>
              <a:rPr lang="th-TH" dirty="0"/>
              <a:t>ผลิตภัณฑ์</a:t>
            </a:r>
            <a:r>
              <a:rPr lang="th-TH" dirty="0" smtClean="0"/>
              <a:t>เหล่านี้ผู้เรียนไม่</a:t>
            </a:r>
            <a:r>
              <a:rPr lang="th-TH" dirty="0"/>
              <a:t>จำเป็นต้องจัดการโครงสร้าง</a:t>
            </a:r>
            <a:r>
              <a:rPr lang="th-TH" dirty="0" smtClean="0"/>
              <a:t>พื้นฐาน </a:t>
            </a:r>
            <a:endParaRPr lang="th-TH" dirty="0"/>
          </a:p>
          <a:p>
            <a:r>
              <a:rPr lang="th-TH" dirty="0" smtClean="0"/>
              <a:t>ฟังก์ชัน</a:t>
            </a:r>
            <a:r>
              <a:rPr lang="th-TH" dirty="0"/>
              <a:t>นี้ยัง</a:t>
            </a:r>
            <a:r>
              <a:rPr lang="th-TH" dirty="0" smtClean="0"/>
              <a:t>ไม่ “ทำงาน</a:t>
            </a:r>
            <a:r>
              <a:rPr lang="th-TH" dirty="0"/>
              <a:t>ตลอดเวลา” ไม่</a:t>
            </a:r>
            <a:r>
              <a:rPr lang="th-TH" dirty="0" smtClean="0"/>
              <a:t>เหมือนกับ</a:t>
            </a:r>
            <a:r>
              <a:rPr lang="en-US" dirty="0" smtClean="0"/>
              <a:t>Container</a:t>
            </a:r>
            <a:r>
              <a:rPr lang="th-TH" dirty="0" smtClean="0"/>
              <a:t>และ</a:t>
            </a:r>
            <a:r>
              <a:rPr lang="th-TH" dirty="0"/>
              <a:t>อินสแตนซ์</a:t>
            </a:r>
            <a:r>
              <a:rPr lang="th-TH" dirty="0" smtClean="0"/>
              <a:t>ซึ่งสามารถ</a:t>
            </a:r>
            <a:r>
              <a:rPr lang="th-TH" dirty="0"/>
              <a:t>ลดค่าใช้จ่ายของเซิร์ฟเวอร์ได้อย่างมากหากไม่จำเป็นต้องใช้</a:t>
            </a:r>
            <a:r>
              <a:rPr lang="th-TH" dirty="0" smtClean="0"/>
              <a:t>ฟังก์ชันดำเนินการ</a:t>
            </a:r>
            <a:r>
              <a:rPr lang="th-TH" dirty="0"/>
              <a:t>มาก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7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</a:t>
            </a:r>
            <a:r>
              <a:rPr lang="th-TH" dirty="0"/>
              <a:t>คือ</a:t>
            </a:r>
            <a:r>
              <a:rPr lang="th-TH" dirty="0" smtClean="0"/>
              <a:t>อะไร(ต่อ)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Serverless</a:t>
            </a:r>
            <a:r>
              <a:rPr lang="en-US" sz="3200" dirty="0"/>
              <a:t> </a:t>
            </a:r>
            <a:r>
              <a:rPr lang="th-TH" sz="3200" dirty="0"/>
              <a:t>ในระบบคลาวด์สาธารณะสามารถลดความซับซ้อนต้นทุนการดำเนินการ</a:t>
            </a:r>
            <a:r>
              <a:rPr lang="th-TH" sz="3200" dirty="0" smtClean="0"/>
              <a:t>และเวลา</a:t>
            </a:r>
            <a:r>
              <a:rPr lang="th-TH" sz="3200" dirty="0"/>
              <a:t>ทางวิศวกรรมใน</a:t>
            </a:r>
            <a:r>
              <a:rPr lang="th-TH" sz="3200" dirty="0" smtClean="0"/>
              <a:t>การเรียกโค้ดทำการรัน</a:t>
            </a:r>
            <a:endParaRPr lang="th-TH" sz="3200" dirty="0"/>
          </a:p>
          <a:p>
            <a:pPr lvl="1"/>
            <a:r>
              <a:rPr lang="th-TH" sz="2800" dirty="0" smtClean="0"/>
              <a:t>ผู้เรียนไม่</a:t>
            </a:r>
            <a:r>
              <a:rPr lang="th-TH" sz="2800" dirty="0"/>
              <a:t>จำเป็นต้องจัดการการกระจาย </a:t>
            </a:r>
            <a:r>
              <a:rPr lang="en-US" sz="2800" dirty="0"/>
              <a:t>Windows / Linux</a:t>
            </a:r>
          </a:p>
          <a:p>
            <a:pPr lvl="1"/>
            <a:r>
              <a:rPr lang="th-TH" sz="2800" dirty="0" smtClean="0"/>
              <a:t>ผู้เรียนไม่</a:t>
            </a:r>
            <a:r>
              <a:rPr lang="th-TH" sz="2800" dirty="0"/>
              <a:t>จำเป็นต้อง</a:t>
            </a:r>
            <a:r>
              <a:rPr lang="th-TH" sz="2800" dirty="0" smtClean="0"/>
              <a:t>สร้าง</a:t>
            </a:r>
            <a:r>
              <a:rPr lang="en-US" sz="2800" dirty="0" smtClean="0"/>
              <a:t>Container</a:t>
            </a:r>
            <a:endParaRPr lang="th-TH" sz="2800" dirty="0"/>
          </a:p>
          <a:p>
            <a:pPr lvl="1"/>
            <a:r>
              <a:rPr lang="th-TH" sz="2800" dirty="0" smtClean="0"/>
              <a:t>ผู้เรียนจ่าย</a:t>
            </a:r>
            <a:r>
              <a:rPr lang="th-TH" sz="2800" dirty="0"/>
              <a:t>เฉพาะเวลาที่ฟังก์ชัน</a:t>
            </a:r>
            <a:r>
              <a:rPr lang="th-TH" sz="2800" dirty="0" smtClean="0"/>
              <a:t>ของผู้เรียนกำลัง</a:t>
            </a:r>
            <a:r>
              <a:rPr lang="th-TH" sz="2800" dirty="0"/>
              <a:t>ทำงาน</a:t>
            </a:r>
          </a:p>
          <a:p>
            <a:pPr lvl="1"/>
            <a:r>
              <a:rPr lang="th-TH" sz="2800" dirty="0" smtClean="0"/>
              <a:t>ผู้พัฒนา</a:t>
            </a:r>
            <a:r>
              <a:rPr lang="th-TH" sz="2800" dirty="0"/>
              <a:t>สามารถ "เพียงแค่กด" รหัสและไม่ต้องกังวลกับหลาย </a:t>
            </a:r>
            <a:r>
              <a:rPr lang="th-TH" sz="2800" dirty="0" smtClean="0"/>
              <a:t>ๆด้าน</a:t>
            </a:r>
            <a:r>
              <a:rPr lang="th-TH" sz="2800" dirty="0"/>
              <a:t>การดำเนินงาน</a:t>
            </a:r>
          </a:p>
          <a:p>
            <a:pPr lvl="2"/>
            <a:r>
              <a:rPr lang="th-TH" sz="2400" dirty="0" smtClean="0"/>
              <a:t>แม้ว่า“</a:t>
            </a:r>
            <a:r>
              <a:rPr lang="en-US" sz="2400" dirty="0" smtClean="0"/>
              <a:t>cold-starts</a:t>
            </a:r>
            <a:r>
              <a:rPr lang="th-TH" sz="2400" dirty="0" smtClean="0"/>
              <a:t>” </a:t>
            </a:r>
            <a:r>
              <a:rPr lang="th-TH" sz="2400" dirty="0"/>
              <a:t>เวลาสำหรับ</a:t>
            </a:r>
            <a:r>
              <a:rPr lang="th-TH" sz="2400" dirty="0" smtClean="0"/>
              <a:t>ฟังก์ชัน</a:t>
            </a:r>
            <a:r>
              <a:rPr lang="th-TH" sz="2400" dirty="0"/>
              <a:t>ในการเริ่มหลังจากที่มันไม่ได้</a:t>
            </a:r>
            <a:r>
              <a:rPr lang="th-TH" sz="2400" dirty="0" smtClean="0"/>
              <a:t>เป็นเรียกใช้</a:t>
            </a:r>
            <a:r>
              <a:rPr lang="th-TH" sz="2400" dirty="0"/>
              <a:t>บางครั้งอาจเป็นปัญหาการดำเนินงานที่ต้อง</a:t>
            </a:r>
            <a:r>
              <a:rPr lang="th-TH" sz="2400" dirty="0" smtClean="0"/>
              <a:t>ดำเนินการใส่</a:t>
            </a:r>
            <a:r>
              <a:rPr lang="th-TH" sz="2400" dirty="0"/>
              <a:t>ใจ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8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ตัวอย่างของฟังก์ชัน </a:t>
            </a:r>
            <a:r>
              <a:rPr lang="en-US" dirty="0" smtClean="0"/>
              <a:t>AWS 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th-TH" dirty="0" smtClean="0"/>
              <a:t>ผู้เรียนจำเป็นต้องติดตั้งเมื่อโค้ดถูกสั่งงาน</a:t>
            </a:r>
          </a:p>
          <a:p>
            <a:r>
              <a:rPr lang="th-TH" dirty="0" smtClean="0"/>
              <a:t>สำหรับตัวอย่างใน </a:t>
            </a:r>
            <a:r>
              <a:rPr lang="en-US" dirty="0" smtClean="0"/>
              <a:t>AWS </a:t>
            </a:r>
            <a:r>
              <a:rPr lang="th-TH" dirty="0" smtClean="0"/>
              <a:t>ผู้เรียนจะใช้ </a:t>
            </a:r>
            <a:r>
              <a:rPr lang="en-US" dirty="0" smtClean="0"/>
              <a:t>API Gateway, </a:t>
            </a:r>
            <a:r>
              <a:rPr lang="th-TH" dirty="0" smtClean="0"/>
              <a:t>เพื่อติดตั้ง </a:t>
            </a:r>
            <a:r>
              <a:rPr lang="en-US" dirty="0" smtClean="0"/>
              <a:t>URL </a:t>
            </a:r>
            <a:r>
              <a:rPr lang="th-TH" dirty="0" smtClean="0"/>
              <a:t>ที่จะเข้าไปเกี่ยวกับฟังก์ชันเมื่อเข้าไปเยี่ยมเยียน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54480" y="2067003"/>
            <a:ext cx="528241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exports.handler</a:t>
            </a:r>
            <a:r>
              <a:rPr lang="en-US" dirty="0"/>
              <a:t> = function(event, context) {</a:t>
            </a:r>
          </a:p>
          <a:p>
            <a:r>
              <a:rPr lang="en-US" dirty="0" err="1"/>
              <a:t>context.succeed</a:t>
            </a:r>
            <a:r>
              <a:rPr lang="en-US" dirty="0"/>
              <a:t>(“Hello, World!”);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8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 smtClean="0"/>
              <a:t> </a:t>
            </a:r>
            <a:r>
              <a:rPr lang="th-TH" dirty="0" smtClean="0"/>
              <a:t>ใน </a:t>
            </a:r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/>
              <a:t>แทนที่จะ</a:t>
            </a:r>
            <a:r>
              <a:rPr lang="th-TH" dirty="0" smtClean="0"/>
              <a:t>ใช้</a:t>
            </a:r>
            <a:r>
              <a:rPr lang="en-US" dirty="0" smtClean="0"/>
              <a:t>Container</a:t>
            </a:r>
            <a:r>
              <a:rPr lang="th-TH" dirty="0" smtClean="0"/>
              <a:t>เพื่อ</a:t>
            </a:r>
            <a:r>
              <a:rPr lang="th-TH" dirty="0"/>
              <a:t>เริ่มโปรแกรมประยุกต์บน </a:t>
            </a:r>
            <a:r>
              <a:rPr lang="en-US" dirty="0" err="1"/>
              <a:t>Kubernetes</a:t>
            </a:r>
            <a:r>
              <a:rPr lang="en-US" dirty="0"/>
              <a:t> </a:t>
            </a:r>
            <a:r>
              <a:rPr lang="th-TH" dirty="0" smtClean="0"/>
              <a:t>ผู้เรียนสามารถ</a:t>
            </a:r>
            <a:r>
              <a:rPr lang="th-TH" dirty="0"/>
              <a:t>ใช้ฟังก์ชันได้</a:t>
            </a:r>
          </a:p>
          <a:p>
            <a:r>
              <a:rPr lang="th-TH" dirty="0" smtClean="0"/>
              <a:t>ปัจจุบัน</a:t>
            </a:r>
            <a:r>
              <a:rPr lang="th-TH" dirty="0"/>
              <a:t>โครงการยอดนิยมที่เปิดใช้งาน</a:t>
            </a:r>
            <a:r>
              <a:rPr lang="th-TH" dirty="0" smtClean="0"/>
              <a:t>ฟังก์ชัน</a:t>
            </a:r>
            <a:r>
              <a:rPr lang="th-TH" dirty="0"/>
              <a:t>คือ:</a:t>
            </a:r>
          </a:p>
          <a:p>
            <a:pPr lvl="1"/>
            <a:r>
              <a:rPr lang="en-US" dirty="0" err="1" smtClean="0"/>
              <a:t>OpenFaas</a:t>
            </a:r>
            <a:endParaRPr lang="en-US" dirty="0"/>
          </a:p>
          <a:p>
            <a:pPr lvl="1"/>
            <a:r>
              <a:rPr lang="en-US" dirty="0" err="1" smtClean="0"/>
              <a:t>Kubeless</a:t>
            </a:r>
            <a:endParaRPr lang="th-TH" dirty="0" smtClean="0"/>
          </a:p>
          <a:p>
            <a:pPr lvl="1"/>
            <a:r>
              <a:rPr lang="en-US" dirty="0" smtClean="0"/>
              <a:t>Fission</a:t>
            </a:r>
            <a:endParaRPr lang="th-TH" dirty="0" smtClean="0"/>
          </a:p>
          <a:p>
            <a:pPr lvl="1"/>
            <a:r>
              <a:rPr lang="en-US" dirty="0" err="1" smtClean="0"/>
              <a:t>OpenWhisk</a:t>
            </a:r>
            <a:endParaRPr lang="en-US" dirty="0"/>
          </a:p>
          <a:p>
            <a:r>
              <a:rPr lang="th-TH" dirty="0" smtClean="0"/>
              <a:t>ผู้เรียนสามารถ</a:t>
            </a:r>
            <a:r>
              <a:rPr lang="th-TH" dirty="0"/>
              <a:t>ติดตั้งและใช้โครงการใด ๆ เพื่อให้นักพัฒนาเปิดใช้งาน</a:t>
            </a:r>
            <a:r>
              <a:rPr lang="th-TH" dirty="0" smtClean="0"/>
              <a:t>ฟังก์ชันในคลัสเตอร์ </a:t>
            </a:r>
            <a:r>
              <a:rPr lang="en-US" dirty="0" err="1" smtClean="0"/>
              <a:t>Kubernetes</a:t>
            </a:r>
            <a:r>
              <a:rPr lang="en-US" dirty="0" smtClean="0"/>
              <a:t> </a:t>
            </a:r>
            <a:r>
              <a:rPr lang="th-TH" dirty="0" smtClean="0"/>
              <a:t>ของผู้เรียน</a:t>
            </a:r>
            <a:endParaRPr lang="th-TH" dirty="0"/>
          </a:p>
          <a:p>
            <a:r>
              <a:rPr lang="th-TH" dirty="0" smtClean="0"/>
              <a:t>ใน</a:t>
            </a:r>
            <a:r>
              <a:rPr lang="th-TH" dirty="0"/>
              <a:t>ฐานะผู้ดูแล</a:t>
            </a:r>
            <a:r>
              <a:rPr lang="th-TH" dirty="0" smtClean="0"/>
              <a:t>ระบบผู้เรียนจะ</a:t>
            </a:r>
            <a:r>
              <a:rPr lang="th-TH" dirty="0"/>
              <a:t>ยังต้อง</a:t>
            </a:r>
            <a:r>
              <a:rPr lang="th-TH" dirty="0" smtClean="0"/>
              <a:t>จัดการภายใต้โครงสร้างพื้นฐาน </a:t>
            </a:r>
            <a:r>
              <a:rPr lang="th-TH" dirty="0"/>
              <a:t>แต่</a:t>
            </a:r>
            <a:r>
              <a:rPr lang="th-TH" dirty="0" smtClean="0"/>
              <a:t>จากมุมมอง</a:t>
            </a:r>
            <a:r>
              <a:rPr lang="th-TH" dirty="0"/>
              <a:t>นักพัฒนา</a:t>
            </a:r>
            <a:r>
              <a:rPr lang="th-TH" dirty="0" smtClean="0"/>
              <a:t>ซอฟต์แวร์/ซึ่งจะ</a:t>
            </a:r>
            <a:r>
              <a:rPr lang="th-TH" dirty="0"/>
              <a:t>สามารถปรับใช้</a:t>
            </a:r>
            <a:r>
              <a:rPr lang="th-TH" dirty="0" smtClean="0"/>
              <a:t>ฟังก์ชัน</a:t>
            </a:r>
            <a:r>
              <a:rPr lang="th-TH" dirty="0"/>
              <a:t>ได้อย่างรวดเร็วและง่ายดายบน </a:t>
            </a:r>
            <a:r>
              <a:rPr lang="en-US" dirty="0" err="1"/>
              <a:t>Kubernetes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1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</a:t>
            </a:r>
            <a:r>
              <a:rPr lang="th-TH" dirty="0"/>
              <a:t>ใน </a:t>
            </a:r>
            <a:r>
              <a:rPr lang="en-US" dirty="0" err="1" smtClean="0"/>
              <a:t>Kubernetes</a:t>
            </a:r>
            <a:r>
              <a:rPr lang="th-TH" dirty="0" smtClean="0"/>
              <a:t> (ต่อ)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โครงการทั้งหมดเหล่านี้ค่อนข้างใหม่ (ณ เดือนกันยายน 2561) </a:t>
            </a:r>
            <a:r>
              <a:rPr lang="th-TH" dirty="0" smtClean="0"/>
              <a:t>ดังนั้นคุณลักษณะจะยังคงปรับเปลี่ยนได้ตลอด</a:t>
            </a:r>
          </a:p>
          <a:p>
            <a:pPr lvl="1"/>
            <a:r>
              <a:rPr lang="th-TH" dirty="0" smtClean="0"/>
              <a:t>หากผู้เรียนกำลัง</a:t>
            </a:r>
            <a:r>
              <a:rPr lang="th-TH" dirty="0"/>
              <a:t>มองหาการใช้</a:t>
            </a:r>
            <a:r>
              <a:rPr lang="th-TH" dirty="0" smtClean="0"/>
              <a:t>เทคโนโลยี</a:t>
            </a:r>
            <a:r>
              <a:rPr lang="en-US" dirty="0" smtClean="0"/>
              <a:t> </a:t>
            </a:r>
            <a:r>
              <a:rPr lang="en-US" dirty="0" err="1" smtClean="0"/>
              <a:t>Serverless</a:t>
            </a:r>
            <a:r>
              <a:rPr lang="en-US" dirty="0" smtClean="0"/>
              <a:t> </a:t>
            </a:r>
            <a:r>
              <a:rPr lang="th-TH" dirty="0" smtClean="0"/>
              <a:t>สำหรับผู้ใช้คลัส</a:t>
            </a:r>
            <a:r>
              <a:rPr lang="th-TH" dirty="0"/>
              <a:t>เตอร์ </a:t>
            </a:r>
            <a:r>
              <a:rPr lang="en-US" dirty="0" err="1"/>
              <a:t>Kubernetes</a:t>
            </a:r>
            <a:r>
              <a:rPr lang="en-US" dirty="0"/>
              <a:t> </a:t>
            </a:r>
            <a:r>
              <a:rPr lang="th-TH" dirty="0"/>
              <a:t>เป็นการดีที่สุดที่จะเปรียบเทียบคุณลักษณะ</a:t>
            </a:r>
            <a:r>
              <a:rPr lang="th-TH" dirty="0" smtClean="0"/>
              <a:t>และของ</a:t>
            </a:r>
            <a:r>
              <a:rPr lang="th-TH" dirty="0"/>
              <a:t>ผลิตภัณฑ์ซอฟต์แวร์ที่หลากหลายและทำการตัดสินใจ</a:t>
            </a:r>
            <a:r>
              <a:rPr lang="th-TH" dirty="0" smtClean="0"/>
              <a:t>ของผู้เรียนเอง</a:t>
            </a:r>
            <a:endParaRPr lang="th-TH" dirty="0"/>
          </a:p>
          <a:p>
            <a:r>
              <a:rPr lang="th-TH" dirty="0" smtClean="0"/>
              <a:t>ใน</a:t>
            </a:r>
            <a:r>
              <a:rPr lang="th-TH" dirty="0"/>
              <a:t>หลักสูตร</a:t>
            </a:r>
            <a:r>
              <a:rPr lang="th-TH" dirty="0" smtClean="0"/>
              <a:t>นี้</a:t>
            </a:r>
            <a:r>
              <a:rPr lang="th-TH" dirty="0" smtClean="0"/>
              <a:t>จะปฏิบัติการ </a:t>
            </a:r>
            <a:r>
              <a:rPr lang="en-US" dirty="0" err="1"/>
              <a:t>Kubeless</a:t>
            </a:r>
            <a:r>
              <a:rPr lang="en-US" dirty="0"/>
              <a:t> </a:t>
            </a:r>
            <a:r>
              <a:rPr lang="th-TH" dirty="0"/>
              <a:t>ซึ่งติดตั้งและใช้งานได้ง่าย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0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Kubeless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8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Kubeless</a:t>
            </a:r>
            <a:r>
              <a:rPr lang="en-US" dirty="0" smtClean="0"/>
              <a:t> </a:t>
            </a:r>
            <a:r>
              <a:rPr lang="th-TH" dirty="0" smtClean="0"/>
              <a:t>คืออะไร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Kubeless</a:t>
            </a:r>
            <a:r>
              <a:rPr lang="en-US" dirty="0"/>
              <a:t> </a:t>
            </a:r>
            <a:r>
              <a:rPr lang="th-TH" dirty="0"/>
              <a:t>เป็นเฟรมเวิร์กของ </a:t>
            </a:r>
            <a:r>
              <a:rPr lang="en-US" dirty="0" err="1"/>
              <a:t>Kubernetes</a:t>
            </a:r>
            <a:r>
              <a:rPr lang="en-US" dirty="0"/>
              <a:t> (</a:t>
            </a:r>
            <a:r>
              <a:rPr lang="th-TH" dirty="0"/>
              <a:t>ที่มา</a:t>
            </a:r>
            <a:r>
              <a:rPr lang="th-TH" dirty="0" smtClean="0"/>
              <a:t>: </a:t>
            </a:r>
            <a:r>
              <a:rPr lang="en-US" dirty="0" smtClean="0"/>
              <a:t>https://github.com/kubeless </a:t>
            </a:r>
            <a:r>
              <a:rPr lang="en-US" dirty="0"/>
              <a:t>/ </a:t>
            </a:r>
            <a:r>
              <a:rPr lang="en-US" dirty="0" err="1"/>
              <a:t>kubeless</a:t>
            </a:r>
            <a:r>
              <a:rPr lang="en-US" dirty="0"/>
              <a:t> /)</a:t>
            </a:r>
          </a:p>
          <a:p>
            <a:pPr lvl="1"/>
            <a:r>
              <a:rPr lang="th-TH" dirty="0" smtClean="0"/>
              <a:t>ใช้</a:t>
            </a:r>
            <a:r>
              <a:rPr lang="th-TH" dirty="0"/>
              <a:t>ประโยชน์จากทรัพยากร </a:t>
            </a:r>
            <a:r>
              <a:rPr lang="en-US" dirty="0" err="1"/>
              <a:t>Kubernetes</a:t>
            </a:r>
            <a:r>
              <a:rPr lang="en-US" dirty="0"/>
              <a:t> </a:t>
            </a:r>
            <a:r>
              <a:rPr lang="th-TH" dirty="0"/>
              <a:t>เพื่อจัดเตรียมการปรับขนาดอัตโนมัติ </a:t>
            </a:r>
            <a:r>
              <a:rPr lang="en-US" dirty="0" smtClean="0"/>
              <a:t>API</a:t>
            </a:r>
            <a:r>
              <a:rPr lang="th-TH" dirty="0" smtClean="0"/>
              <a:t> การ</a:t>
            </a:r>
            <a:r>
              <a:rPr lang="th-TH" dirty="0"/>
              <a:t>กำหนดเส้นทางการตรวจสอบและอื่น ๆ</a:t>
            </a:r>
          </a:p>
          <a:p>
            <a:r>
              <a:rPr lang="th-TH" dirty="0" smtClean="0"/>
              <a:t>ใช้</a:t>
            </a:r>
            <a:r>
              <a:rPr lang="th-TH" dirty="0"/>
              <a:t>ข้อกำหนดทรัพยากรที่กำหนดเองเพื่อสร้าง</a:t>
            </a:r>
            <a:r>
              <a:rPr lang="th-TH" dirty="0" smtClean="0"/>
              <a:t>ฟังก์ชัน</a:t>
            </a:r>
            <a:endParaRPr lang="th-TH" dirty="0"/>
          </a:p>
          <a:p>
            <a:r>
              <a:rPr lang="th-TH" dirty="0" smtClean="0"/>
              <a:t>เป็น</a:t>
            </a:r>
            <a:r>
              <a:rPr lang="th-TH" dirty="0"/>
              <a:t>โอเพ่นซอร์สและไม่เกี่ยวข้องกับองค์กรการค้าใด ๆ</a:t>
            </a:r>
          </a:p>
          <a:p>
            <a:r>
              <a:rPr lang="th-TH" dirty="0" smtClean="0"/>
              <a:t>มี </a:t>
            </a:r>
            <a:r>
              <a:rPr lang="en-US" dirty="0"/>
              <a:t>UI </a:t>
            </a:r>
            <a:r>
              <a:rPr lang="th-TH" dirty="0"/>
              <a:t>สำหรับนักพัฒนาในการปรับใช้</a:t>
            </a:r>
            <a:r>
              <a:rPr lang="th-TH" dirty="0" smtClean="0"/>
              <a:t>ฟังก์ชัน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5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Kubeless</a:t>
            </a:r>
            <a:r>
              <a:rPr lang="en-US" dirty="0" smtClean="0"/>
              <a:t> </a:t>
            </a:r>
            <a:r>
              <a:rPr lang="th-TH" dirty="0" smtClean="0"/>
              <a:t>รองรับกับภาษา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ด้วย </a:t>
            </a:r>
            <a:r>
              <a:rPr lang="en-US" dirty="0" err="1"/>
              <a:t>kubeless</a:t>
            </a:r>
            <a:r>
              <a:rPr lang="en-US" dirty="0"/>
              <a:t> </a:t>
            </a:r>
            <a:r>
              <a:rPr lang="th-TH" dirty="0" smtClean="0"/>
              <a:t>ผู้เรียนสามารถ</a:t>
            </a:r>
            <a:r>
              <a:rPr lang="th-TH" dirty="0"/>
              <a:t>ปรับใช้ฟังก์ชันในภาษา</a:t>
            </a:r>
            <a:r>
              <a:rPr lang="th-TH" dirty="0" smtClean="0"/>
              <a:t>ที่ผู้เรียนต้องการ</a:t>
            </a:r>
          </a:p>
          <a:p>
            <a:r>
              <a:rPr lang="th-TH" dirty="0" smtClean="0"/>
              <a:t>ในปัจจุบันรันไทม์ที่สนับสนุน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NodeJS</a:t>
            </a:r>
            <a:endParaRPr lang="en-US" dirty="0" smtClean="0"/>
          </a:p>
          <a:p>
            <a:pPr lvl="1"/>
            <a:r>
              <a:rPr lang="en-US" dirty="0" smtClean="0"/>
              <a:t>Ruby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.NET</a:t>
            </a:r>
          </a:p>
          <a:p>
            <a:pPr lvl="1"/>
            <a:r>
              <a:rPr lang="en-US" dirty="0" err="1" smtClean="0"/>
              <a:t>Golang</a:t>
            </a:r>
            <a:endParaRPr lang="en-US" dirty="0" smtClean="0"/>
          </a:p>
          <a:p>
            <a:pPr lvl="1"/>
            <a:r>
              <a:rPr lang="th-TH" dirty="0" smtClean="0"/>
              <a:t>อื่นๆ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4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ฟังก์ชันที่สนับสนุน </a:t>
            </a:r>
            <a:r>
              <a:rPr lang="en-US" dirty="0" err="1" smtClean="0"/>
              <a:t>Kubeless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เมื่อผู้เรียนปรับ</a:t>
            </a:r>
            <a:r>
              <a:rPr lang="th-TH" sz="3200" dirty="0"/>
              <a:t>ใช้</a:t>
            </a:r>
            <a:r>
              <a:rPr lang="th-TH" sz="3200" dirty="0" smtClean="0"/>
              <a:t>ฟังก์ชันของผู้เรียน ผู้เรียนจะต้อง</a:t>
            </a:r>
            <a:r>
              <a:rPr lang="th-TH" sz="3200" dirty="0"/>
              <a:t>พิจารณาว่ามัน</a:t>
            </a:r>
            <a:r>
              <a:rPr lang="th-TH" sz="3200" dirty="0" smtClean="0"/>
              <a:t>จะถูกเรียกใช้ อย่างไร</a:t>
            </a:r>
            <a:endParaRPr lang="th-TH" sz="3200" dirty="0"/>
          </a:p>
          <a:p>
            <a:r>
              <a:rPr lang="th-TH" sz="3200" dirty="0" smtClean="0"/>
              <a:t>ปัจจุบัน</a:t>
            </a:r>
            <a:r>
              <a:rPr lang="th-TH" sz="3200" dirty="0"/>
              <a:t>รองรับ</a:t>
            </a:r>
            <a:r>
              <a:rPr lang="th-TH" sz="3200" dirty="0" smtClean="0"/>
              <a:t>ฟังก์ชัน</a:t>
            </a:r>
            <a:r>
              <a:rPr lang="th-TH" sz="3200" dirty="0"/>
              <a:t>ต่อไปนี้:</a:t>
            </a:r>
          </a:p>
          <a:p>
            <a:pPr lvl="1"/>
            <a:r>
              <a:rPr lang="th-TH" sz="2800" dirty="0" smtClean="0"/>
              <a:t>ฟังก์ชัน </a:t>
            </a:r>
            <a:r>
              <a:rPr lang="en-US" sz="2800" dirty="0"/>
              <a:t>HTTP</a:t>
            </a:r>
          </a:p>
          <a:p>
            <a:pPr lvl="2"/>
            <a:r>
              <a:rPr lang="th-TH" sz="2400" dirty="0" smtClean="0"/>
              <a:t>ฟังก์ชัน </a:t>
            </a:r>
            <a:r>
              <a:rPr lang="en-US" sz="2400" dirty="0"/>
              <a:t>HTTP </a:t>
            </a:r>
            <a:r>
              <a:rPr lang="th-TH" sz="2400" dirty="0"/>
              <a:t>ได้รับการดำเนินการเมื่อจุดปลายทาง </a:t>
            </a:r>
            <a:r>
              <a:rPr lang="en-US" sz="2400" dirty="0"/>
              <a:t>HTTP </a:t>
            </a:r>
            <a:r>
              <a:rPr lang="th-TH" sz="2400" dirty="0"/>
              <a:t>ถูกเรียก</a:t>
            </a:r>
          </a:p>
          <a:p>
            <a:pPr lvl="2"/>
            <a:r>
              <a:rPr lang="th-TH" sz="2400" dirty="0" smtClean="0"/>
              <a:t>ผู้เรียนเขียนฟังก์ชัน</a:t>
            </a:r>
            <a:r>
              <a:rPr lang="th-TH" sz="2400" dirty="0"/>
              <a:t>และ</a:t>
            </a:r>
            <a:r>
              <a:rPr lang="th-TH" sz="2400" dirty="0" smtClean="0"/>
              <a:t>ส่งคืน  </a:t>
            </a:r>
            <a:r>
              <a:rPr lang="en-US" sz="2400" dirty="0" smtClean="0"/>
              <a:t>text</a:t>
            </a:r>
            <a:r>
              <a:rPr lang="th-TH" sz="2400" dirty="0" smtClean="0"/>
              <a:t>/</a:t>
            </a:r>
            <a:r>
              <a:rPr lang="en-US" sz="2400" dirty="0" smtClean="0"/>
              <a:t>HTML </a:t>
            </a:r>
            <a:r>
              <a:rPr lang="th-TH" sz="2400" dirty="0"/>
              <a:t>ที่จำเป็นต้อง</a:t>
            </a:r>
            <a:r>
              <a:rPr lang="th-TH" sz="2400" dirty="0" smtClean="0"/>
              <a:t>มีแสดง</a:t>
            </a:r>
            <a:r>
              <a:rPr lang="th-TH" sz="2400" dirty="0"/>
              <a:t>ในเบราว์เซอร์</a:t>
            </a:r>
          </a:p>
          <a:p>
            <a:pPr lvl="1"/>
            <a:r>
              <a:rPr lang="th-TH" sz="2800" dirty="0" smtClean="0"/>
              <a:t>ฟังก์ชัน</a:t>
            </a:r>
            <a:r>
              <a:rPr lang="th-TH" sz="2800" dirty="0"/>
              <a:t>ตามกำหนดการ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3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ปฏิบัติการการ</a:t>
            </a:r>
            <a:r>
              <a:rPr lang="th-TH" dirty="0" smtClean="0"/>
              <a:t>ใช้ </a:t>
            </a:r>
            <a:r>
              <a:rPr lang="en-US" dirty="0" err="1" smtClean="0"/>
              <a:t>kubernetes</a:t>
            </a:r>
            <a:r>
              <a:rPr lang="en-US" dirty="0" smtClean="0"/>
              <a:t> </a:t>
            </a:r>
            <a:r>
              <a:rPr lang="th-TH" dirty="0" smtClean="0"/>
              <a:t>โดยใช้ </a:t>
            </a:r>
            <a:r>
              <a:rPr lang="en-US" dirty="0" err="1" smtClean="0"/>
              <a:t>docker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ฟังก์ชันที่สนับสนุน </a:t>
            </a:r>
            <a:r>
              <a:rPr lang="en-US" dirty="0" err="1" smtClean="0"/>
              <a:t>Kubeless</a:t>
            </a:r>
            <a:r>
              <a:rPr lang="th-TH" dirty="0" smtClean="0"/>
              <a:t>(ต่อ)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เมื่อผู้เรียนปรับ</a:t>
            </a:r>
            <a:r>
              <a:rPr lang="th-TH" sz="3200" dirty="0"/>
              <a:t>ใช้</a:t>
            </a:r>
            <a:r>
              <a:rPr lang="th-TH" sz="3200" dirty="0" smtClean="0"/>
              <a:t>ฟังก์ชันของผู้เรียนแล้ว ผู้เรียนจะต้อง</a:t>
            </a:r>
            <a:r>
              <a:rPr lang="th-TH" sz="3200" dirty="0"/>
              <a:t>ตรวจสอบว่ามันจะถูกเรียกใช้อย่างไร</a:t>
            </a:r>
          </a:p>
          <a:p>
            <a:r>
              <a:rPr lang="th-TH" sz="3200" dirty="0" smtClean="0"/>
              <a:t>ปัจจุบัน</a:t>
            </a:r>
            <a:r>
              <a:rPr lang="th-TH" sz="3200" dirty="0"/>
              <a:t>รองรับ</a:t>
            </a:r>
            <a:r>
              <a:rPr lang="th-TH" sz="3200" dirty="0" smtClean="0"/>
              <a:t>ฟังก์ชัน</a:t>
            </a:r>
            <a:r>
              <a:rPr lang="th-TH" sz="3200" dirty="0"/>
              <a:t>ต่อไปนี้:</a:t>
            </a:r>
          </a:p>
          <a:p>
            <a:pPr lvl="1"/>
            <a:r>
              <a:rPr lang="en-US" sz="2800" dirty="0" err="1" smtClean="0"/>
              <a:t>PubSub</a:t>
            </a:r>
            <a:r>
              <a:rPr lang="en-US" sz="2800" dirty="0" smtClean="0"/>
              <a:t> </a:t>
            </a:r>
            <a:r>
              <a:rPr lang="en-US" sz="2800" dirty="0"/>
              <a:t>(Kafka </a:t>
            </a:r>
            <a:r>
              <a:rPr lang="th-TH" sz="2800" dirty="0"/>
              <a:t>หรือ </a:t>
            </a:r>
            <a:r>
              <a:rPr lang="en-US" sz="2800" dirty="0"/>
              <a:t>NATS)</a:t>
            </a:r>
          </a:p>
          <a:p>
            <a:pPr lvl="2"/>
            <a:r>
              <a:rPr lang="th-TH" sz="2400" dirty="0" smtClean="0"/>
              <a:t>ทริก</a:t>
            </a:r>
            <a:r>
              <a:rPr lang="th-TH" sz="2400" dirty="0"/>
              <a:t>เกอร์</a:t>
            </a:r>
            <a:r>
              <a:rPr lang="th-TH" sz="2400" dirty="0" smtClean="0"/>
              <a:t>ฟังก์ชัน</a:t>
            </a:r>
            <a:r>
              <a:rPr lang="th-TH" sz="2400" dirty="0"/>
              <a:t>เมื่อมีข้อมูลใน </a:t>
            </a:r>
            <a:r>
              <a:rPr lang="en-US" sz="2400" dirty="0"/>
              <a:t>Kafka / NATS</a:t>
            </a:r>
          </a:p>
          <a:p>
            <a:pPr lvl="1"/>
            <a:r>
              <a:rPr lang="en-US" sz="2800" dirty="0" smtClean="0"/>
              <a:t>AWS </a:t>
            </a:r>
            <a:r>
              <a:rPr lang="en-US" sz="2800" dirty="0"/>
              <a:t>Kinesis</a:t>
            </a:r>
          </a:p>
          <a:p>
            <a:pPr lvl="1"/>
            <a:r>
              <a:rPr lang="th-TH" sz="2800" dirty="0" smtClean="0"/>
              <a:t>ทริก</a:t>
            </a:r>
            <a:r>
              <a:rPr lang="th-TH" sz="2800" dirty="0"/>
              <a:t>เกอร์อ้างอิงจากข้อมูลใน </a:t>
            </a:r>
            <a:r>
              <a:rPr lang="en-US" sz="2800" dirty="0"/>
              <a:t>AWS Kinesis (</a:t>
            </a:r>
            <a:r>
              <a:rPr lang="th-TH" sz="2800" dirty="0"/>
              <a:t>คล้ายกับ </a:t>
            </a:r>
            <a:r>
              <a:rPr lang="en-US" sz="2800" dirty="0"/>
              <a:t>Kafka)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 </a:t>
            </a:r>
            <a:r>
              <a:rPr lang="en-US" dirty="0" err="1" smtClean="0"/>
              <a:t>Kubeless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0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 </a:t>
            </a:r>
            <a:r>
              <a:rPr lang="en-US" dirty="0" err="1" smtClean="0"/>
              <a:t>Kubeless</a:t>
            </a:r>
            <a:r>
              <a:rPr lang="en-US" dirty="0" smtClean="0"/>
              <a:t> - </a:t>
            </a:r>
            <a:r>
              <a:rPr lang="en-US" dirty="0" err="1" smtClean="0"/>
              <a:t>PubSub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0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 </a:t>
            </a:r>
            <a:r>
              <a:rPr lang="en-US" dirty="0" err="1" smtClean="0"/>
              <a:t>Kubeless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3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5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</a:t>
            </a:r>
            <a:r>
              <a:rPr lang="th-TH" dirty="0" smtClean="0"/>
              <a:t>คืออะไร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Kubernetes</a:t>
            </a:r>
            <a:r>
              <a:rPr lang="en-US" dirty="0"/>
              <a:t> </a:t>
            </a:r>
            <a:r>
              <a:rPr lang="th-TH" dirty="0"/>
              <a:t>ทำให้ง่ายต่อการปรับ</a:t>
            </a:r>
            <a:r>
              <a:rPr lang="th-TH" dirty="0" smtClean="0"/>
              <a:t>ใช้แอปพลิเคชัน</a:t>
            </a:r>
            <a:r>
              <a:rPr lang="th-TH" dirty="0"/>
              <a:t>ที่หลากหลาย</a:t>
            </a:r>
          </a:p>
          <a:p>
            <a:r>
              <a:rPr lang="th-TH" dirty="0" smtClean="0"/>
              <a:t>แอปพลิเคชันเหล่านั้น</a:t>
            </a:r>
            <a:r>
              <a:rPr lang="th-TH" dirty="0"/>
              <a:t>สามารถ</a:t>
            </a:r>
            <a:r>
              <a:rPr lang="th-TH" dirty="0" smtClean="0"/>
              <a:t>เป็น</a:t>
            </a:r>
            <a:r>
              <a:rPr lang="en-US" dirty="0" smtClean="0"/>
              <a:t> Monoliths </a:t>
            </a:r>
            <a:r>
              <a:rPr lang="th-TH" dirty="0" smtClean="0"/>
              <a:t>ที่</a:t>
            </a:r>
            <a:r>
              <a:rPr lang="th-TH" dirty="0"/>
              <a:t>ไม่มีส่วน</a:t>
            </a:r>
            <a:r>
              <a:rPr lang="th-TH" dirty="0" smtClean="0"/>
              <a:t>เกี่ยวข้อง</a:t>
            </a:r>
            <a:r>
              <a:rPr lang="en-US" dirty="0" smtClean="0"/>
              <a:t> </a:t>
            </a:r>
            <a:r>
              <a:rPr lang="en-US" dirty="0" err="1" smtClean="0"/>
              <a:t>microservices</a:t>
            </a:r>
            <a:r>
              <a:rPr lang="th-TH" dirty="0" smtClean="0"/>
              <a:t> </a:t>
            </a:r>
            <a:r>
              <a:rPr lang="th-TH" dirty="0"/>
              <a:t>ที่รวมกันเป็น</a:t>
            </a:r>
            <a:r>
              <a:rPr lang="th-TH" dirty="0" smtClean="0"/>
              <a:t>หนึ่งแอปพลิเคชัน</a:t>
            </a:r>
            <a:endParaRPr lang="th-TH" dirty="0"/>
          </a:p>
          <a:p>
            <a:r>
              <a:rPr lang="th-TH" dirty="0" smtClean="0"/>
              <a:t>สถาปัตยกรรม </a:t>
            </a:r>
            <a:r>
              <a:rPr lang="en-US" dirty="0" err="1"/>
              <a:t>microservices</a:t>
            </a:r>
            <a:r>
              <a:rPr lang="en-US" dirty="0"/>
              <a:t> </a:t>
            </a:r>
            <a:r>
              <a:rPr lang="th-TH" dirty="0"/>
              <a:t>เป็นที่นิยมมากขึ้น</a:t>
            </a:r>
          </a:p>
          <a:p>
            <a:r>
              <a:rPr lang="th-TH" dirty="0" smtClean="0"/>
              <a:t>วิธีการ</a:t>
            </a:r>
            <a:r>
              <a:rPr lang="th-TH" dirty="0"/>
              <a:t>นี้ช่วยให้นักพัฒนาสามารถ</a:t>
            </a:r>
            <a:r>
              <a:rPr lang="th-TH" dirty="0" smtClean="0"/>
              <a:t>แยกแอปพลิเคชันในหลายๆชิ้นส่วน</a:t>
            </a:r>
            <a:r>
              <a:rPr lang="th-TH" dirty="0"/>
              <a:t>อิสระ</a:t>
            </a:r>
          </a:p>
          <a:p>
            <a:r>
              <a:rPr lang="th-TH" dirty="0" smtClean="0"/>
              <a:t>มี</a:t>
            </a:r>
            <a:r>
              <a:rPr lang="th-TH" dirty="0"/>
              <a:t>การจัดการ </a:t>
            </a:r>
            <a:r>
              <a:rPr lang="en-US" dirty="0" err="1"/>
              <a:t>microservices</a:t>
            </a:r>
            <a:r>
              <a:rPr lang="en-US" dirty="0"/>
              <a:t> </a:t>
            </a:r>
            <a:r>
              <a:rPr lang="th-TH" dirty="0" smtClean="0"/>
              <a:t>สามารถใส่ในการดำเนินการที่ซีเรียสบนทีม</a:t>
            </a:r>
            <a:r>
              <a:rPr lang="th-TH" dirty="0"/>
              <a:t>วิศวกร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4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-Monoliths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52" y="2128028"/>
            <a:ext cx="7599798" cy="374653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5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-Monoliths </a:t>
            </a:r>
            <a:r>
              <a:rPr lang="th-TH" dirty="0" smtClean="0"/>
              <a:t>(ต่อ)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30432"/>
            <a:ext cx="7599798" cy="374653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Mesh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93" y="2026098"/>
            <a:ext cx="8095613" cy="4184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4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ผังภาพ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33" y="2127461"/>
            <a:ext cx="8054973" cy="4184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1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h-TH" dirty="0" smtClean="0"/>
              <a:t>การติดตั้ง </a:t>
            </a:r>
            <a:r>
              <a:rPr lang="en-US" dirty="0" err="1" smtClean="0"/>
              <a:t>Kubernetes</a:t>
            </a:r>
            <a:r>
              <a:rPr lang="en-US" dirty="0" smtClean="0"/>
              <a:t> </a:t>
            </a:r>
            <a:r>
              <a:rPr lang="th-TH" dirty="0" smtClean="0"/>
              <a:t>โดยเทียบ </a:t>
            </a:r>
            <a:r>
              <a:rPr lang="en-US" dirty="0" err="1" smtClean="0"/>
              <a:t>minikube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client </a:t>
            </a:r>
            <a:r>
              <a:rPr lang="en-US" dirty="0" err="1" smtClean="0"/>
              <a:t>vs</a:t>
            </a:r>
            <a:r>
              <a:rPr lang="en-US" dirty="0" smtClean="0"/>
              <a:t> kops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kubeadm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3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ผังภาพ </a:t>
            </a:r>
            <a:r>
              <a:rPr lang="en-US" dirty="0" err="1" smtClean="0"/>
              <a:t>Microservices</a:t>
            </a:r>
            <a:r>
              <a:rPr lang="en-US" dirty="0" smtClean="0"/>
              <a:t> </a:t>
            </a:r>
            <a:r>
              <a:rPr lang="th-TH" dirty="0" smtClean="0"/>
              <a:t>(ต่อ)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7" y="1992525"/>
            <a:ext cx="8054973" cy="41844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6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84" y="1825625"/>
            <a:ext cx="7754232" cy="41438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8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ปฏิบัติการการ</a:t>
            </a:r>
            <a:r>
              <a:rPr lang="th-TH" dirty="0" smtClean="0"/>
              <a:t>ติดตั้ง </a:t>
            </a:r>
            <a:r>
              <a:rPr lang="en-US" dirty="0" err="1" smtClean="0"/>
              <a:t>Istio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6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 </a:t>
            </a:r>
            <a:r>
              <a:rPr lang="th-TH" dirty="0" smtClean="0"/>
              <a:t>แอป </a:t>
            </a:r>
            <a:r>
              <a:rPr lang="en-US" dirty="0" err="1" smtClean="0"/>
              <a:t>Istio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5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การเขียนแอป </a:t>
            </a:r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48" y="1357054"/>
            <a:ext cx="7746104" cy="41438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3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ปฏิบัติการการ</a:t>
            </a:r>
            <a:r>
              <a:rPr lang="th-TH" dirty="0" smtClean="0"/>
              <a:t>หาเส้นทางจราจร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</a:t>
            </a:r>
            <a:r>
              <a:rPr lang="th-TH" dirty="0" smtClean="0"/>
              <a:t>เขียนแอป </a:t>
            </a:r>
            <a:r>
              <a:rPr lang="en-US" dirty="0"/>
              <a:t>Hello </a:t>
            </a:r>
            <a:r>
              <a:rPr lang="en-US" dirty="0" smtClean="0"/>
              <a:t>World – v2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51" y="1389492"/>
            <a:ext cx="7339697" cy="40790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8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ปฏิบัติการการ</a:t>
            </a:r>
            <a:r>
              <a:rPr lang="th-TH" dirty="0" smtClean="0"/>
              <a:t>กระจาย </a:t>
            </a:r>
            <a:r>
              <a:rPr lang="en-US" dirty="0" smtClean="0"/>
              <a:t>Canary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6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การถ่วงน้ำหนักแอป </a:t>
            </a:r>
            <a:r>
              <a:rPr lang="en-US" dirty="0" smtClean="0"/>
              <a:t>Hello world – v2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51" y="1825625"/>
            <a:ext cx="7339697" cy="40790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ปฏิบัติการการ</a:t>
            </a:r>
            <a:r>
              <a:rPr lang="th-TH" dirty="0" smtClean="0"/>
              <a:t>ลองใหม่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7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Minikube</a:t>
            </a:r>
            <a:r>
              <a:rPr lang="en-US" sz="3600" dirty="0" smtClean="0"/>
              <a:t>/</a:t>
            </a:r>
            <a:r>
              <a:rPr lang="en-US" sz="3600" dirty="0" err="1" smtClean="0"/>
              <a:t>docker</a:t>
            </a:r>
            <a:r>
              <a:rPr lang="en-US" sz="3600" dirty="0" smtClean="0"/>
              <a:t> client/kops/</a:t>
            </a:r>
            <a:r>
              <a:rPr lang="en-US" sz="3600" dirty="0" err="1" smtClean="0"/>
              <a:t>kubeadm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มีเครื่องมือหลายตัวที่ติดตั้งคลัสเตอร์ </a:t>
            </a:r>
            <a:r>
              <a:rPr lang="en-US" sz="3200" dirty="0" err="1" smtClean="0"/>
              <a:t>kubernetes</a:t>
            </a:r>
            <a:endParaRPr lang="en-US" sz="3200" dirty="0" smtClean="0"/>
          </a:p>
          <a:p>
            <a:r>
              <a:rPr lang="th-TH" sz="3200" dirty="0" smtClean="0"/>
              <a:t>เราจะใช้ </a:t>
            </a:r>
            <a:r>
              <a:rPr lang="en-US" sz="3200" dirty="0" err="1" smtClean="0"/>
              <a:t>minikube</a:t>
            </a:r>
            <a:r>
              <a:rPr lang="en-US" sz="3200" dirty="0" smtClean="0"/>
              <a:t>/</a:t>
            </a:r>
            <a:r>
              <a:rPr lang="en-US" sz="3200" dirty="0" err="1" smtClean="0"/>
              <a:t>docker</a:t>
            </a:r>
            <a:r>
              <a:rPr lang="en-US" sz="3200" dirty="0" smtClean="0"/>
              <a:t> client </a:t>
            </a:r>
            <a:r>
              <a:rPr lang="th-TH" sz="3200" dirty="0" smtClean="0"/>
              <a:t>สำหรับการติดตั้งเครื่องผู้เรียน</a:t>
            </a:r>
          </a:p>
          <a:p>
            <a:r>
              <a:rPr lang="th-TH" sz="3200" dirty="0" smtClean="0"/>
              <a:t>ถ้าเป็นคลัสเตอร์สำหรับเครื่องใช้งานจริง จะใช้เครื่องมืออื่น</a:t>
            </a:r>
          </a:p>
          <a:p>
            <a:pPr lvl="1"/>
            <a:r>
              <a:rPr lang="en-US" sz="2800" dirty="0" err="1" smtClean="0"/>
              <a:t>Minikube</a:t>
            </a:r>
            <a:r>
              <a:rPr lang="en-US" sz="2800" dirty="0" smtClean="0"/>
              <a:t> </a:t>
            </a:r>
            <a:r>
              <a:rPr lang="th-TH" sz="2800" dirty="0" smtClean="0"/>
              <a:t>และ </a:t>
            </a:r>
            <a:r>
              <a:rPr lang="en-US" sz="2800" dirty="0" err="1" smtClean="0"/>
              <a:t>docker</a:t>
            </a:r>
            <a:r>
              <a:rPr lang="en-US" sz="2800" dirty="0" smtClean="0"/>
              <a:t> client </a:t>
            </a:r>
            <a:r>
              <a:rPr lang="th-TH" sz="2800" dirty="0" smtClean="0"/>
              <a:t>ไม่เหมาะกับการใช้งานจริง</a:t>
            </a:r>
          </a:p>
          <a:p>
            <a:pPr lvl="1"/>
            <a:r>
              <a:rPr lang="en-US" sz="2800" dirty="0" smtClean="0"/>
              <a:t>Kops </a:t>
            </a:r>
            <a:r>
              <a:rPr lang="th-TH" sz="2800" dirty="0" smtClean="0"/>
              <a:t>และ </a:t>
            </a:r>
            <a:r>
              <a:rPr lang="en-US" sz="2800" dirty="0" err="1" smtClean="0"/>
              <a:t>kubeadm</a:t>
            </a:r>
            <a:r>
              <a:rPr lang="en-US" sz="2800" dirty="0" smtClean="0"/>
              <a:t> </a:t>
            </a:r>
            <a:r>
              <a:rPr lang="th-TH" sz="2800" dirty="0" smtClean="0"/>
              <a:t>เป็นเครื่องมือใช้สำหรับการทำงานจริง</a:t>
            </a:r>
          </a:p>
          <a:p>
            <a:pPr lvl="1"/>
            <a:r>
              <a:rPr lang="th-TH" sz="2800" dirty="0" smtClean="0"/>
              <a:t>เราอาจจะเลือกสิ่งที่เราถนัดมาใช้ ไม่ต้องใช้ทั้งคู่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2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</a:t>
            </a:r>
            <a:r>
              <a:rPr lang="th-TH" dirty="0" smtClean="0"/>
              <a:t>เขียนแอป </a:t>
            </a:r>
            <a:r>
              <a:rPr lang="en-US" dirty="0"/>
              <a:t>Hello World – </a:t>
            </a:r>
            <a:r>
              <a:rPr lang="en-US" dirty="0" smtClean="0"/>
              <a:t>v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29" y="2010442"/>
            <a:ext cx="8339457" cy="39817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3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ความปลอดภัยโดยใช้ </a:t>
            </a:r>
            <a:r>
              <a:rPr lang="en-US" dirty="0" smtClean="0"/>
              <a:t>TLS </a:t>
            </a:r>
            <a:r>
              <a:rPr lang="th-TH" dirty="0" smtClean="0"/>
              <a:t>สองทาง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9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ภาพรวมความปลอดภัย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39692"/>
            <a:ext cx="9144000" cy="4351338"/>
          </a:xfrm>
        </p:spPr>
        <p:txBody>
          <a:bodyPr>
            <a:normAutofit/>
          </a:bodyPr>
          <a:lstStyle/>
          <a:p>
            <a:r>
              <a:rPr lang="th-TH" sz="3200" dirty="0" smtClean="0"/>
              <a:t>เป้าหมายของ </a:t>
            </a:r>
            <a:r>
              <a:rPr lang="en-US" sz="3200" dirty="0" err="1" smtClean="0"/>
              <a:t>Istio</a:t>
            </a:r>
            <a:r>
              <a:rPr lang="en-US" sz="3200" dirty="0" smtClean="0"/>
              <a:t> security </a:t>
            </a:r>
            <a:r>
              <a:rPr lang="th-TH" sz="2000" dirty="0" smtClean="0"/>
              <a:t>คือ </a:t>
            </a:r>
            <a:r>
              <a:rPr lang="en-US" sz="2000" dirty="0"/>
              <a:t>(</a:t>
            </a:r>
            <a:r>
              <a:rPr lang="en-US" sz="2000" dirty="0" smtClean="0"/>
              <a:t>source:</a:t>
            </a:r>
            <a:r>
              <a:rPr lang="th-TH" sz="2000" dirty="0" smtClean="0"/>
              <a:t> </a:t>
            </a:r>
            <a:r>
              <a:rPr lang="en-US" sz="2000" dirty="0" smtClean="0"/>
              <a:t>https</a:t>
            </a:r>
            <a:r>
              <a:rPr lang="en-US" sz="2000" dirty="0"/>
              <a:t>://istio.io/docs/concepts/security/#authentication) </a:t>
            </a:r>
            <a:endParaRPr lang="th-TH" sz="2000" dirty="0" smtClean="0"/>
          </a:p>
          <a:p>
            <a:pPr lvl="1"/>
            <a:r>
              <a:rPr lang="th-TH" sz="2800" dirty="0" smtClean="0"/>
              <a:t>ความปลอดภัยถือว่าเป็นค่าเริ่มต้น</a:t>
            </a:r>
            <a:r>
              <a:rPr lang="en-US" sz="2800" dirty="0" smtClean="0"/>
              <a:t>: </a:t>
            </a:r>
            <a:r>
              <a:rPr lang="th-TH" sz="2800" dirty="0" smtClean="0"/>
              <a:t>ไม่เปลี่ยนสิ่งที่จำเป็นสำหรับแอปพลิเคชัน และโครงสร้างพื้นฐาน</a:t>
            </a:r>
          </a:p>
          <a:p>
            <a:pPr lvl="1"/>
            <a:r>
              <a:rPr lang="th-TH" sz="2800" dirty="0" smtClean="0"/>
              <a:t>การป้องกันเชิงลึก</a:t>
            </a:r>
            <a:r>
              <a:rPr lang="en-US" sz="2800" dirty="0" smtClean="0"/>
              <a:t>: </a:t>
            </a:r>
            <a:r>
              <a:rPr lang="th-TH" sz="2800" dirty="0" smtClean="0"/>
              <a:t>เชื่อมกับระบบความปลอดภัยที่มีอยู่ไปสู่การให้บริการป้องกันในระดับชั้นต่างๆ</a:t>
            </a:r>
          </a:p>
          <a:p>
            <a:pPr lvl="1"/>
            <a:r>
              <a:rPr lang="th-TH" sz="2800" dirty="0" smtClean="0"/>
              <a:t>เครือข่ายที่มีความไม่น่าเชื่อถือ</a:t>
            </a:r>
            <a:r>
              <a:rPr lang="en-US" sz="2800" dirty="0" smtClean="0"/>
              <a:t>: </a:t>
            </a:r>
            <a:r>
              <a:rPr lang="th-TH" sz="2800" dirty="0" smtClean="0"/>
              <a:t>สร้างการแก้ปัญหาความปลอดภัยบนเครือข่ายที่ไม่น่าเชื่อถือ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8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60" y="2103133"/>
            <a:ext cx="8046844" cy="42087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5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 </a:t>
            </a:r>
            <a:r>
              <a:rPr lang="en-US" dirty="0" smtClean="0"/>
              <a:t>RBAC </a:t>
            </a:r>
            <a:r>
              <a:rPr lang="th-TH" dirty="0" smtClean="0"/>
              <a:t>ใน </a:t>
            </a:r>
            <a:r>
              <a:rPr lang="en-US" dirty="0" err="1" smtClean="0"/>
              <a:t>istio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64236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ความปลอดภัย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 smtClean="0"/>
              <a:t>การพิสูจน์ตัวตนของผู้ใช้ปลายทาง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37490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การพิสูจน์ตัวตนของผู้ใช้ปลายทาง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จนถึงตอนนี้เราได้รู้เกี่ยวกับ</a:t>
            </a:r>
            <a:r>
              <a:rPr lang="th-TH" dirty="0"/>
              <a:t>การสื่อสารระหว่างบริการกับบริการ</a:t>
            </a:r>
          </a:p>
          <a:p>
            <a:pPr lvl="1"/>
            <a:r>
              <a:rPr lang="th-TH" dirty="0" smtClean="0"/>
              <a:t>เราแสดงให้ผู้เรียนเห็น</a:t>
            </a:r>
            <a:r>
              <a:rPr lang="th-TH" dirty="0"/>
              <a:t>วิธีการเปิดใช้งาน </a:t>
            </a:r>
            <a:r>
              <a:rPr lang="en-US" dirty="0"/>
              <a:t>TLS </a:t>
            </a:r>
            <a:r>
              <a:rPr lang="th-TH" dirty="0"/>
              <a:t>ร่วม</a:t>
            </a:r>
            <a:r>
              <a:rPr lang="th-TH" dirty="0" smtClean="0"/>
              <a:t>สำหรับการพิสูจน์ตัวตนการบริการต่อบริการ</a:t>
            </a:r>
            <a:endParaRPr lang="th-TH" dirty="0"/>
          </a:p>
          <a:p>
            <a:pPr lvl="1"/>
            <a:r>
              <a:rPr lang="th-TH" dirty="0" smtClean="0"/>
              <a:t>หลังจากระบุตัวตน</a:t>
            </a:r>
            <a:r>
              <a:rPr lang="th-TH" dirty="0"/>
              <a:t>ที่แข็งแกร่งโดยใช้ใบรับรอง </a:t>
            </a:r>
            <a:r>
              <a:rPr lang="en-US" dirty="0"/>
              <a:t>x.509 </a:t>
            </a:r>
            <a:r>
              <a:rPr lang="th-TH" dirty="0"/>
              <a:t>ที่</a:t>
            </a:r>
            <a:r>
              <a:rPr lang="th-TH" dirty="0" smtClean="0"/>
              <a:t>ร่วมกันกับ </a:t>
            </a:r>
            <a:r>
              <a:rPr lang="en-US" dirty="0" smtClean="0"/>
              <a:t>TLS </a:t>
            </a:r>
            <a:r>
              <a:rPr lang="th-TH" dirty="0" smtClean="0"/>
              <a:t>โดยแสดงให้ผู้เรียนเห็น</a:t>
            </a:r>
            <a:r>
              <a:rPr lang="th-TH" dirty="0"/>
              <a:t>วิธีการใช้การควบคุมการเข้าถึงตาม</a:t>
            </a:r>
            <a:r>
              <a:rPr lang="th-TH" dirty="0" smtClean="0"/>
              <a:t>บทบาท</a:t>
            </a:r>
            <a:r>
              <a:rPr lang="en-US" dirty="0" smtClean="0"/>
              <a:t>(RBAC)</a:t>
            </a:r>
            <a:endParaRPr lang="th-TH" dirty="0"/>
          </a:p>
          <a:p>
            <a:r>
              <a:rPr lang="th-TH" dirty="0" smtClean="0"/>
              <a:t>ใน</a:t>
            </a:r>
            <a:r>
              <a:rPr lang="th-TH" dirty="0"/>
              <a:t>การบรรยายครั้ง</a:t>
            </a:r>
            <a:r>
              <a:rPr lang="th-TH" dirty="0" smtClean="0"/>
              <a:t>นี้เราจะ</a:t>
            </a:r>
            <a:r>
              <a:rPr lang="th-TH" dirty="0"/>
              <a:t>อธิบายผู้ใช้ปลายทางถึงการรับรองความถูกต้องของบริการ</a:t>
            </a:r>
          </a:p>
          <a:p>
            <a:pPr lvl="1"/>
            <a:r>
              <a:rPr lang="th-TH" dirty="0" smtClean="0"/>
              <a:t>ปัจจุบัน </a:t>
            </a:r>
            <a:r>
              <a:rPr lang="en-US" dirty="0" err="1"/>
              <a:t>Istio</a:t>
            </a:r>
            <a:r>
              <a:rPr lang="en-US" dirty="0"/>
              <a:t> </a:t>
            </a:r>
            <a:r>
              <a:rPr lang="th-TH" dirty="0"/>
              <a:t>สนับสนุนโทเค็น </a:t>
            </a:r>
            <a:r>
              <a:rPr lang="en-US" dirty="0"/>
              <a:t>JWT </a:t>
            </a:r>
            <a:r>
              <a:rPr lang="th-TH" dirty="0"/>
              <a:t>เพื่อตรวจสอบสิทธิ์ผู้ใช้ปลายทาง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831" y="6311899"/>
            <a:ext cx="324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ERQLTW+Helvetica-Light"/>
              </a:rPr>
              <a:t>JWT </a:t>
            </a:r>
            <a:r>
              <a:rPr lang="th-TH" dirty="0" smtClean="0">
                <a:solidFill>
                  <a:srgbClr val="000000"/>
                </a:solidFill>
                <a:latin typeface="ERQLTW+Helvetica-Light"/>
              </a:rPr>
              <a:t>ย่อจาก</a:t>
            </a:r>
            <a:r>
              <a:rPr lang="en-US" dirty="0" smtClean="0">
                <a:solidFill>
                  <a:srgbClr val="000000"/>
                </a:solidFill>
                <a:latin typeface="ERQLTW+Helvetica-Light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URPYXU+Helvetica-Bold"/>
              </a:rPr>
              <a:t>JSON web tokens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81375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การพิสูจน์ตัวตนของผู้ใช้</a:t>
            </a:r>
            <a:r>
              <a:rPr lang="th-TH" dirty="0" smtClean="0"/>
              <a:t>ปลายทาง(ต่อ</a:t>
            </a:r>
            <a:r>
              <a:rPr lang="en-US" dirty="0" smtClean="0"/>
              <a:t>1</a:t>
            </a:r>
            <a:r>
              <a:rPr lang="th-TH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เป็นมาตรฐานเปิดสำหรับการอ้างสิทธิ์อย่างปลอดภัยระหว่างสองฝ่าย (</a:t>
            </a:r>
            <a:r>
              <a:rPr lang="th-TH" dirty="0" smtClean="0"/>
              <a:t>ดู</a:t>
            </a:r>
            <a:r>
              <a:rPr lang="en-US" dirty="0" smtClean="0"/>
              <a:t>https://jwt.io/ </a:t>
            </a:r>
            <a:r>
              <a:rPr lang="th-TH" dirty="0"/>
              <a:t>สำหรับข้อมูลเพิ่มเติม)</a:t>
            </a:r>
          </a:p>
          <a:p>
            <a:r>
              <a:rPr lang="th-TH" dirty="0" smtClean="0"/>
              <a:t>ใน</a:t>
            </a:r>
            <a:r>
              <a:rPr lang="th-TH" dirty="0"/>
              <a:t>การติดตั้งเราจะได้รับโทเค็น </a:t>
            </a:r>
            <a:r>
              <a:rPr lang="en-US" dirty="0"/>
              <a:t>JWT </a:t>
            </a:r>
            <a:r>
              <a:rPr lang="th-TH" dirty="0"/>
              <a:t>จากเซิร์ฟเวอร์การตรวจสอบความถูกต้องหลังจาก</a:t>
            </a:r>
            <a:r>
              <a:rPr lang="th-TH" dirty="0" smtClean="0"/>
              <a:t>นั้นเข้า</a:t>
            </a:r>
            <a:r>
              <a:rPr lang="th-TH" dirty="0"/>
              <a:t>สู่ระบบ (ยัง</a:t>
            </a:r>
            <a:r>
              <a:rPr lang="th-TH" dirty="0" smtClean="0"/>
              <a:t>เป็น </a:t>
            </a:r>
            <a:r>
              <a:rPr lang="en-US" dirty="0" smtClean="0"/>
              <a:t>hello world app</a:t>
            </a:r>
            <a:r>
              <a:rPr lang="th-TH" dirty="0" smtClean="0"/>
              <a:t>)</a:t>
            </a:r>
            <a:endParaRPr lang="th-TH" dirty="0"/>
          </a:p>
          <a:p>
            <a:pPr lvl="1"/>
            <a:r>
              <a:rPr lang="th-TH" dirty="0" smtClean="0"/>
              <a:t>แอปจะ</a:t>
            </a:r>
            <a:r>
              <a:rPr lang="th-TH" dirty="0"/>
              <a:t>ให้โทเค็นที่ลงชื่อด้วยรหัส</a:t>
            </a:r>
          </a:p>
          <a:p>
            <a:pPr lvl="1"/>
            <a:r>
              <a:rPr lang="th-TH" dirty="0" smtClean="0"/>
              <a:t>ข้อมูล</a:t>
            </a:r>
            <a:r>
              <a:rPr lang="th-TH" dirty="0"/>
              <a:t>ไม่ได้เข้ารหัส แต่โทเค็นมีลายเซ็นซึ่ง</a:t>
            </a:r>
            <a:r>
              <a:rPr lang="th-TH" dirty="0" smtClean="0"/>
              <a:t>สามารถตรวจสอบ</a:t>
            </a:r>
            <a:r>
              <a:rPr lang="th-TH" dirty="0"/>
              <a:t>เพื่อดูว่ามันถูกสร้างขึ้นโดยเซิร์ฟเวอร์</a:t>
            </a:r>
          </a:p>
          <a:p>
            <a:pPr lvl="1"/>
            <a:r>
              <a:rPr lang="th-TH" dirty="0" smtClean="0"/>
              <a:t>มี</a:t>
            </a:r>
            <a:r>
              <a:rPr lang="th-TH" dirty="0"/>
              <a:t>เพียงเซิร์ฟเวอร์เท่านั้นที่มีคีย์ (ส่วนตัว) ดังนั้นเราจึงไม่สามารถสร้างหรือแก้ไขใหม่</a:t>
            </a:r>
            <a:r>
              <a:rPr lang="th-TH" dirty="0" smtClean="0"/>
              <a:t>ได้โทเค็น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54552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การพิสูจน์ตัวตนของผู้ใช้</a:t>
            </a:r>
            <a:r>
              <a:rPr lang="th-TH" dirty="0" smtClean="0"/>
              <a:t>ปลายทาง</a:t>
            </a:r>
            <a:r>
              <a:rPr lang="en-US" dirty="0" smtClean="0"/>
              <a:t>(</a:t>
            </a:r>
            <a:r>
              <a:rPr lang="th-TH" dirty="0" smtClean="0"/>
              <a:t>ต่อ</a:t>
            </a: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ตัวอย่างโทเค็น</a:t>
            </a:r>
            <a:r>
              <a:rPr lang="en-US" sz="2000" b="1" dirty="0" smtClean="0"/>
              <a:t>eyJhbGciOiJIUzI1NiIsInR5cCI6IkpXVCJ9.eyJzdWIiOiIxM</a:t>
            </a:r>
            <a:r>
              <a:rPr lang="en-US" sz="2000" b="1" dirty="0"/>
              <a:t>jM0NTY3ODk wIiwibmFtZSI6IkpvaG4gRG9lIiwiaWF0IjoxNTE2MjM5MDIyfQ.SflKxwRJ </a:t>
            </a:r>
            <a:r>
              <a:rPr lang="en-US" sz="2000" b="1" dirty="0" smtClean="0"/>
              <a:t>SMeKKF2QT4fwpMeJf36POk6yJV_adQssw5c</a:t>
            </a:r>
            <a:endParaRPr lang="th-TH" sz="2000" b="1" dirty="0" smtClean="0"/>
          </a:p>
          <a:p>
            <a:r>
              <a:rPr lang="th-TH" dirty="0" smtClean="0"/>
              <a:t>สามส่วนประกอบ แบ่งโดยจุด </a:t>
            </a:r>
            <a:r>
              <a:rPr lang="en-US" dirty="0" smtClean="0"/>
              <a:t>(.)</a:t>
            </a:r>
          </a:p>
          <a:p>
            <a:pPr lvl="1"/>
            <a:r>
              <a:rPr lang="th-TH" sz="3200" dirty="0" smtClean="0"/>
              <a:t>ส่วนประกอบที่ </a:t>
            </a:r>
            <a:r>
              <a:rPr lang="en-US" sz="3200" dirty="0" smtClean="0"/>
              <a:t>1 headers</a:t>
            </a:r>
          </a:p>
          <a:p>
            <a:pPr lvl="1"/>
            <a:r>
              <a:rPr lang="th-TH" sz="3200" dirty="0" smtClean="0"/>
              <a:t>ส่วนประกอบที่ </a:t>
            </a:r>
            <a:r>
              <a:rPr lang="en-US" sz="3200" dirty="0" smtClean="0"/>
              <a:t>2 payload</a:t>
            </a:r>
          </a:p>
          <a:p>
            <a:pPr lvl="1"/>
            <a:r>
              <a:rPr lang="th-TH" sz="3200" dirty="0" smtClean="0"/>
              <a:t>ส่วนประกอบที่ </a:t>
            </a:r>
            <a:r>
              <a:rPr lang="en-US" sz="3200" dirty="0" smtClean="0"/>
              <a:t>3 signature based </a:t>
            </a:r>
            <a:r>
              <a:rPr lang="th-TH" sz="3200" dirty="0" smtClean="0"/>
              <a:t>บน </a:t>
            </a:r>
            <a:r>
              <a:rPr lang="en-US" sz="3200" dirty="0" err="1" smtClean="0"/>
              <a:t>headers+payload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99606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การพิสูจน์ตัวตนของผู้ใช้ปลายทาง</a:t>
            </a:r>
            <a:r>
              <a:rPr lang="en-US" dirty="0"/>
              <a:t>(</a:t>
            </a:r>
            <a:r>
              <a:rPr lang="th-TH" dirty="0" smtClean="0"/>
              <a:t>ต่อ</a:t>
            </a:r>
            <a:r>
              <a:rPr lang="en-US" dirty="0" smtClean="0"/>
              <a:t>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ผู้เรียนสามารถใช้ </a:t>
            </a:r>
            <a:r>
              <a:rPr lang="en-US" dirty="0" smtClean="0"/>
              <a:t>jwt.io </a:t>
            </a:r>
            <a:r>
              <a:rPr lang="th-TH" dirty="0" smtClean="0"/>
              <a:t>เพื่อถอดรหัสโทเค็น</a:t>
            </a:r>
            <a:r>
              <a:rPr lang="en-US" dirty="0" smtClean="0"/>
              <a:t>:</a:t>
            </a:r>
          </a:p>
          <a:p>
            <a:r>
              <a:rPr lang="th-TH" dirty="0" smtClean="0"/>
              <a:t>ค่า </a:t>
            </a:r>
            <a:r>
              <a:rPr lang="en-US" dirty="0" smtClean="0"/>
              <a:t>headers </a:t>
            </a:r>
            <a:r>
              <a:rPr lang="th-TH" dirty="0" smtClean="0"/>
              <a:t>ในกรณีนี้</a:t>
            </a:r>
          </a:p>
          <a:p>
            <a:pPr lvl="1"/>
            <a:r>
              <a:rPr lang="en-US" dirty="0" smtClean="0"/>
              <a:t>{“alg”:”HS256”,”typ”:”JWT”}</a:t>
            </a:r>
          </a:p>
          <a:p>
            <a:r>
              <a:rPr lang="th-TH" dirty="0" smtClean="0"/>
              <a:t>และรายละเอียดเนื้อหา</a:t>
            </a:r>
          </a:p>
          <a:p>
            <a:pPr lvl="1"/>
            <a:r>
              <a:rPr lang="en-US" dirty="0" smtClean="0"/>
              <a:t>{“sub”:”1234567890”,”name”:”John Doe”,”iat”:1516239022}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02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Minikube</a:t>
            </a:r>
            <a:r>
              <a:rPr lang="en-US" sz="3600" dirty="0"/>
              <a:t>/</a:t>
            </a:r>
            <a:r>
              <a:rPr lang="en-US" sz="3600" dirty="0" err="1"/>
              <a:t>docker</a:t>
            </a:r>
            <a:r>
              <a:rPr lang="en-US" sz="3600" dirty="0"/>
              <a:t> </a:t>
            </a:r>
            <a:r>
              <a:rPr lang="en-US" sz="3600" dirty="0" smtClean="0"/>
              <a:t>client/kops/</a:t>
            </a:r>
            <a:r>
              <a:rPr lang="en-US" sz="3600" dirty="0" err="1" smtClean="0"/>
              <a:t>kubeadm</a:t>
            </a:r>
            <a:r>
              <a:rPr lang="en-US" sz="3600" dirty="0" smtClean="0"/>
              <a:t> </a:t>
            </a:r>
            <a:r>
              <a:rPr lang="th-TH" sz="3600" dirty="0" smtClean="0"/>
              <a:t>(ต่อ)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สำหรับ </a:t>
            </a:r>
            <a:r>
              <a:rPr lang="en-US" sz="3200" dirty="0" smtClean="0"/>
              <a:t>AWS </a:t>
            </a:r>
            <a:r>
              <a:rPr lang="th-TH" sz="3200" dirty="0" smtClean="0"/>
              <a:t>เครื่องมือที่ดีที่สุดคือ </a:t>
            </a:r>
            <a:r>
              <a:rPr lang="en-US" sz="3200" dirty="0" smtClean="0"/>
              <a:t>kops</a:t>
            </a:r>
          </a:p>
          <a:p>
            <a:pPr lvl="1"/>
            <a:r>
              <a:rPr lang="en-US" sz="2800" dirty="0" smtClean="0"/>
              <a:t>AWS EKS </a:t>
            </a:r>
            <a:r>
              <a:rPr lang="th-TH" sz="2800" dirty="0" smtClean="0"/>
              <a:t>(โฮสต์ </a:t>
            </a:r>
            <a:r>
              <a:rPr lang="en-US" sz="2800" dirty="0" err="1" smtClean="0"/>
              <a:t>kubernetes</a:t>
            </a:r>
            <a:r>
              <a:rPr lang="en-US" sz="2800" dirty="0" smtClean="0"/>
              <a:t>) </a:t>
            </a:r>
            <a:r>
              <a:rPr lang="th-TH" sz="2800" dirty="0" smtClean="0"/>
              <a:t>จะมีให้ใช้, ซึ่งอาจจะเป็นทางเลือกถ้าต้องการ</a:t>
            </a:r>
          </a:p>
          <a:p>
            <a:r>
              <a:rPr lang="th-TH" sz="3200" dirty="0" smtClean="0"/>
              <a:t>สำหรับการติดตั้งอื่นๆ หรือถ้าไม่สามารถใช้ </a:t>
            </a:r>
            <a:r>
              <a:rPr lang="en-US" sz="3200" dirty="0" smtClean="0"/>
              <a:t>kops </a:t>
            </a:r>
            <a:r>
              <a:rPr lang="th-TH" sz="3200" dirty="0" smtClean="0"/>
              <a:t>ได้ให้ใช้ </a:t>
            </a:r>
            <a:r>
              <a:rPr lang="en-US" sz="3200" dirty="0" err="1" smtClean="0"/>
              <a:t>kubeadm</a:t>
            </a:r>
            <a:endParaRPr lang="en-US" sz="3200" dirty="0" smtClean="0"/>
          </a:p>
          <a:p>
            <a:pPr lvl="1"/>
            <a:r>
              <a:rPr lang="en-US" sz="2800" dirty="0" err="1" smtClean="0"/>
              <a:t>Kubeadm</a:t>
            </a:r>
            <a:r>
              <a:rPr lang="en-US" sz="2800" dirty="0" smtClean="0"/>
              <a:t> </a:t>
            </a:r>
            <a:r>
              <a:rPr lang="th-TH" sz="2800" dirty="0" smtClean="0"/>
              <a:t>เป็นแนวทางเลือก, ซึ่งแนะนำ </a:t>
            </a:r>
            <a:r>
              <a:rPr lang="en-US" sz="2800" dirty="0" smtClean="0"/>
              <a:t>kops </a:t>
            </a:r>
            <a:r>
              <a:rPr lang="th-TH" sz="2800" dirty="0" smtClean="0"/>
              <a:t>บน </a:t>
            </a:r>
            <a:r>
              <a:rPr lang="en-US" sz="2800" dirty="0" smtClean="0"/>
              <a:t>AWS </a:t>
            </a:r>
            <a:r>
              <a:rPr lang="th-TH" sz="2800" dirty="0" smtClean="0"/>
              <a:t>ผู้เรียนอาจจะใช้ </a:t>
            </a:r>
            <a:r>
              <a:rPr lang="en-US" sz="2800" dirty="0" smtClean="0"/>
              <a:t>AWS </a:t>
            </a:r>
            <a:r>
              <a:rPr lang="th-TH" sz="2800" dirty="0" smtClean="0"/>
              <a:t>ร่วมกันกับ </a:t>
            </a:r>
            <a:r>
              <a:rPr lang="en-US" sz="2800" dirty="0" smtClean="0"/>
              <a:t>kops </a:t>
            </a:r>
            <a:r>
              <a:rPr lang="th-TH" sz="2800" dirty="0" smtClean="0"/>
              <a:t>โดยอัตโนมัติ</a:t>
            </a:r>
          </a:p>
          <a:p>
            <a:pPr lvl="1"/>
            <a:r>
              <a:rPr lang="en-US" sz="2800" dirty="0" err="1" smtClean="0"/>
              <a:t>Kubeadm</a:t>
            </a:r>
            <a:r>
              <a:rPr lang="en-US" sz="2800" dirty="0" smtClean="0"/>
              <a:t> </a:t>
            </a:r>
            <a:r>
              <a:rPr lang="th-TH" sz="2800" dirty="0" smtClean="0"/>
              <a:t>จะพบในการบรรยายตอนท้ายๆ, และจะให้เปลี่ยนเป็นคลัสเตอร์ของ </a:t>
            </a:r>
            <a:r>
              <a:rPr lang="en-US" sz="2800" dirty="0" err="1" smtClean="0"/>
              <a:t>DigitalOcean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7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การพิสูจน์ตัวตนของผู้ใช้ปลายทาง</a:t>
            </a:r>
            <a:r>
              <a:rPr lang="en-US" dirty="0"/>
              <a:t>(</a:t>
            </a:r>
            <a:r>
              <a:rPr lang="th-TH" dirty="0" smtClean="0"/>
              <a:t>ต่อ</a:t>
            </a:r>
            <a:r>
              <a:rPr lang="en-US" dirty="0" smtClean="0"/>
              <a:t>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ใน </a:t>
            </a:r>
            <a:r>
              <a:rPr lang="en-US" dirty="0" err="1"/>
              <a:t>webapps</a:t>
            </a:r>
            <a:r>
              <a:rPr lang="en-US" dirty="0"/>
              <a:t> </a:t>
            </a:r>
            <a:r>
              <a:rPr lang="th-TH" dirty="0"/>
              <a:t>โดยใช้การตรวจสอบความถูกต้องเซิร์ฟเวอร์สามารถออกโทเค็น </a:t>
            </a:r>
            <a:r>
              <a:rPr lang="en-US" dirty="0"/>
              <a:t>JWT </a:t>
            </a:r>
            <a:r>
              <a:rPr lang="th-TH" dirty="0" smtClean="0"/>
              <a:t>เมื่อผู้เรียนรับรอง</a:t>
            </a:r>
            <a:r>
              <a:rPr lang="th-TH" dirty="0"/>
              <a:t>ความถูกต้อง</a:t>
            </a:r>
          </a:p>
          <a:p>
            <a:r>
              <a:rPr lang="th-TH" dirty="0" smtClean="0"/>
              <a:t>ใน</a:t>
            </a:r>
            <a:r>
              <a:rPr lang="th-TH" dirty="0"/>
              <a:t>ส่วนของข้อมูล </a:t>
            </a:r>
            <a:r>
              <a:rPr lang="en-US" dirty="0"/>
              <a:t>JWT </a:t>
            </a:r>
            <a:r>
              <a:rPr lang="th-TH" dirty="0"/>
              <a:t>สามารถจัดเก็บข้อมูลได้</a:t>
            </a:r>
            <a:r>
              <a:rPr lang="th-TH" dirty="0" smtClean="0"/>
              <a:t>เช่น</a:t>
            </a:r>
            <a:r>
              <a:rPr lang="en-US" dirty="0" smtClean="0"/>
              <a:t> </a:t>
            </a:r>
            <a:r>
              <a:rPr lang="th-TH" dirty="0" smtClean="0"/>
              <a:t>ชื่อผู้ใช้</a:t>
            </a:r>
            <a:r>
              <a:rPr lang="en-US" dirty="0" smtClean="0"/>
              <a:t> </a:t>
            </a:r>
            <a:r>
              <a:rPr lang="th-TH" dirty="0" smtClean="0"/>
              <a:t>กลุ่ม </a:t>
            </a:r>
            <a:r>
              <a:rPr lang="th-TH" dirty="0"/>
              <a:t>ฯลฯ</a:t>
            </a:r>
          </a:p>
          <a:p>
            <a:r>
              <a:rPr lang="th-TH" dirty="0" smtClean="0"/>
              <a:t>แอปนี้</a:t>
            </a:r>
            <a:r>
              <a:rPr lang="th-TH" dirty="0"/>
              <a:t>สามารถใช้ในภายหลังเมื่อผู้ใช้ส่งคำขอใหม่</a:t>
            </a:r>
          </a:p>
          <a:p>
            <a:pPr lvl="1"/>
            <a:r>
              <a:rPr lang="th-TH" dirty="0" smtClean="0"/>
              <a:t>หาก</a:t>
            </a:r>
            <a:r>
              <a:rPr lang="th-TH" dirty="0"/>
              <a:t>ลายเซ็นในโทเค็นถูกต้องแสดงว่า </a:t>
            </a:r>
            <a:r>
              <a:rPr lang="en-US" dirty="0"/>
              <a:t>JWT </a:t>
            </a:r>
            <a:r>
              <a:rPr lang="th-TH" dirty="0"/>
              <a:t>นั้นถูกต้อง</a:t>
            </a:r>
            <a:r>
              <a:rPr lang="th-TH" dirty="0" smtClean="0"/>
              <a:t>และสามารถ</a:t>
            </a:r>
            <a:r>
              <a:rPr lang="th-TH" dirty="0"/>
              <a:t>ใช้ข้อมูลภายในโทเค็นได้</a:t>
            </a:r>
          </a:p>
          <a:p>
            <a:pPr lvl="1"/>
            <a:r>
              <a:rPr lang="th-TH" dirty="0" smtClean="0"/>
              <a:t>สิ่ง</a:t>
            </a:r>
            <a:r>
              <a:rPr lang="th-TH" dirty="0"/>
              <a:t>นี้ยังสามารถใช้เป็นวิธีทางเลือกให้กับเซสชัน</a:t>
            </a:r>
            <a:r>
              <a:rPr lang="th-TH" dirty="0" smtClean="0"/>
              <a:t>เซิร์ฟเวอร์(</a:t>
            </a:r>
            <a:r>
              <a:rPr lang="th-TH" dirty="0"/>
              <a:t>ในกรณีนี้ (บางส่วน) ข้อมูลเซสชันจะถูกเก็บไว้ในเครื่องที่ไคลเอ็นต์)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32792"/>
      </p:ext>
    </p:extLst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การพิสูจน์ตัวตนของผู้ใช้ปลายทาง</a:t>
            </a:r>
            <a:r>
              <a:rPr lang="en-US" dirty="0"/>
              <a:t>(</a:t>
            </a:r>
            <a:r>
              <a:rPr lang="th-TH" dirty="0" smtClean="0"/>
              <a:t>ต่อ</a:t>
            </a:r>
            <a:r>
              <a:rPr lang="en-US" dirty="0" smtClean="0"/>
              <a:t>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การใช้ </a:t>
            </a:r>
            <a:r>
              <a:rPr lang="en-US" dirty="0" err="1"/>
              <a:t>microservices</a:t>
            </a:r>
            <a:r>
              <a:rPr lang="en-US" dirty="0"/>
              <a:t> </a:t>
            </a:r>
            <a:r>
              <a:rPr lang="th-TH" dirty="0" smtClean="0"/>
              <a:t>ทุกแอปจะต้อง</a:t>
            </a:r>
            <a:r>
              <a:rPr lang="th-TH" dirty="0"/>
              <a:t>มีการกำหนดค่าแยกต่างหาก</a:t>
            </a:r>
          </a:p>
          <a:p>
            <a:pPr lvl="1"/>
            <a:r>
              <a:rPr lang="th-TH" dirty="0" smtClean="0"/>
              <a:t>บริการ</a:t>
            </a:r>
            <a:r>
              <a:rPr lang="th-TH" dirty="0"/>
              <a:t>ทุกอย่างจะต้องตรวจสอบโทเค็น</a:t>
            </a:r>
          </a:p>
          <a:p>
            <a:pPr lvl="2"/>
            <a:r>
              <a:rPr lang="th-TH" dirty="0" smtClean="0"/>
              <a:t>เมื่อ</a:t>
            </a:r>
            <a:r>
              <a:rPr lang="th-TH" dirty="0"/>
              <a:t>ตรวจสอบแล้วบริการจะต้องตรวจสอบว่าผู้ใช้สามารถ</a:t>
            </a:r>
            <a:r>
              <a:rPr lang="th-TH" dirty="0" smtClean="0"/>
              <a:t>เข้าถึงบริการ</a:t>
            </a:r>
            <a:r>
              <a:rPr lang="th-TH" dirty="0"/>
              <a:t>นี้ (การอนุญาต)</a:t>
            </a:r>
          </a:p>
          <a:p>
            <a:r>
              <a:rPr lang="th-TH" dirty="0" smtClean="0"/>
              <a:t>ด้วย </a:t>
            </a:r>
            <a:r>
              <a:rPr lang="en-US" dirty="0" err="1"/>
              <a:t>istio</a:t>
            </a:r>
            <a:r>
              <a:rPr lang="en-US" dirty="0"/>
              <a:t> </a:t>
            </a:r>
            <a:r>
              <a:rPr lang="th-TH" dirty="0"/>
              <a:t>สิ่งนี้สามารถนำออกจาก</a:t>
            </a:r>
            <a:r>
              <a:rPr lang="th-TH" dirty="0" smtClean="0"/>
              <a:t>รหัสแอปและ</a:t>
            </a:r>
            <a:r>
              <a:rPr lang="th-TH" dirty="0"/>
              <a:t>จัดการจากส่วนกลาง</a:t>
            </a:r>
          </a:p>
          <a:p>
            <a:r>
              <a:rPr lang="th-TH" dirty="0" smtClean="0"/>
              <a:t>ผู้เรียนสามารถ</a:t>
            </a:r>
            <a:r>
              <a:rPr lang="th-TH" dirty="0"/>
              <a:t>กำหนดค่าลายเซ็นโทเค็น </a:t>
            </a:r>
            <a:r>
              <a:rPr lang="en-US" dirty="0" err="1" smtClean="0"/>
              <a:t>jwt</a:t>
            </a:r>
            <a:r>
              <a:rPr lang="en-US" dirty="0" smtClean="0"/>
              <a:t>/</a:t>
            </a:r>
            <a:r>
              <a:rPr lang="th-TH" dirty="0" smtClean="0"/>
              <a:t>คุณสมบัติที่คาดหวัง</a:t>
            </a:r>
            <a:r>
              <a:rPr lang="th-TH" dirty="0"/>
              <a:t>ใน </a:t>
            </a:r>
            <a:r>
              <a:rPr lang="en-US" dirty="0" err="1"/>
              <a:t>istio</a:t>
            </a:r>
            <a:r>
              <a:rPr lang="en-US" dirty="0"/>
              <a:t> </a:t>
            </a:r>
            <a:r>
              <a:rPr lang="th-TH" dirty="0"/>
              <a:t>และ</a:t>
            </a:r>
            <a:r>
              <a:rPr lang="th-TH" dirty="0" smtClean="0"/>
              <a:t>สร้างนโยบาย</a:t>
            </a:r>
            <a:r>
              <a:rPr lang="th-TH" dirty="0"/>
              <a:t>เพื่อ</a:t>
            </a:r>
            <a:r>
              <a:rPr lang="th-TH" dirty="0" smtClean="0"/>
              <a:t>อนุญาต/ไม่</a:t>
            </a:r>
            <a:r>
              <a:rPr lang="th-TH" dirty="0"/>
              <a:t>อนุญาตการเข้าถึงบริการ</a:t>
            </a:r>
          </a:p>
          <a:p>
            <a:pPr lvl="1"/>
            <a:r>
              <a:rPr lang="th-TH" dirty="0" smtClean="0"/>
              <a:t>ตัวอย่างเช่น</a:t>
            </a:r>
            <a:r>
              <a:rPr lang="th-TH" dirty="0"/>
              <a:t>: </a:t>
            </a:r>
            <a:r>
              <a:rPr lang="th-TH" dirty="0" smtClean="0"/>
              <a:t>แอป </a:t>
            </a:r>
            <a:r>
              <a:rPr lang="en-US" dirty="0" smtClean="0"/>
              <a:t>“hello”</a:t>
            </a:r>
            <a:r>
              <a:rPr lang="th-TH" dirty="0" smtClean="0"/>
              <a:t> </a:t>
            </a:r>
            <a:r>
              <a:rPr lang="th-TH" dirty="0"/>
              <a:t>สามารถเข้าถึงได้ก็</a:t>
            </a:r>
            <a:r>
              <a:rPr lang="th-TH" dirty="0" smtClean="0"/>
              <a:t>ต่อเมื่อผู้เรียนรับรอง</a:t>
            </a:r>
            <a:r>
              <a:rPr lang="th-TH" dirty="0"/>
              <a:t>ความถูกต้อง</a:t>
            </a:r>
          </a:p>
          <a:p>
            <a:pPr lvl="2"/>
            <a:r>
              <a:rPr lang="en-US" dirty="0" smtClean="0"/>
              <a:t>Sidecar </a:t>
            </a:r>
            <a:r>
              <a:rPr lang="th-TH" dirty="0"/>
              <a:t>จะตรวจสอบความถูกต้องของลายเซ็นเพื่อให้แน่ใจว่าโทเค็นนั้นถูกต้อง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16435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การทำงาน </a:t>
            </a:r>
            <a:r>
              <a:rPr lang="en-US" dirty="0" smtClean="0"/>
              <a:t>hello world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78" y="1690689"/>
            <a:ext cx="8046844" cy="429796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86652"/>
      </p:ext>
    </p:ext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ปฏิบัติการการ</a:t>
            </a:r>
            <a:r>
              <a:rPr lang="th-TH" dirty="0" smtClean="0"/>
              <a:t>พิสูจน์ตัวตนของผู้ใช้ปลายทาง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66047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 </a:t>
            </a:r>
            <a:r>
              <a:rPr lang="en-US" dirty="0" smtClean="0"/>
              <a:t>Egress traffic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74732"/>
      </p:ext>
    </p:extLst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Egress traffic</a:t>
            </a:r>
            <a:r>
              <a:rPr lang="th-TH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21" y="1589504"/>
            <a:ext cx="7559157" cy="429796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13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 </a:t>
            </a:r>
            <a:r>
              <a:rPr lang="en-US" dirty="0" smtClean="0"/>
              <a:t>Distributed tracing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42811"/>
      </p:ext>
    </p:ext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78" y="1377328"/>
            <a:ext cx="8046844" cy="410334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98115"/>
      </p:ext>
    </p:extLst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 </a:t>
            </a:r>
            <a:r>
              <a:rPr lang="en-US" dirty="0" smtClean="0"/>
              <a:t>Metrics </a:t>
            </a:r>
            <a:r>
              <a:rPr lang="th-TH" dirty="0" smtClean="0"/>
              <a:t>กับ </a:t>
            </a:r>
            <a:r>
              <a:rPr lang="en-US" dirty="0" err="1" smtClean="0"/>
              <a:t>Grafana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55946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ตัวควบคุมการรับเข้า </a:t>
            </a:r>
            <a:r>
              <a:rPr lang="en-US" dirty="0" smtClean="0"/>
              <a:t>(Admission Controllers)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7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การติดตั้ง </a:t>
            </a:r>
            <a:r>
              <a:rPr lang="en-US" dirty="0" err="1" smtClean="0"/>
              <a:t>Kubernetes</a:t>
            </a:r>
            <a:r>
              <a:rPr lang="en-US" dirty="0" smtClean="0"/>
              <a:t> </a:t>
            </a:r>
            <a:r>
              <a:rPr lang="th-TH" dirty="0" smtClean="0"/>
              <a:t>บน </a:t>
            </a:r>
            <a:r>
              <a:rPr lang="en-US" dirty="0" smtClean="0"/>
              <a:t>AWS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ตัวควบคุมการรับเข้าคืออะไร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ตัวควบคุมการรับเข้าสามารถตัดคำขอที่ส่งไปยัง </a:t>
            </a:r>
            <a:r>
              <a:rPr lang="en-US" dirty="0" err="1" smtClean="0"/>
              <a:t>Kubernetes</a:t>
            </a:r>
            <a:r>
              <a:rPr lang="th-TH" dirty="0" smtClean="0"/>
              <a:t> </a:t>
            </a:r>
            <a:r>
              <a:rPr lang="en-US" dirty="0" smtClean="0"/>
              <a:t>API</a:t>
            </a:r>
            <a:r>
              <a:rPr lang="th-TH" dirty="0" smtClean="0"/>
              <a:t> </a:t>
            </a:r>
            <a:r>
              <a:rPr lang="en-US" dirty="0" smtClean="0"/>
              <a:t>server</a:t>
            </a:r>
            <a:endParaRPr lang="en-US" dirty="0"/>
          </a:p>
          <a:p>
            <a:pPr lvl="1"/>
            <a:r>
              <a:rPr lang="th-TH" dirty="0" smtClean="0"/>
              <a:t>ตัวอย่างเช่นเมื่อผู้เรียนสร้างพ็</a:t>
            </a:r>
            <a:r>
              <a:rPr lang="th-TH" dirty="0"/>
              <a:t>อดใหม่คำขอจะถูกส่งไป</a:t>
            </a:r>
            <a:r>
              <a:rPr lang="th-TH" dirty="0" smtClean="0"/>
              <a:t>ที่ </a:t>
            </a:r>
            <a:r>
              <a:rPr lang="en-US" dirty="0" err="1" smtClean="0"/>
              <a:t>kubernetes</a:t>
            </a:r>
            <a:r>
              <a:rPr lang="en-US" dirty="0" smtClean="0"/>
              <a:t> API server </a:t>
            </a:r>
            <a:r>
              <a:rPr lang="th-TH" dirty="0" smtClean="0"/>
              <a:t>และ</a:t>
            </a:r>
            <a:r>
              <a:rPr lang="th-TH" dirty="0"/>
              <a:t>สิ่งนี้สามารถถูกดัก</a:t>
            </a:r>
            <a:r>
              <a:rPr lang="th-TH" dirty="0" smtClean="0"/>
              <a:t>โดยตัวควบคุม</a:t>
            </a:r>
            <a:r>
              <a:rPr lang="th-TH" dirty="0"/>
              <a:t>การรับเข้า</a:t>
            </a:r>
          </a:p>
          <a:p>
            <a:r>
              <a:rPr lang="th-TH" dirty="0" smtClean="0"/>
              <a:t>การ</a:t>
            </a:r>
            <a:r>
              <a:rPr lang="th-TH" dirty="0"/>
              <a:t>สกัดกั้นนี้เกิดขึ้น</a:t>
            </a:r>
            <a:r>
              <a:rPr lang="th-TH" dirty="0" smtClean="0"/>
              <a:t>หลังจากผู้เรียนรับรอง</a:t>
            </a:r>
            <a:r>
              <a:rPr lang="th-TH" dirty="0"/>
              <a:t>ความถูกต้องแล้ว (เช่น</a:t>
            </a:r>
            <a:r>
              <a:rPr lang="th-TH" dirty="0" smtClean="0"/>
              <a:t>ใช้โทเค็น</a:t>
            </a:r>
            <a:r>
              <a:rPr lang="th-TH" dirty="0"/>
              <a:t>หรือใบรับรอง) และผู้มีอำนาจ (ใช้ </a:t>
            </a:r>
            <a:r>
              <a:rPr lang="en-US" dirty="0"/>
              <a:t>RBAC) </a:t>
            </a:r>
            <a:r>
              <a:rPr lang="th-TH" dirty="0"/>
              <a:t>และก่อน</a:t>
            </a:r>
            <a:r>
              <a:rPr lang="th-TH" dirty="0" smtClean="0"/>
              <a:t>วัตถุคง</a:t>
            </a:r>
            <a:r>
              <a:rPr lang="th-TH" dirty="0"/>
              <a:t>อยู่ (บันทึก) ในส่วนแบ็คเอนด์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82564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การเปิดใช้ตัวควบคุมการรับเข้า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ผู้ดูแลระบบสามารถเปิดใช้งานตัวควบคุมการรับเข้าได้</a:t>
            </a:r>
          </a:p>
          <a:p>
            <a:r>
              <a:rPr lang="th-TH" dirty="0" smtClean="0"/>
              <a:t>โดยทั่วไป</a:t>
            </a:r>
            <a:r>
              <a:rPr lang="th-TH" dirty="0"/>
              <a:t>จะเพิ่มเมื่อสร้างคลัสเตอร์โดยส่งอาร์กิวเมนต์ไป</a:t>
            </a:r>
            <a:r>
              <a:rPr lang="th-TH" dirty="0" smtClean="0"/>
              <a:t>ที่ </a:t>
            </a:r>
            <a:r>
              <a:rPr lang="en-US" dirty="0" err="1" smtClean="0"/>
              <a:t>Kube-apiserver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kube-apiserver</a:t>
            </a:r>
            <a:r>
              <a:rPr lang="en-US" dirty="0"/>
              <a:t> --enable-admission-plugins = </a:t>
            </a:r>
            <a:r>
              <a:rPr lang="en-US" dirty="0" err="1"/>
              <a:t>NamespaceLifecycle</a:t>
            </a:r>
            <a:r>
              <a:rPr lang="en-US" dirty="0"/>
              <a:t>, ...</a:t>
            </a:r>
          </a:p>
          <a:p>
            <a:r>
              <a:rPr lang="th-TH" dirty="0" smtClean="0"/>
              <a:t>เมื่อ</a:t>
            </a:r>
            <a:r>
              <a:rPr lang="th-TH" dirty="0"/>
              <a:t>ใช้ </a:t>
            </a:r>
            <a:r>
              <a:rPr lang="en-US" dirty="0"/>
              <a:t>kops </a:t>
            </a:r>
            <a:r>
              <a:rPr lang="th-TH" dirty="0"/>
              <a:t>สามารถกำหนดค่าโดยใช้ </a:t>
            </a:r>
            <a:r>
              <a:rPr lang="en-US" dirty="0" err="1"/>
              <a:t>yaml</a:t>
            </a:r>
            <a:r>
              <a:rPr lang="en-US" dirty="0"/>
              <a:t> </a:t>
            </a:r>
            <a:r>
              <a:rPr lang="th-TH" dirty="0"/>
              <a:t>หรือด้วย </a:t>
            </a:r>
            <a:r>
              <a:rPr lang="en-US" dirty="0" err="1"/>
              <a:t>minikube</a:t>
            </a:r>
            <a:r>
              <a:rPr lang="en-US" dirty="0"/>
              <a:t> </a:t>
            </a:r>
            <a:r>
              <a:rPr lang="th-TH" dirty="0" smtClean="0"/>
              <a:t>โดยผ่านอาร์กิวเมนต์หลังจาก</a:t>
            </a:r>
            <a:r>
              <a:rPr lang="th-TH" dirty="0"/>
              <a:t>เริ่ม </a:t>
            </a:r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8303"/>
      </p:ext>
    </p:extLst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ตารางอธิบายตัวควบคุมการรับเข้า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902074"/>
              </p:ext>
            </p:extLst>
          </p:nvPr>
        </p:nvGraphicFramePr>
        <p:xfrm>
          <a:off x="281355" y="1825625"/>
          <a:ext cx="862349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590"/>
                <a:gridCol w="60069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Admission</a:t>
                      </a:r>
                      <a:r>
                        <a:rPr lang="en-US" sz="2400" baseline="0" dirty="0" smtClean="0"/>
                        <a:t> Controller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คำอธิบาย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Namespace</a:t>
                      </a:r>
                      <a:r>
                        <a:rPr lang="en-US" sz="2000" baseline="0" dirty="0" err="1" smtClean="0"/>
                        <a:t>Lifecycle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บังคับให้ไม่สามารถสร้างวัตถุใหม่เมื่อมีเนมสเปซ</a:t>
                      </a:r>
                      <a:r>
                        <a:rPr lang="en-US" sz="2400" dirty="0" smtClean="0"/>
                        <a:t> </a:t>
                      </a:r>
                      <a:r>
                        <a:rPr lang="th-TH" sz="2400" dirty="0" smtClean="0"/>
                        <a:t>ในสถานะสิ้นสุด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LimitRanger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การใช้ประเภทวัตถุ“ </a:t>
                      </a:r>
                      <a:r>
                        <a:rPr lang="en-US" sz="2400" dirty="0" err="1" smtClean="0"/>
                        <a:t>LimitRange</a:t>
                      </a:r>
                      <a:r>
                        <a:rPr lang="en-US" sz="2400" dirty="0" smtClean="0"/>
                        <a:t>” </a:t>
                      </a:r>
                      <a:r>
                        <a:rPr lang="th-TH" sz="2400" dirty="0" smtClean="0"/>
                        <a:t>ผู้เรียนสามารถตั้งค่าเริ่มต้นและขีดจำกัด ได้ทรัพยากร </a:t>
                      </a:r>
                      <a:r>
                        <a:rPr lang="en-US" sz="2400" dirty="0" err="1" smtClean="0"/>
                        <a:t>cpu</a:t>
                      </a:r>
                      <a:r>
                        <a:rPr lang="en-US" sz="2400" dirty="0" smtClean="0"/>
                        <a:t> / </a:t>
                      </a:r>
                      <a:r>
                        <a:rPr lang="th-TH" sz="2400" dirty="0" smtClean="0"/>
                        <a:t>หน่วยความจำภายในเนมสเปซ </a:t>
                      </a:r>
                      <a:r>
                        <a:rPr lang="en-US" sz="2400" dirty="0" err="1" smtClean="0"/>
                        <a:t>LimitRanger</a:t>
                      </a:r>
                      <a:r>
                        <a:rPr lang="th-TH" sz="2400" dirty="0" smtClean="0"/>
                        <a:t> ตัวควบคุมการรับเข้าจะทำให้มั่นใจว่ามีการใช้ค่าเริ่มต้นและขีดจำกัดเหล่านี้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ServiceAccount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ใช้คุณลักษณะ </a:t>
                      </a:r>
                      <a:r>
                        <a:rPr lang="en-US" sz="2400" dirty="0" err="1" smtClean="0"/>
                        <a:t>ServiceAccount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DefaultStorageClass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หาก </a:t>
                      </a:r>
                      <a:r>
                        <a:rPr lang="en-US" sz="2400" dirty="0" err="1" smtClean="0"/>
                        <a:t>PersistentVolumeClaim</a:t>
                      </a:r>
                      <a:r>
                        <a:rPr lang="en-US" sz="2400" dirty="0" smtClean="0"/>
                        <a:t> </a:t>
                      </a:r>
                      <a:r>
                        <a:rPr lang="th-TH" sz="2400" dirty="0" smtClean="0"/>
                        <a:t>ถูกสร้างขึ้นและจะไม่ระบุใด ๆ</a:t>
                      </a:r>
                    </a:p>
                    <a:p>
                      <a:r>
                        <a:rPr lang="th-TH" sz="2400" dirty="0" smtClean="0"/>
                        <a:t>พื้นที่เก็บข้อมูลเฉพาะจากนั้นตัวควบคุมค่าเข้าชมนี้จะเพิ่มค่าเริ่มต้น</a:t>
                      </a:r>
                    </a:p>
                    <a:p>
                      <a:r>
                        <a:rPr lang="th-TH" sz="2400" dirty="0" smtClean="0"/>
                        <a:t>คลาสหน่วยเก็บข้อมูลไปยัง </a:t>
                      </a:r>
                      <a:r>
                        <a:rPr lang="en-US" sz="2400" dirty="0" err="1" smtClean="0"/>
                        <a:t>PersistentVolumeClaim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02471"/>
      </p:ext>
    </p:extLst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ตารางอธิบายตัวควบคุมการรับเข้า (ต่อ</a:t>
            </a:r>
            <a:r>
              <a:rPr lang="en-US" dirty="0" smtClean="0"/>
              <a:t>1</a:t>
            </a:r>
            <a:r>
              <a:rPr lang="th-TH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607252"/>
              </p:ext>
            </p:extLst>
          </p:nvPr>
        </p:nvGraphicFramePr>
        <p:xfrm>
          <a:off x="154746" y="1516132"/>
          <a:ext cx="898925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7537"/>
                <a:gridCol w="60417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Admission</a:t>
                      </a:r>
                      <a:r>
                        <a:rPr lang="en-US" sz="2400" baseline="0" dirty="0" smtClean="0"/>
                        <a:t> Controller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คำอธิบาย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DefaultTolerationSeconds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ตั้งค่าความคลาดเคลื่อนเริ่มต้นในไม่กี่วินาทีหากไม่ได้กำหนดไว้อย่างชัดเจนในข้อมูลจำเพาะของ </a:t>
                      </a:r>
                      <a:r>
                        <a:rPr lang="en-US" sz="2400" dirty="0" smtClean="0"/>
                        <a:t>pod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NodeRestriction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ตรวจสอบให้แน่ใจว่า </a:t>
                      </a:r>
                      <a:r>
                        <a:rPr lang="en-US" sz="2400" dirty="0" err="1" smtClean="0"/>
                        <a:t>kubelets</a:t>
                      </a:r>
                      <a:r>
                        <a:rPr lang="en-US" sz="2400" dirty="0" smtClean="0"/>
                        <a:t> </a:t>
                      </a:r>
                      <a:r>
                        <a:rPr lang="th-TH" sz="2400" dirty="0" smtClean="0"/>
                        <a:t>(ที่ทำงานบนทุกโหนด) สามารถแก้ไขวัตถุ </a:t>
                      </a:r>
                      <a:r>
                        <a:rPr lang="en-US" sz="2400" dirty="0" smtClean="0"/>
                        <a:t>Node/Pod </a:t>
                      </a:r>
                      <a:r>
                        <a:rPr lang="th-TH" sz="2400" dirty="0" smtClean="0"/>
                        <a:t>ของตนเองเท่านั้น (วัตถุที่ทำงานบนโหนดนั้น ๆ 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MutatingAdminissionWebhook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ผู้เรียนสามารถตั้งค่า </a:t>
                      </a:r>
                      <a:r>
                        <a:rPr lang="en-US" sz="2400" dirty="0" err="1" smtClean="0"/>
                        <a:t>webhook</a:t>
                      </a:r>
                      <a:r>
                        <a:rPr lang="en-US" sz="2400" dirty="0" smtClean="0"/>
                        <a:t> </a:t>
                      </a:r>
                      <a:r>
                        <a:rPr lang="th-TH" sz="2400" dirty="0" smtClean="0"/>
                        <a:t>ที่สามารถแก้ไขวัตถุที่ถูกส่งไป</a:t>
                      </a:r>
                    </a:p>
                    <a:p>
                      <a:r>
                        <a:rPr lang="en-US" sz="2400" dirty="0" err="1" smtClean="0"/>
                        <a:t>kube-apiserver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MutatingAdmissionWebhook</a:t>
                      </a:r>
                      <a:r>
                        <a:rPr lang="en-US" sz="2400" dirty="0" smtClean="0"/>
                        <a:t> </a:t>
                      </a:r>
                      <a:r>
                        <a:rPr lang="th-TH" sz="2400" dirty="0" smtClean="0"/>
                        <a:t>รับรองว่าวัตถุที่ตรงกันจะถูกส่งไปยังเว็บบล็อกนี้เพื่อทำการดัดแปลง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03520"/>
      </p:ext>
    </p:extLst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ตารางอธิบายตัวควบคุมการรับเข้า (</a:t>
            </a:r>
            <a:r>
              <a:rPr lang="th-TH" dirty="0" smtClean="0"/>
              <a:t>ต่อ</a:t>
            </a:r>
            <a:r>
              <a:rPr lang="en-US" dirty="0" smtClean="0"/>
              <a:t>2</a:t>
            </a:r>
            <a:r>
              <a:rPr lang="th-TH" dirty="0" smtClean="0"/>
              <a:t>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066325"/>
              </p:ext>
            </p:extLst>
          </p:nvPr>
        </p:nvGraphicFramePr>
        <p:xfrm>
          <a:off x="389500" y="1797490"/>
          <a:ext cx="851535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146"/>
                <a:gridCol w="57232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Admission</a:t>
                      </a:r>
                      <a:r>
                        <a:rPr lang="en-US" sz="2400" baseline="0" dirty="0" smtClean="0"/>
                        <a:t> Controller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คำอธิบาย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ValidatingAdmissionWebhook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ผู้เรียนสามารถตั้งค่า </a:t>
                      </a:r>
                      <a:r>
                        <a:rPr lang="en-US" sz="2400" dirty="0" err="1" smtClean="0"/>
                        <a:t>webhook</a:t>
                      </a:r>
                      <a:r>
                        <a:rPr lang="en-US" sz="2400" dirty="0" smtClean="0"/>
                        <a:t> </a:t>
                      </a:r>
                      <a:r>
                        <a:rPr lang="th-TH" sz="2400" dirty="0" smtClean="0"/>
                        <a:t>ที่สามารถตรวจสอบวัตถุที่ถูกส่ง</a:t>
                      </a:r>
                    </a:p>
                    <a:p>
                      <a:r>
                        <a:rPr lang="th-TH" sz="2400" dirty="0" smtClean="0"/>
                        <a:t>เพื่อ </a:t>
                      </a:r>
                      <a:r>
                        <a:rPr lang="en-US" sz="2400" dirty="0" err="1" smtClean="0"/>
                        <a:t>kube-apiserver</a:t>
                      </a:r>
                      <a:r>
                        <a:rPr lang="en-US" sz="2400" dirty="0" smtClean="0"/>
                        <a:t> </a:t>
                      </a:r>
                      <a:r>
                        <a:rPr lang="th-TH" sz="2400" dirty="0" smtClean="0"/>
                        <a:t>หาก</a:t>
                      </a:r>
                      <a:r>
                        <a:rPr lang="en-US" sz="2400" dirty="0" err="1" smtClean="0"/>
                        <a:t>ValidatingAdmissionWebhook</a:t>
                      </a:r>
                      <a:r>
                        <a:rPr lang="en-US" sz="2400" dirty="0" smtClean="0"/>
                        <a:t> </a:t>
                      </a:r>
                      <a:r>
                        <a:rPr lang="th-TH" sz="2400" dirty="0" smtClean="0"/>
                        <a:t>ปฏิเสธ</a:t>
                      </a:r>
                    </a:p>
                    <a:p>
                      <a:r>
                        <a:rPr lang="th-TH" sz="2400" dirty="0" smtClean="0"/>
                        <a:t>การร้องขอ</a:t>
                      </a:r>
                      <a:r>
                        <a:rPr lang="en-US" sz="2400" dirty="0" smtClean="0"/>
                        <a:t> </a:t>
                      </a:r>
                      <a:r>
                        <a:rPr lang="th-TH" sz="2400" dirty="0" smtClean="0"/>
                        <a:t>การร้องขอนั้นล้มเหลว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ResourceQuota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จะตรวจสอบคำขอที่เข้ามาเพื่อดูว่าไม่ละเมิดข้อจำกัด หรือไม่</a:t>
                      </a:r>
                    </a:p>
                    <a:p>
                      <a:r>
                        <a:rPr lang="th-TH" sz="2400" dirty="0" smtClean="0"/>
                        <a:t>กำหนดไว้ในออบเจกต์ </a:t>
                      </a:r>
                      <a:r>
                        <a:rPr lang="en-US" sz="2400" dirty="0" err="1" smtClean="0"/>
                        <a:t>ResourceQuota</a:t>
                      </a:r>
                      <a:r>
                        <a:rPr lang="en-US" sz="2400" dirty="0" smtClean="0"/>
                        <a:t> </a:t>
                      </a:r>
                      <a:r>
                        <a:rPr lang="th-TH" sz="2400" dirty="0" smtClean="0"/>
                        <a:t>ในเนมสเปซ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PodSecurityPolicy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ช่วยให้ผู้เรียนควบคุมด้านความปลอดภัยของการสร้าง</a:t>
                      </a:r>
                      <a:r>
                        <a:rPr lang="en-US" sz="2400" dirty="0" smtClean="0"/>
                        <a:t> Pod</a:t>
                      </a:r>
                      <a:endParaRPr lang="th-TH" sz="2400" dirty="0" smtClean="0"/>
                    </a:p>
                    <a:p>
                      <a:r>
                        <a:rPr lang="th-TH" sz="2400" dirty="0" smtClean="0"/>
                        <a:t>และอัปเดต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74926"/>
      </p:ext>
    </p:extLst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ผังตัว</a:t>
            </a:r>
            <a:r>
              <a:rPr lang="th-TH" dirty="0"/>
              <a:t>ควบคุมการรับเข้า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96" y="2115281"/>
            <a:ext cx="8209407" cy="26274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71797"/>
      </p:ext>
    </p:extLst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นโยบายความปลอดภัย </a:t>
            </a:r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41061"/>
      </p:ext>
    </p:extLst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นโยบายความปลอดภัย </a:t>
            </a:r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นโยบายความปลอดภัยของ </a:t>
            </a:r>
            <a:r>
              <a:rPr lang="en-US" dirty="0"/>
              <a:t>Pod </a:t>
            </a:r>
            <a:r>
              <a:rPr lang="th-TH" dirty="0"/>
              <a:t>ช่วย</a:t>
            </a:r>
            <a:r>
              <a:rPr lang="th-TH" dirty="0" smtClean="0"/>
              <a:t>ให้ผู้เรียนสามารถ</a:t>
            </a:r>
            <a:r>
              <a:rPr lang="th-TH" dirty="0"/>
              <a:t>ควบคุมด้านความปลอดภัย</a:t>
            </a:r>
            <a:r>
              <a:rPr lang="th-TH" dirty="0" smtClean="0"/>
              <a:t>ของการ</a:t>
            </a:r>
            <a:r>
              <a:rPr lang="th-TH" dirty="0"/>
              <a:t>สร้างและอัป</a:t>
            </a:r>
            <a:r>
              <a:rPr lang="th-TH" dirty="0" smtClean="0"/>
              <a:t>เดต</a:t>
            </a:r>
            <a:r>
              <a:rPr lang="en-US" dirty="0" smtClean="0"/>
              <a:t> Pod</a:t>
            </a:r>
            <a:r>
              <a:rPr lang="th-TH" dirty="0" smtClean="0"/>
              <a:t>:</a:t>
            </a:r>
            <a:endParaRPr lang="th-TH" dirty="0"/>
          </a:p>
          <a:p>
            <a:r>
              <a:rPr lang="th-TH" dirty="0" smtClean="0"/>
              <a:t>ตัวอย่างเช่น</a:t>
            </a:r>
            <a:r>
              <a:rPr lang="th-TH" dirty="0"/>
              <a:t>:</a:t>
            </a:r>
          </a:p>
          <a:p>
            <a:pPr lvl="1"/>
            <a:r>
              <a:rPr lang="th-TH" dirty="0" smtClean="0"/>
              <a:t>ปฏิเสธ</a:t>
            </a:r>
            <a:r>
              <a:rPr lang="th-TH" dirty="0"/>
              <a:t>การใช้โหมดพิเศษ</a:t>
            </a:r>
            <a:r>
              <a:rPr lang="th-TH" dirty="0" smtClean="0"/>
              <a:t>ใน </a:t>
            </a:r>
            <a:r>
              <a:rPr lang="en-US" dirty="0" smtClean="0"/>
              <a:t>Pod</a:t>
            </a:r>
            <a:endParaRPr lang="th-TH" dirty="0"/>
          </a:p>
          <a:p>
            <a:pPr lvl="1"/>
            <a:r>
              <a:rPr lang="th-TH" dirty="0" smtClean="0"/>
              <a:t>ควบคุมโวลูมที่สามารถเมาท์ใช้ได้</a:t>
            </a:r>
            <a:endParaRPr lang="th-TH" dirty="0"/>
          </a:p>
          <a:p>
            <a:pPr lvl="1"/>
            <a:r>
              <a:rPr lang="th-TH" dirty="0" smtClean="0"/>
              <a:t>ตรวจสอบ</a:t>
            </a:r>
            <a:r>
              <a:rPr lang="th-TH" dirty="0"/>
              <a:t>ให้แน่ใจ</a:t>
            </a:r>
            <a:r>
              <a:rPr lang="th-TH" dirty="0" smtClean="0"/>
              <a:t>ว่า</a:t>
            </a:r>
            <a:r>
              <a:rPr lang="en-US" dirty="0" smtClean="0"/>
              <a:t>Container</a:t>
            </a:r>
            <a:r>
              <a:rPr lang="th-TH" dirty="0" smtClean="0"/>
              <a:t>ทำงาน</a:t>
            </a:r>
            <a:r>
              <a:rPr lang="th-TH" dirty="0"/>
              <a:t>เฉพาะภายในช่วง </a:t>
            </a:r>
            <a:r>
              <a:rPr lang="en-US" dirty="0"/>
              <a:t>UID / GID </a:t>
            </a:r>
            <a:r>
              <a:rPr lang="th-TH" dirty="0"/>
              <a:t>หรือตรวจสอบให้</a:t>
            </a:r>
            <a:r>
              <a:rPr lang="th-TH" dirty="0" smtClean="0"/>
              <a:t>แน่ใจ</a:t>
            </a:r>
            <a:r>
              <a:rPr lang="en-US" dirty="0" smtClean="0"/>
              <a:t>Container</a:t>
            </a:r>
            <a:r>
              <a:rPr lang="th-TH" dirty="0" smtClean="0"/>
              <a:t>นั้น</a:t>
            </a:r>
            <a:r>
              <a:rPr lang="th-TH" dirty="0"/>
              <a:t>ไม่สามารถทำงานใน</a:t>
            </a:r>
            <a:r>
              <a:rPr lang="th-TH" dirty="0" smtClean="0"/>
              <a:t>ฐานะ</a:t>
            </a:r>
            <a:r>
              <a:rPr lang="en-US" dirty="0" smtClean="0"/>
              <a:t> Root </a:t>
            </a:r>
            <a:r>
              <a:rPr lang="th-TH" dirty="0" smtClean="0"/>
              <a:t>ได้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21768"/>
      </p:ext>
    </p:extLst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นโยบายความปลอดภัย </a:t>
            </a:r>
            <a:r>
              <a:rPr lang="en-US" dirty="0" smtClean="0"/>
              <a:t>Pod</a:t>
            </a:r>
            <a:r>
              <a:rPr lang="th-TH" dirty="0" smtClean="0"/>
              <a:t>(ต่อ</a:t>
            </a:r>
            <a:r>
              <a:rPr lang="en-US" dirty="0" smtClean="0"/>
              <a:t>1</a:t>
            </a:r>
            <a:r>
              <a:rPr lang="th-TH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นโยบายความปลอดภัย</a:t>
            </a:r>
            <a:r>
              <a:rPr lang="th-TH" dirty="0" smtClean="0"/>
              <a:t>ของ</a:t>
            </a:r>
            <a:r>
              <a:rPr lang="en-US" dirty="0" smtClean="0"/>
              <a:t> Pod </a:t>
            </a:r>
            <a:r>
              <a:rPr lang="th-TH" dirty="0" smtClean="0"/>
              <a:t>เป็น</a:t>
            </a:r>
            <a:r>
              <a:rPr lang="th-TH" dirty="0"/>
              <a:t>ตัวควบคุมการรับเข้าที่สามารถเปิดใช้งานได้</a:t>
            </a:r>
            <a:r>
              <a:rPr lang="th-TH" dirty="0" smtClean="0"/>
              <a:t>ที่การรันคลัส</a:t>
            </a:r>
            <a:r>
              <a:rPr lang="th-TH" dirty="0"/>
              <a:t>เตอร์</a:t>
            </a:r>
          </a:p>
          <a:p>
            <a:r>
              <a:rPr lang="th-TH" dirty="0" smtClean="0"/>
              <a:t>ตัว</a:t>
            </a:r>
            <a:r>
              <a:rPr lang="th-TH" dirty="0"/>
              <a:t>ควบคุมการรับเข้า </a:t>
            </a:r>
            <a:r>
              <a:rPr lang="en-US" dirty="0"/>
              <a:t>pod </a:t>
            </a:r>
            <a:r>
              <a:rPr lang="th-TH" dirty="0"/>
              <a:t>ความปลอดภัยจะถูกเรียกเมื่อสร้าง </a:t>
            </a:r>
            <a:r>
              <a:rPr lang="en-US" dirty="0"/>
              <a:t>pod </a:t>
            </a:r>
            <a:r>
              <a:rPr lang="th-TH" dirty="0" smtClean="0"/>
              <a:t>หรือ การ</a:t>
            </a:r>
            <a:r>
              <a:rPr lang="th-TH" dirty="0"/>
              <a:t>แก้ไข</a:t>
            </a:r>
          </a:p>
          <a:p>
            <a:r>
              <a:rPr lang="th-TH" dirty="0" smtClean="0"/>
              <a:t>สิ่งนั้นจะ</a:t>
            </a:r>
            <a:r>
              <a:rPr lang="th-TH" dirty="0"/>
              <a:t>พิจารณา</a:t>
            </a:r>
            <a:r>
              <a:rPr lang="th-TH" dirty="0" smtClean="0"/>
              <a:t>ว่า</a:t>
            </a:r>
            <a:r>
              <a:rPr lang="en-US" dirty="0" smtClean="0"/>
              <a:t> Pod </a:t>
            </a:r>
            <a:r>
              <a:rPr lang="th-TH" dirty="0" smtClean="0"/>
              <a:t>นั้น</a:t>
            </a:r>
            <a:r>
              <a:rPr lang="th-TH" dirty="0"/>
              <a:t>เป็นไปตามนโยบายความปลอดภัย</a:t>
            </a:r>
            <a:r>
              <a:rPr lang="th-TH" dirty="0" smtClean="0"/>
              <a:t>ของ </a:t>
            </a:r>
            <a:r>
              <a:rPr lang="en-US" dirty="0" smtClean="0"/>
              <a:t>Pod</a:t>
            </a:r>
            <a:r>
              <a:rPr lang="th-TH" dirty="0" smtClean="0"/>
              <a:t>หรือไม่</a:t>
            </a:r>
            <a:r>
              <a:rPr lang="en-US" dirty="0" smtClean="0"/>
              <a:t> </a:t>
            </a:r>
            <a:r>
              <a:rPr lang="th-TH" dirty="0" smtClean="0"/>
              <a:t>บริบท</a:t>
            </a:r>
            <a:r>
              <a:rPr lang="th-TH" dirty="0"/>
              <a:t>ด้านความปลอดภัยที่กำหนดไว้ภายใน</a:t>
            </a:r>
            <a:r>
              <a:rPr lang="th-TH" dirty="0" smtClean="0"/>
              <a:t>ข้อมูลเฉพาะของ </a:t>
            </a:r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06633"/>
      </p:ext>
    </p:extLst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นโยบายความปลอดภัย </a:t>
            </a:r>
            <a:r>
              <a:rPr lang="en-US" dirty="0"/>
              <a:t>Pod</a:t>
            </a:r>
            <a:r>
              <a:rPr lang="th-TH" dirty="0"/>
              <a:t>(</a:t>
            </a:r>
            <a:r>
              <a:rPr lang="th-TH" dirty="0" smtClean="0"/>
              <a:t>ต่อ</a:t>
            </a:r>
            <a:r>
              <a:rPr lang="en-US" dirty="0" smtClean="0"/>
              <a:t>2</a:t>
            </a:r>
            <a:r>
              <a:rPr lang="th-TH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ตัวควบคุมการรับข้อมูลนโยบายความปลอดภัยของ </a:t>
            </a:r>
            <a:r>
              <a:rPr lang="en-US" dirty="0"/>
              <a:t>Pod </a:t>
            </a:r>
            <a:r>
              <a:rPr lang="th-TH" dirty="0"/>
              <a:t>ไม่ได้เปิดใช้งานตามค่าเริ่มต้น (</a:t>
            </a:r>
            <a:r>
              <a:rPr lang="en-US" dirty="0" err="1"/>
              <a:t>Kubernetes</a:t>
            </a:r>
            <a:r>
              <a:rPr lang="en-US" dirty="0"/>
              <a:t> 1.16) - </a:t>
            </a:r>
            <a:r>
              <a:rPr lang="th-TH" dirty="0"/>
              <a:t>ในอนาคตอาจเป็นไปได้</a:t>
            </a:r>
          </a:p>
          <a:p>
            <a:r>
              <a:rPr lang="th-TH" dirty="0" smtClean="0"/>
              <a:t>ใน</a:t>
            </a:r>
            <a:r>
              <a:rPr lang="th-TH" dirty="0" smtClean="0"/>
              <a:t>การปฏิบัติการ</a:t>
            </a:r>
            <a:r>
              <a:rPr lang="en-US" dirty="0" smtClean="0"/>
              <a:t> </a:t>
            </a:r>
            <a:r>
              <a:rPr lang="th-TH" dirty="0" smtClean="0"/>
              <a:t>จะ</a:t>
            </a:r>
            <a:r>
              <a:rPr lang="th-TH" dirty="0"/>
              <a:t>แสดงวิธีเปิดใช้งานและสร้าง </a:t>
            </a:r>
            <a:r>
              <a:rPr lang="en-US" dirty="0" err="1"/>
              <a:t>PodSecurityPolicy</a:t>
            </a:r>
            <a:r>
              <a:rPr lang="en-US" dirty="0"/>
              <a:t> </a:t>
            </a:r>
            <a:r>
              <a:rPr lang="th-TH" dirty="0"/>
              <a:t>เพื่อใช้การควบคุมความปลอดภัยพิเศษ</a:t>
            </a:r>
            <a:r>
              <a:rPr lang="th-TH" dirty="0" smtClean="0"/>
              <a:t>สำหรับ </a:t>
            </a:r>
            <a:r>
              <a:rPr lang="en-US" dirty="0" smtClean="0"/>
              <a:t>Pod</a:t>
            </a:r>
            <a:r>
              <a:rPr lang="th-TH" dirty="0" smtClean="0"/>
              <a:t> ใหม่</a:t>
            </a:r>
            <a:r>
              <a:rPr lang="th-TH" dirty="0"/>
              <a:t>ที่สร้างขึ้น</a:t>
            </a:r>
          </a:p>
          <a:p>
            <a:r>
              <a:rPr lang="th-TH" dirty="0" smtClean="0"/>
              <a:t>โดยทั่วไปผู้เรียนจะต้อง</a:t>
            </a:r>
            <a:r>
              <a:rPr lang="th-TH" dirty="0"/>
              <a:t>มีอย่างน้อย 2 </a:t>
            </a:r>
            <a:r>
              <a:rPr lang="en-US" dirty="0" err="1"/>
              <a:t>PodSecurityPolicies</a:t>
            </a:r>
            <a:r>
              <a:rPr lang="en-US" dirty="0"/>
              <a:t>:</a:t>
            </a:r>
          </a:p>
          <a:p>
            <a:pPr lvl="1"/>
            <a:r>
              <a:rPr lang="th-TH" dirty="0" smtClean="0"/>
              <a:t>หนึ่ง</a:t>
            </a:r>
            <a:r>
              <a:rPr lang="th-TH" dirty="0"/>
              <a:t>รายการสำหรับกระบวนการของระบบเพราะบางคนจำเป็นต้องเรียกใช้สิทธิพิเศษ / </a:t>
            </a:r>
            <a:r>
              <a:rPr lang="th-TH" dirty="0" smtClean="0"/>
              <a:t>เป็น</a:t>
            </a:r>
            <a:r>
              <a:rPr lang="en-US" dirty="0" smtClean="0"/>
              <a:t> root</a:t>
            </a:r>
            <a:endParaRPr lang="th-TH" dirty="0"/>
          </a:p>
          <a:p>
            <a:pPr lvl="1"/>
            <a:r>
              <a:rPr lang="th-TH" dirty="0" smtClean="0"/>
              <a:t>อีกหนึ่ง</a:t>
            </a:r>
            <a:r>
              <a:rPr lang="th-TH" dirty="0"/>
              <a:t>รายการสำหรับ</a:t>
            </a:r>
            <a:r>
              <a:rPr lang="th-TH" dirty="0" smtClean="0"/>
              <a:t>ผู้ใช้</a:t>
            </a:r>
            <a:r>
              <a:rPr lang="en-US" dirty="0" smtClean="0"/>
              <a:t> Pod </a:t>
            </a:r>
            <a:r>
              <a:rPr lang="th-TH" dirty="0" smtClean="0"/>
              <a:t>ที่</a:t>
            </a:r>
            <a:r>
              <a:rPr lang="th-TH" dirty="0"/>
              <a:t>ต้องการกำหนดเวลาซึ่งควรเข้มงวดกว่านโยบายระบบ (ตัวอย่างเช่น</a:t>
            </a:r>
            <a:r>
              <a:rPr lang="th-TH" dirty="0" smtClean="0"/>
              <a:t>ปฏิเสธ </a:t>
            </a:r>
            <a:r>
              <a:rPr lang="en-US" dirty="0" smtClean="0"/>
              <a:t>Pod </a:t>
            </a:r>
            <a:r>
              <a:rPr lang="th-TH" dirty="0" smtClean="0"/>
              <a:t>ที่</a:t>
            </a:r>
            <a:r>
              <a:rPr lang="th-TH" dirty="0"/>
              <a:t>ได้รับการยกเว้น)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93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การกำหนดค่าติดตั้งบนคลาวด์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เพื่อติดตั้ง </a:t>
            </a:r>
            <a:r>
              <a:rPr lang="en-US" dirty="0" smtClean="0"/>
              <a:t>Kubernetes </a:t>
            </a:r>
            <a:r>
              <a:rPr lang="th-TH" dirty="0" smtClean="0"/>
              <a:t>บน </a:t>
            </a:r>
            <a:r>
              <a:rPr lang="en-US" dirty="0" smtClean="0"/>
              <a:t>AWS </a:t>
            </a:r>
            <a:r>
              <a:rPr lang="th-TH" dirty="0" smtClean="0"/>
              <a:t>ผู้เรียนต้องใช้เครื่องมือ </a:t>
            </a:r>
            <a:r>
              <a:rPr lang="en-US" dirty="0" smtClean="0"/>
              <a:t>kops</a:t>
            </a:r>
          </a:p>
          <a:p>
            <a:pPr lvl="1"/>
            <a:r>
              <a:rPr lang="th-TH" dirty="0" smtClean="0"/>
              <a:t>ซึ่งเป็นคำย่อจาก</a:t>
            </a:r>
            <a:r>
              <a:rPr lang="th-TH" b="1" dirty="0" smtClean="0"/>
              <a:t> </a:t>
            </a:r>
            <a:r>
              <a:rPr lang="en-US" b="1" dirty="0" err="1" smtClean="0"/>
              <a:t>Kubernetes</a:t>
            </a:r>
            <a:r>
              <a:rPr lang="en-US" b="1" dirty="0" smtClean="0"/>
              <a:t> Operations</a:t>
            </a:r>
          </a:p>
          <a:p>
            <a:r>
              <a:rPr lang="th-TH" dirty="0" smtClean="0"/>
              <a:t>เครื่องมือนี้อนุญาตให้ดำเนินการในระดับการทำงานจริงมี</a:t>
            </a:r>
            <a:r>
              <a:rPr lang="th-TH" b="1" dirty="0" smtClean="0"/>
              <a:t>การติดตั้ง ปรับปรุง และการจัดการ</a:t>
            </a:r>
          </a:p>
          <a:p>
            <a:pPr lvl="1"/>
            <a:r>
              <a:rPr lang="th-TH" dirty="0" smtClean="0"/>
              <a:t>เป็นเครื่องมือสำหรับเริ่มต้นคลัสเตอร์ </a:t>
            </a:r>
            <a:r>
              <a:rPr lang="en-US" dirty="0" err="1" smtClean="0"/>
              <a:t>Kubernetes</a:t>
            </a:r>
            <a:r>
              <a:rPr lang="en-US" dirty="0" smtClean="0"/>
              <a:t> </a:t>
            </a:r>
            <a:r>
              <a:rPr lang="th-TH" dirty="0" smtClean="0"/>
              <a:t>บน </a:t>
            </a:r>
            <a:r>
              <a:rPr lang="en-US" dirty="0" smtClean="0"/>
              <a:t>AWS</a:t>
            </a:r>
          </a:p>
          <a:p>
            <a:r>
              <a:rPr lang="th-TH" dirty="0" smtClean="0"/>
              <a:t>เครื่องมือดั้งเดิม เรียกว่า </a:t>
            </a:r>
            <a:r>
              <a:rPr lang="en-US" dirty="0" smtClean="0"/>
              <a:t>kube-up.sh</a:t>
            </a:r>
          </a:p>
          <a:p>
            <a:pPr lvl="1"/>
            <a:r>
              <a:rPr lang="th-TH" dirty="0" smtClean="0"/>
              <a:t>เครื่องมือนี้ง่ายต่อการนำคลัสเตอร์, แต่ในขณะนี้เลิกใช้แล้ว ไม่เหมาะกับการสร้างในสิ่งแวดล้อมในการใช้งานจริง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6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ปฏิบัติการนโยบาย</a:t>
            </a:r>
            <a:r>
              <a:rPr lang="th-TH" dirty="0" smtClean="0"/>
              <a:t>ความปลอดภัย </a:t>
            </a:r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07230"/>
      </p:ext>
    </p:extLst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Skaffold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26481"/>
      </p:ext>
    </p:extLst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Skaffold</a:t>
            </a:r>
            <a:r>
              <a:rPr lang="en-US" dirty="0" smtClean="0"/>
              <a:t> </a:t>
            </a:r>
            <a:r>
              <a:rPr lang="th-TH" dirty="0" smtClean="0"/>
              <a:t>คืออะไร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Skaffold</a:t>
            </a:r>
            <a:r>
              <a:rPr lang="en-US" dirty="0"/>
              <a:t> </a:t>
            </a:r>
            <a:r>
              <a:rPr lang="th-TH" dirty="0"/>
              <a:t>เป็นโครงการโอเพ่นซอร์สจาก </a:t>
            </a:r>
            <a:r>
              <a:rPr lang="en-US" dirty="0"/>
              <a:t>Google</a:t>
            </a:r>
          </a:p>
          <a:p>
            <a:pPr lvl="1"/>
            <a:r>
              <a:rPr lang="th-TH" dirty="0" smtClean="0"/>
              <a:t>เป็น</a:t>
            </a:r>
            <a:r>
              <a:rPr lang="th-TH" dirty="0"/>
              <a:t>เครื่องมือบรรทัดคำสั่งสำหรับการ</a:t>
            </a:r>
            <a:r>
              <a:rPr lang="th-TH" dirty="0" smtClean="0"/>
              <a:t>พัฒนาแอปพลิเคชันอย่างต่อเนื่องสามารถ</a:t>
            </a:r>
            <a:r>
              <a:rPr lang="th-TH" dirty="0"/>
              <a:t>ทำงานบน </a:t>
            </a:r>
            <a:r>
              <a:rPr lang="en-US" dirty="0" err="1"/>
              <a:t>Kubernetes</a:t>
            </a:r>
            <a:endParaRPr lang="en-US" dirty="0"/>
          </a:p>
          <a:p>
            <a:r>
              <a:rPr lang="en-US" dirty="0" err="1"/>
              <a:t>Skaffold</a:t>
            </a:r>
            <a:r>
              <a:rPr lang="en-US" dirty="0"/>
              <a:t> </a:t>
            </a:r>
            <a:r>
              <a:rPr lang="th-TH" dirty="0"/>
              <a:t>จะจัดการ</a:t>
            </a:r>
          </a:p>
          <a:p>
            <a:pPr lvl="1"/>
            <a:r>
              <a:rPr lang="en-US" dirty="0" smtClean="0"/>
              <a:t>Building </a:t>
            </a:r>
            <a:r>
              <a:rPr lang="th-TH" dirty="0" smtClean="0"/>
              <a:t>เช่น</a:t>
            </a:r>
            <a:r>
              <a:rPr lang="th-TH" dirty="0"/>
              <a:t>การ</a:t>
            </a:r>
            <a:r>
              <a:rPr lang="th-TH" dirty="0" smtClean="0"/>
              <a:t>สร้าง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endParaRPr lang="th-TH" dirty="0"/>
          </a:p>
          <a:p>
            <a:pPr lvl="1"/>
            <a:r>
              <a:rPr lang="en-US" dirty="0" smtClean="0"/>
              <a:t>Pushing </a:t>
            </a:r>
            <a:r>
              <a:rPr lang="th-TH" dirty="0" smtClean="0"/>
              <a:t>เพื่อ</a:t>
            </a:r>
            <a:r>
              <a:rPr lang="th-TH" dirty="0"/>
              <a:t>ไปที่ </a:t>
            </a:r>
            <a:r>
              <a:rPr lang="en-US" dirty="0" err="1"/>
              <a:t>docker</a:t>
            </a:r>
            <a:r>
              <a:rPr lang="en-US" dirty="0"/>
              <a:t> hub </a:t>
            </a:r>
            <a:r>
              <a:rPr lang="th-TH" dirty="0"/>
              <a:t>หรือ </a:t>
            </a:r>
            <a:r>
              <a:rPr lang="en-US" dirty="0"/>
              <a:t>repositories </a:t>
            </a:r>
            <a:r>
              <a:rPr lang="th-TH" dirty="0"/>
              <a:t>อื่น ๆ</a:t>
            </a:r>
          </a:p>
          <a:p>
            <a:pPr lvl="1"/>
            <a:r>
              <a:rPr lang="en-US" dirty="0" smtClean="0"/>
              <a:t>Deploying </a:t>
            </a:r>
            <a:r>
              <a:rPr lang="th-TH" dirty="0" smtClean="0"/>
              <a:t>เพื่อคลัส</a:t>
            </a:r>
            <a:r>
              <a:rPr lang="th-TH" dirty="0"/>
              <a:t>เตอร์ </a:t>
            </a:r>
            <a:r>
              <a:rPr lang="en-US" dirty="0" err="1"/>
              <a:t>Kubernetes</a:t>
            </a:r>
            <a:r>
              <a:rPr lang="en-US" dirty="0"/>
              <a:t> </a:t>
            </a:r>
            <a:r>
              <a:rPr lang="th-TH" dirty="0" smtClean="0"/>
              <a:t>ของผู้เรียน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01915"/>
      </p:ext>
    </p:extLst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Skaffold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ด้วยขั้นตอนการทำงานนี้ </a:t>
            </a:r>
            <a:r>
              <a:rPr lang="en-US" dirty="0" err="1"/>
              <a:t>Skaffold</a:t>
            </a:r>
            <a:r>
              <a:rPr lang="en-US" dirty="0"/>
              <a:t> </a:t>
            </a:r>
            <a:r>
              <a:rPr lang="th-TH" dirty="0" smtClean="0"/>
              <a:t>สามารถเฝ้าดูแอปพลิเคชันสำหรับการเปลี่ยนในขณะที่กำลังพัฒนา</a:t>
            </a:r>
            <a:endParaRPr lang="th-TH" dirty="0"/>
          </a:p>
          <a:p>
            <a:r>
              <a:rPr lang="th-TH" dirty="0" smtClean="0"/>
              <a:t>เมื่อ</a:t>
            </a:r>
            <a:r>
              <a:rPr lang="th-TH" dirty="0"/>
              <a:t>มีการเปลี่ยนแปลงเกิดขึ้นก็สามารถดำเนินการสร้าง / ผลักดัน / ปรับใช้เวิร์กโฟลว์</a:t>
            </a:r>
            <a:r>
              <a:rPr lang="th-TH" dirty="0" smtClean="0"/>
              <a:t>นี้เพื่อ</a:t>
            </a:r>
            <a:r>
              <a:rPr lang="th-TH" dirty="0"/>
              <a:t>ปรับ</a:t>
            </a:r>
            <a:r>
              <a:rPr lang="th-TH" dirty="0" smtClean="0"/>
              <a:t>ใช้แอปพลิเคชันของผู้เรียนไป</a:t>
            </a:r>
            <a:r>
              <a:rPr lang="th-TH" dirty="0"/>
              <a:t>ยังคลัสเตอร์ </a:t>
            </a:r>
            <a:r>
              <a:rPr lang="en-US" dirty="0" err="1"/>
              <a:t>Kubernetes</a:t>
            </a:r>
            <a:r>
              <a:rPr lang="en-US" dirty="0"/>
              <a:t> </a:t>
            </a:r>
            <a:r>
              <a:rPr lang="th-TH" dirty="0"/>
              <a:t>ทันที</a:t>
            </a:r>
          </a:p>
          <a:p>
            <a:r>
              <a:rPr lang="th-TH" dirty="0" smtClean="0"/>
              <a:t>ด้วย</a:t>
            </a:r>
            <a:r>
              <a:rPr lang="th-TH" dirty="0"/>
              <a:t>วิธี</a:t>
            </a:r>
            <a:r>
              <a:rPr lang="th-TH" dirty="0" smtClean="0"/>
              <a:t>นี้ผู้เรียนสามารถ</a:t>
            </a:r>
            <a:r>
              <a:rPr lang="th-TH" dirty="0"/>
              <a:t>วนซ้ำอย่างรวดเร็ว</a:t>
            </a:r>
            <a:r>
              <a:rPr lang="th-TH" dirty="0" smtClean="0"/>
              <a:t>ในแอปพลิเคชันของผู้เรียน</a:t>
            </a:r>
            <a:endParaRPr lang="th-TH" dirty="0"/>
          </a:p>
          <a:p>
            <a:r>
              <a:rPr lang="en-US" dirty="0" err="1" smtClean="0"/>
              <a:t>Skaffold</a:t>
            </a:r>
            <a:r>
              <a:rPr lang="en-US" dirty="0" smtClean="0"/>
              <a:t> </a:t>
            </a:r>
            <a:r>
              <a:rPr lang="th-TH" dirty="0"/>
              <a:t>สามารถใช้เป็นเครื่องมือที่สามารถรวมเข้ากับ </a:t>
            </a:r>
            <a:r>
              <a:rPr lang="en-US" dirty="0" smtClean="0"/>
              <a:t>CI/CD pipeline </a:t>
            </a:r>
            <a:r>
              <a:rPr lang="th-TH" dirty="0"/>
              <a:t>เนื่องจาก</a:t>
            </a:r>
            <a:r>
              <a:rPr lang="th-TH" dirty="0" smtClean="0"/>
              <a:t>มี</a:t>
            </a:r>
            <a:r>
              <a:rPr lang="en-US" dirty="0" smtClean="0"/>
              <a:t> build/push/deploy </a:t>
            </a:r>
            <a:r>
              <a:rPr lang="th-TH" dirty="0" smtClean="0"/>
              <a:t>บนเวิร์คโฟลว์ที่ให้</a:t>
            </a:r>
            <a:endParaRPr lang="th-TH" dirty="0"/>
          </a:p>
          <a:p>
            <a:pPr lvl="1"/>
            <a:r>
              <a:rPr lang="th-TH" dirty="0" smtClean="0"/>
              <a:t>วิธีนั้นผู้เรียนสามารถ</a:t>
            </a:r>
            <a:r>
              <a:rPr lang="th-TH" dirty="0"/>
              <a:t>มีเวิร์กโฟลว์ในเครื่องเพื่อ</a:t>
            </a:r>
            <a:r>
              <a:rPr lang="th-TH" dirty="0" smtClean="0"/>
              <a:t>ทดสอบแอปของผู้เรียนและมีจัดการ</a:t>
            </a:r>
            <a:r>
              <a:rPr lang="th-TH" dirty="0"/>
              <a:t>โดย </a:t>
            </a:r>
            <a:r>
              <a:rPr lang="en-US" dirty="0" smtClean="0"/>
              <a:t>CI/CD </a:t>
            </a:r>
            <a:r>
              <a:rPr lang="th-TH" dirty="0" smtClean="0"/>
              <a:t>ของผู้เรียนใน</a:t>
            </a:r>
            <a:r>
              <a:rPr lang="th-TH" dirty="0"/>
              <a:t>วิธีเดียวกัน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9482"/>
      </p:ext>
    </p:extLst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ความสามารถในการต่อเข้า </a:t>
            </a:r>
            <a:r>
              <a:rPr lang="en-US" dirty="0" err="1" smtClean="0"/>
              <a:t>Skaffold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ผู้เรียนสามารถ</a:t>
            </a:r>
            <a:r>
              <a:rPr lang="en-US" dirty="0" smtClean="0"/>
              <a:t> build </a:t>
            </a:r>
            <a:r>
              <a:rPr lang="th-TH" dirty="0" smtClean="0"/>
              <a:t>ด้วย</a:t>
            </a:r>
            <a:r>
              <a:rPr lang="th-TH" dirty="0"/>
              <a:t>การติดตั้ง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th-TH" dirty="0"/>
              <a:t>ท้องถิ่นหรือ</a:t>
            </a:r>
            <a:r>
              <a:rPr lang="th-TH" dirty="0" smtClean="0"/>
              <a:t>ด้วยทางเลือก</a:t>
            </a:r>
            <a:r>
              <a:rPr lang="th-TH" dirty="0"/>
              <a:t>อื่น ๆ เช่นการสร้างในคลัสเตอร์ด้วย </a:t>
            </a:r>
            <a:r>
              <a:rPr lang="en-US" dirty="0" err="1"/>
              <a:t>Kaniko</a:t>
            </a:r>
            <a:r>
              <a:rPr lang="en-US" dirty="0"/>
              <a:t> </a:t>
            </a:r>
            <a:r>
              <a:rPr lang="th-TH" dirty="0"/>
              <a:t>หรือแม้แต่การสร้าง</a:t>
            </a:r>
            <a:r>
              <a:rPr lang="th-TH" dirty="0" smtClean="0"/>
              <a:t>ระยะไกล</a:t>
            </a:r>
            <a:r>
              <a:rPr lang="en-US" dirty="0" smtClean="0"/>
              <a:t>Google </a:t>
            </a:r>
            <a:r>
              <a:rPr lang="en-US" dirty="0"/>
              <a:t>Cloud Build</a:t>
            </a:r>
          </a:p>
          <a:p>
            <a:r>
              <a:rPr lang="en-US" dirty="0" smtClean="0"/>
              <a:t>Build </a:t>
            </a:r>
            <a:r>
              <a:rPr lang="th-TH" dirty="0" smtClean="0"/>
              <a:t>อื่น </a:t>
            </a:r>
            <a:r>
              <a:rPr lang="th-TH" dirty="0"/>
              <a:t>ๆ ที่อยู่ถัดจาก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th-TH" dirty="0"/>
              <a:t>ก็เป็นไปได้เช่น </a:t>
            </a:r>
            <a:r>
              <a:rPr lang="en-US" dirty="0" err="1"/>
              <a:t>Bazel</a:t>
            </a:r>
            <a:r>
              <a:rPr lang="en-US" dirty="0"/>
              <a:t>, </a:t>
            </a:r>
            <a:r>
              <a:rPr lang="en-US" dirty="0" smtClean="0"/>
              <a:t>build packs, </a:t>
            </a:r>
            <a:r>
              <a:rPr lang="th-TH" dirty="0" smtClean="0"/>
              <a:t>หรือ</a:t>
            </a:r>
            <a:r>
              <a:rPr lang="th-TH" dirty="0"/>
              <a:t>งานสร้างที่กำหนดเอง</a:t>
            </a:r>
          </a:p>
          <a:p>
            <a:r>
              <a:rPr lang="en-US" dirty="0" smtClean="0"/>
              <a:t>Deploy </a:t>
            </a:r>
            <a:r>
              <a:rPr lang="th-TH" dirty="0" smtClean="0"/>
              <a:t>สามารถ</a:t>
            </a:r>
            <a:r>
              <a:rPr lang="th-TH" dirty="0"/>
              <a:t>ทำได้ด้วย </a:t>
            </a:r>
            <a:r>
              <a:rPr lang="en-US" dirty="0" err="1"/>
              <a:t>kubectl</a:t>
            </a:r>
            <a:r>
              <a:rPr lang="en-US" dirty="0"/>
              <a:t> </a:t>
            </a:r>
            <a:r>
              <a:rPr lang="th-TH" dirty="0" smtClean="0"/>
              <a:t>(วิธี</a:t>
            </a:r>
            <a:r>
              <a:rPr lang="th-TH" dirty="0"/>
              <a:t>ที่ง่ายที่สุด), </a:t>
            </a:r>
            <a:r>
              <a:rPr lang="en-US" dirty="0" smtClean="0"/>
              <a:t>helm </a:t>
            </a:r>
            <a:r>
              <a:rPr lang="th-TH" dirty="0" smtClean="0"/>
              <a:t>ยังเป็นวิธีที่เป็นไปได้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83067"/>
      </p:ext>
    </p:extLst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สถานะ </a:t>
            </a:r>
            <a:r>
              <a:rPr lang="en-US" dirty="0" err="1" smtClean="0"/>
              <a:t>Skaffold</a:t>
            </a:r>
            <a:r>
              <a:rPr lang="en-US" dirty="0" smtClean="0"/>
              <a:t>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62" y="2212593"/>
            <a:ext cx="8518276" cy="243281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22066"/>
      </p:ext>
    </p:extLst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 </a:t>
            </a:r>
            <a:r>
              <a:rPr lang="en-US" dirty="0" err="1" smtClean="0"/>
              <a:t>Skaffold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90663"/>
      </p:ext>
    </p:extLst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etcd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92143"/>
      </p:ext>
    </p:extLst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 smtClean="0"/>
              <a:t>tcd</a:t>
            </a:r>
            <a:r>
              <a:rPr lang="en-US" dirty="0" smtClean="0"/>
              <a:t> </a:t>
            </a:r>
            <a:r>
              <a:rPr lang="th-TH" dirty="0" smtClean="0"/>
              <a:t>คืออะไร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etcd</a:t>
            </a:r>
            <a:r>
              <a:rPr lang="en-US" dirty="0" smtClean="0"/>
              <a:t> </a:t>
            </a:r>
            <a:r>
              <a:rPr lang="th-TH" dirty="0" smtClean="0"/>
              <a:t>ถูกใช้โดย </a:t>
            </a:r>
            <a:r>
              <a:rPr lang="en-US" dirty="0" err="1" smtClean="0"/>
              <a:t>Kubernetes</a:t>
            </a:r>
            <a:r>
              <a:rPr lang="en-US" dirty="0" smtClean="0"/>
              <a:t> </a:t>
            </a:r>
            <a:r>
              <a:rPr lang="th-TH" dirty="0" smtClean="0"/>
              <a:t>เป็น</a:t>
            </a:r>
            <a:r>
              <a:rPr lang="th-TH" dirty="0"/>
              <a:t>ข้อมูลแบ็กเอนด์</a:t>
            </a:r>
          </a:p>
          <a:p>
            <a:r>
              <a:rPr lang="en-US" dirty="0" err="1" smtClean="0"/>
              <a:t>etcd</a:t>
            </a:r>
            <a:r>
              <a:rPr lang="en-US" dirty="0" smtClean="0"/>
              <a:t> </a:t>
            </a:r>
            <a:r>
              <a:rPr lang="th-TH" dirty="0"/>
              <a:t>เป็นที่เก็บคีย์ - ค่าแบบกระจายและเชื่อถือได้สำหรับสิ่งที่สำคัญ</a:t>
            </a:r>
            <a:r>
              <a:rPr lang="th-TH" dirty="0" smtClean="0"/>
              <a:t>ที่สุดข้อมูล</a:t>
            </a:r>
            <a:r>
              <a:rPr lang="th-TH" dirty="0"/>
              <a:t>ของระบบแบบกระจาย</a:t>
            </a:r>
          </a:p>
          <a:p>
            <a:r>
              <a:rPr lang="th-TH" dirty="0" smtClean="0"/>
              <a:t>สิ่งนี้มี</a:t>
            </a:r>
            <a:r>
              <a:rPr lang="th-TH" dirty="0"/>
              <a:t>ความหมายที่เรียบง่าย แต่ก็มี </a:t>
            </a:r>
            <a:r>
              <a:rPr lang="en-US" dirty="0"/>
              <a:t>API </a:t>
            </a:r>
            <a:r>
              <a:rPr lang="th-TH" dirty="0" smtClean="0"/>
              <a:t>ที่ผู้เรียนกำหนด</a:t>
            </a:r>
            <a:r>
              <a:rPr lang="th-TH" dirty="0"/>
              <a:t>อย่างดี (</a:t>
            </a:r>
            <a:r>
              <a:rPr lang="en-US" dirty="0" err="1"/>
              <a:t>gRPC</a:t>
            </a:r>
            <a:r>
              <a:rPr lang="en-US" dirty="0"/>
              <a:t>)</a:t>
            </a:r>
          </a:p>
          <a:p>
            <a:r>
              <a:rPr lang="en-US" dirty="0" smtClean="0"/>
              <a:t>Secure </a:t>
            </a:r>
            <a:r>
              <a:rPr lang="th-TH" dirty="0" smtClean="0"/>
              <a:t>ด้วย </a:t>
            </a:r>
            <a:r>
              <a:rPr lang="en-US" dirty="0"/>
              <a:t>TLS </a:t>
            </a:r>
            <a:r>
              <a:rPr lang="th-TH" dirty="0"/>
              <a:t>อัตโนมัติและการอนุมัติใบรับรองไคลเอ็นต์เพิ่มเติม</a:t>
            </a:r>
          </a:p>
          <a:p>
            <a:r>
              <a:rPr lang="en-US" dirty="0" smtClean="0"/>
              <a:t>Fast </a:t>
            </a:r>
            <a:r>
              <a:rPr lang="th-TH" dirty="0" smtClean="0"/>
              <a:t>มี</a:t>
            </a:r>
            <a:r>
              <a:rPr lang="th-TH" dirty="0"/>
              <a:t>เกณฑ์มาตรฐาน 10,000 การเขียน / วินาที</a:t>
            </a:r>
          </a:p>
          <a:p>
            <a:r>
              <a:rPr lang="en-US" dirty="0" smtClean="0"/>
              <a:t>And </a:t>
            </a:r>
            <a:r>
              <a:rPr lang="th-TH" dirty="0" smtClean="0"/>
              <a:t>เชื่อถือได้สิ่งนี้ใช้</a:t>
            </a:r>
            <a:r>
              <a:rPr lang="th-TH" dirty="0"/>
              <a:t>อัลกอริธึมของ </a:t>
            </a:r>
            <a:r>
              <a:rPr lang="en-US" dirty="0"/>
              <a:t>Raft consensus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259" y="6311899"/>
            <a:ext cx="3954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https://github.com/etcd-io/etcd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73243"/>
      </p:ext>
    </p:extLst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การทำงาน </a:t>
            </a:r>
            <a:r>
              <a:rPr lang="en-US" dirty="0" err="1" smtClean="0"/>
              <a:t>etcd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วัตถุ </a:t>
            </a:r>
            <a:r>
              <a:rPr lang="en-US" dirty="0" err="1"/>
              <a:t>Kubernetes</a:t>
            </a:r>
            <a:r>
              <a:rPr lang="en-US" dirty="0"/>
              <a:t> </a:t>
            </a:r>
            <a:r>
              <a:rPr lang="th-TH" dirty="0"/>
              <a:t>ทั้งหมด</a:t>
            </a:r>
            <a:r>
              <a:rPr lang="th-TH" dirty="0" smtClean="0"/>
              <a:t>ที่ผู้เรียนสร้าง</a:t>
            </a:r>
            <a:r>
              <a:rPr lang="th-TH" dirty="0"/>
              <a:t>จะคงอยู่กับแบ็กเอนด์ </a:t>
            </a:r>
            <a:r>
              <a:rPr lang="en-US" dirty="0" err="1" smtClean="0"/>
              <a:t>etcd</a:t>
            </a:r>
            <a:r>
              <a:rPr lang="th-TH" dirty="0" smtClean="0"/>
              <a:t> </a:t>
            </a:r>
            <a:r>
              <a:rPr lang="th-TH" dirty="0"/>
              <a:t>(</a:t>
            </a:r>
            <a:r>
              <a:rPr lang="th-TH" dirty="0" smtClean="0"/>
              <a:t>โดยทั่วไป</a:t>
            </a:r>
            <a:r>
              <a:rPr lang="th-TH" dirty="0"/>
              <a:t>แล้วจะทำงานภายในคลัสเตอร์</a:t>
            </a:r>
            <a:r>
              <a:rPr lang="th-TH" dirty="0" smtClean="0"/>
              <a:t>ของผู้เรียน)</a:t>
            </a:r>
            <a:endParaRPr lang="th-TH" dirty="0"/>
          </a:p>
          <a:p>
            <a:r>
              <a:rPr lang="th-TH" dirty="0" smtClean="0"/>
              <a:t>หากผู้เรียนมีคลัส</a:t>
            </a:r>
            <a:r>
              <a:rPr lang="th-TH" dirty="0"/>
              <a:t>เตอร์ </a:t>
            </a:r>
            <a:r>
              <a:rPr lang="en-US" dirty="0" smtClean="0"/>
              <a:t>1-master Kops </a:t>
            </a:r>
            <a:r>
              <a:rPr lang="th-TH" dirty="0" smtClean="0"/>
              <a:t>หรือ</a:t>
            </a:r>
            <a:r>
              <a:rPr lang="th-TH" dirty="0"/>
              <a:t>การตั้งค่า </a:t>
            </a:r>
            <a:r>
              <a:rPr lang="en-US" dirty="0" err="1"/>
              <a:t>minikube</a:t>
            </a:r>
            <a:r>
              <a:rPr lang="en-US" dirty="0"/>
              <a:t> </a:t>
            </a:r>
            <a:r>
              <a:rPr lang="th-TH" dirty="0" smtClean="0"/>
              <a:t>โดยทั่วไปผู้เรียนจะมี </a:t>
            </a:r>
            <a:r>
              <a:rPr lang="en-US" dirty="0" smtClean="0"/>
              <a:t>1-node </a:t>
            </a:r>
            <a:r>
              <a:rPr lang="en-US" dirty="0" err="1" smtClean="0"/>
              <a:t>etcd</a:t>
            </a:r>
            <a:r>
              <a:rPr lang="en-US" dirty="0" smtClean="0"/>
              <a:t> cluster</a:t>
            </a:r>
            <a:endParaRPr lang="th-TH" dirty="0"/>
          </a:p>
          <a:p>
            <a:r>
              <a:rPr lang="en-US" dirty="0" err="1" smtClean="0"/>
              <a:t>etcd</a:t>
            </a:r>
            <a:r>
              <a:rPr lang="en-US" dirty="0" smtClean="0"/>
              <a:t> </a:t>
            </a:r>
            <a:r>
              <a:rPr lang="th-TH" dirty="0" smtClean="0"/>
              <a:t>ใช้ประชามติ</a:t>
            </a:r>
            <a:r>
              <a:rPr lang="th-TH" dirty="0"/>
              <a:t>เพื่อยืนยันการเขียน</a:t>
            </a:r>
            <a:r>
              <a:rPr lang="th-TH" dirty="0" smtClean="0"/>
              <a:t>ดังนั้นผู้เรียนต้อง</a:t>
            </a:r>
            <a:r>
              <a:rPr lang="th-TH" dirty="0"/>
              <a:t>มี 3 หรือ 5 </a:t>
            </a:r>
            <a:r>
              <a:rPr lang="en-US" dirty="0" err="1" smtClean="0"/>
              <a:t>etcd</a:t>
            </a:r>
            <a:r>
              <a:rPr lang="th-TH" dirty="0" smtClean="0"/>
              <a:t> </a:t>
            </a:r>
            <a:r>
              <a:rPr lang="en-US" dirty="0" smtClean="0"/>
              <a:t>node </a:t>
            </a:r>
            <a:r>
              <a:rPr lang="th-TH" dirty="0" smtClean="0"/>
              <a:t>ที่</a:t>
            </a:r>
            <a:r>
              <a:rPr lang="th-TH" dirty="0"/>
              <a:t>อนุญาตให้ 1 หรือ 2 </a:t>
            </a:r>
            <a:r>
              <a:rPr lang="th-TH" dirty="0" smtClean="0"/>
              <a:t>โหนดล้มเหลว</a:t>
            </a:r>
            <a:endParaRPr lang="th-TH" dirty="0"/>
          </a:p>
          <a:p>
            <a:r>
              <a:rPr lang="th-TH" dirty="0" smtClean="0"/>
              <a:t>เวลาที่ล่าช้าระหว่าง</a:t>
            </a:r>
            <a:r>
              <a:rPr lang="th-TH" dirty="0"/>
              <a:t>โหนด</a:t>
            </a:r>
            <a:r>
              <a:rPr lang="th-TH" dirty="0" smtClean="0"/>
              <a:t>ของผู้เรียนควร</a:t>
            </a:r>
            <a:r>
              <a:rPr lang="th-TH" dirty="0"/>
              <a:t>อยู่ในระดับต่ำเนื่องจาก </a:t>
            </a:r>
            <a:r>
              <a:rPr lang="en-US" dirty="0"/>
              <a:t>Heartbeats </a:t>
            </a:r>
            <a:r>
              <a:rPr lang="th-TH" dirty="0"/>
              <a:t>ถูก</a:t>
            </a:r>
            <a:r>
              <a:rPr lang="th-TH" dirty="0" smtClean="0"/>
              <a:t>ส่งระหว่าง</a:t>
            </a:r>
            <a:r>
              <a:rPr lang="th-TH" dirty="0"/>
              <a:t>โหนด</a:t>
            </a:r>
          </a:p>
          <a:p>
            <a:pPr lvl="1"/>
            <a:r>
              <a:rPr lang="th-TH" dirty="0" smtClean="0"/>
              <a:t>หากผู้เรียนมีคลัส</a:t>
            </a:r>
            <a:r>
              <a:rPr lang="th-TH" dirty="0"/>
              <a:t>เตอร์ที่ครอบคลุม </a:t>
            </a:r>
            <a:r>
              <a:rPr lang="en-US" dirty="0"/>
              <a:t>DC </a:t>
            </a:r>
            <a:r>
              <a:rPr lang="th-TH" dirty="0"/>
              <a:t>หลาย</a:t>
            </a:r>
            <a:r>
              <a:rPr lang="th-TH" dirty="0" smtClean="0"/>
              <a:t>แห่งผู้เรียนจะต้องปรับแต่ง</a:t>
            </a:r>
            <a:r>
              <a:rPr lang="en-US" dirty="0" smtClean="0"/>
              <a:t>heartbeat </a:t>
            </a:r>
            <a:r>
              <a:rPr lang="en-US" dirty="0"/>
              <a:t>timeout </a:t>
            </a:r>
            <a:r>
              <a:rPr lang="th-TH" dirty="0"/>
              <a:t>ในคลัสเตอร์ </a:t>
            </a:r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16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การเริ่มต้น </a:t>
            </a:r>
            <a:r>
              <a:rPr lang="en-US" dirty="0" smtClean="0"/>
              <a:t>kops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Kops </a:t>
            </a:r>
            <a:r>
              <a:rPr lang="th-TH" dirty="0" smtClean="0"/>
              <a:t>ทำงานบน </a:t>
            </a:r>
            <a:r>
              <a:rPr lang="en-US" dirty="0" smtClean="0"/>
              <a:t>Mac/Linux</a:t>
            </a:r>
          </a:p>
          <a:p>
            <a:r>
              <a:rPr lang="th-TH" dirty="0" smtClean="0"/>
              <a:t>ถ้าใช้ระบบปฏิบัติการ </a:t>
            </a:r>
            <a:r>
              <a:rPr lang="en-US" dirty="0" smtClean="0"/>
              <a:t>Windows </a:t>
            </a:r>
            <a:r>
              <a:rPr lang="th-TH" dirty="0" smtClean="0"/>
              <a:t>ให้ดำเนินการบูตเป็น </a:t>
            </a:r>
            <a:r>
              <a:rPr lang="en-US" dirty="0" smtClean="0"/>
              <a:t>Virtual Machine </a:t>
            </a:r>
            <a:r>
              <a:rPr lang="th-TH" dirty="0" smtClean="0"/>
              <a:t>ก่อน</a:t>
            </a:r>
          </a:p>
          <a:p>
            <a:r>
              <a:rPr lang="th-TH" dirty="0" smtClean="0"/>
              <a:t>ถ้าใช้ </a:t>
            </a:r>
            <a:r>
              <a:rPr lang="en-US" dirty="0" smtClean="0"/>
              <a:t>Vagrant </a:t>
            </a:r>
            <a:r>
              <a:rPr lang="th-TH" dirty="0" smtClean="0"/>
              <a:t>เพื่อบูตใน </a:t>
            </a:r>
            <a:r>
              <a:rPr lang="en-US" dirty="0" smtClean="0"/>
              <a:t>Linux</a:t>
            </a:r>
          </a:p>
          <a:p>
            <a:r>
              <a:rPr lang="th-TH" dirty="0" smtClean="0"/>
              <a:t>เราสามารถที่จะดาวน์โหลด </a:t>
            </a:r>
            <a:r>
              <a:rPr lang="en-US" dirty="0" err="1" smtClean="0"/>
              <a:t>Virtualbox</a:t>
            </a:r>
            <a:r>
              <a:rPr lang="en-US" dirty="0" smtClean="0"/>
              <a:t> </a:t>
            </a:r>
            <a:r>
              <a:rPr lang="th-TH" dirty="0" smtClean="0"/>
              <a:t>จาก</a:t>
            </a:r>
            <a:r>
              <a:rPr lang="en-US" dirty="0" smtClean="0"/>
              <a:t> virtualbox.org </a:t>
            </a:r>
            <a:r>
              <a:rPr lang="th-TH" dirty="0" smtClean="0"/>
              <a:t>และ</a:t>
            </a:r>
            <a:r>
              <a:rPr lang="en-US" dirty="0" smtClean="0"/>
              <a:t> Vagrant </a:t>
            </a:r>
            <a:r>
              <a:rPr lang="th-TH" dirty="0" smtClean="0"/>
              <a:t>จาก </a:t>
            </a:r>
            <a:r>
              <a:rPr lang="en-US" dirty="0" smtClean="0"/>
              <a:t>vagrantup.com </a:t>
            </a:r>
            <a:r>
              <a:rPr lang="th-TH" dirty="0" smtClean="0"/>
              <a:t>เราต้องใช้ทั้งสอง</a:t>
            </a:r>
          </a:p>
          <a:p>
            <a:r>
              <a:rPr lang="th-TH" dirty="0" smtClean="0"/>
              <a:t>ดาวน์โหลด ให้บูต </a:t>
            </a:r>
            <a:r>
              <a:rPr lang="en-US" dirty="0" smtClean="0"/>
              <a:t>Linux VM </a:t>
            </a:r>
            <a:r>
              <a:rPr lang="th-TH" dirty="0" smtClean="0"/>
              <a:t>แล้วพิมพ์คำสั่งดังนี้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6589" y="5084620"/>
            <a:ext cx="457200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C:\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ubuntu</a:t>
            </a:r>
            <a:endParaRPr lang="en-US" dirty="0"/>
          </a:p>
          <a:p>
            <a:r>
              <a:rPr lang="en-US" dirty="0"/>
              <a:t>C:\ cd </a:t>
            </a:r>
            <a:r>
              <a:rPr lang="en-US" dirty="0" err="1"/>
              <a:t>ubuntu</a:t>
            </a:r>
            <a:endParaRPr lang="en-US" dirty="0"/>
          </a:p>
          <a:p>
            <a:r>
              <a:rPr lang="en-US" dirty="0"/>
              <a:t>C:\ubuntu&gt; vagrant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ubuntu</a:t>
            </a:r>
            <a:r>
              <a:rPr lang="en-US" dirty="0"/>
              <a:t>/xenial64</a:t>
            </a:r>
          </a:p>
          <a:p>
            <a:r>
              <a:rPr lang="en-US" dirty="0"/>
              <a:t>C:\ubuntu&gt; vagrant up</a:t>
            </a:r>
          </a:p>
          <a:p>
            <a:r>
              <a:rPr lang="en-US" dirty="0"/>
              <a:t>[…]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6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การตัดสินใจใน </a:t>
            </a:r>
            <a:r>
              <a:rPr lang="en-US" dirty="0" err="1" smtClean="0"/>
              <a:t>etcd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การเขียนไปยัง </a:t>
            </a:r>
            <a:r>
              <a:rPr lang="en-US" dirty="0" err="1"/>
              <a:t>etcd</a:t>
            </a:r>
            <a:r>
              <a:rPr lang="en-US" dirty="0"/>
              <a:t> </a:t>
            </a:r>
            <a:r>
              <a:rPr lang="th-TH" dirty="0"/>
              <a:t>สามารถเกิดขึ้นได้โดยผู้นำ</a:t>
            </a:r>
            <a:r>
              <a:rPr lang="th-TH" dirty="0" smtClean="0"/>
              <a:t>เท่านั้น</a:t>
            </a:r>
            <a:r>
              <a:rPr lang="en-US" dirty="0" smtClean="0"/>
              <a:t> </a:t>
            </a:r>
            <a:r>
              <a:rPr lang="th-TH" dirty="0" smtClean="0"/>
              <a:t>โดยอัลกอริธึม</a:t>
            </a:r>
            <a:r>
              <a:rPr lang="th-TH" dirty="0"/>
              <a:t>การเลือกตั้ง (เป็นส่วนหนึ่งของ</a:t>
            </a:r>
            <a:r>
              <a:rPr lang="th-TH" dirty="0" smtClean="0"/>
              <a:t>อัลกอริธึม</a:t>
            </a:r>
            <a:r>
              <a:rPr lang="en-US" dirty="0" smtClean="0"/>
              <a:t> raft</a:t>
            </a:r>
            <a:r>
              <a:rPr lang="th-TH" dirty="0" smtClean="0"/>
              <a:t>)</a:t>
            </a:r>
            <a:endParaRPr lang="th-TH" dirty="0"/>
          </a:p>
          <a:p>
            <a:r>
              <a:rPr lang="th-TH" dirty="0" smtClean="0"/>
              <a:t>หาก</a:t>
            </a:r>
            <a:r>
              <a:rPr lang="th-TH" dirty="0"/>
              <a:t>การเขียนไปที่หนึ่งในโหนด </a:t>
            </a:r>
            <a:r>
              <a:rPr lang="en-US" dirty="0" err="1"/>
              <a:t>etcd</a:t>
            </a:r>
            <a:r>
              <a:rPr lang="en-US" dirty="0"/>
              <a:t> </a:t>
            </a:r>
            <a:r>
              <a:rPr lang="th-TH" dirty="0"/>
              <a:t>อื่นการเขียนจะถูกกำหนด</a:t>
            </a:r>
            <a:r>
              <a:rPr lang="th-TH" dirty="0" smtClean="0"/>
              <a:t>เส้นทางผ่าน</a:t>
            </a:r>
            <a:r>
              <a:rPr lang="th-TH" dirty="0"/>
              <a:t>ผู้นำ (แต่ละโหนดยังรู้ว่าใครเป็นผู้นำโหนด)</a:t>
            </a:r>
          </a:p>
          <a:p>
            <a:r>
              <a:rPr lang="en-US" dirty="0" err="1" smtClean="0"/>
              <a:t>etcd</a:t>
            </a:r>
            <a:r>
              <a:rPr lang="en-US" dirty="0" smtClean="0"/>
              <a:t> </a:t>
            </a:r>
            <a:r>
              <a:rPr lang="th-TH" dirty="0"/>
              <a:t>จะยังคงมีอยู่การเขียนถ้าองค์ประชุมเห็นด้วยกับการเขียน</a:t>
            </a:r>
          </a:p>
          <a:p>
            <a:pPr lvl="1"/>
            <a:r>
              <a:rPr lang="th-TH" dirty="0" smtClean="0"/>
              <a:t>เมื่อผู้เรียนใช้ </a:t>
            </a:r>
            <a:r>
              <a:rPr lang="th-TH" dirty="0"/>
              <a:t>3 </a:t>
            </a:r>
            <a:r>
              <a:rPr lang="th-TH" dirty="0" smtClean="0"/>
              <a:t>โหนด</a:t>
            </a:r>
            <a:r>
              <a:rPr lang="en-US" dirty="0" smtClean="0"/>
              <a:t> quorum </a:t>
            </a:r>
            <a:r>
              <a:rPr lang="th-TH" dirty="0" smtClean="0"/>
              <a:t>จะ</a:t>
            </a:r>
            <a:r>
              <a:rPr lang="th-TH" dirty="0"/>
              <a:t>เป็น 2 โหนด</a:t>
            </a:r>
          </a:p>
          <a:p>
            <a:pPr lvl="1"/>
            <a:r>
              <a:rPr lang="th-TH" dirty="0" smtClean="0"/>
              <a:t>นี่</a:t>
            </a:r>
            <a:r>
              <a:rPr lang="th-TH" dirty="0"/>
              <a:t>คือการมีความสอดคล้องของข้อมูล (ตัวอย่างเช่นเมื่อ</a:t>
            </a:r>
            <a:r>
              <a:rPr lang="th-TH" dirty="0" smtClean="0"/>
              <a:t>เครือข่ายเกิด</a:t>
            </a:r>
            <a:r>
              <a:rPr lang="th-TH" dirty="0"/>
              <a:t>การแยก)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66618"/>
      </p:ext>
    </p:extLst>
  </p:cSld>
  <p:clrMapOvr>
    <a:masterClrMapping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ไฟล์ </a:t>
            </a:r>
            <a:r>
              <a:rPr lang="en-US" dirty="0" smtClean="0"/>
              <a:t>snapshot </a:t>
            </a:r>
            <a:r>
              <a:rPr lang="th-TH" dirty="0" smtClean="0"/>
              <a:t>ของ </a:t>
            </a:r>
            <a:r>
              <a:rPr lang="en-US" dirty="0" err="1" smtClean="0"/>
              <a:t>etcd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ข้อมูลวัตถุ </a:t>
            </a:r>
            <a:r>
              <a:rPr lang="en-US" dirty="0" err="1"/>
              <a:t>Kubernetes</a:t>
            </a:r>
            <a:r>
              <a:rPr lang="en-US" dirty="0"/>
              <a:t> </a:t>
            </a:r>
            <a:r>
              <a:rPr lang="th-TH" dirty="0"/>
              <a:t>ทั้งหมดจะถูกเก็บไว้ในคลัสเตอร์ </a:t>
            </a:r>
            <a:r>
              <a:rPr lang="en-US" dirty="0" err="1"/>
              <a:t>etcd</a:t>
            </a:r>
            <a:r>
              <a:rPr lang="en-US" dirty="0"/>
              <a:t> </a:t>
            </a:r>
            <a:r>
              <a:rPr lang="th-TH" dirty="0" smtClean="0"/>
              <a:t>ดังนั้นผู้เรียนจะต้อง</a:t>
            </a:r>
            <a:r>
              <a:rPr lang="th-TH" dirty="0"/>
              <a:t>การสำรองข้อมูลนี้เมื่อเรียกใช้คลัสเต</a:t>
            </a:r>
            <a:r>
              <a:rPr lang="th-TH" dirty="0" smtClean="0"/>
              <a:t>อร์ระบบใช้งานจริง</a:t>
            </a:r>
            <a:endParaRPr lang="th-TH" dirty="0"/>
          </a:p>
          <a:p>
            <a:r>
              <a:rPr lang="th-TH" dirty="0" smtClean="0"/>
              <a:t> </a:t>
            </a:r>
            <a:r>
              <a:rPr lang="en-US" dirty="0" err="1"/>
              <a:t>etcd</a:t>
            </a:r>
            <a:r>
              <a:rPr lang="en-US" dirty="0"/>
              <a:t> </a:t>
            </a:r>
            <a:r>
              <a:rPr lang="th-TH" dirty="0"/>
              <a:t>รองรับสแน็ปช็อตเพื่อสำรองคลัสเตอร์ </a:t>
            </a:r>
            <a:r>
              <a:rPr lang="en-US" dirty="0" err="1"/>
              <a:t>etcd</a:t>
            </a:r>
            <a:r>
              <a:rPr lang="en-US" dirty="0"/>
              <a:t> </a:t>
            </a:r>
            <a:r>
              <a:rPr lang="th-TH" dirty="0" smtClean="0"/>
              <a:t>ของผู้เรียนซึ่ง</a:t>
            </a:r>
            <a:r>
              <a:rPr lang="th-TH" dirty="0"/>
              <a:t>สามารถเก็บข้อมูลทั้งหมดไว้ในไฟล์สแน็ปช็อต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8553" y="4001294"/>
            <a:ext cx="798341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endParaRPr lang="th-TH" dirty="0" smtClean="0"/>
          </a:p>
          <a:p>
            <a:r>
              <a:rPr lang="en-US" dirty="0" smtClean="0"/>
              <a:t>ETCDCTL_API=3 </a:t>
            </a:r>
            <a:r>
              <a:rPr lang="en-US" dirty="0" err="1"/>
              <a:t>etcdctl</a:t>
            </a:r>
            <a:r>
              <a:rPr lang="en-US" dirty="0"/>
              <a:t> --endpoints $ENDPOINT snapshot save </a:t>
            </a:r>
            <a:r>
              <a:rPr lang="en-US" dirty="0" err="1"/>
              <a:t>snapshotdb</a:t>
            </a:r>
            <a:endParaRPr lang="en-US" dirty="0"/>
          </a:p>
          <a:p>
            <a:r>
              <a:rPr lang="en-US" dirty="0"/>
              <a:t>ETCDCTL_API=3 </a:t>
            </a:r>
            <a:r>
              <a:rPr lang="en-US" dirty="0" err="1"/>
              <a:t>etcdctl</a:t>
            </a:r>
            <a:r>
              <a:rPr lang="en-US" dirty="0"/>
              <a:t> --endpoints $ENDPOINT snapshot restore </a:t>
            </a:r>
            <a:r>
              <a:rPr lang="en-US" dirty="0" err="1" smtClean="0"/>
              <a:t>snapshot.db</a:t>
            </a:r>
            <a:endParaRPr lang="th-TH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49101"/>
      </p:ext>
    </p:extLst>
  </p:cSld>
  <p:clrMapOvr>
    <a:masterClrMapping/>
  </p:clrMapOvr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ประชามติ </a:t>
            </a:r>
            <a:r>
              <a:rPr lang="en-US" dirty="0" smtClean="0"/>
              <a:t>Raft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99695"/>
      </p:ext>
    </p:extLst>
  </p:cSld>
  <p:clrMapOvr>
    <a:masterClrMapping/>
  </p:clrMapOvr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อัลกอริทึมประชามติ </a:t>
            </a:r>
            <a:r>
              <a:rPr lang="en-US" dirty="0" smtClean="0"/>
              <a:t>Raft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45585"/>
      </p:ext>
    </p:extLst>
  </p:cSld>
  <p:clrMapOvr>
    <a:masterClrMapping/>
  </p:clrMapOvr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ปฏิบัติการการ</a:t>
            </a:r>
            <a:r>
              <a:rPr lang="th-TH" dirty="0" smtClean="0"/>
              <a:t>สำรอง และกู้คืนใน </a:t>
            </a:r>
            <a:r>
              <a:rPr lang="en-US" dirty="0" smtClean="0"/>
              <a:t>kops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60799"/>
      </p:ext>
    </p:extLst>
  </p:cSld>
  <p:clrMapOvr>
    <a:masterClrMapping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สุดท้าย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1142"/>
      </p:ext>
    </p:extLst>
  </p:cSld>
  <p:clrMapOvr>
    <a:masterClrMapping/>
  </p:clrMapOvr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เรียนรู้สิ่งอื่นๆกับ </a:t>
            </a:r>
            <a:r>
              <a:rPr lang="en-US" dirty="0" smtClean="0"/>
              <a:t>AWS EKS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33920"/>
      </p:ext>
    </p:extLst>
  </p:cSld>
  <p:clrMapOvr>
    <a:masterClrMapping/>
  </p:clrMapOvr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EKS </a:t>
            </a:r>
            <a:r>
              <a:rPr lang="th-TH" dirty="0" smtClean="0"/>
              <a:t>คืออะไร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AWS EKS </a:t>
            </a:r>
            <a:r>
              <a:rPr lang="en-US" dirty="0"/>
              <a:t>(Amazon Elastic </a:t>
            </a:r>
            <a:r>
              <a:rPr lang="en-US" dirty="0" err="1"/>
              <a:t>Kubernetes</a:t>
            </a:r>
            <a:r>
              <a:rPr lang="en-US" dirty="0"/>
              <a:t> Services</a:t>
            </a:r>
            <a:r>
              <a:rPr lang="en-US" dirty="0" smtClean="0"/>
              <a:t>) </a:t>
            </a:r>
            <a:r>
              <a:rPr lang="th-TH" dirty="0" smtClean="0"/>
              <a:t>เป็นบริการ </a:t>
            </a:r>
            <a:r>
              <a:rPr lang="en-US" dirty="0" err="1" smtClean="0"/>
              <a:t>Kubernetes</a:t>
            </a:r>
            <a:r>
              <a:rPr lang="en-US" dirty="0" smtClean="0"/>
              <a:t> </a:t>
            </a:r>
            <a:r>
              <a:rPr lang="th-TH" dirty="0" smtClean="0"/>
              <a:t>ที่จัดการแบบเต็ม</a:t>
            </a:r>
          </a:p>
          <a:p>
            <a:r>
              <a:rPr lang="th-TH" dirty="0"/>
              <a:t>ซึ่งแตกต่างจาก </a:t>
            </a:r>
            <a:r>
              <a:rPr lang="en-US" dirty="0"/>
              <a:t>Kops EKS </a:t>
            </a:r>
            <a:r>
              <a:rPr lang="th-TH" dirty="0"/>
              <a:t>จะ</a:t>
            </a:r>
            <a:r>
              <a:rPr lang="th-TH" dirty="0" smtClean="0"/>
              <a:t>จัดการ</a:t>
            </a:r>
            <a:r>
              <a:rPr lang="en-US" dirty="0" smtClean="0"/>
              <a:t> master node </a:t>
            </a:r>
            <a:r>
              <a:rPr lang="th-TH" dirty="0" smtClean="0"/>
              <a:t>ของผู้เรียนอย่าง</a:t>
            </a:r>
            <a:r>
              <a:rPr lang="th-TH" dirty="0"/>
              <a:t>เต็มที่ (ซึ่ง</a:t>
            </a:r>
            <a:r>
              <a:rPr lang="th-TH" dirty="0" smtClean="0"/>
              <a:t>รวมถึง </a:t>
            </a:r>
            <a:r>
              <a:rPr lang="en-US" dirty="0" err="1" smtClean="0"/>
              <a:t>apiserver</a:t>
            </a:r>
            <a:r>
              <a:rPr lang="en-US" dirty="0" smtClean="0"/>
              <a:t> </a:t>
            </a:r>
            <a:r>
              <a:rPr lang="th-TH" dirty="0"/>
              <a:t>และ </a:t>
            </a:r>
            <a:r>
              <a:rPr lang="en-US" dirty="0" err="1"/>
              <a:t>etcd</a:t>
            </a:r>
            <a:r>
              <a:rPr lang="en-US" dirty="0"/>
              <a:t>)</a:t>
            </a:r>
          </a:p>
          <a:p>
            <a:r>
              <a:rPr lang="th-TH" dirty="0" smtClean="0"/>
              <a:t>ผู้เรียนชำระ</a:t>
            </a:r>
            <a:r>
              <a:rPr lang="th-TH" dirty="0"/>
              <a:t>ค่าธรรมเนียมสำหรับทุกคลัสเตอร์</a:t>
            </a:r>
            <a:r>
              <a:rPr lang="th-TH" dirty="0" smtClean="0"/>
              <a:t>ที่ดึงมาใช้ </a:t>
            </a:r>
            <a:r>
              <a:rPr lang="th-TH" dirty="0"/>
              <a:t>(เพื่อชำระเงินสำหรับโหนดต้นแบบ) </a:t>
            </a:r>
            <a:r>
              <a:rPr lang="th-TH" dirty="0" smtClean="0"/>
              <a:t>และจากนั้นผู้เรียนจ่าย</a:t>
            </a:r>
            <a:r>
              <a:rPr lang="th-TH" dirty="0"/>
              <a:t>ให้กับผู้ปฏิบัติงาน </a:t>
            </a:r>
            <a:r>
              <a:rPr lang="en-US" dirty="0"/>
              <a:t>EC2 </a:t>
            </a:r>
            <a:r>
              <a:rPr lang="th-TH" dirty="0" smtClean="0"/>
              <a:t>ที่ผู้เรียนแนบ</a:t>
            </a:r>
            <a:r>
              <a:rPr lang="th-TH" dirty="0"/>
              <a:t>ไว้กับคลัสเตอร์</a:t>
            </a:r>
          </a:p>
          <a:p>
            <a:r>
              <a:rPr lang="th-TH" dirty="0" smtClean="0"/>
              <a:t>เป็น</a:t>
            </a:r>
            <a:r>
              <a:rPr lang="th-TH" dirty="0"/>
              <a:t>ทางเลือกที่ยอดเยี่ยมสำหรับ </a:t>
            </a:r>
            <a:r>
              <a:rPr lang="en-US" dirty="0"/>
              <a:t>Kops </a:t>
            </a:r>
            <a:r>
              <a:rPr lang="th-TH" dirty="0" smtClean="0"/>
              <a:t>หากผู้เรียนต้องการ</a:t>
            </a:r>
            <a:r>
              <a:rPr lang="th-TH" dirty="0"/>
              <a:t>มีคลัสเตอร์ที่ได้รับการจัดการเต็มรูปแบบ</a:t>
            </a:r>
            <a:r>
              <a:rPr lang="th-TH" dirty="0" smtClean="0"/>
              <a:t>และไม่</a:t>
            </a:r>
            <a:r>
              <a:rPr lang="th-TH" dirty="0"/>
              <a:t>จัดการ</a:t>
            </a:r>
            <a:r>
              <a:rPr lang="th-TH" dirty="0" smtClean="0"/>
              <a:t>กับ</a:t>
            </a:r>
            <a:r>
              <a:rPr lang="en-US" dirty="0" smtClean="0"/>
              <a:t> master node </a:t>
            </a:r>
            <a:r>
              <a:rPr lang="th-TH" dirty="0" smtClean="0"/>
              <a:t>ด้วยตัวผู้เรียนเอง</a:t>
            </a:r>
            <a:endParaRPr lang="th-TH" dirty="0"/>
          </a:p>
          <a:p>
            <a:r>
              <a:rPr lang="th-TH" dirty="0" smtClean="0"/>
              <a:t>ขึ้นอยู่</a:t>
            </a:r>
            <a:r>
              <a:rPr lang="th-TH" dirty="0"/>
              <a:t>กับการตั้งค่าคลัสเตอร์</a:t>
            </a:r>
            <a:r>
              <a:rPr lang="th-TH" dirty="0" smtClean="0"/>
              <a:t>ของผู้ใช้ </a:t>
            </a:r>
            <a:r>
              <a:rPr lang="en-US" dirty="0"/>
              <a:t>EKS </a:t>
            </a:r>
            <a:r>
              <a:rPr lang="th-TH" dirty="0"/>
              <a:t>อาจมีราคาแพงกว่าการ</a:t>
            </a:r>
            <a:r>
              <a:rPr lang="th-TH" dirty="0" smtClean="0"/>
              <a:t>ทำงานคลัส</a:t>
            </a:r>
            <a:r>
              <a:rPr lang="th-TH" dirty="0"/>
              <a:t>เตอร์ </a:t>
            </a:r>
            <a:r>
              <a:rPr lang="en-US" dirty="0"/>
              <a:t>kops - </a:t>
            </a:r>
            <a:r>
              <a:rPr lang="th-TH" dirty="0" smtClean="0"/>
              <a:t>ดังนั้นผู้เรียนอาจ</a:t>
            </a:r>
            <a:r>
              <a:rPr lang="th-TH" dirty="0"/>
              <a:t>เลือกใช้ </a:t>
            </a:r>
            <a:r>
              <a:rPr lang="en-US" dirty="0"/>
              <a:t>Kops </a:t>
            </a:r>
            <a:r>
              <a:rPr lang="th-TH" dirty="0"/>
              <a:t>ด้วยเหตุผลด้านต้นทุน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73137"/>
      </p:ext>
    </p:extLst>
  </p:cSld>
  <p:clrMapOvr>
    <a:masterClrMapping/>
  </p:clrMapOvr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EKS </a:t>
            </a:r>
            <a:r>
              <a:rPr lang="th-TH" dirty="0" smtClean="0"/>
              <a:t>คืออะไร (ต่อ)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EKS </a:t>
            </a:r>
            <a:r>
              <a:rPr lang="th-TH" dirty="0" smtClean="0"/>
              <a:t>เป็นบริการที่นิยมใน </a:t>
            </a:r>
            <a:r>
              <a:rPr lang="en-US" dirty="0" smtClean="0"/>
              <a:t>AWS </a:t>
            </a:r>
            <a:r>
              <a:rPr lang="th-TH" dirty="0" smtClean="0"/>
              <a:t>และรองรับฟีเจอร์จำนวนมาก</a:t>
            </a:r>
          </a:p>
          <a:p>
            <a:pPr lvl="1"/>
            <a:r>
              <a:rPr lang="en-US" dirty="0" smtClean="0"/>
              <a:t>AWS </a:t>
            </a:r>
            <a:r>
              <a:rPr lang="th-TH" dirty="0" smtClean="0"/>
              <a:t>สร้าง</a:t>
            </a:r>
            <a:r>
              <a:rPr lang="en-US" dirty="0" smtClean="0"/>
              <a:t> VPC CNI </a:t>
            </a:r>
            <a:r>
              <a:rPr lang="th-TH" dirty="0" smtClean="0"/>
              <a:t>ของตนเอง </a:t>
            </a:r>
            <a:r>
              <a:rPr lang="en-US" dirty="0" smtClean="0"/>
              <a:t>(Container networking interface) </a:t>
            </a:r>
            <a:r>
              <a:rPr lang="th-TH" dirty="0" smtClean="0"/>
              <a:t>สำหรับ </a:t>
            </a:r>
            <a:r>
              <a:rPr lang="en-US" dirty="0" smtClean="0"/>
              <a:t>EKS</a:t>
            </a:r>
          </a:p>
          <a:p>
            <a:pPr lvl="1"/>
            <a:r>
              <a:rPr lang="en-US" dirty="0"/>
              <a:t>AWS </a:t>
            </a:r>
            <a:r>
              <a:rPr lang="th-TH" dirty="0"/>
              <a:t>ยังสามารถ</a:t>
            </a:r>
            <a:r>
              <a:rPr lang="th-TH" dirty="0" smtClean="0"/>
              <a:t>จัดการผู้ทำงานของผู้เรียนเพื่อให้</a:t>
            </a:r>
            <a:r>
              <a:rPr lang="th-TH" dirty="0"/>
              <a:t>แน่ใจว่ามีการใช้การอัป</a:t>
            </a:r>
            <a:r>
              <a:rPr lang="th-TH" dirty="0" smtClean="0"/>
              <a:t>เดตผู้ทำงานของผู้เรียน</a:t>
            </a:r>
            <a:endParaRPr lang="th-TH" dirty="0"/>
          </a:p>
          <a:p>
            <a:pPr lvl="1"/>
            <a:r>
              <a:rPr lang="th-TH" dirty="0" smtClean="0"/>
              <a:t>การ</a:t>
            </a:r>
            <a:r>
              <a:rPr lang="th-TH" dirty="0"/>
              <a:t>รับรองความถูกต้องของคลัสเตอร์กำลังใช้ </a:t>
            </a:r>
            <a:r>
              <a:rPr lang="en-US" dirty="0"/>
              <a:t>IAM </a:t>
            </a:r>
            <a:r>
              <a:rPr lang="th-TH" dirty="0" smtClean="0"/>
              <a:t>ดังนั้นผู้เรียนไม่</a:t>
            </a:r>
            <a:r>
              <a:rPr lang="th-TH" dirty="0"/>
              <a:t>จำเป็นต้องตั้งค่า</a:t>
            </a:r>
          </a:p>
          <a:p>
            <a:pPr lvl="1"/>
            <a:r>
              <a:rPr lang="th-TH" dirty="0" smtClean="0"/>
              <a:t>ผู้เรียนของ</a:t>
            </a:r>
            <a:r>
              <a:rPr lang="th-TH" dirty="0"/>
              <a:t>ตนเองภายในคลัสเตอร์ซึ่งสามารถทำได้โดย</a:t>
            </a:r>
            <a:r>
              <a:rPr lang="th-TH" dirty="0" smtClean="0"/>
              <a:t>ใช้ผู้เรียน </a:t>
            </a:r>
            <a:r>
              <a:rPr lang="th-TH" dirty="0"/>
              <a:t>/ บทบาทของ </a:t>
            </a:r>
            <a:r>
              <a:rPr lang="en-US" dirty="0"/>
              <a:t>IAM</a:t>
            </a:r>
          </a:p>
          <a:p>
            <a:pPr lvl="1"/>
            <a:r>
              <a:rPr lang="th-TH" dirty="0" smtClean="0"/>
              <a:t>บัญชี</a:t>
            </a:r>
            <a:r>
              <a:rPr lang="th-TH" dirty="0"/>
              <a:t>บริการสามารถเชื่อมโยงกับบทบาท </a:t>
            </a:r>
            <a:r>
              <a:rPr lang="en-US" dirty="0"/>
              <a:t>IAM </a:t>
            </a:r>
            <a:r>
              <a:rPr lang="th-TH" dirty="0"/>
              <a:t>เพื่อใช้บทบาท </a:t>
            </a:r>
            <a:r>
              <a:rPr lang="en-US" dirty="0"/>
              <a:t>IAM </a:t>
            </a:r>
            <a:r>
              <a:rPr lang="th-TH" dirty="0"/>
              <a:t>ใน</a:t>
            </a:r>
            <a:r>
              <a:rPr lang="th-TH" dirty="0" smtClean="0"/>
              <a:t>ระดับ</a:t>
            </a:r>
            <a:r>
              <a:rPr lang="en-US" dirty="0" smtClean="0"/>
              <a:t> pod</a:t>
            </a:r>
            <a:endParaRPr lang="th-TH" dirty="0"/>
          </a:p>
          <a:p>
            <a:pPr lvl="1"/>
            <a:r>
              <a:rPr lang="th-TH" dirty="0" smtClean="0"/>
              <a:t>ผสาน</a:t>
            </a:r>
            <a:r>
              <a:rPr lang="th-TH" dirty="0"/>
              <a:t>รวมกับบริการ </a:t>
            </a:r>
            <a:r>
              <a:rPr lang="en-US" dirty="0"/>
              <a:t>AWS </a:t>
            </a:r>
            <a:r>
              <a:rPr lang="th-TH" dirty="0"/>
              <a:t>อื่น ๆ (เช่น </a:t>
            </a:r>
            <a:r>
              <a:rPr lang="en-US" dirty="0" err="1"/>
              <a:t>CloudWatch</a:t>
            </a:r>
            <a:r>
              <a:rPr lang="en-US" dirty="0"/>
              <a:t> </a:t>
            </a:r>
            <a:r>
              <a:rPr lang="th-TH" dirty="0"/>
              <a:t>สำหรับการบันทึก)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45840"/>
      </p:ext>
    </p:extLst>
  </p:cSld>
  <p:clrMapOvr>
    <a:masterClrMapping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คำสั่งบริหารจัดการ </a:t>
            </a:r>
            <a:r>
              <a:rPr lang="en-US" dirty="0" smtClean="0"/>
              <a:t>AWS 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มีเครื่องมือคำสั่งบรรทัด</a:t>
            </a:r>
            <a:r>
              <a:rPr lang="en-US" dirty="0" smtClean="0"/>
              <a:t>, </a:t>
            </a:r>
            <a:r>
              <a:rPr lang="en-US" dirty="0" err="1" smtClean="0"/>
              <a:t>eksctl</a:t>
            </a:r>
            <a:r>
              <a:rPr lang="en-US" dirty="0" smtClean="0"/>
              <a:t>, </a:t>
            </a:r>
            <a:r>
              <a:rPr lang="th-TH" dirty="0" smtClean="0"/>
              <a:t>ที่พร้อมกับการจัดการ</a:t>
            </a:r>
            <a:r>
              <a:rPr lang="en-US" dirty="0" smtClean="0"/>
              <a:t> </a:t>
            </a:r>
            <a:r>
              <a:rPr lang="en-US" dirty="0" err="1" smtClean="0"/>
              <a:t>eks</a:t>
            </a:r>
            <a:r>
              <a:rPr lang="en-US" dirty="0" smtClean="0"/>
              <a:t> cluster </a:t>
            </a:r>
            <a:r>
              <a:rPr lang="th-TH" dirty="0" smtClean="0"/>
              <a:t>ซึ่งจะใช้ใน</a:t>
            </a:r>
            <a:r>
              <a:rPr lang="th-TH" dirty="0" smtClean="0"/>
              <a:t>การปฏิบัติการนี้</a:t>
            </a:r>
            <a:r>
              <a:rPr lang="th-TH" dirty="0" smtClean="0"/>
              <a:t>ด้วย</a:t>
            </a:r>
          </a:p>
          <a:p>
            <a:r>
              <a:rPr lang="th-TH" dirty="0" smtClean="0"/>
              <a:t>ผู้เรียนสามารถหาเอกสารได้ที่ </a:t>
            </a:r>
            <a:r>
              <a:rPr lang="en-US" dirty="0" smtClean="0"/>
              <a:t>eksctl.io, </a:t>
            </a:r>
            <a:r>
              <a:rPr lang="th-TH" dirty="0" smtClean="0"/>
              <a:t>เป็นที่เก็บและดาวน์โหลดคำสั่ง</a:t>
            </a:r>
          </a:p>
          <a:p>
            <a:r>
              <a:rPr lang="th-TH" dirty="0" smtClean="0"/>
              <a:t>ผู้เรียนสามารถใช้อาร์กิวเมนต์คำสั่งบรรทัดเพื่อให้รวดเร็วในการกำหนดค่าคลัสเตอร์</a:t>
            </a:r>
          </a:p>
          <a:p>
            <a:r>
              <a:rPr lang="th-TH" dirty="0" smtClean="0"/>
              <a:t>ผู้เรียนสามารถที่ผ่านไฟล์ </a:t>
            </a:r>
            <a:r>
              <a:rPr lang="en-US" dirty="0" err="1" smtClean="0"/>
              <a:t>yaml</a:t>
            </a:r>
            <a:r>
              <a:rPr lang="en-US" dirty="0" smtClean="0"/>
              <a:t> based configuration </a:t>
            </a:r>
            <a:r>
              <a:rPr lang="th-TH" dirty="0" smtClean="0"/>
              <a:t>ถ้าผู้เรียนต้องการติดตั้งค่าของตนเอง, เหมือนเครือข่าย </a:t>
            </a:r>
            <a:r>
              <a:rPr lang="en-US" dirty="0" smtClean="0"/>
              <a:t>VPC </a:t>
            </a:r>
            <a:r>
              <a:rPr lang="th-TH" dirty="0" smtClean="0"/>
              <a:t>(มิฉะนั้นสิ่งนี้สร้าง</a:t>
            </a:r>
            <a:r>
              <a:rPr lang="en-US" dirty="0" smtClean="0"/>
              <a:t> VPC </a:t>
            </a:r>
            <a:r>
              <a:rPr lang="th-TH" dirty="0" smtClean="0"/>
              <a:t>และ </a:t>
            </a:r>
            <a:r>
              <a:rPr lang="en-US" dirty="0" smtClean="0"/>
              <a:t>subnets </a:t>
            </a:r>
            <a:r>
              <a:rPr lang="th-TH" dirty="0" smtClean="0"/>
              <a:t>สำหรับผู้เรียน)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9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ปฏิบัติการการ</a:t>
            </a:r>
            <a:r>
              <a:rPr lang="th-TH" dirty="0" smtClean="0"/>
              <a:t>ติดตั้ง </a:t>
            </a:r>
            <a:r>
              <a:rPr lang="en-US" dirty="0" err="1" smtClean="0"/>
              <a:t>Kubernetes</a:t>
            </a:r>
            <a:r>
              <a:rPr lang="th-TH" dirty="0" smtClean="0"/>
              <a:t> บน </a:t>
            </a:r>
            <a:r>
              <a:rPr lang="en-US" dirty="0" smtClean="0"/>
              <a:t>AWS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3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 </a:t>
            </a:r>
            <a:r>
              <a:rPr lang="en-US" dirty="0" smtClean="0"/>
              <a:t>AWS EKS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15805"/>
      </p:ext>
    </p:extLst>
  </p:cSld>
  <p:clrMapOvr>
    <a:masterClrMapping/>
  </p:clrMapOvr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บทบาท </a:t>
            </a:r>
            <a:r>
              <a:rPr lang="en-US" dirty="0" smtClean="0"/>
              <a:t>IAM </a:t>
            </a:r>
            <a:r>
              <a:rPr lang="th-TH" dirty="0" smtClean="0"/>
              <a:t>สำหรับบัญชีบริการ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36294"/>
      </p:ext>
    </p:extLst>
  </p:cSld>
  <p:clrMapOvr>
    <a:masterClrMapping/>
  </p:clrMapOvr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IRSA </a:t>
            </a:r>
            <a:r>
              <a:rPr lang="th-TH" dirty="0" smtClean="0"/>
              <a:t>คืออะไร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EKS </a:t>
            </a:r>
            <a:r>
              <a:rPr lang="th-TH" dirty="0" smtClean="0"/>
              <a:t>รองรับ </a:t>
            </a:r>
            <a:r>
              <a:rPr lang="en-US" dirty="0" smtClean="0"/>
              <a:t>IAM Roles for Service Account (</a:t>
            </a:r>
            <a:r>
              <a:rPr lang="th-TH" dirty="0" smtClean="0"/>
              <a:t>หรือ </a:t>
            </a:r>
            <a:r>
              <a:rPr lang="en-US" dirty="0" smtClean="0"/>
              <a:t>IRSA)</a:t>
            </a:r>
          </a:p>
          <a:p>
            <a:r>
              <a:rPr lang="th-TH" dirty="0" smtClean="0"/>
              <a:t>ซึ่งฟีเจอร์นี้ผู้เรียนสามาถระบุนโยบาย </a:t>
            </a:r>
            <a:r>
              <a:rPr lang="en-US" dirty="0" smtClean="0"/>
              <a:t>IAM </a:t>
            </a:r>
            <a:r>
              <a:rPr lang="th-TH" dirty="0" smtClean="0"/>
              <a:t>ที่ระดับ </a:t>
            </a:r>
            <a:r>
              <a:rPr lang="en-US" dirty="0" smtClean="0"/>
              <a:t>pod</a:t>
            </a:r>
          </a:p>
          <a:p>
            <a:pPr lvl="1"/>
            <a:r>
              <a:rPr lang="th-TH" dirty="0" smtClean="0"/>
              <a:t>ตัวอย่างเช่น </a:t>
            </a:r>
            <a:r>
              <a:rPr lang="en-US" dirty="0" smtClean="0"/>
              <a:t>Pod</a:t>
            </a:r>
            <a:r>
              <a:rPr lang="th-TH" dirty="0" smtClean="0"/>
              <a:t> เฉพาะหนึ่งในคลัสเตอร์สามารถเข้าถึง</a:t>
            </a:r>
            <a:r>
              <a:rPr lang="en-US" dirty="0" smtClean="0"/>
              <a:t> s3 bucket, </a:t>
            </a:r>
            <a:r>
              <a:rPr lang="th-TH" dirty="0" smtClean="0"/>
              <a:t>แต่</a:t>
            </a:r>
            <a:r>
              <a:rPr lang="en-US" dirty="0" smtClean="0"/>
              <a:t> Pod </a:t>
            </a:r>
            <a:r>
              <a:rPr lang="th-TH" dirty="0" smtClean="0"/>
              <a:t>อื่นไม่สามารถทำได้</a:t>
            </a:r>
          </a:p>
          <a:p>
            <a:r>
              <a:rPr lang="th-TH" dirty="0" smtClean="0"/>
              <a:t>ก่อนหน้า นโยบาย </a:t>
            </a:r>
            <a:r>
              <a:rPr lang="en-US" dirty="0" smtClean="0"/>
              <a:t>IAM </a:t>
            </a:r>
            <a:r>
              <a:rPr lang="th-TH" dirty="0" smtClean="0"/>
              <a:t>จะต้องกำหนดค่า </a:t>
            </a:r>
            <a:r>
              <a:rPr lang="en-US" dirty="0" smtClean="0"/>
              <a:t>worker level </a:t>
            </a:r>
            <a:r>
              <a:rPr lang="th-TH" dirty="0" smtClean="0"/>
              <a:t>(การใช้รายการบทบาท </a:t>
            </a:r>
            <a:r>
              <a:rPr lang="en-US" dirty="0" smtClean="0"/>
              <a:t>EC2</a:t>
            </a:r>
            <a:r>
              <a:rPr lang="th-TH" dirty="0" smtClean="0"/>
              <a:t>)</a:t>
            </a:r>
          </a:p>
          <a:p>
            <a:r>
              <a:rPr lang="th-TH" dirty="0" smtClean="0"/>
              <a:t>กับ </a:t>
            </a:r>
            <a:r>
              <a:rPr lang="en-US" dirty="0" smtClean="0"/>
              <a:t>IRSA </a:t>
            </a:r>
            <a:r>
              <a:rPr lang="th-TH" dirty="0" smtClean="0"/>
              <a:t>สิ่งนี้อนุญาตให้กำหนดอนุญาตบนระดับชั้นหลายระดับ</a:t>
            </a:r>
          </a:p>
          <a:p>
            <a:r>
              <a:rPr lang="th-TH" dirty="0"/>
              <a:t>ข้อแม้สำคัญอย่างหนึ่ง</a:t>
            </a:r>
            <a:r>
              <a:rPr lang="th-TH" dirty="0" smtClean="0"/>
              <a:t>คือแอปที่</a:t>
            </a:r>
            <a:r>
              <a:rPr lang="th-TH" dirty="0"/>
              <a:t>ทำงานอยู่</a:t>
            </a:r>
            <a:r>
              <a:rPr lang="th-TH" dirty="0" smtClean="0"/>
              <a:t>ใน</a:t>
            </a:r>
            <a:r>
              <a:rPr lang="en-US" dirty="0" smtClean="0"/>
              <a:t>Container</a:t>
            </a:r>
            <a:r>
              <a:rPr lang="th-TH" dirty="0" smtClean="0"/>
              <a:t>ที่</a:t>
            </a:r>
            <a:r>
              <a:rPr lang="th-TH" dirty="0"/>
              <a:t>ใช้ </a:t>
            </a:r>
            <a:r>
              <a:rPr lang="en-US" dirty="0"/>
              <a:t>AWS </a:t>
            </a:r>
            <a:r>
              <a:rPr lang="en-US" dirty="0" smtClean="0"/>
              <a:t>SDK</a:t>
            </a:r>
            <a:r>
              <a:rPr lang="th-TH" dirty="0" smtClean="0"/>
              <a:t>มี </a:t>
            </a:r>
            <a:r>
              <a:rPr lang="en-US" dirty="0"/>
              <a:t>SDK </a:t>
            </a:r>
            <a:r>
              <a:rPr lang="th-TH" dirty="0"/>
              <a:t>ล่าสุดเพื่อให้สามารถทำงานกับข้อมูลรับรองเหล่านี้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51024"/>
      </p:ext>
    </p:extLst>
  </p:cSld>
  <p:clrMapOvr>
    <a:masterClrMapping/>
  </p:clrMapOvr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ตัวอย่างสคริปต์ </a:t>
            </a:r>
            <a:r>
              <a:rPr lang="en-US" dirty="0" smtClean="0"/>
              <a:t>IRSA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IRSA </a:t>
            </a:r>
            <a:r>
              <a:rPr lang="th-TH" dirty="0" smtClean="0"/>
              <a:t>ใช้ผู้ให้บริการ </a:t>
            </a:r>
            <a:r>
              <a:rPr lang="en-US" dirty="0" smtClean="0"/>
              <a:t>IAM </a:t>
            </a:r>
            <a:r>
              <a:rPr lang="en-US" dirty="0" err="1" smtClean="0"/>
              <a:t>OpenID</a:t>
            </a:r>
            <a:r>
              <a:rPr lang="en-US" dirty="0" smtClean="0"/>
              <a:t> Connect (OIDC) </a:t>
            </a:r>
            <a:r>
              <a:rPr lang="th-TH" dirty="0" smtClean="0"/>
              <a:t>ที่ </a:t>
            </a:r>
            <a:r>
              <a:rPr lang="en-US" dirty="0" smtClean="0"/>
              <a:t>EKS </a:t>
            </a:r>
            <a:r>
              <a:rPr lang="th-TH" dirty="0" smtClean="0"/>
              <a:t>เปิดเผย</a:t>
            </a:r>
          </a:p>
          <a:p>
            <a:r>
              <a:rPr lang="th-TH" dirty="0"/>
              <a:t>ในการเชื่อมโยงบทบาท </a:t>
            </a:r>
            <a:r>
              <a:rPr lang="en-US" dirty="0"/>
              <a:t>IAM </a:t>
            </a:r>
            <a:r>
              <a:rPr lang="th-TH" dirty="0"/>
              <a:t>กับบัญชี</a:t>
            </a:r>
            <a:r>
              <a:rPr lang="th-TH" dirty="0" smtClean="0"/>
              <a:t>บริการผู้ใช้จะต้อง</a:t>
            </a:r>
            <a:r>
              <a:rPr lang="th-TH" dirty="0"/>
              <a:t>เพิ่มคำอธิบายประกอบในบัญชี</a:t>
            </a:r>
            <a:r>
              <a:rPr lang="th-TH" dirty="0" smtClean="0"/>
              <a:t>บริการ</a:t>
            </a:r>
          </a:p>
          <a:p>
            <a:endParaRPr lang="th-TH" dirty="0" smtClean="0"/>
          </a:p>
          <a:p>
            <a:endParaRPr lang="th-TH" dirty="0"/>
          </a:p>
          <a:p>
            <a:endParaRPr lang="th-TH" dirty="0" smtClean="0"/>
          </a:p>
          <a:p>
            <a:endParaRPr lang="th-TH" dirty="0"/>
          </a:p>
          <a:p>
            <a:r>
              <a:rPr lang="th-TH" dirty="0"/>
              <a:t>เว็บข้อมูลประจำตัวของ </a:t>
            </a:r>
            <a:r>
              <a:rPr lang="en-US" dirty="0"/>
              <a:t>EKS Pod </a:t>
            </a:r>
            <a:r>
              <a:rPr lang="th-TH" dirty="0"/>
              <a:t>จะแทรกตัวแปรสภาพแวดล้อมลง</a:t>
            </a:r>
            <a:r>
              <a:rPr lang="th-TH" dirty="0" smtClean="0"/>
              <a:t>ใน</a:t>
            </a:r>
            <a:r>
              <a:rPr lang="en-US" dirty="0" smtClean="0"/>
              <a:t> Pod</a:t>
            </a:r>
            <a:r>
              <a:rPr lang="th-TH" dirty="0" smtClean="0"/>
              <a:t> ที่</a:t>
            </a:r>
            <a:r>
              <a:rPr lang="th-TH" dirty="0"/>
              <a:t>กำหนด </a:t>
            </a:r>
            <a:r>
              <a:rPr lang="en-US" dirty="0" err="1"/>
              <a:t>ServiceAccount</a:t>
            </a:r>
            <a:r>
              <a:rPr lang="en-US" dirty="0"/>
              <a:t> </a:t>
            </a:r>
            <a:r>
              <a:rPr lang="th-TH" dirty="0"/>
              <a:t>นี้ไว้โดยอัตโนมัติ (</a:t>
            </a:r>
            <a:r>
              <a:rPr lang="en-US" dirty="0"/>
              <a:t>AWS_ROLE_ARN &amp; AWS_WEB_IDENTITY_TOKEN_FILE</a:t>
            </a:r>
            <a:r>
              <a:rPr lang="en-US" dirty="0" smtClean="0"/>
              <a:t>)</a:t>
            </a:r>
          </a:p>
          <a:p>
            <a:r>
              <a:rPr lang="th-TH" dirty="0" smtClean="0"/>
              <a:t>ตัวแปรสิ่งแวดล้อมนี้จะดึงโดย </a:t>
            </a:r>
            <a:r>
              <a:rPr lang="en-US" dirty="0" smtClean="0"/>
              <a:t>AWS SDK </a:t>
            </a:r>
            <a:r>
              <a:rPr lang="th-TH" dirty="0" smtClean="0"/>
              <a:t>ระหว่างการพิสูจน์ตัวตน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3896" y="2896870"/>
            <a:ext cx="835620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r>
              <a:rPr lang="en-US" dirty="0"/>
              <a:t>kind: </a:t>
            </a:r>
            <a:r>
              <a:rPr lang="en-US" dirty="0" err="1"/>
              <a:t>ServiceAccount</a:t>
            </a:r>
            <a:endParaRPr lang="en-US" dirty="0"/>
          </a:p>
          <a:p>
            <a:r>
              <a:rPr lang="en-US" dirty="0"/>
              <a:t>metadata:</a:t>
            </a:r>
          </a:p>
          <a:p>
            <a:r>
              <a:rPr lang="en-US" dirty="0"/>
              <a:t>annotations:</a:t>
            </a:r>
          </a:p>
          <a:p>
            <a:r>
              <a:rPr lang="en-US" dirty="0"/>
              <a:t>eks.amazonaws.com/role-</a:t>
            </a:r>
            <a:r>
              <a:rPr lang="en-US" dirty="0" err="1"/>
              <a:t>arn</a:t>
            </a:r>
            <a:r>
              <a:rPr lang="en-US" dirty="0"/>
              <a:t>: </a:t>
            </a:r>
            <a:r>
              <a:rPr lang="en-US" dirty="0" err="1"/>
              <a:t>arn:aws:iam</a:t>
            </a:r>
            <a:r>
              <a:rPr lang="en-US" dirty="0"/>
              <a:t>::</a:t>
            </a:r>
            <a:r>
              <a:rPr lang="en-US" dirty="0" err="1"/>
              <a:t>AWS_ACCOUNT_ID:role</a:t>
            </a:r>
            <a:r>
              <a:rPr lang="en-US" dirty="0"/>
              <a:t>/IAM_ROLE_NAME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28966"/>
      </p:ext>
    </p:extLst>
  </p:cSld>
  <p:clrMapOvr>
    <a:masterClrMapping/>
  </p:clrMapOvr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ผังอธิบาย </a:t>
            </a:r>
            <a:r>
              <a:rPr lang="en-US" dirty="0" smtClean="0"/>
              <a:t>IRSA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7518516" cy="456557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45084"/>
      </p:ext>
    </p:extLst>
  </p:cSld>
  <p:clrMapOvr>
    <a:masterClrMapping/>
  </p:clrMapOvr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 </a:t>
            </a:r>
            <a:r>
              <a:rPr lang="en-US" dirty="0" smtClean="0"/>
              <a:t>IAM Roles for </a:t>
            </a:r>
            <a:r>
              <a:rPr lang="en-US" dirty="0" err="1" smtClean="0"/>
              <a:t>ServiceAccounts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2265"/>
      </p:ext>
    </p:extLst>
  </p:cSld>
  <p:clrMapOvr>
    <a:masterClrMapping/>
  </p:clrMapOvr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Flux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4357"/>
      </p:ext>
    </p:extLst>
  </p:cSld>
  <p:clrMapOvr>
    <a:masterClrMapping/>
  </p:clrMapOvr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Flux </a:t>
            </a:r>
            <a:r>
              <a:rPr lang="th-TH" dirty="0" smtClean="0"/>
              <a:t>คืออะไร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Flux </a:t>
            </a:r>
            <a:r>
              <a:rPr lang="th-TH" dirty="0"/>
              <a:t>ทำการปรับ</a:t>
            </a:r>
            <a:r>
              <a:rPr lang="th-TH" dirty="0" smtClean="0"/>
              <a:t>ใช้</a:t>
            </a:r>
            <a:r>
              <a:rPr lang="en-US" dirty="0" smtClean="0"/>
              <a:t>Container</a:t>
            </a:r>
            <a:r>
              <a:rPr lang="th-TH" dirty="0" smtClean="0"/>
              <a:t>โดย</a:t>
            </a:r>
            <a:r>
              <a:rPr lang="th-TH" dirty="0"/>
              <a:t>อัตโนมัติไปยัง </a:t>
            </a:r>
            <a:r>
              <a:rPr lang="en-US" dirty="0" err="1"/>
              <a:t>Kubernetes</a:t>
            </a:r>
            <a:endParaRPr lang="en-US" dirty="0"/>
          </a:p>
          <a:p>
            <a:r>
              <a:rPr lang="th-TH" dirty="0" smtClean="0"/>
              <a:t>สิ่งนี้สามารถ</a:t>
            </a:r>
            <a:r>
              <a:rPr lang="th-TH" dirty="0"/>
              <a:t>ซิงโครไนซ์การควบคุมเวอร์ชัน (</a:t>
            </a:r>
            <a:r>
              <a:rPr lang="en-US" dirty="0" err="1" smtClean="0"/>
              <a:t>git</a:t>
            </a:r>
            <a:r>
              <a:rPr lang="th-TH" dirty="0"/>
              <a:t>)</a:t>
            </a:r>
            <a:r>
              <a:rPr lang="en-US" dirty="0" smtClean="0"/>
              <a:t> </a:t>
            </a:r>
            <a:r>
              <a:rPr lang="th-TH" dirty="0"/>
              <a:t>และคลัสเตอร์ </a:t>
            </a:r>
            <a:r>
              <a:rPr lang="en-US" dirty="0" err="1"/>
              <a:t>Kubernetes</a:t>
            </a:r>
            <a:r>
              <a:rPr lang="en-US" dirty="0"/>
              <a:t> </a:t>
            </a:r>
            <a:r>
              <a:rPr lang="th-TH" dirty="0" smtClean="0"/>
              <a:t>ของผู้เรียน</a:t>
            </a:r>
            <a:endParaRPr lang="th-TH" dirty="0"/>
          </a:p>
          <a:p>
            <a:pPr lvl="1"/>
            <a:r>
              <a:rPr lang="th-TH" dirty="0" smtClean="0"/>
              <a:t>ด้วย</a:t>
            </a:r>
            <a:r>
              <a:rPr lang="en-US" dirty="0" smtClean="0"/>
              <a:t> Flux </a:t>
            </a:r>
            <a:r>
              <a:rPr lang="th-TH" dirty="0" smtClean="0"/>
              <a:t>ผู้เรียนสามารถ</a:t>
            </a:r>
            <a:r>
              <a:rPr lang="th-TH" dirty="0"/>
              <a:t>ใส่ไฟล์ </a:t>
            </a:r>
            <a:r>
              <a:rPr lang="en-US" dirty="0"/>
              <a:t>Manifest </a:t>
            </a:r>
            <a:r>
              <a:rPr lang="th-TH" dirty="0" smtClean="0"/>
              <a:t>(ไฟล์ </a:t>
            </a:r>
            <a:r>
              <a:rPr lang="en-US" dirty="0" err="1"/>
              <a:t>kubernetes</a:t>
            </a:r>
            <a:r>
              <a:rPr lang="en-US" dirty="0"/>
              <a:t> </a:t>
            </a:r>
            <a:r>
              <a:rPr lang="en-US" dirty="0" err="1"/>
              <a:t>yaml</a:t>
            </a:r>
            <a:r>
              <a:rPr lang="en-US" dirty="0"/>
              <a:t> </a:t>
            </a:r>
            <a:r>
              <a:rPr lang="th-TH" dirty="0" smtClean="0"/>
              <a:t>ของผู้เรียน) </a:t>
            </a:r>
            <a:r>
              <a:rPr lang="th-TH" dirty="0"/>
              <a:t>ไว้ในที่เก็บ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th-TH" dirty="0" smtClean="0"/>
              <a:t>ของผู้เรียน</a:t>
            </a:r>
            <a:endParaRPr lang="th-TH" dirty="0"/>
          </a:p>
          <a:p>
            <a:pPr lvl="1"/>
            <a:r>
              <a:rPr lang="th-TH" dirty="0" smtClean="0"/>
              <a:t> </a:t>
            </a:r>
            <a:r>
              <a:rPr lang="en-US" dirty="0"/>
              <a:t>Flux </a:t>
            </a:r>
            <a:r>
              <a:rPr lang="th-TH" dirty="0"/>
              <a:t>จะตรวจสอบพื้นที่เก็บข้อมูลนี้และตรวจสอบให้แน่ใจว่ามีสิ่งใดบ้างในไฟล์ </a:t>
            </a:r>
            <a:r>
              <a:rPr lang="en-US" dirty="0"/>
              <a:t>Manifest </a:t>
            </a:r>
            <a:r>
              <a:rPr lang="th-TH" dirty="0"/>
              <a:t>ที่ปรับใช้กับคลัสเตอร์</a:t>
            </a:r>
          </a:p>
          <a:p>
            <a:r>
              <a:rPr lang="en-US" dirty="0" smtClean="0"/>
              <a:t>Flux </a:t>
            </a:r>
            <a:r>
              <a:rPr lang="th-TH" dirty="0" smtClean="0"/>
              <a:t>ยัง</a:t>
            </a:r>
            <a:r>
              <a:rPr lang="th-TH" dirty="0"/>
              <a:t>มีคุณสมบัติที่น่าสนใจซึ่งสามารถอัป</a:t>
            </a:r>
            <a:r>
              <a:rPr lang="th-TH" dirty="0" smtClean="0"/>
              <a:t>เกรด</a:t>
            </a:r>
            <a:r>
              <a:rPr lang="en-US" dirty="0" smtClean="0"/>
              <a:t>Container</a:t>
            </a:r>
            <a:r>
              <a:rPr lang="th-TH" dirty="0" smtClean="0"/>
              <a:t>ของ</a:t>
            </a:r>
            <a:r>
              <a:rPr lang="th-TH" dirty="0" smtClean="0"/>
              <a:t>ผู้เรียนเป็น</a:t>
            </a:r>
            <a:r>
              <a:rPr lang="th-TH" dirty="0"/>
              <a:t>เวอร์ชันล่าสุดที่มีอยู่ในพื้นที่เก็บ</a:t>
            </a:r>
            <a:r>
              <a:rPr lang="th-TH" dirty="0" smtClean="0"/>
              <a:t>ข้อมูล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th-TH" dirty="0" smtClean="0"/>
              <a:t> ของผู้เรียนโดย</a:t>
            </a:r>
            <a:r>
              <a:rPr lang="th-TH" dirty="0"/>
              <a:t>อัตโนมัติ (ใช้การกำหนดเวอร์ชันแบบ </a:t>
            </a:r>
            <a:r>
              <a:rPr lang="en-US" dirty="0"/>
              <a:t>semantic </a:t>
            </a:r>
            <a:r>
              <a:rPr lang="th-TH" dirty="0"/>
              <a:t>สำหรับสิ่งนั้น </a:t>
            </a:r>
            <a:r>
              <a:rPr lang="th-TH" dirty="0" smtClean="0"/>
              <a:t>– เช่น “ </a:t>
            </a:r>
            <a:r>
              <a:rPr lang="th-TH" dirty="0"/>
              <a:t>~ 1.0.0”)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37382"/>
      </p:ext>
    </p:extLst>
  </p:cSld>
  <p:clrMapOvr>
    <a:masterClrMapping/>
  </p:clrMapOvr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Flux </a:t>
            </a:r>
            <a:r>
              <a:rPr lang="th-TH" dirty="0" smtClean="0"/>
              <a:t>เชื่อมกับ </a:t>
            </a:r>
            <a:r>
              <a:rPr lang="en-US" dirty="0" smtClean="0"/>
              <a:t>CNCF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CNCF </a:t>
            </a:r>
            <a:r>
              <a:rPr lang="th-TH" dirty="0" smtClean="0"/>
              <a:t>ย่อจาก </a:t>
            </a:r>
            <a:r>
              <a:rPr lang="en-US" dirty="0" smtClean="0"/>
              <a:t>Cloud Native Computing Foundation</a:t>
            </a:r>
          </a:p>
          <a:p>
            <a:r>
              <a:rPr lang="th-TH" dirty="0" smtClean="0"/>
              <a:t>สิ่งเหล่านี้เป็นสิ่งที่อยู่ใน </a:t>
            </a:r>
            <a:r>
              <a:rPr lang="en-US" dirty="0" err="1" smtClean="0"/>
              <a:t>GitOps</a:t>
            </a:r>
            <a:r>
              <a:rPr lang="en-US" dirty="0" smtClean="0"/>
              <a:t> (</a:t>
            </a:r>
            <a:r>
              <a:rPr lang="th-TH" dirty="0" smtClean="0"/>
              <a:t>จาก </a:t>
            </a:r>
            <a:r>
              <a:rPr lang="en-US" dirty="0" smtClean="0"/>
              <a:t>github.com/</a:t>
            </a:r>
            <a:r>
              <a:rPr lang="en-US" dirty="0" err="1" smtClean="0"/>
              <a:t>fluxcd</a:t>
            </a:r>
            <a:r>
              <a:rPr lang="en-US" dirty="0" smtClean="0"/>
              <a:t>/flux):</a:t>
            </a:r>
          </a:p>
          <a:p>
            <a:pPr lvl="1"/>
            <a:r>
              <a:rPr lang="th-TH" dirty="0" smtClean="0"/>
              <a:t>ผู้เรียนอธิบาย</a:t>
            </a:r>
            <a:r>
              <a:rPr lang="th-TH" dirty="0"/>
              <a:t>สถานะทั้งหมดที่ต้องการอย่างชัดเจนในระบบ</a:t>
            </a:r>
            <a:r>
              <a:rPr lang="th-TH" dirty="0" smtClean="0"/>
              <a:t>ของผู้เรียนเป็น 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th-TH" dirty="0" smtClean="0"/>
              <a:t>สิ่ง</a:t>
            </a:r>
            <a:r>
              <a:rPr lang="th-TH" dirty="0"/>
              <a:t>ที่สามารถอธิบายได้โดยอัตโนมัติ</a:t>
            </a:r>
          </a:p>
          <a:p>
            <a:pPr lvl="1"/>
            <a:r>
              <a:rPr lang="th-TH" dirty="0" smtClean="0"/>
              <a:t>ผู้เรียนใส่</a:t>
            </a:r>
            <a:r>
              <a:rPr lang="th-TH" dirty="0"/>
              <a:t>รหัส</a:t>
            </a:r>
            <a:r>
              <a:rPr lang="th-TH" dirty="0" smtClean="0"/>
              <a:t>ไม่ได้เป็น </a:t>
            </a:r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11603"/>
      </p:ext>
    </p:extLst>
  </p:cSld>
  <p:clrMapOvr>
    <a:masterClrMapping/>
  </p:clrMapOvr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ผังภาพแสดง </a:t>
            </a:r>
            <a:r>
              <a:rPr lang="en-US" dirty="0" smtClean="0"/>
              <a:t>Flux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57360"/>
            <a:ext cx="7886700" cy="34878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399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9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 smtClean="0"/>
              <a:t>หากผู้เรียนอยู่</a:t>
            </a:r>
            <a:r>
              <a:rPr lang="th-TH" dirty="0"/>
              <a:t>ในบทบาท </a:t>
            </a:r>
            <a:r>
              <a:rPr lang="en-US" dirty="0"/>
              <a:t>Ops </a:t>
            </a:r>
            <a:r>
              <a:rPr lang="th-TH" dirty="0"/>
              <a:t>หรือ </a:t>
            </a:r>
            <a:r>
              <a:rPr lang="en-US" dirty="0" err="1"/>
              <a:t>DevOps</a:t>
            </a:r>
            <a:r>
              <a:rPr lang="en-US" dirty="0"/>
              <a:t> </a:t>
            </a:r>
            <a:r>
              <a:rPr lang="th-TH" dirty="0" smtClean="0"/>
              <a:t>ผู้เรียนจะต้อง</a:t>
            </a:r>
            <a:r>
              <a:rPr lang="th-TH" dirty="0"/>
              <a:t>เริ่ม</a:t>
            </a:r>
            <a:r>
              <a:rPr lang="th-TH" dirty="0" smtClean="0"/>
              <a:t>ใช้</a:t>
            </a:r>
            <a:r>
              <a:rPr lang="en-US" dirty="0" smtClean="0"/>
              <a:t>Container</a:t>
            </a:r>
            <a:r>
              <a:rPr lang="th-TH" dirty="0" smtClean="0"/>
              <a:t>ด้วย</a:t>
            </a:r>
            <a:r>
              <a:rPr lang="en-US" dirty="0" smtClean="0"/>
              <a:t> </a:t>
            </a:r>
            <a:r>
              <a:rPr lang="th-TH" dirty="0" smtClean="0"/>
              <a:t>ส่ง</a:t>
            </a:r>
            <a:r>
              <a:rPr lang="th-TH" dirty="0"/>
              <a:t>มอบซอฟต์แวร์ที่มี</a:t>
            </a:r>
            <a:r>
              <a:rPr lang="th-TH" b="1" dirty="0"/>
              <a:t>ประสิทธิภาพมากขึ้นง่ายขึ้นและเร็ว</a:t>
            </a:r>
            <a:r>
              <a:rPr lang="th-TH" b="1" dirty="0" smtClean="0"/>
              <a:t>ขึ้น</a:t>
            </a:r>
            <a:endParaRPr lang="en-US" b="1" dirty="0" smtClean="0"/>
          </a:p>
          <a:p>
            <a:r>
              <a:rPr lang="en-US" dirty="0" err="1" smtClean="0"/>
              <a:t>Kubernetes</a:t>
            </a:r>
            <a:r>
              <a:rPr lang="en-US" dirty="0" smtClean="0"/>
              <a:t> </a:t>
            </a:r>
            <a:r>
              <a:rPr lang="th-TH" dirty="0"/>
              <a:t>เป็นเครื่องมือที่ยอดเยี่ยมใน</a:t>
            </a:r>
            <a:r>
              <a:rPr lang="th-TH" b="1" dirty="0"/>
              <a:t>การเรียกใช้และ</a:t>
            </a:r>
            <a:r>
              <a:rPr lang="th-TH" b="1" dirty="0" smtClean="0"/>
              <a:t>จัดการ</a:t>
            </a:r>
            <a:r>
              <a:rPr lang="en-US" dirty="0"/>
              <a:t> </a:t>
            </a:r>
            <a:r>
              <a:rPr lang="en-US" dirty="0" smtClean="0"/>
              <a:t>Container </a:t>
            </a:r>
            <a:r>
              <a:rPr lang="th-TH" dirty="0" smtClean="0"/>
              <a:t>ของผู้เรียน:</a:t>
            </a:r>
            <a:endParaRPr lang="en-US" dirty="0" smtClean="0"/>
          </a:p>
          <a:p>
            <a:pPr lvl="1"/>
            <a:r>
              <a:rPr lang="th-TH" dirty="0" smtClean="0"/>
              <a:t>ผู้เรียนสามารถ</a:t>
            </a:r>
            <a:r>
              <a:rPr lang="th-TH" dirty="0"/>
              <a:t>ใช้ </a:t>
            </a:r>
            <a:r>
              <a:rPr lang="en-US" dirty="0" err="1"/>
              <a:t>Kubernetes</a:t>
            </a:r>
            <a:r>
              <a:rPr lang="en-US" dirty="0"/>
              <a:t> </a:t>
            </a:r>
            <a:r>
              <a:rPr lang="th-TH" dirty="0"/>
              <a:t>บน</a:t>
            </a:r>
            <a:r>
              <a:rPr lang="th-TH" b="1" dirty="0" smtClean="0"/>
              <a:t>เดสก์ท็อป</a:t>
            </a:r>
            <a:r>
              <a:rPr lang="en-US" b="1" dirty="0" smtClean="0"/>
              <a:t>, </a:t>
            </a:r>
            <a:r>
              <a:rPr lang="th-TH" b="1" dirty="0" smtClean="0"/>
              <a:t>บนทรัพย์สินของผู้เรียน</a:t>
            </a:r>
            <a:r>
              <a:rPr lang="th-TH" dirty="0" smtClean="0"/>
              <a:t>ใน</a:t>
            </a:r>
            <a:r>
              <a:rPr lang="th-TH" dirty="0"/>
              <a:t>สถานที่หรือในระบบ</a:t>
            </a:r>
            <a:r>
              <a:rPr lang="th-TH" b="1" dirty="0" smtClean="0"/>
              <a:t>คลาวด์</a:t>
            </a:r>
            <a:endParaRPr lang="en-US" b="1" dirty="0" smtClean="0"/>
          </a:p>
          <a:p>
            <a:pPr lvl="1"/>
            <a:r>
              <a:rPr lang="th-TH" dirty="0" smtClean="0"/>
              <a:t>ให้</a:t>
            </a:r>
            <a:r>
              <a:rPr lang="th-TH" dirty="0"/>
              <a:t>ความยืดหยุ่นและการประหยัดต้นทุนที่ผู้เรียนต้องการภายในเฟรมเวิร์ค</a:t>
            </a:r>
            <a:endParaRPr lang="en-US" dirty="0"/>
          </a:p>
          <a:p>
            <a:pPr marL="742950" lvl="1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th-TH" dirty="0"/>
              <a:t>สามารถทำให้ผู้เรียนเป็นอิสระมากขึ้นจากผู้ขายคลาวด์</a:t>
            </a:r>
            <a:endParaRPr lang="en-US" dirty="0"/>
          </a:p>
          <a:p>
            <a:pPr marL="742950" lvl="1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th-TH" dirty="0"/>
              <a:t>องค์กรต่าง ๆ กำลังใช้ </a:t>
            </a:r>
            <a:r>
              <a:rPr lang="en-US" dirty="0" err="1"/>
              <a:t>Kubernetes</a:t>
            </a:r>
            <a:r>
              <a:rPr lang="th-TH" dirty="0"/>
              <a:t> และสิ่งนี้จึงเป็นสิ่งที่จำเป็นในการสัมภาษณ์ครั้งต่อไปของผู้สอบสัมภาษณ์เข้างาน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4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 </a:t>
            </a:r>
            <a:r>
              <a:rPr lang="th-TH" dirty="0" smtClean="0"/>
              <a:t>การแก้ปัญหา </a:t>
            </a:r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0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 </a:t>
            </a:r>
            <a:r>
              <a:rPr lang="en-US" dirty="0" smtClean="0"/>
              <a:t>Flux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400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09305"/>
      </p:ext>
    </p:extLst>
  </p:cSld>
  <p:clrMapOvr>
    <a:masterClrMapping/>
  </p:clrMapOvr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คำถาม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401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21722"/>
      </p:ext>
    </p:extLst>
  </p:cSld>
  <p:clrMapOvr>
    <a:masterClrMapping/>
  </p:clrMapOvr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จบการบรรยาย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402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398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การสร้าง </a:t>
            </a:r>
            <a:r>
              <a:rPr lang="en-US" dirty="0" smtClean="0"/>
              <a:t>Containers </a:t>
            </a:r>
            <a:r>
              <a:rPr lang="th-TH" dirty="0" smtClean="0"/>
              <a:t>โดยสร้างแอปใน </a:t>
            </a:r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5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การสร้าง </a:t>
            </a:r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สามารถใช้ </a:t>
            </a:r>
            <a:r>
              <a:rPr lang="en-US" dirty="0" err="1" smtClean="0"/>
              <a:t>Docker</a:t>
            </a:r>
            <a:r>
              <a:rPr lang="en-US" dirty="0" smtClean="0"/>
              <a:t> Engine</a:t>
            </a:r>
          </a:p>
          <a:p>
            <a:r>
              <a:rPr lang="th-TH" dirty="0" smtClean="0"/>
              <a:t>ดาวน์โหลด </a:t>
            </a:r>
            <a:r>
              <a:rPr lang="en-US" dirty="0" err="1" smtClean="0"/>
              <a:t>Docker</a:t>
            </a:r>
            <a:r>
              <a:rPr lang="en-US" dirty="0" smtClean="0"/>
              <a:t> Engine </a:t>
            </a:r>
            <a:r>
              <a:rPr lang="th-TH" dirty="0" smtClean="0"/>
              <a:t>สำหรับ</a:t>
            </a:r>
          </a:p>
          <a:p>
            <a:pPr lvl="1"/>
            <a:r>
              <a:rPr lang="pt-BR" dirty="0"/>
              <a:t>Windows: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docs.docker.com/engine/installation/windows</a:t>
            </a:r>
            <a:endParaRPr lang="th-TH" dirty="0" smtClean="0"/>
          </a:p>
          <a:p>
            <a:pPr lvl="1"/>
            <a:r>
              <a:rPr lang="pt-BR" dirty="0" smtClean="0"/>
              <a:t>MacOS</a:t>
            </a:r>
            <a:r>
              <a:rPr lang="pt-BR" dirty="0"/>
              <a:t>: https://docs.docker.com/engine/installation/mac/ </a:t>
            </a:r>
            <a:endParaRPr lang="th-TH" dirty="0"/>
          </a:p>
          <a:p>
            <a:pPr lvl="1"/>
            <a:r>
              <a:rPr lang="pt-BR" dirty="0" smtClean="0"/>
              <a:t>Linux</a:t>
            </a:r>
            <a:r>
              <a:rPr lang="pt-BR" dirty="0"/>
              <a:t>: https://docs.docker.com/engine/installation/linux/ </a:t>
            </a:r>
            <a:endParaRPr lang="th-TH" dirty="0" smtClean="0"/>
          </a:p>
          <a:p>
            <a:r>
              <a:rPr lang="th-TH" dirty="0" smtClean="0"/>
              <a:t>หรือจะใช้ </a:t>
            </a:r>
            <a:r>
              <a:rPr lang="en-US" dirty="0" smtClean="0"/>
              <a:t>vagrant </a:t>
            </a:r>
            <a:r>
              <a:rPr lang="th-TH" dirty="0" smtClean="0"/>
              <a:t>ที่ </a:t>
            </a:r>
            <a:r>
              <a:rPr lang="en-US" dirty="0" err="1" smtClean="0"/>
              <a:t>devops</a:t>
            </a:r>
            <a:r>
              <a:rPr lang="en-US" dirty="0" smtClean="0"/>
              <a:t>-box </a:t>
            </a:r>
            <a:r>
              <a:rPr lang="th-TH" dirty="0" smtClean="0"/>
              <a:t>ซึ่งจะมี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th-TH" dirty="0" smtClean="0"/>
              <a:t>ติดตั้งไว้พร้อมใช้</a:t>
            </a:r>
          </a:p>
          <a:p>
            <a:pPr lvl="1"/>
            <a:r>
              <a:rPr lang="th-TH" dirty="0" smtClean="0"/>
              <a:t>การปฏิบัติการจะ</a:t>
            </a:r>
            <a:r>
              <a:rPr lang="th-TH" dirty="0" smtClean="0"/>
              <a:t>ใช้ </a:t>
            </a:r>
            <a:r>
              <a:rPr lang="en-US" dirty="0" smtClean="0"/>
              <a:t>Ubuntu-</a:t>
            </a:r>
            <a:r>
              <a:rPr lang="en-US" dirty="0" err="1" smtClean="0"/>
              <a:t>xenial</a:t>
            </a:r>
            <a:r>
              <a:rPr lang="en-US" dirty="0" smtClean="0"/>
              <a:t> box, </a:t>
            </a:r>
            <a:r>
              <a:rPr lang="th-TH" dirty="0" smtClean="0"/>
              <a:t>ติดตั้งใน </a:t>
            </a:r>
            <a:r>
              <a:rPr lang="en-US" dirty="0" smtClean="0"/>
              <a:t>vagrant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8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408" y="2852627"/>
            <a:ext cx="228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 node:4.6</a:t>
            </a:r>
          </a:p>
          <a:p>
            <a:r>
              <a:rPr lang="en-US" dirty="0"/>
              <a:t>WORKDIR /app</a:t>
            </a:r>
          </a:p>
          <a:p>
            <a:r>
              <a:rPr lang="en-US" dirty="0"/>
              <a:t>ADD . /app</a:t>
            </a:r>
          </a:p>
          <a:p>
            <a:r>
              <a:rPr lang="en-US" dirty="0"/>
              <a:t>RUN 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r>
              <a:rPr lang="en-US" dirty="0"/>
              <a:t>EXPOSE 3000</a:t>
            </a:r>
          </a:p>
          <a:p>
            <a:r>
              <a:rPr lang="en-US" dirty="0"/>
              <a:t>CMD </a:t>
            </a:r>
            <a:r>
              <a:rPr lang="en-US" dirty="0" err="1"/>
              <a:t>npm</a:t>
            </a:r>
            <a:r>
              <a:rPr lang="en-US" dirty="0"/>
              <a:t> start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1" y="2852627"/>
            <a:ext cx="382604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var express = require('express');</a:t>
            </a:r>
          </a:p>
          <a:p>
            <a:r>
              <a:rPr lang="en-US" smtClean="0"/>
              <a:t>var app = express();</a:t>
            </a:r>
          </a:p>
          <a:p>
            <a:r>
              <a:rPr lang="en-US" smtClean="0"/>
              <a:t>app.get('/', function (req, res) {</a:t>
            </a:r>
          </a:p>
          <a:p>
            <a:r>
              <a:rPr lang="en-US" smtClean="0"/>
              <a:t>res.send('Hello World!');</a:t>
            </a:r>
          </a:p>
          <a:p>
            <a:r>
              <a:rPr lang="en-US" smtClean="0"/>
              <a:t>});</a:t>
            </a:r>
          </a:p>
          <a:p>
            <a:r>
              <a:rPr lang="en-US" smtClean="0"/>
              <a:t>var server = app.listen(3000, function () {</a:t>
            </a:r>
          </a:p>
          <a:p>
            <a:r>
              <a:rPr lang="en-US" smtClean="0"/>
              <a:t>var host = server.address().address;</a:t>
            </a:r>
          </a:p>
          <a:p>
            <a:r>
              <a:rPr lang="en-US" smtClean="0"/>
              <a:t>var port = server.address().port;</a:t>
            </a:r>
          </a:p>
          <a:p>
            <a:r>
              <a:rPr lang="en-US" smtClean="0"/>
              <a:t>console.log('Example app listening at http://</a:t>
            </a:r>
          </a:p>
          <a:p>
            <a:r>
              <a:rPr lang="en-US" smtClean="0"/>
              <a:t>%s:%s', host, port);</a:t>
            </a:r>
          </a:p>
          <a:p>
            <a:r>
              <a:rPr lang="en-US" smtClean="0"/>
              <a:t>});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31568" y="2901896"/>
            <a:ext cx="31041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ERQLTW+Helvetica-Light"/>
              </a:rPr>
              <a:t>{ "name": "</a:t>
            </a:r>
            <a:r>
              <a:rPr lang="en-US" dirty="0" err="1">
                <a:solidFill>
                  <a:srgbClr val="000000"/>
                </a:solidFill>
                <a:latin typeface="ERQLTW+Helvetica-Light"/>
              </a:rPr>
              <a:t>myapp</a:t>
            </a:r>
            <a:r>
              <a:rPr lang="en-US" dirty="0">
                <a:solidFill>
                  <a:srgbClr val="000000"/>
                </a:solidFill>
                <a:latin typeface="ERQLTW+Helvetica-Light"/>
              </a:rPr>
              <a:t>", "version": "0.0.1", "private": true, "scripts": { "start": "node index.js" }, "engines": { "node": “^4.6.1” }, "dependencies": { "express": "^4.14.0", } }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2661" y="1900989"/>
            <a:ext cx="1492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DockerFile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442408" y="1902896"/>
            <a:ext cx="1138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Index.js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931568" y="1914928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Package.json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9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การสร้างโครงการ </a:t>
            </a:r>
            <a:r>
              <a:rPr lang="en-US" dirty="0" err="1" smtClean="0"/>
              <a:t>docker</a:t>
            </a:r>
            <a:r>
              <a:rPr lang="en-US" dirty="0" smtClean="0"/>
              <a:t> build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 smtClean="0"/>
              <a:t>สร้างด้วย </a:t>
            </a:r>
            <a:r>
              <a:rPr lang="en-US" dirty="0" err="1" smtClean="0"/>
              <a:t>Docker</a:t>
            </a:r>
            <a:r>
              <a:rPr lang="en-US" dirty="0" smtClean="0"/>
              <a:t> build </a:t>
            </a:r>
            <a:r>
              <a:rPr lang="th-TH" dirty="0" smtClean="0"/>
              <a:t>หรือสั่งด้วยมือ หรือใช้ซอฟต์แวร์ </a:t>
            </a:r>
            <a:r>
              <a:rPr lang="en-US" dirty="0" smtClean="0"/>
              <a:t>CI/CD </a:t>
            </a:r>
            <a:r>
              <a:rPr lang="th-TH" dirty="0" smtClean="0"/>
              <a:t>เช่น </a:t>
            </a:r>
            <a:r>
              <a:rPr lang="en-US" dirty="0" smtClean="0"/>
              <a:t>Jenkins</a:t>
            </a:r>
          </a:p>
          <a:p>
            <a:r>
              <a:rPr lang="th-TH" dirty="0" smtClean="0"/>
              <a:t>เพื่อสร้างอิมเมจ </a:t>
            </a:r>
            <a:r>
              <a:rPr lang="en-US" dirty="0" err="1" smtClean="0"/>
              <a:t>dokcer</a:t>
            </a:r>
            <a:r>
              <a:rPr lang="en-US" dirty="0" smtClean="0"/>
              <a:t> </a:t>
            </a:r>
            <a:r>
              <a:rPr lang="th-TH" dirty="0" smtClean="0"/>
              <a:t>จากสไลด์ก่อนหน้า</a:t>
            </a:r>
          </a:p>
          <a:p>
            <a:endParaRPr lang="th-TH" dirty="0"/>
          </a:p>
          <a:p>
            <a:endParaRPr lang="th-TH" dirty="0" smtClean="0"/>
          </a:p>
          <a:p>
            <a:endParaRPr lang="th-TH" dirty="0"/>
          </a:p>
          <a:p>
            <a:endParaRPr lang="th-TH" dirty="0" smtClean="0"/>
          </a:p>
          <a:p>
            <a:endParaRPr lang="th-TH" dirty="0"/>
          </a:p>
          <a:p>
            <a:r>
              <a:rPr lang="th-TH" dirty="0" smtClean="0"/>
              <a:t>หลังจากกระบวนการสร้าง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th-TH" dirty="0" smtClean="0"/>
              <a:t>จะมีการสร้างอิมเมจที่สามารถรันแอป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3237637"/>
            <a:ext cx="457200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$ cd </a:t>
            </a:r>
            <a:r>
              <a:rPr lang="en-US" dirty="0" err="1"/>
              <a:t>docker</a:t>
            </a:r>
            <a:r>
              <a:rPr lang="en-US" dirty="0"/>
              <a:t>-demo</a:t>
            </a:r>
          </a:p>
          <a:p>
            <a:r>
              <a:rPr lang="en-US" dirty="0"/>
              <a:t>$ </a:t>
            </a:r>
            <a:r>
              <a:rPr lang="en-US" dirty="0" err="1"/>
              <a:t>ls</a:t>
            </a:r>
            <a:endParaRPr lang="en-US" dirty="0"/>
          </a:p>
          <a:p>
            <a:r>
              <a:rPr lang="en-US" dirty="0" err="1"/>
              <a:t>Dockerfile</a:t>
            </a:r>
            <a:r>
              <a:rPr lang="en-US" dirty="0"/>
              <a:t> index.js </a:t>
            </a:r>
            <a:r>
              <a:rPr lang="en-US" dirty="0" err="1"/>
              <a:t>package.json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docker</a:t>
            </a:r>
            <a:r>
              <a:rPr lang="en-US" dirty="0"/>
              <a:t> build .</a:t>
            </a:r>
          </a:p>
          <a:p>
            <a:r>
              <a:rPr lang="en-US" dirty="0"/>
              <a:t>[…]</a:t>
            </a:r>
          </a:p>
          <a:p>
            <a:r>
              <a:rPr lang="en-US" dirty="0"/>
              <a:t>$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8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 </a:t>
            </a:r>
            <a:r>
              <a:rPr lang="th-TH" dirty="0" smtClean="0"/>
              <a:t>การสร้าง </a:t>
            </a:r>
            <a:r>
              <a:rPr lang="en-US" dirty="0" err="1" smtClean="0"/>
              <a:t>docker</a:t>
            </a:r>
            <a:r>
              <a:rPr lang="en-US" dirty="0" smtClean="0"/>
              <a:t> image </a:t>
            </a:r>
            <a:r>
              <a:rPr lang="th-TH" dirty="0" smtClean="0"/>
              <a:t>ด้วยตนเอง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4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smtClean="0"/>
              <a:t> Registry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 smtClean="0"/>
              <a:t>นำ </a:t>
            </a:r>
            <a:r>
              <a:rPr lang="en-US" dirty="0" smtClean="0"/>
              <a:t>Containers </a:t>
            </a:r>
            <a:r>
              <a:rPr lang="th-TH" dirty="0" smtClean="0"/>
              <a:t>ไปไว้ใน </a:t>
            </a:r>
            <a:r>
              <a:rPr lang="en-US" dirty="0" err="1" smtClean="0"/>
              <a:t>Docker</a:t>
            </a:r>
            <a:r>
              <a:rPr lang="en-US" dirty="0" smtClean="0"/>
              <a:t> Hub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เราสามารถที่รันแอปของ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th-TH" dirty="0" smtClean="0"/>
              <a:t>โดยสั่ง “</a:t>
            </a:r>
            <a:r>
              <a:rPr lang="en-US" dirty="0" err="1" smtClean="0"/>
              <a:t>docker</a:t>
            </a:r>
            <a:r>
              <a:rPr lang="en-US" dirty="0" smtClean="0"/>
              <a:t> run” </a:t>
            </a:r>
            <a:r>
              <a:rPr lang="th-TH" dirty="0" smtClean="0"/>
              <a:t>ที่เครื่อง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th-TH" dirty="0" smtClean="0"/>
              <a:t>สามารถที่รันบนเครื่องผู้เรียนเพื่อการพัฒนา</a:t>
            </a:r>
          </a:p>
          <a:p>
            <a:r>
              <a:rPr lang="th-TH" dirty="0" smtClean="0"/>
              <a:t>สร้างอิเมจเพื่อใช้ </a:t>
            </a:r>
            <a:r>
              <a:rPr lang="en-US" dirty="0" err="1" smtClean="0"/>
              <a:t>Kubernetes</a:t>
            </a:r>
            <a:r>
              <a:rPr lang="en-US" dirty="0" smtClean="0"/>
              <a:t>, </a:t>
            </a:r>
            <a:r>
              <a:rPr lang="th-TH" dirty="0" smtClean="0"/>
              <a:t>จำเป็นต้องนำอิมเมจไป </a:t>
            </a:r>
            <a:r>
              <a:rPr lang="en-US" dirty="0" err="1" smtClean="0"/>
              <a:t>Docker</a:t>
            </a:r>
            <a:r>
              <a:rPr lang="en-US" dirty="0" smtClean="0"/>
              <a:t> Registry, </a:t>
            </a:r>
            <a:r>
              <a:rPr lang="th-TH" dirty="0" smtClean="0"/>
              <a:t>เหมือน </a:t>
            </a:r>
            <a:r>
              <a:rPr lang="en-US" dirty="0" err="1" smtClean="0"/>
              <a:t>Docker</a:t>
            </a:r>
            <a:r>
              <a:rPr lang="en-US" dirty="0" smtClean="0"/>
              <a:t> Hub</a:t>
            </a:r>
          </a:p>
          <a:p>
            <a:pPr lvl="1"/>
            <a:r>
              <a:rPr lang="th-TH" dirty="0" smtClean="0"/>
              <a:t>ขั้นตอนแรกจะต้องทำการสร้างบัญชีบน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Hub</a:t>
            </a:r>
          </a:p>
          <a:p>
            <a:pPr lvl="1"/>
            <a:r>
              <a:rPr lang="th-TH" dirty="0" smtClean="0"/>
              <a:t>แล้วให้นำอิมเมจที่สร้างจากท้องถิ่นไป </a:t>
            </a:r>
            <a:r>
              <a:rPr lang="en-US" dirty="0" err="1" smtClean="0"/>
              <a:t>Docker</a:t>
            </a:r>
            <a:r>
              <a:rPr lang="en-US" dirty="0" smtClean="0"/>
              <a:t> Registry </a:t>
            </a:r>
            <a:r>
              <a:rPr lang="th-TH" dirty="0" smtClean="0"/>
              <a:t>(ที่เก็บอิมเมจ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th-TH" dirty="0" smtClean="0"/>
              <a:t>สามารถจัดเก็บ)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3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r>
              <a:rPr lang="en-US" dirty="0" smtClean="0"/>
              <a:t> </a:t>
            </a:r>
            <a:r>
              <a:rPr lang="th-TH" dirty="0" smtClean="0"/>
              <a:t>(คำสั่ง)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นำอิมเมจจัดเก็บไปสู่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Hub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th-TH" dirty="0" smtClean="0"/>
              <a:t>หรือ, การใส่แท็กทันทีที่อิมเมจระหว่างกระบวนการสร้าง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92234" y="2492322"/>
            <a:ext cx="45720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sv-SE" dirty="0"/>
              <a:t>$ docker login</a:t>
            </a:r>
          </a:p>
          <a:p>
            <a:r>
              <a:rPr lang="sv-SE" dirty="0"/>
              <a:t>$ docker tag imageid your-login/docker-demo</a:t>
            </a:r>
          </a:p>
          <a:p>
            <a:r>
              <a:rPr lang="sv-SE" dirty="0"/>
              <a:t>$ docker push your-login/docker-demo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2234" y="4463630"/>
            <a:ext cx="4572000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$ cd </a:t>
            </a:r>
            <a:r>
              <a:rPr lang="en-US" dirty="0" err="1"/>
              <a:t>docker</a:t>
            </a:r>
            <a:r>
              <a:rPr lang="en-US" dirty="0"/>
              <a:t>-demo </a:t>
            </a:r>
            <a:endParaRPr lang="th-TH" dirty="0" smtClean="0"/>
          </a:p>
          <a:p>
            <a:r>
              <a:rPr lang="en-US" dirty="0" smtClean="0"/>
              <a:t>$ </a:t>
            </a:r>
            <a:r>
              <a:rPr lang="en-US" dirty="0" err="1"/>
              <a:t>ls</a:t>
            </a:r>
            <a:r>
              <a:rPr lang="en-US" dirty="0"/>
              <a:t> </a:t>
            </a:r>
            <a:endParaRPr lang="th-TH" dirty="0" smtClean="0"/>
          </a:p>
          <a:p>
            <a:r>
              <a:rPr lang="en-US" dirty="0" err="1" smtClean="0"/>
              <a:t>Dockerfile</a:t>
            </a:r>
            <a:r>
              <a:rPr lang="en-US" dirty="0" smtClean="0"/>
              <a:t> </a:t>
            </a:r>
            <a:r>
              <a:rPr lang="en-US" dirty="0"/>
              <a:t>index.js </a:t>
            </a:r>
            <a:r>
              <a:rPr lang="en-US" dirty="0" err="1"/>
              <a:t>package.json</a:t>
            </a:r>
            <a:r>
              <a:rPr lang="en-US" dirty="0"/>
              <a:t> </a:t>
            </a:r>
            <a:endParaRPr lang="th-TH" dirty="0" smtClean="0"/>
          </a:p>
          <a:p>
            <a:r>
              <a:rPr lang="en-US" dirty="0" smtClean="0"/>
              <a:t>$ </a:t>
            </a:r>
            <a:r>
              <a:rPr lang="en-US" dirty="0" err="1"/>
              <a:t>docker</a:t>
            </a:r>
            <a:r>
              <a:rPr lang="en-US" dirty="0"/>
              <a:t> build -t your-login/</a:t>
            </a:r>
            <a:r>
              <a:rPr lang="en-US" dirty="0" err="1"/>
              <a:t>docker</a:t>
            </a:r>
            <a:r>
              <a:rPr lang="en-US" dirty="0"/>
              <a:t>-demo . </a:t>
            </a:r>
            <a:endParaRPr lang="th-TH" dirty="0" smtClean="0"/>
          </a:p>
          <a:p>
            <a:r>
              <a:rPr lang="en-US" dirty="0" smtClean="0"/>
              <a:t>[…] </a:t>
            </a:r>
            <a:endParaRPr lang="th-TH" dirty="0" smtClean="0"/>
          </a:p>
          <a:p>
            <a:r>
              <a:rPr lang="en-US" dirty="0" smtClean="0"/>
              <a:t>$ </a:t>
            </a:r>
            <a:r>
              <a:rPr lang="en-US" dirty="0" err="1"/>
              <a:t>docker</a:t>
            </a:r>
            <a:r>
              <a:rPr lang="en-US" dirty="0"/>
              <a:t> push your-login/</a:t>
            </a:r>
            <a:r>
              <a:rPr lang="en-US" dirty="0" err="1"/>
              <a:t>docker</a:t>
            </a:r>
            <a:r>
              <a:rPr lang="en-US" dirty="0"/>
              <a:t>-demo </a:t>
            </a:r>
            <a:endParaRPr lang="th-TH" dirty="0" smtClean="0"/>
          </a:p>
          <a:p>
            <a:r>
              <a:rPr lang="en-US" dirty="0" smtClean="0"/>
              <a:t>[…] </a:t>
            </a:r>
            <a:endParaRPr lang="th-TH" dirty="0" smtClean="0"/>
          </a:p>
          <a:p>
            <a:r>
              <a:rPr lang="en-US" dirty="0" smtClean="0"/>
              <a:t>$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8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สิ่งที่ควรรู้ </a:t>
            </a:r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เราสามารถสร้าง และใช้แอปพลิเคชันที่ต้องการการใช้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th-TH" dirty="0" smtClean="0"/>
              <a:t>และ </a:t>
            </a:r>
            <a:r>
              <a:rPr lang="en-US" dirty="0" err="1" smtClean="0"/>
              <a:t>kubernetes</a:t>
            </a:r>
            <a:r>
              <a:rPr lang="en-US" dirty="0" smtClean="0"/>
              <a:t> </a:t>
            </a:r>
            <a:r>
              <a:rPr lang="th-TH" dirty="0" smtClean="0"/>
              <a:t>ถ้าจะใช้ต้องมีความเข้าใจข้อจำกัด</a:t>
            </a:r>
          </a:p>
          <a:p>
            <a:pPr lvl="1"/>
            <a:r>
              <a:rPr lang="th-TH" dirty="0" smtClean="0"/>
              <a:t>เราจะรันได้ </a:t>
            </a:r>
            <a:r>
              <a:rPr lang="en-US" dirty="0" smtClean="0"/>
              <a:t>1 </a:t>
            </a:r>
            <a:r>
              <a:rPr lang="th-TH" dirty="0" smtClean="0"/>
              <a:t>กระบวนการในหนึ่ง </a:t>
            </a:r>
            <a:r>
              <a:rPr lang="en-US" dirty="0" smtClean="0"/>
              <a:t>container</a:t>
            </a:r>
          </a:p>
          <a:p>
            <a:pPr lvl="2"/>
            <a:r>
              <a:rPr lang="th-TH" dirty="0" smtClean="0"/>
              <a:t>ไม่พยายามที่จะสร้างอิมเมจขนาดใหญ่ สำหรับแอป, ให้เราแยกที่จำเป็น</a:t>
            </a:r>
          </a:p>
          <a:p>
            <a:pPr lvl="1"/>
            <a:r>
              <a:rPr lang="th-TH" b="1" dirty="0" smtClean="0"/>
              <a:t>ข้อมูล</a:t>
            </a:r>
            <a:r>
              <a:rPr lang="th-TH" dirty="0" smtClean="0"/>
              <a:t>ทั้งหมดใน </a:t>
            </a:r>
            <a:r>
              <a:rPr lang="en-US" dirty="0" smtClean="0"/>
              <a:t>container </a:t>
            </a:r>
            <a:r>
              <a:rPr lang="th-TH" dirty="0" smtClean="0"/>
              <a:t>ไม่คงสภาพ เมื่อหยุด </a:t>
            </a:r>
            <a:r>
              <a:rPr lang="en-US" dirty="0" smtClean="0"/>
              <a:t>container </a:t>
            </a:r>
            <a:r>
              <a:rPr lang="th-TH" dirty="0" smtClean="0"/>
              <a:t>การเปลี่ยนแปลงทั้งหมดของ </a:t>
            </a:r>
            <a:r>
              <a:rPr lang="en-US" dirty="0" smtClean="0"/>
              <a:t>container </a:t>
            </a:r>
            <a:r>
              <a:rPr lang="th-TH" dirty="0" smtClean="0"/>
              <a:t>จะสูญเสีย</a:t>
            </a:r>
          </a:p>
          <a:p>
            <a:pPr lvl="2"/>
            <a:r>
              <a:rPr lang="th-TH" dirty="0" smtClean="0"/>
              <a:t>เราสามารถที่เก็บข้อมูล โดยการใช้ </a:t>
            </a:r>
            <a:r>
              <a:rPr lang="en-US" dirty="0" smtClean="0"/>
              <a:t>volumes </a:t>
            </a:r>
            <a:r>
              <a:rPr lang="th-TH" dirty="0" smtClean="0"/>
              <a:t>ซึ่งจะกล่าวต่อไป</a:t>
            </a:r>
          </a:p>
          <a:p>
            <a:pPr lvl="1"/>
            <a:r>
              <a:rPr lang="th-TH" dirty="0" smtClean="0"/>
              <a:t>เทคนิคมี </a:t>
            </a:r>
            <a:r>
              <a:rPr lang="en-US" dirty="0" smtClean="0"/>
              <a:t>12 </a:t>
            </a:r>
            <a:r>
              <a:rPr lang="th-TH" dirty="0" smtClean="0"/>
              <a:t>ปัจจัยของแอปเข้าไปที่ </a:t>
            </a:r>
            <a:r>
              <a:rPr lang="en-US" dirty="0" smtClean="0"/>
              <a:t>12factor.net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9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วิทยากร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วิทยากร ขจร สินอภิรมย์สราญ</a:t>
            </a:r>
          </a:p>
          <a:p>
            <a:r>
              <a:rPr lang="th-TH" dirty="0" smtClean="0"/>
              <a:t>เป็นที่ปรึกษา และวิทยากร </a:t>
            </a:r>
            <a:r>
              <a:rPr lang="en-US" dirty="0" smtClean="0"/>
              <a:t>ISO, ITIL </a:t>
            </a:r>
            <a:r>
              <a:rPr lang="th-TH" dirty="0" smtClean="0"/>
              <a:t>และความมั่นคงปลอดภัยสารสนเทศ</a:t>
            </a:r>
          </a:p>
          <a:p>
            <a:r>
              <a:rPr lang="th-TH" dirty="0"/>
              <a:t>เ</a:t>
            </a:r>
            <a:r>
              <a:rPr lang="th-TH" dirty="0" smtClean="0"/>
              <a:t>ป็น</a:t>
            </a:r>
            <a:r>
              <a:rPr lang="th-TH" dirty="0"/>
              <a:t>ผู้สนับสนุนที่สำคัญของเทคนิค </a:t>
            </a:r>
            <a:r>
              <a:rPr lang="en-US" dirty="0"/>
              <a:t>Agile </a:t>
            </a:r>
            <a:r>
              <a:rPr lang="th-TH" dirty="0"/>
              <a:t>และ </a:t>
            </a:r>
            <a:r>
              <a:rPr lang="en-US" dirty="0" err="1"/>
              <a:t>DevOps</a:t>
            </a:r>
            <a:r>
              <a:rPr lang="en-US" dirty="0"/>
              <a:t> </a:t>
            </a:r>
            <a:r>
              <a:rPr lang="th-TH" dirty="0"/>
              <a:t>ในทุกโครงการ</a:t>
            </a:r>
            <a:r>
              <a:rPr lang="th-TH" dirty="0" smtClean="0"/>
              <a:t>ที่วิทยากรทำงาน </a:t>
            </a:r>
            <a:endParaRPr lang="th-TH" dirty="0"/>
          </a:p>
          <a:p>
            <a:r>
              <a:rPr lang="th-TH" dirty="0" smtClean="0"/>
              <a:t>มีความรู้ใน </a:t>
            </a:r>
            <a:r>
              <a:rPr lang="en-US" dirty="0"/>
              <a:t>Unix / Linux, </a:t>
            </a:r>
            <a:r>
              <a:rPr lang="th-TH" dirty="0"/>
              <a:t>เครือข่าย, ความปลอดภัย, ความเสี่ยง</a:t>
            </a:r>
            <a:r>
              <a:rPr lang="th-TH" dirty="0" smtClean="0"/>
              <a:t>และการ</a:t>
            </a:r>
            <a:r>
              <a:rPr lang="th-TH" dirty="0"/>
              <a:t>คำนวณแบบ</a:t>
            </a:r>
            <a:r>
              <a:rPr lang="th-TH" dirty="0" smtClean="0"/>
              <a:t>กระจาย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4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อิมเมจที่จะใช้สำหรับแอป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https://hub.docker.com/_/nginx/ - </a:t>
            </a:r>
            <a:r>
              <a:rPr lang="en-US" dirty="0" smtClean="0"/>
              <a:t>webserver</a:t>
            </a:r>
            <a:endParaRPr lang="th-TH" dirty="0" smtClean="0"/>
          </a:p>
          <a:p>
            <a:r>
              <a:rPr lang="en-US" dirty="0" smtClean="0"/>
              <a:t>https</a:t>
            </a:r>
            <a:r>
              <a:rPr lang="en-US" dirty="0"/>
              <a:t>://hub.docker.com/_/php/ - </a:t>
            </a:r>
            <a:r>
              <a:rPr lang="en-US" dirty="0" smtClean="0"/>
              <a:t>PHP</a:t>
            </a:r>
            <a:endParaRPr lang="th-TH" dirty="0" smtClean="0"/>
          </a:p>
          <a:p>
            <a:r>
              <a:rPr lang="en-US" dirty="0" smtClean="0"/>
              <a:t>https</a:t>
            </a:r>
            <a:r>
              <a:rPr lang="en-US" dirty="0"/>
              <a:t>://hub.docker.com/_/node - </a:t>
            </a:r>
            <a:r>
              <a:rPr lang="en-US" dirty="0" err="1"/>
              <a:t>NodeJS</a:t>
            </a:r>
            <a:r>
              <a:rPr lang="en-US" dirty="0"/>
              <a:t> </a:t>
            </a:r>
            <a:endParaRPr lang="th-TH" dirty="0" smtClean="0"/>
          </a:p>
          <a:p>
            <a:r>
              <a:rPr lang="en-US" dirty="0" smtClean="0"/>
              <a:t>https</a:t>
            </a:r>
            <a:r>
              <a:rPr lang="en-US" dirty="0"/>
              <a:t>://hub.docker.com/_/ruby/ - Ruby </a:t>
            </a:r>
            <a:endParaRPr lang="th-TH" dirty="0" smtClean="0"/>
          </a:p>
          <a:p>
            <a:r>
              <a:rPr lang="en-US" dirty="0" smtClean="0"/>
              <a:t>https</a:t>
            </a:r>
            <a:r>
              <a:rPr lang="en-US" dirty="0"/>
              <a:t>://hub.docker.com/_/python/ - Python </a:t>
            </a:r>
            <a:endParaRPr lang="th-TH" dirty="0" smtClean="0"/>
          </a:p>
          <a:p>
            <a:r>
              <a:rPr lang="en-US" dirty="0" smtClean="0"/>
              <a:t>https</a:t>
            </a:r>
            <a:r>
              <a:rPr lang="en-US" dirty="0"/>
              <a:t>://hub.docker.com/_/openjdk/ - Java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2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ปฏิบัติการการ</a:t>
            </a:r>
            <a:r>
              <a:rPr lang="th-TH" dirty="0" smtClean="0"/>
              <a:t>นำอิมเมจ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th-TH" dirty="0" smtClean="0"/>
              <a:t>ไปใส่ใน </a:t>
            </a:r>
            <a:r>
              <a:rPr lang="en-US" dirty="0" err="1" smtClean="0"/>
              <a:t>docker</a:t>
            </a:r>
            <a:r>
              <a:rPr lang="en-US" dirty="0" smtClean="0"/>
              <a:t> hub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9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ปฏิบัติการสร้างแอปครั้งแรก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1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การสร้างแอปครั้งแรก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อนุญาตให้สร้างแอปพลิเคชันใหม่บน </a:t>
            </a:r>
            <a:r>
              <a:rPr lang="en-US" dirty="0" err="1" smtClean="0"/>
              <a:t>Kubernetes</a:t>
            </a:r>
            <a:r>
              <a:rPr lang="en-US" dirty="0" smtClean="0"/>
              <a:t> cluster</a:t>
            </a:r>
          </a:p>
          <a:p>
            <a:r>
              <a:rPr lang="th-TH" dirty="0" smtClean="0"/>
              <a:t>ก่อนที่จะรัน </a:t>
            </a:r>
            <a:r>
              <a:rPr lang="en-US" dirty="0" smtClean="0"/>
              <a:t>container </a:t>
            </a:r>
            <a:r>
              <a:rPr lang="th-TH" dirty="0" smtClean="0"/>
              <a:t>บนอิมเมจ, เราจะสร้างเป็น </a:t>
            </a:r>
            <a:r>
              <a:rPr lang="en-US" dirty="0" smtClean="0"/>
              <a:t>pod definition</a:t>
            </a:r>
          </a:p>
          <a:p>
            <a:pPr lvl="1"/>
            <a:r>
              <a:rPr lang="en-US" dirty="0" smtClean="0"/>
              <a:t>Pod </a:t>
            </a:r>
            <a:r>
              <a:rPr lang="th-TH" dirty="0" smtClean="0"/>
              <a:t>เป็นคำอธิบายแอปพลิเคชันที่รันบน </a:t>
            </a:r>
            <a:r>
              <a:rPr lang="en-US" dirty="0" err="1" smtClean="0"/>
              <a:t>Kubernetes</a:t>
            </a:r>
            <a:endParaRPr lang="en-US" dirty="0" smtClean="0"/>
          </a:p>
          <a:p>
            <a:pPr lvl="1"/>
            <a:r>
              <a:rPr lang="en-US" dirty="0" smtClean="0"/>
              <a:t>Pod </a:t>
            </a:r>
            <a:r>
              <a:rPr lang="th-TH" dirty="0" smtClean="0"/>
              <a:t>สามารถที่เก็บ หนึ่งหรือมากกว่าที่เก็บ </a:t>
            </a:r>
            <a:r>
              <a:rPr lang="en-US" dirty="0" smtClean="0"/>
              <a:t>containers </a:t>
            </a:r>
            <a:r>
              <a:rPr lang="th-TH" dirty="0" smtClean="0"/>
              <a:t>ที่รัดกุม และทำขึ้นเป็นแอป</a:t>
            </a:r>
          </a:p>
          <a:p>
            <a:pPr lvl="2"/>
            <a:r>
              <a:rPr lang="th-TH" dirty="0" smtClean="0"/>
              <a:t>แอปสามารถที่จะสื่อสารได้ง่าย ซึ่งจะใช้สร้างเป็น </a:t>
            </a:r>
            <a:r>
              <a:rPr lang="en-US" dirty="0" smtClean="0"/>
              <a:t>port </a:t>
            </a:r>
            <a:r>
              <a:rPr lang="th-TH" dirty="0" smtClean="0"/>
              <a:t>บนเครื่อง</a:t>
            </a:r>
          </a:p>
          <a:p>
            <a:pPr lvl="1"/>
            <a:r>
              <a:rPr lang="th-TH" dirty="0" smtClean="0"/>
              <a:t>แอปที่สร้างจะสร้างเพียง หนึ่ง </a:t>
            </a:r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5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สร้าง </a:t>
            </a:r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 smtClean="0"/>
              <a:t>สร้างไฟล์ </a:t>
            </a:r>
            <a:r>
              <a:rPr lang="en-US" dirty="0" smtClean="0"/>
              <a:t>pod-</a:t>
            </a:r>
            <a:r>
              <a:rPr lang="en-US" dirty="0" err="1" smtClean="0"/>
              <a:t>helloworld.yml</a:t>
            </a:r>
            <a:r>
              <a:rPr lang="en-US" dirty="0" smtClean="0"/>
              <a:t> </a:t>
            </a:r>
            <a:r>
              <a:rPr lang="th-TH" dirty="0" smtClean="0"/>
              <a:t>โดยกำหนด </a:t>
            </a:r>
            <a:r>
              <a:rPr lang="en-US" dirty="0" smtClean="0"/>
              <a:t>pod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th-TH" dirty="0" smtClean="0"/>
              <a:t>ใช้ </a:t>
            </a:r>
            <a:r>
              <a:rPr lang="en-US" dirty="0" err="1" smtClean="0"/>
              <a:t>kubectl</a:t>
            </a:r>
            <a:r>
              <a:rPr lang="en-US" dirty="0" smtClean="0"/>
              <a:t> </a:t>
            </a:r>
            <a:r>
              <a:rPr lang="th-TH" dirty="0" smtClean="0"/>
              <a:t>เพื่อสร้าง </a:t>
            </a:r>
            <a:r>
              <a:rPr lang="en-US" dirty="0" smtClean="0"/>
              <a:t>pod </a:t>
            </a:r>
            <a:r>
              <a:rPr lang="th-TH" dirty="0" smtClean="0"/>
              <a:t>บนคลัสเตอร์ </a:t>
            </a:r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62545" y="266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84120" y="2179697"/>
            <a:ext cx="4572000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ERQLTW+Helvetica-Light"/>
              </a:rPr>
              <a:t>apiVersion</a:t>
            </a:r>
            <a:r>
              <a:rPr lang="en-US" dirty="0">
                <a:solidFill>
                  <a:srgbClr val="000000"/>
                </a:solidFill>
                <a:latin typeface="ERQLTW+Helvetica-Light"/>
              </a:rPr>
              <a:t>: v1 </a:t>
            </a:r>
            <a:endParaRPr lang="en-US" dirty="0" smtClean="0">
              <a:solidFill>
                <a:srgbClr val="000000"/>
              </a:solidFill>
              <a:latin typeface="ERQLTW+Helvetica-Light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ERQLTW+Helvetica-Light"/>
              </a:rPr>
              <a:t>kind</a:t>
            </a:r>
            <a:r>
              <a:rPr lang="en-US" dirty="0">
                <a:solidFill>
                  <a:srgbClr val="000000"/>
                </a:solidFill>
                <a:latin typeface="ERQLTW+Helvetica-Light"/>
              </a:rPr>
              <a:t>: Pod </a:t>
            </a:r>
            <a:endParaRPr lang="en-US" dirty="0" smtClean="0">
              <a:solidFill>
                <a:srgbClr val="000000"/>
              </a:solidFill>
              <a:latin typeface="ERQLTW+Helvetica-Light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ERQLTW+Helvetica-Light"/>
              </a:rPr>
              <a:t>metadata</a:t>
            </a:r>
            <a:r>
              <a:rPr lang="en-US" dirty="0">
                <a:solidFill>
                  <a:srgbClr val="000000"/>
                </a:solidFill>
                <a:latin typeface="ERQLTW+Helvetica-Light"/>
              </a:rPr>
              <a:t>: </a:t>
            </a:r>
            <a:endParaRPr lang="en-US" dirty="0" smtClean="0">
              <a:solidFill>
                <a:srgbClr val="000000"/>
              </a:solidFill>
              <a:latin typeface="ERQLTW+Helvetica-Light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ERQLTW+Helvetica-Light"/>
              </a:rPr>
              <a:t>  name</a:t>
            </a:r>
            <a:r>
              <a:rPr lang="en-US" dirty="0">
                <a:solidFill>
                  <a:srgbClr val="000000"/>
                </a:solidFill>
                <a:latin typeface="ERQLTW+Helvetica-Light"/>
              </a:rPr>
              <a:t>: nodehelloworld.example.com </a:t>
            </a:r>
            <a:endParaRPr lang="en-US" dirty="0" smtClean="0">
              <a:solidFill>
                <a:srgbClr val="000000"/>
              </a:solidFill>
              <a:latin typeface="ERQLTW+Helvetica-Light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ERQLTW+Helvetica-Light"/>
              </a:rPr>
              <a:t>  labels</a:t>
            </a:r>
            <a:r>
              <a:rPr lang="en-US" dirty="0">
                <a:solidFill>
                  <a:srgbClr val="000000"/>
                </a:solidFill>
                <a:latin typeface="ERQLTW+Helvetica-Light"/>
              </a:rPr>
              <a:t>: </a:t>
            </a:r>
            <a:endParaRPr lang="en-US" dirty="0" smtClean="0">
              <a:solidFill>
                <a:srgbClr val="000000"/>
              </a:solidFill>
              <a:latin typeface="ERQLTW+Helvetica-Light"/>
            </a:endParaRPr>
          </a:p>
          <a:p>
            <a:r>
              <a:rPr lang="en-US" dirty="0">
                <a:solidFill>
                  <a:srgbClr val="000000"/>
                </a:solidFill>
                <a:latin typeface="ERQLTW+Helvetica-Ligh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RQLTW+Helvetica-Light"/>
              </a:rPr>
              <a:t>    app</a:t>
            </a:r>
            <a:r>
              <a:rPr lang="en-US" dirty="0">
                <a:solidFill>
                  <a:srgbClr val="000000"/>
                </a:solidFill>
                <a:latin typeface="ERQLTW+Helvetica-Light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ERQLTW+Helvetica-Light"/>
              </a:rPr>
              <a:t>helloworld</a:t>
            </a:r>
            <a:r>
              <a:rPr lang="en-US" dirty="0">
                <a:solidFill>
                  <a:srgbClr val="000000"/>
                </a:solidFill>
                <a:latin typeface="ERQLTW+Helvetica-Light"/>
              </a:rPr>
              <a:t> </a:t>
            </a:r>
            <a:endParaRPr lang="en-US" dirty="0" smtClean="0">
              <a:solidFill>
                <a:srgbClr val="000000"/>
              </a:solidFill>
              <a:latin typeface="ERQLTW+Helvetica-Light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ERQLTW+Helvetica-Light"/>
              </a:rPr>
              <a:t>spec</a:t>
            </a:r>
            <a:r>
              <a:rPr lang="en-US" dirty="0">
                <a:solidFill>
                  <a:srgbClr val="000000"/>
                </a:solidFill>
                <a:latin typeface="ERQLTW+Helvetica-Light"/>
              </a:rPr>
              <a:t>: </a:t>
            </a:r>
            <a:endParaRPr lang="en-US" dirty="0" smtClean="0">
              <a:solidFill>
                <a:srgbClr val="000000"/>
              </a:solidFill>
              <a:latin typeface="ERQLTW+Helvetica-Light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ERQLTW+Helvetica-Light"/>
              </a:rPr>
              <a:t>  Containers</a:t>
            </a:r>
            <a:r>
              <a:rPr lang="en-US" dirty="0">
                <a:solidFill>
                  <a:srgbClr val="000000"/>
                </a:solidFill>
                <a:latin typeface="ERQLTW+Helvetica-Light"/>
              </a:rPr>
              <a:t>: </a:t>
            </a:r>
            <a:endParaRPr lang="en-US" dirty="0" smtClean="0">
              <a:solidFill>
                <a:srgbClr val="000000"/>
              </a:solidFill>
              <a:latin typeface="ERQLTW+Helvetica-Light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ERQLTW+Helvetica-Light"/>
              </a:rPr>
              <a:t>  - </a:t>
            </a:r>
            <a:r>
              <a:rPr lang="en-US" dirty="0">
                <a:solidFill>
                  <a:srgbClr val="000000"/>
                </a:solidFill>
                <a:latin typeface="ERQLTW+Helvetica-Light"/>
              </a:rPr>
              <a:t>name: k8s-demo </a:t>
            </a:r>
            <a:endParaRPr lang="en-US" dirty="0" smtClean="0">
              <a:solidFill>
                <a:srgbClr val="000000"/>
              </a:solidFill>
              <a:latin typeface="ERQLTW+Helvetica-Light"/>
            </a:endParaRPr>
          </a:p>
          <a:p>
            <a:r>
              <a:rPr lang="en-US" dirty="0">
                <a:solidFill>
                  <a:srgbClr val="000000"/>
                </a:solidFill>
                <a:latin typeface="ERQLTW+Helvetica-Ligh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RQLTW+Helvetica-Light"/>
              </a:rPr>
              <a:t>    image</a:t>
            </a:r>
            <a:r>
              <a:rPr lang="en-US" dirty="0">
                <a:solidFill>
                  <a:srgbClr val="000000"/>
                </a:solidFill>
                <a:latin typeface="ERQLTW+Helvetica-Light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ERQLTW+Helvetica-Light"/>
              </a:rPr>
              <a:t>sipadocker</a:t>
            </a:r>
            <a:r>
              <a:rPr lang="en-US" dirty="0" smtClean="0">
                <a:solidFill>
                  <a:srgbClr val="000000"/>
                </a:solidFill>
                <a:latin typeface="ERQLTW+Helvetica-Light"/>
              </a:rPr>
              <a:t>/k8s-demo </a:t>
            </a:r>
          </a:p>
          <a:p>
            <a:r>
              <a:rPr lang="en-US" dirty="0">
                <a:solidFill>
                  <a:srgbClr val="000000"/>
                </a:solidFill>
                <a:latin typeface="ERQLTW+Helvetica-Ligh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RQLTW+Helvetica-Light"/>
              </a:rPr>
              <a:t>    ports</a:t>
            </a:r>
            <a:r>
              <a:rPr lang="en-US" dirty="0">
                <a:solidFill>
                  <a:srgbClr val="000000"/>
                </a:solidFill>
                <a:latin typeface="ERQLTW+Helvetica-Light"/>
              </a:rPr>
              <a:t>: </a:t>
            </a:r>
            <a:endParaRPr lang="en-US" dirty="0" smtClean="0">
              <a:solidFill>
                <a:srgbClr val="000000"/>
              </a:solidFill>
              <a:latin typeface="ERQLTW+Helvetica-Light"/>
            </a:endParaRPr>
          </a:p>
          <a:p>
            <a:r>
              <a:rPr lang="en-US" dirty="0">
                <a:solidFill>
                  <a:srgbClr val="000000"/>
                </a:solidFill>
                <a:latin typeface="ERQLTW+Helvetica-Ligh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RQLTW+Helvetica-Light"/>
              </a:rPr>
              <a:t>    - </a:t>
            </a:r>
            <a:r>
              <a:rPr lang="en-US" dirty="0" err="1">
                <a:solidFill>
                  <a:srgbClr val="000000"/>
                </a:solidFill>
                <a:latin typeface="ERQLTW+Helvetica-Light"/>
              </a:rPr>
              <a:t>containerPort</a:t>
            </a:r>
            <a:r>
              <a:rPr lang="en-US" dirty="0">
                <a:solidFill>
                  <a:srgbClr val="000000"/>
                </a:solidFill>
                <a:latin typeface="ERQLTW+Helvetica-Light"/>
              </a:rPr>
              <a:t>: 3000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4909" y="6069370"/>
            <a:ext cx="607092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create -f k8s-demo/pod-</a:t>
            </a:r>
            <a:r>
              <a:rPr lang="en-US" dirty="0" err="1"/>
              <a:t>helloworld.yml</a:t>
            </a:r>
            <a:endParaRPr lang="en-US" dirty="0"/>
          </a:p>
          <a:p>
            <a:r>
              <a:rPr lang="en-US" dirty="0"/>
              <a:t>$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คำสั่งที่ควรทราบ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472186"/>
              </p:ext>
            </p:extLst>
          </p:nvPr>
        </p:nvGraphicFramePr>
        <p:xfrm>
          <a:off x="628650" y="1825625"/>
          <a:ext cx="7886700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1469"/>
                <a:gridCol w="4145231"/>
              </a:tblGrid>
              <a:tr h="370840">
                <a:tc>
                  <a:txBody>
                    <a:bodyPr/>
                    <a:lstStyle/>
                    <a:p>
                      <a:r>
                        <a:rPr lang="th-TH" sz="2000" dirty="0" smtClean="0"/>
                        <a:t>คำสั่ง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/>
                        <a:t>คำอธิบาย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kubectl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get pod</a:t>
                      </a:r>
                      <a:endParaRPr lang="en-US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/>
                        <a:t>ดึงข้อมูลจาก</a:t>
                      </a:r>
                      <a:r>
                        <a:rPr lang="th-TH" sz="2000" baseline="0" dirty="0" smtClean="0"/>
                        <a:t> </a:t>
                      </a:r>
                      <a:r>
                        <a:rPr lang="en-US" sz="2000" baseline="0" dirty="0" smtClean="0"/>
                        <a:t>pods </a:t>
                      </a:r>
                      <a:r>
                        <a:rPr lang="th-TH" sz="2000" baseline="0" dirty="0" smtClean="0"/>
                        <a:t>ทั้งหมด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kubectl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describe pod &lt;pod&gt;</a:t>
                      </a:r>
                      <a:endParaRPr lang="en-US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/>
                        <a:t>อธิบายในหนึ่ง </a:t>
                      </a:r>
                      <a:r>
                        <a:rPr lang="en-US" sz="2000" dirty="0" smtClean="0"/>
                        <a:t>pod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kubectl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 expose pod &lt;pod&gt; --port=444 –name=frontend</a:t>
                      </a:r>
                      <a:endParaRPr lang="en-US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/>
                        <a:t>กระจายพอร์ตของ </a:t>
                      </a:r>
                      <a:r>
                        <a:rPr lang="en-US" sz="2000" dirty="0" smtClean="0"/>
                        <a:t>pod (</a:t>
                      </a:r>
                      <a:r>
                        <a:rPr lang="th-TH" sz="2000" dirty="0" smtClean="0"/>
                        <a:t>สร้างบริการใหม่)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kubectl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port-forward &lt;pod&gt; 8080</a:t>
                      </a:r>
                      <a:endParaRPr lang="en-US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/>
                        <a:t>ส่งต่อพอร์ตกระจายพอร์ต</a:t>
                      </a:r>
                      <a:r>
                        <a:rPr lang="th-TH" sz="2000" baseline="0" dirty="0" smtClean="0"/>
                        <a:t> </a:t>
                      </a:r>
                      <a:r>
                        <a:rPr lang="en-US" sz="2000" baseline="0" dirty="0" smtClean="0"/>
                        <a:t>pod </a:t>
                      </a:r>
                      <a:r>
                        <a:rPr lang="th-TH" sz="2000" baseline="0" dirty="0" smtClean="0"/>
                        <a:t>ไปยังเครื่องผู้เรียน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kubectl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 attach &lt;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podname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&gt; -I</a:t>
                      </a:r>
                      <a:endParaRPr lang="en-US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/>
                        <a:t>ต่อกับ </a:t>
                      </a:r>
                      <a:r>
                        <a:rPr lang="en-US" sz="2000" dirty="0" smtClean="0"/>
                        <a:t>pod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kubectl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exec &lt;pod&gt; --command</a:t>
                      </a:r>
                      <a:endParaRPr lang="en-US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/>
                        <a:t>สั่งคำสั่งบน</a:t>
                      </a:r>
                      <a:r>
                        <a:rPr lang="th-TH" sz="2000" baseline="0" dirty="0" smtClean="0"/>
                        <a:t> </a:t>
                      </a:r>
                      <a:r>
                        <a:rPr lang="en-US" sz="2000" baseline="0" dirty="0" smtClean="0"/>
                        <a:t>pod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kubectl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label pods &lt;pod&gt; 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mylabel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=awesome</a:t>
                      </a:r>
                      <a:endParaRPr lang="en-US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/>
                        <a:t>เพิ่มป้ายชื่อไปสู่</a:t>
                      </a:r>
                      <a:r>
                        <a:rPr lang="th-TH" sz="2000" baseline="0" dirty="0" smtClean="0"/>
                        <a:t> </a:t>
                      </a:r>
                      <a:r>
                        <a:rPr lang="en-US" sz="2000" baseline="0" dirty="0" smtClean="0"/>
                        <a:t>pod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kubectl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run –I –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tty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busybox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–image=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busybox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–restart = Never – 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sh</a:t>
                      </a:r>
                      <a:endParaRPr lang="en-US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/>
                        <a:t>รันเชลล์ใน </a:t>
                      </a:r>
                      <a:r>
                        <a:rPr lang="en-US" sz="2000" dirty="0" smtClean="0"/>
                        <a:t>pod –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th-TH" sz="2000" baseline="0" dirty="0" smtClean="0"/>
                        <a:t>ใช้ประโยชน์มากในการดีบั้ก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4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ปฏิบัติการการ</a:t>
            </a:r>
            <a:r>
              <a:rPr lang="th-TH" dirty="0" smtClean="0"/>
              <a:t>รัน </a:t>
            </a:r>
            <a:r>
              <a:rPr lang="en-US" dirty="0" smtClean="0"/>
              <a:t>first app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0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LoadBalancer</a:t>
            </a:r>
            <a:r>
              <a:rPr lang="en-US" dirty="0" smtClean="0"/>
              <a:t> </a:t>
            </a:r>
            <a:r>
              <a:rPr lang="th-TH" dirty="0" smtClean="0"/>
              <a:t>สำหรับ </a:t>
            </a:r>
            <a:r>
              <a:rPr lang="en-US" dirty="0" err="1" smtClean="0"/>
              <a:t>firstapp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7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การกำหนดค่า </a:t>
            </a:r>
            <a:r>
              <a:rPr lang="en-US" dirty="0" err="1" smtClean="0"/>
              <a:t>LoadBalance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ความเป็นจริงในสถานการณ์เราจำเป็นที่ต้องเข้าสู่แอปจากคลัสเตอร์ภายนอก</a:t>
            </a:r>
          </a:p>
          <a:p>
            <a:r>
              <a:rPr lang="th-TH" dirty="0" smtClean="0"/>
              <a:t>บน </a:t>
            </a:r>
            <a:r>
              <a:rPr lang="en-US" dirty="0" smtClean="0"/>
              <a:t>AWS </a:t>
            </a:r>
            <a:r>
              <a:rPr lang="th-TH" dirty="0" smtClean="0"/>
              <a:t>เราสามารถที่จะเพิ่ม </a:t>
            </a:r>
            <a:r>
              <a:rPr lang="en-US" dirty="0" smtClean="0"/>
              <a:t>Load Balancer </a:t>
            </a:r>
            <a:r>
              <a:rPr lang="th-TH" dirty="0" smtClean="0"/>
              <a:t>ภายนอกที่ง่าย</a:t>
            </a:r>
          </a:p>
          <a:p>
            <a:r>
              <a:rPr lang="en-US" dirty="0" smtClean="0"/>
              <a:t>AWS Load Balancer </a:t>
            </a:r>
            <a:r>
              <a:rPr lang="th-TH" dirty="0" smtClean="0"/>
              <a:t>จะเปลี่ยนเส้นทางการจราจรไปสู่</a:t>
            </a:r>
            <a:r>
              <a:rPr lang="en-US" dirty="0" smtClean="0"/>
              <a:t> pod </a:t>
            </a:r>
            <a:r>
              <a:rPr lang="th-TH" dirty="0" smtClean="0"/>
              <a:t>ใน </a:t>
            </a:r>
            <a:r>
              <a:rPr lang="en-US" dirty="0" err="1" smtClean="0"/>
              <a:t>Kubernetes</a:t>
            </a:r>
            <a:r>
              <a:rPr lang="en-US" dirty="0" smtClean="0"/>
              <a:t> </a:t>
            </a:r>
            <a:r>
              <a:rPr lang="th-TH" dirty="0" smtClean="0"/>
              <a:t>ที่ถูกต้อง</a:t>
            </a:r>
          </a:p>
          <a:p>
            <a:r>
              <a:rPr lang="th-TH" dirty="0" smtClean="0"/>
              <a:t>มีการแก้ไขอื่นๆสำหรับผู้ให้บริการคลาวด์ที่ไม่จำเป็นต้องใช้ </a:t>
            </a:r>
            <a:r>
              <a:rPr lang="en-US" dirty="0" smtClean="0"/>
              <a:t>Load Balancer</a:t>
            </a:r>
          </a:p>
          <a:p>
            <a:pPr lvl="1"/>
            <a:r>
              <a:rPr lang="th-TH" dirty="0" smtClean="0"/>
              <a:t>จะมี </a:t>
            </a:r>
            <a:r>
              <a:rPr lang="en-US" dirty="0" smtClean="0"/>
              <a:t>load balancer </a:t>
            </a:r>
            <a:r>
              <a:rPr lang="th-TH" dirty="0" smtClean="0"/>
              <a:t>คือ </a:t>
            </a:r>
            <a:r>
              <a:rPr lang="en-US" dirty="0" err="1" smtClean="0"/>
              <a:t>haproxy</a:t>
            </a:r>
            <a:r>
              <a:rPr lang="en-US" dirty="0" smtClean="0"/>
              <a:t>/</a:t>
            </a:r>
            <a:r>
              <a:rPr lang="en-US" dirty="0" err="1" smtClean="0"/>
              <a:t>nginx</a:t>
            </a:r>
            <a:r>
              <a:rPr lang="en-US" dirty="0" smtClean="0"/>
              <a:t> </a:t>
            </a:r>
            <a:r>
              <a:rPr lang="th-TH" dirty="0" smtClean="0"/>
              <a:t>ที่ไว้หน้าคลัสเตอร์</a:t>
            </a:r>
          </a:p>
          <a:p>
            <a:pPr lvl="1"/>
            <a:r>
              <a:rPr lang="th-TH" dirty="0" smtClean="0"/>
              <a:t>การเปิดพอร์ตโดยตรง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6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ค่ากำหนดไฟล์ </a:t>
            </a:r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876301"/>
            <a:ext cx="3679469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r>
              <a:rPr lang="en-US" dirty="0"/>
              <a:t>kind: Pod</a:t>
            </a:r>
          </a:p>
          <a:p>
            <a:r>
              <a:rPr lang="en-US" dirty="0"/>
              <a:t>metadata:</a:t>
            </a:r>
          </a:p>
          <a:p>
            <a:r>
              <a:rPr lang="en-US" dirty="0" smtClean="0"/>
              <a:t> name</a:t>
            </a:r>
            <a:r>
              <a:rPr lang="en-US" dirty="0"/>
              <a:t>: nodehelloworld.example.com</a:t>
            </a:r>
          </a:p>
          <a:p>
            <a:r>
              <a:rPr lang="en-US" dirty="0" smtClean="0"/>
              <a:t> labels</a:t>
            </a:r>
            <a:r>
              <a:rPr lang="en-US" dirty="0"/>
              <a:t>:</a:t>
            </a:r>
          </a:p>
          <a:p>
            <a:r>
              <a:rPr lang="en-US" dirty="0" smtClean="0"/>
              <a:t>  app</a:t>
            </a:r>
            <a:r>
              <a:rPr lang="en-US" dirty="0"/>
              <a:t>: </a:t>
            </a:r>
            <a:r>
              <a:rPr lang="en-US" dirty="0" err="1"/>
              <a:t>helloworld</a:t>
            </a:r>
            <a:endParaRPr lang="en-US" dirty="0"/>
          </a:p>
          <a:p>
            <a:r>
              <a:rPr lang="en-US" dirty="0"/>
              <a:t>spec:</a:t>
            </a:r>
          </a:p>
          <a:p>
            <a:r>
              <a:rPr lang="en-US" dirty="0" smtClean="0"/>
              <a:t> containers</a:t>
            </a:r>
            <a:r>
              <a:rPr lang="en-US" dirty="0"/>
              <a:t>:</a:t>
            </a:r>
          </a:p>
          <a:p>
            <a:r>
              <a:rPr lang="en-US" dirty="0" smtClean="0"/>
              <a:t> - </a:t>
            </a:r>
            <a:r>
              <a:rPr lang="en-US" dirty="0"/>
              <a:t>name: k8s-demo</a:t>
            </a:r>
          </a:p>
          <a:p>
            <a:r>
              <a:rPr lang="en-US" dirty="0" smtClean="0"/>
              <a:t>  image</a:t>
            </a:r>
            <a:r>
              <a:rPr lang="en-US" dirty="0"/>
              <a:t>: </a:t>
            </a:r>
            <a:r>
              <a:rPr lang="en-US" dirty="0" err="1" smtClean="0"/>
              <a:t>sipadocker</a:t>
            </a:r>
            <a:r>
              <a:rPr lang="en-US" dirty="0" smtClean="0"/>
              <a:t>/k8s-demo</a:t>
            </a:r>
            <a:endParaRPr lang="en-US" dirty="0"/>
          </a:p>
          <a:p>
            <a:r>
              <a:rPr lang="en-US" dirty="0" smtClean="0"/>
              <a:t>  ports</a:t>
            </a:r>
            <a:r>
              <a:rPr lang="en-US" dirty="0"/>
              <a:t>:</a:t>
            </a:r>
          </a:p>
          <a:p>
            <a:r>
              <a:rPr lang="en-US" dirty="0" smtClean="0"/>
              <a:t>  - </a:t>
            </a:r>
            <a:r>
              <a:rPr lang="en-US" dirty="0"/>
              <a:t>name: </a:t>
            </a:r>
            <a:r>
              <a:rPr lang="en-US" dirty="0" err="1"/>
              <a:t>nodejs</a:t>
            </a:r>
            <a:r>
              <a:rPr lang="en-US" dirty="0"/>
              <a:t>-port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containerPort</a:t>
            </a:r>
            <a:r>
              <a:rPr lang="en-US" dirty="0"/>
              <a:t>: 3000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876300"/>
            <a:ext cx="2617127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r>
              <a:rPr lang="en-US" dirty="0"/>
              <a:t>kind: Service</a:t>
            </a:r>
          </a:p>
          <a:p>
            <a:r>
              <a:rPr lang="en-US" dirty="0"/>
              <a:t>metadata:</a:t>
            </a:r>
          </a:p>
          <a:p>
            <a:r>
              <a:rPr lang="en-US" dirty="0" smtClean="0"/>
              <a:t> name</a:t>
            </a:r>
            <a:r>
              <a:rPr lang="en-US" dirty="0"/>
              <a:t>: </a:t>
            </a:r>
            <a:r>
              <a:rPr lang="en-US" dirty="0" err="1"/>
              <a:t>helloworld</a:t>
            </a:r>
            <a:r>
              <a:rPr lang="en-US" dirty="0"/>
              <a:t>-service</a:t>
            </a:r>
          </a:p>
          <a:p>
            <a:r>
              <a:rPr lang="en-US" dirty="0"/>
              <a:t>spec:</a:t>
            </a:r>
          </a:p>
          <a:p>
            <a:r>
              <a:rPr lang="en-US" dirty="0" smtClean="0"/>
              <a:t> ports</a:t>
            </a:r>
            <a:r>
              <a:rPr lang="en-US" dirty="0"/>
              <a:t>:</a:t>
            </a:r>
          </a:p>
          <a:p>
            <a:r>
              <a:rPr lang="en-US" dirty="0" smtClean="0"/>
              <a:t> - </a:t>
            </a:r>
            <a:r>
              <a:rPr lang="en-US" dirty="0"/>
              <a:t>port: 80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targetPort</a:t>
            </a:r>
            <a:r>
              <a:rPr lang="en-US" dirty="0"/>
              <a:t>: </a:t>
            </a:r>
            <a:r>
              <a:rPr lang="en-US" dirty="0" err="1"/>
              <a:t>nodejs</a:t>
            </a:r>
            <a:r>
              <a:rPr lang="en-US" dirty="0"/>
              <a:t>-port</a:t>
            </a:r>
          </a:p>
          <a:p>
            <a:r>
              <a:rPr lang="en-US" dirty="0" smtClean="0"/>
              <a:t>  protocol</a:t>
            </a:r>
            <a:r>
              <a:rPr lang="en-US" dirty="0"/>
              <a:t>: TCP</a:t>
            </a:r>
          </a:p>
          <a:p>
            <a:r>
              <a:rPr lang="en-US" dirty="0" smtClean="0"/>
              <a:t> selector</a:t>
            </a:r>
            <a:r>
              <a:rPr lang="en-US" dirty="0"/>
              <a:t>:</a:t>
            </a:r>
          </a:p>
          <a:p>
            <a:r>
              <a:rPr lang="en-US" dirty="0" smtClean="0"/>
              <a:t>  app</a:t>
            </a:r>
            <a:r>
              <a:rPr lang="en-US" dirty="0"/>
              <a:t>: </a:t>
            </a:r>
            <a:r>
              <a:rPr lang="en-US" dirty="0" err="1"/>
              <a:t>helloworld</a:t>
            </a:r>
            <a:endParaRPr lang="en-US" dirty="0"/>
          </a:p>
          <a:p>
            <a:r>
              <a:rPr lang="en-US" dirty="0" smtClean="0"/>
              <a:t> type</a:t>
            </a:r>
            <a:r>
              <a:rPr lang="en-US" dirty="0"/>
              <a:t>: </a:t>
            </a:r>
            <a:r>
              <a:rPr lang="en-US" dirty="0" err="1"/>
              <a:t>LoadBalancer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6650" y="1414163"/>
            <a:ext cx="205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pod: </a:t>
            </a:r>
            <a:r>
              <a:rPr lang="en-US" dirty="0" err="1"/>
              <a:t>helloworld.yml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1414163"/>
            <a:ext cx="3133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service: </a:t>
            </a:r>
            <a:r>
              <a:rPr lang="en-US" dirty="0" err="1"/>
              <a:t>helloworld-service.yml</a:t>
            </a:r>
            <a:r>
              <a:rPr lang="en-US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566650" y="5755232"/>
            <a:ext cx="8636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dirty="0" smtClean="0"/>
              <a:t>ผู้เรียนต้องระบุชื่อเครื่องเช่น </a:t>
            </a:r>
            <a:r>
              <a:rPr lang="en-US" sz="2400" dirty="0" smtClean="0">
                <a:hlinkClick r:id="rId2"/>
              </a:rPr>
              <a:t>www.demo.com</a:t>
            </a:r>
            <a:r>
              <a:rPr lang="en-US" sz="2400" dirty="0" smtClean="0"/>
              <a:t> </a:t>
            </a:r>
            <a:r>
              <a:rPr lang="th-TH" sz="2400" dirty="0" smtClean="0"/>
              <a:t>ไปที่ </a:t>
            </a:r>
            <a:r>
              <a:rPr lang="en-US" sz="2400" dirty="0" smtClean="0"/>
              <a:t>ELB</a:t>
            </a:r>
            <a:r>
              <a:rPr lang="th-TH" sz="2400" dirty="0" smtClean="0"/>
              <a:t> ให้ติดต่อได้ใน </a:t>
            </a:r>
            <a:r>
              <a:rPr lang="en-US" sz="2400" dirty="0" smtClean="0"/>
              <a:t>pod </a:t>
            </a:r>
            <a:r>
              <a:rPr lang="th-TH" sz="2400" dirty="0" smtClean="0"/>
              <a:t>จากอินเทอร์เน็ต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3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มีอะไรบ้างใน </a:t>
            </a:r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 smtClean="0"/>
              <a:t>จดบันทึกค่ากำหนดคลัสเตอร์ </a:t>
            </a:r>
            <a:r>
              <a:rPr lang="en-US" b="1" dirty="0" err="1" smtClean="0"/>
              <a:t>minikube</a:t>
            </a:r>
            <a:r>
              <a:rPr lang="en-US" b="1" dirty="0" smtClean="0"/>
              <a:t> </a:t>
            </a:r>
            <a:r>
              <a:rPr lang="th-TH" dirty="0" smtClean="0"/>
              <a:t>หรือ</a:t>
            </a:r>
            <a:r>
              <a:rPr lang="en-US" dirty="0" smtClean="0"/>
              <a:t> </a:t>
            </a:r>
            <a:r>
              <a:rPr lang="en-US" b="1" dirty="0" err="1"/>
              <a:t>Docker</a:t>
            </a:r>
            <a:r>
              <a:rPr lang="en-US" b="1" dirty="0"/>
              <a:t> client </a:t>
            </a:r>
            <a:r>
              <a:rPr lang="en-US" dirty="0" smtClean="0"/>
              <a:t>(</a:t>
            </a:r>
            <a:r>
              <a:rPr lang="th-TH" dirty="0" smtClean="0"/>
              <a:t>สำหรับการใช้ </a:t>
            </a:r>
            <a:r>
              <a:rPr lang="en-US" dirty="0" smtClean="0"/>
              <a:t>desktop) </a:t>
            </a:r>
            <a:r>
              <a:rPr lang="th-TH" dirty="0" smtClean="0"/>
              <a:t>และติดตั้งคลัสเตอร์ผลิตภัณฑ์บน</a:t>
            </a:r>
            <a:r>
              <a:rPr lang="en-US" dirty="0" smtClean="0"/>
              <a:t> </a:t>
            </a:r>
            <a:r>
              <a:rPr lang="en-US" dirty="0"/>
              <a:t>AWS </a:t>
            </a:r>
            <a:r>
              <a:rPr lang="th-TH" dirty="0" smtClean="0"/>
              <a:t>การใช้</a:t>
            </a:r>
            <a:r>
              <a:rPr lang="en-US" dirty="0" smtClean="0"/>
              <a:t> </a:t>
            </a:r>
            <a:r>
              <a:rPr lang="en-US" b="1" dirty="0"/>
              <a:t>kops </a:t>
            </a:r>
            <a:endParaRPr lang="en-US" dirty="0"/>
          </a:p>
          <a:p>
            <a:r>
              <a:rPr lang="th-TH" dirty="0" smtClean="0"/>
              <a:t>จดบันทึก </a:t>
            </a:r>
            <a:r>
              <a:rPr lang="th-TH" dirty="0" smtClean="0"/>
              <a:t>และปฏิบัติการบน</a:t>
            </a:r>
            <a:r>
              <a:rPr lang="en-US" dirty="0" smtClean="0"/>
              <a:t> </a:t>
            </a:r>
            <a:r>
              <a:rPr lang="en-US" b="1" dirty="0" err="1"/>
              <a:t>Kubeadm</a:t>
            </a:r>
            <a:r>
              <a:rPr lang="en-US" b="1" dirty="0"/>
              <a:t> </a:t>
            </a:r>
            <a:r>
              <a:rPr lang="th-TH" b="1" dirty="0" smtClean="0"/>
              <a:t>ที่พร้อมใช้สำหรับค่าติดตั้ง</a:t>
            </a:r>
            <a:r>
              <a:rPr lang="en-US" dirty="0" smtClean="0"/>
              <a:t> </a:t>
            </a:r>
            <a:r>
              <a:rPr lang="en-US" b="1" dirty="0" smtClean="0"/>
              <a:t>on-premise</a:t>
            </a:r>
            <a:endParaRPr lang="th-TH" b="1" dirty="0" smtClean="0"/>
          </a:p>
          <a:p>
            <a:r>
              <a:rPr lang="th-TH" dirty="0" smtClean="0"/>
              <a:t>หัวข้อ </a:t>
            </a:r>
            <a:r>
              <a:rPr lang="en-US" dirty="0" err="1" smtClean="0"/>
              <a:t>Kubernetes</a:t>
            </a:r>
            <a:r>
              <a:rPr lang="en-US" dirty="0" smtClean="0"/>
              <a:t> </a:t>
            </a:r>
            <a:r>
              <a:rPr lang="th-TH" b="1" dirty="0" smtClean="0"/>
              <a:t>พื้นฐาน</a:t>
            </a:r>
            <a:r>
              <a:rPr lang="en-US" b="1" dirty="0" smtClean="0"/>
              <a:t>+</a:t>
            </a:r>
            <a:r>
              <a:rPr lang="th-TH" b="1" dirty="0" smtClean="0"/>
              <a:t>ขั้นสูง</a:t>
            </a:r>
            <a:r>
              <a:rPr lang="en-US" b="1" dirty="0" smtClean="0"/>
              <a:t> </a:t>
            </a:r>
            <a:r>
              <a:rPr lang="th-TH" dirty="0" smtClean="0"/>
              <a:t>กับชุดของ</a:t>
            </a:r>
            <a:r>
              <a:rPr lang="en-US" dirty="0" smtClean="0"/>
              <a:t> </a:t>
            </a:r>
            <a:r>
              <a:rPr lang="en-US" b="1" dirty="0"/>
              <a:t>demos </a:t>
            </a:r>
            <a:r>
              <a:rPr lang="th-TH" dirty="0" smtClean="0"/>
              <a:t>รวมถึงปฏิบัติการที่</a:t>
            </a:r>
            <a:r>
              <a:rPr lang="th-TH" dirty="0" smtClean="0"/>
              <a:t>แสดงด้วยการรัน</a:t>
            </a:r>
            <a:r>
              <a:rPr lang="en-US" dirty="0" smtClean="0"/>
              <a:t> </a:t>
            </a:r>
            <a:r>
              <a:rPr lang="en-US" b="1" dirty="0" err="1"/>
              <a:t>Wordpress</a:t>
            </a:r>
            <a:r>
              <a:rPr lang="en-US" b="1" dirty="0"/>
              <a:t> + MySQL </a:t>
            </a:r>
            <a:r>
              <a:rPr lang="th-TH" dirty="0" smtClean="0"/>
              <a:t>บน</a:t>
            </a:r>
            <a:r>
              <a:rPr lang="en-US" dirty="0" smtClean="0"/>
              <a:t> </a:t>
            </a:r>
            <a:r>
              <a:rPr lang="en-US" dirty="0" err="1"/>
              <a:t>Kubernetes</a:t>
            </a:r>
            <a:r>
              <a:rPr lang="en-US" dirty="0"/>
              <a:t> </a:t>
            </a:r>
            <a:endParaRPr lang="th-TH" dirty="0" smtClean="0"/>
          </a:p>
          <a:p>
            <a:r>
              <a:rPr lang="th-TH" dirty="0" smtClean="0"/>
              <a:t>หัวข้อการบริหารงาน </a:t>
            </a:r>
            <a:r>
              <a:rPr lang="en-US" dirty="0" err="1" smtClean="0"/>
              <a:t>Kubernetes</a:t>
            </a:r>
            <a:endParaRPr lang="th-TH" dirty="0" smtClean="0"/>
          </a:p>
          <a:p>
            <a:r>
              <a:rPr lang="th-TH" dirty="0" smtClean="0"/>
              <a:t>แพกเกจ และการใช้แอปพลิเคชัน</a:t>
            </a:r>
            <a:r>
              <a:rPr lang="en-US" dirty="0" smtClean="0"/>
              <a:t> </a:t>
            </a:r>
            <a:r>
              <a:rPr lang="en-US" b="1" dirty="0"/>
              <a:t>Helm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8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 </a:t>
            </a:r>
            <a:r>
              <a:rPr lang="th-TH" dirty="0" smtClean="0"/>
              <a:t>การรัน </a:t>
            </a:r>
            <a:r>
              <a:rPr lang="en-US" dirty="0" smtClean="0"/>
              <a:t>first app </a:t>
            </a:r>
            <a:r>
              <a:rPr lang="th-TH" dirty="0" smtClean="0"/>
              <a:t>หลัง </a:t>
            </a:r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4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แนะนำ </a:t>
            </a:r>
            <a:r>
              <a:rPr lang="en-US" dirty="0" err="1" smtClean="0"/>
              <a:t>Kubernetes</a:t>
            </a:r>
            <a:r>
              <a:rPr lang="th-TH" dirty="0" smtClean="0"/>
              <a:t> แบบ </a:t>
            </a:r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4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ภาพการทำงานของแอป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1443378"/>
            <a:ext cx="1708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Workstation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269430" y="1443377"/>
            <a:ext cx="164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Docker</a:t>
            </a:r>
            <a:r>
              <a:rPr lang="en-US" sz="2400" dirty="0" smtClean="0"/>
              <a:t> Hub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65186" y="1443376"/>
            <a:ext cx="2554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Kubernetes</a:t>
            </a:r>
            <a:r>
              <a:rPr lang="en-US" sz="2400" dirty="0" smtClean="0"/>
              <a:t> Cluster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62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74" y="2074600"/>
            <a:ext cx="7998076" cy="42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คำสั่งในการดำเนินการ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443378"/>
            <a:ext cx="1708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Workstation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269430" y="1443377"/>
            <a:ext cx="164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Docker</a:t>
            </a:r>
            <a:r>
              <a:rPr lang="en-US" sz="2400" dirty="0" smtClean="0"/>
              <a:t> Hub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865186" y="1443376"/>
            <a:ext cx="2554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Kubernetes</a:t>
            </a:r>
            <a:r>
              <a:rPr lang="en-US" sz="2400" dirty="0" smtClean="0"/>
              <a:t> Cluster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74" y="1905041"/>
            <a:ext cx="7998076" cy="36978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7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ค่ากำหนดใน </a:t>
            </a:r>
            <a:r>
              <a:rPr lang="en-US" dirty="0" smtClean="0"/>
              <a:t>Cluster </a:t>
            </a:r>
            <a:r>
              <a:rPr lang="th-TH" dirty="0" smtClean="0"/>
              <a:t>กับ </a:t>
            </a:r>
            <a:r>
              <a:rPr lang="en-US" dirty="0" err="1" smtClean="0"/>
              <a:t>Docker</a:t>
            </a:r>
            <a:r>
              <a:rPr lang="en-US" dirty="0" smtClean="0"/>
              <a:t> Hub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50" y="1728385"/>
            <a:ext cx="1708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Workstation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269430" y="1728384"/>
            <a:ext cx="164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Docker</a:t>
            </a:r>
            <a:r>
              <a:rPr lang="en-US" sz="2400" dirty="0" smtClean="0"/>
              <a:t> Hub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65186" y="1728383"/>
            <a:ext cx="2554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Kubernetes</a:t>
            </a:r>
            <a:r>
              <a:rPr lang="en-US" sz="2400" dirty="0" smtClean="0"/>
              <a:t> Cluster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74" y="2227742"/>
            <a:ext cx="7998076" cy="410334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1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คำสั่งที่กำหนด </a:t>
            </a:r>
            <a:r>
              <a:rPr lang="en-US" dirty="0" smtClean="0"/>
              <a:t>Pod </a:t>
            </a:r>
            <a:r>
              <a:rPr lang="th-TH" dirty="0" smtClean="0"/>
              <a:t>ใน </a:t>
            </a:r>
            <a:r>
              <a:rPr lang="en-US" dirty="0" err="1" smtClean="0"/>
              <a:t>Kubernetes</a:t>
            </a:r>
            <a:r>
              <a:rPr lang="en-US" dirty="0" smtClean="0"/>
              <a:t> Cluster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62" y="2203391"/>
            <a:ext cx="7998076" cy="42087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0" y="1728385"/>
            <a:ext cx="1708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Workstation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269430" y="1728384"/>
            <a:ext cx="164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Docker</a:t>
            </a:r>
            <a:r>
              <a:rPr lang="en-US" sz="2400" dirty="0" smtClean="0"/>
              <a:t> Hub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102691" y="1728383"/>
            <a:ext cx="2554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Kubernetes</a:t>
            </a:r>
            <a:r>
              <a:rPr lang="en-US" sz="2400" dirty="0" smtClean="0"/>
              <a:t> Cluster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7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ค่าเก็บ </a:t>
            </a:r>
            <a:r>
              <a:rPr lang="en-US" dirty="0" smtClean="0"/>
              <a:t>Pod </a:t>
            </a:r>
            <a:r>
              <a:rPr lang="en-US" dirty="0" err="1" smtClean="0"/>
              <a:t>busybox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74" y="2032517"/>
            <a:ext cx="7998076" cy="45980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0" y="1728385"/>
            <a:ext cx="1708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Workstation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269430" y="1728384"/>
            <a:ext cx="164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Docker</a:t>
            </a:r>
            <a:r>
              <a:rPr lang="en-US" sz="2400" dirty="0" smtClean="0"/>
              <a:t> Hub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197691" y="1728383"/>
            <a:ext cx="2554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Kubernetes</a:t>
            </a:r>
            <a:r>
              <a:rPr lang="en-US" sz="2400" dirty="0" smtClean="0"/>
              <a:t> Cluster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7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บทเรียนที่ </a:t>
            </a:r>
            <a:r>
              <a:rPr lang="en-US" dirty="0" smtClean="0"/>
              <a:t>2 </a:t>
            </a:r>
            <a:r>
              <a:rPr lang="th-TH" dirty="0" smtClean="0"/>
              <a:t>พื้นฐาน </a:t>
            </a:r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สถาปัตยกรรมโหนด </a:t>
            </a:r>
            <a:r>
              <a:rPr lang="en-US" dirty="0" smtClean="0"/>
              <a:t>(Node)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5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ภาพรวมของสถาปัตยกรรม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69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06" y="1422512"/>
            <a:ext cx="8030588" cy="515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1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เวอร์ชันที่ติดตั้ง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การติดตั้งจะใช้เวอร์ชันใหม่ล่าสุด ซึ่งจะมีฟีเจอร์ใหม่ๆ</a:t>
            </a:r>
          </a:p>
          <a:p>
            <a:r>
              <a:rPr lang="th-TH" dirty="0" smtClean="0"/>
              <a:t>เมื่อเวอร์ชันใหม่มาจะสูงกว่า </a:t>
            </a:r>
            <a:r>
              <a:rPr lang="en-US" dirty="0" smtClean="0"/>
              <a:t>1.9 </a:t>
            </a:r>
            <a:r>
              <a:rPr lang="th-TH" dirty="0" smtClean="0"/>
              <a:t>หรือใหม่กว่านั้น</a:t>
            </a:r>
          </a:p>
          <a:p>
            <a:pPr lvl="1"/>
            <a:r>
              <a:rPr lang="th-TH" dirty="0" smtClean="0"/>
              <a:t>ผู้เรียนควรที่ใช้เวอร์ชันใหม่ล่าสุด</a:t>
            </a:r>
          </a:p>
          <a:p>
            <a:pPr lvl="1"/>
            <a:r>
              <a:rPr lang="th-TH" dirty="0" smtClean="0"/>
              <a:t>การบรรยายจะมีการปรับปรุงทุกสคริปต์ และค่ากำหนด </a:t>
            </a:r>
            <a:r>
              <a:rPr lang="en-US" dirty="0" err="1" smtClean="0"/>
              <a:t>yaml</a:t>
            </a:r>
            <a:r>
              <a:rPr lang="en-US" dirty="0" smtClean="0"/>
              <a:t> </a:t>
            </a:r>
            <a:r>
              <a:rPr lang="th-TH" dirty="0" smtClean="0"/>
              <a:t>บน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th-TH" dirty="0" smtClean="0"/>
              <a:t>เพื่อมั่นใจว่าได้ทำงานเวอร์ชันล่าสุด</a:t>
            </a:r>
          </a:p>
          <a:p>
            <a:pPr lvl="1"/>
            <a:r>
              <a:rPr lang="th-TH" dirty="0" smtClean="0"/>
              <a:t>ถ้าไม่ได้ ผู้เรียนให้ส่งข่าวสารแจ้งให้เราทราบ เพื่อปรับปรุงสคริปต์บน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4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การปรับขนาดของ </a:t>
            </a:r>
            <a:r>
              <a:rPr lang="en-US" dirty="0" smtClean="0"/>
              <a:t>pods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4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การปรับขนาด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ถ้าแอปพลิเคชันเป็น </a:t>
            </a:r>
            <a:r>
              <a:rPr lang="en-US" dirty="0" smtClean="0"/>
              <a:t>stateless </a:t>
            </a:r>
            <a:r>
              <a:rPr lang="th-TH" dirty="0" smtClean="0"/>
              <a:t>ผู้เรียนสามารถปรับขนาดในแนวนอน</a:t>
            </a:r>
          </a:p>
          <a:p>
            <a:pPr lvl="1"/>
            <a:r>
              <a:rPr lang="en-US" dirty="0" smtClean="0"/>
              <a:t>Stateless = </a:t>
            </a:r>
            <a:r>
              <a:rPr lang="th-TH" dirty="0" smtClean="0"/>
              <a:t>แอปพลิเคชันไม่มี สถานะ (</a:t>
            </a:r>
            <a:r>
              <a:rPr lang="en-US" dirty="0" smtClean="0"/>
              <a:t>state) </a:t>
            </a:r>
            <a:r>
              <a:rPr lang="th-TH" dirty="0" smtClean="0"/>
              <a:t>ไม่ได้เขียนอะไรในไฟล์ท้องถิ่น</a:t>
            </a:r>
            <a:r>
              <a:rPr lang="en-US" dirty="0" smtClean="0"/>
              <a:t>/</a:t>
            </a:r>
            <a:r>
              <a:rPr lang="th-TH" dirty="0" smtClean="0"/>
              <a:t>เก็บไว้ในเซสชันท้องถิ่น</a:t>
            </a:r>
          </a:p>
          <a:p>
            <a:pPr lvl="1"/>
            <a:r>
              <a:rPr lang="th-TH" dirty="0" smtClean="0"/>
              <a:t>ฐานข้อมูลดั้งเดิมทั้งหมด </a:t>
            </a:r>
            <a:r>
              <a:rPr lang="en-US" dirty="0" smtClean="0"/>
              <a:t>(MySQL, </a:t>
            </a:r>
            <a:r>
              <a:rPr lang="en-US" dirty="0" err="1" smtClean="0"/>
              <a:t>Postgres</a:t>
            </a:r>
            <a:r>
              <a:rPr lang="en-US" dirty="0" smtClean="0"/>
              <a:t>)</a:t>
            </a:r>
            <a:r>
              <a:rPr lang="th-TH" dirty="0" smtClean="0"/>
              <a:t> เป็น </a:t>
            </a:r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th-TH" dirty="0" smtClean="0"/>
              <a:t>จะมีไฟล์ฐานข้อมูล ไม่สามารถที่จะแตกได้หลายรายการ</a:t>
            </a:r>
          </a:p>
          <a:p>
            <a:r>
              <a:rPr lang="th-TH" dirty="0" smtClean="0"/>
              <a:t>แอปพลิเคชันเว็บโดยส่วนใหญ่เป็น </a:t>
            </a:r>
            <a:r>
              <a:rPr lang="en-US" dirty="0" smtClean="0"/>
              <a:t>stateless</a:t>
            </a:r>
          </a:p>
          <a:p>
            <a:pPr lvl="1"/>
            <a:r>
              <a:rPr lang="th-TH" dirty="0" smtClean="0"/>
              <a:t>การจัดการเซสชัน จำเป็นที่ต้องดำเนินการนอก </a:t>
            </a:r>
            <a:r>
              <a:rPr lang="en-US" dirty="0" smtClean="0"/>
              <a:t>container</a:t>
            </a:r>
          </a:p>
          <a:p>
            <a:pPr lvl="1"/>
            <a:r>
              <a:rPr lang="th-TH" dirty="0" smtClean="0"/>
              <a:t>ไฟล์ต่างๆจำเป็นต้องเก็บบันทึก ไม่สามารถเก็บไว้ในเครื่องที่อยู่บน </a:t>
            </a:r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5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การปรับขนาด(ต่อ</a:t>
            </a:r>
            <a:r>
              <a:rPr lang="en-US" dirty="0" smtClean="0"/>
              <a:t>1</a:t>
            </a:r>
            <a:r>
              <a:rPr lang="th-TH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ตัวอย่างของแอปเป็น </a:t>
            </a:r>
            <a:r>
              <a:rPr lang="en-US" dirty="0"/>
              <a:t>stateless </a:t>
            </a:r>
            <a:r>
              <a:rPr lang="th-TH" dirty="0"/>
              <a:t>ถ้าแอปเดียวกันที่ต้องการรันหลายครั้ง ซึ่งไม่มีการเปลี่ยน </a:t>
            </a:r>
            <a:r>
              <a:rPr lang="en-US" dirty="0"/>
              <a:t>State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th-TH" dirty="0"/>
              <a:t>สำหรับข้อมูลสนเทศเพิ่มเติมเพื่อการปฏิบัติ ให้ไปดูที่ </a:t>
            </a:r>
            <a:r>
              <a:rPr lang="en-US" dirty="0"/>
              <a:t>12factor.net</a:t>
            </a:r>
          </a:p>
          <a:p>
            <a:pPr lvl="1"/>
            <a:r>
              <a:rPr lang="th-TH" dirty="0"/>
              <a:t>หรือเห็นหลักสูตรนี้ใน </a:t>
            </a:r>
            <a:r>
              <a:rPr lang="en-US" dirty="0"/>
              <a:t>Learn </a:t>
            </a:r>
            <a:r>
              <a:rPr lang="en-US" dirty="0" err="1"/>
              <a:t>DevOps</a:t>
            </a:r>
            <a:r>
              <a:rPr lang="en-US" dirty="0"/>
              <a:t> </a:t>
            </a:r>
            <a:r>
              <a:rPr lang="th-TH" dirty="0"/>
              <a:t>การส่งต่อเนื่องจะทำให้ซอฟต์แวร์</a:t>
            </a:r>
            <a:r>
              <a:rPr lang="en-US" dirty="0"/>
              <a:t>/</a:t>
            </a:r>
            <a:r>
              <a:rPr lang="th-TH" dirty="0"/>
              <a:t>แอป ปรับขนาด ที่อยู่บนเครื่องที่สำนักงาน และในคลาวด์</a:t>
            </a:r>
          </a:p>
          <a:p>
            <a:r>
              <a:rPr lang="th-TH" dirty="0"/>
              <a:t>ในหลักสูตรต่อจากนี้จะอธิบายถึงว่าจะใช้ </a:t>
            </a:r>
            <a:r>
              <a:rPr lang="en-US" dirty="0"/>
              <a:t>volumes </a:t>
            </a:r>
            <a:r>
              <a:rPr lang="th-TH" dirty="0"/>
              <a:t>อย่างไรเพื่อที่จะรันแอป </a:t>
            </a:r>
            <a:r>
              <a:rPr lang="en-US" dirty="0" err="1"/>
              <a:t>stateful</a:t>
            </a:r>
            <a:endParaRPr lang="en-US" dirty="0"/>
          </a:p>
          <a:p>
            <a:pPr lvl="1"/>
            <a:r>
              <a:rPr lang="th-TH" dirty="0"/>
              <a:t>แอป </a:t>
            </a:r>
            <a:r>
              <a:rPr lang="en-US" dirty="0" err="1"/>
              <a:t>stateful</a:t>
            </a:r>
            <a:r>
              <a:rPr lang="en-US" dirty="0"/>
              <a:t> </a:t>
            </a:r>
            <a:r>
              <a:rPr lang="th-TH" dirty="0"/>
              <a:t>ไม่สามารถปรับในรูปแบบแนวราบ แต่สามารถที่รันใน</a:t>
            </a:r>
            <a:r>
              <a:rPr lang="en-US" dirty="0"/>
              <a:t> container </a:t>
            </a:r>
            <a:r>
              <a:rPr lang="th-TH" dirty="0"/>
              <a:t>หนึ่ง และการปรับขนาดในแนวดิ่ง (การจับจอง </a:t>
            </a:r>
            <a:r>
              <a:rPr lang="en-US" dirty="0"/>
              <a:t>CPU/Memory/Disk </a:t>
            </a:r>
            <a:r>
              <a:rPr lang="th-TH" dirty="0"/>
              <a:t>ที่มากกว่า)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การปรับขนาด(</a:t>
            </a:r>
            <a:r>
              <a:rPr lang="th-TH" dirty="0" smtClean="0"/>
              <a:t>ต่อ</a:t>
            </a:r>
            <a:r>
              <a:rPr lang="en-US" dirty="0" smtClean="0"/>
              <a:t>2</a:t>
            </a:r>
            <a:r>
              <a:rPr lang="th-TH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การปรับขนาดใน </a:t>
            </a:r>
            <a:r>
              <a:rPr lang="en-US" dirty="0" err="1" smtClean="0"/>
              <a:t>Kubernetes</a:t>
            </a:r>
            <a:r>
              <a:rPr lang="en-US" dirty="0" smtClean="0"/>
              <a:t> </a:t>
            </a:r>
            <a:r>
              <a:rPr lang="th-TH" dirty="0" smtClean="0"/>
              <a:t>สามารถที่จะทำการใช้ </a:t>
            </a:r>
            <a:r>
              <a:rPr lang="en-US" dirty="0" smtClean="0"/>
              <a:t>replication controller</a:t>
            </a:r>
          </a:p>
          <a:p>
            <a:r>
              <a:rPr lang="en-US" dirty="0" smtClean="0"/>
              <a:t>Replication controller </a:t>
            </a:r>
            <a:r>
              <a:rPr lang="th-TH" dirty="0" smtClean="0"/>
              <a:t>จะต้องระบุจำนวนของ </a:t>
            </a:r>
            <a:r>
              <a:rPr lang="en-US" dirty="0" smtClean="0"/>
              <a:t>pod replicas </a:t>
            </a:r>
            <a:r>
              <a:rPr lang="th-TH" dirty="0" smtClean="0"/>
              <a:t>ที่รันตลอดเวลา</a:t>
            </a:r>
          </a:p>
          <a:p>
            <a:r>
              <a:rPr lang="en-US" dirty="0" smtClean="0"/>
              <a:t>Pods </a:t>
            </a:r>
            <a:r>
              <a:rPr lang="th-TH" dirty="0" smtClean="0"/>
              <a:t>สร้างกับ </a:t>
            </a:r>
            <a:r>
              <a:rPr lang="en-US" dirty="0" smtClean="0"/>
              <a:t>replica controller </a:t>
            </a:r>
            <a:r>
              <a:rPr lang="th-TH" dirty="0" smtClean="0"/>
              <a:t>จะทำงานอัตโนมัติถูกแทนที่ถ้ามีความล้มเหลว, การลบ, หรือการยกเลิก</a:t>
            </a:r>
          </a:p>
          <a:p>
            <a:r>
              <a:rPr lang="th-TH" dirty="0" smtClean="0"/>
              <a:t>การใช้ </a:t>
            </a:r>
            <a:r>
              <a:rPr lang="en-US" dirty="0" smtClean="0"/>
              <a:t>replication controller </a:t>
            </a:r>
            <a:r>
              <a:rPr lang="th-TH" dirty="0" smtClean="0"/>
              <a:t>เป็นสิ่งที่แนะนำที่จะต้องทำ ถ้าต้องการมั่นใจว่า </a:t>
            </a:r>
            <a:r>
              <a:rPr lang="en-US" dirty="0" smtClean="0"/>
              <a:t>1 pod </a:t>
            </a:r>
            <a:r>
              <a:rPr lang="th-TH" dirty="0" smtClean="0"/>
              <a:t>ทำงานต่อเนื่อง แม้จะมีการรีบูต</a:t>
            </a:r>
          </a:p>
          <a:p>
            <a:pPr lvl="1"/>
            <a:r>
              <a:rPr lang="th-TH" dirty="0" smtClean="0"/>
              <a:t>ผู้เรียนสามารถที่รัน </a:t>
            </a:r>
            <a:r>
              <a:rPr lang="en-US" dirty="0" smtClean="0"/>
              <a:t>replication controller </a:t>
            </a:r>
            <a:r>
              <a:rPr lang="th-TH" dirty="0" smtClean="0"/>
              <a:t>เพียง </a:t>
            </a:r>
            <a:r>
              <a:rPr lang="en-US" dirty="0" smtClean="0"/>
              <a:t>1 replica</a:t>
            </a:r>
          </a:p>
          <a:p>
            <a:pPr lvl="1"/>
            <a:r>
              <a:rPr lang="th-TH" dirty="0" smtClean="0"/>
              <a:t>ต้องมั่นใจว่า </a:t>
            </a:r>
            <a:r>
              <a:rPr lang="en-US" dirty="0" smtClean="0"/>
              <a:t>pod </a:t>
            </a:r>
            <a:r>
              <a:rPr lang="th-TH" dirty="0" smtClean="0"/>
              <a:t>ต้องทำงานตลอด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9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การปรับขนาด(ต่อ</a:t>
            </a:r>
            <a:r>
              <a:rPr lang="en-US" dirty="0" smtClean="0"/>
              <a:t>3</a:t>
            </a:r>
            <a:r>
              <a:rPr lang="th-TH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การเรพพลิเคตตัวอย่างแอป </a:t>
            </a:r>
            <a:r>
              <a:rPr lang="en-US" dirty="0" smtClean="0"/>
              <a:t>2 </a:t>
            </a:r>
            <a:r>
              <a:rPr lang="th-TH" dirty="0" smtClean="0"/>
              <a:t>รายการ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68099" y="1690689"/>
            <a:ext cx="4203865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r>
              <a:rPr lang="en-US" dirty="0"/>
              <a:t>kind: </a:t>
            </a:r>
            <a:r>
              <a:rPr lang="en-US" dirty="0" err="1"/>
              <a:t>ReplicationController</a:t>
            </a:r>
            <a:endParaRPr lang="en-US" dirty="0"/>
          </a:p>
          <a:p>
            <a:r>
              <a:rPr lang="en-US" dirty="0"/>
              <a:t>metadata:</a:t>
            </a:r>
          </a:p>
          <a:p>
            <a:r>
              <a:rPr lang="th-TH" dirty="0" smtClean="0"/>
              <a:t> </a:t>
            </a:r>
            <a:r>
              <a:rPr lang="en-US" dirty="0" smtClean="0"/>
              <a:t>name</a:t>
            </a:r>
            <a:r>
              <a:rPr lang="en-US" dirty="0"/>
              <a:t>: </a:t>
            </a:r>
            <a:r>
              <a:rPr lang="en-US" dirty="0" err="1"/>
              <a:t>helloworld</a:t>
            </a:r>
            <a:r>
              <a:rPr lang="en-US" dirty="0"/>
              <a:t>-controller</a:t>
            </a:r>
          </a:p>
          <a:p>
            <a:r>
              <a:rPr lang="en-US" dirty="0"/>
              <a:t>spec:</a:t>
            </a:r>
          </a:p>
          <a:p>
            <a:r>
              <a:rPr lang="th-TH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replicas</a:t>
            </a:r>
            <a:r>
              <a:rPr lang="en-US" dirty="0">
                <a:solidFill>
                  <a:srgbClr val="FF0000"/>
                </a:solidFill>
              </a:rPr>
              <a:t>: 2</a:t>
            </a:r>
          </a:p>
          <a:p>
            <a:r>
              <a:rPr lang="th-TH" dirty="0" smtClean="0"/>
              <a:t> </a:t>
            </a:r>
            <a:r>
              <a:rPr lang="en-US" dirty="0" smtClean="0"/>
              <a:t>selector</a:t>
            </a:r>
            <a:r>
              <a:rPr lang="en-US" dirty="0"/>
              <a:t>:</a:t>
            </a:r>
          </a:p>
          <a:p>
            <a:r>
              <a:rPr lang="th-TH" dirty="0" smtClean="0"/>
              <a:t>  </a:t>
            </a:r>
            <a:r>
              <a:rPr lang="en-US" dirty="0" smtClean="0"/>
              <a:t>app</a:t>
            </a:r>
            <a:r>
              <a:rPr lang="en-US" dirty="0"/>
              <a:t>: </a:t>
            </a:r>
            <a:r>
              <a:rPr lang="en-US" dirty="0" err="1"/>
              <a:t>helloworld</a:t>
            </a:r>
            <a:endParaRPr lang="en-US" dirty="0"/>
          </a:p>
          <a:p>
            <a:r>
              <a:rPr lang="th-TH" dirty="0" smtClean="0"/>
              <a:t> </a:t>
            </a:r>
            <a:r>
              <a:rPr lang="en-US" dirty="0" smtClean="0"/>
              <a:t>template</a:t>
            </a:r>
            <a:r>
              <a:rPr lang="en-US" dirty="0"/>
              <a:t>:</a:t>
            </a:r>
          </a:p>
          <a:p>
            <a:r>
              <a:rPr lang="th-TH" dirty="0" smtClean="0"/>
              <a:t>  </a:t>
            </a:r>
            <a:r>
              <a:rPr lang="en-US" dirty="0" smtClean="0"/>
              <a:t>metadata</a:t>
            </a:r>
            <a:r>
              <a:rPr lang="en-US" dirty="0"/>
              <a:t>:</a:t>
            </a:r>
          </a:p>
          <a:p>
            <a:r>
              <a:rPr lang="th-TH" dirty="0" smtClean="0"/>
              <a:t>   </a:t>
            </a:r>
            <a:r>
              <a:rPr lang="en-US" dirty="0" smtClean="0"/>
              <a:t>labels</a:t>
            </a:r>
            <a:r>
              <a:rPr lang="en-US" dirty="0"/>
              <a:t>:</a:t>
            </a:r>
          </a:p>
          <a:p>
            <a:r>
              <a:rPr lang="th-TH" dirty="0" smtClean="0"/>
              <a:t>    </a:t>
            </a:r>
            <a:r>
              <a:rPr lang="en-US" dirty="0" smtClean="0"/>
              <a:t>app</a:t>
            </a:r>
            <a:r>
              <a:rPr lang="en-US" dirty="0"/>
              <a:t>: </a:t>
            </a:r>
            <a:r>
              <a:rPr lang="en-US" dirty="0" err="1"/>
              <a:t>helloworld</a:t>
            </a:r>
            <a:endParaRPr lang="en-US" dirty="0"/>
          </a:p>
          <a:p>
            <a:r>
              <a:rPr lang="th-TH" dirty="0" smtClean="0"/>
              <a:t>   </a:t>
            </a:r>
            <a:r>
              <a:rPr lang="en-US" dirty="0" smtClean="0"/>
              <a:t>spec</a:t>
            </a:r>
            <a:r>
              <a:rPr lang="en-US" dirty="0"/>
              <a:t>:</a:t>
            </a:r>
          </a:p>
          <a:p>
            <a:r>
              <a:rPr lang="th-TH" dirty="0" smtClean="0"/>
              <a:t>    </a:t>
            </a:r>
            <a:r>
              <a:rPr lang="en-US" dirty="0" smtClean="0"/>
              <a:t>containers</a:t>
            </a:r>
            <a:r>
              <a:rPr lang="en-US" dirty="0"/>
              <a:t>:</a:t>
            </a:r>
          </a:p>
          <a:p>
            <a:r>
              <a:rPr lang="th-TH" dirty="0" smtClean="0"/>
              <a:t>     </a:t>
            </a:r>
            <a:r>
              <a:rPr lang="en-US" dirty="0" smtClean="0"/>
              <a:t>- </a:t>
            </a:r>
            <a:r>
              <a:rPr lang="en-US" dirty="0"/>
              <a:t>name: k8s-demo</a:t>
            </a:r>
          </a:p>
          <a:p>
            <a:r>
              <a:rPr lang="th-TH" dirty="0" smtClean="0"/>
              <a:t>      </a:t>
            </a:r>
            <a:r>
              <a:rPr lang="en-US" dirty="0" smtClean="0"/>
              <a:t>image</a:t>
            </a:r>
            <a:r>
              <a:rPr lang="en-US" dirty="0"/>
              <a:t>: </a:t>
            </a:r>
            <a:r>
              <a:rPr lang="en-US" dirty="0" err="1" smtClean="0"/>
              <a:t>sipadocker</a:t>
            </a:r>
            <a:r>
              <a:rPr lang="en-US" dirty="0" smtClean="0"/>
              <a:t>/k8s-demo</a:t>
            </a:r>
            <a:endParaRPr lang="en-US" dirty="0"/>
          </a:p>
          <a:p>
            <a:r>
              <a:rPr lang="th-TH" dirty="0" smtClean="0"/>
              <a:t>      </a:t>
            </a:r>
            <a:r>
              <a:rPr lang="en-US" dirty="0" smtClean="0"/>
              <a:t>ports</a:t>
            </a:r>
            <a:r>
              <a:rPr lang="en-US" dirty="0"/>
              <a:t>:</a:t>
            </a:r>
          </a:p>
          <a:p>
            <a:r>
              <a:rPr lang="th-TH" dirty="0" smtClean="0"/>
              <a:t>      </a:t>
            </a:r>
            <a:r>
              <a:rPr lang="en-US" dirty="0" smtClean="0"/>
              <a:t>- </a:t>
            </a:r>
            <a:r>
              <a:rPr lang="en-US" dirty="0" err="1"/>
              <a:t>containerPort</a:t>
            </a:r>
            <a:r>
              <a:rPr lang="en-US" dirty="0"/>
              <a:t>: 3000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4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h-TH" dirty="0" smtClean="0"/>
              <a:t>ปฏิบัติการ </a:t>
            </a:r>
            <a:r>
              <a:rPr lang="th-TH" dirty="0" smtClean="0"/>
              <a:t>การปรับขนาดแนวนอน </a:t>
            </a:r>
            <a:r>
              <a:rPr lang="en-US" dirty="0" smtClean="0"/>
              <a:t>pod </a:t>
            </a:r>
            <a:r>
              <a:rPr lang="th-TH" dirty="0" smtClean="0"/>
              <a:t>กับ </a:t>
            </a:r>
            <a:r>
              <a:rPr lang="en-US" dirty="0" smtClean="0"/>
              <a:t>Replication controller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9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การใช้งาน </a:t>
            </a:r>
            <a:r>
              <a:rPr lang="en-US" dirty="0" smtClean="0"/>
              <a:t>(Deployments)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การกำหนด </a:t>
            </a:r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Replication set </a:t>
            </a:r>
            <a:r>
              <a:rPr lang="th-TH" dirty="0" smtClean="0"/>
              <a:t>เป็นความสามารถใหม่ </a:t>
            </a:r>
            <a:r>
              <a:rPr lang="en-US" dirty="0" smtClean="0"/>
              <a:t>Replication Controller</a:t>
            </a:r>
          </a:p>
          <a:p>
            <a:r>
              <a:rPr lang="th-TH" dirty="0" smtClean="0"/>
              <a:t>จะสนับสนุนการเลือกใหม่ และสามารถเลือกโดยกรองตาม </a:t>
            </a:r>
            <a:r>
              <a:rPr lang="en-US" dirty="0" smtClean="0"/>
              <a:t>set of values</a:t>
            </a:r>
          </a:p>
          <a:p>
            <a:pPr lvl="1"/>
            <a:r>
              <a:rPr lang="th-TH" dirty="0" smtClean="0"/>
              <a:t>เช่น </a:t>
            </a:r>
            <a:r>
              <a:rPr lang="en-US" dirty="0" smtClean="0"/>
              <a:t>“environment” </a:t>
            </a:r>
            <a:r>
              <a:rPr lang="th-TH" dirty="0" smtClean="0"/>
              <a:t>หรือ </a:t>
            </a:r>
            <a:r>
              <a:rPr lang="en-US" dirty="0" smtClean="0"/>
              <a:t>“</a:t>
            </a:r>
            <a:r>
              <a:rPr lang="en-US" dirty="0" err="1" smtClean="0"/>
              <a:t>dev</a:t>
            </a:r>
            <a:r>
              <a:rPr lang="en-US" dirty="0" smtClean="0"/>
              <a:t>” </a:t>
            </a:r>
            <a:r>
              <a:rPr lang="th-TH" dirty="0" smtClean="0"/>
              <a:t>หรือ </a:t>
            </a:r>
            <a:r>
              <a:rPr lang="en-US" dirty="0" smtClean="0"/>
              <a:t>“</a:t>
            </a:r>
            <a:r>
              <a:rPr lang="en-US" dirty="0" err="1" smtClean="0"/>
              <a:t>qa</a:t>
            </a:r>
            <a:r>
              <a:rPr lang="en-US" dirty="0" smtClean="0"/>
              <a:t>”</a:t>
            </a:r>
          </a:p>
          <a:p>
            <a:pPr lvl="1"/>
            <a:r>
              <a:rPr lang="th-TH" dirty="0" smtClean="0"/>
              <a:t>ไม่เฉพาะบนความเท่าเทียมกัน, เหมือนกับ </a:t>
            </a:r>
            <a:r>
              <a:rPr lang="en-US" dirty="0" smtClean="0"/>
              <a:t>Replication controller</a:t>
            </a:r>
          </a:p>
          <a:p>
            <a:pPr lvl="2"/>
            <a:r>
              <a:rPr lang="th-TH" dirty="0" smtClean="0"/>
              <a:t>เช่น </a:t>
            </a:r>
            <a:r>
              <a:rPr lang="en-US" dirty="0" smtClean="0"/>
              <a:t>“environment” == “</a:t>
            </a:r>
            <a:r>
              <a:rPr lang="en-US" dirty="0" err="1" smtClean="0"/>
              <a:t>dev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Replica Set </a:t>
            </a:r>
            <a:r>
              <a:rPr lang="th-TH" dirty="0" smtClean="0"/>
              <a:t>เหล่านี้จะในการใช้มากกว่า </a:t>
            </a:r>
            <a:r>
              <a:rPr lang="en-US" dirty="0" smtClean="0"/>
              <a:t>Replication 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5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การใช้งาน </a:t>
            </a:r>
            <a:r>
              <a:rPr lang="en-US" dirty="0" smtClean="0"/>
              <a:t>(Deployments)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การกำหนดการใช้ใน </a:t>
            </a:r>
            <a:r>
              <a:rPr lang="en-US" dirty="0" err="1" smtClean="0"/>
              <a:t>Kubernetes</a:t>
            </a:r>
            <a:r>
              <a:rPr lang="en-US" dirty="0" smtClean="0"/>
              <a:t> </a:t>
            </a:r>
            <a:r>
              <a:rPr lang="th-TH" dirty="0" smtClean="0"/>
              <a:t>อนุญาตให้ทำแอป เพื่อใช้งาน และปรับปรุง</a:t>
            </a:r>
          </a:p>
          <a:p>
            <a:r>
              <a:rPr lang="th-TH" dirty="0" smtClean="0"/>
              <a:t>เมื่อการใช้ออปเจคการใช้, จะกำหนด </a:t>
            </a:r>
            <a:r>
              <a:rPr lang="en-US" dirty="0" smtClean="0"/>
              <a:t>state </a:t>
            </a:r>
            <a:r>
              <a:rPr lang="th-TH" dirty="0" smtClean="0"/>
              <a:t>ของแอปพลิเคชันที่ใช้</a:t>
            </a:r>
          </a:p>
          <a:p>
            <a:pPr lvl="1"/>
            <a:r>
              <a:rPr lang="en-US" dirty="0" err="1" smtClean="0"/>
              <a:t>Kubernetes</a:t>
            </a:r>
            <a:r>
              <a:rPr lang="en-US" dirty="0" smtClean="0"/>
              <a:t> </a:t>
            </a:r>
            <a:r>
              <a:rPr lang="th-TH" dirty="0" smtClean="0"/>
              <a:t>จะต้องมั่นใจคลัสเตอร์ต้องตรงกับ สถานะที่ต้องการ</a:t>
            </a:r>
          </a:p>
          <a:p>
            <a:r>
              <a:rPr lang="th-TH" dirty="0" smtClean="0"/>
              <a:t>ปรับการใช้ </a:t>
            </a:r>
            <a:r>
              <a:rPr lang="en-US" dirty="0" smtClean="0"/>
              <a:t>replication controller </a:t>
            </a:r>
            <a:r>
              <a:rPr lang="th-TH" dirty="0" smtClean="0"/>
              <a:t>หรือ </a:t>
            </a:r>
            <a:r>
              <a:rPr lang="en-US" dirty="0" smtClean="0"/>
              <a:t>replication set </a:t>
            </a:r>
            <a:r>
              <a:rPr lang="th-TH" dirty="0" smtClean="0"/>
              <a:t>อาจจะต้อง</a:t>
            </a:r>
            <a:r>
              <a:rPr lang="en-US" dirty="0" smtClean="0"/>
              <a:t> </a:t>
            </a:r>
            <a:r>
              <a:rPr lang="th-TH" dirty="0" smtClean="0"/>
              <a:t>เป็นเรื่องที่ยุ่งยากไปสู่การใช้แอป</a:t>
            </a:r>
          </a:p>
          <a:p>
            <a:pPr lvl="1"/>
            <a:r>
              <a:rPr lang="th-TH" dirty="0" smtClean="0"/>
              <a:t>ออปเจคที่นำมาใช้จะให้ง่ายกว่าในการใช้ และให้โอกาสมากขึ้น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6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การใช้งาน (ต่อ)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ออปเจคในการใช้ จะสามารถ</a:t>
            </a:r>
          </a:p>
          <a:p>
            <a:pPr lvl="1"/>
            <a:r>
              <a:rPr lang="th-TH" dirty="0" smtClean="0"/>
              <a:t>สร้าง </a:t>
            </a:r>
            <a:r>
              <a:rPr lang="en-US" dirty="0" smtClean="0"/>
              <a:t>(Create) </a:t>
            </a:r>
            <a:r>
              <a:rPr lang="th-TH" dirty="0" smtClean="0"/>
              <a:t>ในการใช้ </a:t>
            </a:r>
          </a:p>
          <a:p>
            <a:pPr lvl="1"/>
            <a:r>
              <a:rPr lang="th-TH" dirty="0" smtClean="0"/>
              <a:t>ปรับปรุง </a:t>
            </a:r>
            <a:r>
              <a:rPr lang="en-US" dirty="0" smtClean="0"/>
              <a:t>(Update) </a:t>
            </a:r>
            <a:r>
              <a:rPr lang="th-TH" dirty="0" smtClean="0"/>
              <a:t>เพื่อใช้งาน</a:t>
            </a:r>
          </a:p>
          <a:p>
            <a:pPr lvl="1"/>
            <a:r>
              <a:rPr lang="th-TH" dirty="0" smtClean="0"/>
              <a:t>ทำปรับปรุงอย่างต่อเนื่อง (</a:t>
            </a:r>
            <a:r>
              <a:rPr lang="en-US" dirty="0" smtClean="0"/>
              <a:t>Rolling updates) </a:t>
            </a:r>
            <a:r>
              <a:rPr lang="th-TH" dirty="0" smtClean="0"/>
              <a:t>ไม่ต้องการให้เกิดการดาวน์</a:t>
            </a:r>
          </a:p>
          <a:p>
            <a:pPr lvl="1"/>
            <a:r>
              <a:rPr lang="th-TH" dirty="0" smtClean="0"/>
              <a:t>การนำกลับ </a:t>
            </a:r>
            <a:r>
              <a:rPr lang="en-US" dirty="0" smtClean="0"/>
              <a:t>(Roll back </a:t>
            </a:r>
            <a:r>
              <a:rPr lang="th-TH" dirty="0" smtClean="0"/>
              <a:t>เพื่อใช้เวอร์ชันก่อนหน้า</a:t>
            </a:r>
          </a:p>
          <a:p>
            <a:pPr lvl="1"/>
            <a:r>
              <a:rPr lang="th-TH" dirty="0" smtClean="0"/>
              <a:t>การหยุดชั่วคราว</a:t>
            </a:r>
            <a:r>
              <a:rPr lang="en-US" dirty="0" smtClean="0"/>
              <a:t>/</a:t>
            </a:r>
            <a:r>
              <a:rPr lang="th-TH" dirty="0" smtClean="0"/>
              <a:t>การนำกลับมา </a:t>
            </a:r>
            <a:r>
              <a:rPr lang="en-US" dirty="0" smtClean="0"/>
              <a:t>(Pause/Resume) </a:t>
            </a:r>
            <a:r>
              <a:rPr lang="th-TH" dirty="0" smtClean="0"/>
              <a:t>เป็นการระบุเพื่อเฉพาะปล่อยในเปอร์เซ็นต์ที่แน่นอน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ภาพรวมของหลักสูตร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6" y="1825625"/>
            <a:ext cx="8066828" cy="394063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4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ตัวอย่างของการใช้งาน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1652648"/>
            <a:ext cx="4572000" cy="4524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extensions/v1beta1</a:t>
            </a:r>
          </a:p>
          <a:p>
            <a:r>
              <a:rPr lang="en-US" dirty="0"/>
              <a:t>kind: Deployment</a:t>
            </a:r>
          </a:p>
          <a:p>
            <a:r>
              <a:rPr lang="en-US" dirty="0"/>
              <a:t>metadata:</a:t>
            </a:r>
          </a:p>
          <a:p>
            <a:r>
              <a:rPr lang="en-US" dirty="0"/>
              <a:t> name: </a:t>
            </a:r>
            <a:r>
              <a:rPr lang="en-US" dirty="0" err="1"/>
              <a:t>helloworld</a:t>
            </a:r>
            <a:r>
              <a:rPr lang="en-US" dirty="0"/>
              <a:t>-deployment</a:t>
            </a:r>
          </a:p>
          <a:p>
            <a:r>
              <a:rPr lang="en-US" dirty="0"/>
              <a:t>spec:</a:t>
            </a:r>
          </a:p>
          <a:p>
            <a:r>
              <a:rPr lang="en-US" dirty="0"/>
              <a:t> replicas: 3</a:t>
            </a:r>
          </a:p>
          <a:p>
            <a:r>
              <a:rPr lang="en-US" dirty="0"/>
              <a:t> template:</a:t>
            </a:r>
          </a:p>
          <a:p>
            <a:r>
              <a:rPr lang="en-US" dirty="0"/>
              <a:t>  metadata:</a:t>
            </a:r>
          </a:p>
          <a:p>
            <a:r>
              <a:rPr lang="en-US" dirty="0"/>
              <a:t>   labels:</a:t>
            </a:r>
          </a:p>
          <a:p>
            <a:r>
              <a:rPr lang="en-US" dirty="0"/>
              <a:t>    app: </a:t>
            </a:r>
            <a:r>
              <a:rPr lang="en-US" dirty="0" err="1"/>
              <a:t>helloworld</a:t>
            </a:r>
            <a:endParaRPr lang="en-US" dirty="0"/>
          </a:p>
          <a:p>
            <a:r>
              <a:rPr lang="en-US" dirty="0"/>
              <a:t>   spec:</a:t>
            </a:r>
          </a:p>
          <a:p>
            <a:r>
              <a:rPr lang="en-US" dirty="0"/>
              <a:t>    containers:</a:t>
            </a:r>
          </a:p>
          <a:p>
            <a:r>
              <a:rPr lang="en-US" dirty="0"/>
              <a:t>    - name: k8s-demo</a:t>
            </a:r>
          </a:p>
          <a:p>
            <a:r>
              <a:rPr lang="en-US" dirty="0"/>
              <a:t>     image: </a:t>
            </a:r>
            <a:r>
              <a:rPr lang="en-US" dirty="0" err="1" smtClean="0"/>
              <a:t>sipadocker</a:t>
            </a:r>
            <a:r>
              <a:rPr lang="en-US" dirty="0" smtClean="0"/>
              <a:t>/k8s-demo</a:t>
            </a:r>
            <a:endParaRPr lang="en-US" dirty="0"/>
          </a:p>
          <a:p>
            <a:r>
              <a:rPr lang="en-US" dirty="0"/>
              <a:t>     ports:</a:t>
            </a:r>
          </a:p>
          <a:p>
            <a:r>
              <a:rPr lang="en-US" dirty="0"/>
              <a:t>     - </a:t>
            </a:r>
            <a:r>
              <a:rPr lang="en-US" dirty="0" err="1"/>
              <a:t>containerPort</a:t>
            </a:r>
            <a:r>
              <a:rPr lang="en-US" dirty="0"/>
              <a:t>: 3000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คำสั่งที่ใช้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8561338"/>
              </p:ext>
            </p:extLst>
          </p:nvPr>
        </p:nvGraphicFramePr>
        <p:xfrm>
          <a:off x="273131" y="1540617"/>
          <a:ext cx="8870869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5139"/>
                <a:gridCol w="3835730"/>
              </a:tblGrid>
              <a:tr h="370840">
                <a:tc>
                  <a:txBody>
                    <a:bodyPr/>
                    <a:lstStyle/>
                    <a:p>
                      <a:r>
                        <a:rPr lang="th-TH" sz="2000" dirty="0" smtClean="0"/>
                        <a:t>คำสั่ง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/>
                        <a:t>คำอธิบาย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kubectl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get deployments</a:t>
                      </a:r>
                      <a:endParaRPr lang="en-US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/>
                        <a:t>นำข้อมูลบนการใช้งานปัจจุบัน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kubectl</a:t>
                      </a:r>
                      <a:r>
                        <a:rPr lang="th-TH" sz="2000" b="0" i="0" u="none" strike="noStrike" baseline="0" dirty="0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get 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</a:t>
                      </a:r>
                      <a:endParaRPr lang="en-US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/>
                        <a:t>นำข้อมูลเกี่ยวกับชุด </a:t>
                      </a:r>
                      <a:r>
                        <a:rPr lang="en-US" sz="2000" dirty="0" smtClean="0"/>
                        <a:t>replica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Kubectl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get pods –show-labels</a:t>
                      </a:r>
                      <a:endParaRPr lang="en-US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/>
                        <a:t>การดึง </a:t>
                      </a:r>
                      <a:r>
                        <a:rPr lang="en-US" sz="2000" dirty="0" smtClean="0"/>
                        <a:t>pods, </a:t>
                      </a:r>
                      <a:r>
                        <a:rPr lang="th-TH" sz="2000" dirty="0" smtClean="0"/>
                        <a:t>และการแสดงป้ายชื่อที่ต่อกับ </a:t>
                      </a:r>
                      <a:r>
                        <a:rPr lang="en-US" sz="2000" dirty="0" smtClean="0"/>
                        <a:t>pods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Kubectl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rollout status deployment/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helloworld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-deployment</a:t>
                      </a:r>
                      <a:endParaRPr lang="en-US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/>
                        <a:t>การดึงสถานะการใช้งาน</a:t>
                      </a:r>
                      <a:r>
                        <a:rPr lang="th-TH" sz="2000" baseline="0" dirty="0" smtClean="0"/>
                        <a:t> </a:t>
                      </a:r>
                      <a:r>
                        <a:rPr lang="en-US" sz="2000" baseline="0" dirty="0" smtClean="0"/>
                        <a:t>(deployment)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Kubectl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set image deployment/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helloworld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-deployment k2s-demo=k8s-demo:2</a:t>
                      </a:r>
                      <a:endParaRPr lang="en-US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/>
                        <a:t>รัน </a:t>
                      </a:r>
                      <a:r>
                        <a:rPr lang="en-US" sz="2000" dirty="0" smtClean="0"/>
                        <a:t>k8s-demo </a:t>
                      </a:r>
                      <a:r>
                        <a:rPr lang="th-TH" sz="2000" dirty="0" smtClean="0"/>
                        <a:t>กับป้ายชื่ออิมเมจเวอร์ชัน </a:t>
                      </a:r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Kubectl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edit deployment/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helloworld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-deployment</a:t>
                      </a:r>
                      <a:endParaRPr lang="en-US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/>
                        <a:t>การแก้ไขออปเจคการใช้งาน</a:t>
                      </a:r>
                      <a:r>
                        <a:rPr lang="th-TH" sz="2000" baseline="0" dirty="0" smtClean="0"/>
                        <a:t> </a:t>
                      </a:r>
                      <a:r>
                        <a:rPr lang="en-US" sz="2000" baseline="0" dirty="0" smtClean="0"/>
                        <a:t>(deployment)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Kubectl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rollout status deployment/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helloworld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-deployment</a:t>
                      </a:r>
                      <a:endParaRPr lang="en-US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/>
                        <a:t>การดึงข้อมูลสถานะที่ปล่อยออกมา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Kubectl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rollout history deployment/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helloworld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-deployment</a:t>
                      </a:r>
                      <a:endParaRPr lang="en-US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/>
                        <a:t>การดึงประวัติการใช้งาน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Kubectl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rollout undo deployment/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helloworld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-deployment</a:t>
                      </a:r>
                      <a:endParaRPr lang="en-US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/>
                        <a:t>เวอร์ชันก่อนหน้าในการดึงกลับ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Kubectl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rollout undo deployment/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helloworld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-deployment –to-revision=n</a:t>
                      </a:r>
                      <a:endParaRPr lang="en-US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/>
                        <a:t>ดึงกลับในเวอร์ชันต่างๆ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ปฏิบัติการการ</a:t>
            </a:r>
            <a:r>
              <a:rPr lang="th-TH" dirty="0" smtClean="0"/>
              <a:t>ใช้งาน </a:t>
            </a:r>
            <a:r>
              <a:rPr lang="en-US" dirty="0" smtClean="0"/>
              <a:t>(deployment)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บริการ </a:t>
            </a:r>
            <a:r>
              <a:rPr lang="en-US" dirty="0" smtClean="0"/>
              <a:t>(Services)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1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รู้จัก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Pods </a:t>
            </a:r>
            <a:r>
              <a:rPr lang="th-TH" dirty="0" smtClean="0"/>
              <a:t>มีความไดนามิก, ซึ่งจะดำเนินการ </a:t>
            </a:r>
            <a:r>
              <a:rPr lang="en-US" dirty="0" err="1" smtClean="0"/>
              <a:t>Kubernetes</a:t>
            </a:r>
            <a:r>
              <a:rPr lang="en-US" dirty="0" smtClean="0"/>
              <a:t> cluster</a:t>
            </a:r>
          </a:p>
          <a:p>
            <a:pPr lvl="1"/>
            <a:r>
              <a:rPr lang="th-TH" dirty="0" smtClean="0"/>
              <a:t>เมื่อใช้ </a:t>
            </a:r>
            <a:r>
              <a:rPr lang="en-US" dirty="0" smtClean="0"/>
              <a:t>Replication controller, pods </a:t>
            </a:r>
            <a:r>
              <a:rPr lang="th-TH" dirty="0" smtClean="0"/>
              <a:t>ถูกเลิก และถูกสร้างระหว่างการดำเนินการปรับขนาด</a:t>
            </a:r>
          </a:p>
          <a:p>
            <a:pPr lvl="1"/>
            <a:r>
              <a:rPr lang="th-TH" dirty="0" smtClean="0"/>
              <a:t>เมื่อการใช้ </a:t>
            </a:r>
            <a:r>
              <a:rPr lang="en-US" dirty="0" smtClean="0"/>
              <a:t>Deployments, </a:t>
            </a:r>
            <a:r>
              <a:rPr lang="th-TH" dirty="0" smtClean="0"/>
              <a:t>เมื่อมีการปรับปรุง </a:t>
            </a:r>
            <a:r>
              <a:rPr lang="en-US" dirty="0" smtClean="0"/>
              <a:t>(Updating) </a:t>
            </a:r>
            <a:r>
              <a:rPr lang="th-TH" dirty="0" smtClean="0"/>
              <a:t>ในเวอร์ชัน </a:t>
            </a:r>
            <a:r>
              <a:rPr lang="en-US" dirty="0" smtClean="0"/>
              <a:t>image, pods </a:t>
            </a:r>
            <a:r>
              <a:rPr lang="th-TH" dirty="0" smtClean="0"/>
              <a:t>ถูกยกเลิก และ </a:t>
            </a:r>
            <a:r>
              <a:rPr lang="en-US" dirty="0" smtClean="0"/>
              <a:t>pods </a:t>
            </a:r>
            <a:r>
              <a:rPr lang="th-TH" dirty="0" smtClean="0"/>
              <a:t>ใหม่ในการนำไปแทนที่ </a:t>
            </a:r>
            <a:r>
              <a:rPr lang="en-US" dirty="0" smtClean="0"/>
              <a:t>pods </a:t>
            </a:r>
            <a:r>
              <a:rPr lang="th-TH" dirty="0" smtClean="0"/>
              <a:t>เก่า</a:t>
            </a:r>
          </a:p>
          <a:p>
            <a:r>
              <a:rPr lang="th-TH" dirty="0"/>
              <a:t>นั่นคือเหตุผลที่ไม่ควรเข้าถึง </a:t>
            </a:r>
            <a:r>
              <a:rPr lang="en-US" dirty="0"/>
              <a:t>Pod </a:t>
            </a:r>
            <a:r>
              <a:rPr lang="th-TH" dirty="0"/>
              <a:t>โดยตรง แต่</a:t>
            </a:r>
            <a:r>
              <a:rPr lang="th-TH" dirty="0" smtClean="0"/>
              <a:t>ผ่านบริการ</a:t>
            </a:r>
            <a:r>
              <a:rPr lang="en-US" dirty="0" smtClean="0"/>
              <a:t>(Service)</a:t>
            </a:r>
            <a:r>
              <a:rPr lang="th-TH" dirty="0" smtClean="0"/>
              <a:t>เสมอ</a:t>
            </a:r>
            <a:endParaRPr lang="th-TH" dirty="0"/>
          </a:p>
          <a:p>
            <a:r>
              <a:rPr lang="th-TH" dirty="0" smtClean="0"/>
              <a:t>บริการ</a:t>
            </a:r>
            <a:r>
              <a:rPr lang="en-US" dirty="0" smtClean="0"/>
              <a:t>(Service) </a:t>
            </a:r>
            <a:r>
              <a:rPr lang="th-TH" dirty="0" smtClean="0"/>
              <a:t>เป็นสะพานเชิงนามธรรม </a:t>
            </a:r>
            <a:r>
              <a:rPr lang="en-US" dirty="0" smtClean="0"/>
              <a:t>(logical bridge) </a:t>
            </a:r>
            <a:r>
              <a:rPr lang="th-TH" dirty="0" smtClean="0"/>
              <a:t>ระหว่าง “ร่าง” </a:t>
            </a:r>
            <a:r>
              <a:rPr lang="en-US" dirty="0" smtClean="0"/>
              <a:t>(mortal) pods</a:t>
            </a:r>
            <a:r>
              <a:rPr lang="th-TH" dirty="0" smtClean="0"/>
              <a:t> และบริการอื่นๆ หรือ</a:t>
            </a:r>
            <a:r>
              <a:rPr lang="th-TH" dirty="0"/>
              <a:t>ผู้ใช้ปลายทาง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รู้จัก </a:t>
            </a:r>
            <a:r>
              <a:rPr lang="en-US" dirty="0" smtClean="0"/>
              <a:t>Services</a:t>
            </a:r>
            <a:r>
              <a:rPr lang="th-TH" dirty="0" smtClean="0"/>
              <a:t>(ต่อ</a:t>
            </a:r>
            <a:r>
              <a:rPr lang="en-US" dirty="0" smtClean="0"/>
              <a:t>1</a:t>
            </a:r>
            <a:r>
              <a:rPr lang="th-TH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เมื่อใช้คำสั่ง“ </a:t>
            </a:r>
            <a:r>
              <a:rPr lang="en-US" dirty="0" err="1"/>
              <a:t>kubectl</a:t>
            </a:r>
            <a:r>
              <a:rPr lang="en-US" dirty="0"/>
              <a:t> expose” </a:t>
            </a:r>
            <a:r>
              <a:rPr lang="th-TH" dirty="0"/>
              <a:t>ก่อนหน้า</a:t>
            </a:r>
            <a:r>
              <a:rPr lang="th-TH" dirty="0" smtClean="0"/>
              <a:t>นี้ผู้เรียนสร้างบริการใหม่สำหรับ</a:t>
            </a:r>
            <a:r>
              <a:rPr lang="en-US" dirty="0" smtClean="0"/>
              <a:t> pod </a:t>
            </a:r>
            <a:r>
              <a:rPr lang="th-TH" dirty="0" smtClean="0"/>
              <a:t>ของผู้เรียน</a:t>
            </a:r>
            <a:r>
              <a:rPr lang="en-US" dirty="0" smtClean="0"/>
              <a:t> </a:t>
            </a:r>
            <a:r>
              <a:rPr lang="th-TH" dirty="0" smtClean="0"/>
              <a:t>ดังนั้น</a:t>
            </a:r>
            <a:r>
              <a:rPr lang="th-TH" dirty="0"/>
              <a:t>จึงสามารถเข้าถึงได้จากภายนอก</a:t>
            </a:r>
          </a:p>
          <a:p>
            <a:r>
              <a:rPr lang="th-TH" dirty="0" smtClean="0"/>
              <a:t>การ</a:t>
            </a:r>
            <a:r>
              <a:rPr lang="th-TH" dirty="0"/>
              <a:t>สร้างบริการจะ</a:t>
            </a:r>
            <a:r>
              <a:rPr lang="th-TH" dirty="0" smtClean="0"/>
              <a:t>สร้าง </a:t>
            </a:r>
            <a:r>
              <a:rPr lang="en-US" dirty="0" smtClean="0"/>
              <a:t>Endpoint </a:t>
            </a:r>
            <a:r>
              <a:rPr lang="th-TH" dirty="0" smtClean="0"/>
              <a:t>สำหรับ</a:t>
            </a:r>
            <a:r>
              <a:rPr lang="en-US" dirty="0" smtClean="0"/>
              <a:t> </a:t>
            </a:r>
            <a:r>
              <a:rPr lang="en-US" dirty="0" smtClean="0"/>
              <a:t>pod(s) </a:t>
            </a:r>
            <a:r>
              <a:rPr lang="th-TH" dirty="0" smtClean="0"/>
              <a:t>ของผู้เรียน:</a:t>
            </a:r>
            <a:endParaRPr lang="th-TH" dirty="0"/>
          </a:p>
          <a:p>
            <a:pPr lvl="1"/>
            <a:r>
              <a:rPr lang="en-US" dirty="0" err="1" smtClean="0"/>
              <a:t>ClusterIP</a:t>
            </a:r>
            <a:r>
              <a:rPr lang="en-US" dirty="0" smtClean="0"/>
              <a:t>: </a:t>
            </a:r>
            <a:r>
              <a:rPr lang="th-TH" dirty="0"/>
              <a:t>ที่อยู่ </a:t>
            </a:r>
            <a:r>
              <a:rPr lang="en-US" dirty="0"/>
              <a:t>IP </a:t>
            </a:r>
            <a:r>
              <a:rPr lang="th-TH" dirty="0"/>
              <a:t>เสมือนที่เข้าถึงได้จากภายในคลัสเตอร์</a:t>
            </a:r>
            <a:r>
              <a:rPr lang="th-TH" dirty="0" smtClean="0"/>
              <a:t>เท่านั้น (</a:t>
            </a:r>
            <a:r>
              <a:rPr lang="th-TH" dirty="0"/>
              <a:t>นี่คือ</a:t>
            </a:r>
            <a:r>
              <a:rPr lang="th-TH" dirty="0" smtClean="0"/>
              <a:t>ค่ากำหนด)</a:t>
            </a:r>
            <a:endParaRPr lang="th-TH" dirty="0"/>
          </a:p>
          <a:p>
            <a:pPr lvl="1"/>
            <a:r>
              <a:rPr lang="en-US" dirty="0" err="1" smtClean="0"/>
              <a:t>NodePort</a:t>
            </a:r>
            <a:r>
              <a:rPr lang="en-US" dirty="0"/>
              <a:t>: </a:t>
            </a:r>
            <a:r>
              <a:rPr lang="th-TH" dirty="0"/>
              <a:t>พอร์ตที่เหมือนกันในแต่ละ</a:t>
            </a:r>
            <a:r>
              <a:rPr lang="th-TH" dirty="0" smtClean="0"/>
              <a:t>โหนด ยังสามารถ</a:t>
            </a:r>
            <a:r>
              <a:rPr lang="th-TH" dirty="0"/>
              <a:t>เข้าถึงได้จาก</a:t>
            </a:r>
            <a:r>
              <a:rPr lang="th-TH" dirty="0" smtClean="0"/>
              <a:t>ภายนอก</a:t>
            </a:r>
          </a:p>
          <a:p>
            <a:pPr lvl="1"/>
            <a:r>
              <a:rPr lang="en-US" dirty="0" err="1" smtClean="0"/>
              <a:t>LoadBalancer</a:t>
            </a:r>
            <a:r>
              <a:rPr lang="en-US" dirty="0"/>
              <a:t>: </a:t>
            </a:r>
            <a:r>
              <a:rPr lang="en-US" dirty="0" err="1"/>
              <a:t>LoadBalancer</a:t>
            </a:r>
            <a:r>
              <a:rPr lang="en-US" dirty="0"/>
              <a:t> </a:t>
            </a:r>
            <a:r>
              <a:rPr lang="th-TH" dirty="0"/>
              <a:t>ที่สร้างโดยผู้ให้บริการคลาวด์</a:t>
            </a:r>
            <a:r>
              <a:rPr lang="th-TH" dirty="0" smtClean="0"/>
              <a:t>ที่จะ</a:t>
            </a:r>
            <a:r>
              <a:rPr lang="th-TH" dirty="0"/>
              <a:t>กำหนดเส้นทางการรับส่งข้อมูลภายนอกไปยังทุก ๆ โหนดบน </a:t>
            </a:r>
            <a:r>
              <a:rPr lang="en-US" dirty="0" err="1"/>
              <a:t>NodePort</a:t>
            </a:r>
            <a:r>
              <a:rPr lang="en-US" dirty="0"/>
              <a:t> (ELB </a:t>
            </a:r>
            <a:r>
              <a:rPr lang="th-TH" dirty="0"/>
              <a:t>บน </a:t>
            </a:r>
            <a:r>
              <a:rPr lang="en-US" dirty="0"/>
              <a:t>AWS)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3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รู้จัก </a:t>
            </a:r>
            <a:r>
              <a:rPr lang="en-US" dirty="0"/>
              <a:t>Services</a:t>
            </a:r>
            <a:r>
              <a:rPr lang="th-TH" dirty="0"/>
              <a:t>(</a:t>
            </a:r>
            <a:r>
              <a:rPr lang="th-TH" dirty="0" smtClean="0"/>
              <a:t>ต่อ</a:t>
            </a:r>
            <a:r>
              <a:rPr lang="en-US" dirty="0" smtClean="0"/>
              <a:t>2</a:t>
            </a:r>
            <a:r>
              <a:rPr lang="th-TH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ตัวเลือกที่แสดงขึ้นนั้นอนุญาต</a:t>
            </a:r>
            <a:r>
              <a:rPr lang="th-TH" dirty="0" smtClean="0"/>
              <a:t>ให้ผู้เรียนสร้าง </a:t>
            </a:r>
            <a:r>
              <a:rPr lang="en-US" dirty="0"/>
              <a:t>IP </a:t>
            </a:r>
            <a:r>
              <a:rPr lang="th-TH" dirty="0"/>
              <a:t>หรือพอร์ตเสมือนเท่านั้น</a:t>
            </a:r>
          </a:p>
          <a:p>
            <a:r>
              <a:rPr lang="th-TH" dirty="0" smtClean="0"/>
              <a:t>นอกจากนี้</a:t>
            </a:r>
            <a:r>
              <a:rPr lang="th-TH" dirty="0"/>
              <a:t>ยังมีความเป็นไปได้ที่จะใช้ชื่อ </a:t>
            </a:r>
            <a:r>
              <a:rPr lang="en-US" dirty="0" smtClean="0"/>
              <a:t>DNS</a:t>
            </a:r>
          </a:p>
          <a:p>
            <a:pPr lvl="1"/>
            <a:r>
              <a:rPr lang="en-US" dirty="0" err="1" smtClean="0"/>
              <a:t>ExternalName</a:t>
            </a:r>
            <a:r>
              <a:rPr lang="en-US" dirty="0" smtClean="0"/>
              <a:t> </a:t>
            </a:r>
            <a:r>
              <a:rPr lang="th-TH" dirty="0"/>
              <a:t>สามารถให้ชื่อ </a:t>
            </a:r>
            <a:r>
              <a:rPr lang="en-US" dirty="0"/>
              <a:t>DNS </a:t>
            </a:r>
            <a:r>
              <a:rPr lang="th-TH" dirty="0"/>
              <a:t>สำหรับ</a:t>
            </a:r>
            <a:r>
              <a:rPr lang="th-TH" dirty="0" smtClean="0"/>
              <a:t>บริการ</a:t>
            </a:r>
            <a:endParaRPr lang="en-US" dirty="0" smtClean="0"/>
          </a:p>
          <a:p>
            <a:pPr lvl="1"/>
            <a:r>
              <a:rPr lang="th-TH" dirty="0" smtClean="0"/>
              <a:t>เช่น </a:t>
            </a:r>
            <a:r>
              <a:rPr lang="th-TH" dirty="0"/>
              <a:t>สำหรับการค้นพบบริการโดยใช้ </a:t>
            </a:r>
            <a:r>
              <a:rPr lang="en-US" dirty="0" smtClean="0"/>
              <a:t>DNS</a:t>
            </a:r>
          </a:p>
          <a:p>
            <a:pPr lvl="1"/>
            <a:r>
              <a:rPr lang="th-TH" dirty="0" smtClean="0"/>
              <a:t>ใช้</a:t>
            </a:r>
            <a:r>
              <a:rPr lang="th-TH" dirty="0"/>
              <a:t>งานได้เฉพาะเมื่อเปิดใช้งาน </a:t>
            </a:r>
            <a:r>
              <a:rPr lang="en-US" dirty="0"/>
              <a:t>Add-on DNS </a:t>
            </a:r>
            <a:r>
              <a:rPr lang="th-TH" dirty="0" smtClean="0"/>
              <a:t>เท่านั้น</a:t>
            </a:r>
            <a:endParaRPr lang="en-US" dirty="0" smtClean="0"/>
          </a:p>
          <a:p>
            <a:r>
              <a:rPr lang="th-TH" dirty="0" smtClean="0"/>
              <a:t>จะกล่าวภายหลังในปฏิบัติการถัดไป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1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ตัวอย่างสคริปต์ </a:t>
            </a:r>
            <a:r>
              <a:rPr lang="en-US" dirty="0" smtClean="0"/>
              <a:t>Services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dirty="0" smtClean="0"/>
              <a:t>สร้างกับใช้ </a:t>
            </a:r>
            <a:r>
              <a:rPr lang="en-US" dirty="0" err="1" smtClean="0"/>
              <a:t>kubectl</a:t>
            </a:r>
            <a:r>
              <a:rPr lang="en-US" dirty="0" smtClean="0"/>
              <a:t> expose</a:t>
            </a:r>
          </a:p>
          <a:p>
            <a:endParaRPr lang="en-US" dirty="0"/>
          </a:p>
          <a:p>
            <a:endParaRPr lang="en-US" dirty="0" smtClean="0"/>
          </a:p>
          <a:p>
            <a:endParaRPr lang="th-TH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th-TH" dirty="0"/>
              <a:t>บันทึก โดยค่าเริ่มต้นบริการสามารถทำงานระหว่างพอร์ต 30000-32767 เท่านั้น </a:t>
            </a:r>
            <a:r>
              <a:rPr lang="th-TH" dirty="0" smtClean="0"/>
              <a:t>แต่ผู้ปฏิบัติทำได้เปลี่ยน</a:t>
            </a:r>
            <a:r>
              <a:rPr lang="th-TH" dirty="0"/>
              <a:t>พฤติกรรมนี้โดยการเพิ่มอาร์กิวเมนต์ --</a:t>
            </a:r>
            <a:r>
              <a:rPr lang="en-US" dirty="0"/>
              <a:t>service-node-port-range </a:t>
            </a:r>
            <a:r>
              <a:rPr lang="en-US" dirty="0" smtClean="0"/>
              <a:t>=</a:t>
            </a:r>
            <a:r>
              <a:rPr lang="th-TH" dirty="0" smtClean="0"/>
              <a:t> </a:t>
            </a:r>
            <a:r>
              <a:rPr lang="en-US" dirty="0" err="1" smtClean="0"/>
              <a:t>kube-apiserver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th-TH" dirty="0"/>
              <a:t>ในสคริปต์ 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4411682" y="1237957"/>
            <a:ext cx="4572000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r>
              <a:rPr lang="en-US" dirty="0"/>
              <a:t>kind: Service</a:t>
            </a:r>
          </a:p>
          <a:p>
            <a:r>
              <a:rPr lang="en-US" dirty="0"/>
              <a:t>metadata:</a:t>
            </a:r>
          </a:p>
          <a:p>
            <a:r>
              <a:rPr lang="en-US" dirty="0"/>
              <a:t> </a:t>
            </a:r>
            <a:r>
              <a:rPr lang="en-US" dirty="0" smtClean="0"/>
              <a:t>name</a:t>
            </a:r>
            <a:r>
              <a:rPr lang="en-US" dirty="0"/>
              <a:t>: </a:t>
            </a:r>
            <a:r>
              <a:rPr lang="en-US" dirty="0" err="1"/>
              <a:t>helloworld</a:t>
            </a:r>
            <a:r>
              <a:rPr lang="en-US" dirty="0"/>
              <a:t>-service</a:t>
            </a:r>
          </a:p>
          <a:p>
            <a:r>
              <a:rPr lang="en-US" dirty="0"/>
              <a:t>spec:</a:t>
            </a:r>
          </a:p>
          <a:p>
            <a:r>
              <a:rPr lang="en-US" dirty="0" smtClean="0"/>
              <a:t> ports</a:t>
            </a:r>
            <a:r>
              <a:rPr lang="en-US" dirty="0"/>
              <a:t>:</a:t>
            </a:r>
          </a:p>
          <a:p>
            <a:r>
              <a:rPr lang="en-US" dirty="0" smtClean="0"/>
              <a:t> - </a:t>
            </a:r>
            <a:r>
              <a:rPr lang="en-US" dirty="0"/>
              <a:t>port: 31001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nodePort</a:t>
            </a:r>
            <a:r>
              <a:rPr lang="en-US" dirty="0"/>
              <a:t>: 31001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targetPort</a:t>
            </a:r>
            <a:r>
              <a:rPr lang="en-US" dirty="0"/>
              <a:t>: </a:t>
            </a:r>
            <a:r>
              <a:rPr lang="en-US" dirty="0" err="1"/>
              <a:t>nodejs</a:t>
            </a:r>
            <a:r>
              <a:rPr lang="en-US" dirty="0"/>
              <a:t>-port</a:t>
            </a:r>
          </a:p>
          <a:p>
            <a:r>
              <a:rPr lang="en-US" dirty="0" smtClean="0"/>
              <a:t>  protocol</a:t>
            </a:r>
            <a:r>
              <a:rPr lang="en-US" dirty="0"/>
              <a:t>: TCP</a:t>
            </a:r>
          </a:p>
          <a:p>
            <a:r>
              <a:rPr lang="en-US" dirty="0" smtClean="0"/>
              <a:t> selector</a:t>
            </a:r>
            <a:r>
              <a:rPr lang="en-US" dirty="0"/>
              <a:t>:</a:t>
            </a:r>
          </a:p>
          <a:p>
            <a:r>
              <a:rPr lang="en-US" dirty="0" smtClean="0"/>
              <a:t>  app</a:t>
            </a:r>
            <a:r>
              <a:rPr lang="en-US" dirty="0"/>
              <a:t>: </a:t>
            </a:r>
            <a:r>
              <a:rPr lang="en-US" dirty="0" err="1"/>
              <a:t>helloworld</a:t>
            </a:r>
            <a:endParaRPr lang="en-US" dirty="0"/>
          </a:p>
          <a:p>
            <a:r>
              <a:rPr lang="en-US" dirty="0" smtClean="0"/>
              <a:t> type</a:t>
            </a:r>
            <a:r>
              <a:rPr lang="en-US" dirty="0"/>
              <a:t>: </a:t>
            </a:r>
            <a:r>
              <a:rPr lang="en-US" dirty="0" err="1"/>
              <a:t>NodePort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6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ปฏิบัติการการ</a:t>
            </a:r>
            <a:r>
              <a:rPr lang="th-TH" dirty="0" smtClean="0"/>
              <a:t>สร้างบริการใหม่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ป้ายชื่อ</a:t>
            </a:r>
            <a:r>
              <a:rPr lang="en-US" dirty="0" smtClean="0"/>
              <a:t> (Labels)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4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บทเรียนที่ </a:t>
            </a:r>
            <a:r>
              <a:rPr lang="en-US" dirty="0" smtClean="0"/>
              <a:t>1 </a:t>
            </a:r>
            <a:r>
              <a:rPr lang="th-TH" dirty="0" smtClean="0"/>
              <a:t>แนะนำคอร์ส </a:t>
            </a:r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1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ป้ายชื่อ</a:t>
            </a:r>
            <a:r>
              <a:rPr lang="en-US" dirty="0" smtClean="0"/>
              <a:t>(Labels)</a:t>
            </a:r>
            <a:r>
              <a:rPr lang="th-TH" dirty="0" smtClean="0"/>
              <a:t>คืออะไร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เลเบลคือคู่ของคีย์ / ค่าที่สามารถแนบกับอ็อบเจ็กต์</a:t>
            </a:r>
          </a:p>
          <a:p>
            <a:pPr lvl="1"/>
            <a:r>
              <a:rPr lang="th-TH" dirty="0" smtClean="0"/>
              <a:t>ป้าย</a:t>
            </a:r>
            <a:r>
              <a:rPr lang="th-TH" dirty="0"/>
              <a:t>กำกับเป็นเหมือน</a:t>
            </a:r>
            <a:r>
              <a:rPr lang="th-TH" dirty="0" smtClean="0"/>
              <a:t>แท็ก</a:t>
            </a:r>
            <a:r>
              <a:rPr lang="en-US" dirty="0" smtClean="0"/>
              <a:t>(tags)</a:t>
            </a:r>
            <a:r>
              <a:rPr lang="th-TH" dirty="0" smtClean="0"/>
              <a:t>ใน </a:t>
            </a:r>
            <a:r>
              <a:rPr lang="en-US" dirty="0"/>
              <a:t>AWS </a:t>
            </a:r>
            <a:r>
              <a:rPr lang="th-TH" dirty="0"/>
              <a:t>หรือผู้ให้บริการคลาวด์อื่น ๆ ที่ใช้เพื่อ</a:t>
            </a:r>
            <a:r>
              <a:rPr lang="th-TH" dirty="0" smtClean="0"/>
              <a:t>แท็ก</a:t>
            </a:r>
            <a:r>
              <a:rPr lang="en-US" dirty="0" smtClean="0"/>
              <a:t>(tag)</a:t>
            </a:r>
            <a:r>
              <a:rPr lang="th-TH" dirty="0" smtClean="0"/>
              <a:t>ทรัพยากร</a:t>
            </a:r>
            <a:endParaRPr lang="th-TH" dirty="0"/>
          </a:p>
          <a:p>
            <a:r>
              <a:rPr lang="th-TH" dirty="0" smtClean="0"/>
              <a:t>ผู้เรียนสามารถ</a:t>
            </a:r>
            <a:r>
              <a:rPr lang="th-TH" dirty="0"/>
              <a:t>ติดป้ายวัตถุ</a:t>
            </a:r>
            <a:r>
              <a:rPr lang="th-TH" dirty="0" smtClean="0"/>
              <a:t>ของผู้เรียนเช่น </a:t>
            </a:r>
            <a:r>
              <a:rPr lang="en-US" dirty="0" smtClean="0"/>
              <a:t>pod </a:t>
            </a:r>
            <a:r>
              <a:rPr lang="th-TH" dirty="0" smtClean="0"/>
              <a:t>ของผู้เรียน ตาม</a:t>
            </a:r>
            <a:r>
              <a:rPr lang="th-TH" dirty="0"/>
              <a:t>โครงสร้างองค์กร</a:t>
            </a:r>
          </a:p>
          <a:p>
            <a:pPr lvl="1"/>
            <a:r>
              <a:rPr lang="th-TH" dirty="0" smtClean="0"/>
              <a:t>คีย์: สภาพแวดล้อม</a:t>
            </a:r>
            <a:r>
              <a:rPr lang="en-US" dirty="0" smtClean="0"/>
              <a:t>(environment)</a:t>
            </a:r>
            <a:r>
              <a:rPr lang="th-TH" dirty="0" smtClean="0"/>
              <a:t> </a:t>
            </a:r>
            <a:r>
              <a:rPr lang="th-TH" dirty="0"/>
              <a:t>- ค่า: </a:t>
            </a:r>
            <a:r>
              <a:rPr lang="en-US" dirty="0" err="1"/>
              <a:t>dev</a:t>
            </a:r>
            <a:r>
              <a:rPr lang="en-US" dirty="0"/>
              <a:t> / staging / </a:t>
            </a:r>
            <a:r>
              <a:rPr lang="en-US" dirty="0" err="1"/>
              <a:t>qa</a:t>
            </a:r>
            <a:r>
              <a:rPr lang="en-US" dirty="0"/>
              <a:t> / prod</a:t>
            </a:r>
          </a:p>
          <a:p>
            <a:pPr lvl="1"/>
            <a:r>
              <a:rPr lang="th-TH" dirty="0" smtClean="0"/>
              <a:t>คีย์</a:t>
            </a:r>
            <a:r>
              <a:rPr lang="th-TH" dirty="0"/>
              <a:t>: </a:t>
            </a:r>
            <a:r>
              <a:rPr lang="th-TH" dirty="0" smtClean="0"/>
              <a:t>แผนก</a:t>
            </a:r>
            <a:r>
              <a:rPr lang="en-US" dirty="0" smtClean="0"/>
              <a:t>(department)</a:t>
            </a:r>
            <a:r>
              <a:rPr lang="th-TH" dirty="0" smtClean="0"/>
              <a:t> </a:t>
            </a:r>
            <a:r>
              <a:rPr lang="th-TH" dirty="0"/>
              <a:t>- ค่า: วิศวกรรม / การเงิน / การตลาด</a:t>
            </a:r>
          </a:p>
          <a:p>
            <a:r>
              <a:rPr lang="th-TH" dirty="0" smtClean="0"/>
              <a:t>ใน</a:t>
            </a:r>
            <a:r>
              <a:rPr lang="th-TH" dirty="0"/>
              <a:t>ตัวอย่างก่อนหน้า</a:t>
            </a:r>
            <a:r>
              <a:rPr lang="th-TH" dirty="0" smtClean="0"/>
              <a:t>ของผู้เรียน ผู้เรียนพร้อมที่ใช้ป้ายชื่อเพื่อ</a:t>
            </a:r>
            <a:r>
              <a:rPr lang="th-TH" dirty="0"/>
              <a:t>ติดแท็กพ็</a:t>
            </a:r>
            <a:r>
              <a:rPr lang="th-TH" dirty="0" smtClean="0"/>
              <a:t>อด</a:t>
            </a:r>
            <a:r>
              <a:rPr lang="en-US" dirty="0" smtClean="0"/>
              <a:t> (tag pods)</a:t>
            </a:r>
            <a:r>
              <a:rPr lang="th-TH" dirty="0" smtClean="0"/>
              <a:t>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5334529"/>
            <a:ext cx="457200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metadata:</a:t>
            </a:r>
          </a:p>
          <a:p>
            <a:r>
              <a:rPr lang="en-US" dirty="0" smtClean="0"/>
              <a:t> name</a:t>
            </a:r>
            <a:r>
              <a:rPr lang="en-US" dirty="0"/>
              <a:t>: nodehelloworld.example.com</a:t>
            </a:r>
          </a:p>
          <a:p>
            <a:r>
              <a:rPr lang="en-US" dirty="0" smtClean="0"/>
              <a:t> labels: </a:t>
            </a:r>
            <a:endParaRPr lang="en-US" dirty="0"/>
          </a:p>
          <a:p>
            <a:r>
              <a:rPr lang="en-US" dirty="0" smtClean="0"/>
              <a:t>  app</a:t>
            </a:r>
            <a:r>
              <a:rPr lang="en-US" dirty="0"/>
              <a:t>: </a:t>
            </a:r>
            <a:r>
              <a:rPr lang="en-US" dirty="0" err="1"/>
              <a:t>helloworld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8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ป้ายชื่อ</a:t>
            </a:r>
            <a:r>
              <a:rPr lang="en-US" dirty="0"/>
              <a:t>(Labels)</a:t>
            </a:r>
            <a:r>
              <a:rPr lang="th-TH" dirty="0"/>
              <a:t>คือ</a:t>
            </a:r>
            <a:r>
              <a:rPr lang="th-TH" dirty="0" smtClean="0"/>
              <a:t>อะไร</a:t>
            </a:r>
            <a:r>
              <a:rPr lang="en-US" dirty="0" smtClean="0"/>
              <a:t> </a:t>
            </a:r>
            <a:r>
              <a:rPr lang="th-TH" dirty="0" smtClean="0"/>
              <a:t>(ต่อ)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ป้ายกำกับ</a:t>
            </a:r>
            <a:r>
              <a:rPr lang="th-TH" b="1" dirty="0" smtClean="0"/>
              <a:t>ไม่</a:t>
            </a:r>
            <a:r>
              <a:rPr lang="th-TH" b="1" dirty="0" smtClean="0"/>
              <a:t>ต้อง</a:t>
            </a:r>
            <a:r>
              <a:rPr lang="th-TH" b="1" dirty="0" smtClean="0"/>
              <a:t>ซ้ำ</a:t>
            </a:r>
            <a:r>
              <a:rPr lang="th-TH" b="1" dirty="0" smtClean="0"/>
              <a:t>กัน </a:t>
            </a:r>
            <a:r>
              <a:rPr lang="th-TH" dirty="0" smtClean="0"/>
              <a:t>และ</a:t>
            </a:r>
            <a:r>
              <a:rPr lang="th-TH" dirty="0"/>
              <a:t>สามารถเพิ่ม</a:t>
            </a:r>
            <a:r>
              <a:rPr lang="th-TH" b="1" dirty="0"/>
              <a:t>ป้ายกำกับได้หลายรายการ</a:t>
            </a:r>
            <a:r>
              <a:rPr lang="th-TH" dirty="0"/>
              <a:t>ในวัตถุเดียว</a:t>
            </a:r>
          </a:p>
          <a:p>
            <a:r>
              <a:rPr lang="th-TH" dirty="0" smtClean="0"/>
              <a:t>เมื่อ</a:t>
            </a:r>
            <a:r>
              <a:rPr lang="th-TH" dirty="0"/>
              <a:t>ติดป้ายกำกับกับ</a:t>
            </a:r>
            <a:r>
              <a:rPr lang="th-TH" dirty="0" smtClean="0"/>
              <a:t>วัตถุ</a:t>
            </a:r>
            <a:r>
              <a:rPr lang="en-US" dirty="0" smtClean="0"/>
              <a:t> </a:t>
            </a:r>
            <a:r>
              <a:rPr lang="th-TH" dirty="0" smtClean="0"/>
              <a:t>ผู้เรียนสามารถ</a:t>
            </a:r>
            <a:r>
              <a:rPr lang="th-TH" dirty="0"/>
              <a:t>ใช้ตัวกรองเพื่อ </a:t>
            </a:r>
            <a:r>
              <a:rPr lang="th-TH" dirty="0" smtClean="0"/>
              <a:t>จำกัดผลลัพธ์</a:t>
            </a:r>
            <a:r>
              <a:rPr lang="th-TH" dirty="0" smtClean="0"/>
              <a:t>ขอบเขต</a:t>
            </a:r>
            <a:r>
              <a:rPr lang="th-TH" dirty="0"/>
              <a:t>ให้แคบ</a:t>
            </a:r>
            <a:r>
              <a:rPr lang="th-TH" dirty="0" smtClean="0"/>
              <a:t>ลง</a:t>
            </a:r>
          </a:p>
          <a:p>
            <a:pPr lvl="1"/>
            <a:r>
              <a:rPr lang="th-TH" dirty="0" smtClean="0"/>
              <a:t>สิ่งนี้</a:t>
            </a:r>
            <a:r>
              <a:rPr lang="th-TH" dirty="0"/>
              <a:t>เรียกว่า </a:t>
            </a:r>
            <a:r>
              <a:rPr lang="th-TH" dirty="0" smtClean="0"/>
              <a:t>ตัวเลือกป้ายชื่อ (</a:t>
            </a:r>
            <a:r>
              <a:rPr lang="en-US" dirty="0" smtClean="0"/>
              <a:t>Label Selectors</a:t>
            </a:r>
            <a:r>
              <a:rPr lang="th-TH" dirty="0" smtClean="0"/>
              <a:t>)</a:t>
            </a:r>
            <a:endParaRPr lang="en-US" dirty="0"/>
          </a:p>
          <a:p>
            <a:r>
              <a:rPr lang="th-TH" dirty="0" smtClean="0"/>
              <a:t>การ</a:t>
            </a:r>
            <a:r>
              <a:rPr lang="th-TH" dirty="0"/>
              <a:t>ใช้</a:t>
            </a:r>
            <a:r>
              <a:rPr lang="th-TH" dirty="0" smtClean="0"/>
              <a:t>ตัวเลือกป้ายชื่อ ผู้เรียนสามารถ</a:t>
            </a:r>
            <a:r>
              <a:rPr lang="th-TH" dirty="0"/>
              <a:t>ใช้นิพจน์ที่ตรงกันเพื่อ</a:t>
            </a:r>
            <a:r>
              <a:rPr lang="th-TH" dirty="0" smtClean="0"/>
              <a:t>จับคู่ป้ายชื่อ</a:t>
            </a:r>
          </a:p>
          <a:p>
            <a:pPr lvl="1"/>
            <a:r>
              <a:rPr lang="th-TH" dirty="0" smtClean="0"/>
              <a:t>ตัวอย่างเช่น</a:t>
            </a:r>
            <a:r>
              <a:rPr lang="en-US" dirty="0" smtClean="0"/>
              <a:t> pod </a:t>
            </a:r>
            <a:r>
              <a:rPr lang="th-TH" dirty="0" smtClean="0"/>
              <a:t>เฉพาะ</a:t>
            </a:r>
            <a:r>
              <a:rPr lang="th-TH" dirty="0"/>
              <a:t>สามารถทำงานบนโหนดที่มีป้ายกำกับ</a:t>
            </a:r>
            <a:r>
              <a:rPr lang="th-TH" dirty="0" smtClean="0"/>
              <a:t>เท่านั้นกับ “สภาพแวดล้อม” </a:t>
            </a:r>
            <a:r>
              <a:rPr lang="en-US" dirty="0" smtClean="0"/>
              <a:t>(environment)</a:t>
            </a:r>
            <a:r>
              <a:rPr lang="th-TH" dirty="0" smtClean="0"/>
              <a:t> </a:t>
            </a:r>
            <a:r>
              <a:rPr lang="th-TH" dirty="0"/>
              <a:t>เท่ากับ“ การพัฒนา</a:t>
            </a:r>
            <a:r>
              <a:rPr lang="th-TH" dirty="0" smtClean="0"/>
              <a:t>”</a:t>
            </a:r>
            <a:r>
              <a:rPr lang="en-US" dirty="0" smtClean="0"/>
              <a:t> (development)</a:t>
            </a:r>
            <a:endParaRPr lang="th-TH" dirty="0" smtClean="0"/>
          </a:p>
          <a:p>
            <a:pPr lvl="1"/>
            <a:r>
              <a:rPr lang="th-TH" dirty="0" smtClean="0"/>
              <a:t>การ</a:t>
            </a:r>
            <a:r>
              <a:rPr lang="th-TH" dirty="0"/>
              <a:t>จับคู่ที่ซับซ้อนมากขึ้น:“ สภาพแวดล้อม</a:t>
            </a:r>
            <a:r>
              <a:rPr lang="th-TH" dirty="0" smtClean="0"/>
              <a:t>”</a:t>
            </a:r>
            <a:r>
              <a:rPr lang="en-US" dirty="0" smtClean="0"/>
              <a:t>(environment)</a:t>
            </a:r>
            <a:r>
              <a:rPr lang="th-TH" dirty="0" smtClean="0"/>
              <a:t> </a:t>
            </a:r>
            <a:r>
              <a:rPr lang="th-TH" dirty="0"/>
              <a:t>ใน“ การพัฒนา</a:t>
            </a:r>
            <a:r>
              <a:rPr lang="th-TH" dirty="0" smtClean="0"/>
              <a:t>”</a:t>
            </a:r>
            <a:r>
              <a:rPr lang="en-US" dirty="0" smtClean="0"/>
              <a:t> (development)</a:t>
            </a:r>
            <a:r>
              <a:rPr lang="th-TH" dirty="0" smtClean="0"/>
              <a:t> </a:t>
            </a:r>
            <a:r>
              <a:rPr lang="th-TH" dirty="0"/>
              <a:t>หรือ“ </a:t>
            </a:r>
            <a:r>
              <a:rPr lang="en-US" dirty="0" err="1"/>
              <a:t>qa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2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ป้ายชื่อโหนด </a:t>
            </a:r>
            <a:r>
              <a:rPr lang="en-US" dirty="0" smtClean="0"/>
              <a:t>(Node Labels)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ผู้เรียนสามารถใช้ป้ายชื่อไปแท็กโหนด </a:t>
            </a:r>
            <a:r>
              <a:rPr lang="en-US" dirty="0" smtClean="0"/>
              <a:t>(nodes)</a:t>
            </a:r>
          </a:p>
          <a:p>
            <a:r>
              <a:rPr lang="th-TH" dirty="0" smtClean="0"/>
              <a:t>โหนดหนึ่งที่ถูกใส่แท็ก, ผู้เรียนสามารถใช้ ตัวเลือกป้ายชื่อ เพื่ออนุญาตให้ </a:t>
            </a:r>
            <a:r>
              <a:rPr lang="en-US" dirty="0" smtClean="0"/>
              <a:t>pods </a:t>
            </a:r>
            <a:r>
              <a:rPr lang="th-TH" dirty="0" smtClean="0"/>
              <a:t>รันเฉพาะ โหนดเฉพาะ </a:t>
            </a:r>
            <a:r>
              <a:rPr lang="en-US" dirty="0" smtClean="0"/>
              <a:t>(specific nodes)</a:t>
            </a:r>
          </a:p>
          <a:p>
            <a:r>
              <a:rPr lang="th-TH" dirty="0" smtClean="0"/>
              <a:t>มีการเลือกสองขั้น ที่ต้องการเพื่อรัน </a:t>
            </a:r>
            <a:r>
              <a:rPr lang="en-US" dirty="0" smtClean="0"/>
              <a:t>pod </a:t>
            </a:r>
            <a:r>
              <a:rPr lang="th-TH" dirty="0" smtClean="0"/>
              <a:t>บนชุดที่ระบุเฉพาะโหนด</a:t>
            </a:r>
            <a:r>
              <a:rPr lang="en-US" dirty="0" smtClean="0"/>
              <a:t>:</a:t>
            </a:r>
          </a:p>
          <a:p>
            <a:pPr lvl="1"/>
            <a:r>
              <a:rPr lang="th-TH" dirty="0" smtClean="0"/>
              <a:t>ลำดับแรก ผู้ใช้แท็ก </a:t>
            </a:r>
            <a:r>
              <a:rPr lang="en-US" dirty="0" smtClean="0"/>
              <a:t>(tag)</a:t>
            </a:r>
            <a:r>
              <a:rPr lang="th-TH" dirty="0" smtClean="0"/>
              <a:t> ในโหนด</a:t>
            </a:r>
          </a:p>
          <a:p>
            <a:pPr lvl="1"/>
            <a:r>
              <a:rPr lang="th-TH" dirty="0" smtClean="0"/>
              <a:t>แล้วเพิ่ม </a:t>
            </a:r>
            <a:r>
              <a:rPr lang="en-US" dirty="0" err="1" smtClean="0"/>
              <a:t>nodeSelector</a:t>
            </a:r>
            <a:r>
              <a:rPr lang="en-US" dirty="0" smtClean="0"/>
              <a:t> </a:t>
            </a:r>
            <a:r>
              <a:rPr lang="th-TH" dirty="0" smtClean="0"/>
              <a:t>เพื่อกำหนดค่า </a:t>
            </a:r>
            <a:r>
              <a:rPr lang="en-US" dirty="0" smtClean="0"/>
              <a:t>pod </a:t>
            </a:r>
            <a:r>
              <a:rPr lang="th-TH" dirty="0" smtClean="0"/>
              <a:t>ของผู้เรียน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6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การใส่ป้ายชื่อโหนด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ขั้นแรกของการระบุหนึ่ง</a:t>
            </a:r>
            <a:br>
              <a:rPr lang="th-TH" dirty="0" smtClean="0"/>
            </a:br>
            <a:r>
              <a:rPr lang="th-TH" dirty="0" smtClean="0"/>
              <a:t>หรือหลายป้ายชื่อไปในโหนด</a:t>
            </a:r>
          </a:p>
          <a:p>
            <a:r>
              <a:rPr lang="th-TH" dirty="0" smtClean="0"/>
              <a:t>ขั้นสองการเพิ่ม </a:t>
            </a:r>
            <a:r>
              <a:rPr lang="en-US" dirty="0" smtClean="0"/>
              <a:t>pod </a:t>
            </a:r>
            <a:r>
              <a:rPr lang="th-TH" dirty="0" smtClean="0"/>
              <a:t>เพื่อ</a:t>
            </a:r>
            <a:br>
              <a:rPr lang="th-TH" dirty="0" smtClean="0"/>
            </a:br>
            <a:r>
              <a:rPr lang="th-TH" dirty="0" smtClean="0"/>
              <a:t>ใช้กับป้ายชื่อ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43350" y="2607622"/>
            <a:ext cx="4572000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r>
              <a:rPr lang="en-US" dirty="0"/>
              <a:t>kind: Pod</a:t>
            </a:r>
          </a:p>
          <a:p>
            <a:r>
              <a:rPr lang="en-US" dirty="0"/>
              <a:t>metadata:</a:t>
            </a:r>
          </a:p>
          <a:p>
            <a:r>
              <a:rPr lang="en-US" dirty="0"/>
              <a:t> name: nodehelloworld.example.com</a:t>
            </a:r>
          </a:p>
          <a:p>
            <a:r>
              <a:rPr lang="en-US" dirty="0"/>
              <a:t> labels:</a:t>
            </a:r>
          </a:p>
          <a:p>
            <a:r>
              <a:rPr lang="en-US" dirty="0"/>
              <a:t>  app: </a:t>
            </a:r>
            <a:r>
              <a:rPr lang="en-US" dirty="0" err="1"/>
              <a:t>helloworld</a:t>
            </a:r>
            <a:endParaRPr lang="en-US" dirty="0"/>
          </a:p>
          <a:p>
            <a:r>
              <a:rPr lang="en-US" dirty="0"/>
              <a:t>spec:</a:t>
            </a:r>
          </a:p>
          <a:p>
            <a:r>
              <a:rPr lang="en-US" dirty="0"/>
              <a:t> containers:</a:t>
            </a:r>
          </a:p>
          <a:p>
            <a:r>
              <a:rPr lang="en-US" dirty="0"/>
              <a:t> - name: k8s-demo</a:t>
            </a:r>
          </a:p>
          <a:p>
            <a:r>
              <a:rPr lang="en-US" dirty="0"/>
              <a:t>  image: </a:t>
            </a:r>
            <a:r>
              <a:rPr lang="en-US" dirty="0" err="1" smtClean="0"/>
              <a:t>sipadocker</a:t>
            </a:r>
            <a:r>
              <a:rPr lang="en-US" dirty="0" smtClean="0"/>
              <a:t>/k8s-demo</a:t>
            </a:r>
            <a:endParaRPr lang="en-US" dirty="0"/>
          </a:p>
          <a:p>
            <a:r>
              <a:rPr lang="en-US" dirty="0"/>
              <a:t>  ports:</a:t>
            </a:r>
          </a:p>
          <a:p>
            <a:r>
              <a:rPr lang="en-US" dirty="0"/>
              <a:t>   - </a:t>
            </a:r>
            <a:r>
              <a:rPr lang="en-US" dirty="0" err="1"/>
              <a:t>containerPort</a:t>
            </a:r>
            <a:r>
              <a:rPr lang="en-US" dirty="0"/>
              <a:t>: 3000</a:t>
            </a:r>
          </a:p>
          <a:p>
            <a:r>
              <a:rPr lang="en-US" b="1" dirty="0"/>
              <a:t>  </a:t>
            </a:r>
            <a:r>
              <a:rPr lang="en-US" b="1" dirty="0" err="1"/>
              <a:t>nodeSelector</a:t>
            </a:r>
            <a:r>
              <a:rPr lang="en-US" b="1" dirty="0"/>
              <a:t>:</a:t>
            </a:r>
          </a:p>
          <a:p>
            <a:r>
              <a:rPr lang="en-US" b="1" dirty="0"/>
              <a:t>   hardware: high-spec</a:t>
            </a:r>
          </a:p>
        </p:txBody>
      </p:sp>
      <p:sp>
        <p:nvSpPr>
          <p:cNvPr id="5" name="Rectangle 4"/>
          <p:cNvSpPr/>
          <p:nvPr/>
        </p:nvSpPr>
        <p:spPr>
          <a:xfrm>
            <a:off x="3943350" y="1690689"/>
            <a:ext cx="485626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label nodes node1 hardware=high-spec</a:t>
            </a:r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label nodes node2 hardware=low-spec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8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ปฏิบัติการการ</a:t>
            </a:r>
            <a:r>
              <a:rPr lang="th-TH" dirty="0" smtClean="0"/>
              <a:t>ใช้ </a:t>
            </a:r>
            <a:r>
              <a:rPr lang="en-US" dirty="0" smtClean="0"/>
              <a:t>Node Selector </a:t>
            </a:r>
            <a:r>
              <a:rPr lang="th-TH" dirty="0" smtClean="0"/>
              <a:t>กับป้ายชื่อ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4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การตรวจสอบสุขภาพ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3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อธิบายการตรวจสอบสุขภาพ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หากแอปพลิเคชันของผู้เรียนทำงานผิดปกติ </a:t>
            </a:r>
            <a:r>
              <a:rPr lang="en-US" dirty="0" smtClean="0"/>
              <a:t>pod </a:t>
            </a:r>
            <a:r>
              <a:rPr lang="th-TH" dirty="0" smtClean="0"/>
              <a:t>และ </a:t>
            </a:r>
            <a:r>
              <a:rPr lang="en-US" dirty="0" smtClean="0"/>
              <a:t>container </a:t>
            </a:r>
            <a:r>
              <a:rPr lang="th-TH" dirty="0" smtClean="0"/>
              <a:t>สามารถ</a:t>
            </a:r>
            <a:r>
              <a:rPr lang="th-TH" dirty="0"/>
              <a:t>ทำงานได้ </a:t>
            </a:r>
            <a:r>
              <a:rPr lang="th-TH" dirty="0" smtClean="0"/>
              <a:t>แต่แอปพลิเคชันอาจจะไม่</a:t>
            </a:r>
            <a:r>
              <a:rPr lang="th-TH" dirty="0"/>
              <a:t>ทำงานอีกต่อไป</a:t>
            </a:r>
          </a:p>
          <a:p>
            <a:r>
              <a:rPr lang="th-TH" dirty="0" smtClean="0"/>
              <a:t>ใน</a:t>
            </a:r>
            <a:r>
              <a:rPr lang="th-TH" dirty="0"/>
              <a:t>การตรวจจับและแก้ไขปัญหา</a:t>
            </a:r>
            <a:r>
              <a:rPr lang="th-TH" dirty="0" smtClean="0"/>
              <a:t>เกี่ยวกับแอปพลิเคชันของผู้เรียน ผู้เรียนสามารถเรียกใช้การตรวจสอบสุขภาพ</a:t>
            </a:r>
            <a:endParaRPr lang="th-TH" dirty="0"/>
          </a:p>
          <a:p>
            <a:r>
              <a:rPr lang="th-TH" dirty="0" smtClean="0"/>
              <a:t>ผู้เรียนสามารถ</a:t>
            </a:r>
            <a:r>
              <a:rPr lang="th-TH" dirty="0"/>
              <a:t>รันการตรวจสุขภาพได้ 2 แบบ</a:t>
            </a:r>
          </a:p>
          <a:p>
            <a:pPr lvl="1"/>
            <a:r>
              <a:rPr lang="th-TH" dirty="0" smtClean="0"/>
              <a:t>เรียกใช้</a:t>
            </a:r>
            <a:r>
              <a:rPr lang="th-TH" dirty="0"/>
              <a:t>คำสั่ง</a:t>
            </a:r>
            <a:r>
              <a:rPr lang="th-TH" dirty="0" smtClean="0"/>
              <a:t>ใน</a:t>
            </a:r>
            <a:r>
              <a:rPr lang="en-US" dirty="0" smtClean="0"/>
              <a:t>Container</a:t>
            </a:r>
            <a:r>
              <a:rPr lang="th-TH" dirty="0" smtClean="0"/>
              <a:t>เป็น</a:t>
            </a:r>
            <a:r>
              <a:rPr lang="th-TH" dirty="0" smtClean="0"/>
              <a:t>รอบ</a:t>
            </a:r>
          </a:p>
          <a:p>
            <a:pPr lvl="1"/>
            <a:r>
              <a:rPr lang="th-TH" dirty="0" smtClean="0"/>
              <a:t>รอบตรวจสอบบน </a:t>
            </a:r>
            <a:r>
              <a:rPr lang="en-US" dirty="0"/>
              <a:t>URL (HTTP</a:t>
            </a:r>
            <a:r>
              <a:rPr lang="en-US" dirty="0" smtClean="0"/>
              <a:t>)</a:t>
            </a:r>
            <a:endParaRPr lang="th-TH" dirty="0"/>
          </a:p>
          <a:p>
            <a:r>
              <a:rPr lang="th-TH" dirty="0" smtClean="0"/>
              <a:t>แอปพลิเคชันการ</a:t>
            </a:r>
            <a:r>
              <a:rPr lang="th-TH" dirty="0"/>
              <a:t>ผลิตทั่วไปที่อยู่เบื้องหลังตัวโหลดบาลานซ์ควร</a:t>
            </a:r>
            <a:r>
              <a:rPr lang="th-TH" dirty="0" smtClean="0"/>
              <a:t>มีการ</a:t>
            </a:r>
            <a:r>
              <a:rPr lang="th-TH" dirty="0"/>
              <a:t>ตรวจ</a:t>
            </a:r>
            <a:r>
              <a:rPr lang="th-TH" dirty="0" smtClean="0"/>
              <a:t>สุขภาพเสมอในการดำเนินการในบางเส้นทาง เพื่อให้</a:t>
            </a:r>
            <a:r>
              <a:rPr lang="th-TH" dirty="0"/>
              <a:t>แน่ใจ</a:t>
            </a:r>
            <a:r>
              <a:rPr lang="th-TH" dirty="0" smtClean="0"/>
              <a:t>ว่าแอปมีความพร้อมใช้และราบรื่น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ตัวอย่างการกำหนดค่าของการตรวจสุขภาพ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1690689"/>
            <a:ext cx="4572000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r>
              <a:rPr lang="en-US" dirty="0"/>
              <a:t>kind: Pod</a:t>
            </a:r>
          </a:p>
          <a:p>
            <a:r>
              <a:rPr lang="en-US" dirty="0"/>
              <a:t>metadata:</a:t>
            </a:r>
          </a:p>
          <a:p>
            <a:r>
              <a:rPr lang="en-US" dirty="0"/>
              <a:t> name: nodehelloworld.example.com</a:t>
            </a:r>
          </a:p>
          <a:p>
            <a:r>
              <a:rPr lang="en-US" dirty="0"/>
              <a:t> labels:</a:t>
            </a:r>
          </a:p>
          <a:p>
            <a:r>
              <a:rPr lang="en-US" dirty="0"/>
              <a:t>  app: </a:t>
            </a:r>
            <a:r>
              <a:rPr lang="en-US" dirty="0" err="1"/>
              <a:t>helloworld</a:t>
            </a:r>
            <a:endParaRPr lang="en-US" dirty="0"/>
          </a:p>
          <a:p>
            <a:r>
              <a:rPr lang="en-US" dirty="0"/>
              <a:t>spec:</a:t>
            </a:r>
          </a:p>
          <a:p>
            <a:r>
              <a:rPr lang="en-US" dirty="0"/>
              <a:t> containers:</a:t>
            </a:r>
          </a:p>
          <a:p>
            <a:r>
              <a:rPr lang="en-US" dirty="0"/>
              <a:t> - name: k8s-demo</a:t>
            </a:r>
          </a:p>
          <a:p>
            <a:r>
              <a:rPr lang="en-US" dirty="0"/>
              <a:t>  image: </a:t>
            </a:r>
            <a:r>
              <a:rPr lang="en-US" dirty="0" err="1" smtClean="0"/>
              <a:t>sipadocker</a:t>
            </a:r>
            <a:r>
              <a:rPr lang="en-US" dirty="0" smtClean="0"/>
              <a:t>/k8s-demo</a:t>
            </a:r>
            <a:endParaRPr lang="en-US" dirty="0"/>
          </a:p>
          <a:p>
            <a:r>
              <a:rPr lang="en-US" dirty="0"/>
              <a:t>  ports:</a:t>
            </a:r>
          </a:p>
          <a:p>
            <a:r>
              <a:rPr lang="en-US" dirty="0"/>
              <a:t>  - </a:t>
            </a:r>
            <a:r>
              <a:rPr lang="en-US" dirty="0" err="1"/>
              <a:t>containerPort</a:t>
            </a:r>
            <a:r>
              <a:rPr lang="en-US" dirty="0"/>
              <a:t>: 3000</a:t>
            </a:r>
          </a:p>
          <a:p>
            <a:r>
              <a:rPr lang="en-US" b="1" dirty="0"/>
              <a:t>  </a:t>
            </a:r>
            <a:r>
              <a:rPr lang="en-US" b="1" dirty="0" err="1"/>
              <a:t>livenessProbe</a:t>
            </a:r>
            <a:r>
              <a:rPr lang="en-US" b="1" dirty="0"/>
              <a:t>:</a:t>
            </a:r>
          </a:p>
          <a:p>
            <a:r>
              <a:rPr lang="en-US" b="1" dirty="0"/>
              <a:t>   </a:t>
            </a:r>
            <a:r>
              <a:rPr lang="en-US" b="1" dirty="0" err="1"/>
              <a:t>httpGet</a:t>
            </a:r>
            <a:r>
              <a:rPr lang="en-US" b="1" dirty="0"/>
              <a:t>:</a:t>
            </a:r>
          </a:p>
          <a:p>
            <a:r>
              <a:rPr lang="en-US" b="1" dirty="0"/>
              <a:t>   path: /</a:t>
            </a:r>
          </a:p>
          <a:p>
            <a:r>
              <a:rPr lang="en-US" b="1" dirty="0"/>
              <a:t>   port: 3000</a:t>
            </a:r>
          </a:p>
          <a:p>
            <a:r>
              <a:rPr lang="en-US" b="1" dirty="0"/>
              <a:t>  </a:t>
            </a:r>
            <a:r>
              <a:rPr lang="en-US" b="1" dirty="0" err="1"/>
              <a:t>initialDelaySeconds</a:t>
            </a:r>
            <a:r>
              <a:rPr lang="en-US" b="1" dirty="0"/>
              <a:t>: 15</a:t>
            </a:r>
          </a:p>
          <a:p>
            <a:r>
              <a:rPr lang="en-US" b="1" dirty="0"/>
              <a:t>  </a:t>
            </a:r>
            <a:r>
              <a:rPr lang="en-US" b="1" dirty="0" err="1"/>
              <a:t>timeoutSeconds</a:t>
            </a:r>
            <a:r>
              <a:rPr lang="en-US" b="1" dirty="0"/>
              <a:t>: 30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9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ปฏิบัติการการ</a:t>
            </a:r>
            <a:r>
              <a:rPr lang="th-TH" dirty="0" smtClean="0"/>
              <a:t>แสดงวิธีการตรวจสอบสุขภาพ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1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การตรวจสอบความพร้อม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9D6-CB12-4A65-B707-2FD42906EA25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80077</TotalTime>
  <Words>17511</Words>
  <Application>Microsoft Office PowerPoint</Application>
  <PresentationFormat>On-screen Show (4:3)</PresentationFormat>
  <Paragraphs>2632</Paragraphs>
  <Slides>402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402</vt:i4>
      </vt:variant>
    </vt:vector>
  </HeadingPairs>
  <TitlesOfParts>
    <vt:vector size="412" baseType="lpstr">
      <vt:lpstr>Angsana New</vt:lpstr>
      <vt:lpstr>Arial</vt:lpstr>
      <vt:lpstr>Calibri</vt:lpstr>
      <vt:lpstr>Calibri Light</vt:lpstr>
      <vt:lpstr>Cordia New</vt:lpstr>
      <vt:lpstr>ERQLTW+Helvetica-Light</vt:lpstr>
      <vt:lpstr>TH Sarabun New</vt:lpstr>
      <vt:lpstr>Times New Roman</vt:lpstr>
      <vt:lpstr>URPYXU+Helvetica-Bold</vt:lpstr>
      <vt:lpstr>Office Theme</vt:lpstr>
      <vt:lpstr>เรียนรู้ DevOps: Kubernetes</vt:lpstr>
      <vt:lpstr>Kubernetes</vt:lpstr>
      <vt:lpstr>ทำไม Kubernetes</vt:lpstr>
      <vt:lpstr>Kubernetes </vt:lpstr>
      <vt:lpstr>วิทยากร</vt:lpstr>
      <vt:lpstr>มีอะไรบ้างใน Kubernetes</vt:lpstr>
      <vt:lpstr>เวอร์ชันที่ติดตั้ง</vt:lpstr>
      <vt:lpstr>ภาพรวมของหลักสูตร</vt:lpstr>
      <vt:lpstr>บทเรียนที่ 1 แนะนำคอร์ส Kubernetes</vt:lpstr>
      <vt:lpstr>คำแนะนำหลักสูตร</vt:lpstr>
      <vt:lpstr>วัตถุประสงค์หลักสูตร</vt:lpstr>
      <vt:lpstr>Kubernetes</vt:lpstr>
      <vt:lpstr>การตอบสนอง และสนับสนุน</vt:lpstr>
      <vt:lpstr>เอกสารขั้นตอนปฏิบัติ</vt:lpstr>
      <vt:lpstr>Kubernetes คืออะไร</vt:lpstr>
      <vt:lpstr>Kubernetes คืออะไร</vt:lpstr>
      <vt:lpstr>Kubernetes คืออะไร (ต่อ)</vt:lpstr>
      <vt:lpstr>ข้อดีของ Kubernetes</vt:lpstr>
      <vt:lpstr>Container (Containers)</vt:lpstr>
      <vt:lpstr>Virtual Machines vs Containers</vt:lpstr>
      <vt:lpstr>Containers บนผู้ให้บริการคลาวด์</vt:lpstr>
      <vt:lpstr>Docker</vt:lpstr>
      <vt:lpstr>ประโยชน์ Docker</vt:lpstr>
      <vt:lpstr>Containerization</vt:lpstr>
      <vt:lpstr>การกำหนดค่าติดตั้ง Kubernetes</vt:lpstr>
      <vt:lpstr>การติดตั้ง Kubernetes</vt:lpstr>
      <vt:lpstr>การติดตั้ง Kubernetes(ต่อ)</vt:lpstr>
      <vt:lpstr>การกำหนดค่าติดตั้ง Kubernetes</vt:lpstr>
      <vt:lpstr>การกำหนดค่า Minikube</vt:lpstr>
      <vt:lpstr>การกำหนดค่า Minikube (ต่อ)</vt:lpstr>
      <vt:lpstr>ปฏิบัติการการสร้าง Kubernetes โดยใช้ minikube</vt:lpstr>
      <vt:lpstr>ปฏิบัติการการใช้ kubernetes โดยใช้ docker client</vt:lpstr>
      <vt:lpstr>การติดตั้ง Kubernetes โดยเทียบ minikube vs docker client vs kops vs kubeadm</vt:lpstr>
      <vt:lpstr>Minikube/docker client/kops/kubeadm</vt:lpstr>
      <vt:lpstr>Minikube/docker client/kops/kubeadm (ต่อ)</vt:lpstr>
      <vt:lpstr>การติดตั้ง Kubernetes บน AWS</vt:lpstr>
      <vt:lpstr>การกำหนดค่าติดตั้งบนคลาวด์</vt:lpstr>
      <vt:lpstr>การเริ่มต้น kops</vt:lpstr>
      <vt:lpstr>ปฏิบัติการการติดตั้ง Kubernetes บน AWS</vt:lpstr>
      <vt:lpstr>ปฏิบัติการ การแก้ปัญหา DNS</vt:lpstr>
      <vt:lpstr>การสร้าง Containers โดยสร้างแอปใน Docker</vt:lpstr>
      <vt:lpstr>การสร้าง containers</vt:lpstr>
      <vt:lpstr>Dockerfile</vt:lpstr>
      <vt:lpstr>การสร้างโครงการ docker build </vt:lpstr>
      <vt:lpstr>ปฏิบัติการ การสร้าง docker image ด้วยตนเอง</vt:lpstr>
      <vt:lpstr>Docker Registry</vt:lpstr>
      <vt:lpstr>Dockerfile</vt:lpstr>
      <vt:lpstr>Dockerfile (คำสั่ง) </vt:lpstr>
      <vt:lpstr>สิ่งที่ควรรู้ Docker</vt:lpstr>
      <vt:lpstr>อิมเมจที่จะใช้สำหรับแอป</vt:lpstr>
      <vt:lpstr>ปฏิบัติการการนำอิมเมจ docker ไปใส่ใน docker hub</vt:lpstr>
      <vt:lpstr>ปฏิบัติการสร้างแอปครั้งแรก</vt:lpstr>
      <vt:lpstr>การสร้างแอปครั้งแรก</vt:lpstr>
      <vt:lpstr>สร้าง pod</vt:lpstr>
      <vt:lpstr>คำสั่งที่ควรทราบ</vt:lpstr>
      <vt:lpstr>ปฏิบัติการการรัน first app</vt:lpstr>
      <vt:lpstr>LoadBalancer สำหรับ firstapp</vt:lpstr>
      <vt:lpstr>การกำหนดค่า LoadBalance</vt:lpstr>
      <vt:lpstr>ค่ากำหนดไฟล์ Load Balancer</vt:lpstr>
      <vt:lpstr>ปฏิบัติการ การรัน first app หลัง load balancer</vt:lpstr>
      <vt:lpstr>แนะนำ Kubernetes แบบ recap</vt:lpstr>
      <vt:lpstr>ภาพการทำงานของแอป</vt:lpstr>
      <vt:lpstr>คำสั่งในการดำเนินการ</vt:lpstr>
      <vt:lpstr>ค่ากำหนดใน Cluster กับ Docker Hub</vt:lpstr>
      <vt:lpstr>คำสั่งที่กำหนด Pod ใน Kubernetes Cluster</vt:lpstr>
      <vt:lpstr>ค่าเก็บ Pod busybox</vt:lpstr>
      <vt:lpstr>บทเรียนที่ 2 พื้นฐาน Kubernetes</vt:lpstr>
      <vt:lpstr>สถาปัตยกรรมโหนด (Node)</vt:lpstr>
      <vt:lpstr>ภาพรวมของสถาปัตยกรรม</vt:lpstr>
      <vt:lpstr>การปรับขนาดของ pods</vt:lpstr>
      <vt:lpstr>การปรับขนาด</vt:lpstr>
      <vt:lpstr>การปรับขนาด(ต่อ1)</vt:lpstr>
      <vt:lpstr>การปรับขนาด(ต่อ2)</vt:lpstr>
      <vt:lpstr>การปรับขนาด(ต่อ3)</vt:lpstr>
      <vt:lpstr>ปฏิบัติการ การปรับขนาดแนวนอน pod กับ Replication controller</vt:lpstr>
      <vt:lpstr>การใช้งาน (Deployments)</vt:lpstr>
      <vt:lpstr>การกำหนด Replication</vt:lpstr>
      <vt:lpstr>การใช้งาน (Deployments)</vt:lpstr>
      <vt:lpstr>การใช้งาน (ต่อ)</vt:lpstr>
      <vt:lpstr>ตัวอย่างของการใช้งาน</vt:lpstr>
      <vt:lpstr>คำสั่งที่ใช้</vt:lpstr>
      <vt:lpstr>ปฏิบัติการการใช้งาน (deployment)</vt:lpstr>
      <vt:lpstr>บริการ (Services)</vt:lpstr>
      <vt:lpstr>รู้จัก Services</vt:lpstr>
      <vt:lpstr>รู้จัก Services(ต่อ1)</vt:lpstr>
      <vt:lpstr>รู้จัก Services(ต่อ2)</vt:lpstr>
      <vt:lpstr>ตัวอย่างสคริปต์ Services </vt:lpstr>
      <vt:lpstr>ปฏิบัติการการสร้างบริการใหม่</vt:lpstr>
      <vt:lpstr>ป้ายชื่อ (Labels)</vt:lpstr>
      <vt:lpstr>ป้ายชื่อ(Labels)คืออะไร</vt:lpstr>
      <vt:lpstr>ป้ายชื่อ(Labels)คืออะไร (ต่อ)</vt:lpstr>
      <vt:lpstr>ป้ายชื่อโหนด (Node Labels)</vt:lpstr>
      <vt:lpstr>การใส่ป้ายชื่อโหนด</vt:lpstr>
      <vt:lpstr>ปฏิบัติการการใช้ Node Selector กับป้ายชื่อ</vt:lpstr>
      <vt:lpstr>การตรวจสอบสุขภาพ</vt:lpstr>
      <vt:lpstr>อธิบายการตรวจสอบสุขภาพ</vt:lpstr>
      <vt:lpstr>ตัวอย่างการกำหนดค่าของการตรวจสุขภาพ</vt:lpstr>
      <vt:lpstr>ปฏิบัติการการแสดงวิธีการตรวจสอบสุขภาพ</vt:lpstr>
      <vt:lpstr>การตรวจสอบความพร้อม</vt:lpstr>
      <vt:lpstr>การตรวจสอบความพร้อมคืออะไร (Readiness Probe)</vt:lpstr>
      <vt:lpstr>การตรวจสอบความพร้อมคืออะไร (ต่อ)</vt:lpstr>
      <vt:lpstr>ปฏิบัติการ การแสดงการตรวจสอบสุขภาพ (readinessProbe)</vt:lpstr>
      <vt:lpstr>Pod State</vt:lpstr>
      <vt:lpstr>Pod State คืออะไร</vt:lpstr>
      <vt:lpstr>อธิบายสถานะ Pod</vt:lpstr>
      <vt:lpstr>สถานะของ Pod อื่นๆที่ใช้</vt:lpstr>
      <vt:lpstr>การใช้คำสั่ง describe ดู Pod state</vt:lpstr>
      <vt:lpstr>สถานะของ PodConditions:</vt:lpstr>
      <vt:lpstr>ตัวอย่างของสถานะ Container</vt:lpstr>
      <vt:lpstr>วงจรชีวิต Pod</vt:lpstr>
      <vt:lpstr>วงจรชีวิต Pod</vt:lpstr>
      <vt:lpstr>ปฏิบัติการวงจรชีวิต Pod</vt:lpstr>
      <vt:lpstr>ความลับ (Secrets)</vt:lpstr>
      <vt:lpstr>ความลับ(Secrets)คืออะไร</vt:lpstr>
      <vt:lpstr>Secrets สามารถใช้ได้อย่างไร</vt:lpstr>
      <vt:lpstr>การสร้างไฟล์ความลับ</vt:lpstr>
      <vt:lpstr>การสร้างไฟล์ความลับด้วยการกำหนด yaml</vt:lpstr>
      <vt:lpstr>การใช้ Secrets สร้าง environment variables</vt:lpstr>
      <vt:lpstr>การใช้งาน Secrets โดยระบุความลับในไฟล์</vt:lpstr>
      <vt:lpstr>ปฏิบัติการการใช้ความลับ (Secrets)</vt:lpstr>
      <vt:lpstr>ปฏิบัติการ Wordpress</vt:lpstr>
      <vt:lpstr>Web UI</vt:lpstr>
      <vt:lpstr>รู้จัก Web UI</vt:lpstr>
      <vt:lpstr>วิธีใช้ Web UI</vt:lpstr>
      <vt:lpstr>การใช้ Web UI กับ minikube</vt:lpstr>
      <vt:lpstr>ปฏิบัติการ Web UI กับ Kops</vt:lpstr>
      <vt:lpstr>ปฏิบัติการ Web UI</vt:lpstr>
      <vt:lpstr>หัวข้อขั้นสูง</vt:lpstr>
      <vt:lpstr>การใช้ Service Discovery โดย DNS</vt:lpstr>
      <vt:lpstr>Kubernetes กับ DNS</vt:lpstr>
      <vt:lpstr>ตัวอย่างของที่แอป 1 สามารถเข้าถึงแอป 2 ด้วย DNS</vt:lpstr>
      <vt:lpstr>ทำงานอย่างไรกับ DNS</vt:lpstr>
      <vt:lpstr>ปฏิบัติการ Service Discovery</vt:lpstr>
      <vt:lpstr>ConfigMap</vt:lpstr>
      <vt:lpstr>รู้จักกับ ConfigMap</vt:lpstr>
      <vt:lpstr>ค่ากำหนดใน ConfigMap</vt:lpstr>
      <vt:lpstr>สร้างไฟล์ configmap เพื่อใช้</vt:lpstr>
      <vt:lpstr>สร้าง pod ที่ระบุใน ConfigMap กับการใช้โวลูม</vt:lpstr>
      <vt:lpstr>สร้าง pod ที่ระบุใน ConfigMap เป็นตัวแปร environment</vt:lpstr>
      <vt:lpstr>ปฏิบัติการ ConfigMap</vt:lpstr>
      <vt:lpstr>Ingress</vt:lpstr>
      <vt:lpstr>ความหมายของ Ingress</vt:lpstr>
      <vt:lpstr>ผังภาพการทำงาน Ingress</vt:lpstr>
      <vt:lpstr>สร้างไฟล์กฎ Ingress เพื่อใช้ Ingress object</vt:lpstr>
      <vt:lpstr>ปฏิบัติการ Ingress Controller</vt:lpstr>
      <vt:lpstr>DNS ภายนอก</vt:lpstr>
      <vt:lpstr>DNS ภายนอกกับ Ingress</vt:lpstr>
      <vt:lpstr>DNS ภายนอกกับ Ingress(ต่อ)</vt:lpstr>
      <vt:lpstr>Ingress กับ LB และ DNS ภายนอก</vt:lpstr>
      <vt:lpstr>ปฏิบัติการ DNS ภายนอก</vt:lpstr>
      <vt:lpstr>โวลูม (Volumes) การรันแอปกับสถานะ</vt:lpstr>
      <vt:lpstr>โวลูมคืออะไร</vt:lpstr>
      <vt:lpstr>โวลูม Kubernetes</vt:lpstr>
      <vt:lpstr>การใช้โวลูม</vt:lpstr>
      <vt:lpstr>โวลูมกรณีที่โหนดหยุดทำงาน</vt:lpstr>
      <vt:lpstr>การใช้ Volumes </vt:lpstr>
      <vt:lpstr>การสร้าง Pod และกำหนดค่าโวลูม</vt:lpstr>
      <vt:lpstr>ปฏิบัติการการใช้โวลูม</vt:lpstr>
      <vt:lpstr>การจัดเตรียมโวลูม</vt:lpstr>
      <vt:lpstr>การจัดเตรียมโวลูม</vt:lpstr>
      <vt:lpstr>การใช้การจัดเตรียมโวลูมล่วงหน้าอัตโนมัติ</vt:lpstr>
      <vt:lpstr>การสร้างไฟล์โวลูมล่วงหน้าขึ้นเอง</vt:lpstr>
      <vt:lpstr>การปล่อย pod ใช้โวลูม</vt:lpstr>
      <vt:lpstr>ปฏิบัติการ Wordpress กับโวลูม</vt:lpstr>
      <vt:lpstr>Pod Presets</vt:lpstr>
      <vt:lpstr>Pod Presets คืออะไร</vt:lpstr>
      <vt:lpstr>ตัวอย่าง Pod Preset</vt:lpstr>
      <vt:lpstr>การใช้ Pod Preset</vt:lpstr>
      <vt:lpstr>ปฏิบัติการ Pod Presets</vt:lpstr>
      <vt:lpstr>StatefulSets</vt:lpstr>
      <vt:lpstr>StatefulSets คืออะไร</vt:lpstr>
      <vt:lpstr>StatefulSets กับการใช้ DNS</vt:lpstr>
      <vt:lpstr>การเริ่มต้น และการถอดถอน StatefulSets </vt:lpstr>
      <vt:lpstr>ปฏิบัติการ StatefulSets-Cassandra</vt:lpstr>
      <vt:lpstr>Daemon Sets</vt:lpstr>
      <vt:lpstr>Daemon Sets คืออะไร</vt:lpstr>
      <vt:lpstr>กรณีการใช้งานทั่วไป:</vt:lpstr>
      <vt:lpstr>ตัวอย่าง Daemon Sets</vt:lpstr>
      <vt:lpstr>การเฝ้าดูการใช้ทรัพยากร</vt:lpstr>
      <vt:lpstr>การเฝ้าดูการใช้ทรัพยากร Heapster</vt:lpstr>
      <vt:lpstr>การเฝ้าดูการใช้ทรัพยากร (ต่อ)</vt:lpstr>
      <vt:lpstr>ผังภาพแสดงการเฝ้าดูการใช้ทรัพยากร</vt:lpstr>
      <vt:lpstr>ปฏิบัติการ การใช้เครื่องแม่ข่ายในการวัดผล (Kubernetes 1.8+)</vt:lpstr>
      <vt:lpstr>ปฏิบัติการการกำหนด heapster กับ influxdb และ Grafana</vt:lpstr>
      <vt:lpstr>การปรับขนาดอัตโนมัติ (Autoscaling)</vt:lpstr>
      <vt:lpstr>การปรับขนาดอัตโนมัติ</vt:lpstr>
      <vt:lpstr>การปรับขนาดอัตโนมัติ (ต่อ)</vt:lpstr>
      <vt:lpstr>ตัวอย่างการปรับขนาดอัตโนมัติ</vt:lpstr>
      <vt:lpstr>การสร้าง Pod ซึ่งใช้ทดสอบการปรับขนาดอัตโนมัติ</vt:lpstr>
      <vt:lpstr>ตัวอย่างค่าระบุการปรับขนาดอัตโนมัติ</vt:lpstr>
      <vt:lpstr>ปฏิบัติการ การปรับขนาดอัตโนมัติ</vt:lpstr>
      <vt:lpstr>ความสัมพันธ์ (Affinity) และ ต่อต้านความสัมพันธ์ (Anti-affinity)</vt:lpstr>
      <vt:lpstr>Affinity และ Anti-affinity</vt:lpstr>
      <vt:lpstr>คุณสมบัติ Affinity และ Anti-affinity </vt:lpstr>
      <vt:lpstr>การใช้ node affinity และ pod affinity/anti-affinity</vt:lpstr>
      <vt:lpstr>สองชนิดของ node affinity</vt:lpstr>
      <vt:lpstr>ตัวอย่าง Affinity และ anti-affinity </vt:lpstr>
      <vt:lpstr>การถ่วงน้ำหนัก Affinity และ anti-affinity </vt:lpstr>
      <vt:lpstr>Built-in node labels </vt:lpstr>
      <vt:lpstr>ปฏิบัติการ Affinity และ anti-affinity </vt:lpstr>
      <vt:lpstr>Interpod Affinity และ anti-affinity </vt:lpstr>
      <vt:lpstr>Interpod Affinity และ anti-affinity คืออะไร</vt:lpstr>
      <vt:lpstr>การใช้งาน Interpod Affinity และ anti-affinity</vt:lpstr>
      <vt:lpstr>การใช้งาน Interpod Affinity และ anti-affinity (ต่อ)</vt:lpstr>
      <vt:lpstr>ผังภาพ Interpod Affinity</vt:lpstr>
      <vt:lpstr>ผังภาพ Interpod Affinity : App-db</vt:lpstr>
      <vt:lpstr>Pod affinity vs. Pod anti-affinity</vt:lpstr>
      <vt:lpstr>ตัวอย่าง Interpod anti-affinity </vt:lpstr>
      <vt:lpstr>Interpod Affinity และ Anti-affinit</vt:lpstr>
      <vt:lpstr>ปฏิบัติการ Interpod affinity</vt:lpstr>
      <vt:lpstr>ปฏิบัติการ Pod Anti-Affinity</vt:lpstr>
      <vt:lpstr>Taints และ Tolerations  (Taints and tolerations)</vt:lpstr>
      <vt:lpstr>เข้าใจจุดอ่อน (taint) และความทนทาน (Toleration)</vt:lpstr>
      <vt:lpstr>Taints และ Tolerations</vt:lpstr>
      <vt:lpstr>Taints และ Tolerations</vt:lpstr>
      <vt:lpstr>Taints และ Tolerations</vt:lpstr>
      <vt:lpstr>Taints และ Tolerations</vt:lpstr>
      <vt:lpstr>ตัวอย่างกรณีการใช้ Taints และ Tolerations</vt:lpstr>
      <vt:lpstr>ตัวอย่างค่ากำหนด Taints และ Tolerations</vt:lpstr>
      <vt:lpstr>ค่าแสดงสถานะของ Taints และ tolerations</vt:lpstr>
      <vt:lpstr>ปฏิบัติการ Taints และ Tolerations</vt:lpstr>
      <vt:lpstr>การระบุปรับแต่งทรัพยากร</vt:lpstr>
      <vt:lpstr>การระบุปรับแต่งทรัพยากร</vt:lpstr>
      <vt:lpstr>การระบุปรับแต่งทรัพยากร(ต่อ)</vt:lpstr>
      <vt:lpstr>ตัวดำเนินการ (Operators)</vt:lpstr>
      <vt:lpstr>ตัวดำเนินการ (Operators)</vt:lpstr>
      <vt:lpstr>ตัวดำเนินการ (ต่อ)</vt:lpstr>
      <vt:lpstr>ตัวอย่างไฟล์ yaml</vt:lpstr>
      <vt:lpstr>ปฏิบัติการร Postgres-Operator</vt:lpstr>
      <vt:lpstr>การกำหนดการงานตามรอบ Cron Job</vt:lpstr>
      <vt:lpstr>ฟังก์ชัน Cron Jobs</vt:lpstr>
      <vt:lpstr>การบริหารงาน Kubernetes</vt:lpstr>
      <vt:lpstr>Master Services</vt:lpstr>
      <vt:lpstr>ภาพรวมสถาปัตยกรรม</vt:lpstr>
      <vt:lpstr>กำหนดขนาดทรัพยากร</vt:lpstr>
      <vt:lpstr>การกำหนดขนาดทรัพยากร</vt:lpstr>
      <vt:lpstr>การกำหนดขนาดทรัพยากร(ต่อ)</vt:lpstr>
      <vt:lpstr>ตัวอย่างการกำหนดขนาดทรัพยากร</vt:lpstr>
      <vt:lpstr>การกำหนดขนาดทรัพยากร(ต่อ)</vt:lpstr>
      <vt:lpstr>ค่าจำกัดทรัพยากรซึ่งสามารถระบุได้</vt:lpstr>
      <vt:lpstr>ค่าจำกัดออปเจคซึ่งสามารถระบุได้</vt:lpstr>
      <vt:lpstr>Namespaces</vt:lpstr>
      <vt:lpstr>Namespaces คืออะไร</vt:lpstr>
      <vt:lpstr>อธิบายการใช้ Namespace</vt:lpstr>
      <vt:lpstr>การสร้าง การเรียกดู และการกำหนด Namespaces</vt:lpstr>
      <vt:lpstr>การจำกัดทรัพยากรภายใน namespace</vt:lpstr>
      <vt:lpstr>การสร้างการจำกัดออปเจคใน namespace</vt:lpstr>
      <vt:lpstr>ปฏิบัติการการจำกัดทรัพยากรบน namespace</vt:lpstr>
      <vt:lpstr>การบริหารงานผู้ใช้</vt:lpstr>
      <vt:lpstr>การบริหารงานผู้ใช้</vt:lpstr>
      <vt:lpstr>กลยุทธ์การพิสูจน์ตัวตนของผู้ใช้ทั่วไป</vt:lpstr>
      <vt:lpstr>การบริหารงานผู้ใช้</vt:lpstr>
      <vt:lpstr>ความอิสระจากกลไกพิสูจน์ตัวตน</vt:lpstr>
      <vt:lpstr>หลังจากพิสูจน์ตัวตน</vt:lpstr>
      <vt:lpstr>การมอบหมาย (Authorization)</vt:lpstr>
      <vt:lpstr>ปฏิบัติการการเพิ่มผู้ใช้</vt:lpstr>
      <vt:lpstr>RBAC</vt:lpstr>
      <vt:lpstr>การมอบหมายงาน (Authorization)</vt:lpstr>
      <vt:lpstr>การมอบหมายที่พร้อมใช้</vt:lpstr>
      <vt:lpstr>การมอบหมายที่พร้อมใช้(ต่อ)</vt:lpstr>
      <vt:lpstr>RBAC</vt:lpstr>
      <vt:lpstr>การบริหารทรัพยากรใน RBAC</vt:lpstr>
      <vt:lpstr>การกำหนดสิทธิ์อ่านไป pods และ secrets ในค่าเริ่มต้น namespace</vt:lpstr>
      <vt:lpstr>การสร้างบทบาทใหม่</vt:lpstr>
      <vt:lpstr>สร้างบทบาทใหม่ และกระจายไปทุก namespace</vt:lpstr>
      <vt:lpstr>สร้างบทบาทใหม่ และนำไปใช้ทุก namespace</vt:lpstr>
      <vt:lpstr>ปฏิบัติการการกำหนดสิทธิ์ RBAC</vt:lpstr>
      <vt:lpstr>การกำหนดเครือข่าย (Networking)</vt:lpstr>
      <vt:lpstr>การกำหนดค่าเครือข่าย</vt:lpstr>
      <vt:lpstr>การกำหนดค่าเครือข่าย(ต่อ)</vt:lpstr>
      <vt:lpstr>Kubernet networking บน AWS</vt:lpstr>
      <vt:lpstr>การกำหนดเครือข่าย</vt:lpstr>
      <vt:lpstr>ผังภาพ Flannel</vt:lpstr>
      <vt:lpstr>การบำรุงรักษา Node</vt:lpstr>
      <vt:lpstr>การบำรุงรักษาโหนด</vt:lpstr>
      <vt:lpstr>การบำรุงรักษาโหนด(ต่อ)</vt:lpstr>
      <vt:lpstr>คำสั่งเพื่อการบำรุงรักษาโหนด</vt:lpstr>
      <vt:lpstr>ปฏิบัติการ การระบายโหนด</vt:lpstr>
      <vt:lpstr>ความพร้อมใช้สูง  (High Availability)</vt:lpstr>
      <vt:lpstr>ความเข้าใจความพร้อมใช้สูง</vt:lpstr>
      <vt:lpstr>ภาพรวมของสถาปัตยกรรม HA</vt:lpstr>
      <vt:lpstr>ผังสถาปัตยกรรมสอง - HA</vt:lpstr>
      <vt:lpstr>คำอธิบายความพร้อมใช้สูง</vt:lpstr>
      <vt:lpstr>ปฏิบัติการค่ากำหนด HA</vt:lpstr>
      <vt:lpstr>การรวมกัน (Federation)</vt:lpstr>
      <vt:lpstr>การรวมกันคืออะไร</vt:lpstr>
      <vt:lpstr>การกำหนดค่าติดตั้งการรวมกัน</vt:lpstr>
      <vt:lpstr>การเข้ารหัสการติดต่อ  (TLS บน AWS ELB)</vt:lpstr>
      <vt:lpstr>การเข้ารหัสการติดต่อบน AWS ELB คืออะไร</vt:lpstr>
      <vt:lpstr>ตัวอย่างการใช้งาน TLS บน AWS ELB</vt:lpstr>
      <vt:lpstr>ตัวอย่างการใช้งาน TLS บน AWS ELB (ต่อ1)</vt:lpstr>
      <vt:lpstr>ตัวอย่างการใช้งาน TLS บน AWS ELB (ต่อ2)</vt:lpstr>
      <vt:lpstr>ปฏิบัติการการใช้งาน TLS บน AWS ELB</vt:lpstr>
      <vt:lpstr>การทำแพกเกจ และการกระจาย</vt:lpstr>
      <vt:lpstr>Helm</vt:lpstr>
      <vt:lpstr>Helm คืออะไร</vt:lpstr>
      <vt:lpstr>การเริ่มใช้ Helm</vt:lpstr>
      <vt:lpstr>การใช้ Helm - charts</vt:lpstr>
      <vt:lpstr>การใช้ Helm – charts (ต่อ)</vt:lpstr>
      <vt:lpstr>ตัวอย่างการใช้ต้นแบบ Helm – charts </vt:lpstr>
      <vt:lpstr>คำสั่งทั่วไปของ Helm</vt:lpstr>
      <vt:lpstr>ปฏิบัติการ Helm charts</vt:lpstr>
      <vt:lpstr>การสร้าง helm charts ของตนเอง</vt:lpstr>
      <vt:lpstr>การสร้าง helm charts</vt:lpstr>
      <vt:lpstr>ไฟล์ที่จำเป็นสำหรับ chart ใหม่ </vt:lpstr>
      <vt:lpstr>ปฏิบัติการ helm create Name</vt:lpstr>
      <vt:lpstr>ปฏิบัติการ node-app-demo helm chart</vt:lpstr>
      <vt:lpstr>ปฏิบัติการการสร้าง chart repository โดยการใช้ AWS S3</vt:lpstr>
      <vt:lpstr>ปฏิบัติการ สร้าง และกระจาย Chart โดยการใช้ Jenkins</vt:lpstr>
      <vt:lpstr>Serverless </vt:lpstr>
      <vt:lpstr>Serverless คืออะไร</vt:lpstr>
      <vt:lpstr>Serverless คืออะไร(ต่อ)</vt:lpstr>
      <vt:lpstr>ตัวอย่างของฟังก์ชัน AWS Lambda</vt:lpstr>
      <vt:lpstr>Serverless ใน Kubernetes</vt:lpstr>
      <vt:lpstr>Serverless ใน Kubernetes (ต่อ)</vt:lpstr>
      <vt:lpstr>Kubeless</vt:lpstr>
      <vt:lpstr>Kubeless คืออะไร</vt:lpstr>
      <vt:lpstr>Kubeless รองรับกับภาษา</vt:lpstr>
      <vt:lpstr>ฟังก์ชันที่สนับสนุน Kubeless</vt:lpstr>
      <vt:lpstr>ฟังก์ชันที่สนับสนุน Kubeless(ต่อ)</vt:lpstr>
      <vt:lpstr>ปฏิบัติการ Kubeless</vt:lpstr>
      <vt:lpstr>ปฏิบัติการ Kubeless - PubSub</vt:lpstr>
      <vt:lpstr>ปฏิบัติการ Kubeless UI</vt:lpstr>
      <vt:lpstr>Microservices</vt:lpstr>
      <vt:lpstr>Microservices คืออะไร</vt:lpstr>
      <vt:lpstr>Microservices-Monoliths</vt:lpstr>
      <vt:lpstr>Microservices-Monoliths (ต่อ)</vt:lpstr>
      <vt:lpstr>Service Mesh</vt:lpstr>
      <vt:lpstr>ผังภาพ Microservices</vt:lpstr>
      <vt:lpstr>ผังภาพ Microservices (ต่อ)</vt:lpstr>
      <vt:lpstr>Istio</vt:lpstr>
      <vt:lpstr>ปฏิบัติการการติดตั้ง Istio</vt:lpstr>
      <vt:lpstr>ปฏิบัติการ แอป Istio </vt:lpstr>
      <vt:lpstr>การเขียนแอป Hello World</vt:lpstr>
      <vt:lpstr>ปฏิบัติการการหาเส้นทางจราจร</vt:lpstr>
      <vt:lpstr>การเขียนแอป Hello World – v2</vt:lpstr>
      <vt:lpstr>ปฏิบัติการการกระจาย Canary</vt:lpstr>
      <vt:lpstr>การถ่วงน้ำหนักแอป Hello world – v2</vt:lpstr>
      <vt:lpstr>ปฏิบัติการการลองใหม่</vt:lpstr>
      <vt:lpstr>การเขียนแอป Hello World – v3</vt:lpstr>
      <vt:lpstr>ความปลอดภัยโดยใช้ TLS สองทาง</vt:lpstr>
      <vt:lpstr>ภาพรวมความปลอดภัย</vt:lpstr>
      <vt:lpstr>Hello world app</vt:lpstr>
      <vt:lpstr>ปฏิบัติการ RBAC ใน istio</vt:lpstr>
      <vt:lpstr>ความปลอดภัย</vt:lpstr>
      <vt:lpstr>การพิสูจน์ตัวตนของผู้ใช้ปลายทาง</vt:lpstr>
      <vt:lpstr>การพิสูจน์ตัวตนของผู้ใช้ปลายทาง(ต่อ1)</vt:lpstr>
      <vt:lpstr>การพิสูจน์ตัวตนของผู้ใช้ปลายทาง(ต่อ2)</vt:lpstr>
      <vt:lpstr>การพิสูจน์ตัวตนของผู้ใช้ปลายทาง(ต่อ3)</vt:lpstr>
      <vt:lpstr>การพิสูจน์ตัวตนของผู้ใช้ปลายทาง(ต่อ4)</vt:lpstr>
      <vt:lpstr>การพิสูจน์ตัวตนของผู้ใช้ปลายทาง(ต่อ5)</vt:lpstr>
      <vt:lpstr>การทำงาน hello world app</vt:lpstr>
      <vt:lpstr>ปฏิบัติการการพิสูจน์ตัวตนของผู้ใช้ปลายทาง</vt:lpstr>
      <vt:lpstr>ปฏิบัติการ Egress traffic</vt:lpstr>
      <vt:lpstr>Egress traffic </vt:lpstr>
      <vt:lpstr>ปฏิบัติการ Distributed tracing</vt:lpstr>
      <vt:lpstr>Distributed tracing</vt:lpstr>
      <vt:lpstr>ปฏิบัติการ Metrics กับ Grafana</vt:lpstr>
      <vt:lpstr>ตัวควบคุมการรับเข้า (Admission Controllers)</vt:lpstr>
      <vt:lpstr>ตัวควบคุมการรับเข้าคืออะไร</vt:lpstr>
      <vt:lpstr>การเปิดใช้ตัวควบคุมการรับเข้า</vt:lpstr>
      <vt:lpstr>ตารางอธิบายตัวควบคุมการรับเข้า</vt:lpstr>
      <vt:lpstr>ตารางอธิบายตัวควบคุมการรับเข้า (ต่อ1)</vt:lpstr>
      <vt:lpstr>ตารางอธิบายตัวควบคุมการรับเข้า (ต่อ2)</vt:lpstr>
      <vt:lpstr>ผังตัวควบคุมการรับเข้า </vt:lpstr>
      <vt:lpstr>นโยบายความปลอดภัย Pod</vt:lpstr>
      <vt:lpstr>นโยบายความปลอดภัย Pod</vt:lpstr>
      <vt:lpstr>นโยบายความปลอดภัย Pod(ต่อ1)</vt:lpstr>
      <vt:lpstr>นโยบายความปลอดภัย Pod(ต่อ2)</vt:lpstr>
      <vt:lpstr>ปฏิบัติการนโยบายความปลอดภัย Pod</vt:lpstr>
      <vt:lpstr>Skaffold</vt:lpstr>
      <vt:lpstr>Skaffold คืออะไร</vt:lpstr>
      <vt:lpstr>Skaffold workflow</vt:lpstr>
      <vt:lpstr>ความสามารถในการต่อเข้า Skaffold</vt:lpstr>
      <vt:lpstr>สถานะ Skaffold pipeline</vt:lpstr>
      <vt:lpstr>ปฏิบัติการ Skaffold</vt:lpstr>
      <vt:lpstr>etcd</vt:lpstr>
      <vt:lpstr>etcd คืออะไร</vt:lpstr>
      <vt:lpstr>การทำงาน etcd</vt:lpstr>
      <vt:lpstr>การตัดสินใจใน etcd</vt:lpstr>
      <vt:lpstr>ไฟล์ snapshot ของ etcd</vt:lpstr>
      <vt:lpstr>ประชามติ Raft</vt:lpstr>
      <vt:lpstr>อัลกอริทึมประชามติ Raft</vt:lpstr>
      <vt:lpstr>ปฏิบัติการการสำรอง และกู้คืนใน kops</vt:lpstr>
      <vt:lpstr>สุดท้าย</vt:lpstr>
      <vt:lpstr>เรียนรู้สิ่งอื่นๆกับ AWS EKS</vt:lpstr>
      <vt:lpstr>AWS EKS คืออะไร</vt:lpstr>
      <vt:lpstr>AWS EKS คืออะไร (ต่อ)</vt:lpstr>
      <vt:lpstr>คำสั่งบริหารจัดการ AWS EKS</vt:lpstr>
      <vt:lpstr>ปฏิบัติการ AWS EKS</vt:lpstr>
      <vt:lpstr>บทบาท IAM สำหรับบัญชีบริการ</vt:lpstr>
      <vt:lpstr>IRSA คืออะไร</vt:lpstr>
      <vt:lpstr>ตัวอย่างสคริปต์ IRSA</vt:lpstr>
      <vt:lpstr>ผังอธิบาย IRSA</vt:lpstr>
      <vt:lpstr>ปฏิบัติการ IAM Roles for ServiceAccounts</vt:lpstr>
      <vt:lpstr>Flux</vt:lpstr>
      <vt:lpstr>Flux คืออะไร</vt:lpstr>
      <vt:lpstr>Flux เชื่อมกับ CNCF</vt:lpstr>
      <vt:lpstr>ผังภาพแสดง Flux</vt:lpstr>
      <vt:lpstr>ปฏิบัติการ Flux</vt:lpstr>
      <vt:lpstr>คำถาม</vt:lpstr>
      <vt:lpstr>จบการบรรยาย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เรียนรู้ DevOps: Kubernetes</dc:title>
  <dc:creator>Khajorn Sinaphiromsaran</dc:creator>
  <cp:lastModifiedBy>Khajorn Sinaphiromsaran</cp:lastModifiedBy>
  <cp:revision>322</cp:revision>
  <dcterms:created xsi:type="dcterms:W3CDTF">2020-04-13T07:25:47Z</dcterms:created>
  <dcterms:modified xsi:type="dcterms:W3CDTF">2020-07-02T15:57:10Z</dcterms:modified>
</cp:coreProperties>
</file>