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1450" r:id="rId2"/>
    <p:sldId id="1451" r:id="rId3"/>
    <p:sldId id="1452" r:id="rId4"/>
    <p:sldId id="1453" r:id="rId5"/>
    <p:sldId id="1454" r:id="rId6"/>
    <p:sldId id="1455" r:id="rId7"/>
    <p:sldId id="1456" r:id="rId8"/>
    <p:sldId id="1457" r:id="rId9"/>
    <p:sldId id="1458" r:id="rId10"/>
    <p:sldId id="1459" r:id="rId11"/>
    <p:sldId id="1460" r:id="rId12"/>
    <p:sldId id="1461" r:id="rId13"/>
    <p:sldId id="1462" r:id="rId14"/>
    <p:sldId id="1463" r:id="rId15"/>
    <p:sldId id="1464" r:id="rId16"/>
    <p:sldId id="1465" r:id="rId17"/>
    <p:sldId id="1466" r:id="rId18"/>
    <p:sldId id="1467" r:id="rId19"/>
    <p:sldId id="1468" r:id="rId20"/>
    <p:sldId id="1469" r:id="rId21"/>
    <p:sldId id="1470" r:id="rId22"/>
    <p:sldId id="1471" r:id="rId23"/>
    <p:sldId id="1472" r:id="rId24"/>
    <p:sldId id="1473" r:id="rId25"/>
    <p:sldId id="1474" r:id="rId26"/>
    <p:sldId id="1475" r:id="rId27"/>
    <p:sldId id="1476" r:id="rId28"/>
    <p:sldId id="1477" r:id="rId29"/>
    <p:sldId id="1478" r:id="rId30"/>
    <p:sldId id="1479" r:id="rId31"/>
    <p:sldId id="1480" r:id="rId32"/>
    <p:sldId id="1481" r:id="rId33"/>
    <p:sldId id="1482" r:id="rId34"/>
    <p:sldId id="1483" r:id="rId35"/>
  </p:sldIdLst>
  <p:sldSz cx="9144000" cy="5143500" type="screen16x9"/>
  <p:notesSz cx="6797675" cy="9926638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4" autoAdjust="0"/>
    <p:restoredTop sz="94049" autoAdjust="0"/>
  </p:normalViewPr>
  <p:slideViewPr>
    <p:cSldViewPr snapToGrid="0">
      <p:cViewPr varScale="1">
        <p:scale>
          <a:sx n="143" d="100"/>
          <a:sy n="143" d="100"/>
        </p:scale>
        <p:origin x="97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351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90C57-591E-433A-94ED-E214F47D0DE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67819-1F53-4D2F-9C1D-7DB1D968C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29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EE472-0E86-4017-831F-5523AFE6B7D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E9901-20C5-4C09-9346-6397207F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20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-6349"/>
            <a:ext cx="9144000" cy="5016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E76BB3F-EC35-4905-A5EC-4D78F0DCE7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30238" y="1199755"/>
            <a:ext cx="7886700" cy="2064146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427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8999"/>
            <a:ext cx="8005425" cy="3893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5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4802076"/>
            <a:ext cx="9144000" cy="3414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58999"/>
            <a:ext cx="9144000" cy="389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90" y="525043"/>
            <a:ext cx="8996516" cy="4235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56036" y="483215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5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E76BB3F-EC35-4905-A5EC-4D78F0DCE7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9144000" cy="513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448356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12700" y="4762440"/>
            <a:ext cx="231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Prof. </a:t>
            </a:r>
            <a:r>
              <a:rPr lang="en-US" sz="1000" b="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Woongsoo</a:t>
            </a:r>
            <a:r>
              <a:rPr lang="en-US" sz="1000" b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Na(WSNA@KONGJU)</a:t>
            </a:r>
          </a:p>
          <a:p>
            <a:r>
              <a:rPr lang="en-US" sz="1000" b="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Kongju</a:t>
            </a:r>
            <a:r>
              <a:rPr lang="en-US" sz="1000" b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National University (KNU)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941185" y="4775140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0" baseline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Programming</a:t>
            </a:r>
          </a:p>
          <a:p>
            <a:pPr algn="ctr"/>
            <a:r>
              <a:rPr lang="en-US" altLang="ko-KR" sz="1000" b="0" baseline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ko-KR" sz="1000" b="0" baseline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2022 </a:t>
            </a:r>
            <a:r>
              <a:rPr lang="en-US" altLang="ko-KR" sz="1000" b="0" baseline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Fall)</a:t>
            </a:r>
            <a:endParaRPr lang="en-US" altLang="ko-KR" sz="1000" b="0" dirty="0">
              <a:solidFill>
                <a:schemeClr val="accent5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54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Python Programming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Lecture </a:t>
            </a:r>
            <a:r>
              <a:rPr lang="en-US" smtClean="0">
                <a:solidFill>
                  <a:schemeClr val="tx1"/>
                </a:solidFill>
              </a:rPr>
              <a:t>#3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</a:rPr>
              <a:t>조건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반복문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ko-KR" b="1" dirty="0"/>
              <a:t>Prof. </a:t>
            </a:r>
            <a:r>
              <a:rPr lang="en-US" altLang="ko-KR" b="1" dirty="0" err="1"/>
              <a:t>Woongsoo</a:t>
            </a:r>
            <a:r>
              <a:rPr lang="en-US" altLang="ko-KR" b="1" dirty="0"/>
              <a:t> Na(wsna@kongju.re.kr)</a:t>
            </a:r>
          </a:p>
          <a:p>
            <a:pPr algn="just"/>
            <a:r>
              <a:rPr lang="en-US" altLang="ko-KR" dirty="0"/>
              <a:t>Division of Computer Science and Engineering, </a:t>
            </a:r>
            <a:r>
              <a:rPr lang="en-US" altLang="ko-KR" dirty="0" err="1"/>
              <a:t>Kongju</a:t>
            </a:r>
            <a:r>
              <a:rPr lang="en-US" altLang="ko-KR" dirty="0"/>
              <a:t> National University, Republic of Korea</a:t>
            </a:r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2DDA4-8689-4D6D-AFE6-52257CAE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흐름 제어하기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ADBA7-1B56-4DA5-B727-016C1C8D1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90" y="525043"/>
            <a:ext cx="4356510" cy="4235736"/>
          </a:xfrm>
        </p:spPr>
        <p:txBody>
          <a:bodyPr/>
          <a:lstStyle/>
          <a:p>
            <a:r>
              <a:rPr lang="ko-KR" altLang="en-US" dirty="0"/>
              <a:t>조건에 의해 흐름이 나뉘는 코드</a:t>
            </a:r>
            <a:endParaRPr lang="en-US" altLang="ko-KR" dirty="0"/>
          </a:p>
          <a:p>
            <a:endParaRPr lang="en-US" altLang="ko-KR" dirty="0"/>
          </a:p>
          <a:p>
            <a:pPr marL="685800" lvl="1" indent="-342900">
              <a:buAutoNum type="arabicPeriod"/>
            </a:pPr>
            <a:r>
              <a:rPr lang="en-US" altLang="ko-KR" dirty="0"/>
              <a:t>a</a:t>
            </a:r>
            <a:r>
              <a:rPr lang="ko-KR" altLang="en-US" dirty="0"/>
              <a:t>에 사용자로부터 입력 받은 수를 저장</a:t>
            </a:r>
            <a:r>
              <a:rPr lang="en-US" altLang="ko-KR" dirty="0"/>
              <a:t>.</a:t>
            </a:r>
          </a:p>
          <a:p>
            <a:pPr marL="685800" lvl="1" indent="-342900">
              <a:buAutoNum type="arabicPeriod"/>
            </a:pP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이라면 프로그램을 종료하고</a:t>
            </a:r>
            <a:r>
              <a:rPr lang="en-US" altLang="ko-KR" dirty="0"/>
              <a:t>, </a:t>
            </a:r>
            <a:r>
              <a:rPr lang="ko-KR" altLang="en-US" dirty="0"/>
              <a:t>그렇지 않으면 다음 명령을 수행</a:t>
            </a:r>
            <a:r>
              <a:rPr lang="en-US" altLang="ko-KR" dirty="0"/>
              <a:t>.</a:t>
            </a:r>
          </a:p>
          <a:p>
            <a:pPr marL="685800" lvl="1" indent="-342900">
              <a:buAutoNum type="arabicPeriod"/>
            </a:pPr>
            <a:r>
              <a:rPr lang="en-US" altLang="ko-KR" dirty="0"/>
              <a:t>b</a:t>
            </a:r>
            <a:r>
              <a:rPr lang="ko-KR" altLang="en-US" dirty="0"/>
              <a:t>에 </a:t>
            </a:r>
            <a:r>
              <a:rPr lang="en-US" altLang="ko-KR" dirty="0"/>
              <a:t>3 / a </a:t>
            </a:r>
            <a:r>
              <a:rPr lang="ko-KR" altLang="en-US" dirty="0"/>
              <a:t>의 결과를 저장하라</a:t>
            </a:r>
            <a:r>
              <a:rPr lang="en-US" altLang="ko-KR" dirty="0"/>
              <a:t>.</a:t>
            </a:r>
          </a:p>
          <a:p>
            <a:pPr marL="685800" lvl="1" indent="-342900">
              <a:buAutoNum type="arabicPeriod"/>
            </a:pP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출력하라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36E1A9-BCE1-4845-A96B-54DA984F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10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E62943-703A-4A25-B161-5CC3C85EC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979" y="911375"/>
            <a:ext cx="1952871" cy="345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4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C6E8E-F767-4995-8DE6-DE68F890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흐름 제어하기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BBEA77-426D-4998-8A22-4F61C5EBE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조건문 </a:t>
            </a:r>
            <a:r>
              <a:rPr lang="en-US" altLang="ko-KR" dirty="0"/>
              <a:t>(</a:t>
            </a:r>
            <a:r>
              <a:rPr lang="ko-KR" altLang="en-US" dirty="0"/>
              <a:t>분기문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선택 구조를 구현하는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AB3F13-EC00-478A-8E89-F4F0EA41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11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136D44-7C49-47F7-8502-384AFA0C8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009" y="1795201"/>
            <a:ext cx="5971178" cy="197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4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C6E8E-F767-4995-8DE6-DE68F890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흐름 제어하기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BBEA77-426D-4998-8A22-4F61C5EBE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조건문 </a:t>
            </a:r>
            <a:r>
              <a:rPr lang="en-US" altLang="ko-KR" dirty="0"/>
              <a:t>(</a:t>
            </a:r>
            <a:r>
              <a:rPr lang="ko-KR" altLang="en-US" dirty="0"/>
              <a:t>분기문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AB3F13-EC00-478A-8E89-F4F0EA41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12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B62543-145F-4F1D-963A-A6FC86268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994" y="1459595"/>
            <a:ext cx="6786320" cy="247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7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C6E8E-F767-4995-8DE6-DE68F890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흐름 제어하기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BBEA77-426D-4998-8A22-4F61C5EBE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조건문 </a:t>
            </a:r>
            <a:r>
              <a:rPr lang="en-US" altLang="ko-KR" dirty="0"/>
              <a:t>(</a:t>
            </a:r>
            <a:r>
              <a:rPr lang="ko-KR" altLang="en-US" dirty="0"/>
              <a:t>분기문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AB3F13-EC00-478A-8E89-F4F0EA41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13</a:t>
            </a:fld>
            <a:endParaRPr lang="en-US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242179BD-B538-4F88-AFF7-D61664753772}"/>
              </a:ext>
            </a:extLst>
          </p:cNvPr>
          <p:cNvSpPr/>
          <p:nvPr/>
        </p:nvSpPr>
        <p:spPr>
          <a:xfrm>
            <a:off x="783844" y="1649222"/>
            <a:ext cx="7391399" cy="18379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980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A2328-4F6F-4FDB-9DA8-AFC73A14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흐름 제어하기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E2A74A-E958-4C1A-867E-9AEC31947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연속 조건문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49DAAA-A221-4B25-8B40-32E3600B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14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688402-EAC3-4ACE-9E72-2A1117652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48" y="1254151"/>
            <a:ext cx="7442200" cy="29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3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A2328-4F6F-4FDB-9DA8-AFC73A14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흐름 제어하기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E2A74A-E958-4C1A-867E-9AEC31947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연속 조건문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49DAAA-A221-4B25-8B40-32E3600B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15</a:t>
            </a:fld>
            <a:endParaRPr lang="en-US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117395F-5960-4818-B033-7E2FE93366DD}"/>
              </a:ext>
            </a:extLst>
          </p:cNvPr>
          <p:cNvSpPr/>
          <p:nvPr/>
        </p:nvSpPr>
        <p:spPr>
          <a:xfrm>
            <a:off x="2330720" y="1058673"/>
            <a:ext cx="4512056" cy="1121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EDAA6FCF-9627-4F62-9007-2D26586FEA02}"/>
              </a:ext>
            </a:extLst>
          </p:cNvPr>
          <p:cNvSpPr/>
          <p:nvPr/>
        </p:nvSpPr>
        <p:spPr>
          <a:xfrm>
            <a:off x="2675889" y="2383028"/>
            <a:ext cx="3497579" cy="2308860"/>
          </a:xfrm>
          <a:custGeom>
            <a:avLst/>
            <a:gdLst/>
            <a:ahLst/>
            <a:cxnLst/>
            <a:rect l="l" t="t" r="r" b="b"/>
            <a:pathLst>
              <a:path w="3497579" h="2308859">
                <a:moveTo>
                  <a:pt x="0" y="0"/>
                </a:moveTo>
                <a:lnTo>
                  <a:pt x="3497579" y="0"/>
                </a:lnTo>
                <a:lnTo>
                  <a:pt x="3497579" y="2308860"/>
                </a:lnTo>
                <a:lnTo>
                  <a:pt x="0" y="2308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4559D39A-3CE1-4992-8DBB-7D26FC86664C}"/>
              </a:ext>
            </a:extLst>
          </p:cNvPr>
          <p:cNvSpPr/>
          <p:nvPr/>
        </p:nvSpPr>
        <p:spPr>
          <a:xfrm>
            <a:off x="2675889" y="2383028"/>
            <a:ext cx="3497579" cy="2308860"/>
          </a:xfrm>
          <a:custGeom>
            <a:avLst/>
            <a:gdLst/>
            <a:ahLst/>
            <a:cxnLst/>
            <a:rect l="l" t="t" r="r" b="b"/>
            <a:pathLst>
              <a:path w="3497579" h="2308859">
                <a:moveTo>
                  <a:pt x="0" y="0"/>
                </a:moveTo>
                <a:lnTo>
                  <a:pt x="3497579" y="0"/>
                </a:lnTo>
                <a:lnTo>
                  <a:pt x="3497579" y="2308860"/>
                </a:lnTo>
                <a:lnTo>
                  <a:pt x="0" y="230886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176BEDAB-B926-4B34-8BAA-CB7F891DDF8D}"/>
              </a:ext>
            </a:extLst>
          </p:cNvPr>
          <p:cNvSpPr txBox="1"/>
          <p:nvPr/>
        </p:nvSpPr>
        <p:spPr>
          <a:xfrm>
            <a:off x="2754805" y="2417935"/>
            <a:ext cx="3118945" cy="2219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1600" spc="-15" dirty="0">
                <a:latin typeface="Consolas" panose="020B0609020204030204" pitchFamily="49" charset="0"/>
                <a:cs typeface="Consolas"/>
              </a:rPr>
              <a:t>prin</a:t>
            </a:r>
            <a:r>
              <a:rPr sz="1600" spc="-10" dirty="0">
                <a:latin typeface="Consolas" panose="020B0609020204030204" pitchFamily="49" charset="0"/>
                <a:cs typeface="Consolas"/>
              </a:rPr>
              <a:t>t</a:t>
            </a:r>
            <a:r>
              <a:rPr sz="1600" spc="-15" dirty="0">
                <a:latin typeface="Consolas" panose="020B0609020204030204" pitchFamily="49" charset="0"/>
                <a:cs typeface="Consolas"/>
              </a:rPr>
              <a:t>(‘</a:t>
            </a:r>
            <a:r>
              <a:rPr sz="1600" spc="-65" dirty="0">
                <a:latin typeface="Consolas" panose="020B0609020204030204" pitchFamily="49" charset="0"/>
                <a:cs typeface="함초롬바탕"/>
              </a:rPr>
              <a:t>숫자를 </a:t>
            </a:r>
            <a:r>
              <a:rPr sz="1600" spc="-100" dirty="0">
                <a:latin typeface="Consolas" panose="020B0609020204030204" pitchFamily="49" charset="0"/>
                <a:cs typeface="함초롬바탕"/>
              </a:rPr>
              <a:t> </a:t>
            </a:r>
            <a:r>
              <a:rPr sz="1600" spc="-65" dirty="0">
                <a:latin typeface="Consolas" panose="020B0609020204030204" pitchFamily="49" charset="0"/>
                <a:cs typeface="함초롬바탕"/>
              </a:rPr>
              <a:t>입력하세요</a:t>
            </a:r>
            <a:r>
              <a:rPr sz="1600" spc="-10" dirty="0">
                <a:latin typeface="Consolas" panose="020B0609020204030204" pitchFamily="49" charset="0"/>
                <a:cs typeface="Consolas"/>
              </a:rPr>
              <a:t>: </a:t>
            </a:r>
            <a:r>
              <a:rPr sz="1600" spc="-15" dirty="0">
                <a:latin typeface="Consolas" panose="020B0609020204030204" pitchFamily="49" charset="0"/>
                <a:cs typeface="Consolas"/>
              </a:rPr>
              <a:t>') nu</a:t>
            </a:r>
            <a:r>
              <a:rPr sz="1600" spc="-10" dirty="0">
                <a:latin typeface="Consolas" panose="020B0609020204030204" pitchFamily="49" charset="0"/>
                <a:cs typeface="Consolas"/>
              </a:rPr>
              <a:t>m =</a:t>
            </a:r>
            <a:r>
              <a:rPr sz="1600" spc="-5" dirty="0">
                <a:latin typeface="Consolas" panose="020B0609020204030204" pitchFamily="49" charset="0"/>
                <a:cs typeface="Consolas"/>
              </a:rPr>
              <a:t> </a:t>
            </a:r>
            <a:r>
              <a:rPr sz="1600" spc="-15" dirty="0">
                <a:latin typeface="Consolas" panose="020B0609020204030204" pitchFamily="49" charset="0"/>
                <a:cs typeface="Consolas"/>
              </a:rPr>
              <a:t>input()</a:t>
            </a:r>
            <a:endParaRPr sz="1600" dirty="0">
              <a:latin typeface="Consolas" panose="020B0609020204030204" pitchFamily="49" charset="0"/>
              <a:cs typeface="Consolas"/>
            </a:endParaRPr>
          </a:p>
          <a:p>
            <a:pPr>
              <a:lnSpc>
                <a:spcPts val="900"/>
              </a:lnSpc>
              <a:spcBef>
                <a:spcPts val="19"/>
              </a:spcBef>
            </a:pPr>
            <a:endParaRPr sz="900" dirty="0">
              <a:latin typeface="Consolas" panose="020B0609020204030204" pitchFamily="49" charset="0"/>
            </a:endParaRPr>
          </a:p>
          <a:p>
            <a:pPr>
              <a:lnSpc>
                <a:spcPts val="1000"/>
              </a:lnSpc>
            </a:pPr>
            <a:endParaRPr sz="1000" dirty="0">
              <a:latin typeface="Consolas" panose="020B0609020204030204" pitchFamily="49" charset="0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Consolas" panose="020B0609020204030204" pitchFamily="49" charset="0"/>
                <a:cs typeface="Consolas"/>
              </a:rPr>
              <a:t>i</a:t>
            </a:r>
            <a:r>
              <a:rPr sz="1600" spc="-10" dirty="0">
                <a:latin typeface="Consolas" panose="020B0609020204030204" pitchFamily="49" charset="0"/>
                <a:cs typeface="Consolas"/>
              </a:rPr>
              <a:t>f</a:t>
            </a:r>
            <a:r>
              <a:rPr sz="1600" spc="-5" dirty="0">
                <a:latin typeface="Consolas" panose="020B0609020204030204" pitchFamily="49" charset="0"/>
                <a:cs typeface="Consolas"/>
              </a:rPr>
              <a:t> </a:t>
            </a:r>
            <a:r>
              <a:rPr sz="1600" spc="-15" dirty="0">
                <a:latin typeface="Consolas" panose="020B0609020204030204" pitchFamily="49" charset="0"/>
                <a:cs typeface="Consolas"/>
              </a:rPr>
              <a:t>nu</a:t>
            </a:r>
            <a:r>
              <a:rPr sz="1600" spc="-10" dirty="0">
                <a:latin typeface="Consolas" panose="020B0609020204030204" pitchFamily="49" charset="0"/>
                <a:cs typeface="Consolas"/>
              </a:rPr>
              <a:t>m &gt;</a:t>
            </a:r>
            <a:r>
              <a:rPr sz="1600" spc="-5" dirty="0">
                <a:latin typeface="Consolas" panose="020B0609020204030204" pitchFamily="49" charset="0"/>
                <a:cs typeface="Consolas"/>
              </a:rPr>
              <a:t> </a:t>
            </a:r>
            <a:r>
              <a:rPr sz="1600" spc="-15" dirty="0">
                <a:latin typeface="Consolas" panose="020B0609020204030204" pitchFamily="49" charset="0"/>
                <a:cs typeface="Consolas"/>
              </a:rPr>
              <a:t>0:</a:t>
            </a:r>
            <a:endParaRPr sz="1600" dirty="0">
              <a:latin typeface="Consolas" panose="020B0609020204030204" pitchFamily="49" charset="0"/>
              <a:cs typeface="Consolas"/>
            </a:endParaRPr>
          </a:p>
          <a:p>
            <a:pPr marL="12700" marR="359410" indent="444500">
              <a:lnSpc>
                <a:spcPct val="100000"/>
              </a:lnSpc>
            </a:pPr>
            <a:r>
              <a:rPr sz="1600" spc="-15" dirty="0">
                <a:latin typeface="Consolas" panose="020B0609020204030204" pitchFamily="49" charset="0"/>
                <a:cs typeface="Consolas"/>
              </a:rPr>
              <a:t>prin</a:t>
            </a:r>
            <a:r>
              <a:rPr sz="1600" spc="-10" dirty="0">
                <a:latin typeface="Consolas" panose="020B0609020204030204" pitchFamily="49" charset="0"/>
                <a:cs typeface="Consolas"/>
              </a:rPr>
              <a:t>t</a:t>
            </a:r>
            <a:r>
              <a:rPr sz="1600" spc="-15" dirty="0">
                <a:latin typeface="Consolas" panose="020B0609020204030204" pitchFamily="49" charset="0"/>
                <a:cs typeface="Consolas"/>
              </a:rPr>
              <a:t>(‘</a:t>
            </a:r>
            <a:r>
              <a:rPr sz="1600" spc="-65" dirty="0">
                <a:latin typeface="Consolas" panose="020B0609020204030204" pitchFamily="49" charset="0"/>
                <a:cs typeface="함초롬바탕"/>
              </a:rPr>
              <a:t>양수입니다</a:t>
            </a:r>
            <a:r>
              <a:rPr sz="1600" spc="-15" dirty="0">
                <a:latin typeface="Consolas" panose="020B0609020204030204" pitchFamily="49" charset="0"/>
                <a:cs typeface="Consolas"/>
              </a:rPr>
              <a:t>.') eli</a:t>
            </a:r>
            <a:r>
              <a:rPr sz="1600" spc="-10" dirty="0">
                <a:latin typeface="Consolas" panose="020B0609020204030204" pitchFamily="49" charset="0"/>
                <a:cs typeface="Consolas"/>
              </a:rPr>
              <a:t>f </a:t>
            </a:r>
            <a:r>
              <a:rPr sz="1600" spc="-15" dirty="0">
                <a:latin typeface="Consolas" panose="020B0609020204030204" pitchFamily="49" charset="0"/>
                <a:cs typeface="Consolas"/>
              </a:rPr>
              <a:t>nu</a:t>
            </a:r>
            <a:r>
              <a:rPr sz="1600" spc="-10" dirty="0">
                <a:latin typeface="Consolas" panose="020B0609020204030204" pitchFamily="49" charset="0"/>
                <a:cs typeface="Consolas"/>
              </a:rPr>
              <a:t>m </a:t>
            </a:r>
            <a:r>
              <a:rPr sz="1600" spc="-15" dirty="0">
                <a:latin typeface="Consolas" panose="020B0609020204030204" pitchFamily="49" charset="0"/>
                <a:cs typeface="Consolas"/>
              </a:rPr>
              <a:t>=</a:t>
            </a:r>
            <a:r>
              <a:rPr sz="1600" spc="-10" dirty="0">
                <a:latin typeface="Consolas" panose="020B0609020204030204" pitchFamily="49" charset="0"/>
                <a:cs typeface="Consolas"/>
              </a:rPr>
              <a:t>=</a:t>
            </a:r>
            <a:r>
              <a:rPr sz="1600" spc="-5" dirty="0">
                <a:latin typeface="Consolas" panose="020B0609020204030204" pitchFamily="49" charset="0"/>
                <a:cs typeface="Consolas"/>
              </a:rPr>
              <a:t> </a:t>
            </a:r>
            <a:r>
              <a:rPr sz="1600" spc="-15" dirty="0">
                <a:latin typeface="Consolas" panose="020B0609020204030204" pitchFamily="49" charset="0"/>
                <a:cs typeface="Consolas"/>
              </a:rPr>
              <a:t>0:</a:t>
            </a:r>
            <a:endParaRPr sz="1600" dirty="0">
              <a:latin typeface="Consolas" panose="020B0609020204030204" pitchFamily="49" charset="0"/>
              <a:cs typeface="Consolas"/>
            </a:endParaRPr>
          </a:p>
          <a:p>
            <a:pPr marL="12700" marR="408940" indent="444500">
              <a:lnSpc>
                <a:spcPct val="100000"/>
              </a:lnSpc>
            </a:pPr>
            <a:r>
              <a:rPr sz="1600" spc="-15" dirty="0">
                <a:latin typeface="Consolas" panose="020B0609020204030204" pitchFamily="49" charset="0"/>
                <a:cs typeface="Consolas"/>
              </a:rPr>
              <a:t>prin</a:t>
            </a:r>
            <a:r>
              <a:rPr sz="1600" spc="-10" dirty="0">
                <a:latin typeface="Consolas" panose="020B0609020204030204" pitchFamily="49" charset="0"/>
                <a:cs typeface="Consolas"/>
              </a:rPr>
              <a:t>t</a:t>
            </a:r>
            <a:r>
              <a:rPr sz="1600" spc="-15" dirty="0">
                <a:latin typeface="Consolas" panose="020B0609020204030204" pitchFamily="49" charset="0"/>
                <a:cs typeface="Consolas"/>
              </a:rPr>
              <a:t>(‘</a:t>
            </a:r>
            <a:r>
              <a:rPr sz="1600" spc="-10" dirty="0">
                <a:latin typeface="Consolas" panose="020B0609020204030204" pitchFamily="49" charset="0"/>
                <a:cs typeface="Consolas"/>
              </a:rPr>
              <a:t>0</a:t>
            </a:r>
            <a:r>
              <a:rPr sz="1600" spc="-20" dirty="0">
                <a:latin typeface="Consolas" panose="020B0609020204030204" pitchFamily="49" charset="0"/>
                <a:cs typeface="Consolas"/>
              </a:rPr>
              <a:t> </a:t>
            </a:r>
            <a:r>
              <a:rPr sz="1600" spc="-65" dirty="0">
                <a:latin typeface="Consolas" panose="020B0609020204030204" pitchFamily="49" charset="0"/>
                <a:cs typeface="함초롬바탕"/>
              </a:rPr>
              <a:t>입니다</a:t>
            </a:r>
            <a:r>
              <a:rPr sz="1600" spc="-10" dirty="0">
                <a:latin typeface="Consolas" panose="020B0609020204030204" pitchFamily="49" charset="0"/>
                <a:cs typeface="Consolas"/>
              </a:rPr>
              <a:t>.</a:t>
            </a:r>
            <a:r>
              <a:rPr sz="1600" spc="-5" dirty="0">
                <a:latin typeface="Consolas" panose="020B0609020204030204" pitchFamily="49" charset="0"/>
                <a:cs typeface="Consolas"/>
              </a:rPr>
              <a:t> </a:t>
            </a:r>
            <a:r>
              <a:rPr sz="1600" spc="-15" dirty="0">
                <a:latin typeface="Consolas" panose="020B0609020204030204" pitchFamily="49" charset="0"/>
                <a:cs typeface="Consolas"/>
              </a:rPr>
              <a:t>') else:</a:t>
            </a:r>
            <a:endParaRPr sz="1600" dirty="0">
              <a:latin typeface="Consolas" panose="020B0609020204030204" pitchFamily="49" charset="0"/>
              <a:cs typeface="Consolas"/>
            </a:endParaRPr>
          </a:p>
          <a:p>
            <a:pPr marL="457200">
              <a:lnSpc>
                <a:spcPct val="100000"/>
              </a:lnSpc>
            </a:pPr>
            <a:r>
              <a:rPr sz="1600" spc="-15" dirty="0">
                <a:latin typeface="Consolas" panose="020B0609020204030204" pitchFamily="49" charset="0"/>
                <a:cs typeface="Consolas"/>
              </a:rPr>
              <a:t>prin</a:t>
            </a:r>
            <a:r>
              <a:rPr sz="1600" spc="-10" dirty="0">
                <a:latin typeface="Consolas" panose="020B0609020204030204" pitchFamily="49" charset="0"/>
                <a:cs typeface="Consolas"/>
              </a:rPr>
              <a:t>t</a:t>
            </a:r>
            <a:r>
              <a:rPr sz="1600" spc="-15" dirty="0">
                <a:latin typeface="Consolas" panose="020B0609020204030204" pitchFamily="49" charset="0"/>
                <a:cs typeface="Consolas"/>
              </a:rPr>
              <a:t>(‘</a:t>
            </a:r>
            <a:r>
              <a:rPr sz="1600" spc="-65" dirty="0">
                <a:latin typeface="Consolas" panose="020B0609020204030204" pitchFamily="49" charset="0"/>
                <a:cs typeface="함초롬바탕"/>
              </a:rPr>
              <a:t>음수입니다</a:t>
            </a:r>
            <a:r>
              <a:rPr sz="1600" spc="-15" dirty="0">
                <a:latin typeface="Consolas" panose="020B0609020204030204" pitchFamily="49" charset="0"/>
                <a:cs typeface="Consolas"/>
              </a:rPr>
              <a:t>.’)</a:t>
            </a:r>
            <a:endParaRPr sz="1600" dirty="0">
              <a:latin typeface="Consolas" panose="020B0609020204030204" pitchFamily="49" charset="0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5485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9E99C-C827-4143-B53B-253AAE1D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흐름 제어하기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38BF1-5AA4-4EF2-8401-E3D363503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중첩 조건문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C7BF5-E0E9-4B51-B251-FFFE2BDF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16</a:t>
            </a:fld>
            <a:endParaRPr lang="en-US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D6520C1-619B-4D59-90E1-A6355FFB705F}"/>
              </a:ext>
            </a:extLst>
          </p:cNvPr>
          <p:cNvSpPr/>
          <p:nvPr/>
        </p:nvSpPr>
        <p:spPr>
          <a:xfrm>
            <a:off x="1217675" y="1390397"/>
            <a:ext cx="6738875" cy="2724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325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9E99C-C827-4143-B53B-253AAE1D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흐름 제어하기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38BF1-5AA4-4EF2-8401-E3D363503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중첩 조건문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C7BF5-E0E9-4B51-B251-FFFE2BDF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17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4B98BD-6C21-4F34-9FC7-F9DC6190B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08" y="1353594"/>
            <a:ext cx="6999317" cy="285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9E99C-C827-4143-B53B-253AAE1D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흐름 제어하기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38BF1-5AA4-4EF2-8401-E3D363503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중첩 조건문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C7BF5-E0E9-4B51-B251-FFFE2BDF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18</a:t>
            </a:fld>
            <a:endParaRPr lang="en-US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7FCDB608-E44F-4FEE-9D18-2EC4D9C6F4ED}"/>
              </a:ext>
            </a:extLst>
          </p:cNvPr>
          <p:cNvSpPr/>
          <p:nvPr/>
        </p:nvSpPr>
        <p:spPr>
          <a:xfrm>
            <a:off x="436625" y="1795059"/>
            <a:ext cx="3671825" cy="1695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A2670D36-4112-4883-95C4-0993286CA1EB}"/>
              </a:ext>
            </a:extLst>
          </p:cNvPr>
          <p:cNvSpPr/>
          <p:nvPr/>
        </p:nvSpPr>
        <p:spPr>
          <a:xfrm>
            <a:off x="4421980" y="1629180"/>
            <a:ext cx="4349496" cy="2061972"/>
          </a:xfrm>
          <a:custGeom>
            <a:avLst/>
            <a:gdLst/>
            <a:ahLst/>
            <a:cxnLst/>
            <a:rect l="l" t="t" r="r" b="b"/>
            <a:pathLst>
              <a:path w="4349496" h="2061972">
                <a:moveTo>
                  <a:pt x="0" y="0"/>
                </a:moveTo>
                <a:lnTo>
                  <a:pt x="4349496" y="0"/>
                </a:lnTo>
                <a:lnTo>
                  <a:pt x="4349496" y="2061972"/>
                </a:lnTo>
                <a:lnTo>
                  <a:pt x="0" y="20619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D355BAFE-C62A-4408-843B-723456A4A2C3}"/>
              </a:ext>
            </a:extLst>
          </p:cNvPr>
          <p:cNvSpPr/>
          <p:nvPr/>
        </p:nvSpPr>
        <p:spPr>
          <a:xfrm>
            <a:off x="4421980" y="1629180"/>
            <a:ext cx="4349496" cy="2061972"/>
          </a:xfrm>
          <a:custGeom>
            <a:avLst/>
            <a:gdLst/>
            <a:ahLst/>
            <a:cxnLst/>
            <a:rect l="l" t="t" r="r" b="b"/>
            <a:pathLst>
              <a:path w="4349496" h="2061972">
                <a:moveTo>
                  <a:pt x="0" y="0"/>
                </a:moveTo>
                <a:lnTo>
                  <a:pt x="4349496" y="0"/>
                </a:lnTo>
                <a:lnTo>
                  <a:pt x="4349496" y="2061972"/>
                </a:lnTo>
                <a:lnTo>
                  <a:pt x="0" y="206197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33FC890F-FC5B-4B16-B1CE-38A2FE11A4C1}"/>
              </a:ext>
            </a:extLst>
          </p:cNvPr>
          <p:cNvSpPr txBox="1"/>
          <p:nvPr/>
        </p:nvSpPr>
        <p:spPr>
          <a:xfrm>
            <a:off x="4500206" y="1663082"/>
            <a:ext cx="4105910" cy="1975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00000"/>
              </a:lnSpc>
            </a:pPr>
            <a:r>
              <a:rPr sz="1600" spc="-15" dirty="0">
                <a:latin typeface="Consolas"/>
                <a:cs typeface="Consolas"/>
              </a:rPr>
              <a:t>nu</a:t>
            </a:r>
            <a:r>
              <a:rPr sz="1600" spc="-10" dirty="0">
                <a:latin typeface="Consolas"/>
                <a:cs typeface="Consolas"/>
              </a:rPr>
              <a:t>m =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int(input(</a:t>
            </a:r>
            <a:r>
              <a:rPr sz="1600" spc="-10" dirty="0">
                <a:latin typeface="Consolas"/>
                <a:cs typeface="Consolas"/>
              </a:rPr>
              <a:t>"</a:t>
            </a:r>
            <a:r>
              <a:rPr sz="1600" spc="-65" dirty="0">
                <a:latin typeface="함초롬바탕"/>
                <a:cs typeface="함초롬바탕"/>
              </a:rPr>
              <a:t>정수를 </a:t>
            </a:r>
            <a:r>
              <a:rPr sz="1600" spc="-90" dirty="0">
                <a:latin typeface="함초롬바탕"/>
                <a:cs typeface="함초롬바탕"/>
              </a:rPr>
              <a:t> </a:t>
            </a:r>
            <a:r>
              <a:rPr sz="1600" spc="-65" dirty="0">
                <a:latin typeface="함초롬바탕"/>
                <a:cs typeface="함초롬바탕"/>
              </a:rPr>
              <a:t>입력하시오</a:t>
            </a:r>
            <a:r>
              <a:rPr sz="1600" spc="-10" dirty="0">
                <a:latin typeface="Consolas"/>
                <a:cs typeface="Consolas"/>
              </a:rPr>
              <a:t>: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")) i</a:t>
            </a:r>
            <a:r>
              <a:rPr sz="1600" spc="-10" dirty="0">
                <a:latin typeface="Consolas"/>
                <a:cs typeface="Consolas"/>
              </a:rPr>
              <a:t>f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nu</a:t>
            </a:r>
            <a:r>
              <a:rPr sz="1600" spc="-10" dirty="0">
                <a:latin typeface="Consolas"/>
                <a:cs typeface="Consolas"/>
              </a:rPr>
              <a:t>m </a:t>
            </a:r>
            <a:r>
              <a:rPr sz="1600" spc="-15" dirty="0">
                <a:latin typeface="Consolas"/>
                <a:cs typeface="Consolas"/>
              </a:rPr>
              <a:t>&gt;</a:t>
            </a:r>
            <a:r>
              <a:rPr sz="1600" spc="-10" dirty="0">
                <a:latin typeface="Consolas"/>
                <a:cs typeface="Consolas"/>
              </a:rPr>
              <a:t>=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0:</a:t>
            </a:r>
            <a:endParaRPr sz="1600" dirty="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</a:pPr>
            <a:r>
              <a:rPr sz="1600" spc="-15" dirty="0">
                <a:latin typeface="Consolas"/>
                <a:cs typeface="Consolas"/>
              </a:rPr>
              <a:t>i</a:t>
            </a:r>
            <a:r>
              <a:rPr sz="1600" spc="-10" dirty="0">
                <a:latin typeface="Consolas"/>
                <a:cs typeface="Consolas"/>
              </a:rPr>
              <a:t>f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nu</a:t>
            </a:r>
            <a:r>
              <a:rPr sz="1600" spc="-10" dirty="0">
                <a:latin typeface="Consolas"/>
                <a:cs typeface="Consolas"/>
              </a:rPr>
              <a:t>m </a:t>
            </a:r>
            <a:r>
              <a:rPr sz="1600" spc="-15" dirty="0">
                <a:latin typeface="Consolas"/>
                <a:cs typeface="Consolas"/>
              </a:rPr>
              <a:t>=</a:t>
            </a:r>
            <a:r>
              <a:rPr sz="1600" spc="-10" dirty="0">
                <a:latin typeface="Consolas"/>
                <a:cs typeface="Consolas"/>
              </a:rPr>
              <a:t>=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0:</a:t>
            </a:r>
            <a:endParaRPr sz="1600" dirty="0">
              <a:latin typeface="Consolas"/>
              <a:cs typeface="Consolas"/>
            </a:endParaRPr>
          </a:p>
          <a:p>
            <a:pPr marL="457200" marR="1382395" indent="469265">
              <a:lnSpc>
                <a:spcPct val="100000"/>
              </a:lnSpc>
            </a:pPr>
            <a:r>
              <a:rPr sz="1600" spc="-15" dirty="0">
                <a:latin typeface="Consolas"/>
                <a:cs typeface="Consolas"/>
              </a:rPr>
              <a:t>print("</a:t>
            </a:r>
            <a:r>
              <a:rPr sz="1600" spc="-10" dirty="0">
                <a:latin typeface="Consolas"/>
                <a:cs typeface="Consolas"/>
              </a:rPr>
              <a:t>0</a:t>
            </a:r>
            <a:r>
              <a:rPr sz="1600" spc="-65" dirty="0">
                <a:latin typeface="함초롬바탕"/>
                <a:cs typeface="함초롬바탕"/>
              </a:rPr>
              <a:t>입니다</a:t>
            </a:r>
            <a:r>
              <a:rPr sz="1600" spc="-15" dirty="0">
                <a:latin typeface="Consolas"/>
                <a:cs typeface="Consolas"/>
              </a:rPr>
              <a:t>.") else</a:t>
            </a:r>
            <a:r>
              <a:rPr sz="1600" spc="-10" dirty="0">
                <a:latin typeface="Consolas"/>
                <a:cs typeface="Consolas"/>
              </a:rPr>
              <a:t>:</a:t>
            </a:r>
            <a:endParaRPr sz="1600" dirty="0">
              <a:latin typeface="Consolas"/>
              <a:cs typeface="Consolas"/>
            </a:endParaRPr>
          </a:p>
          <a:p>
            <a:pPr marL="12700" marR="1112520" indent="913765">
              <a:lnSpc>
                <a:spcPct val="100000"/>
              </a:lnSpc>
            </a:pPr>
            <a:r>
              <a:rPr sz="1600" spc="-15" dirty="0">
                <a:latin typeface="Consolas"/>
                <a:cs typeface="Consolas"/>
              </a:rPr>
              <a:t>print(</a:t>
            </a:r>
            <a:r>
              <a:rPr sz="1600" spc="-10" dirty="0">
                <a:latin typeface="Consolas"/>
                <a:cs typeface="Consolas"/>
              </a:rPr>
              <a:t>"</a:t>
            </a:r>
            <a:r>
              <a:rPr sz="1600" spc="-65" dirty="0">
                <a:latin typeface="함초롬바탕"/>
                <a:cs typeface="함초롬바탕"/>
              </a:rPr>
              <a:t>양수입니다</a:t>
            </a:r>
            <a:r>
              <a:rPr sz="1600" spc="-15" dirty="0">
                <a:latin typeface="Consolas"/>
                <a:cs typeface="Consolas"/>
              </a:rPr>
              <a:t>.") else:</a:t>
            </a:r>
            <a:endParaRPr sz="1600" dirty="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</a:pPr>
            <a:r>
              <a:rPr sz="1600" spc="-15" dirty="0">
                <a:latin typeface="Consolas"/>
                <a:cs typeface="Consolas"/>
              </a:rPr>
              <a:t>prin</a:t>
            </a:r>
            <a:r>
              <a:rPr sz="1600" spc="-10" dirty="0">
                <a:latin typeface="Consolas"/>
                <a:cs typeface="Consolas"/>
              </a:rPr>
              <a:t>t</a:t>
            </a:r>
            <a:r>
              <a:rPr sz="1600" spc="-15" dirty="0">
                <a:latin typeface="Consolas"/>
                <a:cs typeface="Consolas"/>
              </a:rPr>
              <a:t>("</a:t>
            </a:r>
            <a:r>
              <a:rPr sz="1600" spc="-65" dirty="0">
                <a:latin typeface="함초롬바탕"/>
                <a:cs typeface="함초롬바탕"/>
              </a:rPr>
              <a:t>음수입니다</a:t>
            </a:r>
            <a:r>
              <a:rPr sz="1600" spc="-15" dirty="0">
                <a:latin typeface="Consolas"/>
                <a:cs typeface="Consolas"/>
              </a:rPr>
              <a:t>.")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2141E7A8-FDCE-4B62-9986-388D7F311E05}"/>
              </a:ext>
            </a:extLst>
          </p:cNvPr>
          <p:cNvSpPr/>
          <p:nvPr/>
        </p:nvSpPr>
        <p:spPr>
          <a:xfrm>
            <a:off x="4847175" y="2162579"/>
            <a:ext cx="2985516" cy="1031748"/>
          </a:xfrm>
          <a:custGeom>
            <a:avLst/>
            <a:gdLst/>
            <a:ahLst/>
            <a:cxnLst/>
            <a:rect l="l" t="t" r="r" b="b"/>
            <a:pathLst>
              <a:path w="2985516" h="1031748">
                <a:moveTo>
                  <a:pt x="0" y="127101"/>
                </a:moveTo>
                <a:lnTo>
                  <a:pt x="7254" y="84672"/>
                </a:lnTo>
                <a:lnTo>
                  <a:pt x="27358" y="48317"/>
                </a:lnTo>
                <a:lnTo>
                  <a:pt x="57816" y="20528"/>
                </a:lnTo>
                <a:lnTo>
                  <a:pt x="96138" y="3798"/>
                </a:lnTo>
                <a:lnTo>
                  <a:pt x="2858414" y="0"/>
                </a:lnTo>
                <a:lnTo>
                  <a:pt x="2873078" y="836"/>
                </a:lnTo>
                <a:lnTo>
                  <a:pt x="2913759" y="12651"/>
                </a:lnTo>
                <a:lnTo>
                  <a:pt x="2947536" y="36483"/>
                </a:lnTo>
                <a:lnTo>
                  <a:pt x="2971915" y="69840"/>
                </a:lnTo>
                <a:lnTo>
                  <a:pt x="2984405" y="110228"/>
                </a:lnTo>
                <a:lnTo>
                  <a:pt x="2985516" y="904646"/>
                </a:lnTo>
                <a:lnTo>
                  <a:pt x="2984679" y="919310"/>
                </a:lnTo>
                <a:lnTo>
                  <a:pt x="2972864" y="959991"/>
                </a:lnTo>
                <a:lnTo>
                  <a:pt x="2949032" y="993768"/>
                </a:lnTo>
                <a:lnTo>
                  <a:pt x="2915675" y="1018147"/>
                </a:lnTo>
                <a:lnTo>
                  <a:pt x="2875287" y="1030637"/>
                </a:lnTo>
                <a:lnTo>
                  <a:pt x="127101" y="1031747"/>
                </a:lnTo>
                <a:lnTo>
                  <a:pt x="112437" y="1030911"/>
                </a:lnTo>
                <a:lnTo>
                  <a:pt x="71756" y="1019096"/>
                </a:lnTo>
                <a:lnTo>
                  <a:pt x="37979" y="995264"/>
                </a:lnTo>
                <a:lnTo>
                  <a:pt x="13600" y="961907"/>
                </a:lnTo>
                <a:lnTo>
                  <a:pt x="1110" y="921519"/>
                </a:lnTo>
                <a:lnTo>
                  <a:pt x="0" y="127101"/>
                </a:lnTo>
                <a:close/>
              </a:path>
            </a:pathLst>
          </a:custGeom>
          <a:ln w="12192">
            <a:solidFill>
              <a:srgbClr val="41719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326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F886B-30EB-421D-82C8-ACD23C16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실전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0077D9-646E-4D48-8A0B-79BC13049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조건문</a:t>
            </a:r>
            <a:r>
              <a:rPr lang="en-US" altLang="ko-KR" dirty="0"/>
              <a:t>-</a:t>
            </a:r>
            <a:r>
              <a:rPr lang="ko-KR" altLang="en-US" dirty="0"/>
              <a:t>예제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685800" lvl="1" indent="-342900">
              <a:buAutoNum type="arabicParenR"/>
            </a:pPr>
            <a:r>
              <a:rPr lang="en-US" altLang="ko-KR" dirty="0"/>
              <a:t>15</a:t>
            </a:r>
            <a:r>
              <a:rPr lang="ko-KR" altLang="en-US" dirty="0"/>
              <a:t>세 이상 관람가 영화를 상영 중입니다</a:t>
            </a:r>
            <a:r>
              <a:rPr lang="en-US" altLang="ko-KR" dirty="0"/>
              <a:t>. </a:t>
            </a:r>
            <a:r>
              <a:rPr lang="ko-KR" altLang="en-US" dirty="0"/>
              <a:t>사용자의 나이를 물어보면 영화를 볼 수 있는지 없는지 여부를 화면에 출력하는 프로그램을 작성해 보세요</a:t>
            </a:r>
            <a:r>
              <a:rPr lang="en-US" altLang="ko-KR" dirty="0"/>
              <a:t>. (</a:t>
            </a:r>
            <a:r>
              <a:rPr lang="ko-KR" altLang="en-US" dirty="0"/>
              <a:t>양의 정수 만 입력한다고 가정</a:t>
            </a:r>
            <a:r>
              <a:rPr lang="en-US" altLang="ko-KR" dirty="0"/>
              <a:t>)</a:t>
            </a:r>
          </a:p>
          <a:p>
            <a:pPr marL="685800" lvl="1" indent="-342900">
              <a:buAutoNum type="arabicParenR"/>
            </a:pPr>
            <a:endParaRPr lang="en-US" altLang="ko-KR" dirty="0"/>
          </a:p>
          <a:p>
            <a:pPr marL="685800" lvl="1" indent="-342900">
              <a:buAutoNum type="arabicParenR"/>
            </a:pPr>
            <a:endParaRPr lang="en-US" altLang="ko-KR" dirty="0"/>
          </a:p>
          <a:p>
            <a:pPr marL="685800" lvl="1" indent="-342900">
              <a:buAutoNum type="arabicParenR"/>
            </a:pPr>
            <a:endParaRPr lang="en-US" altLang="ko-KR" dirty="0"/>
          </a:p>
          <a:p>
            <a:pPr marL="685800" lvl="1" indent="-342900">
              <a:buAutoNum type="arabicParenR"/>
            </a:pPr>
            <a:endParaRPr lang="en-US" altLang="ko-KR" dirty="0"/>
          </a:p>
          <a:p>
            <a:pPr marL="685800" lvl="1" indent="-342900">
              <a:buAutoNum type="arabicParenR"/>
            </a:pPr>
            <a:endParaRPr lang="en-US" altLang="ko-KR" dirty="0"/>
          </a:p>
          <a:p>
            <a:pPr marL="685800" lvl="1" indent="-342900">
              <a:buAutoNum type="arabicParenR"/>
            </a:pPr>
            <a:endParaRPr lang="en-US" altLang="ko-KR" dirty="0"/>
          </a:p>
          <a:p>
            <a:pPr marL="342900" lvl="1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3D7ABA-0207-4148-B1A3-97CCA6D4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19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748FA2-99CC-EA48-8C0C-34295D5AA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00" y="2164003"/>
            <a:ext cx="5826956" cy="180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4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8AA3C-0FD4-4DAA-BCC2-B4141F99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흐름 제어하기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7132E-0F27-4722-B68B-7AE617E4F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 구조</a:t>
            </a:r>
            <a:endParaRPr lang="en-US" altLang="ko-KR" dirty="0"/>
          </a:p>
          <a:p>
            <a:pPr lvl="1"/>
            <a:r>
              <a:rPr lang="ko-KR" altLang="en-US" dirty="0"/>
              <a:t>순차 구조</a:t>
            </a:r>
            <a:r>
              <a:rPr lang="en-US" altLang="ko-KR" dirty="0"/>
              <a:t>(sequence) - </a:t>
            </a:r>
            <a:r>
              <a:rPr lang="ko-KR" altLang="en-US" dirty="0"/>
              <a:t>명령들이 순차적으로 실행되는 구조이다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선택 구조</a:t>
            </a:r>
            <a:r>
              <a:rPr lang="en-US" altLang="ko-KR" dirty="0"/>
              <a:t>(selection) - </a:t>
            </a:r>
            <a:r>
              <a:rPr lang="ko-KR" altLang="en-US" dirty="0"/>
              <a:t>둘 중의 하나의 명령을 선택하여 실행되는 구조이다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반복 구조</a:t>
            </a:r>
            <a:r>
              <a:rPr lang="en-US" altLang="ko-KR" dirty="0"/>
              <a:t>(iteration) - </a:t>
            </a:r>
            <a:r>
              <a:rPr lang="ko-KR" altLang="en-US" dirty="0"/>
              <a:t>동일한 명령이 반복되면서 실행되는 구조이다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91F4A8-D137-438E-A885-9BEFA8A5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2</a:t>
            </a:fld>
            <a:endParaRPr lang="en-US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E100FEF-D1FD-4B60-9CB6-D61CF1C33B8D}"/>
              </a:ext>
            </a:extLst>
          </p:cNvPr>
          <p:cNvSpPr/>
          <p:nvPr/>
        </p:nvSpPr>
        <p:spPr>
          <a:xfrm>
            <a:off x="1839721" y="1798066"/>
            <a:ext cx="4962143" cy="2590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151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B6910-076B-ED48-8FFD-016A2DAF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실전 예제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2527C-ECDC-E246-952A-643B077C3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조건문</a:t>
            </a:r>
            <a:r>
              <a:rPr lang="en-US" altLang="ko-KR" dirty="0"/>
              <a:t>-</a:t>
            </a:r>
            <a:r>
              <a:rPr lang="ko-KR" altLang="en-US" dirty="0"/>
              <a:t>예제</a:t>
            </a:r>
            <a:endParaRPr lang="en-US" altLang="ko-KR" dirty="0"/>
          </a:p>
          <a:p>
            <a:endParaRPr lang="en-US" altLang="ko-KR" dirty="0"/>
          </a:p>
          <a:p>
            <a:pPr marL="685800" lvl="1" indent="-342900">
              <a:buFont typeface="+mj-lt"/>
              <a:buAutoNum type="arabicParenR" startAt="2"/>
            </a:pPr>
            <a:r>
              <a:rPr lang="ko-KR" altLang="en-US" dirty="0"/>
              <a:t>놀이공원에서 </a:t>
            </a:r>
            <a:r>
              <a:rPr lang="en-US" altLang="ko-KR" dirty="0"/>
              <a:t>10</a:t>
            </a:r>
            <a:r>
              <a:rPr lang="ko-KR" altLang="en-US" dirty="0"/>
              <a:t>살 이상이고 키가 </a:t>
            </a:r>
            <a:r>
              <a:rPr lang="en-US" altLang="ko-KR" dirty="0"/>
              <a:t>150cm </a:t>
            </a:r>
            <a:r>
              <a:rPr lang="ko-KR" altLang="en-US" dirty="0"/>
              <a:t>이상이어야 </a:t>
            </a:r>
            <a:r>
              <a:rPr lang="ko-KR" altLang="en-US" dirty="0" smtClean="0"/>
              <a:t>놀이 </a:t>
            </a:r>
            <a:r>
              <a:rPr lang="ko-KR" altLang="en-US" dirty="0"/>
              <a:t>기구를 탈 수가 있습니다</a:t>
            </a:r>
            <a:r>
              <a:rPr lang="en-US" altLang="ko-KR" dirty="0"/>
              <a:t>. </a:t>
            </a:r>
            <a:r>
              <a:rPr lang="ko-KR" altLang="en-US" dirty="0"/>
              <a:t>사용자에게 나이와 키를 입력 </a:t>
            </a:r>
            <a:r>
              <a:rPr lang="ko-KR" altLang="en-US" dirty="0" smtClean="0"/>
              <a:t>받아 </a:t>
            </a:r>
            <a:r>
              <a:rPr lang="ko-KR" altLang="en-US" dirty="0"/>
              <a:t>놀이기를 탈 수 있는지 없는지 여부를 화면에 출력하세요</a:t>
            </a:r>
            <a:r>
              <a:rPr lang="en-US" altLang="ko-KR" dirty="0"/>
              <a:t>.</a:t>
            </a:r>
          </a:p>
          <a:p>
            <a:pPr marL="685800" lvl="1" indent="-342900">
              <a:buAutoNum type="arabicParenR" startAt="2"/>
            </a:pPr>
            <a:endParaRPr lang="ko-KR" altLang="en-US" dirty="0"/>
          </a:p>
          <a:p>
            <a:pPr lvl="1"/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46AAB7-14ED-2446-BAB5-4482E6EE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20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ED33E1-C35D-E84C-8224-0490DDB9D3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257" y="2114207"/>
            <a:ext cx="4549778" cy="242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6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EC5DA-D0BB-4E6B-94CA-F41384B1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흐름 제어하기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25656-45D6-493A-967B-83E5C7601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반복문 </a:t>
            </a:r>
            <a:r>
              <a:rPr lang="en-US" altLang="ko-KR" dirty="0"/>
              <a:t>(Iteration) – while </a:t>
            </a:r>
            <a:r>
              <a:rPr lang="ko-KR" altLang="en-US" dirty="0"/>
              <a:t>문 사용하기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동일한 문장을 조건에 따라 여러 번 반복시키는 구조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8189AF-CBEA-4A18-A6D2-FAB071D4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21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1AC471-7465-4BAE-8E60-5D71ECB29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64" y="1767456"/>
            <a:ext cx="2571062" cy="22838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515347-FB6D-4B70-8554-3665BF30A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572" y="2113216"/>
            <a:ext cx="4655028" cy="131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6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3E244-72BC-4FC4-A37F-5CDF144C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흐름 제어하기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358116-9FCE-41C7-9DD2-64C50BE9A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반복문 </a:t>
            </a:r>
            <a:r>
              <a:rPr lang="en-US" altLang="ko-KR" dirty="0"/>
              <a:t>(Iteration) – while </a:t>
            </a:r>
            <a:r>
              <a:rPr lang="ko-KR" altLang="en-US" dirty="0"/>
              <a:t>문 사용하기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사용자로부터 입력을 받은 숫자만큼 반복하면서 현재의 반복 횟수를 출력한다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B4AA26-DD36-43A9-A6F8-436E82C9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22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73F018-40D1-47A7-9F05-D927E3B3F4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74"/>
          <a:stretch/>
        </p:blipFill>
        <p:spPr>
          <a:xfrm>
            <a:off x="989737" y="1493136"/>
            <a:ext cx="2985836" cy="2920114"/>
          </a:xfrm>
          <a:prstGeom prst="rect">
            <a:avLst/>
          </a:prstGeom>
        </p:spPr>
      </p:pic>
      <p:sp>
        <p:nvSpPr>
          <p:cNvPr id="8" name="object 46">
            <a:extLst>
              <a:ext uri="{FF2B5EF4-FFF2-40B4-BE49-F238E27FC236}">
                <a16:creationId xmlns:a16="http://schemas.microsoft.com/office/drawing/2014/main" id="{DAD58445-BDB7-4D9F-AAE2-81BC48478249}"/>
              </a:ext>
            </a:extLst>
          </p:cNvPr>
          <p:cNvSpPr/>
          <p:nvPr/>
        </p:nvSpPr>
        <p:spPr>
          <a:xfrm>
            <a:off x="4320489" y="1865187"/>
            <a:ext cx="4419600" cy="2308860"/>
          </a:xfrm>
          <a:custGeom>
            <a:avLst/>
            <a:gdLst/>
            <a:ahLst/>
            <a:cxnLst/>
            <a:rect l="l" t="t" r="r" b="b"/>
            <a:pathLst>
              <a:path w="4419600" h="2308860">
                <a:moveTo>
                  <a:pt x="0" y="0"/>
                </a:moveTo>
                <a:lnTo>
                  <a:pt x="4419600" y="0"/>
                </a:lnTo>
                <a:lnTo>
                  <a:pt x="4419600" y="2308860"/>
                </a:lnTo>
                <a:lnTo>
                  <a:pt x="0" y="2308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47">
            <a:extLst>
              <a:ext uri="{FF2B5EF4-FFF2-40B4-BE49-F238E27FC236}">
                <a16:creationId xmlns:a16="http://schemas.microsoft.com/office/drawing/2014/main" id="{B903CFFD-ABC0-4C52-8B30-F1FB5D54A25B}"/>
              </a:ext>
            </a:extLst>
          </p:cNvPr>
          <p:cNvSpPr/>
          <p:nvPr/>
        </p:nvSpPr>
        <p:spPr>
          <a:xfrm>
            <a:off x="4545932" y="2948478"/>
            <a:ext cx="3890061" cy="1761495"/>
          </a:xfrm>
          <a:custGeom>
            <a:avLst/>
            <a:gdLst/>
            <a:ahLst/>
            <a:cxnLst/>
            <a:rect l="l" t="t" r="r" b="b"/>
            <a:pathLst>
              <a:path w="4419600" h="2308860">
                <a:moveTo>
                  <a:pt x="0" y="0"/>
                </a:moveTo>
                <a:lnTo>
                  <a:pt x="4419600" y="0"/>
                </a:lnTo>
                <a:lnTo>
                  <a:pt x="4419600" y="2308860"/>
                </a:lnTo>
                <a:lnTo>
                  <a:pt x="0" y="230886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49">
            <a:extLst>
              <a:ext uri="{FF2B5EF4-FFF2-40B4-BE49-F238E27FC236}">
                <a16:creationId xmlns:a16="http://schemas.microsoft.com/office/drawing/2014/main" id="{2493F0E7-27AD-43F4-B0F6-54A80AA8F890}"/>
              </a:ext>
            </a:extLst>
          </p:cNvPr>
          <p:cNvSpPr txBox="1"/>
          <p:nvPr/>
        </p:nvSpPr>
        <p:spPr>
          <a:xfrm>
            <a:off x="4625373" y="3102783"/>
            <a:ext cx="4155440" cy="1000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ko-KR" sz="1200" spc="-15" dirty="0">
                <a:latin typeface="Consolas"/>
                <a:cs typeface="Consolas"/>
              </a:rPr>
              <a:t>print(‘</a:t>
            </a:r>
            <a:r>
              <a:rPr lang="ko-KR" altLang="en-US" sz="1200" spc="-15" dirty="0">
                <a:latin typeface="Consolas"/>
                <a:cs typeface="Consolas"/>
              </a:rPr>
              <a:t>몇 번 반복할까요</a:t>
            </a:r>
            <a:r>
              <a:rPr lang="en-US" altLang="ko-KR" sz="1200" spc="-15" dirty="0">
                <a:latin typeface="Consolas"/>
                <a:cs typeface="Consolas"/>
              </a:rPr>
              <a:t>? : ‘)</a:t>
            </a:r>
          </a:p>
          <a:p>
            <a:pPr marL="12700">
              <a:lnSpc>
                <a:spcPct val="100000"/>
              </a:lnSpc>
            </a:pPr>
            <a:r>
              <a:rPr lang="en-US" altLang="ko-KR" sz="1200" spc="-15" dirty="0">
                <a:latin typeface="Consolas"/>
                <a:cs typeface="Consolas"/>
              </a:rPr>
              <a:t>limit</a:t>
            </a:r>
            <a:r>
              <a:rPr lang="ko-KR" altLang="en-US" sz="1200" spc="-15" dirty="0">
                <a:latin typeface="Consolas"/>
                <a:cs typeface="Consolas"/>
              </a:rPr>
              <a:t> </a:t>
            </a:r>
            <a:r>
              <a:rPr lang="en-US" altLang="ko-KR" sz="1200" spc="-15" dirty="0">
                <a:latin typeface="Consolas"/>
                <a:cs typeface="Consolas"/>
              </a:rPr>
              <a:t>=</a:t>
            </a:r>
            <a:r>
              <a:rPr lang="ko-KR" altLang="en-US" sz="1200" spc="-15" dirty="0">
                <a:latin typeface="Consolas"/>
                <a:cs typeface="Consolas"/>
              </a:rPr>
              <a:t> </a:t>
            </a:r>
            <a:r>
              <a:rPr lang="en-US" altLang="ko-KR" sz="1200" spc="-15" dirty="0" err="1">
                <a:latin typeface="Consolas"/>
                <a:cs typeface="Consolas"/>
              </a:rPr>
              <a:t>int</a:t>
            </a:r>
            <a:r>
              <a:rPr lang="en-US" altLang="ko-KR" sz="1200" spc="-15" dirty="0">
                <a:latin typeface="Consolas"/>
                <a:cs typeface="Consolas"/>
              </a:rPr>
              <a:t>(input())</a:t>
            </a:r>
          </a:p>
          <a:p>
            <a:pPr marL="12700">
              <a:lnSpc>
                <a:spcPct val="100000"/>
              </a:lnSpc>
            </a:pPr>
            <a:endParaRPr lang="en-US" altLang="ko-KR" sz="1200" spc="-15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spc="-15" dirty="0">
                <a:latin typeface="Consolas"/>
                <a:cs typeface="Consolas"/>
              </a:rPr>
              <a:t>coun</a:t>
            </a:r>
            <a:r>
              <a:rPr sz="1200" spc="-10" dirty="0">
                <a:latin typeface="Consolas"/>
                <a:cs typeface="Consolas"/>
              </a:rPr>
              <a:t>t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=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0</a:t>
            </a:r>
            <a:endParaRPr sz="1200" dirty="0">
              <a:latin typeface="Consolas"/>
              <a:cs typeface="Consolas"/>
            </a:endParaRPr>
          </a:p>
          <a:p>
            <a:pPr marL="457200" marR="1807210" indent="-445134">
              <a:lnSpc>
                <a:spcPct val="100000"/>
              </a:lnSpc>
            </a:pPr>
            <a:r>
              <a:rPr sz="1200" spc="-15" dirty="0">
                <a:latin typeface="Consolas"/>
                <a:cs typeface="Consolas"/>
              </a:rPr>
              <a:t>whil</a:t>
            </a:r>
            <a:r>
              <a:rPr sz="1200" spc="-10" dirty="0">
                <a:latin typeface="Consolas"/>
                <a:cs typeface="Consolas"/>
              </a:rPr>
              <a:t>e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spc="-15" dirty="0">
                <a:latin typeface="Consolas"/>
                <a:cs typeface="Consolas"/>
              </a:rPr>
              <a:t>coun</a:t>
            </a:r>
            <a:r>
              <a:rPr sz="1200" spc="-10" dirty="0">
                <a:latin typeface="Consolas"/>
                <a:cs typeface="Consolas"/>
              </a:rPr>
              <a:t>t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&lt;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spc="-15" dirty="0">
                <a:latin typeface="Consolas"/>
                <a:cs typeface="Consolas"/>
              </a:rPr>
              <a:t>limit: coun</a:t>
            </a:r>
            <a:r>
              <a:rPr sz="1200" spc="-10" dirty="0">
                <a:latin typeface="Consolas"/>
                <a:cs typeface="Consolas"/>
              </a:rPr>
              <a:t>t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=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spc="-15" dirty="0">
                <a:latin typeface="Consolas"/>
                <a:cs typeface="Consolas"/>
              </a:rPr>
              <a:t>c</a:t>
            </a:r>
            <a:r>
              <a:rPr sz="1200" spc="-25" dirty="0">
                <a:latin typeface="Consolas"/>
                <a:cs typeface="Consolas"/>
              </a:rPr>
              <a:t>o</a:t>
            </a:r>
            <a:r>
              <a:rPr sz="1200" spc="-15" dirty="0">
                <a:latin typeface="Consolas"/>
                <a:cs typeface="Consolas"/>
              </a:rPr>
              <a:t>un</a:t>
            </a:r>
            <a:r>
              <a:rPr sz="1200" spc="-10" dirty="0">
                <a:latin typeface="Consolas"/>
                <a:cs typeface="Consolas"/>
              </a:rPr>
              <a:t>t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+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1</a:t>
            </a:r>
            <a:endParaRPr sz="1200" dirty="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</a:pPr>
            <a:r>
              <a:rPr sz="1200" spc="-15" dirty="0">
                <a:latin typeface="Consolas"/>
                <a:cs typeface="Consolas"/>
              </a:rPr>
              <a:t>print('{0</a:t>
            </a:r>
            <a:r>
              <a:rPr sz="1200" spc="-10" dirty="0">
                <a:latin typeface="Consolas"/>
                <a:cs typeface="Consolas"/>
              </a:rPr>
              <a:t>}</a:t>
            </a:r>
            <a:r>
              <a:rPr sz="1200" spc="-65" dirty="0">
                <a:latin typeface="함초롬바탕"/>
                <a:cs typeface="함초롬바탕"/>
              </a:rPr>
              <a:t>회 </a:t>
            </a:r>
            <a:r>
              <a:rPr sz="1200" spc="-100" dirty="0">
                <a:latin typeface="함초롬바탕"/>
                <a:cs typeface="함초롬바탕"/>
              </a:rPr>
              <a:t> </a:t>
            </a:r>
            <a:r>
              <a:rPr sz="1200" spc="-65" dirty="0">
                <a:latin typeface="함초롬바탕"/>
                <a:cs typeface="함초롬바탕"/>
              </a:rPr>
              <a:t>반복</a:t>
            </a:r>
            <a:r>
              <a:rPr sz="1200" spc="-15" dirty="0">
                <a:latin typeface="Consolas"/>
                <a:cs typeface="Consolas"/>
              </a:rPr>
              <a:t>.'.format(count))</a:t>
            </a:r>
            <a:endParaRPr sz="1200" dirty="0">
              <a:latin typeface="Consolas"/>
              <a:cs typeface="Consolas"/>
            </a:endParaRPr>
          </a:p>
        </p:txBody>
      </p:sp>
      <p:sp>
        <p:nvSpPr>
          <p:cNvPr id="11" name="object 50">
            <a:extLst>
              <a:ext uri="{FF2B5EF4-FFF2-40B4-BE49-F238E27FC236}">
                <a16:creationId xmlns:a16="http://schemas.microsoft.com/office/drawing/2014/main" id="{DF6CA220-BE3B-482F-B2E1-4BC2B748E304}"/>
              </a:ext>
            </a:extLst>
          </p:cNvPr>
          <p:cNvSpPr txBox="1"/>
          <p:nvPr/>
        </p:nvSpPr>
        <p:spPr>
          <a:xfrm>
            <a:off x="4625373" y="4441368"/>
            <a:ext cx="3153410" cy="2686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onsolas"/>
                <a:cs typeface="Consolas"/>
              </a:rPr>
              <a:t>print(</a:t>
            </a:r>
            <a:r>
              <a:rPr sz="1200" spc="-10" dirty="0">
                <a:latin typeface="Consolas"/>
                <a:cs typeface="Consolas"/>
              </a:rPr>
              <a:t>'</a:t>
            </a:r>
            <a:r>
              <a:rPr sz="1200" spc="-65" dirty="0">
                <a:latin typeface="함초롬바탕"/>
                <a:cs typeface="함초롬바탕"/>
              </a:rPr>
              <a:t>반복이 </a:t>
            </a:r>
            <a:r>
              <a:rPr sz="1200" spc="-100" dirty="0">
                <a:latin typeface="함초롬바탕"/>
                <a:cs typeface="함초롬바탕"/>
              </a:rPr>
              <a:t> </a:t>
            </a:r>
            <a:r>
              <a:rPr sz="1200" spc="-65" dirty="0">
                <a:latin typeface="함초롬바탕"/>
                <a:cs typeface="함초롬바탕"/>
              </a:rPr>
              <a:t>종료되었습니다</a:t>
            </a:r>
            <a:r>
              <a:rPr sz="1200" spc="-15" dirty="0">
                <a:latin typeface="Consolas"/>
                <a:cs typeface="Consolas"/>
              </a:rPr>
              <a:t>.')</a:t>
            </a:r>
            <a:endParaRPr sz="1200" dirty="0">
              <a:latin typeface="Consolas"/>
              <a:cs typeface="Consolas"/>
            </a:endParaRPr>
          </a:p>
        </p:txBody>
      </p:sp>
      <p:sp>
        <p:nvSpPr>
          <p:cNvPr id="12" name="object 51">
            <a:extLst>
              <a:ext uri="{FF2B5EF4-FFF2-40B4-BE49-F238E27FC236}">
                <a16:creationId xmlns:a16="http://schemas.microsoft.com/office/drawing/2014/main" id="{2937F1D1-4CD2-4647-8428-B5D6F6F06737}"/>
              </a:ext>
            </a:extLst>
          </p:cNvPr>
          <p:cNvSpPr/>
          <p:nvPr/>
        </p:nvSpPr>
        <p:spPr>
          <a:xfrm>
            <a:off x="5208871" y="1542462"/>
            <a:ext cx="1992863" cy="1351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185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AAF56-697A-4862-934F-058472C9C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흐름 제어하기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2AFBA-9FF7-4A14-AF7E-54F246EC3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프로그램의 실행 결과를 예측해 보자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F1E244-9E55-4178-8CC1-8BB5A2AA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23</a:t>
            </a:fld>
            <a:endParaRPr lang="en-US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825AF5D-B683-41D0-9E9A-E26DE0AB007B}"/>
              </a:ext>
            </a:extLst>
          </p:cNvPr>
          <p:cNvSpPr/>
          <p:nvPr/>
        </p:nvSpPr>
        <p:spPr>
          <a:xfrm>
            <a:off x="2687575" y="1098550"/>
            <a:ext cx="3452876" cy="3320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307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94E0A-E6DC-4306-90CE-5F8A098D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흐름 제어하기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2150D4-46A7-4359-9968-F06BDAE96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무한 반복문</a:t>
            </a:r>
            <a:r>
              <a:rPr lang="en-US" altLang="ko-KR" dirty="0"/>
              <a:t> (</a:t>
            </a:r>
            <a:r>
              <a:rPr lang="ko-KR" altLang="en-US" dirty="0"/>
              <a:t>무한 루프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while </a:t>
            </a:r>
            <a:r>
              <a:rPr lang="ko-KR" altLang="en-US" dirty="0"/>
              <a:t>문의 조건이 항상 참이 되는 반복문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23E02A-0F71-4397-B13C-2AB8AB5B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24</a:t>
            </a:fld>
            <a:endParaRPr 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060705F-8CEA-4F47-A381-77388EC1D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56" y="2362020"/>
            <a:ext cx="8022826" cy="233697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20CAA32-638A-489A-8912-E00FFDC10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153" y="941016"/>
            <a:ext cx="3534900" cy="115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6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A6AB6-7F05-42BF-8451-8974A1AD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흐름 제어하기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C35081-E135-41E0-A465-6592EEF0A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부터 시작해서 사용자가 입력한 값까지의 모든 정수를 더하는 프로그램을 만들어 보자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0D383F-4B60-47EE-8CA2-519A2247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25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3F2B75-41A6-4CF7-AC4A-FDC04196D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242" y="1625175"/>
            <a:ext cx="2534514" cy="27372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EBF49F-0D4C-4A5E-8252-7092E3548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448" y="1851136"/>
            <a:ext cx="4273767" cy="228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9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24BC0-62E3-43A9-A538-51D95973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흐름 제어하기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5734F-D06C-40DB-8DDB-262EB8065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반복문 </a:t>
            </a:r>
            <a:r>
              <a:rPr lang="en-US" altLang="ko-KR" dirty="0"/>
              <a:t>(Iteration) – for </a:t>
            </a:r>
            <a:r>
              <a:rPr lang="ko-KR" altLang="en-US" dirty="0"/>
              <a:t>문 사용하기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ko-KR" altLang="en-US" dirty="0"/>
              <a:t>주어진 순서와 횟수에 맞게 동일한 문장을 여러 번 반복시키는 구조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065327-2D10-4405-83E7-466274C5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26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0CD2D1-062E-468B-8209-220D715ED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1741944"/>
            <a:ext cx="7931150" cy="234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5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2F9A7-5708-4302-8345-3DF27F345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흐름 제어하기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7422B6-2534-4441-91F6-8DD568C49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range()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B67A8A-2ADE-41DA-BD7D-5BEFD759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27</a:t>
            </a:fld>
            <a:endParaRPr lang="en-US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AB9AD2A-5C44-4FB4-A2B2-7593D0450C53}"/>
              </a:ext>
            </a:extLst>
          </p:cNvPr>
          <p:cNvSpPr txBox="1"/>
          <p:nvPr/>
        </p:nvSpPr>
        <p:spPr>
          <a:xfrm>
            <a:off x="412124" y="1794489"/>
            <a:ext cx="7798158" cy="2711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B1AE6B"/>
                </a:solidFill>
                <a:latin typeface="Arial"/>
                <a:cs typeface="Arial"/>
              </a:rPr>
              <a:t>•</a:t>
            </a:r>
            <a:r>
              <a:rPr sz="1600" spc="180" dirty="0">
                <a:solidFill>
                  <a:srgbClr val="B1AE6B"/>
                </a:solidFill>
                <a:latin typeface="Arial"/>
                <a:cs typeface="Arial"/>
              </a:rPr>
              <a:t> </a:t>
            </a:r>
            <a:r>
              <a:rPr sz="1600" spc="-60" dirty="0">
                <a:latin typeface="함초롬바탕"/>
                <a:cs typeface="함초롬바탕"/>
              </a:rPr>
              <a:t>대상 범위에서</a:t>
            </a:r>
            <a:r>
              <a:rPr sz="1600" spc="-75" dirty="0">
                <a:latin typeface="함초롬바탕"/>
                <a:cs typeface="함초롬바탕"/>
              </a:rPr>
              <a:t> </a:t>
            </a:r>
            <a:r>
              <a:rPr sz="1600" spc="-160" dirty="0">
                <a:latin typeface="Arial"/>
                <a:cs typeface="Arial"/>
              </a:rPr>
              <a:t>s</a:t>
            </a:r>
            <a:r>
              <a:rPr sz="1600" spc="50" dirty="0">
                <a:latin typeface="Arial"/>
                <a:cs typeface="Arial"/>
              </a:rPr>
              <a:t>t</a:t>
            </a:r>
            <a:r>
              <a:rPr sz="1600" spc="95" dirty="0">
                <a:latin typeface="Arial"/>
                <a:cs typeface="Arial"/>
              </a:rPr>
              <a:t>a</a:t>
            </a:r>
            <a:r>
              <a:rPr sz="1600" spc="114" dirty="0">
                <a:latin typeface="Arial"/>
                <a:cs typeface="Arial"/>
              </a:rPr>
              <a:t>rt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60" dirty="0">
                <a:latin typeface="함초롬바탕"/>
                <a:cs typeface="함초롬바탕"/>
              </a:rPr>
              <a:t>값은 포함하지만</a:t>
            </a:r>
            <a:r>
              <a:rPr sz="1600" spc="-85" dirty="0">
                <a:latin typeface="함초롬바탕"/>
                <a:cs typeface="함초롬바탕"/>
              </a:rPr>
              <a:t> </a:t>
            </a:r>
            <a:r>
              <a:rPr sz="1600" spc="-160" dirty="0">
                <a:latin typeface="Arial"/>
                <a:cs typeface="Arial"/>
              </a:rPr>
              <a:t>s</a:t>
            </a:r>
            <a:r>
              <a:rPr sz="1600" spc="165" dirty="0">
                <a:latin typeface="Arial"/>
                <a:cs typeface="Arial"/>
              </a:rPr>
              <a:t>t</a:t>
            </a:r>
            <a:r>
              <a:rPr sz="1600" spc="95" dirty="0">
                <a:latin typeface="Arial"/>
                <a:cs typeface="Arial"/>
              </a:rPr>
              <a:t>op</a:t>
            </a:r>
            <a:r>
              <a:rPr sz="1600" spc="-60" dirty="0">
                <a:latin typeface="함초롬바탕"/>
                <a:cs typeface="함초롬바탕"/>
              </a:rPr>
              <a:t>값은 포함되지</a:t>
            </a:r>
            <a:r>
              <a:rPr sz="1600" spc="-75" dirty="0">
                <a:latin typeface="함초롬바탕"/>
                <a:cs typeface="함초롬바탕"/>
              </a:rPr>
              <a:t> </a:t>
            </a:r>
            <a:r>
              <a:rPr sz="1600" spc="-60" dirty="0">
                <a:latin typeface="함초롬바탕"/>
                <a:cs typeface="함초롬바탕"/>
              </a:rPr>
              <a:t>않음 </a:t>
            </a:r>
            <a:r>
              <a:rPr sz="1600" b="1" spc="55" dirty="0">
                <a:solidFill>
                  <a:srgbClr val="0070C0"/>
                </a:solidFill>
                <a:latin typeface="Arial"/>
                <a:cs typeface="Arial"/>
              </a:rPr>
              <a:t>[</a:t>
            </a:r>
            <a:r>
              <a:rPr sz="1400" b="1" spc="-60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1400" b="1" spc="-25" dirty="0">
                <a:solidFill>
                  <a:srgbClr val="0070C0"/>
                </a:solidFill>
                <a:latin typeface="Arial"/>
                <a:cs typeface="Arial"/>
              </a:rPr>
              <a:t>ange</a:t>
            </a:r>
            <a:r>
              <a:rPr sz="1400" b="1" spc="-3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b="1" spc="35" dirty="0">
                <a:solidFill>
                  <a:srgbClr val="0070C0"/>
                </a:solidFill>
                <a:latin typeface="Arial"/>
                <a:cs typeface="Arial"/>
              </a:rPr>
              <a:t>(</a:t>
            </a:r>
            <a:r>
              <a:rPr sz="1400" b="1" spc="60" dirty="0">
                <a:solidFill>
                  <a:srgbClr val="0070C0"/>
                </a:solidFill>
                <a:latin typeface="Arial"/>
                <a:cs typeface="Arial"/>
              </a:rPr>
              <a:t>1,</a:t>
            </a:r>
            <a:r>
              <a:rPr sz="1400" b="1" spc="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b="1" spc="60" dirty="0">
                <a:solidFill>
                  <a:srgbClr val="0070C0"/>
                </a:solidFill>
                <a:latin typeface="Arial"/>
                <a:cs typeface="Arial"/>
              </a:rPr>
              <a:t>9,</a:t>
            </a:r>
            <a:r>
              <a:rPr sz="1400" b="1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b="1" spc="80" dirty="0">
                <a:solidFill>
                  <a:srgbClr val="0070C0"/>
                </a:solidFill>
                <a:latin typeface="Arial"/>
                <a:cs typeface="Arial"/>
              </a:rPr>
              <a:t>2</a:t>
            </a:r>
            <a:r>
              <a:rPr sz="1400" b="1" spc="50" dirty="0">
                <a:solidFill>
                  <a:srgbClr val="0070C0"/>
                </a:solidFill>
                <a:latin typeface="Arial"/>
                <a:cs typeface="Arial"/>
              </a:rPr>
              <a:t>)</a:t>
            </a:r>
            <a:r>
              <a:rPr sz="1400" b="1" spc="-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b="1" spc="-40" dirty="0">
                <a:solidFill>
                  <a:srgbClr val="0070C0"/>
                </a:solidFill>
                <a:latin typeface="Arial"/>
                <a:cs typeface="Arial"/>
              </a:rPr>
              <a:t>:</a:t>
            </a:r>
            <a:r>
              <a:rPr sz="1400" b="1" spc="-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b="1" spc="60" dirty="0">
                <a:solidFill>
                  <a:srgbClr val="0070C0"/>
                </a:solidFill>
                <a:latin typeface="Arial"/>
                <a:cs typeface="Arial"/>
              </a:rPr>
              <a:t>1,</a:t>
            </a:r>
            <a:r>
              <a:rPr sz="1400" b="1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b="1" spc="60" dirty="0">
                <a:solidFill>
                  <a:srgbClr val="0070C0"/>
                </a:solidFill>
                <a:latin typeface="Arial"/>
                <a:cs typeface="Arial"/>
              </a:rPr>
              <a:t>3,</a:t>
            </a:r>
            <a:r>
              <a:rPr sz="1400" b="1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b="1" spc="60" dirty="0">
                <a:solidFill>
                  <a:srgbClr val="0070C0"/>
                </a:solidFill>
                <a:latin typeface="Arial"/>
                <a:cs typeface="Arial"/>
              </a:rPr>
              <a:t>5,</a:t>
            </a:r>
            <a:r>
              <a:rPr sz="1400" b="1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b="1" spc="80" dirty="0">
                <a:solidFill>
                  <a:srgbClr val="0070C0"/>
                </a:solidFill>
                <a:latin typeface="Arial"/>
                <a:cs typeface="Arial"/>
              </a:rPr>
              <a:t>7</a:t>
            </a:r>
            <a:r>
              <a:rPr sz="1400" b="1" spc="-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b="1" spc="75" dirty="0">
                <a:solidFill>
                  <a:srgbClr val="0070C0"/>
                </a:solidFill>
                <a:latin typeface="Arial"/>
                <a:cs typeface="Arial"/>
              </a:rPr>
              <a:t>]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60"/>
              </a:spcBef>
            </a:pPr>
            <a:endParaRPr sz="1050" dirty="0"/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B1AE6B"/>
                </a:solidFill>
                <a:latin typeface="Arial"/>
                <a:cs typeface="Arial"/>
              </a:rPr>
              <a:t>•</a:t>
            </a:r>
            <a:r>
              <a:rPr sz="1600" spc="180" dirty="0">
                <a:solidFill>
                  <a:srgbClr val="B1AE6B"/>
                </a:solidFill>
                <a:latin typeface="Arial"/>
                <a:cs typeface="Arial"/>
              </a:rPr>
              <a:t> </a:t>
            </a:r>
            <a:r>
              <a:rPr sz="1600" spc="55" dirty="0">
                <a:latin typeface="Arial"/>
                <a:cs typeface="Arial"/>
              </a:rPr>
              <a:t>r</a:t>
            </a:r>
            <a:r>
              <a:rPr sz="1600" spc="-30" dirty="0">
                <a:latin typeface="Arial"/>
                <a:cs typeface="Arial"/>
              </a:rPr>
              <a:t>a</a:t>
            </a:r>
            <a:r>
              <a:rPr sz="1600" spc="50" dirty="0">
                <a:latin typeface="Arial"/>
                <a:cs typeface="Arial"/>
              </a:rPr>
              <a:t>nge</a:t>
            </a:r>
            <a:r>
              <a:rPr sz="1600" spc="55" dirty="0">
                <a:latin typeface="Arial"/>
                <a:cs typeface="Arial"/>
              </a:rPr>
              <a:t>()</a:t>
            </a:r>
            <a:r>
              <a:rPr sz="1600" spc="-60" dirty="0">
                <a:latin typeface="함초롬바탕"/>
                <a:cs typeface="함초롬바탕"/>
              </a:rPr>
              <a:t>함</a:t>
            </a:r>
            <a:r>
              <a:rPr sz="1600" spc="-75" dirty="0">
                <a:latin typeface="함초롬바탕"/>
                <a:cs typeface="함초롬바탕"/>
              </a:rPr>
              <a:t>수</a:t>
            </a:r>
            <a:r>
              <a:rPr sz="1600" spc="-60" dirty="0">
                <a:latin typeface="함초롬바탕"/>
                <a:cs typeface="함초롬바탕"/>
              </a:rPr>
              <a:t>를</a:t>
            </a:r>
            <a:r>
              <a:rPr sz="1600" spc="-85" dirty="0">
                <a:latin typeface="함초롬바탕"/>
                <a:cs typeface="함초롬바탕"/>
              </a:rPr>
              <a:t> </a:t>
            </a:r>
            <a:r>
              <a:rPr sz="1600" spc="-60" dirty="0">
                <a:latin typeface="함초롬바탕"/>
                <a:cs typeface="함초롬바탕"/>
              </a:rPr>
              <a:t>사용할 때는</a:t>
            </a:r>
            <a:r>
              <a:rPr sz="1600" spc="50" dirty="0">
                <a:latin typeface="Arial"/>
                <a:cs typeface="Arial"/>
              </a:rPr>
              <a:t>,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60" dirty="0">
                <a:latin typeface="함초롬바탕"/>
                <a:cs typeface="함초롬바탕"/>
              </a:rPr>
              <a:t>다음과 같은 사항을 주의해야</a:t>
            </a:r>
            <a:r>
              <a:rPr sz="1600" spc="-75" dirty="0">
                <a:latin typeface="함초롬바탕"/>
                <a:cs typeface="함초롬바탕"/>
              </a:rPr>
              <a:t> </a:t>
            </a:r>
            <a:r>
              <a:rPr sz="1600" spc="-60" dirty="0">
                <a:latin typeface="함초롬바탕"/>
                <a:cs typeface="함초롬바탕"/>
              </a:rPr>
              <a:t>한다</a:t>
            </a:r>
            <a:r>
              <a:rPr sz="1600" spc="50" dirty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95"/>
              </a:spcBef>
            </a:pPr>
            <a:endParaRPr sz="1000" dirty="0"/>
          </a:p>
          <a:p>
            <a:pPr marL="281940">
              <a:lnSpc>
                <a:spcPct val="100000"/>
              </a:lnSpc>
              <a:tabLst>
                <a:tab pos="568325" algn="l"/>
              </a:tabLst>
            </a:pPr>
            <a:r>
              <a:rPr sz="1400" spc="-175" dirty="0">
                <a:solidFill>
                  <a:srgbClr val="B1AE6B"/>
                </a:solidFill>
                <a:latin typeface="함초롬바탕"/>
                <a:cs typeface="함초롬바탕"/>
              </a:rPr>
              <a:t>‐	</a:t>
            </a:r>
            <a:r>
              <a:rPr sz="1400" spc="-145" dirty="0">
                <a:latin typeface="Arial"/>
                <a:cs typeface="Arial"/>
              </a:rPr>
              <a:t>s</a:t>
            </a:r>
            <a:r>
              <a:rPr sz="1400" spc="30" dirty="0">
                <a:latin typeface="Arial"/>
                <a:cs typeface="Arial"/>
              </a:rPr>
              <a:t>t</a:t>
            </a:r>
            <a:r>
              <a:rPr sz="1400" spc="80" dirty="0">
                <a:latin typeface="Arial"/>
                <a:cs typeface="Arial"/>
              </a:rPr>
              <a:t>a</a:t>
            </a:r>
            <a:r>
              <a:rPr sz="1400" spc="85" dirty="0">
                <a:latin typeface="Arial"/>
                <a:cs typeface="Arial"/>
              </a:rPr>
              <a:t>rt</a:t>
            </a:r>
            <a:r>
              <a:rPr sz="1400" spc="-70" dirty="0">
                <a:latin typeface="함초롬바탕"/>
                <a:cs typeface="함초롬바탕"/>
              </a:rPr>
              <a:t>와</a:t>
            </a:r>
            <a:r>
              <a:rPr sz="1400" spc="-50" dirty="0">
                <a:latin typeface="함초롬바탕"/>
                <a:cs typeface="함초롬바탕"/>
              </a:rPr>
              <a:t> </a:t>
            </a:r>
            <a:r>
              <a:rPr sz="1400" spc="-145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t</a:t>
            </a:r>
            <a:r>
              <a:rPr sz="1400" spc="160" dirty="0">
                <a:latin typeface="Arial"/>
                <a:cs typeface="Arial"/>
              </a:rPr>
              <a:t>o</a:t>
            </a:r>
            <a:r>
              <a:rPr sz="1400" spc="80" dirty="0">
                <a:latin typeface="Arial"/>
                <a:cs typeface="Arial"/>
              </a:rPr>
              <a:t>p</a:t>
            </a:r>
            <a:r>
              <a:rPr sz="1400" spc="-70" dirty="0">
                <a:latin typeface="함초롬바탕"/>
                <a:cs typeface="함초롬바탕"/>
              </a:rPr>
              <a:t>에는</a:t>
            </a:r>
            <a:r>
              <a:rPr sz="1400" spc="-75" dirty="0">
                <a:latin typeface="함초롬바탕"/>
                <a:cs typeface="함초롬바탕"/>
              </a:rPr>
              <a:t> </a:t>
            </a:r>
            <a:r>
              <a:rPr sz="1400" spc="-70" dirty="0">
                <a:latin typeface="함초롬바탕"/>
                <a:cs typeface="함초롬바탕"/>
              </a:rPr>
              <a:t>정수</a:t>
            </a:r>
            <a:r>
              <a:rPr sz="1400" spc="40" dirty="0">
                <a:latin typeface="Arial"/>
                <a:cs typeface="Arial"/>
              </a:rPr>
              <a:t>(</a:t>
            </a:r>
            <a:r>
              <a:rPr sz="1400" spc="25" dirty="0">
                <a:latin typeface="Arial"/>
                <a:cs typeface="Arial"/>
              </a:rPr>
              <a:t>i</a:t>
            </a:r>
            <a:r>
              <a:rPr sz="1400" spc="80" dirty="0">
                <a:latin typeface="Arial"/>
                <a:cs typeface="Arial"/>
              </a:rPr>
              <a:t>n</a:t>
            </a:r>
            <a:r>
              <a:rPr sz="1400" spc="145" dirty="0">
                <a:latin typeface="Arial"/>
                <a:cs typeface="Arial"/>
              </a:rPr>
              <a:t>t</a:t>
            </a:r>
            <a:r>
              <a:rPr sz="1400" spc="-70" dirty="0">
                <a:latin typeface="함초롬바탕"/>
                <a:cs typeface="함초롬바탕"/>
              </a:rPr>
              <a:t>형</a:t>
            </a:r>
            <a:r>
              <a:rPr sz="1400" spc="40" dirty="0">
                <a:latin typeface="Arial"/>
                <a:cs typeface="Arial"/>
              </a:rPr>
              <a:t>)</a:t>
            </a:r>
            <a:r>
              <a:rPr sz="1400" spc="-70" dirty="0">
                <a:latin typeface="함초롬바탕"/>
                <a:cs typeface="함초롬바탕"/>
              </a:rPr>
              <a:t>만</a:t>
            </a:r>
            <a:r>
              <a:rPr sz="1400" spc="-50" dirty="0">
                <a:latin typeface="함초롬바탕"/>
                <a:cs typeface="함초롬바탕"/>
              </a:rPr>
              <a:t> </a:t>
            </a:r>
            <a:r>
              <a:rPr sz="1400" spc="-70" dirty="0">
                <a:latin typeface="함초롬바탕"/>
                <a:cs typeface="함초롬바탕"/>
              </a:rPr>
              <a:t>쓸</a:t>
            </a:r>
            <a:r>
              <a:rPr sz="1400" spc="-40" dirty="0">
                <a:latin typeface="함초롬바탕"/>
                <a:cs typeface="함초롬바탕"/>
              </a:rPr>
              <a:t> </a:t>
            </a:r>
            <a:r>
              <a:rPr sz="1400" spc="-70" dirty="0">
                <a:latin typeface="함초롬바탕"/>
                <a:cs typeface="함초롬바탕"/>
              </a:rPr>
              <a:t>수</a:t>
            </a:r>
            <a:r>
              <a:rPr sz="1400" spc="-50" dirty="0">
                <a:latin typeface="함초롬바탕"/>
                <a:cs typeface="함초롬바탕"/>
              </a:rPr>
              <a:t> </a:t>
            </a:r>
            <a:r>
              <a:rPr sz="1400" spc="-70" dirty="0">
                <a:latin typeface="함초롬바탕"/>
                <a:cs typeface="함초롬바탕"/>
              </a:rPr>
              <a:t>있음</a:t>
            </a:r>
            <a:endParaRPr sz="1400" dirty="0">
              <a:latin typeface="함초롬바탕"/>
              <a:cs typeface="함초롬바탕"/>
            </a:endParaRPr>
          </a:p>
          <a:p>
            <a:pPr>
              <a:lnSpc>
                <a:spcPts val="1100"/>
              </a:lnSpc>
              <a:spcBef>
                <a:spcPts val="64"/>
              </a:spcBef>
            </a:pPr>
            <a:endParaRPr sz="1000" dirty="0"/>
          </a:p>
          <a:p>
            <a:pPr marL="281940">
              <a:lnSpc>
                <a:spcPct val="100000"/>
              </a:lnSpc>
              <a:tabLst>
                <a:tab pos="568325" algn="l"/>
              </a:tabLst>
            </a:pPr>
            <a:r>
              <a:rPr sz="1400" spc="-285" dirty="0">
                <a:solidFill>
                  <a:srgbClr val="B1AE6B"/>
                </a:solidFill>
                <a:latin typeface="함초롬바탕"/>
                <a:cs typeface="함초롬바탕"/>
              </a:rPr>
              <a:t>‐	</a:t>
            </a:r>
            <a:r>
              <a:rPr sz="1400" spc="-145" dirty="0">
                <a:latin typeface="Arial"/>
                <a:cs typeface="Arial"/>
              </a:rPr>
              <a:t>s</a:t>
            </a:r>
            <a:r>
              <a:rPr sz="1400" spc="30" dirty="0">
                <a:latin typeface="Arial"/>
                <a:cs typeface="Arial"/>
              </a:rPr>
              <a:t>t</a:t>
            </a:r>
            <a:r>
              <a:rPr sz="1400" spc="80" dirty="0">
                <a:latin typeface="Arial"/>
                <a:cs typeface="Arial"/>
              </a:rPr>
              <a:t>a</a:t>
            </a:r>
            <a:r>
              <a:rPr sz="1400" spc="85" dirty="0">
                <a:latin typeface="Arial"/>
                <a:cs typeface="Arial"/>
              </a:rPr>
              <a:t>rt</a:t>
            </a:r>
            <a:r>
              <a:rPr sz="1400" spc="-70" dirty="0">
                <a:latin typeface="함초롬바탕"/>
                <a:cs typeface="함초롬바탕"/>
              </a:rPr>
              <a:t>와</a:t>
            </a:r>
            <a:r>
              <a:rPr sz="1400" spc="-50" dirty="0">
                <a:latin typeface="함초롬바탕"/>
                <a:cs typeface="함초롬바탕"/>
              </a:rPr>
              <a:t> </a:t>
            </a:r>
            <a:r>
              <a:rPr sz="1400" spc="-145" dirty="0">
                <a:latin typeface="Arial"/>
                <a:cs typeface="Arial"/>
              </a:rPr>
              <a:t>s</a:t>
            </a:r>
            <a:r>
              <a:rPr sz="1400" spc="30" dirty="0">
                <a:latin typeface="Arial"/>
                <a:cs typeface="Arial"/>
              </a:rPr>
              <a:t>t</a:t>
            </a:r>
            <a:r>
              <a:rPr sz="1400" spc="80" dirty="0">
                <a:latin typeface="Arial"/>
                <a:cs typeface="Arial"/>
              </a:rPr>
              <a:t>ep</a:t>
            </a:r>
            <a:r>
              <a:rPr sz="1400" spc="-70" dirty="0">
                <a:latin typeface="함초롬바탕"/>
                <a:cs typeface="함초롬바탕"/>
              </a:rPr>
              <a:t>은</a:t>
            </a:r>
            <a:r>
              <a:rPr sz="1400" spc="-75" dirty="0">
                <a:latin typeface="함초롬바탕"/>
                <a:cs typeface="함초롬바탕"/>
              </a:rPr>
              <a:t> </a:t>
            </a:r>
            <a:r>
              <a:rPr sz="1400" spc="-70" dirty="0">
                <a:latin typeface="함초롬바탕"/>
                <a:cs typeface="함초롬바탕"/>
              </a:rPr>
              <a:t>생략될</a:t>
            </a:r>
            <a:r>
              <a:rPr sz="1400" spc="-50" dirty="0">
                <a:latin typeface="함초롬바탕"/>
                <a:cs typeface="함초롬바탕"/>
              </a:rPr>
              <a:t> </a:t>
            </a:r>
            <a:r>
              <a:rPr sz="1400" spc="-70" dirty="0">
                <a:latin typeface="함초롬바탕"/>
                <a:cs typeface="함초롬바탕"/>
              </a:rPr>
              <a:t>수</a:t>
            </a:r>
            <a:r>
              <a:rPr sz="1400" spc="-50" dirty="0">
                <a:latin typeface="함초롬바탕"/>
                <a:cs typeface="함초롬바탕"/>
              </a:rPr>
              <a:t> </a:t>
            </a:r>
            <a:r>
              <a:rPr sz="1400" spc="-70" dirty="0">
                <a:latin typeface="함초롬바탕"/>
                <a:cs typeface="함초롬바탕"/>
              </a:rPr>
              <a:t>있으나</a:t>
            </a:r>
            <a:r>
              <a:rPr sz="1400" spc="40" dirty="0">
                <a:latin typeface="Arial"/>
                <a:cs typeface="Arial"/>
              </a:rPr>
              <a:t>,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b="1" spc="-245" dirty="0">
                <a:latin typeface="Arial"/>
                <a:cs typeface="Arial"/>
              </a:rPr>
              <a:t>s</a:t>
            </a:r>
            <a:r>
              <a:rPr sz="1400" b="1" spc="0" dirty="0">
                <a:latin typeface="Arial"/>
                <a:cs typeface="Arial"/>
              </a:rPr>
              <a:t>t</a:t>
            </a:r>
            <a:r>
              <a:rPr sz="1400" b="1" spc="20" dirty="0">
                <a:latin typeface="Arial"/>
                <a:cs typeface="Arial"/>
              </a:rPr>
              <a:t>o</a:t>
            </a:r>
            <a:r>
              <a:rPr sz="1400" b="1" spc="-15" dirty="0">
                <a:latin typeface="Arial"/>
                <a:cs typeface="Arial"/>
              </a:rPr>
              <a:t>p</a:t>
            </a:r>
            <a:r>
              <a:rPr sz="1400" b="1" spc="-110" dirty="0">
                <a:latin typeface="맑은 고딕"/>
                <a:cs typeface="맑은 고딕"/>
              </a:rPr>
              <a:t>은</a:t>
            </a:r>
            <a:r>
              <a:rPr sz="1400" b="1" spc="-155" dirty="0">
                <a:latin typeface="맑은 고딕"/>
                <a:cs typeface="맑은 고딕"/>
              </a:rPr>
              <a:t> </a:t>
            </a:r>
            <a:r>
              <a:rPr sz="1400" b="1" spc="-110" dirty="0">
                <a:latin typeface="맑은 고딕"/>
                <a:cs typeface="맑은 고딕"/>
              </a:rPr>
              <a:t>생략될</a:t>
            </a:r>
            <a:r>
              <a:rPr sz="1400" b="1" spc="-155" dirty="0">
                <a:latin typeface="맑은 고딕"/>
                <a:cs typeface="맑은 고딕"/>
              </a:rPr>
              <a:t> </a:t>
            </a:r>
            <a:r>
              <a:rPr sz="1400" b="1" spc="-110" dirty="0">
                <a:latin typeface="맑은 고딕"/>
                <a:cs typeface="맑은 고딕"/>
              </a:rPr>
              <a:t>수</a:t>
            </a:r>
            <a:r>
              <a:rPr sz="1400" b="1" spc="-130" dirty="0">
                <a:latin typeface="맑은 고딕"/>
                <a:cs typeface="맑은 고딕"/>
              </a:rPr>
              <a:t> </a:t>
            </a:r>
            <a:r>
              <a:rPr sz="1400" b="1" spc="-110" dirty="0">
                <a:latin typeface="맑은 고딕"/>
                <a:cs typeface="맑은 고딕"/>
              </a:rPr>
              <a:t>없음</a:t>
            </a:r>
            <a:endParaRPr sz="1400" dirty="0">
              <a:latin typeface="맑은 고딕"/>
              <a:cs typeface="맑은 고딕"/>
            </a:endParaRPr>
          </a:p>
          <a:p>
            <a:pPr marL="568325">
              <a:lnSpc>
                <a:spcPct val="100000"/>
              </a:lnSpc>
              <a:spcBef>
                <a:spcPts val="430"/>
              </a:spcBef>
            </a:pPr>
            <a:r>
              <a:rPr sz="1400" b="1" spc="40" dirty="0">
                <a:solidFill>
                  <a:srgbClr val="0070C0"/>
                </a:solidFill>
                <a:latin typeface="Arial"/>
                <a:cs typeface="Arial"/>
              </a:rPr>
              <a:t>[</a:t>
            </a:r>
            <a:r>
              <a:rPr sz="1400" b="1" spc="-40" dirty="0">
                <a:solidFill>
                  <a:srgbClr val="0070C0"/>
                </a:solidFill>
                <a:latin typeface="Arial"/>
                <a:cs typeface="Arial"/>
              </a:rPr>
              <a:t>ra</a:t>
            </a:r>
            <a:r>
              <a:rPr sz="1400" b="1" spc="-15" dirty="0">
                <a:solidFill>
                  <a:srgbClr val="0070C0"/>
                </a:solidFill>
                <a:latin typeface="Arial"/>
                <a:cs typeface="Arial"/>
              </a:rPr>
              <a:t>ng</a:t>
            </a:r>
            <a:r>
              <a:rPr sz="1400" b="1" spc="-2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400" b="1" spc="35" dirty="0">
                <a:solidFill>
                  <a:srgbClr val="0070C0"/>
                </a:solidFill>
                <a:latin typeface="Arial"/>
                <a:cs typeface="Arial"/>
              </a:rPr>
              <a:t>(</a:t>
            </a:r>
            <a:r>
              <a:rPr sz="1400" b="1" spc="80" dirty="0">
                <a:solidFill>
                  <a:srgbClr val="0070C0"/>
                </a:solidFill>
                <a:latin typeface="Arial"/>
                <a:cs typeface="Arial"/>
              </a:rPr>
              <a:t>5</a:t>
            </a:r>
            <a:r>
              <a:rPr sz="1400" b="1" spc="50" dirty="0">
                <a:solidFill>
                  <a:srgbClr val="0070C0"/>
                </a:solidFill>
                <a:latin typeface="Arial"/>
                <a:cs typeface="Arial"/>
              </a:rPr>
              <a:t>)</a:t>
            </a:r>
            <a:r>
              <a:rPr sz="1400" b="1" spc="-3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b="1" spc="-40" dirty="0">
                <a:solidFill>
                  <a:srgbClr val="0070C0"/>
                </a:solidFill>
                <a:latin typeface="Arial"/>
                <a:cs typeface="Arial"/>
              </a:rPr>
              <a:t>:</a:t>
            </a:r>
            <a:r>
              <a:rPr sz="1400" b="1" spc="-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b="1" spc="60" dirty="0">
                <a:solidFill>
                  <a:srgbClr val="0070C0"/>
                </a:solidFill>
                <a:latin typeface="Arial"/>
                <a:cs typeface="Arial"/>
              </a:rPr>
              <a:t>0,</a:t>
            </a:r>
            <a:r>
              <a:rPr sz="1400" b="1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b="1" spc="60" dirty="0">
                <a:solidFill>
                  <a:srgbClr val="0070C0"/>
                </a:solidFill>
                <a:latin typeface="Arial"/>
                <a:cs typeface="Arial"/>
              </a:rPr>
              <a:t>1,</a:t>
            </a:r>
            <a:r>
              <a:rPr sz="1400" b="1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b="1" spc="60" dirty="0">
                <a:solidFill>
                  <a:srgbClr val="0070C0"/>
                </a:solidFill>
                <a:latin typeface="Arial"/>
                <a:cs typeface="Arial"/>
              </a:rPr>
              <a:t>2,</a:t>
            </a:r>
            <a:r>
              <a:rPr sz="1400" b="1" spc="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b="1" spc="60" dirty="0">
                <a:solidFill>
                  <a:srgbClr val="0070C0"/>
                </a:solidFill>
                <a:latin typeface="Arial"/>
                <a:cs typeface="Arial"/>
              </a:rPr>
              <a:t>3,</a:t>
            </a:r>
            <a:r>
              <a:rPr sz="1400" b="1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b="1" spc="80" dirty="0">
                <a:solidFill>
                  <a:srgbClr val="0070C0"/>
                </a:solidFill>
                <a:latin typeface="Arial"/>
                <a:cs typeface="Arial"/>
              </a:rPr>
              <a:t>4</a:t>
            </a:r>
            <a:r>
              <a:rPr sz="1400" b="1" spc="75" dirty="0">
                <a:solidFill>
                  <a:srgbClr val="0070C0"/>
                </a:solidFill>
                <a:latin typeface="Arial"/>
                <a:cs typeface="Arial"/>
              </a:rPr>
              <a:t>] </a:t>
            </a:r>
            <a:r>
              <a:rPr sz="1400" b="1" spc="-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b="1" spc="40" dirty="0">
                <a:solidFill>
                  <a:srgbClr val="0070C0"/>
                </a:solidFill>
                <a:latin typeface="Arial"/>
                <a:cs typeface="Arial"/>
              </a:rPr>
              <a:t>[</a:t>
            </a:r>
            <a:r>
              <a:rPr sz="1400" b="1" spc="-60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1400" b="1" spc="-25" dirty="0">
                <a:solidFill>
                  <a:srgbClr val="0070C0"/>
                </a:solidFill>
                <a:latin typeface="Arial"/>
                <a:cs typeface="Arial"/>
              </a:rPr>
              <a:t>ange</a:t>
            </a:r>
            <a:r>
              <a:rPr sz="1400" b="1" spc="40" dirty="0">
                <a:solidFill>
                  <a:srgbClr val="0070C0"/>
                </a:solidFill>
                <a:latin typeface="Arial"/>
                <a:cs typeface="Arial"/>
              </a:rPr>
              <a:t>(</a:t>
            </a:r>
            <a:r>
              <a:rPr sz="1400" b="1" spc="60" dirty="0">
                <a:solidFill>
                  <a:srgbClr val="0070C0"/>
                </a:solidFill>
                <a:latin typeface="Arial"/>
                <a:cs typeface="Arial"/>
              </a:rPr>
              <a:t>5,</a:t>
            </a:r>
            <a:r>
              <a:rPr sz="1400" b="1" spc="-3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b="1" spc="65" dirty="0">
                <a:solidFill>
                  <a:srgbClr val="0070C0"/>
                </a:solidFill>
                <a:latin typeface="Arial"/>
                <a:cs typeface="Arial"/>
              </a:rPr>
              <a:t>10)</a:t>
            </a:r>
            <a:r>
              <a:rPr sz="1400" b="1" spc="-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b="1" spc="-40" dirty="0">
                <a:solidFill>
                  <a:srgbClr val="0070C0"/>
                </a:solidFill>
                <a:latin typeface="Arial"/>
                <a:cs typeface="Arial"/>
              </a:rPr>
              <a:t>:</a:t>
            </a:r>
            <a:r>
              <a:rPr sz="1400" b="1" spc="-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b="1" spc="60" dirty="0">
                <a:solidFill>
                  <a:srgbClr val="0070C0"/>
                </a:solidFill>
                <a:latin typeface="Arial"/>
                <a:cs typeface="Arial"/>
              </a:rPr>
              <a:t>5,</a:t>
            </a:r>
            <a:r>
              <a:rPr sz="1400" b="1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b="1" spc="60" dirty="0">
                <a:solidFill>
                  <a:srgbClr val="0070C0"/>
                </a:solidFill>
                <a:latin typeface="Arial"/>
                <a:cs typeface="Arial"/>
              </a:rPr>
              <a:t>6,</a:t>
            </a:r>
            <a:r>
              <a:rPr sz="1400" b="1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b="1" spc="60" dirty="0">
                <a:solidFill>
                  <a:srgbClr val="0070C0"/>
                </a:solidFill>
                <a:latin typeface="Arial"/>
                <a:cs typeface="Arial"/>
              </a:rPr>
              <a:t>7,</a:t>
            </a:r>
            <a:r>
              <a:rPr sz="1400" b="1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b="1" spc="60" dirty="0">
                <a:solidFill>
                  <a:srgbClr val="0070C0"/>
                </a:solidFill>
                <a:latin typeface="Arial"/>
                <a:cs typeface="Arial"/>
              </a:rPr>
              <a:t>8,</a:t>
            </a:r>
            <a:r>
              <a:rPr sz="1400" b="1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b="1" spc="80" dirty="0">
                <a:solidFill>
                  <a:srgbClr val="0070C0"/>
                </a:solidFill>
                <a:latin typeface="Arial"/>
                <a:cs typeface="Arial"/>
              </a:rPr>
              <a:t>9]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64"/>
              </a:spcBef>
            </a:pPr>
            <a:endParaRPr sz="1000" dirty="0"/>
          </a:p>
          <a:p>
            <a:pPr marL="281940">
              <a:lnSpc>
                <a:spcPct val="100000"/>
              </a:lnSpc>
              <a:tabLst>
                <a:tab pos="568325" algn="l"/>
              </a:tabLst>
            </a:pPr>
            <a:r>
              <a:rPr sz="1400" spc="-285" dirty="0">
                <a:solidFill>
                  <a:srgbClr val="B1AE6B"/>
                </a:solidFill>
                <a:latin typeface="함초롬바탕"/>
                <a:cs typeface="함초롬바탕"/>
              </a:rPr>
              <a:t>‐	</a:t>
            </a:r>
            <a:r>
              <a:rPr sz="1400" spc="-145" dirty="0">
                <a:latin typeface="Arial"/>
                <a:cs typeface="Arial"/>
              </a:rPr>
              <a:t>s</a:t>
            </a:r>
            <a:r>
              <a:rPr sz="1400" spc="30" dirty="0">
                <a:latin typeface="Arial"/>
                <a:cs typeface="Arial"/>
              </a:rPr>
              <a:t>t</a:t>
            </a:r>
            <a:r>
              <a:rPr sz="1400" spc="80" dirty="0">
                <a:latin typeface="Arial"/>
                <a:cs typeface="Arial"/>
              </a:rPr>
              <a:t>ep</a:t>
            </a:r>
            <a:r>
              <a:rPr sz="1400" spc="-70" dirty="0">
                <a:latin typeface="함초롬바탕"/>
                <a:cs typeface="함초롬바탕"/>
              </a:rPr>
              <a:t>은</a:t>
            </a:r>
            <a:r>
              <a:rPr sz="1400" spc="-60" dirty="0">
                <a:latin typeface="함초롬바탕"/>
                <a:cs typeface="함초롬바탕"/>
              </a:rPr>
              <a:t> </a:t>
            </a:r>
            <a:r>
              <a:rPr sz="1400" spc="80" dirty="0">
                <a:latin typeface="Arial"/>
                <a:cs typeface="Arial"/>
              </a:rPr>
              <a:t>0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70" dirty="0">
                <a:latin typeface="함초롬바탕"/>
                <a:cs typeface="함초롬바탕"/>
              </a:rPr>
              <a:t>일</a:t>
            </a:r>
            <a:r>
              <a:rPr sz="1400" spc="-50" dirty="0">
                <a:latin typeface="함초롬바탕"/>
                <a:cs typeface="함초롬바탕"/>
              </a:rPr>
              <a:t> </a:t>
            </a:r>
            <a:r>
              <a:rPr sz="1400" spc="-70" dirty="0">
                <a:latin typeface="함초롬바탕"/>
                <a:cs typeface="함초롬바탕"/>
              </a:rPr>
              <a:t>수</a:t>
            </a:r>
            <a:r>
              <a:rPr sz="1400" spc="-40" dirty="0">
                <a:latin typeface="함초롬바탕"/>
                <a:cs typeface="함초롬바탕"/>
              </a:rPr>
              <a:t> </a:t>
            </a:r>
            <a:r>
              <a:rPr sz="1400" spc="-70" dirty="0">
                <a:latin typeface="함초롬바탕"/>
                <a:cs typeface="함초롬바탕"/>
              </a:rPr>
              <a:t>없으며</a:t>
            </a:r>
            <a:r>
              <a:rPr sz="1400" spc="4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70" dirty="0">
                <a:latin typeface="함초롬바탕"/>
                <a:cs typeface="함초롬바탕"/>
              </a:rPr>
              <a:t>만약</a:t>
            </a:r>
            <a:r>
              <a:rPr sz="1400" spc="-50" dirty="0">
                <a:latin typeface="함초롬바탕"/>
                <a:cs typeface="함초롬바탕"/>
              </a:rPr>
              <a:t> </a:t>
            </a:r>
            <a:r>
              <a:rPr sz="1400" spc="-20" dirty="0">
                <a:latin typeface="Cambria"/>
                <a:cs typeface="Cambria"/>
              </a:rPr>
              <a:t>st</a:t>
            </a:r>
            <a:r>
              <a:rPr sz="1400" spc="-5" dirty="0">
                <a:latin typeface="Cambria"/>
                <a:cs typeface="Cambria"/>
              </a:rPr>
              <a:t>ep</a:t>
            </a:r>
            <a:r>
              <a:rPr sz="1400" spc="0" dirty="0">
                <a:latin typeface="맑은 고딕"/>
                <a:cs typeface="맑은 고딕"/>
              </a:rPr>
              <a:t>이</a:t>
            </a:r>
            <a:r>
              <a:rPr sz="1400" spc="-225" dirty="0">
                <a:latin typeface="맑은 고딕"/>
                <a:cs typeface="맑은 고딕"/>
              </a:rPr>
              <a:t> </a:t>
            </a:r>
            <a:r>
              <a:rPr sz="1400" spc="0" dirty="0">
                <a:latin typeface="맑은 고딕"/>
                <a:cs typeface="맑은 고딕"/>
              </a:rPr>
              <a:t>생략되는</a:t>
            </a:r>
            <a:r>
              <a:rPr sz="1400" spc="-240" dirty="0">
                <a:latin typeface="맑은 고딕"/>
                <a:cs typeface="맑은 고딕"/>
              </a:rPr>
              <a:t> </a:t>
            </a:r>
            <a:r>
              <a:rPr sz="1400" spc="0" dirty="0">
                <a:latin typeface="맑은 고딕"/>
                <a:cs typeface="맑은 고딕"/>
              </a:rPr>
              <a:t>경우</a:t>
            </a:r>
            <a:r>
              <a:rPr sz="1400" spc="-225" dirty="0">
                <a:latin typeface="맑은 고딕"/>
                <a:cs typeface="맑은 고딕"/>
              </a:rPr>
              <a:t> </a:t>
            </a:r>
            <a:r>
              <a:rPr sz="1400" spc="-10" dirty="0">
                <a:latin typeface="Cambria"/>
                <a:cs typeface="Cambria"/>
              </a:rPr>
              <a:t>st</a:t>
            </a:r>
            <a:r>
              <a:rPr sz="1400" spc="-15" dirty="0">
                <a:latin typeface="Cambria"/>
                <a:cs typeface="Cambria"/>
              </a:rPr>
              <a:t>e</a:t>
            </a:r>
            <a:r>
              <a:rPr sz="1400" spc="0" dirty="0">
                <a:latin typeface="Cambria"/>
                <a:cs typeface="Cambria"/>
              </a:rPr>
              <a:t>p</a:t>
            </a:r>
            <a:r>
              <a:rPr sz="1400" spc="-10" dirty="0">
                <a:latin typeface="Cambria"/>
                <a:cs typeface="Cambria"/>
              </a:rPr>
              <a:t> </a:t>
            </a:r>
            <a:r>
              <a:rPr sz="1400" spc="0" dirty="0">
                <a:latin typeface="맑은 고딕"/>
                <a:cs typeface="맑은 고딕"/>
              </a:rPr>
              <a:t>값은</a:t>
            </a:r>
            <a:r>
              <a:rPr sz="1400" spc="-225" dirty="0">
                <a:latin typeface="맑은 고딕"/>
                <a:cs typeface="맑은 고딕"/>
              </a:rPr>
              <a:t> </a:t>
            </a:r>
            <a:r>
              <a:rPr sz="1400" spc="-15" dirty="0">
                <a:latin typeface="Cambria"/>
                <a:cs typeface="Cambria"/>
              </a:rPr>
              <a:t>1</a:t>
            </a:r>
            <a:r>
              <a:rPr sz="1400" spc="0" dirty="0">
                <a:latin typeface="맑은 고딕"/>
                <a:cs typeface="맑은 고딕"/>
              </a:rPr>
              <a:t>이라고</a:t>
            </a:r>
            <a:r>
              <a:rPr sz="1400" spc="-240" dirty="0">
                <a:latin typeface="맑은 고딕"/>
                <a:cs typeface="맑은 고딕"/>
              </a:rPr>
              <a:t> </a:t>
            </a:r>
            <a:r>
              <a:rPr sz="1400" spc="0" dirty="0">
                <a:latin typeface="맑은 고딕"/>
                <a:cs typeface="맑은 고딕"/>
              </a:rPr>
              <a:t>간주</a:t>
            </a:r>
            <a:endParaRPr sz="1400" dirty="0">
              <a:latin typeface="맑은 고딕"/>
              <a:cs typeface="맑은 고딕"/>
            </a:endParaRPr>
          </a:p>
          <a:p>
            <a:pPr marL="568325">
              <a:lnSpc>
                <a:spcPct val="100000"/>
              </a:lnSpc>
              <a:spcBef>
                <a:spcPts val="430"/>
              </a:spcBef>
            </a:pPr>
            <a:r>
              <a:rPr sz="1400" b="1" spc="40" dirty="0">
                <a:solidFill>
                  <a:srgbClr val="0070C0"/>
                </a:solidFill>
                <a:latin typeface="Arial"/>
                <a:cs typeface="Arial"/>
              </a:rPr>
              <a:t>[</a:t>
            </a:r>
            <a:r>
              <a:rPr sz="1400" b="1" spc="-60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1400" b="1" spc="-25" dirty="0">
                <a:solidFill>
                  <a:srgbClr val="0070C0"/>
                </a:solidFill>
                <a:latin typeface="Arial"/>
                <a:cs typeface="Arial"/>
              </a:rPr>
              <a:t>ange</a:t>
            </a:r>
            <a:r>
              <a:rPr sz="1400" b="1" spc="40" dirty="0">
                <a:solidFill>
                  <a:srgbClr val="0070C0"/>
                </a:solidFill>
                <a:latin typeface="Arial"/>
                <a:cs typeface="Arial"/>
              </a:rPr>
              <a:t>(</a:t>
            </a:r>
            <a:r>
              <a:rPr sz="1400" b="1" spc="80" dirty="0">
                <a:solidFill>
                  <a:srgbClr val="0070C0"/>
                </a:solidFill>
                <a:latin typeface="Arial"/>
                <a:cs typeface="Arial"/>
              </a:rPr>
              <a:t>1</a:t>
            </a:r>
            <a:r>
              <a:rPr sz="1400" b="1" spc="30" dirty="0">
                <a:solidFill>
                  <a:srgbClr val="0070C0"/>
                </a:solidFill>
                <a:latin typeface="Arial"/>
                <a:cs typeface="Arial"/>
              </a:rPr>
              <a:t>,</a:t>
            </a:r>
            <a:r>
              <a:rPr sz="1400" b="1" spc="65" dirty="0">
                <a:solidFill>
                  <a:srgbClr val="0070C0"/>
                </a:solidFill>
                <a:latin typeface="Arial"/>
                <a:cs typeface="Arial"/>
              </a:rPr>
              <a:t>10)</a:t>
            </a:r>
            <a:r>
              <a:rPr sz="1400" b="1" spc="-3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b="1" spc="-40" dirty="0">
                <a:solidFill>
                  <a:srgbClr val="0070C0"/>
                </a:solidFill>
                <a:latin typeface="Arial"/>
                <a:cs typeface="Arial"/>
              </a:rPr>
              <a:t>:</a:t>
            </a:r>
            <a:r>
              <a:rPr sz="1400" b="1" spc="-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b="1" spc="80" dirty="0">
                <a:solidFill>
                  <a:srgbClr val="0070C0"/>
                </a:solidFill>
                <a:latin typeface="Arial"/>
                <a:cs typeface="Arial"/>
              </a:rPr>
              <a:t>1</a:t>
            </a:r>
            <a:r>
              <a:rPr sz="1400" b="1" spc="30" dirty="0">
                <a:solidFill>
                  <a:srgbClr val="0070C0"/>
                </a:solidFill>
                <a:latin typeface="Arial"/>
                <a:cs typeface="Arial"/>
              </a:rPr>
              <a:t>,</a:t>
            </a:r>
            <a:r>
              <a:rPr sz="1400" b="1" spc="80" dirty="0">
                <a:solidFill>
                  <a:srgbClr val="0070C0"/>
                </a:solidFill>
                <a:latin typeface="Arial"/>
                <a:cs typeface="Arial"/>
              </a:rPr>
              <a:t>2</a:t>
            </a:r>
            <a:r>
              <a:rPr sz="1400" b="1" spc="30" dirty="0">
                <a:solidFill>
                  <a:srgbClr val="0070C0"/>
                </a:solidFill>
                <a:latin typeface="Arial"/>
                <a:cs typeface="Arial"/>
              </a:rPr>
              <a:t>,</a:t>
            </a:r>
            <a:r>
              <a:rPr sz="1400" b="1" spc="80" dirty="0">
                <a:solidFill>
                  <a:srgbClr val="0070C0"/>
                </a:solidFill>
                <a:latin typeface="Arial"/>
                <a:cs typeface="Arial"/>
              </a:rPr>
              <a:t>3</a:t>
            </a:r>
            <a:r>
              <a:rPr sz="1400" b="1" spc="-25" dirty="0">
                <a:solidFill>
                  <a:srgbClr val="0070C0"/>
                </a:solidFill>
                <a:latin typeface="Arial"/>
                <a:cs typeface="Arial"/>
              </a:rPr>
              <a:t>,</a:t>
            </a:r>
            <a:r>
              <a:rPr sz="1400" b="1" spc="-55" dirty="0">
                <a:solidFill>
                  <a:srgbClr val="0070C0"/>
                </a:solidFill>
                <a:latin typeface="Arial"/>
                <a:cs typeface="Arial"/>
              </a:rPr>
              <a:t>…</a:t>
            </a:r>
            <a:r>
              <a:rPr sz="1400" b="1" spc="50" dirty="0">
                <a:solidFill>
                  <a:srgbClr val="0070C0"/>
                </a:solidFill>
                <a:latin typeface="Arial"/>
                <a:cs typeface="Arial"/>
              </a:rPr>
              <a:t>,9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C6017F9-72ED-4AAE-8F98-F72C961A3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24" y="1154076"/>
            <a:ext cx="7907628" cy="41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1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8FFC9-3FDC-4183-87AF-1FB528D3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흐름 제어하기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5A631-973B-411B-B2E7-99C0DEA4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range()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30ED44-408A-4E2C-B0A1-324B5D19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28</a:t>
            </a:fld>
            <a:endParaRPr 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0211677-1C6F-43F7-922A-A32138A01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63386"/>
            <a:ext cx="6483350" cy="33801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23DCDC8-BAE5-480B-B239-139953AEC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351" y="1472773"/>
            <a:ext cx="5522347" cy="321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3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97440-E1D1-40F9-ABC8-D8764C0A7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흐름 제어하기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967A9-249B-47EB-B55A-66648B67D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부터 시작해서 사용자가 입력한 값까지의 모든 정수를 더하는 프로그램을 만들어 보자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78909A-F677-48F0-95AC-030F2BF6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29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EE1E53-F531-4172-A03E-D292011D3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91" y="1631525"/>
            <a:ext cx="2422801" cy="26166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F4F5CB6-FD2D-48AE-949C-AB037B0E4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697" y="1845450"/>
            <a:ext cx="4771827" cy="204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0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8AA3C-0FD4-4DAA-BCC2-B4141F99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흐름 제어하기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7132E-0F27-4722-B68B-7AE617E4F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 구조</a:t>
            </a:r>
            <a:endParaRPr lang="en-US" altLang="ko-KR" dirty="0"/>
          </a:p>
          <a:p>
            <a:pPr lvl="1"/>
            <a:r>
              <a:rPr lang="ko-KR" altLang="en-US" dirty="0"/>
              <a:t>순차 구조</a:t>
            </a:r>
            <a:r>
              <a:rPr lang="en-US" altLang="ko-KR" dirty="0"/>
              <a:t>(sequence) - </a:t>
            </a:r>
            <a:r>
              <a:rPr lang="ko-KR" altLang="en-US" dirty="0"/>
              <a:t>명령들이 순차적으로 실행되는 구조이다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선택 구조</a:t>
            </a:r>
            <a:r>
              <a:rPr lang="en-US" altLang="ko-KR" dirty="0"/>
              <a:t>(selection) - </a:t>
            </a:r>
            <a:r>
              <a:rPr lang="ko-KR" altLang="en-US" dirty="0"/>
              <a:t>둘 중의 하나의 명령을 선택하여 실행되는 구조이다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반복 구조</a:t>
            </a:r>
            <a:r>
              <a:rPr lang="en-US" altLang="ko-KR" dirty="0"/>
              <a:t>(iteration) - </a:t>
            </a:r>
            <a:r>
              <a:rPr lang="ko-KR" altLang="en-US" dirty="0"/>
              <a:t>동일한 명령이 반복되면서 실행되는 구조이다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91F4A8-D137-438E-A885-9BEFA8A5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3</a:t>
            </a:fld>
            <a:endParaRPr lang="en-US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DE4B6A4-9C76-45D6-907B-B979CBD9BEE1}"/>
              </a:ext>
            </a:extLst>
          </p:cNvPr>
          <p:cNvSpPr/>
          <p:nvPr/>
        </p:nvSpPr>
        <p:spPr>
          <a:xfrm>
            <a:off x="2025905" y="1804142"/>
            <a:ext cx="4414942" cy="1855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F94319F-6BEA-4FB1-8B9A-99156E12817C}"/>
              </a:ext>
            </a:extLst>
          </p:cNvPr>
          <p:cNvSpPr txBox="1"/>
          <p:nvPr/>
        </p:nvSpPr>
        <p:spPr>
          <a:xfrm>
            <a:off x="3536834" y="3701507"/>
            <a:ext cx="2216266" cy="833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onsolas" panose="020B0609020204030204" pitchFamily="49" charset="0"/>
                <a:cs typeface="Cambria"/>
              </a:rPr>
              <a:t>i</a:t>
            </a:r>
            <a:r>
              <a:rPr sz="1400" spc="-15" dirty="0">
                <a:latin typeface="Consolas" panose="020B0609020204030204" pitchFamily="49" charset="0"/>
                <a:cs typeface="Cambria"/>
              </a:rPr>
              <a:t>f</a:t>
            </a:r>
            <a:r>
              <a:rPr sz="1400" spc="0" dirty="0">
                <a:latin typeface="Consolas" panose="020B0609020204030204" pitchFamily="49" charset="0"/>
                <a:cs typeface="Cambria"/>
              </a:rPr>
              <a:t>,</a:t>
            </a:r>
            <a:endParaRPr sz="1400" dirty="0">
              <a:latin typeface="Consolas" panose="020B0609020204030204" pitchFamily="49" charset="0"/>
              <a:cs typeface="Cambria"/>
            </a:endParaRPr>
          </a:p>
          <a:p>
            <a:pPr marL="12700">
              <a:lnSpc>
                <a:spcPct val="100000"/>
              </a:lnSpc>
              <a:tabLst>
                <a:tab pos="400050" algn="l"/>
              </a:tabLst>
            </a:pPr>
            <a:r>
              <a:rPr sz="1400" spc="-5" dirty="0">
                <a:latin typeface="Consolas" panose="020B0609020204030204" pitchFamily="49" charset="0"/>
                <a:cs typeface="Cambria"/>
              </a:rPr>
              <a:t>i</a:t>
            </a:r>
            <a:r>
              <a:rPr sz="1400" spc="-15" dirty="0">
                <a:latin typeface="Consolas" panose="020B0609020204030204" pitchFamily="49" charset="0"/>
                <a:cs typeface="Cambria"/>
              </a:rPr>
              <a:t>f</a:t>
            </a:r>
            <a:r>
              <a:rPr sz="1400" u="heavy" spc="0" dirty="0">
                <a:latin typeface="Consolas" panose="020B0609020204030204" pitchFamily="49" charset="0"/>
                <a:cs typeface="Cambria"/>
              </a:rPr>
              <a:t> 	</a:t>
            </a:r>
            <a:r>
              <a:rPr sz="1400" spc="-15" dirty="0">
                <a:latin typeface="Consolas" panose="020B0609020204030204" pitchFamily="49" charset="0"/>
                <a:cs typeface="Cambria"/>
              </a:rPr>
              <a:t>e</a:t>
            </a:r>
            <a:r>
              <a:rPr sz="1400" spc="0" dirty="0">
                <a:latin typeface="Consolas" panose="020B0609020204030204" pitchFamily="49" charset="0"/>
                <a:cs typeface="Cambria"/>
              </a:rPr>
              <a:t>l</a:t>
            </a:r>
            <a:r>
              <a:rPr sz="1400" spc="-20" dirty="0">
                <a:latin typeface="Consolas" panose="020B0609020204030204" pitchFamily="49" charset="0"/>
                <a:cs typeface="Cambria"/>
              </a:rPr>
              <a:t>s</a:t>
            </a:r>
            <a:r>
              <a:rPr sz="1400" spc="-15" dirty="0">
                <a:latin typeface="Consolas" panose="020B0609020204030204" pitchFamily="49" charset="0"/>
                <a:cs typeface="Cambria"/>
              </a:rPr>
              <a:t>e</a:t>
            </a:r>
            <a:r>
              <a:rPr sz="1400" spc="0" dirty="0">
                <a:latin typeface="Consolas" panose="020B0609020204030204" pitchFamily="49" charset="0"/>
                <a:cs typeface="Cambria"/>
              </a:rPr>
              <a:t>,</a:t>
            </a:r>
            <a:endParaRPr sz="1400" dirty="0">
              <a:latin typeface="Consolas" panose="020B0609020204030204" pitchFamily="49" charset="0"/>
              <a:cs typeface="Cambria"/>
            </a:endParaRPr>
          </a:p>
          <a:p>
            <a:pPr marL="12700">
              <a:lnSpc>
                <a:spcPct val="100000"/>
              </a:lnSpc>
              <a:tabLst>
                <a:tab pos="400050" algn="l"/>
                <a:tab pos="962660" algn="l"/>
              </a:tabLst>
            </a:pPr>
            <a:r>
              <a:rPr sz="1400" spc="-5" dirty="0">
                <a:latin typeface="Consolas" panose="020B0609020204030204" pitchFamily="49" charset="0"/>
                <a:cs typeface="Cambria"/>
              </a:rPr>
              <a:t>i</a:t>
            </a:r>
            <a:r>
              <a:rPr sz="1400" spc="-15" dirty="0">
                <a:latin typeface="Consolas" panose="020B0609020204030204" pitchFamily="49" charset="0"/>
                <a:cs typeface="Cambria"/>
              </a:rPr>
              <a:t>f</a:t>
            </a:r>
            <a:r>
              <a:rPr sz="1400" u="heavy" spc="0" dirty="0">
                <a:latin typeface="Consolas" panose="020B0609020204030204" pitchFamily="49" charset="0"/>
                <a:cs typeface="Cambria"/>
              </a:rPr>
              <a:t> 	</a:t>
            </a:r>
            <a:r>
              <a:rPr sz="1400" spc="-15" dirty="0">
                <a:latin typeface="Consolas" panose="020B0609020204030204" pitchFamily="49" charset="0"/>
                <a:cs typeface="Cambria"/>
              </a:rPr>
              <a:t>e</a:t>
            </a:r>
            <a:r>
              <a:rPr sz="1400" spc="0" dirty="0">
                <a:latin typeface="Consolas" panose="020B0609020204030204" pitchFamily="49" charset="0"/>
                <a:cs typeface="Cambria"/>
              </a:rPr>
              <a:t>li</a:t>
            </a:r>
            <a:r>
              <a:rPr sz="1400" spc="-5" dirty="0">
                <a:latin typeface="Consolas" panose="020B0609020204030204" pitchFamily="49" charset="0"/>
                <a:cs typeface="Cambria"/>
              </a:rPr>
              <a:t>f</a:t>
            </a:r>
            <a:r>
              <a:rPr sz="1400" u="heavy" spc="0" dirty="0">
                <a:latin typeface="Consolas" panose="020B0609020204030204" pitchFamily="49" charset="0"/>
                <a:cs typeface="Cambria"/>
              </a:rPr>
              <a:t> 	</a:t>
            </a:r>
            <a:r>
              <a:rPr sz="1400" spc="-15" dirty="0">
                <a:latin typeface="Consolas" panose="020B0609020204030204" pitchFamily="49" charset="0"/>
                <a:cs typeface="Cambria"/>
              </a:rPr>
              <a:t>e</a:t>
            </a:r>
            <a:r>
              <a:rPr sz="1400" spc="-10" dirty="0">
                <a:latin typeface="Consolas" panose="020B0609020204030204" pitchFamily="49" charset="0"/>
                <a:cs typeface="Cambria"/>
              </a:rPr>
              <a:t>l</a:t>
            </a:r>
            <a:r>
              <a:rPr sz="1400" spc="-20" dirty="0">
                <a:latin typeface="Consolas" panose="020B0609020204030204" pitchFamily="49" charset="0"/>
                <a:cs typeface="Cambria"/>
              </a:rPr>
              <a:t>s</a:t>
            </a:r>
            <a:r>
              <a:rPr sz="1400" spc="-10" dirty="0">
                <a:latin typeface="Consolas" panose="020B0609020204030204" pitchFamily="49" charset="0"/>
                <a:cs typeface="Cambria"/>
              </a:rPr>
              <a:t>e</a:t>
            </a:r>
            <a:endParaRPr sz="1400" dirty="0">
              <a:latin typeface="Consolas" panose="020B0609020204030204" pitchFamily="49" charset="0"/>
              <a:cs typeface="Cambria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88428383-F0E8-4A60-B2DF-804FA2365C6D}"/>
              </a:ext>
            </a:extLst>
          </p:cNvPr>
          <p:cNvSpPr txBox="1"/>
          <p:nvPr/>
        </p:nvSpPr>
        <p:spPr>
          <a:xfrm>
            <a:off x="5500921" y="3701507"/>
            <a:ext cx="2207979" cy="9276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955675">
              <a:lnSpc>
                <a:spcPct val="100000"/>
              </a:lnSpc>
            </a:pPr>
            <a:r>
              <a:rPr sz="1400" spc="-15" dirty="0">
                <a:latin typeface="Consolas" panose="020B0609020204030204" pitchFamily="49" charset="0"/>
                <a:cs typeface="Cambria"/>
              </a:rPr>
              <a:t>w</a:t>
            </a:r>
            <a:r>
              <a:rPr sz="1400" spc="-10" dirty="0">
                <a:latin typeface="Consolas" panose="020B0609020204030204" pitchFamily="49" charset="0"/>
                <a:cs typeface="Cambria"/>
              </a:rPr>
              <a:t>hil</a:t>
            </a:r>
            <a:r>
              <a:rPr sz="1400" spc="-5" dirty="0">
                <a:latin typeface="Consolas" panose="020B0609020204030204" pitchFamily="49" charset="0"/>
                <a:cs typeface="Cambria"/>
              </a:rPr>
              <a:t>e</a:t>
            </a:r>
            <a:r>
              <a:rPr sz="1400" spc="0" dirty="0">
                <a:latin typeface="Consolas" panose="020B0609020204030204" pitchFamily="49" charset="0"/>
                <a:cs typeface="Cambria"/>
              </a:rPr>
              <a:t>, </a:t>
            </a:r>
            <a:endParaRPr lang="en-US" altLang="ko-KR" sz="1400" spc="0" dirty="0">
              <a:latin typeface="Consolas" panose="020B0609020204030204" pitchFamily="49" charset="0"/>
              <a:cs typeface="Cambria"/>
            </a:endParaRPr>
          </a:p>
          <a:p>
            <a:pPr marL="12700" marR="955675">
              <a:lnSpc>
                <a:spcPct val="100000"/>
              </a:lnSpc>
            </a:pPr>
            <a:r>
              <a:rPr sz="1400" spc="-40" dirty="0">
                <a:latin typeface="Consolas" panose="020B0609020204030204" pitchFamily="49" charset="0"/>
                <a:cs typeface="Cambria"/>
              </a:rPr>
              <a:t>f</a:t>
            </a:r>
            <a:r>
              <a:rPr sz="1400" spc="-10" dirty="0">
                <a:latin typeface="Consolas" panose="020B0609020204030204" pitchFamily="49" charset="0"/>
                <a:cs typeface="Cambria"/>
              </a:rPr>
              <a:t>o</a:t>
            </a:r>
            <a:r>
              <a:rPr sz="1400" spc="-195" dirty="0">
                <a:latin typeface="Consolas" panose="020B0609020204030204" pitchFamily="49" charset="0"/>
                <a:cs typeface="Cambria"/>
              </a:rPr>
              <a:t>r</a:t>
            </a:r>
            <a:r>
              <a:rPr sz="1400" spc="0" dirty="0">
                <a:latin typeface="Consolas" panose="020B0609020204030204" pitchFamily="49" charset="0"/>
                <a:cs typeface="Cambria"/>
              </a:rPr>
              <a:t>,</a:t>
            </a:r>
            <a:endParaRPr sz="1400" dirty="0">
              <a:latin typeface="Consolas" panose="020B0609020204030204" pitchFamily="49" charset="0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15" dirty="0">
                <a:latin typeface="Consolas" panose="020B0609020204030204" pitchFamily="49" charset="0"/>
                <a:cs typeface="Cambria"/>
              </a:rPr>
              <a:t>c</a:t>
            </a:r>
            <a:r>
              <a:rPr sz="1400" spc="-10" dirty="0">
                <a:latin typeface="Consolas" panose="020B0609020204030204" pitchFamily="49" charset="0"/>
                <a:cs typeface="Cambria"/>
              </a:rPr>
              <a:t>ont</a:t>
            </a:r>
            <a:r>
              <a:rPr sz="1400" spc="-5" dirty="0">
                <a:latin typeface="Consolas" panose="020B0609020204030204" pitchFamily="49" charset="0"/>
                <a:cs typeface="Cambria"/>
              </a:rPr>
              <a:t>inue</a:t>
            </a:r>
            <a:r>
              <a:rPr sz="1400" spc="5" dirty="0">
                <a:latin typeface="Consolas" panose="020B0609020204030204" pitchFamily="49" charset="0"/>
                <a:cs typeface="Cambria"/>
              </a:rPr>
              <a:t>/</a:t>
            </a:r>
            <a:r>
              <a:rPr sz="1400" spc="-5" dirty="0">
                <a:latin typeface="Consolas" panose="020B0609020204030204" pitchFamily="49" charset="0"/>
                <a:cs typeface="Cambria"/>
              </a:rPr>
              <a:t>b</a:t>
            </a:r>
            <a:r>
              <a:rPr sz="1400" spc="-35" dirty="0">
                <a:latin typeface="Consolas" panose="020B0609020204030204" pitchFamily="49" charset="0"/>
                <a:cs typeface="Cambria"/>
              </a:rPr>
              <a:t>r</a:t>
            </a:r>
            <a:r>
              <a:rPr sz="1400" spc="-5" dirty="0">
                <a:latin typeface="Consolas" panose="020B0609020204030204" pitchFamily="49" charset="0"/>
                <a:cs typeface="Cambria"/>
              </a:rPr>
              <a:t>eak</a:t>
            </a:r>
            <a:endParaRPr sz="1400" dirty="0">
              <a:latin typeface="Consolas" panose="020B0609020204030204" pitchFamily="49" charset="0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43895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C9D2F-6B88-4DF6-9B9F-A022C6E6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흐름 제어하기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9E8977-A953-4BE9-908B-91EA61198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중첩 반복문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02F080-6258-4A9C-A473-8392BCAA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30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2A3E39-5801-4D3E-9505-6043DF5E8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43" y="1193994"/>
            <a:ext cx="3943955" cy="28978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55DBA4-D674-46FB-BF92-4621B37B0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018" y="1633365"/>
            <a:ext cx="2919132" cy="187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6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C9D2F-6B88-4DF6-9B9F-A022C6E6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흐름 제어하기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9E8977-A953-4BE9-908B-91EA61198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중첩 반복문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02F080-6258-4A9C-A473-8392BCAA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31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63E52A-DEDC-45E4-8DBC-62DCBB842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86" y="1337185"/>
            <a:ext cx="7143750" cy="270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6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162C8-4650-4AE8-A062-084E0C46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흐름 제어하기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B1398-8C2E-4869-B988-70E98F66B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반복문 </a:t>
            </a:r>
            <a:r>
              <a:rPr lang="en-US" altLang="ko-KR" dirty="0"/>
              <a:t>: continue</a:t>
            </a:r>
            <a:r>
              <a:rPr lang="ko-KR" altLang="en-US" dirty="0"/>
              <a:t>와 </a:t>
            </a:r>
            <a:r>
              <a:rPr lang="en-US" altLang="ko-KR" dirty="0"/>
              <a:t>break</a:t>
            </a:r>
            <a:r>
              <a:rPr lang="ko-KR" altLang="en-US" dirty="0"/>
              <a:t>로 반복문 제어하기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continue : </a:t>
            </a:r>
            <a:r>
              <a:rPr lang="ko-KR" altLang="en-US" dirty="0"/>
              <a:t>반복문 내 코드 블록의 나머지 부분을 실행하지 않고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                다음 반복으로 건너가도록 흐름 조정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break </a:t>
            </a:r>
            <a:r>
              <a:rPr lang="en-US" altLang="ko-KR" dirty="0"/>
              <a:t>: </a:t>
            </a:r>
            <a:r>
              <a:rPr lang="ko-KR" altLang="en-US" dirty="0"/>
              <a:t>반복문</a:t>
            </a:r>
            <a:r>
              <a:rPr lang="en-US" altLang="ko-KR" dirty="0"/>
              <a:t>(</a:t>
            </a:r>
            <a:r>
              <a:rPr lang="ko-KR" altLang="en-US" dirty="0"/>
              <a:t>루프</a:t>
            </a:r>
            <a:r>
              <a:rPr lang="en-US" altLang="ko-KR" dirty="0"/>
              <a:t>)</a:t>
            </a:r>
            <a:r>
              <a:rPr lang="ko-KR" altLang="en-US" dirty="0"/>
              <a:t>을 중단 시키는 기능 수행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CE525-EAEF-40EA-916C-4AE716E6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32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1ED2B2-B648-42BD-BB2A-24EF0331A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020" y="1804101"/>
            <a:ext cx="3305780" cy="9015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C4B6C50-1ACE-4AD1-9171-415CEA744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860" y="1804101"/>
            <a:ext cx="2637690" cy="10786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020" y="3062652"/>
            <a:ext cx="3305780" cy="14724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860" y="2954117"/>
            <a:ext cx="2583308" cy="181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7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FEF91-B20C-43B6-9681-488B9BA6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실전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299B68-60FF-4112-B5D0-EA40C29E2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조건문</a:t>
            </a:r>
            <a:r>
              <a:rPr lang="en-US" altLang="ko-KR" dirty="0"/>
              <a:t>/</a:t>
            </a:r>
            <a:r>
              <a:rPr lang="ko-KR" altLang="en-US" dirty="0"/>
              <a:t>반복문</a:t>
            </a:r>
            <a:r>
              <a:rPr lang="en-US" altLang="ko-KR" dirty="0"/>
              <a:t>-</a:t>
            </a:r>
            <a:r>
              <a:rPr lang="ko-KR" altLang="en-US" dirty="0"/>
              <a:t>예제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685800" lvl="1" indent="-342900">
              <a:buAutoNum type="arabicParenR"/>
            </a:pPr>
            <a:r>
              <a:rPr lang="ko-KR" altLang="en-US" dirty="0"/>
              <a:t>사용자가 입력한 숫자들을 더하는 프로그램을 작성해 보자</a:t>
            </a:r>
            <a:r>
              <a:rPr lang="en-US" altLang="ko-KR" dirty="0"/>
              <a:t>.</a:t>
            </a:r>
          </a:p>
          <a:p>
            <a:pPr lvl="2">
              <a:buFontTx/>
              <a:buChar char="-"/>
            </a:pPr>
            <a:r>
              <a:rPr lang="ko-KR" altLang="en-US" dirty="0"/>
              <a:t>사용자가 </a:t>
            </a:r>
            <a:r>
              <a:rPr lang="en-US" altLang="ko-KR" dirty="0"/>
              <a:t>yes </a:t>
            </a:r>
            <a:r>
              <a:rPr lang="ko-KR" altLang="en-US" dirty="0"/>
              <a:t>라고 답한 동안에만 숫자를 입력 받아 총합을 구한다</a:t>
            </a:r>
            <a:r>
              <a:rPr lang="en-US" altLang="ko-KR" dirty="0"/>
              <a:t>.</a:t>
            </a:r>
          </a:p>
          <a:p>
            <a:pPr lvl="2">
              <a:buFontTx/>
              <a:buChar char="-"/>
            </a:pPr>
            <a:r>
              <a:rPr lang="en-US" altLang="ko-KR" dirty="0"/>
              <a:t>no </a:t>
            </a:r>
            <a:r>
              <a:rPr lang="ko-KR" altLang="en-US" dirty="0"/>
              <a:t>또는 다른 문장을 답한 경우에는 입력 받기를 멈추고 총합을 출력한다</a:t>
            </a:r>
            <a:r>
              <a:rPr lang="en-US" altLang="ko-KR" dirty="0"/>
              <a:t>.</a:t>
            </a:r>
          </a:p>
          <a:p>
            <a:pPr marL="685800" lvl="1" indent="-342900">
              <a:buAutoNum type="arabicParenR"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183B32-9D0E-40DD-9CD5-DF8B3683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33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C74935-52DA-4373-8337-A318BD26C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3" y="2086963"/>
            <a:ext cx="2815143" cy="22246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5FD453-C4D4-384A-8AE2-01EDB40AAD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56"/>
          <a:stretch/>
        </p:blipFill>
        <p:spPr>
          <a:xfrm>
            <a:off x="4248758" y="2548566"/>
            <a:ext cx="4147165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5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74C89-7C4E-49D6-8341-D9F7978B4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실전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F563F2-01DA-4C29-AB55-619CDA8E1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조건문</a:t>
            </a:r>
            <a:r>
              <a:rPr lang="en-US" altLang="ko-KR" dirty="0"/>
              <a:t>/</a:t>
            </a:r>
            <a:r>
              <a:rPr lang="ko-KR" altLang="en-US" dirty="0"/>
              <a:t>반복문</a:t>
            </a:r>
            <a:r>
              <a:rPr lang="en-US" altLang="ko-KR" dirty="0"/>
              <a:t>-</a:t>
            </a:r>
            <a:r>
              <a:rPr lang="ko-KR" altLang="en-US" dirty="0"/>
              <a:t>예제</a:t>
            </a:r>
            <a:endParaRPr lang="en-US" altLang="ko-KR" dirty="0"/>
          </a:p>
          <a:p>
            <a:pPr marL="342900" lvl="1" indent="0">
              <a:buNone/>
            </a:pPr>
            <a:endParaRPr lang="en-US" altLang="ko-KR" dirty="0" smtClean="0"/>
          </a:p>
          <a:p>
            <a:pPr marL="342900" lvl="1" indent="0">
              <a:buNone/>
            </a:pPr>
            <a:r>
              <a:rPr lang="en-US" altLang="ko-KR" dirty="0" smtClean="0"/>
              <a:t>2</a:t>
            </a:r>
            <a:r>
              <a:rPr lang="en-US" altLang="ko-KR" dirty="0"/>
              <a:t>) </a:t>
            </a:r>
            <a:r>
              <a:rPr lang="ko-KR" altLang="en-US" dirty="0"/>
              <a:t>산수 문제 발생기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산수 문제를 계속해서 내어 사용자에게 답을 요구한다</a:t>
            </a:r>
            <a:r>
              <a:rPr lang="en-US" altLang="ko-KR" dirty="0"/>
              <a:t>.</a:t>
            </a:r>
          </a:p>
          <a:p>
            <a:pPr marL="342900" lvl="1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맞추면 </a:t>
            </a:r>
            <a:r>
              <a:rPr lang="en-US" altLang="ko-KR" dirty="0"/>
              <a:t>‘</a:t>
            </a:r>
            <a:r>
              <a:rPr lang="ko-KR" altLang="en-US" dirty="0"/>
              <a:t>참 잘했어요</a:t>
            </a:r>
            <a:r>
              <a:rPr lang="en-US" altLang="ko-KR" dirty="0"/>
              <a:t>!‘, </a:t>
            </a:r>
            <a:r>
              <a:rPr lang="ko-KR" altLang="en-US" dirty="0"/>
              <a:t>틀리면 </a:t>
            </a:r>
            <a:r>
              <a:rPr lang="en-US" altLang="ko-KR" dirty="0"/>
              <a:t>‘</a:t>
            </a:r>
            <a:r>
              <a:rPr lang="ko-KR" altLang="en-US" dirty="0"/>
              <a:t>다음 번에는 잘할 수 있죠</a:t>
            </a:r>
            <a:r>
              <a:rPr lang="en-US" altLang="ko-KR" dirty="0"/>
              <a:t>?‘ </a:t>
            </a:r>
            <a:r>
              <a:rPr lang="ko-KR" altLang="en-US" dirty="0"/>
              <a:t>를 출력한다</a:t>
            </a:r>
            <a:r>
              <a:rPr lang="en-US" altLang="ko-KR" dirty="0"/>
              <a:t>.</a:t>
            </a:r>
          </a:p>
          <a:p>
            <a:pPr marL="342900" lvl="1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무한히 반복하고</a:t>
            </a:r>
            <a:r>
              <a:rPr lang="en-US" altLang="ko-KR" dirty="0"/>
              <a:t>, </a:t>
            </a:r>
            <a:r>
              <a:rPr lang="ko-KR" altLang="en-US" dirty="0"/>
              <a:t>사용자가 </a:t>
            </a:r>
            <a:r>
              <a:rPr lang="en-US" altLang="ko-KR" dirty="0"/>
              <a:t>Ctrl + C</a:t>
            </a:r>
            <a:r>
              <a:rPr lang="ko-KR" altLang="en-US" dirty="0"/>
              <a:t>를 누르면 종료</a:t>
            </a:r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ABDA8D-0A19-497A-8D48-A2818289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34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66F7C6-140C-44BC-88FC-5AA732499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93" y="2642911"/>
            <a:ext cx="3595819" cy="16419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AC1276-2093-D848-8AF1-E4544DC823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97"/>
          <a:stretch/>
        </p:blipFill>
        <p:spPr>
          <a:xfrm>
            <a:off x="4187723" y="2384407"/>
            <a:ext cx="453349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9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5FCEA-2478-4BCF-ACB6-EECEC3E25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흐름 제어하기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1F827-A0B6-4109-A7C1-26EAFE954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Bool : </a:t>
            </a:r>
            <a:r>
              <a:rPr lang="ko-KR" altLang="en-US" dirty="0"/>
              <a:t>조건 판단을 위한 자료형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06C08A-245B-49F2-94B7-46A1DC23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7486FCE2-8B09-4F92-BAF8-7AC5BB39D33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9276" y="1295487"/>
          <a:ext cx="5473774" cy="844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8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23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spc="-16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ue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‘</a:t>
                      </a:r>
                      <a:r>
                        <a:rPr sz="1400" spc="0" dirty="0">
                          <a:latin typeface="맑은 고딕"/>
                          <a:cs typeface="맑은 고딕"/>
                        </a:rPr>
                        <a:t>참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’</a:t>
                      </a:r>
                      <a:r>
                        <a:rPr sz="1400" spc="0" dirty="0">
                          <a:latin typeface="맑은 고딕"/>
                          <a:cs typeface="맑은 고딕"/>
                        </a:rPr>
                        <a:t>을</a:t>
                      </a:r>
                      <a:r>
                        <a:rPr sz="1400" spc="-22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400" spc="0" dirty="0">
                          <a:latin typeface="맑은 고딕"/>
                          <a:cs typeface="맑은 고딕"/>
                        </a:rPr>
                        <a:t>의미</a:t>
                      </a:r>
                      <a:endParaRPr sz="1400" dirty="0">
                        <a:latin typeface="맑은 고딕"/>
                        <a:cs typeface="맑은 고딕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3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spc="-4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al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‘</a:t>
                      </a:r>
                      <a:r>
                        <a:rPr sz="1400" spc="0" dirty="0">
                          <a:latin typeface="맑은 고딕"/>
                          <a:cs typeface="맑은 고딕"/>
                        </a:rPr>
                        <a:t>거짓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’</a:t>
                      </a:r>
                      <a:r>
                        <a:rPr sz="1400" spc="0" dirty="0">
                          <a:latin typeface="맑은 고딕"/>
                          <a:cs typeface="맑은 고딕"/>
                        </a:rPr>
                        <a:t>을</a:t>
                      </a:r>
                      <a:r>
                        <a:rPr sz="1400" spc="-24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400" spc="0" dirty="0">
                          <a:latin typeface="맑은 고딕"/>
                          <a:cs typeface="맑은 고딕"/>
                        </a:rPr>
                        <a:t>의미</a:t>
                      </a:r>
                      <a:endParaRPr sz="1400" dirty="0">
                        <a:latin typeface="맑은 고딕"/>
                        <a:cs typeface="맑은 고딕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7">
            <a:extLst>
              <a:ext uri="{FF2B5EF4-FFF2-40B4-BE49-F238E27FC236}">
                <a16:creationId xmlns:a16="http://schemas.microsoft.com/office/drawing/2014/main" id="{A0666A99-BC33-42C0-9F9E-68BAA1BB9D06}"/>
              </a:ext>
            </a:extLst>
          </p:cNvPr>
          <p:cNvSpPr/>
          <p:nvPr/>
        </p:nvSpPr>
        <p:spPr>
          <a:xfrm>
            <a:off x="1149276" y="2431796"/>
            <a:ext cx="3686555" cy="1845564"/>
          </a:xfrm>
          <a:custGeom>
            <a:avLst/>
            <a:gdLst/>
            <a:ahLst/>
            <a:cxnLst/>
            <a:rect l="l" t="t" r="r" b="b"/>
            <a:pathLst>
              <a:path w="3686555" h="1845564">
                <a:moveTo>
                  <a:pt x="0" y="0"/>
                </a:moveTo>
                <a:lnTo>
                  <a:pt x="3686555" y="0"/>
                </a:lnTo>
                <a:lnTo>
                  <a:pt x="3686555" y="1845564"/>
                </a:lnTo>
                <a:lnTo>
                  <a:pt x="0" y="1845564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7DFDCA9E-F9A3-45A7-84F1-4BC0645C49B4}"/>
              </a:ext>
            </a:extLst>
          </p:cNvPr>
          <p:cNvSpPr txBox="1"/>
          <p:nvPr/>
        </p:nvSpPr>
        <p:spPr>
          <a:xfrm>
            <a:off x="1227656" y="2465891"/>
            <a:ext cx="1583055" cy="17316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Consolas"/>
                <a:cs typeface="Consolas"/>
              </a:rPr>
              <a:t>&gt;&gt;</a:t>
            </a:r>
            <a:r>
              <a:rPr sz="1600" spc="-10" dirty="0">
                <a:latin typeface="Consolas"/>
                <a:cs typeface="Consolas"/>
              </a:rPr>
              <a:t>&gt;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3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&gt;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2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Consolas"/>
                <a:cs typeface="Consolas"/>
              </a:rPr>
              <a:t>True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Consolas"/>
                <a:cs typeface="Consolas"/>
              </a:rPr>
              <a:t>&gt;&gt;</a:t>
            </a:r>
            <a:r>
              <a:rPr sz="1600" spc="-10" dirty="0">
                <a:latin typeface="Consolas"/>
                <a:cs typeface="Consolas"/>
              </a:rPr>
              <a:t>&gt;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=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2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&gt;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3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Consolas"/>
                <a:cs typeface="Consolas"/>
              </a:rPr>
              <a:t>&gt;&gt;</a:t>
            </a:r>
            <a:r>
              <a:rPr sz="1600" spc="-10" dirty="0">
                <a:latin typeface="Consolas"/>
                <a:cs typeface="Consolas"/>
              </a:rPr>
              <a:t>&gt;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Consolas"/>
                <a:cs typeface="Consolas"/>
              </a:rPr>
              <a:t>False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Consolas"/>
                <a:cs typeface="Consolas"/>
              </a:rPr>
              <a:t>&gt;&gt;</a:t>
            </a:r>
            <a:r>
              <a:rPr sz="1600" spc="-10" dirty="0">
                <a:latin typeface="Consolas"/>
                <a:cs typeface="Consolas"/>
              </a:rPr>
              <a:t>&gt;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type(a)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Consolas"/>
                <a:cs typeface="Consolas"/>
              </a:rPr>
              <a:t>&lt;clas</a:t>
            </a:r>
            <a:r>
              <a:rPr sz="1600" spc="-10" dirty="0">
                <a:latin typeface="Consolas"/>
                <a:cs typeface="Consolas"/>
              </a:rPr>
              <a:t>s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'bool'&gt;</a:t>
            </a:r>
            <a:endParaRPr sz="16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5825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0A2CF-B9A7-46B6-8DBA-3C62A061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흐름 제어하기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A0C9C-BCFB-48CB-B8DE-7A31BD07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비교 연산자 </a:t>
            </a:r>
            <a:r>
              <a:rPr lang="en-US" altLang="ko-KR" dirty="0"/>
              <a:t>: </a:t>
            </a:r>
            <a:r>
              <a:rPr lang="ko-KR" altLang="en-US" dirty="0"/>
              <a:t>조건 판단을 위한 연산자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F5589C-C82E-437F-8810-199F83F1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5</a:t>
            </a:fld>
            <a:endParaRPr lang="en-US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B404B1A3-E029-4477-B2DF-ABF20F72BB0F}"/>
              </a:ext>
            </a:extLst>
          </p:cNvPr>
          <p:cNvSpPr/>
          <p:nvPr/>
        </p:nvSpPr>
        <p:spPr>
          <a:xfrm>
            <a:off x="976264" y="1168727"/>
            <a:ext cx="7220967" cy="30476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71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CEE22-A1DD-432E-8D42-3FAA43F14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흐름 제어하기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76C3F-1551-4203-B147-8F99493B1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논리 연산자 </a:t>
            </a:r>
            <a:r>
              <a:rPr lang="en-US" altLang="ko-KR" dirty="0"/>
              <a:t>: </a:t>
            </a:r>
            <a:r>
              <a:rPr lang="ko-KR" altLang="en-US" dirty="0"/>
              <a:t>조건 판단을 위한 연산자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A3EAD5-36EE-49BC-9AFA-40F34721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00A83F7B-D583-401F-B507-0623B14672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1977" y="1067560"/>
          <a:ext cx="7411573" cy="18915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5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514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200" spc="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a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n</a:t>
                      </a:r>
                      <a:r>
                        <a:rPr sz="1200" b="1" spc="0" dirty="0">
                          <a:latin typeface="맑은 고딕"/>
                          <a:cs typeface="맑은 고딕"/>
                        </a:rPr>
                        <a:t>d</a:t>
                      </a:r>
                      <a:r>
                        <a:rPr sz="1200" b="1" spc="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spc="0" dirty="0">
                          <a:latin typeface="Arial"/>
                          <a:cs typeface="Arial"/>
                        </a:rPr>
                        <a:t>y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R="127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900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,y</a:t>
                      </a:r>
                      <a:r>
                        <a:rPr sz="900" spc="0" dirty="0">
                          <a:latin typeface="맑은 고딕"/>
                          <a:cs typeface="맑은 고딕"/>
                        </a:rPr>
                        <a:t>는</a:t>
                      </a:r>
                      <a:r>
                        <a:rPr sz="900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boo</a:t>
                      </a:r>
                      <a:r>
                        <a:rPr sz="900" spc="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90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맑은 고딕"/>
                          <a:cs typeface="맑은 고딕"/>
                        </a:rPr>
                        <a:t>Typ</a:t>
                      </a:r>
                      <a:r>
                        <a:rPr sz="900" spc="0" dirty="0">
                          <a:latin typeface="맑은 고딕"/>
                          <a:cs typeface="맑은 고딕"/>
                        </a:rPr>
                        <a:t>e</a:t>
                      </a:r>
                      <a:r>
                        <a:rPr sz="900" spc="-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spc="0" dirty="0">
                          <a:latin typeface="맑은 고딕"/>
                          <a:cs typeface="맑은 고딕"/>
                        </a:rPr>
                        <a:t>혹은</a:t>
                      </a:r>
                      <a:r>
                        <a:rPr sz="900" spc="-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spc="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ooe</a:t>
                      </a:r>
                      <a:r>
                        <a:rPr sz="900" spc="0" dirty="0">
                          <a:latin typeface="Arial"/>
                          <a:cs typeface="Arial"/>
                        </a:rPr>
                        <a:t>lan</a:t>
                      </a:r>
                      <a:r>
                        <a:rPr sz="9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spc="0" dirty="0">
                          <a:latin typeface="Arial"/>
                          <a:cs typeface="Arial"/>
                        </a:rPr>
                        <a:t>ssi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900" spc="0" dirty="0">
                          <a:latin typeface="Arial"/>
                          <a:cs typeface="Arial"/>
                        </a:rPr>
                        <a:t>)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3556">
                      <a:solidFill>
                        <a:srgbClr val="000000"/>
                      </a:solidFill>
                      <a:prstDash val="solid"/>
                    </a:lnL>
                    <a:lnR w="3556">
                      <a:solidFill>
                        <a:srgbClr val="000000"/>
                      </a:solidFill>
                      <a:prstDash val="solid"/>
                    </a:lnR>
                    <a:lnT w="3556">
                      <a:solidFill>
                        <a:srgbClr val="000000"/>
                      </a:solidFill>
                      <a:prstDash val="solid"/>
                    </a:lnT>
                    <a:lnB w="3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100" dirty="0">
                          <a:latin typeface="맑은 고딕"/>
                          <a:cs typeface="맑은 고딕"/>
                        </a:rPr>
                        <a:t>와</a:t>
                      </a:r>
                      <a:r>
                        <a:rPr sz="1100" spc="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00" spc="0" dirty="0">
                          <a:latin typeface="맑은 고딕"/>
                          <a:cs typeface="맑은 고딕"/>
                        </a:rPr>
                        <a:t>가 </a:t>
                      </a:r>
                      <a:r>
                        <a:rPr sz="1100" b="1" spc="0" dirty="0">
                          <a:solidFill>
                            <a:srgbClr val="0070C0"/>
                          </a:solidFill>
                          <a:latin typeface="맑은 고딕"/>
                          <a:cs typeface="맑은 고딕"/>
                        </a:rPr>
                        <a:t>모두 </a:t>
                      </a:r>
                      <a:r>
                        <a:rPr sz="1100" b="1" spc="-140" dirty="0">
                          <a:solidFill>
                            <a:srgbClr val="0070C0"/>
                          </a:solidFill>
                          <a:latin typeface="맑은 고딕"/>
                          <a:cs typeface="맑은 고딕"/>
                        </a:rPr>
                        <a:t>T</a:t>
                      </a:r>
                      <a:r>
                        <a:rPr sz="1100" b="1" spc="-5" dirty="0">
                          <a:solidFill>
                            <a:srgbClr val="0070C0"/>
                          </a:solidFill>
                          <a:latin typeface="맑은 고딕"/>
                          <a:cs typeface="맑은 고딕"/>
                        </a:rPr>
                        <a:t>r</a:t>
                      </a:r>
                      <a:r>
                        <a:rPr sz="1100" b="1" spc="0" dirty="0">
                          <a:solidFill>
                            <a:srgbClr val="0070C0"/>
                          </a:solidFill>
                          <a:latin typeface="맑은 고딕"/>
                          <a:cs typeface="맑은 고딕"/>
                        </a:rPr>
                        <a:t>u</a:t>
                      </a:r>
                      <a:r>
                        <a:rPr sz="1100" b="1" spc="-5" dirty="0">
                          <a:solidFill>
                            <a:srgbClr val="0070C0"/>
                          </a:solidFill>
                          <a:latin typeface="맑은 고딕"/>
                          <a:cs typeface="맑은 고딕"/>
                        </a:rPr>
                        <a:t>e</a:t>
                      </a:r>
                      <a:r>
                        <a:rPr sz="1100" spc="0" dirty="0">
                          <a:latin typeface="맑은 고딕"/>
                          <a:cs typeface="맑은 고딕"/>
                        </a:rPr>
                        <a:t>인</a:t>
                      </a:r>
                      <a:r>
                        <a:rPr sz="1100" spc="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spc="0" dirty="0">
                          <a:latin typeface="맑은 고딕"/>
                          <a:cs typeface="맑은 고딕"/>
                        </a:rPr>
                        <a:t>경우</a:t>
                      </a:r>
                      <a:r>
                        <a:rPr sz="1100" spc="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spc="-14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ru</a:t>
                      </a:r>
                      <a:r>
                        <a:rPr sz="1100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0" dirty="0">
                          <a:latin typeface="맑은 고딕"/>
                          <a:cs typeface="맑은 고딕"/>
                        </a:rPr>
                        <a:t>를 반환하는</a:t>
                      </a:r>
                      <a:r>
                        <a:rPr sz="1100" spc="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spc="0" dirty="0">
                          <a:latin typeface="맑은 고딕"/>
                          <a:cs typeface="맑은 고딕"/>
                        </a:rPr>
                        <a:t>연산자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  <a:p>
                      <a:pPr>
                        <a:lnSpc>
                          <a:spcPts val="1000"/>
                        </a:lnSpc>
                        <a:spcBef>
                          <a:spcPts val="56"/>
                        </a:spcBef>
                      </a:pPr>
                      <a:endParaRPr sz="700"/>
                    </a:p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100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100" spc="0" dirty="0">
                          <a:latin typeface="맑은 고딕"/>
                          <a:cs typeface="맑은 고딕"/>
                        </a:rPr>
                        <a:t>와 y</a:t>
                      </a:r>
                      <a:r>
                        <a:rPr sz="1100" spc="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spc="0" dirty="0">
                          <a:latin typeface="맑은 고딕"/>
                          <a:cs typeface="맑은 고딕"/>
                        </a:rPr>
                        <a:t>중 하나라도</a:t>
                      </a:r>
                      <a:r>
                        <a:rPr sz="1100" spc="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0" dirty="0">
                          <a:latin typeface="Arial"/>
                          <a:cs typeface="Arial"/>
                        </a:rPr>
                        <a:t>ls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0" dirty="0">
                          <a:latin typeface="맑은 고딕"/>
                          <a:cs typeface="맑은 고딕"/>
                        </a:rPr>
                        <a:t>인</a:t>
                      </a:r>
                      <a:r>
                        <a:rPr sz="1100" spc="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spc="0" dirty="0">
                          <a:latin typeface="맑은 고딕"/>
                          <a:cs typeface="맑은 고딕"/>
                        </a:rPr>
                        <a:t>경우</a:t>
                      </a:r>
                      <a:r>
                        <a:rPr sz="1100" spc="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0" dirty="0">
                          <a:latin typeface="Arial"/>
                          <a:cs typeface="Arial"/>
                        </a:rPr>
                        <a:t>ls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0" dirty="0">
                          <a:latin typeface="맑은 고딕"/>
                          <a:cs typeface="맑은 고딕"/>
                        </a:rPr>
                        <a:t>를</a:t>
                      </a:r>
                      <a:r>
                        <a:rPr sz="1100" spc="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spc="0" dirty="0">
                          <a:latin typeface="맑은 고딕"/>
                          <a:cs typeface="맑은 고딕"/>
                        </a:rPr>
                        <a:t>반환하는</a:t>
                      </a:r>
                      <a:r>
                        <a:rPr sz="1100" spc="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spc="0" dirty="0">
                          <a:latin typeface="맑은 고딕"/>
                          <a:cs typeface="맑은 고딕"/>
                        </a:rPr>
                        <a:t>연산자</a:t>
                      </a:r>
                      <a:r>
                        <a:rPr sz="1100" spc="0" dirty="0">
                          <a:latin typeface="Arial"/>
                          <a:cs typeface="Arial"/>
                        </a:rPr>
                        <a:t>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3556">
                      <a:solidFill>
                        <a:srgbClr val="000000"/>
                      </a:solidFill>
                      <a:prstDash val="solid"/>
                    </a:lnL>
                    <a:lnR w="3556">
                      <a:solidFill>
                        <a:srgbClr val="000000"/>
                      </a:solidFill>
                      <a:prstDash val="solid"/>
                    </a:lnR>
                    <a:lnT w="3556">
                      <a:solidFill>
                        <a:srgbClr val="000000"/>
                      </a:solidFill>
                      <a:prstDash val="solid"/>
                    </a:lnT>
                    <a:lnB w="3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514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200" spc="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0" dirty="0">
                          <a:latin typeface="맑은 고딕"/>
                          <a:cs typeface="맑은 고딕"/>
                        </a:rPr>
                        <a:t>or </a:t>
                      </a:r>
                      <a:r>
                        <a:rPr sz="1200" spc="0" dirty="0">
                          <a:latin typeface="Arial"/>
                          <a:cs typeface="Arial"/>
                        </a:rPr>
                        <a:t>y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R="127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900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,y</a:t>
                      </a:r>
                      <a:r>
                        <a:rPr sz="900" spc="0" dirty="0">
                          <a:latin typeface="맑은 고딕"/>
                          <a:cs typeface="맑은 고딕"/>
                        </a:rPr>
                        <a:t>는</a:t>
                      </a:r>
                      <a:r>
                        <a:rPr sz="900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boo</a:t>
                      </a:r>
                      <a:r>
                        <a:rPr sz="900" spc="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90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맑은 고딕"/>
                          <a:cs typeface="맑은 고딕"/>
                        </a:rPr>
                        <a:t>Typ</a:t>
                      </a:r>
                      <a:r>
                        <a:rPr sz="900" spc="0" dirty="0">
                          <a:latin typeface="맑은 고딕"/>
                          <a:cs typeface="맑은 고딕"/>
                        </a:rPr>
                        <a:t>e</a:t>
                      </a:r>
                      <a:r>
                        <a:rPr sz="900" spc="-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spc="0" dirty="0">
                          <a:latin typeface="맑은 고딕"/>
                          <a:cs typeface="맑은 고딕"/>
                        </a:rPr>
                        <a:t>혹은</a:t>
                      </a:r>
                      <a:r>
                        <a:rPr sz="900" spc="-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spc="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ooe</a:t>
                      </a:r>
                      <a:r>
                        <a:rPr sz="900" spc="0" dirty="0">
                          <a:latin typeface="Arial"/>
                          <a:cs typeface="Arial"/>
                        </a:rPr>
                        <a:t>lan</a:t>
                      </a:r>
                      <a:r>
                        <a:rPr sz="9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spc="0" dirty="0">
                          <a:latin typeface="Arial"/>
                          <a:cs typeface="Arial"/>
                        </a:rPr>
                        <a:t>ssi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900" spc="0" dirty="0">
                          <a:latin typeface="Arial"/>
                          <a:cs typeface="Arial"/>
                        </a:rPr>
                        <a:t>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3556">
                      <a:solidFill>
                        <a:srgbClr val="000000"/>
                      </a:solidFill>
                      <a:prstDash val="solid"/>
                    </a:lnL>
                    <a:lnR w="3556">
                      <a:solidFill>
                        <a:srgbClr val="000000"/>
                      </a:solidFill>
                      <a:prstDash val="solid"/>
                    </a:lnR>
                    <a:lnT w="3556">
                      <a:solidFill>
                        <a:srgbClr val="000000"/>
                      </a:solidFill>
                      <a:prstDash val="solid"/>
                    </a:lnT>
                    <a:lnB w="3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100" dirty="0">
                          <a:latin typeface="맑은 고딕"/>
                          <a:cs typeface="맑은 고딕"/>
                        </a:rPr>
                        <a:t>와</a:t>
                      </a:r>
                      <a:r>
                        <a:rPr sz="1100" spc="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spc="0" dirty="0">
                          <a:latin typeface="맑은 고딕"/>
                          <a:cs typeface="맑은 고딕"/>
                        </a:rPr>
                        <a:t>y</a:t>
                      </a:r>
                      <a:r>
                        <a:rPr sz="1100" spc="-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spc="0" dirty="0">
                          <a:latin typeface="맑은 고딕"/>
                          <a:cs typeface="맑은 고딕"/>
                        </a:rPr>
                        <a:t>중 </a:t>
                      </a:r>
                      <a:r>
                        <a:rPr sz="1100" b="1" spc="0" dirty="0">
                          <a:solidFill>
                            <a:srgbClr val="0070C0"/>
                          </a:solidFill>
                          <a:latin typeface="맑은 고딕"/>
                          <a:cs typeface="맑은 고딕"/>
                        </a:rPr>
                        <a:t>하나라도</a:t>
                      </a:r>
                      <a:r>
                        <a:rPr sz="1100" b="1" spc="20" dirty="0">
                          <a:solidFill>
                            <a:srgbClr val="0070C0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spc="-140" dirty="0">
                          <a:solidFill>
                            <a:srgbClr val="0070C0"/>
                          </a:solidFill>
                          <a:latin typeface="맑은 고딕"/>
                          <a:cs typeface="맑은 고딕"/>
                        </a:rPr>
                        <a:t>T</a:t>
                      </a:r>
                      <a:r>
                        <a:rPr sz="1100" b="1" spc="-5" dirty="0">
                          <a:solidFill>
                            <a:srgbClr val="0070C0"/>
                          </a:solidFill>
                          <a:latin typeface="맑은 고딕"/>
                          <a:cs typeface="맑은 고딕"/>
                        </a:rPr>
                        <a:t>r</a:t>
                      </a:r>
                      <a:r>
                        <a:rPr sz="1100" b="1" spc="0" dirty="0">
                          <a:solidFill>
                            <a:srgbClr val="0070C0"/>
                          </a:solidFill>
                          <a:latin typeface="맑은 고딕"/>
                          <a:cs typeface="맑은 고딕"/>
                        </a:rPr>
                        <a:t>u</a:t>
                      </a:r>
                      <a:r>
                        <a:rPr sz="1100" b="1" spc="-5" dirty="0">
                          <a:solidFill>
                            <a:srgbClr val="0070C0"/>
                          </a:solidFill>
                          <a:latin typeface="맑은 고딕"/>
                          <a:cs typeface="맑은 고딕"/>
                        </a:rPr>
                        <a:t>e</a:t>
                      </a:r>
                      <a:r>
                        <a:rPr sz="1100" spc="0" dirty="0">
                          <a:latin typeface="맑은 고딕"/>
                          <a:cs typeface="맑은 고딕"/>
                        </a:rPr>
                        <a:t>인</a:t>
                      </a:r>
                      <a:r>
                        <a:rPr sz="1100" spc="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spc="0" dirty="0">
                          <a:latin typeface="맑은 고딕"/>
                          <a:cs typeface="맑은 고딕"/>
                        </a:rPr>
                        <a:t>경우 </a:t>
                      </a:r>
                      <a:r>
                        <a:rPr sz="1100" spc="-14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ru</a:t>
                      </a:r>
                      <a:r>
                        <a:rPr sz="1100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0" dirty="0">
                          <a:latin typeface="맑은 고딕"/>
                          <a:cs typeface="맑은 고딕"/>
                        </a:rPr>
                        <a:t>를 반환하는</a:t>
                      </a:r>
                      <a:r>
                        <a:rPr sz="1100" spc="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spc="0" dirty="0">
                          <a:latin typeface="맑은 고딕"/>
                          <a:cs typeface="맑은 고딕"/>
                        </a:rPr>
                        <a:t>연산자</a:t>
                      </a:r>
                      <a:endParaRPr sz="1100" dirty="0">
                        <a:latin typeface="맑은 고딕"/>
                        <a:cs typeface="맑은 고딕"/>
                      </a:endParaRPr>
                    </a:p>
                    <a:p>
                      <a:pPr>
                        <a:lnSpc>
                          <a:spcPts val="1000"/>
                        </a:lnSpc>
                        <a:spcBef>
                          <a:spcPts val="56"/>
                        </a:spcBef>
                      </a:pPr>
                      <a:endParaRPr sz="700" dirty="0"/>
                    </a:p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100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100" spc="0" dirty="0">
                          <a:latin typeface="맑은 고딕"/>
                          <a:cs typeface="맑은 고딕"/>
                        </a:rPr>
                        <a:t>와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00" spc="0" dirty="0">
                          <a:latin typeface="맑은 고딕"/>
                          <a:cs typeface="맑은 고딕"/>
                        </a:rPr>
                        <a:t>가 모두</a:t>
                      </a:r>
                      <a:r>
                        <a:rPr sz="1100" spc="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0" dirty="0">
                          <a:latin typeface="Arial"/>
                          <a:cs typeface="Arial"/>
                        </a:rPr>
                        <a:t>ls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0" dirty="0">
                          <a:latin typeface="맑은 고딕"/>
                          <a:cs typeface="맑은 고딕"/>
                        </a:rPr>
                        <a:t>인</a:t>
                      </a:r>
                      <a:r>
                        <a:rPr sz="1100" spc="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spc="0" dirty="0">
                          <a:latin typeface="맑은 고딕"/>
                          <a:cs typeface="맑은 고딕"/>
                        </a:rPr>
                        <a:t>경우 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0" dirty="0">
                          <a:latin typeface="Arial"/>
                          <a:cs typeface="Arial"/>
                        </a:rPr>
                        <a:t>ls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0" dirty="0">
                          <a:latin typeface="맑은 고딕"/>
                          <a:cs typeface="맑은 고딕"/>
                        </a:rPr>
                        <a:t>를</a:t>
                      </a:r>
                      <a:r>
                        <a:rPr sz="1100" spc="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spc="0" dirty="0">
                          <a:latin typeface="맑은 고딕"/>
                          <a:cs typeface="맑은 고딕"/>
                        </a:rPr>
                        <a:t>반환하는</a:t>
                      </a:r>
                      <a:r>
                        <a:rPr sz="1100" spc="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spc="0" dirty="0">
                          <a:latin typeface="맑은 고딕"/>
                          <a:cs typeface="맑은 고딕"/>
                        </a:rPr>
                        <a:t>연산자</a:t>
                      </a:r>
                      <a:r>
                        <a:rPr sz="1100" spc="0" dirty="0">
                          <a:latin typeface="Arial"/>
                          <a:cs typeface="Arial"/>
                        </a:rPr>
                        <a:t>)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3556">
                      <a:solidFill>
                        <a:srgbClr val="000000"/>
                      </a:solidFill>
                      <a:prstDash val="solid"/>
                    </a:lnL>
                    <a:lnR w="3556">
                      <a:solidFill>
                        <a:srgbClr val="000000"/>
                      </a:solidFill>
                      <a:prstDash val="solid"/>
                    </a:lnR>
                    <a:lnT w="3556">
                      <a:solidFill>
                        <a:srgbClr val="000000"/>
                      </a:solidFill>
                      <a:prstDash val="solid"/>
                    </a:lnT>
                    <a:lnB w="3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513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n</a:t>
                      </a:r>
                      <a:r>
                        <a:rPr sz="1200" b="1" spc="0" dirty="0">
                          <a:latin typeface="맑은 고딕"/>
                          <a:cs typeface="맑은 고딕"/>
                        </a:rPr>
                        <a:t>ot</a:t>
                      </a:r>
                      <a:r>
                        <a:rPr sz="1200" b="1" spc="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spc="0" dirty="0">
                          <a:latin typeface="Arial"/>
                          <a:cs typeface="Arial"/>
                        </a:rPr>
                        <a:t>x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R="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900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900" spc="0" dirty="0">
                          <a:latin typeface="맑은 고딕"/>
                          <a:cs typeface="맑은 고딕"/>
                        </a:rPr>
                        <a:t>는</a:t>
                      </a:r>
                      <a:r>
                        <a:rPr sz="900" spc="-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boo</a:t>
                      </a:r>
                      <a:r>
                        <a:rPr sz="900" spc="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90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맑은 고딕"/>
                          <a:cs typeface="맑은 고딕"/>
                        </a:rPr>
                        <a:t>Typ</a:t>
                      </a:r>
                      <a:r>
                        <a:rPr sz="900" spc="0" dirty="0">
                          <a:latin typeface="맑은 고딕"/>
                          <a:cs typeface="맑은 고딕"/>
                        </a:rPr>
                        <a:t>e</a:t>
                      </a:r>
                      <a:r>
                        <a:rPr sz="900" spc="-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spc="0" dirty="0">
                          <a:latin typeface="맑은 고딕"/>
                          <a:cs typeface="맑은 고딕"/>
                        </a:rPr>
                        <a:t>혹은</a:t>
                      </a:r>
                      <a:r>
                        <a:rPr sz="900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spc="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ooe</a:t>
                      </a:r>
                      <a:r>
                        <a:rPr sz="900" spc="0" dirty="0">
                          <a:latin typeface="Arial"/>
                          <a:cs typeface="Arial"/>
                        </a:rPr>
                        <a:t>lan</a:t>
                      </a:r>
                      <a:r>
                        <a:rPr sz="9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spc="0" dirty="0">
                          <a:latin typeface="Arial"/>
                          <a:cs typeface="Arial"/>
                        </a:rPr>
                        <a:t>ssi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900" spc="0" dirty="0">
                          <a:latin typeface="Arial"/>
                          <a:cs typeface="Arial"/>
                        </a:rPr>
                        <a:t>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3556">
                      <a:solidFill>
                        <a:srgbClr val="000000"/>
                      </a:solidFill>
                      <a:prstDash val="solid"/>
                    </a:lnL>
                    <a:lnR w="3556">
                      <a:solidFill>
                        <a:srgbClr val="000000"/>
                      </a:solidFill>
                      <a:prstDash val="solid"/>
                    </a:lnR>
                    <a:lnT w="3556">
                      <a:solidFill>
                        <a:srgbClr val="000000"/>
                      </a:solidFill>
                      <a:prstDash val="solid"/>
                    </a:lnT>
                    <a:lnB w="3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100" dirty="0">
                          <a:latin typeface="맑은 고딕"/>
                          <a:cs typeface="맑은 고딕"/>
                        </a:rPr>
                        <a:t>가</a:t>
                      </a:r>
                      <a:r>
                        <a:rPr sz="1100" spc="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spc="-14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0" dirty="0">
                          <a:latin typeface="Arial"/>
                          <a:cs typeface="Arial"/>
                        </a:rPr>
                        <a:t>ru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0" dirty="0">
                          <a:latin typeface="맑은 고딕"/>
                          <a:cs typeface="맑은 고딕"/>
                        </a:rPr>
                        <a:t>인 경우</a:t>
                      </a:r>
                      <a:r>
                        <a:rPr sz="1100" spc="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0" dirty="0">
                          <a:latin typeface="Arial"/>
                          <a:cs typeface="Arial"/>
                        </a:rPr>
                        <a:t>ls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0" dirty="0">
                          <a:latin typeface="맑은 고딕"/>
                          <a:cs typeface="맑은 고딕"/>
                        </a:rPr>
                        <a:t>를</a:t>
                      </a:r>
                      <a:r>
                        <a:rPr sz="1100" spc="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spc="0" dirty="0">
                          <a:latin typeface="맑은 고딕"/>
                          <a:cs typeface="맑은 고딕"/>
                        </a:rPr>
                        <a:t>반환하고,</a:t>
                      </a:r>
                      <a:r>
                        <a:rPr sz="1100" spc="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spc="0" dirty="0">
                          <a:latin typeface="맑은 고딕"/>
                          <a:cs typeface="맑은 고딕"/>
                        </a:rPr>
                        <a:t>x가</a:t>
                      </a:r>
                      <a:r>
                        <a:rPr sz="1100" spc="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0" dirty="0">
                          <a:latin typeface="Arial"/>
                          <a:cs typeface="Arial"/>
                        </a:rPr>
                        <a:t>ls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0" dirty="0">
                          <a:latin typeface="맑은 고딕"/>
                          <a:cs typeface="맑은 고딕"/>
                        </a:rPr>
                        <a:t>인</a:t>
                      </a:r>
                      <a:r>
                        <a:rPr sz="1100" spc="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spc="0" dirty="0">
                          <a:latin typeface="맑은 고딕"/>
                          <a:cs typeface="맑은 고딕"/>
                        </a:rPr>
                        <a:t>경우</a:t>
                      </a:r>
                      <a:r>
                        <a:rPr sz="1100" spc="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spc="-14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0" dirty="0">
                          <a:latin typeface="Arial"/>
                          <a:cs typeface="Arial"/>
                        </a:rPr>
                        <a:t>ru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0" dirty="0">
                          <a:latin typeface="맑은 고딕"/>
                          <a:cs typeface="맑은 고딕"/>
                        </a:rPr>
                        <a:t>를 반환하는</a:t>
                      </a:r>
                      <a:r>
                        <a:rPr sz="1100" spc="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spc="0" dirty="0">
                          <a:latin typeface="맑은 고딕"/>
                          <a:cs typeface="맑은 고딕"/>
                        </a:rPr>
                        <a:t>연산자</a:t>
                      </a:r>
                      <a:endParaRPr sz="1100" dirty="0">
                        <a:latin typeface="맑은 고딕"/>
                        <a:cs typeface="맑은 고딕"/>
                      </a:endParaRPr>
                    </a:p>
                  </a:txBody>
                  <a:tcPr marL="0" marR="0" marT="0" marB="0" anchor="ctr">
                    <a:lnL w="3556">
                      <a:solidFill>
                        <a:srgbClr val="000000"/>
                      </a:solidFill>
                      <a:prstDash val="solid"/>
                    </a:lnL>
                    <a:lnR w="3556">
                      <a:solidFill>
                        <a:srgbClr val="000000"/>
                      </a:solidFill>
                      <a:prstDash val="solid"/>
                    </a:lnR>
                    <a:lnT w="3556">
                      <a:solidFill>
                        <a:srgbClr val="000000"/>
                      </a:solidFill>
                      <a:prstDash val="solid"/>
                    </a:lnT>
                    <a:lnB w="3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31">
            <a:extLst>
              <a:ext uri="{FF2B5EF4-FFF2-40B4-BE49-F238E27FC236}">
                <a16:creationId xmlns:a16="http://schemas.microsoft.com/office/drawing/2014/main" id="{147336F1-67F8-4344-9640-0C86D3CEFA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92886" y="3266004"/>
          <a:ext cx="6398516" cy="1177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1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8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88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545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p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q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50" spc="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5" dirty="0">
                          <a:latin typeface="맑은 고딕"/>
                          <a:cs typeface="맑은 고딕"/>
                        </a:rPr>
                        <a:t>a</a:t>
                      </a:r>
                      <a:r>
                        <a:rPr sz="1400" b="1" spc="-5" dirty="0">
                          <a:latin typeface="맑은 고딕"/>
                          <a:cs typeface="맑은 고딕"/>
                        </a:rPr>
                        <a:t>n</a:t>
                      </a:r>
                      <a:r>
                        <a:rPr sz="1400" b="1" spc="0" dirty="0">
                          <a:latin typeface="맑은 고딕"/>
                          <a:cs typeface="맑은 고딕"/>
                        </a:rPr>
                        <a:t>d</a:t>
                      </a:r>
                      <a:r>
                        <a:rPr sz="14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450" spc="0" dirty="0">
                          <a:latin typeface="맑은 고딕"/>
                          <a:cs typeface="맑은 고딕"/>
                        </a:rPr>
                        <a:t>q</a:t>
                      </a:r>
                      <a:endParaRPr sz="1450">
                        <a:latin typeface="맑은 고딕"/>
                        <a:cs typeface="맑은 고딕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87985">
                        <a:lnSpc>
                          <a:spcPct val="100000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50" spc="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맑은 고딕"/>
                          <a:cs typeface="맑은 고딕"/>
                        </a:rPr>
                        <a:t>o</a:t>
                      </a:r>
                      <a:r>
                        <a:rPr sz="1400" b="1" spc="0" dirty="0">
                          <a:latin typeface="맑은 고딕"/>
                          <a:cs typeface="맑은 고딕"/>
                        </a:rPr>
                        <a:t>r</a:t>
                      </a:r>
                      <a:r>
                        <a:rPr sz="14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450" spc="0" dirty="0">
                          <a:latin typeface="맑은 고딕"/>
                          <a:cs typeface="맑은 고딕"/>
                        </a:rPr>
                        <a:t>q</a:t>
                      </a:r>
                      <a:endParaRPr sz="1450">
                        <a:latin typeface="맑은 고딕"/>
                        <a:cs typeface="맑은 고딕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ct val="100000"/>
                        </a:lnSpc>
                      </a:pPr>
                      <a:r>
                        <a:rPr sz="1450" spc="40" dirty="0">
                          <a:latin typeface="맑은 고딕"/>
                          <a:cs typeface="맑은 고딕"/>
                        </a:rPr>
                        <a:t>n</a:t>
                      </a:r>
                      <a:r>
                        <a:rPr sz="1450" spc="20" dirty="0">
                          <a:latin typeface="맑은 고딕"/>
                          <a:cs typeface="맑은 고딕"/>
                        </a:rPr>
                        <a:t>o</a:t>
                      </a:r>
                      <a:r>
                        <a:rPr sz="1450" spc="0" dirty="0">
                          <a:latin typeface="맑은 고딕"/>
                          <a:cs typeface="맑은 고딕"/>
                        </a:rPr>
                        <a:t>t</a:t>
                      </a:r>
                      <a:r>
                        <a:rPr sz="1450" spc="2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450" spc="0" dirty="0">
                          <a:latin typeface="맑은 고딕"/>
                          <a:cs typeface="맑은 고딕"/>
                        </a:rPr>
                        <a:t>p</a:t>
                      </a:r>
                      <a:endParaRPr sz="1450">
                        <a:latin typeface="맑은 고딕"/>
                        <a:cs typeface="맑은 고딕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ct val="100000"/>
                        </a:lnSpc>
                      </a:pPr>
                      <a:r>
                        <a:rPr sz="1450" spc="40" dirty="0">
                          <a:latin typeface="맑은 고딕"/>
                          <a:cs typeface="맑은 고딕"/>
                        </a:rPr>
                        <a:t>n</a:t>
                      </a:r>
                      <a:r>
                        <a:rPr sz="1450" spc="20" dirty="0">
                          <a:latin typeface="맑은 고딕"/>
                          <a:cs typeface="맑은 고딕"/>
                        </a:rPr>
                        <a:t>o</a:t>
                      </a:r>
                      <a:r>
                        <a:rPr sz="1450" spc="0" dirty="0">
                          <a:latin typeface="맑은 고딕"/>
                          <a:cs typeface="맑은 고딕"/>
                        </a:rPr>
                        <a:t>t</a:t>
                      </a:r>
                      <a:r>
                        <a:rPr sz="1450" spc="2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450" spc="0" dirty="0">
                          <a:latin typeface="맑은 고딕"/>
                          <a:cs typeface="맑은 고딕"/>
                        </a:rPr>
                        <a:t>q</a:t>
                      </a:r>
                      <a:endParaRPr sz="1450">
                        <a:latin typeface="맑은 고딕"/>
                        <a:cs typeface="맑은 고딕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455">
                <a:tc>
                  <a:txBody>
                    <a:bodyPr/>
                    <a:lstStyle/>
                    <a:p>
                      <a:pPr marL="386080">
                        <a:lnSpc>
                          <a:spcPct val="100000"/>
                        </a:lnSpc>
                      </a:pPr>
                      <a:r>
                        <a:rPr sz="1400" spc="-6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alse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9730">
                        <a:lnSpc>
                          <a:spcPct val="100000"/>
                        </a:lnSpc>
                      </a:pPr>
                      <a:r>
                        <a:rPr sz="1400" spc="-6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alse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400" spc="-6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alse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400" spc="-6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alse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400" spc="-14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ue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</a:pPr>
                      <a:r>
                        <a:rPr sz="1400" spc="-14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T w="1905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455">
                <a:tc>
                  <a:txBody>
                    <a:bodyPr/>
                    <a:lstStyle/>
                    <a:p>
                      <a:pPr marL="386080">
                        <a:lnSpc>
                          <a:spcPct val="100000"/>
                        </a:lnSpc>
                      </a:pPr>
                      <a:r>
                        <a:rPr sz="1400" spc="-6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alse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400" spc="-14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400" spc="-6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alse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400" spc="-14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400" spc="-14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</a:pPr>
                      <a:r>
                        <a:rPr sz="1400" spc="-6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alse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45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400" spc="-14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9730">
                        <a:lnSpc>
                          <a:spcPct val="100000"/>
                        </a:lnSpc>
                      </a:pPr>
                      <a:r>
                        <a:rPr sz="1400" spc="-6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alse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1400" spc="-6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alse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1400" spc="-14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1400" spc="-6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alse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1400" spc="-14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45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400" spc="-14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1400" spc="-14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1400" spc="-14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1400" spc="-14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400" spc="-6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alse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1400" spc="-6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alse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T w="1270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90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36AE2-1B4A-4496-B19D-47FA9333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흐름 제어하기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9E4550-0559-4B07-A0C6-E14C2923A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논리 연산자 </a:t>
            </a:r>
            <a:r>
              <a:rPr lang="en-US" altLang="ko-KR" dirty="0"/>
              <a:t>: </a:t>
            </a:r>
            <a:r>
              <a:rPr lang="ko-KR" altLang="en-US" dirty="0"/>
              <a:t>조건 판단을 위한 연산자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A9D9E1-6FA6-42FF-83B1-3F962103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7</a:t>
            </a:fld>
            <a:endParaRPr 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477BD60-E9C7-416F-9CCD-9CA790222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261239"/>
            <a:ext cx="6883400" cy="276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4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3C82D-9A5C-492F-98BD-3AAC49C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흐름 제어하기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641AC-4E5B-40D4-98F9-C97B4BD32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 블록 </a:t>
            </a:r>
            <a:r>
              <a:rPr lang="en-US" altLang="ko-KR" dirty="0"/>
              <a:t>(Code Block)</a:t>
            </a:r>
          </a:p>
          <a:p>
            <a:pPr lvl="1"/>
            <a:r>
              <a:rPr lang="ko-KR" altLang="en-US" dirty="0"/>
              <a:t>다수의 코드가 이루는 일정한 구역</a:t>
            </a:r>
            <a:endParaRPr lang="en-US" altLang="ko-KR" dirty="0"/>
          </a:p>
          <a:p>
            <a:pPr lvl="1"/>
            <a:r>
              <a:rPr lang="ko-KR" altLang="en-US" dirty="0"/>
              <a:t>파이썬은 </a:t>
            </a:r>
            <a:r>
              <a:rPr lang="ko-KR" altLang="en-US" b="1" dirty="0">
                <a:solidFill>
                  <a:srgbClr val="FF0000"/>
                </a:solidFill>
              </a:rPr>
              <a:t>들여쓰기</a:t>
            </a:r>
            <a:r>
              <a:rPr lang="ko-KR" altLang="en-US" dirty="0"/>
              <a:t>로 구역을 나눔</a:t>
            </a:r>
            <a:r>
              <a:rPr lang="en-US" altLang="ko-KR" dirty="0"/>
              <a:t>. (</a:t>
            </a:r>
            <a:r>
              <a:rPr lang="ko-KR" altLang="en-US" dirty="0"/>
              <a:t>프로그래밍 언어마다 표현 방법이 다름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들여쓰기는 공백키나 </a:t>
            </a:r>
            <a:r>
              <a:rPr lang="en-US" altLang="ko-KR" dirty="0"/>
              <a:t>Tap</a:t>
            </a:r>
            <a:r>
              <a:rPr lang="ko-KR" altLang="en-US" dirty="0"/>
              <a:t>키로 모두 사용 가능 </a:t>
            </a:r>
            <a:r>
              <a:rPr lang="en-US" altLang="ko-KR" dirty="0"/>
              <a:t>(</a:t>
            </a:r>
            <a:r>
              <a:rPr lang="ko-KR" altLang="en-US" dirty="0"/>
              <a:t>스페이스 </a:t>
            </a:r>
            <a:r>
              <a:rPr lang="en-US" altLang="ko-KR" dirty="0"/>
              <a:t>4</a:t>
            </a:r>
            <a:r>
              <a:rPr lang="ko-KR" altLang="en-US" dirty="0"/>
              <a:t>칸 권장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0373C5-DB0F-453A-92AE-E73D6D5A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8</a:t>
            </a:fld>
            <a:endParaRPr 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72DCCD5-28E7-42DA-955A-ED6946A93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651" y="2109921"/>
            <a:ext cx="6151397" cy="157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5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2FAB1-8E6E-49CD-939E-9BF358C4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흐름 제어하기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1B8C8F-9065-4FE9-B3F5-8EBEA9B8A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방향으로만 흐르는 코드</a:t>
            </a:r>
            <a:endParaRPr lang="en-US" altLang="ko-KR" dirty="0"/>
          </a:p>
          <a:p>
            <a:endParaRPr lang="en-US" altLang="ko-KR" dirty="0"/>
          </a:p>
          <a:p>
            <a:pPr marL="685800" lvl="1" indent="-342900">
              <a:buAutoNum type="arabicPeriod"/>
            </a:pPr>
            <a:r>
              <a:rPr lang="en-US" altLang="ko-KR" dirty="0"/>
              <a:t>a</a:t>
            </a:r>
            <a:r>
              <a:rPr lang="ko-KR" altLang="en-US" dirty="0"/>
              <a:t>에 사용자로부터 입력 받은 수를 저장하라</a:t>
            </a:r>
            <a:endParaRPr lang="en-US" altLang="ko-KR" dirty="0"/>
          </a:p>
          <a:p>
            <a:pPr marL="685800" lvl="1" indent="-342900">
              <a:buAutoNum type="arabicPeriod"/>
            </a:pPr>
            <a:r>
              <a:rPr lang="en-US" altLang="ko-KR" dirty="0"/>
              <a:t>b</a:t>
            </a:r>
            <a:r>
              <a:rPr lang="ko-KR" altLang="en-US" dirty="0"/>
              <a:t>에 </a:t>
            </a:r>
            <a:r>
              <a:rPr lang="en-US" altLang="ko-KR" dirty="0"/>
              <a:t>3  / a </a:t>
            </a:r>
            <a:r>
              <a:rPr lang="ko-KR" altLang="en-US" dirty="0"/>
              <a:t>의 결과를 저장하라</a:t>
            </a:r>
            <a:endParaRPr lang="en-US" altLang="ko-KR" dirty="0"/>
          </a:p>
          <a:p>
            <a:pPr marL="685800" lvl="1" indent="-342900">
              <a:buAutoNum type="arabicPeriod"/>
            </a:pP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출력하라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5300D6-29A5-4A1C-A661-5EDDE460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9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86CB83-F31C-4E51-BC76-242B02F98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123" y="780865"/>
            <a:ext cx="1628227" cy="345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10175</TotalTime>
  <Words>1106</Words>
  <Application>Microsoft Office PowerPoint</Application>
  <PresentationFormat>화면 슬라이드 쇼(16:9)</PresentationFormat>
  <Paragraphs>249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맑은 고딕</vt:lpstr>
      <vt:lpstr>함초롬바탕</vt:lpstr>
      <vt:lpstr>Arial</vt:lpstr>
      <vt:lpstr>Calibri</vt:lpstr>
      <vt:lpstr>Cambria</vt:lpstr>
      <vt:lpstr>Consolas</vt:lpstr>
      <vt:lpstr>Tahoma</vt:lpstr>
      <vt:lpstr>Office Theme</vt:lpstr>
      <vt:lpstr>Python Programming Lecture #3 – 조건/반복문 </vt:lpstr>
      <vt:lpstr>프로그램의 흐름 제어하기</vt:lpstr>
      <vt:lpstr>프로그램의 흐름 제어하기</vt:lpstr>
      <vt:lpstr>프로그램의 흐름 제어하기</vt:lpstr>
      <vt:lpstr>프로그램의 흐름 제어하기</vt:lpstr>
      <vt:lpstr>프로그램의 흐름 제어하기</vt:lpstr>
      <vt:lpstr>프로그램의 흐름 제어하기</vt:lpstr>
      <vt:lpstr>프로그램의 흐름 제어하기</vt:lpstr>
      <vt:lpstr>프로그램의 흐름 제어하기</vt:lpstr>
      <vt:lpstr>프로그램의 흐름 제어하기</vt:lpstr>
      <vt:lpstr>프로그램의 흐름 제어하기</vt:lpstr>
      <vt:lpstr>프로그램의 흐름 제어하기</vt:lpstr>
      <vt:lpstr>프로그램의 흐름 제어하기</vt:lpstr>
      <vt:lpstr>프로그램의 흐름 제어하기</vt:lpstr>
      <vt:lpstr>프로그램의 흐름 제어하기</vt:lpstr>
      <vt:lpstr>프로그램의 흐름 제어하기</vt:lpstr>
      <vt:lpstr>프로그램의 흐름 제어하기</vt:lpstr>
      <vt:lpstr>프로그램의 흐름 제어하기</vt:lpstr>
      <vt:lpstr>실전 예제</vt:lpstr>
      <vt:lpstr>실전 예제</vt:lpstr>
      <vt:lpstr>프로그램의 흐름 제어하기</vt:lpstr>
      <vt:lpstr>프로그램의 흐름 제어하기</vt:lpstr>
      <vt:lpstr>프로그램의 흐름 제어하기</vt:lpstr>
      <vt:lpstr>프로그램의 흐름 제어하기</vt:lpstr>
      <vt:lpstr>프로그램의 흐름 제어하기</vt:lpstr>
      <vt:lpstr>프로그램의 흐름 제어하기</vt:lpstr>
      <vt:lpstr>프로그램의 흐름 제어하기</vt:lpstr>
      <vt:lpstr>프로그램의 흐름 제어하기</vt:lpstr>
      <vt:lpstr>프로그램의 흐름 제어하기</vt:lpstr>
      <vt:lpstr>프로그램의 흐름 제어하기</vt:lpstr>
      <vt:lpstr>프로그램의 흐름 제어하기</vt:lpstr>
      <vt:lpstr>프로그램의 흐름 제어하기</vt:lpstr>
      <vt:lpstr>실전 예제</vt:lpstr>
      <vt:lpstr>실전 예제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Joongheon</dc:creator>
  <cp:lastModifiedBy>PC</cp:lastModifiedBy>
  <cp:revision>2156</cp:revision>
  <cp:lastPrinted>2017-04-16T11:39:57Z</cp:lastPrinted>
  <dcterms:created xsi:type="dcterms:W3CDTF">2015-11-25T22:37:28Z</dcterms:created>
  <dcterms:modified xsi:type="dcterms:W3CDTF">2022-09-21T05:22:12Z</dcterms:modified>
</cp:coreProperties>
</file>