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1450" r:id="rId2"/>
    <p:sldId id="1451" r:id="rId3"/>
    <p:sldId id="1452" r:id="rId4"/>
    <p:sldId id="1453" r:id="rId5"/>
    <p:sldId id="1454" r:id="rId6"/>
    <p:sldId id="1455" r:id="rId7"/>
    <p:sldId id="1456" r:id="rId8"/>
    <p:sldId id="1457" r:id="rId9"/>
    <p:sldId id="1458" r:id="rId10"/>
    <p:sldId id="1459" r:id="rId11"/>
    <p:sldId id="1460" r:id="rId12"/>
    <p:sldId id="1461" r:id="rId13"/>
    <p:sldId id="1462" r:id="rId14"/>
    <p:sldId id="1463" r:id="rId15"/>
    <p:sldId id="1464" r:id="rId16"/>
    <p:sldId id="1465" r:id="rId17"/>
    <p:sldId id="1466" r:id="rId18"/>
    <p:sldId id="1467" r:id="rId19"/>
    <p:sldId id="1468" r:id="rId20"/>
    <p:sldId id="1469" r:id="rId21"/>
    <p:sldId id="1470" r:id="rId22"/>
    <p:sldId id="1471" r:id="rId23"/>
    <p:sldId id="1472" r:id="rId24"/>
    <p:sldId id="1473" r:id="rId25"/>
    <p:sldId id="1474" r:id="rId26"/>
    <p:sldId id="1475" r:id="rId27"/>
    <p:sldId id="1476" r:id="rId28"/>
  </p:sldIdLst>
  <p:sldSz cx="9144000" cy="5143500" type="screen16x9"/>
  <p:notesSz cx="6797675" cy="9926638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049" autoAdjust="0"/>
  </p:normalViewPr>
  <p:slideViewPr>
    <p:cSldViewPr snapToGrid="0">
      <p:cViewPr varScale="1">
        <p:scale>
          <a:sx n="143" d="100"/>
          <a:sy n="143" d="100"/>
        </p:scale>
        <p:origin x="9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0C57-591E-433A-94ED-E214F47D0D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7819-1F53-4D2F-9C1D-7DB1D968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E472-0E86-4017-831F-5523AFE6B7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E9901-20C5-4C09-9346-6397207F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-6349"/>
            <a:ext cx="9144000" cy="501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0238" y="1199755"/>
            <a:ext cx="7886700" cy="2064146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2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999"/>
            <a:ext cx="8005425" cy="3893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802076"/>
            <a:ext cx="9144000" cy="341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8999"/>
            <a:ext cx="9144000" cy="38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90" y="525043"/>
            <a:ext cx="8996516" cy="423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513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4835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2700" y="4762440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lang="en-US" sz="1000" b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Woongsoo</a:t>
            </a:r>
            <a:r>
              <a:rPr lang="en-US" sz="10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Na(WSNA@KONGJU)</a:t>
            </a:r>
          </a:p>
          <a:p>
            <a:r>
              <a:rPr lang="en-US" sz="1000" b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Kongju</a:t>
            </a:r>
            <a:r>
              <a:rPr lang="en-US" sz="10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National University (KNU)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941185" y="477514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Programming</a:t>
            </a:r>
          </a:p>
          <a:p>
            <a:pPr algn="ctr"/>
            <a:r>
              <a:rPr lang="en-US" altLang="ko-KR" sz="1000" b="0" baseline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000" b="0" baseline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 </a:t>
            </a:r>
            <a:r>
              <a:rPr lang="en-US" altLang="ko-KR" sz="1000" b="0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Fall)</a:t>
            </a:r>
            <a:endParaRPr lang="en-US" altLang="ko-KR" sz="1000" b="0" dirty="0">
              <a:solidFill>
                <a:schemeClr val="accent5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Python Programming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#4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리스트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b="1" dirty="0"/>
              <a:t>Prof. </a:t>
            </a:r>
            <a:r>
              <a:rPr lang="en-US" altLang="ko-KR" b="1" dirty="0" err="1"/>
              <a:t>Woongsoo</a:t>
            </a:r>
            <a:r>
              <a:rPr lang="en-US" altLang="ko-KR" b="1" dirty="0"/>
              <a:t> Na(wsna@kongju.re.kr)</a:t>
            </a:r>
          </a:p>
          <a:p>
            <a:pPr algn="just"/>
            <a:r>
              <a:rPr lang="en-US" altLang="ko-KR" dirty="0"/>
              <a:t>Division of Computer Science and Engineering, </a:t>
            </a:r>
            <a:r>
              <a:rPr lang="en-US" altLang="ko-KR" dirty="0" err="1"/>
              <a:t>Kongju</a:t>
            </a:r>
            <a:r>
              <a:rPr lang="en-US" altLang="ko-KR" dirty="0"/>
              <a:t> National University, Republic of Korea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B2B20-1D4C-45FB-8F40-1D381DC5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7DE29-33D4-4150-9C42-322EBBF1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리스트 중 </a:t>
            </a:r>
            <a:r>
              <a:rPr lang="en-US" altLang="ko-KR" dirty="0"/>
              <a:t>2</a:t>
            </a:r>
            <a:r>
              <a:rPr lang="ko-KR" altLang="en-US" dirty="0"/>
              <a:t>개의 조건에 맞는 목록을 찾아서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08D613-A000-4E52-9576-A4DC0E45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D7AE3-D583-4228-BC1D-18C0EF45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7" y="1032447"/>
            <a:ext cx="7606383" cy="33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E2F09-7CF4-4922-8420-E831F04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개념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C1BA9-B8CA-4C86-BCFE-6F28D1FD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사전적 의미는 </a:t>
            </a:r>
            <a:r>
              <a:rPr lang="ko-KR" altLang="en-US" dirty="0" err="1"/>
              <a:t>튜플과</a:t>
            </a:r>
            <a:r>
              <a:rPr lang="ko-KR" altLang="en-US" dirty="0"/>
              <a:t> 리스트는 </a:t>
            </a:r>
            <a:r>
              <a:rPr lang="ko-KR" altLang="en-US" dirty="0" err="1"/>
              <a:t>비슷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리스트는 </a:t>
            </a:r>
            <a:r>
              <a:rPr lang="en-US" altLang="ko-KR" dirty="0"/>
              <a:t>‘</a:t>
            </a:r>
            <a:r>
              <a:rPr lang="ko-KR" altLang="en-US" dirty="0"/>
              <a:t>목록‘</a:t>
            </a:r>
            <a:r>
              <a:rPr lang="en-US" altLang="ko-KR" dirty="0"/>
              <a:t>,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en-US" altLang="ko-KR" dirty="0"/>
              <a:t>‘N</a:t>
            </a:r>
            <a:r>
              <a:rPr lang="ko-KR" altLang="en-US" dirty="0"/>
              <a:t>개의 요소로 된 집합“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와 </a:t>
            </a:r>
            <a:r>
              <a:rPr lang="en-US" altLang="ko-KR" dirty="0"/>
              <a:t>Tuple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List</a:t>
            </a:r>
            <a:r>
              <a:rPr lang="ko-KR" altLang="en-US" dirty="0"/>
              <a:t>는 데이터 변경 가능</a:t>
            </a:r>
            <a:r>
              <a:rPr lang="en-US" altLang="ko-KR" dirty="0"/>
              <a:t>(</a:t>
            </a:r>
            <a:r>
              <a:rPr lang="ko-KR" altLang="en-US" dirty="0"/>
              <a:t>리스트 생성 후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Tuple</a:t>
            </a:r>
            <a:r>
              <a:rPr lang="ko-KR" altLang="en-US" dirty="0"/>
              <a:t>은 데이터 변경 불가능 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ko-KR" altLang="en-US" dirty="0"/>
              <a:t> 생성 후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불가능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List</a:t>
            </a:r>
            <a:r>
              <a:rPr lang="ko-KR" altLang="en-US" dirty="0"/>
              <a:t>는 이름 그대로 목록 형식의 데이터를 다루는 데 적함</a:t>
            </a:r>
            <a:endParaRPr lang="en-US" altLang="ko-KR" dirty="0"/>
          </a:p>
          <a:p>
            <a:pPr lvl="1"/>
            <a:r>
              <a:rPr lang="en-US" altLang="ko-KR" dirty="0"/>
              <a:t>Tuple</a:t>
            </a:r>
            <a:r>
              <a:rPr lang="ko-KR" altLang="en-US" dirty="0"/>
              <a:t>은 위경도 좌표나 </a:t>
            </a:r>
            <a:r>
              <a:rPr lang="en-US" altLang="ko-KR" dirty="0"/>
              <a:t>RGB </a:t>
            </a:r>
            <a:r>
              <a:rPr lang="ko-KR" altLang="en-US" dirty="0" smtClean="0"/>
              <a:t>색상처럼 작은 </a:t>
            </a:r>
            <a:r>
              <a:rPr lang="ko-KR" altLang="en-US" dirty="0"/>
              <a:t>규모의 자료구조를 구성하기에 적함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A7835-93E6-4379-926F-8A553037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70E01-AA7E-4E88-B8C1-FB5981A7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개념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6B7D9-06E0-4A32-9BB3-30F8F31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변경이 불가능한 자료형이 필요한 이유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달리 데이터를 할당할 공간의 내용이나 크기가 달라지지 않기 때문에 생성 과정이 간단</a:t>
            </a:r>
            <a:endParaRPr lang="en-US" altLang="ko-KR" dirty="0"/>
          </a:p>
          <a:p>
            <a:pPr lvl="1"/>
            <a:r>
              <a:rPr lang="ko-KR" altLang="en-US" dirty="0"/>
              <a:t>데이터가 오염되지 않을 것이라는 보장이 있기 때문에 복사본을 만드는 대신 원본을 사용</a:t>
            </a:r>
            <a:endParaRPr lang="en-US" altLang="ko-KR" dirty="0"/>
          </a:p>
          <a:p>
            <a:pPr lvl="1"/>
            <a:r>
              <a:rPr lang="ko-KR" altLang="en-US" dirty="0"/>
              <a:t>변경되지 않아야 할 데이터를 오염시키는 버그를 만들 가능성 제거</a:t>
            </a:r>
            <a:endParaRPr lang="en-US" altLang="ko-KR" dirty="0"/>
          </a:p>
          <a:p>
            <a:pPr lvl="1"/>
            <a:r>
              <a:rPr lang="ko-KR" altLang="en-US" dirty="0"/>
              <a:t>코드 설계를 할 때부터 변경이 가능한 데이터와 그렇지 않은 데이터를 정리해서 코드에 반영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문자열도 변경이 불가능한 </a:t>
            </a:r>
            <a:r>
              <a:rPr lang="ko-KR" altLang="en-US" dirty="0" err="1"/>
              <a:t>자료형이므로</a:t>
            </a:r>
            <a:r>
              <a:rPr lang="ko-KR" altLang="en-US" dirty="0"/>
              <a:t> </a:t>
            </a:r>
            <a:r>
              <a:rPr lang="ko-KR" altLang="en-US" dirty="0" err="1"/>
              <a:t>튜플의</a:t>
            </a:r>
            <a:r>
              <a:rPr lang="ko-KR" altLang="en-US" dirty="0"/>
              <a:t> 일종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23999-B096-4844-AC04-F723A315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A663D-7E87-435B-BBD3-C26014E7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404A7-A567-4E96-8C64-3FA40094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C8895-2464-49A8-9021-F67673B7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52CED8-2259-4F74-835F-F6524016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9" y="1357423"/>
            <a:ext cx="7997577" cy="25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602D8-84A2-44FB-9360-DB2D3D82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F53F9-00C5-4F58-86BC-646DF90B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20" y="522385"/>
            <a:ext cx="8996516" cy="4235736"/>
          </a:xfrm>
        </p:spPr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변경 불가능 테스트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튜플의</a:t>
            </a:r>
            <a:r>
              <a:rPr lang="ko-KR" altLang="en-US" dirty="0"/>
              <a:t> 길이 구하기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FB9F6-AF37-4632-86B4-F8CECE0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FB93F-C808-48A8-A935-5C9F84C9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63" y="895393"/>
            <a:ext cx="3027387" cy="18930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7A174A-0490-49E6-ABF2-D6135DD4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19" y="3472370"/>
            <a:ext cx="3744931" cy="11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459E6-AD8C-47E1-AF06-229394FB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BDAF0-26FD-4B76-BE5A-38D71867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패킹</a:t>
            </a:r>
            <a:r>
              <a:rPr lang="en-US" altLang="ko-KR" dirty="0"/>
              <a:t>(packing)</a:t>
            </a:r>
            <a:r>
              <a:rPr lang="ko-KR" altLang="en-US" dirty="0"/>
              <a:t>과 </a:t>
            </a:r>
            <a:r>
              <a:rPr lang="ko-KR" altLang="en-US" dirty="0" err="1"/>
              <a:t>언패킹</a:t>
            </a:r>
            <a:r>
              <a:rPr lang="en-US" altLang="ko-KR" dirty="0"/>
              <a:t>(unpacking)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7AAB7-AB37-4097-96A8-852E6576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7CFFEA-C5F0-43DB-9C6B-B9EA9DE8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60" y="1040628"/>
            <a:ext cx="7046575" cy="34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459E6-AD8C-47E1-AF06-229394FB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BDAF0-26FD-4B76-BE5A-38D71867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패킹</a:t>
            </a:r>
            <a:r>
              <a:rPr lang="en-US" altLang="ko-KR" dirty="0"/>
              <a:t>(packing)</a:t>
            </a:r>
            <a:r>
              <a:rPr lang="ko-KR" altLang="en-US" dirty="0"/>
              <a:t>과 </a:t>
            </a:r>
            <a:r>
              <a:rPr lang="ko-KR" altLang="en-US" dirty="0" err="1"/>
              <a:t>언패킹</a:t>
            </a:r>
            <a:r>
              <a:rPr lang="en-US" altLang="ko-KR" dirty="0"/>
              <a:t>(unpacking)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7AAB7-AB37-4097-96A8-852E6576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FA137E-19AA-41C2-90F3-C9C5F1F3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86269"/>
            <a:ext cx="7404100" cy="36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127CC-CD60-4EA2-8CE7-A1FEE6DB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세트의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B571E-4E53-47EF-918D-36CABCBA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세트</a:t>
            </a:r>
            <a:r>
              <a:rPr lang="en-US" altLang="ko-KR" dirty="0"/>
              <a:t>(Set)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세트는 집합에 관련된 연산을 쉽게 처리하기 위해 만들어진 자료형</a:t>
            </a:r>
            <a:endParaRPr lang="en-US" altLang="ko-KR" dirty="0"/>
          </a:p>
          <a:p>
            <a:pPr lvl="1"/>
            <a:r>
              <a:rPr lang="ko-KR" altLang="en-US" dirty="0"/>
              <a:t>요소들 간에 순서가 없으며</a:t>
            </a:r>
            <a:r>
              <a:rPr lang="en-US" altLang="ko-KR" dirty="0"/>
              <a:t>, </a:t>
            </a:r>
            <a:r>
              <a:rPr lang="ko-KR" altLang="en-US" dirty="0"/>
              <a:t>요소의 중복을 허용하지 않는다</a:t>
            </a:r>
            <a:r>
              <a:rPr lang="en-US" altLang="ko-KR" dirty="0"/>
              <a:t>.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요소의 인덱싱이 불가 하므로 집합의 각 요소를 별개로 참조할 수 없다</a:t>
            </a:r>
            <a:r>
              <a:rPr lang="en-US" altLang="ko-KR" dirty="0"/>
              <a:t>.</a:t>
            </a:r>
          </a:p>
          <a:p>
            <a:pPr marL="3429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 중복된 요소는 하나만 남겨 둠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리스트 형의 중복을 제거하기 위한 필터 역할로 종종 사용된다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세트의 요소들은 동일한 자료형</a:t>
            </a:r>
            <a:r>
              <a:rPr lang="en-US" altLang="ko-KR" dirty="0"/>
              <a:t>, </a:t>
            </a:r>
            <a:r>
              <a:rPr lang="ko-KR" altLang="en-US" dirty="0"/>
              <a:t>혼용 자료형 모두 가능</a:t>
            </a:r>
            <a:endParaRPr lang="en-US" altLang="ko-KR" dirty="0"/>
          </a:p>
          <a:p>
            <a:pPr marL="3429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A44E6C-A91B-424F-8B58-1711E938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E088-B428-4783-9A61-4D22CFA0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세트의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6CA64-C2E2-4014-9B1C-9A0CD9DD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세트의 생성</a:t>
            </a:r>
            <a:endParaRPr lang="en-US" altLang="ko-KR" dirty="0"/>
          </a:p>
          <a:p>
            <a:pPr lvl="1"/>
            <a:r>
              <a:rPr lang="ko-KR" altLang="en-US" dirty="0" smtClean="0"/>
              <a:t>중괄호 </a:t>
            </a:r>
            <a:r>
              <a:rPr lang="en-US" altLang="ko-KR" dirty="0"/>
              <a:t>{</a:t>
            </a:r>
            <a:r>
              <a:rPr lang="ko-KR" altLang="en-US" dirty="0"/>
              <a:t>와</a:t>
            </a:r>
            <a:r>
              <a:rPr lang="en-US" altLang="ko-KR" dirty="0"/>
              <a:t>}</a:t>
            </a:r>
            <a:r>
              <a:rPr lang="ko-KR" altLang="en-US" dirty="0"/>
              <a:t>을 이용 </a:t>
            </a:r>
            <a:r>
              <a:rPr lang="en-US" altLang="ko-KR" dirty="0"/>
              <a:t>: </a:t>
            </a:r>
            <a:r>
              <a:rPr lang="en-US" altLang="ko-KR" dirty="0" err="1"/>
              <a:t>mySet</a:t>
            </a:r>
            <a:r>
              <a:rPr lang="en-US" altLang="ko-KR" dirty="0"/>
              <a:t>  = {} # </a:t>
            </a:r>
            <a:r>
              <a:rPr lang="ko-KR" altLang="en-US" dirty="0" err="1"/>
              <a:t>비어있는</a:t>
            </a:r>
            <a:r>
              <a:rPr lang="ko-KR" altLang="en-US" dirty="0"/>
              <a:t> 세트 생성</a:t>
            </a:r>
            <a:endParaRPr lang="en-US" altLang="ko-KR" dirty="0"/>
          </a:p>
          <a:p>
            <a:pPr lvl="1"/>
            <a:r>
              <a:rPr lang="en-US" altLang="ko-KR" dirty="0"/>
              <a:t>‘set()’ </a:t>
            </a:r>
            <a:r>
              <a:rPr lang="ko-KR" altLang="en-US" dirty="0"/>
              <a:t>메소드를 사용하면</a:t>
            </a:r>
            <a:r>
              <a:rPr lang="en-US" altLang="ko-KR" dirty="0"/>
              <a:t>, </a:t>
            </a:r>
            <a:r>
              <a:rPr lang="ko-KR" altLang="en-US" dirty="0"/>
              <a:t>기존의 리스트형 데이터를 세트형 데이터로 변경할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E4849-9344-4013-A207-1294CCC0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A916DB-803E-467D-B1C7-29CFDF7D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98" y="1871436"/>
            <a:ext cx="7696200" cy="261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077FF-8AD7-46FA-9867-520E0E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세트의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9BF13-63DD-43FE-9584-6AEE37A1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세트의 교집합</a:t>
            </a:r>
            <a:r>
              <a:rPr lang="en-US" altLang="ko-KR" dirty="0"/>
              <a:t>(&amp;), </a:t>
            </a:r>
            <a:r>
              <a:rPr lang="ko-KR" altLang="en-US" dirty="0"/>
              <a:t>합집합</a:t>
            </a:r>
            <a:r>
              <a:rPr lang="en-US" altLang="ko-KR" dirty="0"/>
              <a:t>(l), </a:t>
            </a:r>
            <a:r>
              <a:rPr lang="ko-KR" altLang="en-US" dirty="0" err="1"/>
              <a:t>차집합</a:t>
            </a:r>
            <a:r>
              <a:rPr lang="en-US" altLang="ko-KR" dirty="0"/>
              <a:t>(-), </a:t>
            </a:r>
            <a:r>
              <a:rPr lang="ko-KR" altLang="en-US" dirty="0"/>
              <a:t>소속</a:t>
            </a:r>
            <a:r>
              <a:rPr lang="en-US" altLang="ko-KR" dirty="0"/>
              <a:t>(in)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1C4FF-0C73-45B2-8360-2F5BFD21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19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548726-5945-435B-9942-E7D49FE9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984537"/>
            <a:ext cx="7226300" cy="35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D754F-F678-45D1-9285-3198533F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AE126-CA3C-4608-8852-21F8D4E11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525043"/>
            <a:ext cx="8996516" cy="4235736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</a:p>
          <a:p>
            <a:pPr lvl="1"/>
            <a:r>
              <a:rPr lang="ko-KR" altLang="en-US" dirty="0"/>
              <a:t>리스트란 데이터의 목록을 다루는 자료형</a:t>
            </a:r>
            <a:endParaRPr lang="en-US" altLang="ko-KR" dirty="0"/>
          </a:p>
          <a:p>
            <a:pPr lvl="1"/>
            <a:r>
              <a:rPr lang="ko-KR" altLang="en-US" dirty="0"/>
              <a:t>단일 데이터가 명함이라면</a:t>
            </a:r>
            <a:r>
              <a:rPr lang="en-US" altLang="ko-KR" dirty="0"/>
              <a:t>, </a:t>
            </a:r>
            <a:r>
              <a:rPr lang="ko-KR" altLang="en-US" dirty="0"/>
              <a:t>리스트는 명함을 모아두는 </a:t>
            </a:r>
            <a:r>
              <a:rPr lang="ko-KR" altLang="en-US" dirty="0" err="1"/>
              <a:t>명함집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슬롯</a:t>
            </a:r>
            <a:r>
              <a:rPr lang="en-US" altLang="ko-KR" dirty="0"/>
              <a:t>(Slot)</a:t>
            </a:r>
          </a:p>
          <a:p>
            <a:pPr lvl="1"/>
            <a:r>
              <a:rPr lang="ko-KR" altLang="en-US" dirty="0"/>
              <a:t>리스트의 데이터를 삽입할 자리</a:t>
            </a:r>
            <a:r>
              <a:rPr lang="en-US" altLang="ko-KR" dirty="0"/>
              <a:t>. (</a:t>
            </a:r>
            <a:r>
              <a:rPr lang="ko-KR" altLang="en-US" dirty="0"/>
              <a:t>명함집에 명함을 꽂을 자리에 해당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요소</a:t>
            </a:r>
            <a:r>
              <a:rPr lang="en-US" altLang="ko-KR" dirty="0"/>
              <a:t>(Element)</a:t>
            </a:r>
          </a:p>
          <a:p>
            <a:pPr lvl="1"/>
            <a:r>
              <a:rPr lang="ko-KR" altLang="en-US" dirty="0"/>
              <a:t>리스트의 각 슬롯에 꽂혀 있는 개별 데이터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AFE4E-5AD6-4F23-B5CB-BB28CDDF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C2143E-2C92-4D07-AA74-E8AD278D1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38" y="1502049"/>
            <a:ext cx="4015848" cy="181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E6545-51E0-4239-9023-8DC4A979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C4494-37DD-44FA-ACF4-D30F8B7E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근태 관리 </a:t>
            </a:r>
            <a:r>
              <a:rPr lang="en-US" altLang="ko-KR" dirty="0"/>
              <a:t>– </a:t>
            </a:r>
            <a:r>
              <a:rPr lang="ko-KR" altLang="en-US" dirty="0"/>
              <a:t>세트 문제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회사 구성원들의 근태 현황에 따른 상벌 처리를 수행하는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CE6CB-437C-48C7-8994-E727EA16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6E22DB-D54C-4D40-B950-4D1070BC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61" y="1473846"/>
            <a:ext cx="6093289" cy="31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D771F-AA5D-4D96-90CD-F71D48EC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딕서녀리의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EAB1D-CF18-4FFB-8BDA-6444C1EF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Dictionary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딕셔너리는</a:t>
            </a:r>
            <a:r>
              <a:rPr lang="ko-KR" altLang="en-US" dirty="0"/>
              <a:t> 사용법 측면으로 보면 리스트와 비슷하나 항목에 순서가 없음</a:t>
            </a:r>
            <a:endParaRPr lang="en-US" altLang="ko-KR" dirty="0"/>
          </a:p>
          <a:p>
            <a:pPr lvl="1"/>
            <a:r>
              <a:rPr lang="ko-KR" altLang="en-US" dirty="0"/>
              <a:t>리스트는 요소에 접근할 때 </a:t>
            </a:r>
            <a:r>
              <a:rPr lang="en-US" altLang="ko-KR" dirty="0"/>
              <a:t>0</a:t>
            </a:r>
            <a:r>
              <a:rPr lang="ko-KR" altLang="en-US" dirty="0"/>
              <a:t>부터 시작하는 수 첨자만 사용하였으나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딕셔너리는</a:t>
            </a:r>
            <a:r>
              <a:rPr lang="ko-KR" altLang="en-US" dirty="0">
                <a:solidFill>
                  <a:srgbClr val="FF0000"/>
                </a:solidFill>
              </a:rPr>
              <a:t> 문자열과 순자 등 어떤 </a:t>
            </a:r>
            <a:r>
              <a:rPr lang="ko-KR" altLang="en-US" dirty="0" err="1">
                <a:solidFill>
                  <a:srgbClr val="FF0000"/>
                </a:solidFill>
              </a:rPr>
              <a:t>자료형이든</a:t>
            </a:r>
            <a:r>
              <a:rPr lang="ko-KR" altLang="en-US" dirty="0">
                <a:solidFill>
                  <a:srgbClr val="FF0000"/>
                </a:solidFill>
              </a:rPr>
              <a:t> 사용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단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변경 불가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2">
              <a:buFontTx/>
              <a:buChar char="-"/>
            </a:pPr>
            <a:r>
              <a:rPr lang="ko-KR" altLang="en-US" dirty="0" err="1"/>
              <a:t>딕셔너리의</a:t>
            </a:r>
            <a:r>
              <a:rPr lang="ko-KR" altLang="en-US" dirty="0"/>
              <a:t> 요소에 접근하는 첨자는 키</a:t>
            </a:r>
            <a:r>
              <a:rPr lang="en-US" altLang="ko-KR" dirty="0"/>
              <a:t>(key)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이 키가 가리키는 슬롯에 저장되는 데이터를 값</a:t>
            </a:r>
            <a:r>
              <a:rPr lang="en-US" altLang="ko-KR" dirty="0"/>
              <a:t>(Value)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(key-value)</a:t>
            </a:r>
            <a:r>
              <a:rPr lang="ko-KR" altLang="en-US" dirty="0"/>
              <a:t>의 쌍으로 구성됨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딕셔너리는</a:t>
            </a:r>
            <a:r>
              <a:rPr lang="ko-KR" altLang="en-US" dirty="0"/>
              <a:t> 탐색 속도가 빠르고</a:t>
            </a:r>
            <a:r>
              <a:rPr lang="en-US" altLang="ko-KR" dirty="0"/>
              <a:t>, Key</a:t>
            </a:r>
            <a:r>
              <a:rPr lang="ko-KR" altLang="en-US" dirty="0"/>
              <a:t>가 의미를 표현할 수 있으므로 직관적임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F6C6C-7B6E-4745-965D-DC09EBF3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21</a:t>
            </a:fld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A4F68F-BCBA-4396-B534-75F61A38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744" y="2705801"/>
            <a:ext cx="3349456" cy="9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07756-D696-41A5-98B8-4BBE3B7A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B9640-A935-41C4-8B55-C4B1161D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 smtClean="0"/>
              <a:t>중괄호 </a:t>
            </a:r>
            <a:r>
              <a:rPr lang="en-US" altLang="ko-KR" dirty="0"/>
              <a:t>{</a:t>
            </a:r>
            <a:r>
              <a:rPr lang="ko-KR" altLang="en-US" dirty="0"/>
              <a:t>와</a:t>
            </a:r>
            <a:r>
              <a:rPr lang="en-US" altLang="ko-KR" dirty="0"/>
              <a:t>}</a:t>
            </a:r>
            <a:r>
              <a:rPr lang="ko-KR" altLang="en-US" dirty="0"/>
              <a:t>를 이용 </a:t>
            </a:r>
            <a:r>
              <a:rPr lang="en-US" altLang="ko-KR" dirty="0"/>
              <a:t>: </a:t>
            </a:r>
            <a:r>
              <a:rPr lang="en-US" altLang="ko-KR" dirty="0" err="1"/>
              <a:t>dic</a:t>
            </a:r>
            <a:r>
              <a:rPr lang="en-US" altLang="ko-KR" dirty="0"/>
              <a:t> = {} # </a:t>
            </a:r>
            <a:r>
              <a:rPr lang="ko-KR" altLang="en-US" dirty="0" err="1"/>
              <a:t>비어있는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 err="1"/>
              <a:t>딕셔너리를</a:t>
            </a:r>
            <a:r>
              <a:rPr lang="ko-KR" altLang="en-US" dirty="0"/>
              <a:t> 생성할 때 미리 항목 추가 </a:t>
            </a:r>
            <a:r>
              <a:rPr lang="en-US" altLang="ko-KR" dirty="0"/>
              <a:t>: </a:t>
            </a:r>
            <a:r>
              <a:rPr lang="en-US" altLang="ko-KR" dirty="0" err="1"/>
              <a:t>dic</a:t>
            </a:r>
            <a:r>
              <a:rPr lang="en-US" altLang="ko-KR" dirty="0"/>
              <a:t> = {key1:value1, key2:value2, key3:value3}</a:t>
            </a:r>
          </a:p>
          <a:p>
            <a:pPr lvl="1"/>
            <a:r>
              <a:rPr lang="ko-KR" altLang="en-US" dirty="0"/>
              <a:t>기존 </a:t>
            </a:r>
            <a:r>
              <a:rPr lang="ko-KR" altLang="en-US" dirty="0" err="1"/>
              <a:t>딕셔너리에</a:t>
            </a:r>
            <a:r>
              <a:rPr lang="ko-KR" altLang="en-US" dirty="0"/>
              <a:t> 항목 추가 </a:t>
            </a:r>
            <a:r>
              <a:rPr lang="en-US" altLang="ko-KR" dirty="0"/>
              <a:t>: </a:t>
            </a:r>
            <a:r>
              <a:rPr lang="en-US" altLang="ko-KR" dirty="0" err="1"/>
              <a:t>dic</a:t>
            </a:r>
            <a:r>
              <a:rPr lang="en-US" altLang="ko-KR" dirty="0"/>
              <a:t>[key4] = value4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5C55E9-35F7-40D4-A85C-CB7E08BD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D14071-081F-4FFF-A62E-8458772B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9" y="2117999"/>
            <a:ext cx="8195698" cy="22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0E32E-F628-4545-B727-DDBC8227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02F14-50E9-4D54-BD00-56133900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활용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6C032-6B07-4FE4-BA23-16D5D675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E362A1-7C1A-4C49-819F-C678C2EE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281425"/>
            <a:ext cx="8426450" cy="31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0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93715-7957-402A-A5D0-DCE89C87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27943-C1EB-449E-8517-3D17D5C1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keys(), values()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795F51-4F24-4E87-9F77-0C4B9A51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1977FB-7986-45D9-9748-288DD2E5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112708"/>
            <a:ext cx="6718300" cy="33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B552F-81D1-45DC-85AD-3DE98B65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CFFA8-7738-44E6-BE3E-F30A5A39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pop()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A18D5-7B1F-47E3-9F42-04BCAC01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629F8F-F626-4735-A9F9-91DB8E69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49" y="1041087"/>
            <a:ext cx="6759051" cy="33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2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A0DD1-AA6F-426E-A079-8CCA6E95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데이터 유형의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BB266-5F47-4DF4-AA3C-864B0272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데이터 한꺼번에 다루기 </a:t>
            </a:r>
            <a:r>
              <a:rPr lang="en-US" altLang="ko-KR" dirty="0"/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세트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5B3C44-B2A0-4CD8-BB36-D95B26E1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351B59-9D2F-4B20-9DA0-3BB082E3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5" y="1364773"/>
            <a:ext cx="7518400" cy="2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07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C62FF-453F-47B8-B4EE-170DDFC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55E6B-8A18-4A07-AB6D-6024533F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편의점 재고 확인</a:t>
            </a:r>
            <a:r>
              <a:rPr lang="en-US" altLang="ko-KR" dirty="0"/>
              <a:t> – </a:t>
            </a:r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편의점에서 재고 관리를 수행하는 프로그램을 작성해 보자</a:t>
            </a:r>
            <a:endParaRPr lang="en-US" altLang="ko-KR" dirty="0"/>
          </a:p>
          <a:p>
            <a:pPr lvl="1"/>
            <a:r>
              <a:rPr lang="ko-KR" altLang="en-US" dirty="0"/>
              <a:t>편의점에서 판매하는 물건의 재고를 </a:t>
            </a:r>
            <a:r>
              <a:rPr lang="ko-KR" altLang="en-US" dirty="0" err="1"/>
              <a:t>딕셔너리에</a:t>
            </a:r>
            <a:r>
              <a:rPr lang="ko-KR" altLang="en-US" dirty="0"/>
              <a:t> 저장한다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커피음료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종이컵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우유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콜라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책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사용자로부터 물건의 이름을 </a:t>
            </a:r>
            <a:r>
              <a:rPr lang="ko-KR" altLang="en-US" dirty="0" err="1"/>
              <a:t>입력받아</a:t>
            </a:r>
            <a:r>
              <a:rPr lang="ko-KR" altLang="en-US" dirty="0"/>
              <a:t> 물건의 재고를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사용자가 취급하지 않는 품목의 이름을 입력하면 </a:t>
            </a:r>
            <a:r>
              <a:rPr lang="en-US" altLang="ko-KR" dirty="0"/>
              <a:t>“</a:t>
            </a:r>
            <a:r>
              <a:rPr lang="ko-KR" altLang="en-US" dirty="0"/>
              <a:t>취급하지 않는 물건입니다＂ 라고 출력한다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19A26-E126-4DC9-BC32-8109B8BB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27</a:t>
            </a:fld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A9C5891-BBCC-488E-8C34-465B8EBECD1D}"/>
              </a:ext>
            </a:extLst>
          </p:cNvPr>
          <p:cNvSpPr/>
          <p:nvPr/>
        </p:nvSpPr>
        <p:spPr>
          <a:xfrm>
            <a:off x="5893542" y="2749874"/>
            <a:ext cx="2334081" cy="160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033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9B2FE-08F9-483D-A3F9-32CE37F3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A67F5-C88B-4D6E-B078-08744D45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리스트를 만들 때는 대괄호 </a:t>
            </a:r>
            <a:r>
              <a:rPr lang="en-US" altLang="ko-KR" dirty="0"/>
              <a:t>[</a:t>
            </a:r>
            <a:r>
              <a:rPr lang="ko-KR" altLang="en-US" dirty="0"/>
              <a:t>와</a:t>
            </a:r>
            <a:r>
              <a:rPr lang="en-US" altLang="ko-KR" dirty="0"/>
              <a:t>] </a:t>
            </a:r>
            <a:r>
              <a:rPr lang="ko-KR" altLang="en-US" dirty="0"/>
              <a:t>사이에 요소 </a:t>
            </a:r>
            <a:r>
              <a:rPr lang="en-US" altLang="ko-KR" dirty="0"/>
              <a:t>(element)</a:t>
            </a:r>
            <a:r>
              <a:rPr lang="ko-KR" altLang="en-US" dirty="0"/>
              <a:t>를 나열한다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대괄호 사이에 들어가는 요소는 </a:t>
            </a:r>
            <a:r>
              <a:rPr lang="en-US" altLang="ko-KR" dirty="0"/>
              <a:t>‘,’</a:t>
            </a:r>
            <a:r>
              <a:rPr lang="ko-KR" altLang="en-US" dirty="0"/>
              <a:t>로 구분된다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리스트의 각 요소는 리스트 이름 뒤에 대괄호와 인덱스로 참조할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D8AADE-1D9A-4B73-9603-A69DD16F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D0FDE-F215-4BC5-BA7A-DEF44D1F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02392"/>
            <a:ext cx="6731000" cy="26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6C75C-86D7-4055-8C5C-A9C63977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DBDBD-DBC4-4A31-9431-6397BED7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리스트의 </a:t>
            </a:r>
            <a:r>
              <a:rPr lang="ko-KR" altLang="en-US" dirty="0"/>
              <a:t>결합 </a:t>
            </a:r>
            <a:r>
              <a:rPr lang="en-US" altLang="ko-KR" dirty="0"/>
              <a:t>(‘+’ 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A3660-1E34-47A2-A156-387E56A9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FF54C2-DCF1-483F-A6E3-1077A349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92" y="964622"/>
            <a:ext cx="6118208" cy="16782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B2C566-9BBB-464D-AEEF-8E1A661A8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92" y="3434366"/>
            <a:ext cx="6297457" cy="9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6D6BD-AB1E-4533-8D02-AE13AA72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288BD-54B6-47AC-AB52-387D2B5F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내 특정 항목의 데이터 변경</a:t>
            </a:r>
            <a:endParaRPr lang="en-US" altLang="ko-KR" dirty="0"/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문자열은 특정 자리의 글자 변경 불가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리스트의 길이 재기 </a:t>
            </a:r>
            <a:r>
              <a:rPr lang="en-US" altLang="ko-KR" dirty="0"/>
              <a:t>– </a:t>
            </a:r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F84B7-926A-4427-889A-5D765CC0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5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A0B16A-3B0A-4494-94BD-BAD7F58B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07" y="1257708"/>
            <a:ext cx="5776729" cy="15172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DC1391-204C-4045-8343-B35BE938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07" y="3507615"/>
            <a:ext cx="6538379" cy="8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42D2B-58FE-4BD5-BECE-DE480DB4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3DAD5-5677-41A1-BDD6-DFC0593D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ko-KR" altLang="en-US" dirty="0" err="1"/>
              <a:t>언패킹</a:t>
            </a:r>
            <a:r>
              <a:rPr lang="en-US" altLang="ko-KR" dirty="0"/>
              <a:t>(unpacking)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4E917-E2A7-41E0-83D1-173F8B56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CB595-BCAC-494B-ACD7-2E9ADB37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208314"/>
            <a:ext cx="6481957" cy="23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51F2-7DC7-41F9-92F7-F0D86248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A78FD-79DD-4EE0-A9F5-E2472530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- </a:t>
            </a:r>
            <a:r>
              <a:rPr lang="ko-KR" altLang="en-US" dirty="0"/>
              <a:t>메소드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674F19-C529-481F-A74B-58F02822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7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8FCF2-3995-440C-B35E-936A9E00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36" y="964200"/>
            <a:ext cx="7188200" cy="35131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3971" y="190889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이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2291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51F2-7DC7-41F9-92F7-F0D86248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A78FD-79DD-4EE0-A9F5-E2472530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- </a:t>
            </a:r>
            <a:r>
              <a:rPr lang="ko-KR" altLang="en-US" dirty="0"/>
              <a:t>메소드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674F19-C529-481F-A74B-58F02822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78D92-3C58-4473-887D-FA20AC27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931172"/>
            <a:ext cx="7084777" cy="36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51F2-7DC7-41F9-92F7-F0D86248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A78FD-79DD-4EE0-A9F5-E2472530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- </a:t>
            </a:r>
            <a:r>
              <a:rPr lang="ko-KR" altLang="en-US" dirty="0"/>
              <a:t>메소드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674F19-C529-481F-A74B-58F02822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9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167352-74A9-40F4-A17C-17BF49BB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049577"/>
            <a:ext cx="6898182" cy="34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10441</TotalTime>
  <Words>752</Words>
  <Application>Microsoft Office PowerPoint</Application>
  <PresentationFormat>화면 슬라이드 쇼(16:9)</PresentationFormat>
  <Paragraphs>170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Tahoma</vt:lpstr>
      <vt:lpstr>Office Theme</vt:lpstr>
      <vt:lpstr>Python Programming Lecture #4 – 리스트 자료형 </vt:lpstr>
      <vt:lpstr>리스트(List)의 개념</vt:lpstr>
      <vt:lpstr>리스트 사용하기</vt:lpstr>
      <vt:lpstr>리스트 사용하기</vt:lpstr>
      <vt:lpstr>리스트 사용하기</vt:lpstr>
      <vt:lpstr>리스트 활용하기</vt:lpstr>
      <vt:lpstr>리스트 활용하기</vt:lpstr>
      <vt:lpstr>리스트 활용하기</vt:lpstr>
      <vt:lpstr>리스트 활용하기</vt:lpstr>
      <vt:lpstr>실전 예제</vt:lpstr>
      <vt:lpstr>튜플의 개념 </vt:lpstr>
      <vt:lpstr>튜플의 개념 </vt:lpstr>
      <vt:lpstr>튜플 활용하기</vt:lpstr>
      <vt:lpstr>튜플 활용하기</vt:lpstr>
      <vt:lpstr>튜플 활용하기</vt:lpstr>
      <vt:lpstr>튜플 활용하기</vt:lpstr>
      <vt:lpstr>세트의 개념</vt:lpstr>
      <vt:lpstr>세트의 활용</vt:lpstr>
      <vt:lpstr>세트의 활용</vt:lpstr>
      <vt:lpstr>실전 예제</vt:lpstr>
      <vt:lpstr>딕서녀리의 개념</vt:lpstr>
      <vt:lpstr>딕셔너리의 활용</vt:lpstr>
      <vt:lpstr>딕셔너리의 활용</vt:lpstr>
      <vt:lpstr>딕셔너리의 활용</vt:lpstr>
      <vt:lpstr>딕셔너리의 활용</vt:lpstr>
      <vt:lpstr>리스트 데이터 유형의 비교</vt:lpstr>
      <vt:lpstr>실전 예제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Joongheon</dc:creator>
  <cp:lastModifiedBy>PC</cp:lastModifiedBy>
  <cp:revision>2163</cp:revision>
  <cp:lastPrinted>2017-04-16T11:39:57Z</cp:lastPrinted>
  <dcterms:created xsi:type="dcterms:W3CDTF">2015-11-25T22:37:28Z</dcterms:created>
  <dcterms:modified xsi:type="dcterms:W3CDTF">2022-09-28T06:54:07Z</dcterms:modified>
</cp:coreProperties>
</file>