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890" r:id="rId6"/>
    <p:sldId id="328" r:id="rId7"/>
    <p:sldId id="1017" r:id="rId8"/>
    <p:sldId id="884" r:id="rId9"/>
    <p:sldId id="878" r:id="rId10"/>
    <p:sldId id="339" r:id="rId11"/>
    <p:sldId id="373" r:id="rId12"/>
    <p:sldId id="325" r:id="rId13"/>
    <p:sldId id="264" r:id="rId14"/>
    <p:sldId id="883" r:id="rId15"/>
    <p:sldId id="1015" r:id="rId16"/>
    <p:sldId id="1018" r:id="rId17"/>
    <p:sldId id="898" r:id="rId18"/>
    <p:sldId id="901" r:id="rId19"/>
    <p:sldId id="1020" r:id="rId20"/>
    <p:sldId id="1021" r:id="rId21"/>
    <p:sldId id="1022" r:id="rId22"/>
    <p:sldId id="914" r:id="rId23"/>
    <p:sldId id="1024" r:id="rId24"/>
    <p:sldId id="1023" r:id="rId25"/>
    <p:sldId id="1025" r:id="rId26"/>
    <p:sldId id="1027" r:id="rId27"/>
    <p:sldId id="1026" r:id="rId28"/>
    <p:sldId id="1028" r:id="rId29"/>
    <p:sldId id="1029" r:id="rId30"/>
    <p:sldId id="1030" r:id="rId31"/>
    <p:sldId id="45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0762C8"/>
    <a:srgbClr val="EFB661"/>
    <a:srgbClr val="32B9CD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FB77E-386A-4989-ABD2-5A445CCED0F6}" v="1308" dt="2022-03-24T12:16:4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Divisão de Grupos: Na empresa </a:t>
            </a:r>
            <a:r>
              <a:rPr lang="pt-BR" err="1"/>
              <a:t>vc</a:t>
            </a:r>
            <a:r>
              <a:rPr lang="pt-BR"/>
              <a:t> escolhe? </a:t>
            </a:r>
            <a:r>
              <a:rPr lang="pt-BR" err="1"/>
              <a:t>Vc</a:t>
            </a:r>
            <a:r>
              <a:rPr lang="pt-BR"/>
              <a:t> pode mandar seu colega embora? Não tenho expectativa nenhuma que vocês terminem o sem como amigo do seu colega de grupo. Mas sim cortês, simpático, educado com os colegas do grupo. Ficar amigo não é objetivo.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8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8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242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6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5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286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40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379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0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Investir tempo aqui</a:t>
            </a:r>
          </a:p>
          <a:p>
            <a:r>
              <a:rPr lang="pt-BR"/>
              <a:t>Quem se esconde: como vamos saber?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7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Descobrimento. Acha que gosta de Dev. </a:t>
            </a:r>
          </a:p>
          <a:p>
            <a:r>
              <a:rPr lang="pt-BR"/>
              <a:t>Mas precisa conhecer os itens de análise e desenvolvimento de sistemas para ter certeza.</a:t>
            </a:r>
          </a:p>
          <a:p>
            <a:r>
              <a:rPr lang="pt-BR"/>
              <a:t>Abrir a mente e experimentar as coisas pra ter certeza. Java e ferramentas.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8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70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Diagrama de BD, </a:t>
            </a:r>
            <a:r>
              <a:rPr lang="pt-BR" err="1"/>
              <a:t>Proto</a:t>
            </a:r>
            <a:r>
              <a:rPr lang="pt-BR"/>
              <a:t> persona, inovação: Estudar e orientar.</a:t>
            </a:r>
          </a:p>
          <a:p>
            <a:r>
              <a:rPr lang="pt-BR" err="1"/>
              <a:t>Canvas</a:t>
            </a:r>
            <a:r>
              <a:rPr lang="pt-BR"/>
              <a:t> – vai sair</a:t>
            </a:r>
          </a:p>
          <a:p>
            <a:r>
              <a:rPr lang="pt-BR"/>
              <a:t>É </a:t>
            </a:r>
            <a:r>
              <a:rPr lang="pt-BR" err="1"/>
              <a:t>planner</a:t>
            </a:r>
            <a:r>
              <a:rPr lang="pt-BR"/>
              <a:t>! (definição da empresa)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9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Diagrama de BD, </a:t>
            </a:r>
            <a:r>
              <a:rPr lang="pt-BR" err="1"/>
              <a:t>Proto</a:t>
            </a:r>
            <a:r>
              <a:rPr lang="pt-BR"/>
              <a:t> persona, inovação: Estudar e orientar.</a:t>
            </a:r>
          </a:p>
          <a:p>
            <a:r>
              <a:rPr lang="pt-BR" err="1"/>
              <a:t>Canvas</a:t>
            </a:r>
            <a:r>
              <a:rPr lang="pt-BR"/>
              <a:t> – vai sair</a:t>
            </a:r>
          </a:p>
          <a:p>
            <a:r>
              <a:rPr lang="pt-BR"/>
              <a:t>É </a:t>
            </a:r>
            <a:r>
              <a:rPr lang="pt-BR" err="1"/>
              <a:t>planner</a:t>
            </a:r>
            <a:r>
              <a:rPr lang="pt-BR"/>
              <a:t>! (definição da empresa)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6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6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0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2" r:id="rId30"/>
    <p:sldLayoutId id="214748368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ngimg.com/download/462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Gráfico, Gráfico de radar&#10;&#10;Descrição gerada automaticamente">
            <a:extLst>
              <a:ext uri="{FF2B5EF4-FFF2-40B4-BE49-F238E27FC236}">
                <a16:creationId xmlns:a16="http://schemas.microsoft.com/office/drawing/2014/main" id="{8ECB7690-7272-493B-A9D5-3774051C2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48" t="1346" r="10948"/>
          <a:stretch/>
        </p:blipFill>
        <p:spPr>
          <a:xfrm>
            <a:off x="0" y="92278"/>
            <a:ext cx="5702365" cy="676572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E6A5F8F-A308-44FC-ABA6-10E1DF037D89}"/>
              </a:ext>
            </a:extLst>
          </p:cNvPr>
          <p:cNvSpPr/>
          <p:nvPr/>
        </p:nvSpPr>
        <p:spPr>
          <a:xfrm>
            <a:off x="5323692" y="4814402"/>
            <a:ext cx="6539444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30F73D-C4E0-421A-AD4F-067BF4B7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986" y="-8135"/>
            <a:ext cx="3250105" cy="524764"/>
          </a:xfrm>
        </p:spPr>
        <p:txBody>
          <a:bodyPr/>
          <a:lstStyle/>
          <a:p>
            <a:r>
              <a:rPr lang="pt-BR" dirty="0"/>
              <a:t>PI – 2CCO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AB61E2-809B-4463-8BC0-618322B432EE}"/>
              </a:ext>
            </a:extLst>
          </p:cNvPr>
          <p:cNvSpPr txBox="1"/>
          <p:nvPr/>
        </p:nvSpPr>
        <p:spPr>
          <a:xfrm>
            <a:off x="0" y="6581001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Business Vectors by </a:t>
            </a:r>
            <a:r>
              <a:rPr lang="en-US" sz="1200" dirty="0" err="1"/>
              <a:t>Vecteezy</a:t>
            </a:r>
            <a:endParaRPr lang="pt-BR" sz="1200" dirty="0"/>
          </a:p>
        </p:txBody>
      </p:sp>
      <p:pic>
        <p:nvPicPr>
          <p:cNvPr id="14" name="Imagem 13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4B106854-E623-4530-A890-2B57F9529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17" y="3447177"/>
            <a:ext cx="965204" cy="1389994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316F9D4-718A-4083-837E-AF94DD7D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11314" y="4297242"/>
            <a:ext cx="509390" cy="50939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377325-0026-4F8D-9086-BB1A1D320759}"/>
              </a:ext>
            </a:extLst>
          </p:cNvPr>
          <p:cNvSpPr txBox="1"/>
          <p:nvPr/>
        </p:nvSpPr>
        <p:spPr>
          <a:xfrm>
            <a:off x="5632876" y="4932322"/>
            <a:ext cx="3225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IDEAÇÃO E ESPECIFICAÇÃO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Definição do Negócio/Ideia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Lições Aprendidas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Organização &amp; Planejamento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/>
              <a:t>Especificação Funcional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F4E8A58-63B8-48D6-AF02-1774972761FF}"/>
              </a:ext>
            </a:extLst>
          </p:cNvPr>
          <p:cNvSpPr/>
          <p:nvPr/>
        </p:nvSpPr>
        <p:spPr>
          <a:xfrm>
            <a:off x="4984780" y="4699877"/>
            <a:ext cx="648000" cy="646331"/>
          </a:xfrm>
          <a:prstGeom prst="ellipse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S1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520C58-6F03-4DEA-947A-70FABB9C71B0}"/>
              </a:ext>
            </a:extLst>
          </p:cNvPr>
          <p:cNvSpPr txBox="1"/>
          <p:nvPr/>
        </p:nvSpPr>
        <p:spPr>
          <a:xfrm>
            <a:off x="8805627" y="4993660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ED145B"/>
                </a:solidFill>
              </a:rPr>
              <a:t>Entregáveis no próximo slide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7E1B84A-E6A6-424E-989B-9482D576CF1E}"/>
              </a:ext>
            </a:extLst>
          </p:cNvPr>
          <p:cNvCxnSpPr/>
          <p:nvPr/>
        </p:nvCxnSpPr>
        <p:spPr>
          <a:xfrm flipH="1">
            <a:off x="4518180" y="6432873"/>
            <a:ext cx="81831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E8A11B7-E03B-4ECA-BA8F-3C0DBA05A50A}"/>
              </a:ext>
            </a:extLst>
          </p:cNvPr>
          <p:cNvSpPr/>
          <p:nvPr/>
        </p:nvSpPr>
        <p:spPr>
          <a:xfrm>
            <a:off x="4431546" y="6366246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D7ACDF-616B-4739-94E7-3EA94C968BC1}"/>
              </a:ext>
            </a:extLst>
          </p:cNvPr>
          <p:cNvSpPr/>
          <p:nvPr/>
        </p:nvSpPr>
        <p:spPr>
          <a:xfrm>
            <a:off x="5323692" y="2732458"/>
            <a:ext cx="6539444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37AD63D-6FD5-40AB-B8B5-F15048BEBD6A}"/>
              </a:ext>
            </a:extLst>
          </p:cNvPr>
          <p:cNvSpPr/>
          <p:nvPr/>
        </p:nvSpPr>
        <p:spPr>
          <a:xfrm>
            <a:off x="5323691" y="650514"/>
            <a:ext cx="6539445" cy="181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83AF60-4D72-4718-94A4-5B9508DB8493}"/>
              </a:ext>
            </a:extLst>
          </p:cNvPr>
          <p:cNvSpPr txBox="1"/>
          <p:nvPr/>
        </p:nvSpPr>
        <p:spPr>
          <a:xfrm>
            <a:off x="5631649" y="2851150"/>
            <a:ext cx="30575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ESPECIFICAÇÃO &amp; PROTÓTIPOS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Espec. Funcional &amp;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Protótipos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Métricas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Back-</a:t>
            </a:r>
            <a:r>
              <a:rPr lang="pt-BR" sz="1600" dirty="0" err="1"/>
              <a:t>end</a:t>
            </a:r>
            <a:endParaRPr lang="pt-BR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ED006-C3AE-4278-8902-D2FF9D1D76FE}"/>
              </a:ext>
            </a:extLst>
          </p:cNvPr>
          <p:cNvSpPr/>
          <p:nvPr/>
        </p:nvSpPr>
        <p:spPr>
          <a:xfrm>
            <a:off x="4983649" y="2621746"/>
            <a:ext cx="648000" cy="64633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S2</a:t>
            </a:r>
            <a:endParaRPr lang="pt-BR" sz="16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4665EB-134F-429E-BC50-806E3B859765}"/>
              </a:ext>
            </a:extLst>
          </p:cNvPr>
          <p:cNvSpPr txBox="1"/>
          <p:nvPr/>
        </p:nvSpPr>
        <p:spPr>
          <a:xfrm>
            <a:off x="5631648" y="779661"/>
            <a:ext cx="31739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Back-</a:t>
            </a:r>
            <a:r>
              <a:rPr lang="pt-BR" sz="1600" dirty="0" err="1"/>
              <a:t>end</a:t>
            </a:r>
            <a:r>
              <a:rPr lang="pt-BR" sz="1600" dirty="0"/>
              <a:t> Finalizado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Início do Dev. Front-</a:t>
            </a:r>
            <a:r>
              <a:rPr lang="pt-BR" sz="1600" dirty="0" err="1"/>
              <a:t>end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Qualidade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701B2E5-8208-4D09-8B18-9D57A68CF4B8}"/>
              </a:ext>
            </a:extLst>
          </p:cNvPr>
          <p:cNvSpPr/>
          <p:nvPr/>
        </p:nvSpPr>
        <p:spPr>
          <a:xfrm>
            <a:off x="4983649" y="490667"/>
            <a:ext cx="648000" cy="6463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S3</a:t>
            </a:r>
            <a:endParaRPr lang="pt-BR" sz="1600" b="1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96C34860-B932-4160-82A7-239EDD64F39A}"/>
              </a:ext>
            </a:extLst>
          </p:cNvPr>
          <p:cNvCxnSpPr>
            <a:cxnSpLocks/>
            <a:endCxn id="29" idx="6"/>
          </p:cNvCxnSpPr>
          <p:nvPr/>
        </p:nvCxnSpPr>
        <p:spPr>
          <a:xfrm rot="10800000" flipV="1">
            <a:off x="2606164" y="4142174"/>
            <a:ext cx="2728678" cy="532129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C75FFF1F-052F-4651-A218-E58676540863}"/>
              </a:ext>
            </a:extLst>
          </p:cNvPr>
          <p:cNvCxnSpPr>
            <a:cxnSpLocks/>
            <a:endCxn id="30" idx="6"/>
          </p:cNvCxnSpPr>
          <p:nvPr/>
        </p:nvCxnSpPr>
        <p:spPr>
          <a:xfrm rot="10800000" flipV="1">
            <a:off x="2874470" y="2218541"/>
            <a:ext cx="2426925" cy="1607237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9E8926CA-2C3B-4911-8380-EBC2A3D48214}"/>
              </a:ext>
            </a:extLst>
          </p:cNvPr>
          <p:cNvSpPr/>
          <p:nvPr/>
        </p:nvSpPr>
        <p:spPr>
          <a:xfrm>
            <a:off x="2472910" y="4607677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89EE20-4503-4830-93F1-138B8A8A985A}"/>
              </a:ext>
            </a:extLst>
          </p:cNvPr>
          <p:cNvSpPr/>
          <p:nvPr/>
        </p:nvSpPr>
        <p:spPr>
          <a:xfrm>
            <a:off x="2741215" y="3759152"/>
            <a:ext cx="133254" cy="1332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E1DC19-3450-4864-A90D-139BDAF03449}"/>
              </a:ext>
            </a:extLst>
          </p:cNvPr>
          <p:cNvSpPr txBox="1"/>
          <p:nvPr/>
        </p:nvSpPr>
        <p:spPr>
          <a:xfrm>
            <a:off x="8805628" y="2891608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4"/>
                </a:solidFill>
              </a:rPr>
              <a:t>Entregáveis no Próximo Slide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BEB3CBC-E8FB-4A1F-8FB6-6E9C1D34FFC2}"/>
              </a:ext>
            </a:extLst>
          </p:cNvPr>
          <p:cNvSpPr txBox="1"/>
          <p:nvPr/>
        </p:nvSpPr>
        <p:spPr>
          <a:xfrm>
            <a:off x="9699294" y="6257958"/>
            <a:ext cx="2187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17/03/2022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90664C0-4CB6-4A66-8B18-5EA393843106}"/>
              </a:ext>
            </a:extLst>
          </p:cNvPr>
          <p:cNvSpPr txBox="1"/>
          <p:nvPr/>
        </p:nvSpPr>
        <p:spPr>
          <a:xfrm>
            <a:off x="6736602" y="95500"/>
            <a:ext cx="1054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Legenda: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1B7C7-44A0-488C-9351-D9758509673D}"/>
              </a:ext>
            </a:extLst>
          </p:cNvPr>
          <p:cNvSpPr txBox="1"/>
          <p:nvPr/>
        </p:nvSpPr>
        <p:spPr>
          <a:xfrm>
            <a:off x="7717125" y="95500"/>
            <a:ext cx="5165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Conteúdo</a:t>
            </a:r>
            <a:r>
              <a:rPr lang="pt-BR" sz="1600" b="1" dirty="0"/>
              <a:t> </a:t>
            </a:r>
            <a:r>
              <a:rPr lang="pt-BR" sz="1600" dirty="0"/>
              <a:t> /  </a:t>
            </a:r>
            <a:r>
              <a:rPr lang="pt-BR" sz="1600" b="1" dirty="0">
                <a:solidFill>
                  <a:schemeClr val="accent4"/>
                </a:solidFill>
              </a:rPr>
              <a:t>Entregável PI  </a:t>
            </a:r>
            <a:r>
              <a:rPr lang="pt-BR" sz="1600" dirty="0"/>
              <a:t>/ </a:t>
            </a:r>
            <a:r>
              <a:rPr lang="pt-BR" sz="1600" b="1" dirty="0"/>
              <a:t> </a:t>
            </a:r>
            <a:r>
              <a:rPr lang="pt-BR" sz="1600" dirty="0"/>
              <a:t>Onde Estamos  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048DE77E-747D-4B37-B978-59E702FA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646516" y="62698"/>
            <a:ext cx="354229" cy="354229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AF8AB5A8-5630-4204-86A1-26475F83C1FB}"/>
              </a:ext>
            </a:extLst>
          </p:cNvPr>
          <p:cNvSpPr txBox="1"/>
          <p:nvPr/>
        </p:nvSpPr>
        <p:spPr>
          <a:xfrm>
            <a:off x="9711323" y="4171064"/>
            <a:ext cx="21879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28/04/2022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3276C79-A56A-4502-8B46-B31FDAE31DA3}"/>
              </a:ext>
            </a:extLst>
          </p:cNvPr>
          <p:cNvSpPr txBox="1"/>
          <p:nvPr/>
        </p:nvSpPr>
        <p:spPr>
          <a:xfrm>
            <a:off x="9711323" y="2085910"/>
            <a:ext cx="21930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Entrega: 02/06/2022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81E163-5AF5-4071-B6E8-7C9BC40402B5}"/>
              </a:ext>
            </a:extLst>
          </p:cNvPr>
          <p:cNvSpPr txBox="1"/>
          <p:nvPr/>
        </p:nvSpPr>
        <p:spPr>
          <a:xfrm>
            <a:off x="8805628" y="791693"/>
            <a:ext cx="3057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4"/>
                </a:solidFill>
              </a:rPr>
              <a:t>Sem spoilers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accent4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EF2939-3CB2-4EA9-8615-42320ADF7F18}"/>
              </a:ext>
            </a:extLst>
          </p:cNvPr>
          <p:cNvSpPr txBox="1"/>
          <p:nvPr/>
        </p:nvSpPr>
        <p:spPr>
          <a:xfrm>
            <a:off x="1611350" y="300744"/>
            <a:ext cx="485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4" grpId="0"/>
      <p:bldP spid="18" grpId="0" animBg="1"/>
      <p:bldP spid="27" grpId="0"/>
      <p:bldP spid="20" grpId="0" animBg="1"/>
      <p:bldP spid="3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95C39-7168-45A4-B810-A5B4B78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13" y="-153663"/>
            <a:ext cx="7577139" cy="660473"/>
          </a:xfrm>
        </p:spPr>
        <p:txBody>
          <a:bodyPr/>
          <a:lstStyle/>
          <a:p>
            <a:r>
              <a:rPr lang="pt-BR" dirty="0"/>
              <a:t>Detalhamento da Sprint 1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22E0699-5C7C-4353-9613-AD9229630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/>
          </a:p>
        </p:txBody>
      </p:sp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7E0B9025-472C-448B-8138-2893C973ABC8}"/>
              </a:ext>
            </a:extLst>
          </p:cNvPr>
          <p:cNvSpPr txBox="1">
            <a:spLocks/>
          </p:cNvSpPr>
          <p:nvPr/>
        </p:nvSpPr>
        <p:spPr>
          <a:xfrm>
            <a:off x="309520" y="3884423"/>
            <a:ext cx="4214531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ITENS QUE VOCÊS INICIAM E PROFESSORES TIRAM AS DÚVIDAS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 err="1">
                <a:latin typeface="+mn-lt"/>
              </a:rPr>
              <a:t>Planner</a:t>
            </a:r>
            <a:r>
              <a:rPr lang="pt-BR" sz="1451" b="1" dirty="0">
                <a:latin typeface="+mn-lt"/>
              </a:rPr>
              <a:t>: </a:t>
            </a:r>
            <a:r>
              <a:rPr lang="pt-BR" sz="1451" b="1" dirty="0">
                <a:solidFill>
                  <a:srgbClr val="E6005A"/>
                </a:solidFill>
                <a:latin typeface="+mn-lt"/>
              </a:rPr>
              <a:t>Pesquisa e Inovação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Visita (Virtual):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b="1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Definição da Inovação: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pt-BR" sz="145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97BE83CF-0353-4C03-99AA-D819FDCA42EA}"/>
              </a:ext>
            </a:extLst>
          </p:cNvPr>
          <p:cNvSpPr txBox="1">
            <a:spLocks/>
          </p:cNvSpPr>
          <p:nvPr/>
        </p:nvSpPr>
        <p:spPr>
          <a:xfrm>
            <a:off x="309520" y="1143248"/>
            <a:ext cx="4585865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SPRINT 1  - ITENS QUE VOCÊS DEVEM FAZER SOZINHOS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Ambiente Azure + GitHub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Site estático institucional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Escopo, Requisitos e </a:t>
            </a:r>
            <a:r>
              <a:rPr lang="pt-BR" sz="1451" b="1" dirty="0" err="1"/>
              <a:t>BackLog</a:t>
            </a:r>
            <a:r>
              <a:rPr lang="pt-BR" sz="1451" b="1" dirty="0"/>
              <a:t> do Produto</a:t>
            </a: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Diagrama de BD v1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>
                <a:latin typeface="+mn-lt"/>
              </a:rPr>
              <a:t>Desenho da Solução v1</a:t>
            </a: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8C6C2C4E-2AAD-44F9-BA9B-3745E9F4F0D6}"/>
              </a:ext>
            </a:extLst>
          </p:cNvPr>
          <p:cNvSpPr txBox="1">
            <a:spLocks/>
          </p:cNvSpPr>
          <p:nvPr/>
        </p:nvSpPr>
        <p:spPr>
          <a:xfrm>
            <a:off x="5163015" y="1168645"/>
            <a:ext cx="7028985" cy="4830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/>
              <a:t>ITENS QUE SERÃO INICIADOS NA SALA DE AULA COM O PROFESSOR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Plano de resposta -Lições Aprendidas: </a:t>
            </a:r>
            <a:r>
              <a:rPr lang="pt-BR" sz="1451" b="1" dirty="0">
                <a:solidFill>
                  <a:srgbClr val="E6005A"/>
                </a:solidFill>
              </a:rPr>
              <a:t>Pesquisa e Inovação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Definição do Negócio (Ideia aprovada): </a:t>
            </a:r>
            <a:r>
              <a:rPr lang="pt-BR" sz="1451" b="1" dirty="0">
                <a:solidFill>
                  <a:srgbClr val="E6005A"/>
                </a:solidFill>
              </a:rPr>
              <a:t>Design de Interação +  PI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Jornada do Usuário e Persona: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Site Institucional – Alta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Sistema em Baixa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Mapa de Empatia: </a:t>
            </a:r>
            <a:r>
              <a:rPr lang="pt-BR" sz="1451" b="1" dirty="0">
                <a:solidFill>
                  <a:srgbClr val="E6005A"/>
                </a:solidFill>
              </a:rPr>
              <a:t>Socioemocional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Estrutura do Projeto </a:t>
            </a:r>
            <a:r>
              <a:rPr lang="pt-BR" sz="1451" b="1" dirty="0" err="1"/>
              <a:t>SpringBoot</a:t>
            </a:r>
            <a:r>
              <a:rPr lang="pt-BR" sz="1451" b="1" dirty="0"/>
              <a:t> Funcionando: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Back-</a:t>
            </a:r>
            <a:r>
              <a:rPr lang="pt-BR" sz="1451" b="1" dirty="0" err="1"/>
              <a:t>end</a:t>
            </a:r>
            <a:r>
              <a:rPr lang="pt-BR" sz="1451" b="1" dirty="0"/>
              <a:t> – Login e </a:t>
            </a:r>
            <a:r>
              <a:rPr lang="pt-BR" sz="1451" b="1" dirty="0" err="1"/>
              <a:t>Logoff</a:t>
            </a:r>
            <a:r>
              <a:rPr lang="pt-BR" sz="1451" b="1" dirty="0"/>
              <a:t> funcionando com </a:t>
            </a:r>
            <a:r>
              <a:rPr lang="pt-BR" sz="1451" b="1" dirty="0" err="1"/>
              <a:t>Postman</a:t>
            </a:r>
            <a:r>
              <a:rPr lang="pt-BR" sz="1451" b="1" dirty="0"/>
              <a:t>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Projeto Individual: </a:t>
            </a:r>
            <a:r>
              <a:rPr lang="pt-BR" sz="1451" b="1" dirty="0" err="1">
                <a:solidFill>
                  <a:srgbClr val="E6005A"/>
                </a:solidFill>
              </a:rPr>
              <a:t>Prog</a:t>
            </a:r>
            <a:r>
              <a:rPr lang="pt-BR" sz="1451" b="1" dirty="0">
                <a:solidFill>
                  <a:srgbClr val="E6005A"/>
                </a:solidFill>
              </a:rPr>
              <a:t> WEB + 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Classe Abstrata ou  Interface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Padrão </a:t>
            </a:r>
            <a:r>
              <a:rPr lang="pt-BR" sz="1451" b="1" dirty="0" err="1"/>
              <a:t>Strategy</a:t>
            </a:r>
            <a:r>
              <a:rPr lang="pt-BR" sz="1451" b="1" dirty="0"/>
              <a:t>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2440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95C39-7168-45A4-B810-A5B4B78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13" y="-153663"/>
            <a:ext cx="7577139" cy="660473"/>
          </a:xfrm>
        </p:spPr>
        <p:txBody>
          <a:bodyPr/>
          <a:lstStyle/>
          <a:p>
            <a:r>
              <a:rPr lang="pt-BR" dirty="0"/>
              <a:t>Detalhamento da Sprint 2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022E0699-5C7C-4353-9613-AD9229630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798"/>
          </a:p>
        </p:txBody>
      </p:sp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7E0B9025-472C-448B-8138-2893C973ABC8}"/>
              </a:ext>
            </a:extLst>
          </p:cNvPr>
          <p:cNvSpPr txBox="1">
            <a:spLocks/>
          </p:cNvSpPr>
          <p:nvPr/>
        </p:nvSpPr>
        <p:spPr>
          <a:xfrm>
            <a:off x="309520" y="4798823"/>
            <a:ext cx="4407446" cy="17654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ITENS QUE VOCÊS INICIAM E PROFESSORES TIRAM AS DÚVIDAS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Pesquisa in Loco  (PRESENCIAL):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b="1" dirty="0"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highlight>
                  <a:srgbClr val="FFFF00"/>
                </a:highlight>
                <a:latin typeface="+mn-lt"/>
              </a:rPr>
              <a:t>Definição da Inovação: </a:t>
            </a:r>
            <a:r>
              <a:rPr lang="pt-BR" sz="1451" b="1" dirty="0">
                <a:solidFill>
                  <a:srgbClr val="E6005A"/>
                </a:solidFill>
                <a:highlight>
                  <a:srgbClr val="FFFF00"/>
                </a:highlight>
                <a:latin typeface="+mn-lt"/>
              </a:rPr>
              <a:t>Pesquisa e Inovação</a:t>
            </a:r>
            <a:endParaRPr lang="pt-BR" sz="145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97BE83CF-0353-4C03-99AA-D819FDCA42EA}"/>
              </a:ext>
            </a:extLst>
          </p:cNvPr>
          <p:cNvSpPr txBox="1">
            <a:spLocks/>
          </p:cNvSpPr>
          <p:nvPr/>
        </p:nvSpPr>
        <p:spPr>
          <a:xfrm>
            <a:off x="309520" y="641446"/>
            <a:ext cx="4585865" cy="24163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>
                <a:latin typeface="+mn-lt"/>
              </a:rPr>
              <a:t>SPRINT 1  - ITENS QUE VOCÊS DEVEM FAZER SOZINHOS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Projetos Atualizados no GitHub</a:t>
            </a:r>
          </a:p>
          <a:p>
            <a:pPr>
              <a:lnSpc>
                <a:spcPct val="150000"/>
              </a:lnSpc>
            </a:pPr>
            <a:r>
              <a:rPr lang="pt-BR" sz="1451" b="1" dirty="0"/>
              <a:t>Requisitos e </a:t>
            </a:r>
            <a:r>
              <a:rPr lang="pt-BR" sz="1451" b="1" dirty="0" err="1"/>
              <a:t>BackLog</a:t>
            </a:r>
            <a:r>
              <a:rPr lang="pt-BR" sz="1451" b="1" dirty="0"/>
              <a:t> do Produto Atualizados</a:t>
            </a: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BPMN 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Diagrama de BD v2</a:t>
            </a:r>
          </a:p>
          <a:p>
            <a:pPr>
              <a:lnSpc>
                <a:spcPct val="150000"/>
              </a:lnSpc>
            </a:pPr>
            <a:r>
              <a:rPr lang="pt-BR" sz="1451" b="1" dirty="0" err="1">
                <a:latin typeface="+mn-lt"/>
              </a:rPr>
              <a:t>Planner</a:t>
            </a:r>
            <a:r>
              <a:rPr lang="pt-BR" sz="1451" b="1" dirty="0">
                <a:latin typeface="+mn-lt"/>
              </a:rPr>
              <a:t> Atualizado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Controle da Execução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Lições Aprendidas</a:t>
            </a:r>
          </a:p>
          <a:p>
            <a:pPr>
              <a:lnSpc>
                <a:spcPct val="150000"/>
              </a:lnSpc>
            </a:pPr>
            <a:r>
              <a:rPr lang="pt-BR" sz="1451" b="1" dirty="0">
                <a:latin typeface="+mn-lt"/>
              </a:rPr>
              <a:t>AWS Básico configurado (Back + BD)</a:t>
            </a:r>
          </a:p>
          <a:p>
            <a:pPr>
              <a:lnSpc>
                <a:spcPct val="150000"/>
              </a:lnSpc>
            </a:pPr>
            <a:endParaRPr lang="pt-BR" sz="1451" b="1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451" b="1" dirty="0">
              <a:solidFill>
                <a:srgbClr val="E6005A"/>
              </a:solidFill>
              <a:latin typeface="+mn-lt"/>
            </a:endParaRP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8C6C2C4E-2AAD-44F9-BA9B-3745E9F4F0D6}"/>
              </a:ext>
            </a:extLst>
          </p:cNvPr>
          <p:cNvSpPr txBox="1">
            <a:spLocks/>
          </p:cNvSpPr>
          <p:nvPr/>
        </p:nvSpPr>
        <p:spPr>
          <a:xfrm>
            <a:off x="5341435" y="506810"/>
            <a:ext cx="7028985" cy="4830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51" b="1" dirty="0"/>
              <a:t>ITENS QUE SERÃO INICIADOS NA SALA DE AULA COM O PROFESSOR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Especificação das Métricas e Dashboard: </a:t>
            </a:r>
            <a:r>
              <a:rPr lang="pt-BR" sz="1451" b="1" dirty="0">
                <a:solidFill>
                  <a:srgbClr val="E6005A"/>
                </a:solidFill>
              </a:rPr>
              <a:t>Pesquisa e Inovação &amp; Design de Interação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Desenho Técnico da Solução: </a:t>
            </a:r>
            <a:r>
              <a:rPr lang="pt-BR" sz="1451" b="1" dirty="0">
                <a:solidFill>
                  <a:srgbClr val="E6005A"/>
                </a:solidFill>
              </a:rPr>
              <a:t>Pesquisa e Inovação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Funil de Vendas: </a:t>
            </a:r>
            <a:r>
              <a:rPr lang="pt-BR" sz="1451" b="1" dirty="0">
                <a:solidFill>
                  <a:srgbClr val="E6005A"/>
                </a:solidFill>
              </a:rPr>
              <a:t>Design de Interação +  PI</a:t>
            </a:r>
            <a:endParaRPr lang="pt-BR" sz="1451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Jornada do Usuário e Persona: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Protótipo do Sistema em Alta Resolução: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Testes de Usabilidade: </a:t>
            </a:r>
            <a:r>
              <a:rPr lang="pt-BR" sz="1451" b="1" dirty="0">
                <a:solidFill>
                  <a:srgbClr val="E6005A"/>
                </a:solidFill>
              </a:rPr>
              <a:t>Design de Interação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2 APIS de CRUDS (</a:t>
            </a:r>
            <a:r>
              <a:rPr lang="pt-BR" sz="1451" b="1" dirty="0" err="1"/>
              <a:t>SpringBoot</a:t>
            </a:r>
            <a:r>
              <a:rPr lang="pt-BR" sz="1451" b="1" dirty="0"/>
              <a:t> + ORM):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Login/</a:t>
            </a:r>
            <a:r>
              <a:rPr lang="pt-BR" sz="1451" b="1" dirty="0" err="1"/>
              <a:t>Logoff</a:t>
            </a:r>
            <a:r>
              <a:rPr lang="pt-BR" sz="1451" b="1" dirty="0"/>
              <a:t> com ORM: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Documentação das APIs (Swagger) com tratativa de erro: </a:t>
            </a:r>
            <a:r>
              <a:rPr lang="pt-BR" sz="1451" b="1" dirty="0">
                <a:solidFill>
                  <a:srgbClr val="E6005A"/>
                </a:solidFill>
              </a:rPr>
              <a:t>Prog WEB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Documento de Layout (Entrada/Saída) de Dados: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Padrão (</a:t>
            </a:r>
            <a:r>
              <a:rPr lang="pt-BR" sz="1451" b="1" dirty="0" err="1"/>
              <a:t>Observer</a:t>
            </a:r>
            <a:r>
              <a:rPr lang="pt-BR" sz="1451" b="1" dirty="0"/>
              <a:t>, </a:t>
            </a:r>
            <a:r>
              <a:rPr lang="pt-BR" sz="1451" b="1" dirty="0" err="1"/>
              <a:t>Adapter</a:t>
            </a:r>
            <a:r>
              <a:rPr lang="pt-BR" sz="1451" b="1" dirty="0"/>
              <a:t> ou </a:t>
            </a:r>
            <a:r>
              <a:rPr lang="pt-BR" sz="1451" b="1" dirty="0" err="1"/>
              <a:t>Iterator</a:t>
            </a:r>
            <a:r>
              <a:rPr lang="pt-BR" sz="1451" b="1" dirty="0"/>
              <a:t>)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Implementação de Lista no Projeto: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451" b="1" dirty="0"/>
              <a:t>Exportação em CSV (sem usar componente) : </a:t>
            </a:r>
            <a:r>
              <a:rPr lang="pt-BR" sz="1451" b="1" dirty="0">
                <a:solidFill>
                  <a:srgbClr val="E6005A"/>
                </a:solidFill>
              </a:rPr>
              <a:t>Estrutura de Dados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451" b="1" dirty="0">
              <a:solidFill>
                <a:srgbClr val="E60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Aula - Arquitetura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58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68ABB22-FEB6-4728-A209-4420BD87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56" y="496466"/>
            <a:ext cx="7551738" cy="660473"/>
          </a:xfrm>
        </p:spPr>
        <p:txBody>
          <a:bodyPr/>
          <a:lstStyle/>
          <a:p>
            <a:r>
              <a:rPr lang="pt-BR" dirty="0"/>
              <a:t>Conceitos que serão utilizados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798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803566" y="1570777"/>
            <a:ext cx="10682190" cy="430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32" dirty="0"/>
          </a:p>
          <a:p>
            <a:r>
              <a:rPr lang="pt-BR" sz="1632" dirty="0"/>
              <a:t>Vamos pensar em containers (não é Docker), mas pensar que o container é conjunto que precisa estar funcionando ou rodando para um software funcionar.</a:t>
            </a:r>
          </a:p>
          <a:p>
            <a:r>
              <a:rPr lang="pt-BR" sz="1632" dirty="0"/>
              <a:t>Exemplos de Containers  (Representados por grandes quadrados):</a:t>
            </a:r>
          </a:p>
          <a:p>
            <a:endParaRPr lang="pt-BR" sz="1632" dirty="0"/>
          </a:p>
          <a:p>
            <a:pPr>
              <a:lnSpc>
                <a:spcPct val="150000"/>
              </a:lnSpc>
            </a:pPr>
            <a:r>
              <a:rPr lang="pt-BR" sz="1632" b="1" dirty="0"/>
              <a:t>Server-</a:t>
            </a:r>
            <a:r>
              <a:rPr lang="pt-BR" sz="1632" b="1" dirty="0" err="1"/>
              <a:t>side</a:t>
            </a:r>
            <a:r>
              <a:rPr lang="pt-BR" sz="1632" b="1" dirty="0"/>
              <a:t> web </a:t>
            </a:r>
            <a:r>
              <a:rPr lang="pt-BR" sz="1632" b="1" dirty="0" err="1"/>
              <a:t>application</a:t>
            </a:r>
            <a:r>
              <a:rPr lang="pt-BR" sz="1632" dirty="0"/>
              <a:t>: Aplicação </a:t>
            </a:r>
            <a:r>
              <a:rPr lang="pt-BR" sz="1632" dirty="0" err="1"/>
              <a:t>backend</a:t>
            </a:r>
            <a:r>
              <a:rPr lang="pt-BR" sz="1632" dirty="0"/>
              <a:t>. Ex: Spring MVC, </a:t>
            </a:r>
            <a:r>
              <a:rPr lang="pt-BR" sz="1632" dirty="0" err="1"/>
              <a:t>NodeJs</a:t>
            </a:r>
            <a:r>
              <a:rPr lang="pt-BR" sz="1632" dirty="0"/>
              <a:t>, Asp.NET MVC, etc.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Client-side</a:t>
            </a:r>
            <a:r>
              <a:rPr lang="pt-BR" sz="1632" b="1" dirty="0"/>
              <a:t> web </a:t>
            </a:r>
            <a:r>
              <a:rPr lang="pt-BR" sz="1632" b="1" dirty="0" err="1"/>
              <a:t>application</a:t>
            </a:r>
            <a:r>
              <a:rPr lang="pt-BR" sz="1632" dirty="0"/>
              <a:t>: A aplicação Javascript que roda no Web Browser. Ex: Angular, </a:t>
            </a:r>
            <a:r>
              <a:rPr lang="pt-BR" sz="1632" dirty="0" err="1"/>
              <a:t>JQuery</a:t>
            </a:r>
            <a:r>
              <a:rPr lang="pt-BR" sz="1632" dirty="0"/>
              <a:t>, </a:t>
            </a:r>
            <a:r>
              <a:rPr lang="pt-BR" sz="1632" dirty="0" err="1"/>
              <a:t>React</a:t>
            </a:r>
            <a:r>
              <a:rPr lang="pt-BR" sz="1632" dirty="0"/>
              <a:t>. 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Client-side</a:t>
            </a:r>
            <a:r>
              <a:rPr lang="pt-BR" sz="1632" b="1" dirty="0"/>
              <a:t> desktop </a:t>
            </a:r>
            <a:r>
              <a:rPr lang="pt-BR" sz="1632" b="1" dirty="0" err="1"/>
              <a:t>application</a:t>
            </a:r>
            <a:r>
              <a:rPr lang="pt-BR" sz="1632" dirty="0"/>
              <a:t>: A aplicação que roda local. Ex: Java JAR, .NET Windows, C++.</a:t>
            </a:r>
          </a:p>
          <a:p>
            <a:pPr>
              <a:lnSpc>
                <a:spcPct val="150000"/>
              </a:lnSpc>
            </a:pPr>
            <a:r>
              <a:rPr lang="pt-BR" sz="1632" b="1" dirty="0"/>
              <a:t>Mobile app</a:t>
            </a:r>
            <a:r>
              <a:rPr lang="pt-BR" sz="1632" dirty="0"/>
              <a:t>: Ex: App IOS, App Android, App </a:t>
            </a:r>
            <a:r>
              <a:rPr lang="pt-BR" sz="1632" dirty="0" err="1"/>
              <a:t>React</a:t>
            </a:r>
            <a:r>
              <a:rPr lang="pt-BR" sz="1632" dirty="0"/>
              <a:t> </a:t>
            </a:r>
            <a:r>
              <a:rPr lang="pt-BR" sz="1632" dirty="0" err="1"/>
              <a:t>Native</a:t>
            </a:r>
            <a:r>
              <a:rPr lang="pt-BR" sz="1632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1632" b="1" dirty="0"/>
              <a:t>Server-</a:t>
            </a:r>
            <a:r>
              <a:rPr lang="pt-BR" sz="1632" b="1" dirty="0" err="1"/>
              <a:t>side</a:t>
            </a:r>
            <a:r>
              <a:rPr lang="pt-BR" sz="1632" b="1" dirty="0"/>
              <a:t> console </a:t>
            </a:r>
            <a:r>
              <a:rPr lang="pt-BR" sz="1632" b="1" dirty="0" err="1"/>
              <a:t>application</a:t>
            </a:r>
            <a:r>
              <a:rPr lang="pt-BR" sz="1632" dirty="0"/>
              <a:t>: Ex: "</a:t>
            </a:r>
            <a:r>
              <a:rPr lang="pt-BR" sz="1632" dirty="0" err="1"/>
              <a:t>public</a:t>
            </a:r>
            <a:r>
              <a:rPr lang="pt-BR" sz="1632" dirty="0"/>
              <a:t> </a:t>
            </a:r>
            <a:r>
              <a:rPr lang="pt-BR" sz="1632" dirty="0" err="1"/>
              <a:t>static</a:t>
            </a:r>
            <a:r>
              <a:rPr lang="pt-BR" sz="1632" dirty="0"/>
              <a:t> </a:t>
            </a:r>
            <a:r>
              <a:rPr lang="pt-BR" sz="1632" dirty="0" err="1"/>
              <a:t>void</a:t>
            </a:r>
            <a:r>
              <a:rPr lang="pt-BR" sz="1632" dirty="0"/>
              <a:t> </a:t>
            </a:r>
            <a:r>
              <a:rPr lang="pt-BR" sz="1632" dirty="0" err="1"/>
              <a:t>main</a:t>
            </a:r>
            <a:r>
              <a:rPr lang="pt-BR" sz="1632" dirty="0"/>
              <a:t>" </a:t>
            </a:r>
            <a:r>
              <a:rPr lang="pt-BR" sz="1632" dirty="0" err="1"/>
              <a:t>application</a:t>
            </a:r>
            <a:r>
              <a:rPr lang="pt-BR" sz="1632" dirty="0"/>
              <a:t>, batch, script.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Microservice</a:t>
            </a:r>
            <a:r>
              <a:rPr lang="pt-BR" sz="1632" dirty="0"/>
              <a:t>: Ex: Spring Boot.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Serverless</a:t>
            </a:r>
            <a:r>
              <a:rPr lang="pt-BR" sz="1632" b="1" dirty="0"/>
              <a:t> </a:t>
            </a:r>
            <a:r>
              <a:rPr lang="pt-BR" sz="1632" b="1" dirty="0" err="1"/>
              <a:t>function</a:t>
            </a:r>
            <a:r>
              <a:rPr lang="pt-BR" sz="1632" dirty="0"/>
              <a:t>: Uma função que independe se servidor. Ex: </a:t>
            </a:r>
            <a:r>
              <a:rPr lang="pt-BR" sz="1632" dirty="0" err="1"/>
              <a:t>Amazon</a:t>
            </a:r>
            <a:r>
              <a:rPr lang="pt-BR" sz="1632" dirty="0"/>
              <a:t> Lambda, Azure </a:t>
            </a:r>
            <a:r>
              <a:rPr lang="pt-BR" sz="1632" dirty="0" err="1"/>
              <a:t>Function</a:t>
            </a:r>
            <a:r>
              <a:rPr lang="pt-BR" sz="1632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1632" b="1" dirty="0" err="1"/>
              <a:t>Database</a:t>
            </a:r>
            <a:r>
              <a:rPr lang="pt-BR" sz="1632" dirty="0"/>
              <a:t>:  Um banco de dados relacional ou de objetos. Ex: MySQL, SQL Server, Oracle </a:t>
            </a:r>
            <a:r>
              <a:rPr lang="pt-BR" sz="1632" dirty="0" err="1"/>
              <a:t>Database</a:t>
            </a:r>
            <a:r>
              <a:rPr lang="pt-BR" sz="1632" dirty="0"/>
              <a:t>, </a:t>
            </a:r>
            <a:r>
              <a:rPr lang="pt-BR" sz="1632" dirty="0" err="1"/>
              <a:t>MongoDB.C</a:t>
            </a:r>
            <a:endParaRPr lang="pt-BR" sz="1632" dirty="0"/>
          </a:p>
        </p:txBody>
      </p:sp>
    </p:spTree>
    <p:extLst>
      <p:ext uri="{BB962C8B-B14F-4D97-AF65-F5344CB8AC3E}">
        <p14:creationId xmlns:p14="http://schemas.microsoft.com/office/powerpoint/2010/main" val="15021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5635241" y="1140598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80781" y="205457"/>
            <a:ext cx="7577137" cy="546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Containers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919374" y="1404476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</p:cNvCxnSpPr>
          <p:nvPr/>
        </p:nvCxnSpPr>
        <p:spPr>
          <a:xfrm flipH="1">
            <a:off x="5031923" y="2029992"/>
            <a:ext cx="3024000" cy="5095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196051" y="1494283"/>
            <a:ext cx="2327633" cy="1828602"/>
            <a:chOff x="8741678" y="1494046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55424" y="1494046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890030" y="2457901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7217135" y="3813011"/>
            <a:ext cx="2339019" cy="1828603"/>
            <a:chOff x="7110470" y="4495336"/>
            <a:chExt cx="2579011" cy="2016225"/>
          </a:xfrm>
        </p:grpSpPr>
        <p:sp>
          <p:nvSpPr>
            <p:cNvPr id="40" name="Retângulo 6">
              <a:extLst>
                <a:ext uri="{FF2B5EF4-FFF2-40B4-BE49-F238E27FC236}">
                  <a16:creationId xmlns:a16="http://schemas.microsoft.com/office/drawing/2014/main" id="{87D8E791-9823-AD48-A313-B211AFF0FF81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29"/>
              <a:ext cx="2566458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Dashboard , cadastros, doações e funcionalidades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785151" y="1926934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830640" y="2580007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</a:t>
            </a:r>
            <a:r>
              <a:rPr lang="pt-BR" sz="1451" dirty="0" err="1">
                <a:solidFill>
                  <a:prstClr val="white"/>
                </a:solidFill>
              </a:rPr>
              <a:t>dadosdos</a:t>
            </a:r>
            <a:r>
              <a:rPr lang="pt-BR" sz="1451" dirty="0">
                <a:solidFill>
                  <a:prstClr val="white"/>
                </a:solidFill>
              </a:rPr>
              <a:t> usuários(ONG/Doador).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10" name="Retângulo 20">
            <a:extLst>
              <a:ext uri="{FF2B5EF4-FFF2-40B4-BE49-F238E27FC236}">
                <a16:creationId xmlns:a16="http://schemas.microsoft.com/office/drawing/2014/main" id="{5821971C-67B2-3240-BF86-3DFAC04A7874}"/>
              </a:ext>
            </a:extLst>
          </p:cNvPr>
          <p:cNvSpPr/>
          <p:nvPr/>
        </p:nvSpPr>
        <p:spPr>
          <a:xfrm>
            <a:off x="5699571" y="6152613"/>
            <a:ext cx="2327633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Sistema </a:t>
            </a:r>
            <a:r>
              <a:rPr lang="pt-BR" sz="1814" b="1" dirty="0" err="1"/>
              <a:t>bp</a:t>
            </a:r>
            <a:endParaRPr lang="pt-BR" sz="145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376781" y="3322885"/>
            <a:ext cx="431" cy="4901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" grpId="0" animBg="1"/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5635241" y="1140598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80781" y="205457"/>
            <a:ext cx="7577137" cy="546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Containers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919374" y="1404476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</p:cNvCxnSpPr>
          <p:nvPr/>
        </p:nvCxnSpPr>
        <p:spPr>
          <a:xfrm flipH="1">
            <a:off x="5031923" y="2029992"/>
            <a:ext cx="3024000" cy="5095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196051" y="1494283"/>
            <a:ext cx="2327633" cy="1828602"/>
            <a:chOff x="8741678" y="1494046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55424" y="1494046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7217135" y="3813011"/>
            <a:ext cx="2339019" cy="1828603"/>
            <a:chOff x="7110470" y="4495336"/>
            <a:chExt cx="2579011" cy="2016225"/>
          </a:xfrm>
        </p:grpSpPr>
        <p:sp>
          <p:nvSpPr>
            <p:cNvPr id="40" name="Retângulo 6">
              <a:extLst>
                <a:ext uri="{FF2B5EF4-FFF2-40B4-BE49-F238E27FC236}">
                  <a16:creationId xmlns:a16="http://schemas.microsoft.com/office/drawing/2014/main" id="{87D8E791-9823-AD48-A313-B211AFF0FF81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28"/>
              <a:ext cx="2566458" cy="475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e funcionalidades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785151" y="1926934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830640" y="2580007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</a:t>
            </a:r>
            <a:r>
              <a:rPr lang="pt-BR" sz="1451" dirty="0" err="1">
                <a:solidFill>
                  <a:prstClr val="white"/>
                </a:solidFill>
              </a:rPr>
              <a:t>dadosdos</a:t>
            </a:r>
            <a:r>
              <a:rPr lang="pt-BR" sz="1451" dirty="0">
                <a:solidFill>
                  <a:prstClr val="white"/>
                </a:solidFill>
              </a:rPr>
              <a:t> usuários(ONG/Doador).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10" name="Retângulo 20">
            <a:extLst>
              <a:ext uri="{FF2B5EF4-FFF2-40B4-BE49-F238E27FC236}">
                <a16:creationId xmlns:a16="http://schemas.microsoft.com/office/drawing/2014/main" id="{5821971C-67B2-3240-BF86-3DFAC04A7874}"/>
              </a:ext>
            </a:extLst>
          </p:cNvPr>
          <p:cNvSpPr/>
          <p:nvPr/>
        </p:nvSpPr>
        <p:spPr>
          <a:xfrm>
            <a:off x="5699571" y="6152613"/>
            <a:ext cx="2327633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Sistema </a:t>
            </a:r>
            <a:r>
              <a:rPr lang="pt-BR" sz="1814" b="1" dirty="0" err="1"/>
              <a:t>bp</a:t>
            </a:r>
            <a:endParaRPr lang="pt-BR" sz="145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376781" y="3322885"/>
            <a:ext cx="431" cy="4901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2BC98A7-742F-4C6B-85DC-B886119A53A7}"/>
              </a:ext>
            </a:extLst>
          </p:cNvPr>
          <p:cNvSpPr/>
          <p:nvPr/>
        </p:nvSpPr>
        <p:spPr>
          <a:xfrm>
            <a:off x="683724" y="561386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  <p:grpSp>
        <p:nvGrpSpPr>
          <p:cNvPr id="23" name="Group 38">
            <a:extLst>
              <a:ext uri="{FF2B5EF4-FFF2-40B4-BE49-F238E27FC236}">
                <a16:creationId xmlns:a16="http://schemas.microsoft.com/office/drawing/2014/main" id="{13DCDB92-6085-44B6-83FA-4BDDF44CB964}"/>
              </a:ext>
            </a:extLst>
          </p:cNvPr>
          <p:cNvGrpSpPr/>
          <p:nvPr/>
        </p:nvGrpSpPr>
        <p:grpSpPr>
          <a:xfrm>
            <a:off x="7179946" y="1481094"/>
            <a:ext cx="2327633" cy="1828602"/>
            <a:chOff x="8741678" y="1501253"/>
            <a:chExt cx="2566458" cy="2016224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6607735-1FDB-497E-8A8E-69AC517FDB8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solidFill>
              <a:srgbClr val="32B9CD"/>
            </a:solidFill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83D9622-5159-49C6-8BA9-3D2F79F1DBD2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SpringBoot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8285A805-DE64-4D9C-8B24-8CF1830874BE}"/>
                </a:ext>
              </a:extLst>
            </p:cNvPr>
            <p:cNvSpPr/>
            <p:nvPr/>
          </p:nvSpPr>
          <p:spPr>
            <a:xfrm>
              <a:off x="8924638" y="2439785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8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" grpId="0" animBg="1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326296" y="1082347"/>
            <a:ext cx="8450333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711564" y="738976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843276" y="1653277"/>
            <a:ext cx="3171084" cy="1757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642109" y="1261579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 err="1">
                <a:solidFill>
                  <a:prstClr val="white"/>
                </a:solidFill>
              </a:rPr>
              <a:t>Database</a:t>
            </a:r>
            <a:endParaRPr lang="pt-BR" sz="1814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633130" y="189919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29780" y="3078841"/>
            <a:ext cx="1921102" cy="1305999"/>
            <a:chOff x="8814382" y="1524475"/>
            <a:chExt cx="2587426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solidFill>
              <a:srgbClr val="32B9CD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52" y="1583057"/>
              <a:ext cx="2566456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4382" y="2739807"/>
              <a:ext cx="2566456" cy="616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859295" y="3102609"/>
            <a:ext cx="1921618" cy="1305999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0"/>
              <a:ext cx="2566457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77505" y="4384840"/>
            <a:ext cx="480030" cy="6565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  <a:endCxn id="119" idx="2"/>
          </p:cNvCxnSpPr>
          <p:nvPr/>
        </p:nvCxnSpPr>
        <p:spPr>
          <a:xfrm flipV="1">
            <a:off x="7257535" y="4408608"/>
            <a:ext cx="1550001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  <a:endCxn id="58" idx="2"/>
          </p:cNvCxnSpPr>
          <p:nvPr/>
        </p:nvCxnSpPr>
        <p:spPr>
          <a:xfrm flipV="1">
            <a:off x="6777505" y="2476993"/>
            <a:ext cx="158751" cy="601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7314874" y="2489662"/>
            <a:ext cx="1513272" cy="6508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52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CampanhasController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38">
            <a:extLst>
              <a:ext uri="{FF2B5EF4-FFF2-40B4-BE49-F238E27FC236}">
                <a16:creationId xmlns:a16="http://schemas.microsoft.com/office/drawing/2014/main" id="{E7214317-9BD2-60A5-A5EE-A5FEC6E75EB8}"/>
              </a:ext>
            </a:extLst>
          </p:cNvPr>
          <p:cNvGrpSpPr/>
          <p:nvPr/>
        </p:nvGrpSpPr>
        <p:grpSpPr>
          <a:xfrm>
            <a:off x="9714964" y="1261579"/>
            <a:ext cx="1905536" cy="1305999"/>
            <a:chOff x="8734539" y="1515280"/>
            <a:chExt cx="2566460" cy="2016224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BC1A92E9-0CCE-9ADA-36FB-C9A5B742296F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F677E28-72D6-CCEF-81B7-8E1C551309B7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Feed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8" name="Retângulo 20">
              <a:extLst>
                <a:ext uri="{FF2B5EF4-FFF2-40B4-BE49-F238E27FC236}">
                  <a16:creationId xmlns:a16="http://schemas.microsoft.com/office/drawing/2014/main" id="{0FED8A23-8388-61E6-0BF0-787BA551BA72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as postagens da ong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2DCB9A2C-CD4F-9F8E-DC76-198488988130}"/>
              </a:ext>
            </a:extLst>
          </p:cNvPr>
          <p:cNvCxnSpPr>
            <a:cxnSpLocks/>
            <a:stCxn id="71" idx="0"/>
            <a:endCxn id="46" idx="2"/>
          </p:cNvCxnSpPr>
          <p:nvPr/>
        </p:nvCxnSpPr>
        <p:spPr>
          <a:xfrm flipV="1">
            <a:off x="7257535" y="2567578"/>
            <a:ext cx="3410196" cy="24737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07">
            <a:extLst>
              <a:ext uri="{FF2B5EF4-FFF2-40B4-BE49-F238E27FC236}">
                <a16:creationId xmlns:a16="http://schemas.microsoft.com/office/drawing/2014/main" id="{3924FC1A-7616-57BB-CDA2-19C1F120404A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7853843" y="1713081"/>
            <a:ext cx="1931728" cy="2014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18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29780" y="3078841"/>
            <a:ext cx="1921102" cy="1305999"/>
            <a:chOff x="8814382" y="1524475"/>
            <a:chExt cx="2587426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solidFill>
              <a:srgbClr val="32B9CD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52" y="1583057"/>
              <a:ext cx="2566456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4382" y="2739807"/>
              <a:ext cx="2566456" cy="616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859295" y="3102609"/>
            <a:ext cx="1921618" cy="1305999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0"/>
              <a:ext cx="2566457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77505" y="4384840"/>
            <a:ext cx="480030" cy="6565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  <a:endCxn id="119" idx="2"/>
          </p:cNvCxnSpPr>
          <p:nvPr/>
        </p:nvCxnSpPr>
        <p:spPr>
          <a:xfrm flipV="1">
            <a:off x="7257535" y="4408608"/>
            <a:ext cx="1550001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6777505" y="2503623"/>
            <a:ext cx="14617" cy="5752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7314874" y="2489662"/>
            <a:ext cx="1513272" cy="6508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52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Campanhas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16A715B5-3705-443A-A05B-C5580190787B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DOADORCONTROLLER</a:t>
            </a:r>
          </a:p>
        </p:txBody>
      </p:sp>
      <p:grpSp>
        <p:nvGrpSpPr>
          <p:cNvPr id="151" name="Group 38">
            <a:extLst>
              <a:ext uri="{FF2B5EF4-FFF2-40B4-BE49-F238E27FC236}">
                <a16:creationId xmlns:a16="http://schemas.microsoft.com/office/drawing/2014/main" id="{71BC9EBA-5A4C-DD60-493E-984700148EFD}"/>
              </a:ext>
            </a:extLst>
          </p:cNvPr>
          <p:cNvGrpSpPr/>
          <p:nvPr/>
        </p:nvGrpSpPr>
        <p:grpSpPr>
          <a:xfrm>
            <a:off x="9871094" y="1254190"/>
            <a:ext cx="1905536" cy="1305999"/>
            <a:chOff x="8734539" y="1515280"/>
            <a:chExt cx="2566460" cy="2016224"/>
          </a:xfrm>
        </p:grpSpPr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96ACCDED-A9AE-EB92-7D8F-011C1C1028E1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5AF469EA-5483-559D-60B0-7B62810A3295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Feed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54" name="Retângulo 20">
              <a:extLst>
                <a:ext uri="{FF2B5EF4-FFF2-40B4-BE49-F238E27FC236}">
                  <a16:creationId xmlns:a16="http://schemas.microsoft.com/office/drawing/2014/main" id="{B4BC7851-1645-D1FF-F7F4-3BF8AEE9BDAA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as postagens da ong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55" name="Conector de Seta Reta 107">
            <a:extLst>
              <a:ext uri="{FF2B5EF4-FFF2-40B4-BE49-F238E27FC236}">
                <a16:creationId xmlns:a16="http://schemas.microsoft.com/office/drawing/2014/main" id="{E28DB10C-8592-CDFD-C6BC-B3A28A9205A2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7858151" y="1829009"/>
            <a:ext cx="2194544" cy="1401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07">
            <a:extLst>
              <a:ext uri="{FF2B5EF4-FFF2-40B4-BE49-F238E27FC236}">
                <a16:creationId xmlns:a16="http://schemas.microsoft.com/office/drawing/2014/main" id="{ECA8FD57-942C-1F45-DCE1-9EF78C665F4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7694060" y="2513980"/>
            <a:ext cx="3129802" cy="25611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3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19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 Doador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47687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DoadorController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IDoadorRepository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cadastro(Doador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doador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52322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IDoadorRepository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&lt;Doador&gt;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51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Aula 08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20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67451" y="3076698"/>
            <a:ext cx="1764320" cy="1305999"/>
            <a:chOff x="8902688" y="1524475"/>
            <a:chExt cx="2376265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924349" y="1583057"/>
              <a:ext cx="2315535" cy="11337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902688" y="2739807"/>
              <a:ext cx="2315535" cy="6167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859295" y="3102609"/>
            <a:ext cx="1921618" cy="1305999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0"/>
              <a:ext cx="2566457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49610" y="4382697"/>
            <a:ext cx="507925" cy="6586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  <a:endCxn id="119" idx="2"/>
          </p:cNvCxnSpPr>
          <p:nvPr/>
        </p:nvCxnSpPr>
        <p:spPr>
          <a:xfrm flipV="1">
            <a:off x="7257535" y="4408608"/>
            <a:ext cx="1550001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  <a:endCxn id="58" idx="2"/>
          </p:cNvCxnSpPr>
          <p:nvPr/>
        </p:nvCxnSpPr>
        <p:spPr>
          <a:xfrm flipV="1">
            <a:off x="6749611" y="2476993"/>
            <a:ext cx="186645" cy="5997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7314874" y="2489662"/>
            <a:ext cx="1492662" cy="61294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52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Campanhas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21EF908F-0E82-4BA5-B851-90399375C4BF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ONGCONTROLLER</a:t>
            </a:r>
          </a:p>
        </p:txBody>
      </p:sp>
      <p:grpSp>
        <p:nvGrpSpPr>
          <p:cNvPr id="44" name="Group 38">
            <a:extLst>
              <a:ext uri="{FF2B5EF4-FFF2-40B4-BE49-F238E27FC236}">
                <a16:creationId xmlns:a16="http://schemas.microsoft.com/office/drawing/2014/main" id="{C4AF5E41-C546-C393-C0ED-6AF6129DACD5}"/>
              </a:ext>
            </a:extLst>
          </p:cNvPr>
          <p:cNvGrpSpPr/>
          <p:nvPr/>
        </p:nvGrpSpPr>
        <p:grpSpPr>
          <a:xfrm>
            <a:off x="9780913" y="1281670"/>
            <a:ext cx="1905536" cy="1305999"/>
            <a:chOff x="8734539" y="1515280"/>
            <a:chExt cx="2566460" cy="201622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3CA5F45E-5E77-F30F-EA6F-88B381F17638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6EADF09-FDE2-E77F-E3CF-F764A0A94B71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Feed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7" name="Retângulo 20">
              <a:extLst>
                <a:ext uri="{FF2B5EF4-FFF2-40B4-BE49-F238E27FC236}">
                  <a16:creationId xmlns:a16="http://schemas.microsoft.com/office/drawing/2014/main" id="{65DCB4A7-E1E1-DF75-B72D-9E271FFB1E8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as postagens da ong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8" name="Conector de Seta Reta 107">
            <a:extLst>
              <a:ext uri="{FF2B5EF4-FFF2-40B4-BE49-F238E27FC236}">
                <a16:creationId xmlns:a16="http://schemas.microsoft.com/office/drawing/2014/main" id="{A1D518BD-19AA-BDEC-0606-3FABC987BAD5}"/>
              </a:ext>
            </a:extLst>
          </p:cNvPr>
          <p:cNvCxnSpPr>
            <a:cxnSpLocks/>
          </p:cNvCxnSpPr>
          <p:nvPr/>
        </p:nvCxnSpPr>
        <p:spPr>
          <a:xfrm flipV="1">
            <a:off x="8246999" y="2519382"/>
            <a:ext cx="2208966" cy="320319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A77EE5FA-BE29-8F6E-DD68-C3BE2F5318EB}"/>
              </a:ext>
            </a:extLst>
          </p:cNvPr>
          <p:cNvCxnSpPr>
            <a:cxnSpLocks/>
          </p:cNvCxnSpPr>
          <p:nvPr/>
        </p:nvCxnSpPr>
        <p:spPr>
          <a:xfrm flipH="1" flipV="1">
            <a:off x="7823869" y="1696042"/>
            <a:ext cx="1994094" cy="2119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21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–Ong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80031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OngController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IDoadorRepository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cadastro(Ong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90671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IOngRepository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&lt;Doador&gt;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9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22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29780" y="3078841"/>
            <a:ext cx="1921102" cy="1305999"/>
            <a:chOff x="8814382" y="1524475"/>
            <a:chExt cx="2587426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solidFill>
              <a:srgbClr val="32B9CD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52" y="1583057"/>
              <a:ext cx="2566456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4382" y="2739807"/>
              <a:ext cx="2566456" cy="616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916197" y="3102609"/>
            <a:ext cx="1773501" cy="1305999"/>
            <a:chOff x="8890322" y="1524475"/>
            <a:chExt cx="2388629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90322" y="1583057"/>
              <a:ext cx="2388629" cy="11337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90323" y="2714710"/>
              <a:ext cx="2376264" cy="7459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77505" y="4384840"/>
            <a:ext cx="480030" cy="6565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7257535" y="4495728"/>
            <a:ext cx="2040351" cy="5456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  <a:endCxn id="58" idx="2"/>
          </p:cNvCxnSpPr>
          <p:nvPr/>
        </p:nvCxnSpPr>
        <p:spPr>
          <a:xfrm flipV="1">
            <a:off x="6777505" y="2476993"/>
            <a:ext cx="158751" cy="601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7314874" y="2489662"/>
            <a:ext cx="1492662" cy="61294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</a:t>
              </a:r>
              <a:r>
                <a:rPr lang="pt-BR" sz="1100" dirty="0" err="1">
                  <a:solidFill>
                    <a:prstClr val="white"/>
                  </a:solidFill>
                </a:rPr>
                <a:t>efuncionalidades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52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Campanhas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32BD59E8-19D1-4BC6-AA97-C9566F227A19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LOGINCONTROLLER</a:t>
            </a:r>
          </a:p>
        </p:txBody>
      </p:sp>
      <p:grpSp>
        <p:nvGrpSpPr>
          <p:cNvPr id="44" name="Group 38">
            <a:extLst>
              <a:ext uri="{FF2B5EF4-FFF2-40B4-BE49-F238E27FC236}">
                <a16:creationId xmlns:a16="http://schemas.microsoft.com/office/drawing/2014/main" id="{9BEF8B29-DEFA-C1E3-C5FA-5B06DF2F35BE}"/>
              </a:ext>
            </a:extLst>
          </p:cNvPr>
          <p:cNvGrpSpPr/>
          <p:nvPr/>
        </p:nvGrpSpPr>
        <p:grpSpPr>
          <a:xfrm>
            <a:off x="9871094" y="1254190"/>
            <a:ext cx="1905536" cy="1305999"/>
            <a:chOff x="8734539" y="1515280"/>
            <a:chExt cx="2566460" cy="201622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406733E-4D76-E530-9383-AB5E95D6781B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514D059E-DEA5-142A-09F7-4619B0BCBBF4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Feed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7" name="Retângulo 20">
              <a:extLst>
                <a:ext uri="{FF2B5EF4-FFF2-40B4-BE49-F238E27FC236}">
                  <a16:creationId xmlns:a16="http://schemas.microsoft.com/office/drawing/2014/main" id="{663EB88A-1CB2-6C9D-1037-FF859B672A9C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as postagens da ong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8" name="Conector de Seta Reta 107">
            <a:extLst>
              <a:ext uri="{FF2B5EF4-FFF2-40B4-BE49-F238E27FC236}">
                <a16:creationId xmlns:a16="http://schemas.microsoft.com/office/drawing/2014/main" id="{A805678E-FB83-E348-7E96-B88FDBABBFA2}"/>
              </a:ext>
            </a:extLst>
          </p:cNvPr>
          <p:cNvCxnSpPr>
            <a:cxnSpLocks/>
          </p:cNvCxnSpPr>
          <p:nvPr/>
        </p:nvCxnSpPr>
        <p:spPr>
          <a:xfrm flipV="1">
            <a:off x="8270175" y="2560189"/>
            <a:ext cx="2244317" cy="29496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87E25430-6E36-BE73-33DB-E1963472719E}"/>
              </a:ext>
            </a:extLst>
          </p:cNvPr>
          <p:cNvCxnSpPr>
            <a:cxnSpLocks/>
          </p:cNvCxnSpPr>
          <p:nvPr/>
        </p:nvCxnSpPr>
        <p:spPr>
          <a:xfrm flipH="1" flipV="1">
            <a:off x="7874235" y="1758893"/>
            <a:ext cx="2046858" cy="10823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23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–Login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72078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LoginController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ILoginRepository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cadastro(Ong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50710"/>
              </p:ext>
            </p:extLst>
          </p:nvPr>
        </p:nvGraphicFramePr>
        <p:xfrm>
          <a:off x="5739849" y="1795288"/>
          <a:ext cx="4484211" cy="1754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22454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ILoginRepository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984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&lt;Doador&gt;</a:t>
                      </a:r>
                    </a:p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Logar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boolean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autenticado):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void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482116" y="2672424"/>
            <a:ext cx="125773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42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24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29780" y="3078841"/>
            <a:ext cx="1921102" cy="1305999"/>
            <a:chOff x="8814382" y="1524475"/>
            <a:chExt cx="2587426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solidFill>
              <a:srgbClr val="32B9CD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52" y="1583057"/>
              <a:ext cx="2566456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4382" y="2739807"/>
              <a:ext cx="2566456" cy="616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859295" y="3102609"/>
            <a:ext cx="1921618" cy="1305999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0"/>
              <a:ext cx="2566457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77505" y="4384840"/>
            <a:ext cx="480030" cy="6565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7257535" y="4495728"/>
            <a:ext cx="2040351" cy="5456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  <a:endCxn id="58" idx="2"/>
          </p:cNvCxnSpPr>
          <p:nvPr/>
        </p:nvCxnSpPr>
        <p:spPr>
          <a:xfrm flipV="1">
            <a:off x="6777505" y="2476993"/>
            <a:ext cx="158751" cy="601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7314874" y="2489662"/>
            <a:ext cx="1513272" cy="6508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0DD18286-D766-44F5-A52B-3D4C77A0427E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D015256-3160-43C7-9D84-A9C471D0EA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09A3E7FB-7834-4E70-A2FD-274B89183DCB}"/>
                </a:ext>
              </a:extLst>
            </p:cNvPr>
            <p:cNvSpPr/>
            <p:nvPr/>
          </p:nvSpPr>
          <p:spPr>
            <a:xfrm>
              <a:off x="8835349" y="1583057"/>
              <a:ext cx="2566457" cy="152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Campanhas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2C4012DA-D467-4581-811A-1422A909C4B8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3574A059-3786-4BCE-B509-0AFA8D2739BB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VAKINHACONTROLLER</a:t>
            </a:r>
          </a:p>
        </p:txBody>
      </p:sp>
      <p:grpSp>
        <p:nvGrpSpPr>
          <p:cNvPr id="44" name="Group 38">
            <a:extLst>
              <a:ext uri="{FF2B5EF4-FFF2-40B4-BE49-F238E27FC236}">
                <a16:creationId xmlns:a16="http://schemas.microsoft.com/office/drawing/2014/main" id="{B2B83952-9DA6-A77C-4E94-B5F1B759C58B}"/>
              </a:ext>
            </a:extLst>
          </p:cNvPr>
          <p:cNvGrpSpPr/>
          <p:nvPr/>
        </p:nvGrpSpPr>
        <p:grpSpPr>
          <a:xfrm>
            <a:off x="9871094" y="1254190"/>
            <a:ext cx="1905536" cy="1305999"/>
            <a:chOff x="8734539" y="1515280"/>
            <a:chExt cx="2566460" cy="201622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DFAC2DA-1092-44DD-A29D-E4A2FE4BA659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19E5B22-7419-8A02-F9E8-C1BD8640F105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Feed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7" name="Retângulo 20">
              <a:extLst>
                <a:ext uri="{FF2B5EF4-FFF2-40B4-BE49-F238E27FC236}">
                  <a16:creationId xmlns:a16="http://schemas.microsoft.com/office/drawing/2014/main" id="{2D824DB7-1BE8-2DA5-89AE-63FFC3089763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as postagens da ong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8" name="Conector de Seta Reta 107">
            <a:extLst>
              <a:ext uri="{FF2B5EF4-FFF2-40B4-BE49-F238E27FC236}">
                <a16:creationId xmlns:a16="http://schemas.microsoft.com/office/drawing/2014/main" id="{60B9102B-1C84-CC47-02B5-32C7C488444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836559" y="1669708"/>
            <a:ext cx="2105142" cy="23748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38756B7C-7E1E-9EF6-CDAE-9775F366D7D2}"/>
              </a:ext>
            </a:extLst>
          </p:cNvPr>
          <p:cNvCxnSpPr>
            <a:cxnSpLocks/>
          </p:cNvCxnSpPr>
          <p:nvPr/>
        </p:nvCxnSpPr>
        <p:spPr>
          <a:xfrm flipV="1">
            <a:off x="8319801" y="2612009"/>
            <a:ext cx="2069903" cy="283287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</a:t>
            </a:r>
            <a:r>
              <a:rPr lang="pt-BR" dirty="0" err="1"/>
              <a:t>CampanhasController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9360"/>
              </p:ext>
            </p:extLst>
          </p:nvPr>
        </p:nvGraphicFramePr>
        <p:xfrm>
          <a:off x="1116409" y="1504701"/>
          <a:ext cx="3365707" cy="2335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CampanhasController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ICampanhasRepository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senha):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cadastro(Ong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01700"/>
              </p:ext>
            </p:extLst>
          </p:nvPr>
        </p:nvGraphicFramePr>
        <p:xfrm>
          <a:off x="5739849" y="1795288"/>
          <a:ext cx="4484211" cy="1559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72973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ICampanhasRepository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307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6618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Campanhas(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email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&lt;Ong&gt;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482116" y="2574887"/>
            <a:ext cx="1257733" cy="975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3840147"/>
            <a:ext cx="1417962" cy="16707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99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199057" y="1139373"/>
            <a:ext cx="8668790" cy="359075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Diagrama – Visão – Componentes – Web </a:t>
            </a:r>
            <a:r>
              <a:rPr lang="pt-BR" sz="3265" dirty="0" err="1"/>
              <a:t>Application</a:t>
            </a:r>
            <a:r>
              <a:rPr lang="pt-BR" sz="3265" dirty="0"/>
              <a:t>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483189" y="1143248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614901" y="1829009"/>
            <a:ext cx="3399459" cy="2285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48966" y="16644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(ONG/Doador)</a:t>
            </a:r>
            <a:endParaRPr lang="pt-BR" sz="1088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5943828" y="1170994"/>
            <a:ext cx="1914323" cy="1305999"/>
            <a:chOff x="3258758" y="4711163"/>
            <a:chExt cx="2814160" cy="2031828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0" y="5474096"/>
              <a:ext cx="2278425" cy="11491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5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38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70">
                  <a:solidFill>
                    <a:prstClr val="white"/>
                  </a:solidFill>
                </a:rPr>
                <a:t>[</a:t>
              </a:r>
              <a:r>
                <a:rPr lang="pt-BR" sz="1270" err="1">
                  <a:solidFill>
                    <a:prstClr val="white"/>
                  </a:solidFill>
                </a:rPr>
                <a:t>Component</a:t>
              </a:r>
              <a:r>
                <a:rPr lang="pt-BR" sz="127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829780" y="3078841"/>
            <a:ext cx="1921102" cy="1305999"/>
            <a:chOff x="8814382" y="1524475"/>
            <a:chExt cx="2587426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8" y="1524475"/>
              <a:ext cx="2376265" cy="2016224"/>
            </a:xfrm>
            <a:prstGeom prst="rect">
              <a:avLst/>
            </a:prstGeom>
            <a:solidFill>
              <a:srgbClr val="32B9CD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52" y="1583057"/>
              <a:ext cx="2566456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ONG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4382" y="2739807"/>
              <a:ext cx="2566456" cy="616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998" dirty="0">
                  <a:solidFill>
                    <a:prstClr val="white"/>
                  </a:solidFill>
                </a:rPr>
                <a:t>Traz os dados das ONGS cadastradas </a:t>
              </a: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557245" y="3102609"/>
            <a:ext cx="1905536" cy="1305999"/>
            <a:chOff x="8734539" y="1515280"/>
            <a:chExt cx="2566460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 err="1">
                  <a:solidFill>
                    <a:prstClr val="white"/>
                  </a:solidFill>
                </a:rPr>
                <a:t>DoadorController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os dados dos doadores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7859295" y="3102609"/>
            <a:ext cx="1921618" cy="1305999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Login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0"/>
              <a:ext cx="2566457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Controle do Login dos usuários cadastrados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  <a:stCxn id="71" idx="0"/>
            <a:endCxn id="84" idx="2"/>
          </p:cNvCxnSpPr>
          <p:nvPr/>
        </p:nvCxnSpPr>
        <p:spPr>
          <a:xfrm flipH="1" flipV="1">
            <a:off x="6777505" y="4384840"/>
            <a:ext cx="480030" cy="6565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7257535" y="4495728"/>
            <a:ext cx="2040351" cy="5456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stCxn id="71" idx="0"/>
            <a:endCxn id="90" idx="2"/>
          </p:cNvCxnSpPr>
          <p:nvPr/>
        </p:nvCxnSpPr>
        <p:spPr>
          <a:xfrm flipH="1" flipV="1">
            <a:off x="4510012" y="4408608"/>
            <a:ext cx="2747523" cy="632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7085433" y="4499996"/>
            <a:ext cx="1035861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b="1" dirty="0"/>
              <a:t>HTTP/REST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229939" y="724643"/>
            <a:ext cx="2032168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814" b="1" dirty="0"/>
              <a:t>Micro </a:t>
            </a:r>
            <a:r>
              <a:rPr lang="pt-BR" sz="1814" b="1" dirty="0" err="1"/>
              <a:t>service</a:t>
            </a:r>
            <a:endParaRPr lang="pt-BR" sz="1451" dirty="0"/>
          </a:p>
        </p:txBody>
      </p:sp>
      <p:cxnSp>
        <p:nvCxnSpPr>
          <p:cNvPr id="63" name="Conector de Seta Reta 107">
            <a:extLst>
              <a:ext uri="{FF2B5EF4-FFF2-40B4-BE49-F238E27FC236}">
                <a16:creationId xmlns:a16="http://schemas.microsoft.com/office/drawing/2014/main" id="{6D207B26-2A8A-4519-8F45-3A84938456E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510013" y="2502525"/>
            <a:ext cx="1849543" cy="6000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107">
            <a:extLst>
              <a:ext uri="{FF2B5EF4-FFF2-40B4-BE49-F238E27FC236}">
                <a16:creationId xmlns:a16="http://schemas.microsoft.com/office/drawing/2014/main" id="{6CD871D2-9F3E-4F60-A5ED-30F5B0B883B2}"/>
              </a:ext>
            </a:extLst>
          </p:cNvPr>
          <p:cNvCxnSpPr>
            <a:cxnSpLocks/>
            <a:stCxn id="84" idx="0"/>
            <a:endCxn id="58" idx="2"/>
          </p:cNvCxnSpPr>
          <p:nvPr/>
        </p:nvCxnSpPr>
        <p:spPr>
          <a:xfrm flipV="1">
            <a:off x="6777505" y="2476993"/>
            <a:ext cx="158751" cy="601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107">
            <a:extLst>
              <a:ext uri="{FF2B5EF4-FFF2-40B4-BE49-F238E27FC236}">
                <a16:creationId xmlns:a16="http://schemas.microsoft.com/office/drawing/2014/main" id="{E737907E-9797-4D46-BB33-D5568CDF6D28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7314874" y="2489662"/>
            <a:ext cx="1513272" cy="6508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36">
            <a:extLst>
              <a:ext uri="{FF2B5EF4-FFF2-40B4-BE49-F238E27FC236}">
                <a16:creationId xmlns:a16="http://schemas.microsoft.com/office/drawing/2014/main" id="{130B2F04-FCC0-42FD-97D5-270F74F8FE5E}"/>
              </a:ext>
            </a:extLst>
          </p:cNvPr>
          <p:cNvGrpSpPr/>
          <p:nvPr/>
        </p:nvGrpSpPr>
        <p:grpSpPr>
          <a:xfrm>
            <a:off x="6229939" y="5041376"/>
            <a:ext cx="2071900" cy="1619774"/>
            <a:chOff x="7110470" y="4495336"/>
            <a:chExt cx="2579011" cy="2016225"/>
          </a:xfrm>
        </p:grpSpPr>
        <p:sp>
          <p:nvSpPr>
            <p:cNvPr id="71" name="Retângulo 6">
              <a:extLst>
                <a:ext uri="{FF2B5EF4-FFF2-40B4-BE49-F238E27FC236}">
                  <a16:creationId xmlns:a16="http://schemas.microsoft.com/office/drawing/2014/main" id="{9B89017F-8901-4EAE-8E2E-871165A39387}"/>
                </a:ext>
              </a:extLst>
            </p:cNvPr>
            <p:cNvSpPr/>
            <p:nvPr/>
          </p:nvSpPr>
          <p:spPr>
            <a:xfrm>
              <a:off x="7157935" y="4495336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E84BD7AF-3BB2-4C08-85AD-92E289DE0AE8}"/>
                </a:ext>
              </a:extLst>
            </p:cNvPr>
            <p:cNvSpPr/>
            <p:nvPr/>
          </p:nvSpPr>
          <p:spPr>
            <a:xfrm>
              <a:off x="7110470" y="467137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Javascript + HTML + CSS]</a:t>
              </a:r>
            </a:p>
          </p:txBody>
        </p: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271C3130-D66C-4C9E-A85D-5D1C435B2A5A}"/>
                </a:ext>
              </a:extLst>
            </p:cNvPr>
            <p:cNvSpPr/>
            <p:nvPr/>
          </p:nvSpPr>
          <p:spPr>
            <a:xfrm>
              <a:off x="7123023" y="5819929"/>
              <a:ext cx="2566458" cy="536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Dashboard , cadastros, doações e funcionalidades</a:t>
              </a:r>
            </a:p>
          </p:txBody>
        </p:sp>
      </p:grp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D1C63190-3D05-4A16-A357-9B1123C44C26}"/>
              </a:ext>
            </a:extLst>
          </p:cNvPr>
          <p:cNvCxnSpPr>
            <a:cxnSpLocks/>
          </p:cNvCxnSpPr>
          <p:nvPr/>
        </p:nvCxnSpPr>
        <p:spPr>
          <a:xfrm flipH="1" flipV="1">
            <a:off x="7859295" y="2232949"/>
            <a:ext cx="3035175" cy="8696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107">
            <a:extLst>
              <a:ext uri="{FF2B5EF4-FFF2-40B4-BE49-F238E27FC236}">
                <a16:creationId xmlns:a16="http://schemas.microsoft.com/office/drawing/2014/main" id="{28116D29-0C1A-4DC9-9FF2-9E64B3F42D9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7257535" y="4408607"/>
            <a:ext cx="3636935" cy="6327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3574A059-3786-4BCE-B509-0AFA8D2739BB}"/>
              </a:ext>
            </a:extLst>
          </p:cNvPr>
          <p:cNvSpPr/>
          <p:nvPr/>
        </p:nvSpPr>
        <p:spPr>
          <a:xfrm>
            <a:off x="573174" y="5339443"/>
            <a:ext cx="4889606" cy="586186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>
                <a:solidFill>
                  <a:srgbClr val="272A30"/>
                </a:solidFill>
                <a:latin typeface="Exo 2" panose="00000500000000000000" pitchFamily="50" charset="0"/>
              </a:rPr>
              <a:t>VAMOS DAR ZOOM NO </a:t>
            </a:r>
            <a:r>
              <a:rPr lang="pt-BR" sz="1632" b="1" dirty="0" err="1">
                <a:solidFill>
                  <a:srgbClr val="272A30"/>
                </a:solidFill>
                <a:latin typeface="Exo 2" panose="00000500000000000000" pitchFamily="50" charset="0"/>
              </a:rPr>
              <a:t>FeedCONTROLLER</a:t>
            </a:r>
            <a:endParaRPr lang="pt-BR" sz="1632" b="1" dirty="0">
              <a:solidFill>
                <a:srgbClr val="272A30"/>
              </a:solidFill>
              <a:latin typeface="Exo 2" panose="00000500000000000000" pitchFamily="50" charset="0"/>
            </a:endParaRPr>
          </a:p>
        </p:txBody>
      </p:sp>
      <p:grpSp>
        <p:nvGrpSpPr>
          <p:cNvPr id="44" name="Group 38">
            <a:extLst>
              <a:ext uri="{FF2B5EF4-FFF2-40B4-BE49-F238E27FC236}">
                <a16:creationId xmlns:a16="http://schemas.microsoft.com/office/drawing/2014/main" id="{B2B83952-9DA6-A77C-4E94-B5F1B759C58B}"/>
              </a:ext>
            </a:extLst>
          </p:cNvPr>
          <p:cNvGrpSpPr/>
          <p:nvPr/>
        </p:nvGrpSpPr>
        <p:grpSpPr>
          <a:xfrm>
            <a:off x="9871094" y="1254190"/>
            <a:ext cx="1905536" cy="1305999"/>
            <a:chOff x="8734539" y="1515280"/>
            <a:chExt cx="2566460" cy="2016224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DFAC2DA-1092-44DD-A29D-E4A2FE4BA659}"/>
                </a:ext>
              </a:extLst>
            </p:cNvPr>
            <p:cNvSpPr/>
            <p:nvPr/>
          </p:nvSpPr>
          <p:spPr>
            <a:xfrm>
              <a:off x="8829636" y="1515280"/>
              <a:ext cx="2376264" cy="2016224"/>
            </a:xfrm>
            <a:prstGeom prst="rect">
              <a:avLst/>
            </a:prstGeom>
            <a:solidFill>
              <a:srgbClr val="ED145B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19E5B22-7419-8A02-F9E8-C1BD8640F105}"/>
                </a:ext>
              </a:extLst>
            </p:cNvPr>
            <p:cNvSpPr/>
            <p:nvPr/>
          </p:nvSpPr>
          <p:spPr>
            <a:xfrm>
              <a:off x="8734539" y="1583832"/>
              <a:ext cx="2566459" cy="11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Feed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7" name="Retângulo 20">
              <a:extLst>
                <a:ext uri="{FF2B5EF4-FFF2-40B4-BE49-F238E27FC236}">
                  <a16:creationId xmlns:a16="http://schemas.microsoft.com/office/drawing/2014/main" id="{2D824DB7-1BE8-2DA5-89AE-63FFC3089763}"/>
                </a:ext>
              </a:extLst>
            </p:cNvPr>
            <p:cNvSpPr/>
            <p:nvPr/>
          </p:nvSpPr>
          <p:spPr>
            <a:xfrm>
              <a:off x="8734539" y="2714179"/>
              <a:ext cx="2566460" cy="745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Traz as postagens da ong</a:t>
              </a:r>
              <a:endParaRPr lang="pt-BR" sz="99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8" name="Conector de Seta Reta 107">
            <a:extLst>
              <a:ext uri="{FF2B5EF4-FFF2-40B4-BE49-F238E27FC236}">
                <a16:creationId xmlns:a16="http://schemas.microsoft.com/office/drawing/2014/main" id="{60B9102B-1C84-CC47-02B5-32C7C488444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836559" y="1669708"/>
            <a:ext cx="2105142" cy="23748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38756B7C-7E1E-9EF6-CDAE-9775F366D7D2}"/>
              </a:ext>
            </a:extLst>
          </p:cNvPr>
          <p:cNvCxnSpPr>
            <a:cxnSpLocks/>
          </p:cNvCxnSpPr>
          <p:nvPr/>
        </p:nvCxnSpPr>
        <p:spPr>
          <a:xfrm flipV="1">
            <a:off x="8319801" y="2612009"/>
            <a:ext cx="2069903" cy="283287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38">
            <a:extLst>
              <a:ext uri="{FF2B5EF4-FFF2-40B4-BE49-F238E27FC236}">
                <a16:creationId xmlns:a16="http://schemas.microsoft.com/office/drawing/2014/main" id="{E217BDAC-17BD-5C30-38BC-7F11C82ED20F}"/>
              </a:ext>
            </a:extLst>
          </p:cNvPr>
          <p:cNvGrpSpPr/>
          <p:nvPr/>
        </p:nvGrpSpPr>
        <p:grpSpPr>
          <a:xfrm>
            <a:off x="9946229" y="3102608"/>
            <a:ext cx="1921618" cy="1305999"/>
            <a:chOff x="8813686" y="1524475"/>
            <a:chExt cx="2588120" cy="2016224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1D2F6866-7A2A-790D-9D90-B1ED091C1427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51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BA8E514-4351-160F-4E84-8785E199EB36}"/>
                </a:ext>
              </a:extLst>
            </p:cNvPr>
            <p:cNvSpPr/>
            <p:nvPr/>
          </p:nvSpPr>
          <p:spPr>
            <a:xfrm>
              <a:off x="8835349" y="1583057"/>
              <a:ext cx="2566457" cy="1521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32" b="1" dirty="0">
                  <a:solidFill>
                    <a:prstClr val="white"/>
                  </a:solidFill>
                </a:rPr>
                <a:t>Campanhas </a:t>
              </a:r>
              <a:r>
                <a:rPr lang="pt-BR" sz="1632" b="1" dirty="0" err="1">
                  <a:solidFill>
                    <a:prstClr val="white"/>
                  </a:solidFill>
                </a:rPr>
                <a:t>Controller</a:t>
              </a:r>
              <a:endParaRPr lang="pt-BR" sz="1632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70" dirty="0">
                  <a:solidFill>
                    <a:prstClr val="white"/>
                  </a:solidFill>
                </a:rPr>
                <a:t>[</a:t>
              </a:r>
              <a:r>
                <a:rPr lang="pt-BR" sz="1270" dirty="0" err="1">
                  <a:solidFill>
                    <a:prstClr val="white"/>
                  </a:solidFill>
                </a:rPr>
                <a:t>Component</a:t>
              </a:r>
              <a:r>
                <a:rPr lang="pt-BR" sz="1270" dirty="0">
                  <a:solidFill>
                    <a:prstClr val="white"/>
                  </a:solidFill>
                </a:rPr>
                <a:t>: Spring MVC </a:t>
              </a:r>
              <a:r>
                <a:rPr lang="pt-BR" sz="1270" dirty="0" err="1">
                  <a:solidFill>
                    <a:prstClr val="white"/>
                  </a:solidFill>
                </a:rPr>
                <a:t>Rest</a:t>
              </a:r>
              <a:r>
                <a:rPr lang="pt-BR" sz="1270" dirty="0">
                  <a:solidFill>
                    <a:prstClr val="white"/>
                  </a:solidFill>
                </a:rPr>
                <a:t> </a:t>
              </a:r>
              <a:r>
                <a:rPr lang="pt-BR" sz="1270" dirty="0" err="1">
                  <a:solidFill>
                    <a:prstClr val="white"/>
                  </a:solidFill>
                </a:rPr>
                <a:t>Controller</a:t>
              </a:r>
              <a:r>
                <a:rPr lang="pt-BR" sz="127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D05849C9-B788-CD8A-CC56-F93B206BD29C}"/>
                </a:ext>
              </a:extLst>
            </p:cNvPr>
            <p:cNvSpPr/>
            <p:nvPr/>
          </p:nvSpPr>
          <p:spPr>
            <a:xfrm>
              <a:off x="8813686" y="2714710"/>
              <a:ext cx="2566457" cy="61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00" dirty="0">
                  <a:solidFill>
                    <a:prstClr val="white"/>
                  </a:solidFill>
                </a:rPr>
                <a:t>Traz os dados das </a:t>
              </a:r>
              <a:r>
                <a:rPr lang="pt-BR" sz="1000" dirty="0" err="1">
                  <a:solidFill>
                    <a:prstClr val="white"/>
                  </a:solidFill>
                </a:rPr>
                <a:t>vakinhas</a:t>
              </a:r>
              <a:r>
                <a:rPr lang="pt-BR" sz="1000" dirty="0">
                  <a:solidFill>
                    <a:prstClr val="white"/>
                  </a:solidFill>
                </a:rPr>
                <a:t> cadastradas pelas ONGS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2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779211" cy="694392"/>
          </a:xfrm>
        </p:spPr>
        <p:txBody>
          <a:bodyPr/>
          <a:lstStyle/>
          <a:p>
            <a:r>
              <a:rPr lang="pt-BR" dirty="0"/>
              <a:t>Diagrama de Classes –</a:t>
            </a:r>
            <a:r>
              <a:rPr lang="pt-BR" dirty="0" err="1"/>
              <a:t>CampanhasController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61319"/>
              </p:ext>
            </p:extLst>
          </p:nvPr>
        </p:nvGraphicFramePr>
        <p:xfrm>
          <a:off x="1116409" y="1504701"/>
          <a:ext cx="3365707" cy="25545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5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80517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FeedController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repository</a:t>
                      </a:r>
                      <a:r>
                        <a:rPr lang="pt-BR" sz="1600" dirty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pt-BR" sz="1600" dirty="0" err="1">
                          <a:solidFill>
                            <a:schemeClr val="accent4"/>
                          </a:solidFill>
                        </a:rPr>
                        <a:t>IFeedRepository</a:t>
                      </a:r>
                      <a:endParaRPr lang="pt-BR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326895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postFeed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(Feed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novoFeed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getFeed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atualizarFotoFeed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(byte[] foto,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codigo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56895"/>
              </p:ext>
            </p:extLst>
          </p:nvPr>
        </p:nvGraphicFramePr>
        <p:xfrm>
          <a:off x="5739849" y="1795288"/>
          <a:ext cx="4484211" cy="19556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2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72973"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&lt;&lt;Java </a:t>
                      </a:r>
                      <a:r>
                        <a:rPr lang="pt-BR" sz="1600" baseline="0" dirty="0" err="1"/>
                        <a:t>Class</a:t>
                      </a:r>
                      <a:r>
                        <a:rPr lang="pt-BR" sz="1600" baseline="0" dirty="0"/>
                        <a:t>&gt;&gt;</a:t>
                      </a:r>
                    </a:p>
                    <a:p>
                      <a:r>
                        <a:rPr lang="pt-BR" sz="1600" baseline="0" dirty="0" err="1"/>
                        <a:t>IFeedRepository</a:t>
                      </a:r>
                      <a:endParaRPr lang="pt-BR" sz="1600" baseline="0" dirty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307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6618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findByCodigo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Long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codigo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&lt;Feeds&gt;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findAllByOrderByDataPublicacaoDesc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 ():</a:t>
                      </a:r>
                      <a:r>
                        <a:rPr lang="pt-BR" sz="16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600" dirty="0">
                          <a:solidFill>
                            <a:srgbClr val="E6005A"/>
                          </a:solidFill>
                        </a:rPr>
                        <a:t>&lt;Feeds&gt;</a:t>
                      </a:r>
                    </a:p>
                    <a:p>
                      <a:endParaRPr lang="pt-BR" sz="1600" dirty="0">
                        <a:solidFill>
                          <a:srgbClr val="E6005A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217224" y="4341869"/>
          <a:ext cx="2812987" cy="23380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298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1022815">
                <a:tc>
                  <a:txBody>
                    <a:bodyPr/>
                    <a:lstStyle/>
                    <a:p>
                      <a:r>
                        <a:rPr lang="pt-BR" sz="1600" baseline="0"/>
                        <a:t>&lt;&lt;Java </a:t>
                      </a:r>
                      <a:r>
                        <a:rPr lang="pt-BR" sz="1600" baseline="0" err="1"/>
                        <a:t>Class</a:t>
                      </a:r>
                      <a:r>
                        <a:rPr lang="pt-BR" sz="1600" baseline="0"/>
                        <a:t>&gt;&gt;</a:t>
                      </a:r>
                    </a:p>
                    <a:p>
                      <a:r>
                        <a:rPr lang="pt-BR" sz="1600" baseline="0" err="1"/>
                        <a:t>InternalResourceViewResolver</a:t>
                      </a:r>
                      <a:r>
                        <a:rPr lang="pt-BR" sz="1600" baseline="0"/>
                        <a:t> </a:t>
                      </a:r>
                    </a:p>
                    <a:p>
                      <a:endParaRPr lang="pt-BR" sz="1300" baseline="0"/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28034">
                <a:tc>
                  <a:txBody>
                    <a:bodyPr/>
                    <a:lstStyle/>
                    <a:p>
                      <a:endParaRPr lang="pt-BR" sz="1600">
                        <a:solidFill>
                          <a:schemeClr val="tx1"/>
                        </a:solidFill>
                      </a:endParaRP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60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60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 marL="82931" marR="82931" marT="41465" marB="41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482116" y="2773123"/>
            <a:ext cx="1257733" cy="88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799262" y="4059222"/>
            <a:ext cx="1417962" cy="145165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7229695" y="5453524"/>
            <a:ext cx="2128951" cy="1084788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>
              <a:defRPr/>
            </a:pPr>
            <a:r>
              <a:rPr lang="pt-BR" sz="1632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lang="pt-BR" sz="1904">
              <a:solidFill>
                <a:srgbClr val="32B9CD"/>
              </a:solidFill>
              <a:latin typeface="Calibri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157933" y="5658896"/>
            <a:ext cx="3556740" cy="85807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632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632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714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51658" y="1077941"/>
            <a:ext cx="11350948" cy="5355587"/>
          </a:xfrm>
        </p:spPr>
        <p:txBody>
          <a:bodyPr/>
          <a:lstStyle/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Identificar os Objetivos das Arquitetura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Cenários Chave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O que é crítico para o negócio?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O que gera alto impacto?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Fazer a visão global (overview) da Aplicação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Determinar o tipo da sua aplicação (WEB, Mobile, </a:t>
            </a:r>
            <a:r>
              <a:rPr lang="pt-BR" sz="1814" dirty="0" err="1">
                <a:solidFill>
                  <a:srgbClr val="253746"/>
                </a:solidFill>
              </a:rPr>
              <a:t>etc</a:t>
            </a:r>
            <a:r>
              <a:rPr lang="pt-BR" sz="1814" dirty="0">
                <a:solidFill>
                  <a:srgbClr val="253746"/>
                </a:solidFill>
              </a:rPr>
              <a:t>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Identificar as restrições no desenvolvimento (Rede, Segurança, Sistema Operacional)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Identificar estilos importantes de arquitetura (Camadas, SOA) – Vamos ver mais a frente.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>
                <a:solidFill>
                  <a:srgbClr val="253746"/>
                </a:solidFill>
              </a:rPr>
              <a:t>Determinar as tecnologias relevantes (Spring, Node.JS)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Desenhar no quadro ou folha de papel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Identificar os assuntos chaves (Key </a:t>
            </a:r>
            <a:r>
              <a:rPr lang="pt-BR" sz="2539" dirty="0" err="1">
                <a:solidFill>
                  <a:srgbClr val="253746"/>
                </a:solidFill>
              </a:rPr>
              <a:t>Issues</a:t>
            </a:r>
            <a:r>
              <a:rPr lang="pt-BR" sz="2539" dirty="0">
                <a:solidFill>
                  <a:srgbClr val="253746"/>
                </a:solidFill>
              </a:rPr>
              <a:t>: Qualidade, </a:t>
            </a:r>
            <a:r>
              <a:rPr lang="pt-BR" sz="2539" dirty="0" err="1">
                <a:solidFill>
                  <a:srgbClr val="253746"/>
                </a:solidFill>
              </a:rPr>
              <a:t>Deploy</a:t>
            </a:r>
            <a:r>
              <a:rPr lang="pt-BR" sz="2539" dirty="0">
                <a:solidFill>
                  <a:srgbClr val="253746"/>
                </a:solidFill>
              </a:rPr>
              <a:t>, Execução, Usabilidade)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>
                <a:solidFill>
                  <a:srgbClr val="253746"/>
                </a:solidFill>
              </a:rPr>
              <a:t>Cuidar dos itens Transversais (</a:t>
            </a:r>
            <a:r>
              <a:rPr lang="pt-BR" sz="2539" dirty="0" err="1">
                <a:solidFill>
                  <a:srgbClr val="253746"/>
                </a:solidFill>
              </a:rPr>
              <a:t>Caching</a:t>
            </a:r>
            <a:r>
              <a:rPr lang="pt-BR" sz="2539" dirty="0">
                <a:solidFill>
                  <a:srgbClr val="253746"/>
                </a:solidFill>
              </a:rPr>
              <a:t>, Comunicação, Autenticação, </a:t>
            </a:r>
            <a:r>
              <a:rPr lang="pt-BR" sz="2539" dirty="0" err="1">
                <a:solidFill>
                  <a:srgbClr val="253746"/>
                </a:solidFill>
              </a:rPr>
              <a:t>etc</a:t>
            </a:r>
            <a:r>
              <a:rPr lang="pt-BR" sz="2539" dirty="0">
                <a:solidFill>
                  <a:srgbClr val="253746"/>
                </a:solidFill>
              </a:rPr>
              <a:t>).</a:t>
            </a:r>
          </a:p>
          <a:p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28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/>
              <a:t>Passo a Passo – Desenho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4429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Feedback da 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Escopo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39" dirty="0"/>
              <a:t>Arquitetura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7A7F6CD-4F77-4E9F-80DE-A4D588C3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da Aula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635"/>
          </a:p>
        </p:txBody>
      </p:sp>
    </p:spTree>
    <p:extLst>
      <p:ext uri="{BB962C8B-B14F-4D97-AF65-F5344CB8AC3E}">
        <p14:creationId xmlns:p14="http://schemas.microsoft.com/office/powerpoint/2010/main" val="26716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9EF316-A99F-4525-8F56-1D9A21630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67931"/>
            <a:ext cx="12192000" cy="15806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6000" dirty="0"/>
              <a:t>Bem vindos a Sprint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09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635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D2184B4-81A1-4DEC-8119-955C23CCB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4956" y="2529953"/>
            <a:ext cx="8442087" cy="1485901"/>
          </a:xfrm>
        </p:spPr>
        <p:txBody>
          <a:bodyPr/>
          <a:lstStyle/>
          <a:p>
            <a:r>
              <a:rPr lang="pt-BR" sz="3200" dirty="0"/>
              <a:t>“Não bastar ser, precisa parecer.</a:t>
            </a:r>
          </a:p>
          <a:p>
            <a:r>
              <a:rPr lang="pt-BR" sz="3200" dirty="0"/>
              <a:t>Se parecer o que não é, aparece”</a:t>
            </a:r>
          </a:p>
          <a:p>
            <a:endParaRPr lang="en-US" sz="32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F797369-FD96-40E6-8B61-209D987AF57C}"/>
              </a:ext>
            </a:extLst>
          </p:cNvPr>
          <p:cNvCxnSpPr>
            <a:cxnSpLocks/>
          </p:cNvCxnSpPr>
          <p:nvPr/>
        </p:nvCxnSpPr>
        <p:spPr>
          <a:xfrm flipH="1">
            <a:off x="4136784" y="4492825"/>
            <a:ext cx="39184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4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F324DC6-451E-459C-B076-D6CDFCC9A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761" y="2320321"/>
            <a:ext cx="9280477" cy="366546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Aluno que </a:t>
            </a:r>
            <a:r>
              <a:rPr lang="pt-BR" b="1" dirty="0">
                <a:latin typeface="+mn-lt"/>
              </a:rPr>
              <a:t>desistir</a:t>
            </a:r>
            <a:r>
              <a:rPr lang="pt-BR" dirty="0">
                <a:latin typeface="+mn-lt"/>
              </a:rPr>
              <a:t> do Grupo ou do Projeto 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O grupo que se </a:t>
            </a:r>
            <a:r>
              <a:rPr lang="pt-BR" b="1" dirty="0">
                <a:latin typeface="+mn-lt"/>
              </a:rPr>
              <a:t>desintegrar ou dividir </a:t>
            </a:r>
            <a:r>
              <a:rPr lang="pt-BR" dirty="0">
                <a:latin typeface="+mn-lt"/>
              </a:rPr>
              <a:t>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+mn-lt"/>
              </a:rPr>
              <a:t>Se</a:t>
            </a:r>
            <a:r>
              <a:rPr lang="pt-BR" dirty="0">
                <a:latin typeface="+mn-lt"/>
              </a:rPr>
              <a:t> </a:t>
            </a:r>
            <a:r>
              <a:rPr lang="pt-BR" b="1" dirty="0">
                <a:latin typeface="+mn-lt"/>
              </a:rPr>
              <a:t>plágio</a:t>
            </a:r>
            <a:r>
              <a:rPr lang="pt-BR" dirty="0">
                <a:latin typeface="+mn-lt"/>
              </a:rPr>
              <a:t> for detectado, o grupo estará automaticamente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+mn-lt"/>
              </a:rPr>
              <a:t>Se não entregar </a:t>
            </a:r>
            <a:r>
              <a:rPr lang="pt-BR" dirty="0">
                <a:latin typeface="+mn-lt"/>
              </a:rPr>
              <a:t>o </a:t>
            </a:r>
            <a:r>
              <a:rPr lang="pt-BR" i="1" dirty="0" err="1">
                <a:latin typeface="+mn-lt"/>
              </a:rPr>
              <a:t>minimum</a:t>
            </a:r>
            <a:r>
              <a:rPr lang="pt-BR" i="1" dirty="0">
                <a:latin typeface="+mn-lt"/>
              </a:rPr>
              <a:t> </a:t>
            </a:r>
            <a:r>
              <a:rPr lang="pt-BR" i="1" dirty="0" err="1">
                <a:latin typeface="+mn-lt"/>
              </a:rPr>
              <a:t>minimorum</a:t>
            </a:r>
            <a:r>
              <a:rPr lang="pt-BR" i="1" dirty="0">
                <a:latin typeface="+mn-lt"/>
              </a:rPr>
              <a:t> </a:t>
            </a:r>
            <a:r>
              <a:rPr lang="pt-BR" dirty="0">
                <a:latin typeface="+mn-lt"/>
              </a:rPr>
              <a:t>do projeto, o grupo estará </a:t>
            </a:r>
            <a:r>
              <a:rPr lang="pt-BR" b="1" dirty="0">
                <a:latin typeface="+mn-lt"/>
              </a:rPr>
              <a:t>reprovado</a:t>
            </a:r>
            <a:r>
              <a:rPr lang="pt-BR" dirty="0">
                <a:latin typeface="+mn-lt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8D58C-CEAF-4ED1-88E1-2D9670F5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10" y="1245096"/>
            <a:ext cx="8587560" cy="660473"/>
          </a:xfrm>
        </p:spPr>
        <p:txBody>
          <a:bodyPr/>
          <a:lstStyle/>
          <a:p>
            <a:r>
              <a:rPr lang="pt-BR" dirty="0"/>
              <a:t>Regras de ouro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635"/>
          </a:p>
        </p:txBody>
      </p:sp>
    </p:spTree>
    <p:extLst>
      <p:ext uri="{BB962C8B-B14F-4D97-AF65-F5344CB8AC3E}">
        <p14:creationId xmlns:p14="http://schemas.microsoft.com/office/powerpoint/2010/main" val="1553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F46F-C439-4127-9411-DD0DF943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23" y="161247"/>
            <a:ext cx="7573963" cy="660473"/>
          </a:xfrm>
        </p:spPr>
        <p:txBody>
          <a:bodyPr/>
          <a:lstStyle/>
          <a:p>
            <a:r>
              <a:rPr lang="pt-BR" dirty="0"/>
              <a:t>Processo de Trabalho - Sprints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/>
          </a:p>
        </p:txBody>
      </p:sp>
      <p:sp>
        <p:nvSpPr>
          <p:cNvPr id="31" name="Retângulo 30"/>
          <p:cNvSpPr/>
          <p:nvPr/>
        </p:nvSpPr>
        <p:spPr>
          <a:xfrm>
            <a:off x="7781288" y="3372507"/>
            <a:ext cx="2319776" cy="744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32" dirty="0"/>
              <a:t>   Entregar/Validar</a:t>
            </a:r>
          </a:p>
        </p:txBody>
      </p:sp>
      <p:sp>
        <p:nvSpPr>
          <p:cNvPr id="32" name="Pentágono 31"/>
          <p:cNvSpPr/>
          <p:nvPr/>
        </p:nvSpPr>
        <p:spPr>
          <a:xfrm>
            <a:off x="3466131" y="3372946"/>
            <a:ext cx="4699541" cy="7444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3" name="Pentágono 32"/>
          <p:cNvSpPr/>
          <p:nvPr/>
        </p:nvSpPr>
        <p:spPr>
          <a:xfrm>
            <a:off x="1521077" y="3372122"/>
            <a:ext cx="2305407" cy="7444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cxnSp>
        <p:nvCxnSpPr>
          <p:cNvPr id="34" name="Conector reto 33"/>
          <p:cNvCxnSpPr/>
          <p:nvPr/>
        </p:nvCxnSpPr>
        <p:spPr>
          <a:xfrm>
            <a:off x="1669488" y="2659634"/>
            <a:ext cx="839104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5" y="2053332"/>
            <a:ext cx="735911" cy="735911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3336884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43" name="Elipse 42"/>
          <p:cNvSpPr/>
          <p:nvPr/>
        </p:nvSpPr>
        <p:spPr>
          <a:xfrm>
            <a:off x="3550315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5" name="Elipse 44"/>
          <p:cNvSpPr/>
          <p:nvPr/>
        </p:nvSpPr>
        <p:spPr>
          <a:xfrm>
            <a:off x="1521078" y="2524503"/>
            <a:ext cx="259933" cy="26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47" name="CaixaDeTexto 46"/>
          <p:cNvSpPr txBox="1"/>
          <p:nvPr/>
        </p:nvSpPr>
        <p:spPr>
          <a:xfrm>
            <a:off x="2100473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+mj-lt"/>
              </a:rPr>
              <a:t>PRESENCIAL</a:t>
            </a:r>
          </a:p>
        </p:txBody>
      </p:sp>
      <p:sp>
        <p:nvSpPr>
          <p:cNvPr id="48" name="Elipse 47"/>
          <p:cNvSpPr/>
          <p:nvPr/>
        </p:nvSpPr>
        <p:spPr>
          <a:xfrm>
            <a:off x="2465650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52" name="CaixaDeTexto 51"/>
          <p:cNvSpPr txBox="1"/>
          <p:nvPr/>
        </p:nvSpPr>
        <p:spPr>
          <a:xfrm>
            <a:off x="1815622" y="3463766"/>
            <a:ext cx="1640194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Direcionamento</a:t>
            </a:r>
          </a:p>
          <a:p>
            <a:pPr algn="ctr"/>
            <a:r>
              <a:rPr lang="pt-BR" sz="1632"/>
              <a:t>Planejamento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450724" y="3589377"/>
            <a:ext cx="304850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32"/>
              <a:t>Construir/Desenvolver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182710" y="3756859"/>
            <a:ext cx="18473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1632"/>
          </a:p>
        </p:txBody>
      </p:sp>
      <p:sp>
        <p:nvSpPr>
          <p:cNvPr id="59" name="CaixaDeTexto 58"/>
          <p:cNvSpPr txBox="1"/>
          <p:nvPr/>
        </p:nvSpPr>
        <p:spPr>
          <a:xfrm>
            <a:off x="4561122" y="2081660"/>
            <a:ext cx="216758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Suporte Especialistas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3009880" y="2081660"/>
            <a:ext cx="1290738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Professores</a:t>
            </a:r>
          </a:p>
        </p:txBody>
      </p:sp>
      <p:pic>
        <p:nvPicPr>
          <p:cNvPr id="65" name="Picture 6" descr="https://cdn2.iconfinder.com/data/icons/seo-accessibility-usability-2/256/Coding-51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35" y="1143248"/>
            <a:ext cx="927365" cy="927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/>
          <p:cNvSpPr txBox="1"/>
          <p:nvPr/>
        </p:nvSpPr>
        <p:spPr>
          <a:xfrm>
            <a:off x="1897377" y="4279573"/>
            <a:ext cx="1476687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Planejamento </a:t>
            </a:r>
          </a:p>
          <a:p>
            <a:pPr algn="ctr"/>
            <a:r>
              <a:rPr lang="pt-BR" sz="1632" dirty="0"/>
              <a:t>das Sprints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113954" y="4279573"/>
            <a:ext cx="1754006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Desenvolvimento</a:t>
            </a:r>
          </a:p>
          <a:p>
            <a:pPr algn="ctr"/>
            <a:r>
              <a:rPr lang="pt-BR" sz="1632" dirty="0"/>
              <a:t>das Sprints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089902" y="4279573"/>
            <a:ext cx="1864614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Revisão</a:t>
            </a:r>
          </a:p>
          <a:p>
            <a:pPr algn="ctr"/>
            <a:r>
              <a:rPr lang="pt-BR" sz="1632" dirty="0"/>
              <a:t>Lições Aprendidas</a:t>
            </a:r>
          </a:p>
        </p:txBody>
      </p:sp>
      <p:pic>
        <p:nvPicPr>
          <p:cNvPr id="71" name="Picture 10" descr="http://biznesmind.pl/wp-content/uploads/2015/02/coaching_ico_02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51" y="1273862"/>
            <a:ext cx="816249" cy="8162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aixaDeTexto 71"/>
          <p:cNvSpPr txBox="1"/>
          <p:nvPr/>
        </p:nvSpPr>
        <p:spPr>
          <a:xfrm>
            <a:off x="6891021" y="2081660"/>
            <a:ext cx="1638590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 dirty="0"/>
              <a:t>Socioemocional</a:t>
            </a:r>
          </a:p>
        </p:txBody>
      </p:sp>
      <p:grpSp>
        <p:nvGrpSpPr>
          <p:cNvPr id="89" name="Agrupar 88"/>
          <p:cNvGrpSpPr/>
          <p:nvPr/>
        </p:nvGrpSpPr>
        <p:grpSpPr>
          <a:xfrm>
            <a:off x="2453587" y="5126988"/>
            <a:ext cx="6568622" cy="1435138"/>
            <a:chOff x="3647828" y="1044327"/>
            <a:chExt cx="7242591" cy="1582388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155" y="1224327"/>
              <a:ext cx="720000" cy="720000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3647828" y="1971047"/>
              <a:ext cx="1667085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Troca de </a:t>
              </a:r>
            </a:p>
            <a:p>
              <a:pPr algn="ctr"/>
              <a:r>
                <a:rPr lang="pt-BR" sz="1632"/>
                <a:t>Conhecimento</a:t>
              </a:r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824" y="1193964"/>
              <a:ext cx="862387" cy="862386"/>
            </a:xfrm>
            <a:prstGeom prst="rect">
              <a:avLst/>
            </a:prstGeom>
          </p:spPr>
        </p:pic>
        <p:sp>
          <p:nvSpPr>
            <p:cNvPr id="55" name="CaixaDeTexto 54"/>
            <p:cNvSpPr txBox="1"/>
            <p:nvPr/>
          </p:nvSpPr>
          <p:spPr>
            <a:xfrm>
              <a:off x="5380673" y="1971049"/>
              <a:ext cx="1437313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 dirty="0"/>
                <a:t>Auto</a:t>
              </a:r>
            </a:p>
            <a:p>
              <a:pPr algn="ctr"/>
              <a:r>
                <a:rPr lang="pt-BR" sz="1632" dirty="0"/>
                <a:t>aprendizado</a:t>
              </a:r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037" y="1179275"/>
              <a:ext cx="765052" cy="765052"/>
            </a:xfrm>
            <a:prstGeom prst="rect">
              <a:avLst/>
            </a:prstGeom>
          </p:spPr>
        </p:pic>
        <p:sp>
          <p:nvSpPr>
            <p:cNvPr id="58" name="CaixaDeTexto 57"/>
            <p:cNvSpPr txBox="1"/>
            <p:nvPr/>
          </p:nvSpPr>
          <p:spPr>
            <a:xfrm>
              <a:off x="6910734" y="1971047"/>
              <a:ext cx="1113865" cy="655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Inovação</a:t>
              </a:r>
            </a:p>
            <a:p>
              <a:pPr algn="ctr"/>
              <a:r>
                <a:rPr lang="pt-BR" sz="1632"/>
                <a:t>Pesquisa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8027942" y="1971047"/>
              <a:ext cx="1432011" cy="37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/>
                <a:t>Metodologia</a:t>
              </a:r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027" y="1044327"/>
              <a:ext cx="900000" cy="900000"/>
            </a:xfrm>
            <a:prstGeom prst="rect">
              <a:avLst/>
            </a:prstGeom>
          </p:spPr>
        </p:pic>
        <p:sp>
          <p:nvSpPr>
            <p:cNvPr id="70" name="CaixaDeTexto 69"/>
            <p:cNvSpPr txBox="1"/>
            <p:nvPr/>
          </p:nvSpPr>
          <p:spPr>
            <a:xfrm>
              <a:off x="9536177" y="1971047"/>
              <a:ext cx="1354242" cy="37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32" err="1"/>
                <a:t>WorkShops</a:t>
              </a:r>
              <a:endParaRPr lang="pt-BR" sz="1632"/>
            </a:p>
          </p:txBody>
        </p:sp>
        <p:pic>
          <p:nvPicPr>
            <p:cNvPr id="73" name="Picture 4" descr="Resultado de imagem para scrum icon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2836" y="1233454"/>
              <a:ext cx="886911" cy="88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CaixaDeTexto 74"/>
          <p:cNvSpPr txBox="1"/>
          <p:nvPr/>
        </p:nvSpPr>
        <p:spPr>
          <a:xfrm>
            <a:off x="5704157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76" name="Elipse 75"/>
          <p:cNvSpPr/>
          <p:nvPr/>
        </p:nvSpPr>
        <p:spPr>
          <a:xfrm>
            <a:off x="5974141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7" name="CaixaDeTexto 76"/>
          <p:cNvSpPr txBox="1"/>
          <p:nvPr/>
        </p:nvSpPr>
        <p:spPr>
          <a:xfrm>
            <a:off x="4398013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78" name="Elipse 77"/>
          <p:cNvSpPr/>
          <p:nvPr/>
        </p:nvSpPr>
        <p:spPr>
          <a:xfrm>
            <a:off x="4763190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9" name="CaixaDeTexto 78"/>
          <p:cNvSpPr txBox="1"/>
          <p:nvPr/>
        </p:nvSpPr>
        <p:spPr>
          <a:xfrm>
            <a:off x="7908389" y="28937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OPENLAB</a:t>
            </a:r>
          </a:p>
        </p:txBody>
      </p:sp>
      <p:sp>
        <p:nvSpPr>
          <p:cNvPr id="80" name="Elipse 79"/>
          <p:cNvSpPr/>
          <p:nvPr/>
        </p:nvSpPr>
        <p:spPr>
          <a:xfrm>
            <a:off x="8178372" y="2514699"/>
            <a:ext cx="259933" cy="261200"/>
          </a:xfrm>
          <a:prstGeom prst="ellipse">
            <a:avLst/>
          </a:prstGeom>
          <a:solidFill>
            <a:srgbClr val="E6005A"/>
          </a:solidFill>
          <a:ln>
            <a:solidFill>
              <a:srgbClr val="E6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81" name="CaixaDeTexto 80"/>
          <p:cNvSpPr txBox="1"/>
          <p:nvPr/>
        </p:nvSpPr>
        <p:spPr>
          <a:xfrm>
            <a:off x="6786379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82" name="Elipse 81"/>
          <p:cNvSpPr/>
          <p:nvPr/>
        </p:nvSpPr>
        <p:spPr>
          <a:xfrm>
            <a:off x="7151556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85" name="CaixaDeTexto 84"/>
          <p:cNvSpPr txBox="1"/>
          <p:nvPr/>
        </p:nvSpPr>
        <p:spPr>
          <a:xfrm>
            <a:off x="8806237" y="289374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latin typeface="+mj-lt"/>
              </a:rPr>
              <a:t>PRESENCIAL</a:t>
            </a:r>
          </a:p>
        </p:txBody>
      </p:sp>
      <p:sp>
        <p:nvSpPr>
          <p:cNvPr id="86" name="Elipse 85"/>
          <p:cNvSpPr/>
          <p:nvPr/>
        </p:nvSpPr>
        <p:spPr>
          <a:xfrm>
            <a:off x="9171414" y="2514699"/>
            <a:ext cx="259933" cy="261200"/>
          </a:xfrm>
          <a:prstGeom prst="ellips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pic>
        <p:nvPicPr>
          <p:cNvPr id="87" name="Picture 2" descr="Resultado de imagem para CHECKPOINT ICON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E6005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11" y="2201478"/>
            <a:ext cx="548349" cy="5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check form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99" y="2087692"/>
            <a:ext cx="507127" cy="6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aixaDeTexto 90"/>
          <p:cNvSpPr txBox="1"/>
          <p:nvPr/>
        </p:nvSpPr>
        <p:spPr>
          <a:xfrm>
            <a:off x="367752" y="2738945"/>
            <a:ext cx="1183337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Orientação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0068867" y="2804253"/>
            <a:ext cx="1220206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32"/>
              <a:t>Checkpoint</a:t>
            </a:r>
          </a:p>
        </p:txBody>
      </p:sp>
      <p:pic>
        <p:nvPicPr>
          <p:cNvPr id="5128" name="Picture 8" descr="Resultado de imagem para coach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75" y="1140480"/>
            <a:ext cx="932382" cy="93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DD9EE7-8CA9-41CF-9E35-3C2E739872EF}"/>
              </a:ext>
            </a:extLst>
          </p:cNvPr>
          <p:cNvSpPr txBox="1"/>
          <p:nvPr/>
        </p:nvSpPr>
        <p:spPr>
          <a:xfrm>
            <a:off x="4219904" y="1255988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+mj-lt"/>
              </a:rPr>
              <a:t>+</a:t>
            </a:r>
            <a:endParaRPr lang="en-US" b="1" dirty="0">
              <a:latin typeface="+mj-lt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5270C16-A07C-4C4B-BD78-C548B0D87591}"/>
              </a:ext>
            </a:extLst>
          </p:cNvPr>
          <p:cNvSpPr txBox="1"/>
          <p:nvPr/>
        </p:nvSpPr>
        <p:spPr>
          <a:xfrm>
            <a:off x="6464389" y="1254992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+mj-lt"/>
              </a:rPr>
              <a:t>+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2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DCEF-FBF3-4768-8596-3CF64E9B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5" y="180783"/>
            <a:ext cx="8854625" cy="660473"/>
          </a:xfrm>
        </p:spPr>
        <p:txBody>
          <a:bodyPr/>
          <a:lstStyle/>
          <a:p>
            <a:r>
              <a:rPr lang="pt-BR" dirty="0"/>
              <a:t>Tempo para o Projeto – 2CCO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FA39103-7329-41C8-BCE3-EA5EDAED0A92}"/>
              </a:ext>
            </a:extLst>
          </p:cNvPr>
          <p:cNvGrpSpPr/>
          <p:nvPr/>
        </p:nvGrpSpPr>
        <p:grpSpPr>
          <a:xfrm>
            <a:off x="978414" y="1269965"/>
            <a:ext cx="10022858" cy="2840548"/>
            <a:chOff x="1165686" y="1273862"/>
            <a:chExt cx="10022858" cy="2840548"/>
          </a:xfrm>
        </p:grpSpPr>
        <p:cxnSp>
          <p:nvCxnSpPr>
            <p:cNvPr id="5" name="Conector reto 4"/>
            <p:cNvCxnSpPr>
              <a:cxnSpLocks/>
            </p:cNvCxnSpPr>
            <p:nvPr/>
          </p:nvCxnSpPr>
          <p:spPr>
            <a:xfrm flipH="1">
              <a:off x="3091453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ângulo 5"/>
            <p:cNvSpPr/>
            <p:nvPr/>
          </p:nvSpPr>
          <p:spPr>
            <a:xfrm>
              <a:off x="154580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E6005A"/>
                  </a:solidFill>
                </a:rPr>
                <a:t>SEG</a:t>
              </a:r>
            </a:p>
          </p:txBody>
        </p:sp>
        <p:cxnSp>
          <p:nvCxnSpPr>
            <p:cNvPr id="8" name="Conector reto 7"/>
            <p:cNvCxnSpPr>
              <a:cxnSpLocks/>
            </p:cNvCxnSpPr>
            <p:nvPr/>
          </p:nvCxnSpPr>
          <p:spPr>
            <a:xfrm flipH="1">
              <a:off x="5115976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/>
            <p:cNvSpPr/>
            <p:nvPr/>
          </p:nvSpPr>
          <p:spPr>
            <a:xfrm>
              <a:off x="3570330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TER</a:t>
              </a:r>
            </a:p>
          </p:txBody>
        </p:sp>
        <p:cxnSp>
          <p:nvCxnSpPr>
            <p:cNvPr id="10" name="Conector reto 9"/>
            <p:cNvCxnSpPr>
              <a:cxnSpLocks/>
            </p:cNvCxnSpPr>
            <p:nvPr/>
          </p:nvCxnSpPr>
          <p:spPr>
            <a:xfrm flipH="1">
              <a:off x="7205807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558392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QUA</a:t>
              </a:r>
            </a:p>
          </p:txBody>
        </p:sp>
        <p:cxnSp>
          <p:nvCxnSpPr>
            <p:cNvPr id="12" name="Conector reto 11"/>
            <p:cNvCxnSpPr>
              <a:cxnSpLocks/>
            </p:cNvCxnSpPr>
            <p:nvPr/>
          </p:nvCxnSpPr>
          <p:spPr>
            <a:xfrm flipH="1">
              <a:off x="9230331" y="1273862"/>
              <a:ext cx="0" cy="2840548"/>
            </a:xfrm>
            <a:prstGeom prst="line">
              <a:avLst/>
            </a:prstGeom>
            <a:ln>
              <a:solidFill>
                <a:srgbClr val="25374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>
              <a:off x="7619377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QUI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9753204" y="3434519"/>
              <a:ext cx="10449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>
                  <a:solidFill>
                    <a:srgbClr val="E6005A"/>
                  </a:solidFill>
                </a:rPr>
                <a:t>SEX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426841" y="1506939"/>
              <a:ext cx="1761703" cy="1546017"/>
            </a:xfrm>
            <a:prstGeom prst="rect">
              <a:avLst/>
            </a:prstGeom>
            <a:solidFill>
              <a:srgbClr val="E6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/>
                <a:t>OPEN LAB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7400725" y="1491139"/>
              <a:ext cx="1763296" cy="1546017"/>
            </a:xfrm>
            <a:prstGeom prst="rect">
              <a:avLst/>
            </a:prstGeom>
            <a:solidFill>
              <a:srgbClr val="32B9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/>
                <a:t>PESQUISA &amp; INOVAÇÃO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222068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Tempo nas Disciplinas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280040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Tempo nas Disciplinas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165686" y="2264148"/>
              <a:ext cx="1761703" cy="7888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B9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Tempo nas Disciplinas</a:t>
              </a:r>
            </a:p>
          </p:txBody>
        </p:sp>
      </p:grpSp>
      <p:sp>
        <p:nvSpPr>
          <p:cNvPr id="30" name="Retângulo 29"/>
          <p:cNvSpPr/>
          <p:nvPr/>
        </p:nvSpPr>
        <p:spPr>
          <a:xfrm>
            <a:off x="1027563" y="4539223"/>
            <a:ext cx="10028860" cy="1567373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272A30"/>
                </a:solidFill>
              </a:rPr>
              <a:t>LIBERDADE COM RESPONSABILIDADE</a:t>
            </a:r>
          </a:p>
        </p:txBody>
      </p:sp>
    </p:spTree>
    <p:extLst>
      <p:ext uri="{BB962C8B-B14F-4D97-AF65-F5344CB8AC3E}">
        <p14:creationId xmlns:p14="http://schemas.microsoft.com/office/powerpoint/2010/main" val="29476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473200" y="3082470"/>
            <a:ext cx="9245600" cy="843644"/>
          </a:xfrm>
        </p:spPr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</a:rPr>
              <a:t>EXPERIMENTAR &amp; PLANEJAR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/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50779570-0A8B-4A8C-9831-0784BC5298E7}"/>
              </a:ext>
            </a:extLst>
          </p:cNvPr>
          <p:cNvSpPr txBox="1">
            <a:spLocks/>
          </p:cNvSpPr>
          <p:nvPr/>
        </p:nvSpPr>
        <p:spPr>
          <a:xfrm>
            <a:off x="2298700" y="2163533"/>
            <a:ext cx="7594600" cy="8436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500"/>
              </a:lnSpc>
              <a:spcBef>
                <a:spcPts val="1000"/>
              </a:spcBef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 kern="1200">
                <a:solidFill>
                  <a:srgbClr val="F4F5F5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Palavras-chave(s):</a:t>
            </a:r>
          </a:p>
        </p:txBody>
      </p:sp>
    </p:spTree>
    <p:extLst>
      <p:ext uri="{BB962C8B-B14F-4D97-AF65-F5344CB8AC3E}">
        <p14:creationId xmlns:p14="http://schemas.microsoft.com/office/powerpoint/2010/main" val="1318905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2563</Words>
  <Application>Microsoft Office PowerPoint</Application>
  <PresentationFormat>Widescreen</PresentationFormat>
  <Paragraphs>507</Paragraphs>
  <Slides>28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Apresentação do PowerPoint</vt:lpstr>
      <vt:lpstr>Pesquisa e Inovação</vt:lpstr>
      <vt:lpstr>Objetivo da Aula </vt:lpstr>
      <vt:lpstr>Apresentação do PowerPoint</vt:lpstr>
      <vt:lpstr>Apresentação do PowerPoint</vt:lpstr>
      <vt:lpstr>Regras de ouro</vt:lpstr>
      <vt:lpstr>Processo de Trabalho - Sprints</vt:lpstr>
      <vt:lpstr>Tempo para o Projeto – 2CCO</vt:lpstr>
      <vt:lpstr>Apresentação do PowerPoint</vt:lpstr>
      <vt:lpstr>PI – 2CCO</vt:lpstr>
      <vt:lpstr>Detalhamento da Sprint 1</vt:lpstr>
      <vt:lpstr>Detalhamento da Sprint 2</vt:lpstr>
      <vt:lpstr>Pesquisa e Inovação</vt:lpstr>
      <vt:lpstr>Conceitos que serão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GABRIEL LIMA DE LANA PEDROSA .</cp:lastModifiedBy>
  <cp:revision>63</cp:revision>
  <dcterms:created xsi:type="dcterms:W3CDTF">2021-08-25T19:26:40Z</dcterms:created>
  <dcterms:modified xsi:type="dcterms:W3CDTF">2022-05-26T02:09:22Z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