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890" r:id="rId6"/>
    <p:sldId id="328" r:id="rId7"/>
    <p:sldId id="1017" r:id="rId8"/>
    <p:sldId id="884" r:id="rId9"/>
    <p:sldId id="878" r:id="rId10"/>
    <p:sldId id="339" r:id="rId11"/>
    <p:sldId id="373" r:id="rId12"/>
    <p:sldId id="325" r:id="rId13"/>
    <p:sldId id="264" r:id="rId14"/>
    <p:sldId id="883" r:id="rId15"/>
    <p:sldId id="1015" r:id="rId16"/>
    <p:sldId id="1018" r:id="rId17"/>
    <p:sldId id="898" r:id="rId18"/>
    <p:sldId id="901" r:id="rId19"/>
    <p:sldId id="1020" r:id="rId20"/>
    <p:sldId id="1021" r:id="rId21"/>
    <p:sldId id="1029" r:id="rId22"/>
    <p:sldId id="914" r:id="rId23"/>
    <p:sldId id="1030" r:id="rId24"/>
    <p:sldId id="1023" r:id="rId25"/>
    <p:sldId id="1034" r:id="rId26"/>
    <p:sldId id="1028" r:id="rId27"/>
    <p:sldId id="1035" r:id="rId28"/>
    <p:sldId id="1032" r:id="rId29"/>
    <p:sldId id="1036" r:id="rId30"/>
    <p:sldId id="1033" r:id="rId31"/>
    <p:sldId id="45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D62"/>
    <a:srgbClr val="F6A6C5"/>
    <a:srgbClr val="FF297B"/>
    <a:srgbClr val="32B9CD"/>
    <a:srgbClr val="0762C8"/>
    <a:srgbClr val="EFB661"/>
    <a:srgbClr val="ED145B"/>
    <a:srgbClr val="FF6C6C"/>
    <a:srgbClr val="63666A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07548-5406-217F-4E94-9F0B11EB3DE4}" v="361" dt="2022-04-26T23:10:07.378"/>
    <p1510:client id="{C0EFB77E-386A-4989-ABD2-5A445CCED0F6}" v="1308" dt="2022-03-24T12:16:46.325"/>
    <p1510:client id="{CC4FAD4C-B3E0-4482-C054-5F3B86EE8619}" v="157" dt="2022-04-27T04:30:26.825"/>
    <p1510:client id="{CE1D9C78-1E69-434A-5184-5E634B97D769}" v="1" dt="2022-04-27T04:30:58.207"/>
    <p1510:client id="{F16933DC-0316-337B-BC9E-4C067AD9E70C}" v="1" dt="2022-04-27T04:30:4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Divisão de Grupos: Na empresa </a:t>
            </a:r>
            <a:r>
              <a:rPr lang="pt-BR" dirty="0" err="1"/>
              <a:t>vc</a:t>
            </a:r>
            <a:r>
              <a:rPr lang="pt-BR" dirty="0"/>
              <a:t> escolhe? </a:t>
            </a:r>
            <a:r>
              <a:rPr lang="pt-BR" dirty="0" err="1"/>
              <a:t>Vc</a:t>
            </a:r>
            <a:r>
              <a:rPr lang="pt-BR" dirty="0"/>
              <a:t> pode mandar seu colega embora? Não tenho expectativa nenhuma que vocês terminem o sem como amigo do seu colega de grupo. Mas sim cortês, simpático, educado com os colegas do grupo. Ficar amigo não é objetivo.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8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07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72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5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4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35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4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7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Investir tempo aqui</a:t>
            </a:r>
          </a:p>
          <a:p>
            <a:r>
              <a:rPr lang="pt-BR" dirty="0"/>
              <a:t>Quem se esconde: como vamos saber?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7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Descobrimento. Acha que gosta de Dev. </a:t>
            </a:r>
          </a:p>
          <a:p>
            <a:r>
              <a:rPr lang="pt-BR"/>
              <a:t>Mas precisa conhecer os itens de análise e desenvolvimento de sistemas para ter certeza.</a:t>
            </a:r>
          </a:p>
          <a:p>
            <a:r>
              <a:rPr lang="pt-BR"/>
              <a:t>Abrir a mente e experimentar as coisas pra ter certeza. Java e ferramentas.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8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9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6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6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ngimg.com/download/462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áfico, Gráfico de radar&#10;&#10;Descrição gerada automaticamente">
            <a:extLst>
              <a:ext uri="{FF2B5EF4-FFF2-40B4-BE49-F238E27FC236}">
                <a16:creationId xmlns:a16="http://schemas.microsoft.com/office/drawing/2014/main" id="{8ECB7690-7272-493B-A9D5-3774051C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8" t="1346" r="10948"/>
          <a:stretch/>
        </p:blipFill>
        <p:spPr>
          <a:xfrm>
            <a:off x="0" y="92278"/>
            <a:ext cx="5702365" cy="676572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6A5F8F-A308-44FC-ABA6-10E1DF037D89}"/>
              </a:ext>
            </a:extLst>
          </p:cNvPr>
          <p:cNvSpPr/>
          <p:nvPr/>
        </p:nvSpPr>
        <p:spPr>
          <a:xfrm>
            <a:off x="5323692" y="4814402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0F73D-C4E0-421A-AD4F-067BF4B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986" y="-8135"/>
            <a:ext cx="3250105" cy="524764"/>
          </a:xfrm>
        </p:spPr>
        <p:txBody>
          <a:bodyPr/>
          <a:lstStyle/>
          <a:p>
            <a:r>
              <a:rPr lang="pt-BR" dirty="0"/>
              <a:t>PI – 2CCO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B61E2-809B-4463-8BC0-618322B432EE}"/>
              </a:ext>
            </a:extLst>
          </p:cNvPr>
          <p:cNvSpPr txBox="1"/>
          <p:nvPr/>
        </p:nvSpPr>
        <p:spPr>
          <a:xfrm>
            <a:off x="0" y="6581001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Business Vectors by </a:t>
            </a:r>
            <a:r>
              <a:rPr lang="en-US" sz="1200" dirty="0" err="1"/>
              <a:t>Vecteezy</a:t>
            </a:r>
            <a:endParaRPr lang="pt-BR" sz="1200" dirty="0"/>
          </a:p>
        </p:txBody>
      </p:sp>
      <p:pic>
        <p:nvPicPr>
          <p:cNvPr id="14" name="Imagem 13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B106854-E623-4530-A890-2B57F9529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17" y="3447177"/>
            <a:ext cx="965204" cy="138999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316F9D4-718A-4083-837E-AF94DD7D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1314" y="4297242"/>
            <a:ext cx="509390" cy="50939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377325-0026-4F8D-9086-BB1A1D320759}"/>
              </a:ext>
            </a:extLst>
          </p:cNvPr>
          <p:cNvSpPr txBox="1"/>
          <p:nvPr/>
        </p:nvSpPr>
        <p:spPr>
          <a:xfrm>
            <a:off x="5632876" y="4932322"/>
            <a:ext cx="322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IDEAÇÃO E ESPECIFICAÇÃO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Definição do Negócio/Ideia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Lições Aprendidas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Organização &amp; Planejamento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Especificação Funcional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F4E8A58-63B8-48D6-AF02-1774972761FF}"/>
              </a:ext>
            </a:extLst>
          </p:cNvPr>
          <p:cNvSpPr/>
          <p:nvPr/>
        </p:nvSpPr>
        <p:spPr>
          <a:xfrm>
            <a:off x="4984780" y="4699877"/>
            <a:ext cx="648000" cy="646331"/>
          </a:xfrm>
          <a:prstGeom prst="ellipse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S1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20C58-6F03-4DEA-947A-70FABB9C71B0}"/>
              </a:ext>
            </a:extLst>
          </p:cNvPr>
          <p:cNvSpPr txBox="1"/>
          <p:nvPr/>
        </p:nvSpPr>
        <p:spPr>
          <a:xfrm>
            <a:off x="8805627" y="4993660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ED145B"/>
                </a:solidFill>
              </a:rPr>
              <a:t>Entregáveis no próximo slide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E1B84A-E6A6-424E-989B-9482D576CF1E}"/>
              </a:ext>
            </a:extLst>
          </p:cNvPr>
          <p:cNvCxnSpPr/>
          <p:nvPr/>
        </p:nvCxnSpPr>
        <p:spPr>
          <a:xfrm flipH="1">
            <a:off x="4518180" y="6432873"/>
            <a:ext cx="81831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E8A11B7-E03B-4ECA-BA8F-3C0DBA05A50A}"/>
              </a:ext>
            </a:extLst>
          </p:cNvPr>
          <p:cNvSpPr/>
          <p:nvPr/>
        </p:nvSpPr>
        <p:spPr>
          <a:xfrm>
            <a:off x="4431546" y="6366246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D7ACDF-616B-4739-94E7-3EA94C968BC1}"/>
              </a:ext>
            </a:extLst>
          </p:cNvPr>
          <p:cNvSpPr/>
          <p:nvPr/>
        </p:nvSpPr>
        <p:spPr>
          <a:xfrm>
            <a:off x="5323692" y="2732458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37AD63D-6FD5-40AB-B8B5-F15048BEBD6A}"/>
              </a:ext>
            </a:extLst>
          </p:cNvPr>
          <p:cNvSpPr/>
          <p:nvPr/>
        </p:nvSpPr>
        <p:spPr>
          <a:xfrm>
            <a:off x="5323691" y="650514"/>
            <a:ext cx="6539445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83AF60-4D72-4718-94A4-5B9508DB8493}"/>
              </a:ext>
            </a:extLst>
          </p:cNvPr>
          <p:cNvSpPr txBox="1"/>
          <p:nvPr/>
        </p:nvSpPr>
        <p:spPr>
          <a:xfrm>
            <a:off x="5631649" y="2851150"/>
            <a:ext cx="305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ESPECIFICAÇÃO &amp; PROTÓTIPOS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Espec. Funcional &amp;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Protótipos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endParaRPr lang="pt-BR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ED006-C3AE-4278-8902-D2FF9D1D76FE}"/>
              </a:ext>
            </a:extLst>
          </p:cNvPr>
          <p:cNvSpPr/>
          <p:nvPr/>
        </p:nvSpPr>
        <p:spPr>
          <a:xfrm>
            <a:off x="4983649" y="2621746"/>
            <a:ext cx="648000" cy="6463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S2</a:t>
            </a:r>
            <a:endParaRPr lang="pt-BR" sz="16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4665EB-134F-429E-BC50-806E3B859765}"/>
              </a:ext>
            </a:extLst>
          </p:cNvPr>
          <p:cNvSpPr txBox="1"/>
          <p:nvPr/>
        </p:nvSpPr>
        <p:spPr>
          <a:xfrm>
            <a:off x="5631648" y="779661"/>
            <a:ext cx="3173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r>
              <a:rPr lang="pt-BR" sz="1600" dirty="0"/>
              <a:t> Finalizado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Início do Dev. Front-</a:t>
            </a:r>
            <a:r>
              <a:rPr lang="pt-BR" sz="1600" dirty="0" err="1"/>
              <a:t>end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Qualidade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701B2E5-8208-4D09-8B18-9D57A68CF4B8}"/>
              </a:ext>
            </a:extLst>
          </p:cNvPr>
          <p:cNvSpPr/>
          <p:nvPr/>
        </p:nvSpPr>
        <p:spPr>
          <a:xfrm>
            <a:off x="4983649" y="490667"/>
            <a:ext cx="648000" cy="6463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S3</a:t>
            </a:r>
            <a:endParaRPr lang="pt-BR" sz="16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6C34860-B932-4160-82A7-239EDD64F39A}"/>
              </a:ext>
            </a:extLst>
          </p:cNvPr>
          <p:cNvCxnSpPr>
            <a:cxnSpLocks/>
            <a:endCxn id="29" idx="6"/>
          </p:cNvCxnSpPr>
          <p:nvPr/>
        </p:nvCxnSpPr>
        <p:spPr>
          <a:xfrm rot="10800000" flipV="1">
            <a:off x="2606164" y="4142174"/>
            <a:ext cx="2728678" cy="53212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75FFF1F-052F-4651-A218-E58676540863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 flipV="1">
            <a:off x="2874470" y="2218541"/>
            <a:ext cx="2426925" cy="1607237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9E8926CA-2C3B-4911-8380-EBC2A3D48214}"/>
              </a:ext>
            </a:extLst>
          </p:cNvPr>
          <p:cNvSpPr/>
          <p:nvPr/>
        </p:nvSpPr>
        <p:spPr>
          <a:xfrm>
            <a:off x="2472910" y="4607677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89EE20-4503-4830-93F1-138B8A8A985A}"/>
              </a:ext>
            </a:extLst>
          </p:cNvPr>
          <p:cNvSpPr/>
          <p:nvPr/>
        </p:nvSpPr>
        <p:spPr>
          <a:xfrm>
            <a:off x="2741215" y="3759152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E1DC19-3450-4864-A90D-139BDAF03449}"/>
              </a:ext>
            </a:extLst>
          </p:cNvPr>
          <p:cNvSpPr txBox="1"/>
          <p:nvPr/>
        </p:nvSpPr>
        <p:spPr>
          <a:xfrm>
            <a:off x="8805628" y="2891608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Entregáveis no Próximo Slide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BEB3CBC-E8FB-4A1F-8FB6-6E9C1D34FFC2}"/>
              </a:ext>
            </a:extLst>
          </p:cNvPr>
          <p:cNvSpPr txBox="1"/>
          <p:nvPr/>
        </p:nvSpPr>
        <p:spPr>
          <a:xfrm>
            <a:off x="9699294" y="6257958"/>
            <a:ext cx="2187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17/03/2022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0664C0-4CB6-4A66-8B18-5EA393843106}"/>
              </a:ext>
            </a:extLst>
          </p:cNvPr>
          <p:cNvSpPr txBox="1"/>
          <p:nvPr/>
        </p:nvSpPr>
        <p:spPr>
          <a:xfrm>
            <a:off x="6736602" y="95500"/>
            <a:ext cx="1054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Legenda: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1B7C7-44A0-488C-9351-D9758509673D}"/>
              </a:ext>
            </a:extLst>
          </p:cNvPr>
          <p:cNvSpPr txBox="1"/>
          <p:nvPr/>
        </p:nvSpPr>
        <p:spPr>
          <a:xfrm>
            <a:off x="7717125" y="95500"/>
            <a:ext cx="5165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Conteúdo</a:t>
            </a:r>
            <a:r>
              <a:rPr lang="pt-BR" sz="1600" b="1" dirty="0"/>
              <a:t> </a:t>
            </a:r>
            <a:r>
              <a:rPr lang="pt-BR" sz="1600" dirty="0"/>
              <a:t> /  </a:t>
            </a:r>
            <a:r>
              <a:rPr lang="pt-BR" sz="1600" b="1" dirty="0">
                <a:solidFill>
                  <a:schemeClr val="accent4"/>
                </a:solidFill>
              </a:rPr>
              <a:t>Entregável PI  </a:t>
            </a:r>
            <a:r>
              <a:rPr lang="pt-BR" sz="1600" dirty="0"/>
              <a:t>/ </a:t>
            </a:r>
            <a:r>
              <a:rPr lang="pt-BR" sz="1600" b="1" dirty="0"/>
              <a:t> </a:t>
            </a:r>
            <a:r>
              <a:rPr lang="pt-BR" sz="1600" dirty="0"/>
              <a:t>Onde Estamos  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48DE77E-747D-4B37-B978-59E702FA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646516" y="62698"/>
            <a:ext cx="354229" cy="35422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F8AB5A8-5630-4204-86A1-26475F83C1FB}"/>
              </a:ext>
            </a:extLst>
          </p:cNvPr>
          <p:cNvSpPr txBox="1"/>
          <p:nvPr/>
        </p:nvSpPr>
        <p:spPr>
          <a:xfrm>
            <a:off x="9711323" y="4171064"/>
            <a:ext cx="2187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28/04/2022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276C79-A56A-4502-8B46-B31FDAE31DA3}"/>
              </a:ext>
            </a:extLst>
          </p:cNvPr>
          <p:cNvSpPr txBox="1"/>
          <p:nvPr/>
        </p:nvSpPr>
        <p:spPr>
          <a:xfrm>
            <a:off x="9711323" y="2085910"/>
            <a:ext cx="2193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02/06/2022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81E163-5AF5-4071-B6E8-7C9BC40402B5}"/>
              </a:ext>
            </a:extLst>
          </p:cNvPr>
          <p:cNvSpPr txBox="1"/>
          <p:nvPr/>
        </p:nvSpPr>
        <p:spPr>
          <a:xfrm>
            <a:off x="8805628" y="791693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Sem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4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EF2939-3CB2-4EA9-8615-42320ADF7F18}"/>
              </a:ext>
            </a:extLst>
          </p:cNvPr>
          <p:cNvSpPr txBox="1"/>
          <p:nvPr/>
        </p:nvSpPr>
        <p:spPr>
          <a:xfrm>
            <a:off x="1611350" y="300744"/>
            <a:ext cx="48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18" grpId="0" animBg="1"/>
      <p:bldP spid="27" grpId="0"/>
      <p:bldP spid="20" grpId="0" animBg="1"/>
      <p:bldP spid="3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1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3884423"/>
            <a:ext cx="4214531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: </a:t>
            </a:r>
            <a:r>
              <a:rPr lang="pt-BR" sz="1451" b="1" dirty="0">
                <a:solidFill>
                  <a:srgbClr val="E6005A"/>
                </a:solidFill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Visita (Virtual):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1143248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Ambiente Azure + 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Site estático institucional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Escopo, 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Diagrama de BD v1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Desenho da Solução v1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163015" y="1168645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Plano de resposta -Lições Aprendidas: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Definição do Negócio (Ideia aprovada):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Site Institucional –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Baixa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Mapa de Empatia: </a:t>
            </a:r>
            <a:r>
              <a:rPr lang="pt-BR" sz="1451" b="1" dirty="0">
                <a:solidFill>
                  <a:srgbClr val="E6005A"/>
                </a:solidFill>
              </a:rPr>
              <a:t>Socioemocional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Estrutura do Projeto </a:t>
            </a:r>
            <a:r>
              <a:rPr lang="pt-BR" sz="1451" b="1" dirty="0" err="1"/>
              <a:t>SpringBoot</a:t>
            </a:r>
            <a:r>
              <a:rPr lang="pt-BR" sz="1451" b="1" dirty="0"/>
              <a:t> Funcionando: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Back-</a:t>
            </a:r>
            <a:r>
              <a:rPr lang="pt-BR" sz="1451" b="1" dirty="0" err="1"/>
              <a:t>end</a:t>
            </a:r>
            <a:r>
              <a:rPr lang="pt-BR" sz="1451" b="1" dirty="0"/>
              <a:t> – Login e </a:t>
            </a:r>
            <a:r>
              <a:rPr lang="pt-BR" sz="1451" b="1" dirty="0" err="1"/>
              <a:t>Logoff</a:t>
            </a:r>
            <a:r>
              <a:rPr lang="pt-BR" sz="1451" b="1" dirty="0"/>
              <a:t> funcionando com </a:t>
            </a:r>
            <a:r>
              <a:rPr lang="pt-BR" sz="1451" b="1" dirty="0" err="1"/>
              <a:t>Postman</a:t>
            </a:r>
            <a:r>
              <a:rPr lang="pt-BR" sz="1451" b="1" dirty="0"/>
              <a:t>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Projeto Individual: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 + 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Classe Abstrata ou  Interface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</a:t>
            </a:r>
            <a:r>
              <a:rPr lang="pt-BR" sz="1451" b="1" dirty="0" err="1"/>
              <a:t>Strategy</a:t>
            </a:r>
            <a:r>
              <a:rPr lang="pt-BR" sz="1451" b="1" dirty="0"/>
              <a:t>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440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2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4798823"/>
            <a:ext cx="4407446" cy="1765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Pesquisa in Loco  (PRESENCIAL):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641446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Projetos Atualizados no GitHub</a:t>
            </a:r>
          </a:p>
          <a:p>
            <a:pPr>
              <a:lnSpc>
                <a:spcPct val="150000"/>
              </a:lnSpc>
            </a:pPr>
            <a:r>
              <a:rPr lang="pt-BR" sz="1451" b="1" dirty="0"/>
              <a:t>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 Atualizados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BPMN 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Diagrama de BD v2</a:t>
            </a:r>
          </a:p>
          <a:p>
            <a:pPr>
              <a:lnSpc>
                <a:spcPct val="150000"/>
              </a:lnSpc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 Atualizado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Controle da Execução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Lições Aprendidas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AWS Básico configurado (Back + BD)</a:t>
            </a:r>
          </a:p>
          <a:p>
            <a:pPr>
              <a:lnSpc>
                <a:spcPct val="150000"/>
              </a:lnSpc>
            </a:pP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341435" y="506810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Especificação das Métricas e Dashboard: </a:t>
            </a:r>
            <a:r>
              <a:rPr lang="pt-BR" sz="1451" b="1" dirty="0">
                <a:solidFill>
                  <a:srgbClr val="E6005A"/>
                </a:solidFill>
              </a:rPr>
              <a:t>Pesquisa e Inovação &amp; 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Desenho Técnico da Solução: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Funil de Vendas: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Testes de Usabilidade: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2 APIS de CRUDS (</a:t>
            </a:r>
            <a:r>
              <a:rPr lang="pt-BR" sz="1451" b="1" dirty="0" err="1"/>
              <a:t>SpringBoot</a:t>
            </a:r>
            <a:r>
              <a:rPr lang="pt-BR" sz="1451" b="1" dirty="0"/>
              <a:t> + ORM):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Login/</a:t>
            </a:r>
            <a:r>
              <a:rPr lang="pt-BR" sz="1451" b="1" dirty="0" err="1"/>
              <a:t>Logoff</a:t>
            </a:r>
            <a:r>
              <a:rPr lang="pt-BR" sz="1451" b="1" dirty="0"/>
              <a:t> com ORM: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Documentação das APIs (Swagger) com tratativa de erro: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Documento de Layout (Entrada/Saída) de Dados: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(</a:t>
            </a:r>
            <a:r>
              <a:rPr lang="pt-BR" sz="1451" b="1" dirty="0" err="1"/>
              <a:t>Observer</a:t>
            </a:r>
            <a:r>
              <a:rPr lang="pt-BR" sz="1451" b="1" dirty="0"/>
              <a:t>, </a:t>
            </a:r>
            <a:r>
              <a:rPr lang="pt-BR" sz="1451" b="1" dirty="0" err="1"/>
              <a:t>Adapter</a:t>
            </a:r>
            <a:r>
              <a:rPr lang="pt-BR" sz="1451" b="1" dirty="0"/>
              <a:t> ou </a:t>
            </a:r>
            <a:r>
              <a:rPr lang="pt-BR" sz="1451" b="1" dirty="0" err="1"/>
              <a:t>Iterator</a:t>
            </a:r>
            <a:r>
              <a:rPr lang="pt-BR" sz="1451" b="1" dirty="0"/>
              <a:t>)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Implementação de Lista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Exportação em CSV (sem usar componente) 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-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8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8ABB22-FEB6-4728-A209-4420BD8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6" y="496466"/>
            <a:ext cx="7551738" cy="660473"/>
          </a:xfrm>
        </p:spPr>
        <p:txBody>
          <a:bodyPr/>
          <a:lstStyle/>
          <a:p>
            <a:r>
              <a:rPr lang="pt-BR" dirty="0"/>
              <a:t>Conceitos que serão utilizados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798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803566" y="1570777"/>
            <a:ext cx="10682190" cy="430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32" dirty="0"/>
          </a:p>
          <a:p>
            <a:r>
              <a:rPr lang="pt-BR" sz="1632" dirty="0"/>
              <a:t>Vamos pensar em containers (não é Docker), mas pensar que o container é conjunto que precisa estar funcionando ou rodando para um software funcionar.</a:t>
            </a:r>
          </a:p>
          <a:p>
            <a:r>
              <a:rPr lang="pt-BR" sz="1632" dirty="0"/>
              <a:t>Exemplos de Containers  (Representados por grandes quadrados):</a:t>
            </a:r>
          </a:p>
          <a:p>
            <a:endParaRPr lang="pt-BR" sz="1632" dirty="0"/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Aplicação </a:t>
            </a:r>
            <a:r>
              <a:rPr lang="pt-BR" sz="1632" dirty="0" err="1"/>
              <a:t>backend</a:t>
            </a:r>
            <a:r>
              <a:rPr lang="pt-BR" sz="1632" dirty="0"/>
              <a:t>. Ex: Spring MVC, </a:t>
            </a:r>
            <a:r>
              <a:rPr lang="pt-BR" sz="1632" dirty="0" err="1"/>
              <a:t>NodeJs</a:t>
            </a:r>
            <a:r>
              <a:rPr lang="pt-BR" sz="1632" dirty="0"/>
              <a:t>, Asp.NET MVC, etc.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Javascript que roda no Web Browser. Ex: Angular, </a:t>
            </a:r>
            <a:r>
              <a:rPr lang="pt-BR" sz="1632" dirty="0" err="1"/>
              <a:t>JQuery</a:t>
            </a:r>
            <a:r>
              <a:rPr lang="pt-BR" sz="1632" dirty="0"/>
              <a:t>, </a:t>
            </a:r>
            <a:r>
              <a:rPr lang="pt-BR" sz="1632" dirty="0" err="1"/>
              <a:t>React</a:t>
            </a:r>
            <a:r>
              <a:rPr lang="pt-BR" sz="1632" dirty="0"/>
              <a:t>. 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desktop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que roda local. Ex: Java JAR, .NET Windows, C++.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Mobile app</a:t>
            </a:r>
            <a:r>
              <a:rPr lang="pt-BR" sz="1632" dirty="0"/>
              <a:t>: Ex: App IOS, App Android, App </a:t>
            </a:r>
            <a:r>
              <a:rPr lang="pt-BR" sz="1632" dirty="0" err="1"/>
              <a:t>React</a:t>
            </a:r>
            <a:r>
              <a:rPr lang="pt-BR" sz="1632" dirty="0"/>
              <a:t> </a:t>
            </a:r>
            <a:r>
              <a:rPr lang="pt-BR" sz="1632" dirty="0" err="1"/>
              <a:t>Native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console </a:t>
            </a:r>
            <a:r>
              <a:rPr lang="pt-BR" sz="1632" b="1" dirty="0" err="1"/>
              <a:t>application</a:t>
            </a:r>
            <a:r>
              <a:rPr lang="pt-BR" sz="1632" dirty="0"/>
              <a:t>: Ex: "</a:t>
            </a:r>
            <a:r>
              <a:rPr lang="pt-BR" sz="1632" dirty="0" err="1"/>
              <a:t>public</a:t>
            </a:r>
            <a:r>
              <a:rPr lang="pt-BR" sz="1632" dirty="0"/>
              <a:t> </a:t>
            </a:r>
            <a:r>
              <a:rPr lang="pt-BR" sz="1632" dirty="0" err="1"/>
              <a:t>static</a:t>
            </a:r>
            <a:r>
              <a:rPr lang="pt-BR" sz="1632" dirty="0"/>
              <a:t> </a:t>
            </a:r>
            <a:r>
              <a:rPr lang="pt-BR" sz="1632" dirty="0" err="1"/>
              <a:t>void</a:t>
            </a:r>
            <a:r>
              <a:rPr lang="pt-BR" sz="1632" dirty="0"/>
              <a:t> </a:t>
            </a:r>
            <a:r>
              <a:rPr lang="pt-BR" sz="1632" dirty="0" err="1"/>
              <a:t>main</a:t>
            </a:r>
            <a:r>
              <a:rPr lang="pt-BR" sz="1632" dirty="0"/>
              <a:t>" </a:t>
            </a:r>
            <a:r>
              <a:rPr lang="pt-BR" sz="1632" dirty="0" err="1"/>
              <a:t>application</a:t>
            </a:r>
            <a:r>
              <a:rPr lang="pt-BR" sz="1632" dirty="0"/>
              <a:t>, batch, script.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Microservice</a:t>
            </a:r>
            <a:r>
              <a:rPr lang="pt-BR" sz="1632" dirty="0"/>
              <a:t>: Ex: Spring Boot.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Serverless</a:t>
            </a:r>
            <a:r>
              <a:rPr lang="pt-BR" sz="1632" b="1" dirty="0"/>
              <a:t> </a:t>
            </a:r>
            <a:r>
              <a:rPr lang="pt-BR" sz="1632" b="1" dirty="0" err="1"/>
              <a:t>function</a:t>
            </a:r>
            <a:r>
              <a:rPr lang="pt-BR" sz="1632" dirty="0"/>
              <a:t>: Uma função que independe se servidor. Ex: </a:t>
            </a:r>
            <a:r>
              <a:rPr lang="pt-BR" sz="1632" dirty="0" err="1"/>
              <a:t>Amazon</a:t>
            </a:r>
            <a:r>
              <a:rPr lang="pt-BR" sz="1632" dirty="0"/>
              <a:t> Lambda, Azure </a:t>
            </a:r>
            <a:r>
              <a:rPr lang="pt-BR" sz="1632" dirty="0" err="1"/>
              <a:t>Function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Database</a:t>
            </a:r>
            <a:r>
              <a:rPr lang="pt-BR" sz="1632" dirty="0"/>
              <a:t>:  Um banco de dados relacional ou de objetos. Ex: MySQL, SQL Server, Oracle </a:t>
            </a:r>
            <a:r>
              <a:rPr lang="pt-BR" sz="1632" dirty="0" err="1"/>
              <a:t>Database</a:t>
            </a:r>
            <a:r>
              <a:rPr lang="pt-BR" sz="1632" dirty="0"/>
              <a:t>, </a:t>
            </a:r>
            <a:r>
              <a:rPr lang="pt-BR" sz="1632" dirty="0" err="1"/>
              <a:t>MongoDB.C</a:t>
            </a:r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15021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890030" y="245790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9"/>
              <a:ext cx="2566458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, cadastros, doações e funcionalidades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8"/>
              <a:ext cx="2566458" cy="47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e funcionalidades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BC98A7-742F-4C6B-85DC-B886119A53A7}"/>
              </a:ext>
            </a:extLst>
          </p:cNvPr>
          <p:cNvSpPr/>
          <p:nvPr/>
        </p:nvSpPr>
        <p:spPr>
          <a:xfrm>
            <a:off x="683724" y="561386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13DCDB92-6085-44B6-83FA-4BDDF44CB964}"/>
              </a:ext>
            </a:extLst>
          </p:cNvPr>
          <p:cNvGrpSpPr/>
          <p:nvPr/>
        </p:nvGrpSpPr>
        <p:grpSpPr>
          <a:xfrm>
            <a:off x="7179946" y="1481094"/>
            <a:ext cx="2327633" cy="1828602"/>
            <a:chOff x="8741678" y="1501253"/>
            <a:chExt cx="2566458" cy="201622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6607735-1FDB-497E-8A8E-69AC517FDB8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83D9622-5159-49C6-8BA9-3D2F79F1DBD2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SpringBoot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8285A805-DE64-4D9C-8B24-8CF1830874B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764820" y="2484599"/>
            <a:ext cx="300670" cy="2346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764820" y="3890789"/>
            <a:ext cx="462285" cy="69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EDA91A-6D9F-4495-9D2F-30CDCA803FF7}"/>
              </a:ext>
            </a:extLst>
          </p:cNvPr>
          <p:cNvGrpSpPr/>
          <p:nvPr/>
        </p:nvGrpSpPr>
        <p:grpSpPr>
          <a:xfrm>
            <a:off x="6162390" y="2719272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</p:spTree>
    <p:extLst>
      <p:ext uri="{BB962C8B-B14F-4D97-AF65-F5344CB8AC3E}">
        <p14:creationId xmlns:p14="http://schemas.microsoft.com/office/powerpoint/2010/main" val="35084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177375" cy="1171517"/>
            <a:chOff x="2318173" y="2673128"/>
            <a:chExt cx="1177375" cy="1171517"/>
          </a:xfrm>
          <a:solidFill>
            <a:srgbClr val="FF297B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66880" y="2762247"/>
              <a:ext cx="1091863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54575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05142" cy="1171517"/>
            <a:chOff x="8572829" y="2682813"/>
            <a:chExt cx="1305142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599199" y="2748664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55840" cy="1171517"/>
            <a:chOff x="10176970" y="2691598"/>
            <a:chExt cx="135584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5403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9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746005" y="2484599"/>
            <a:ext cx="319485" cy="2155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746005" y="3871619"/>
            <a:ext cx="481100" cy="7179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71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61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5" y="2974922"/>
            <a:ext cx="8758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176971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C708CA4-CC31-456E-B936-70DFE7D359FB}"/>
              </a:ext>
            </a:extLst>
          </p:cNvPr>
          <p:cNvGrpSpPr/>
          <p:nvPr/>
        </p:nvGrpSpPr>
        <p:grpSpPr>
          <a:xfrm>
            <a:off x="6143575" y="2700102"/>
            <a:ext cx="1453817" cy="1279730"/>
            <a:chOff x="6955165" y="2691598"/>
            <a:chExt cx="1453817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40075" cy="1171517"/>
              <a:chOff x="6906208" y="2691598"/>
              <a:chExt cx="1440075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46117" y="2763232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F182FBF-9427-41C7-913E-FC367879BEF8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DOADORCONTROLLER</a:t>
            </a:r>
          </a:p>
        </p:txBody>
      </p:sp>
    </p:spTree>
    <p:extLst>
      <p:ext uri="{BB962C8B-B14F-4D97-AF65-F5344CB8AC3E}">
        <p14:creationId xmlns:p14="http://schemas.microsoft.com/office/powerpoint/2010/main" val="20592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 Doador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4768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DoadorController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cadastro(Doador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doador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52322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IDoadorRepository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08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177375" cy="1171517"/>
            <a:chOff x="3718374" y="2682815"/>
            <a:chExt cx="1177375" cy="1171517"/>
          </a:xfrm>
          <a:solidFill>
            <a:srgbClr val="FF297B"/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913139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956358" y="2484599"/>
            <a:ext cx="109132" cy="2567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863601" y="3912904"/>
            <a:ext cx="92757" cy="7264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49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5" y="2974922"/>
            <a:ext cx="827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176971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E78AD00-BF37-4451-A1B4-9944764704F3}"/>
              </a:ext>
            </a:extLst>
          </p:cNvPr>
          <p:cNvGrpSpPr/>
          <p:nvPr/>
        </p:nvGrpSpPr>
        <p:grpSpPr>
          <a:xfrm>
            <a:off x="6353928" y="2741387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97CB983-133F-4D96-974C-C4AC4C1CBBD4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ONGCONTROLLER</a:t>
            </a:r>
          </a:p>
        </p:txBody>
      </p:sp>
    </p:spTree>
    <p:extLst>
      <p:ext uri="{BB962C8B-B14F-4D97-AF65-F5344CB8AC3E}">
        <p14:creationId xmlns:p14="http://schemas.microsoft.com/office/powerpoint/2010/main" val="29820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–Ong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8541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OngController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IOngRepository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06795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IOngRepository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&lt;Ong&gt;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9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911938" y="2484599"/>
            <a:ext cx="153552" cy="1982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911938" y="3854330"/>
            <a:ext cx="315167" cy="7352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4331D4-4078-440B-9692-DCCAFF395317}"/>
              </a:ext>
            </a:extLst>
          </p:cNvPr>
          <p:cNvGrpSpPr/>
          <p:nvPr/>
        </p:nvGrpSpPr>
        <p:grpSpPr>
          <a:xfrm>
            <a:off x="6323249" y="2682813"/>
            <a:ext cx="1177376" cy="1171517"/>
            <a:chOff x="6968906" y="2691598"/>
            <a:chExt cx="1177376" cy="1171517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177375" cy="1171517"/>
              <a:chOff x="6906208" y="2691598"/>
              <a:chExt cx="1177375" cy="1171517"/>
            </a:xfrm>
            <a:solidFill>
              <a:srgbClr val="FF297B"/>
            </a:solidFill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71605" y="2762256"/>
                <a:ext cx="1036905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dirty="0" err="1"/>
                  <a:t>CampanhaController</a:t>
                </a:r>
                <a:endParaRPr lang="pt-BR" sz="7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68906" y="3380189"/>
              <a:ext cx="117737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6DCDA83-250E-484B-8E0B-071BC424A265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CAMPANHACONTROLLER</a:t>
            </a:r>
          </a:p>
        </p:txBody>
      </p:sp>
    </p:spTree>
    <p:extLst>
      <p:ext uri="{BB962C8B-B14F-4D97-AF65-F5344CB8AC3E}">
        <p14:creationId xmlns:p14="http://schemas.microsoft.com/office/powerpoint/2010/main" val="28542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CampanhaController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9106"/>
              </p:ext>
            </p:extLst>
          </p:nvPr>
        </p:nvGraphicFramePr>
        <p:xfrm>
          <a:off x="1116409" y="1504701"/>
          <a:ext cx="3365707" cy="35720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604791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CampanhaController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4593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CampanhaRepository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6464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postCampanha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(Campanha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novaCampanha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getTudo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&lt;Campanha&gt;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novaCampanha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alterarValor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Double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valorNovo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apagarVakinha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72851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ICampanhaRepository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findByCampanha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nome):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&lt;Campanha&gt;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1271"/>
              </p:ext>
            </p:extLst>
          </p:nvPr>
        </p:nvGraphicFramePr>
        <p:xfrm>
          <a:off x="5052113" y="4420072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InternalResourceViewResolver</a:t>
                      </a:r>
                      <a:r>
                        <a:rPr lang="pt-BR" sz="1600" baseline="0" dirty="0"/>
                        <a:t> </a:t>
                      </a:r>
                    </a:p>
                    <a:p>
                      <a:endParaRPr lang="pt-BR" sz="13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7158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5076754"/>
            <a:ext cx="2252851" cy="5123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258395" y="5432185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177375" cy="1171517"/>
            <a:chOff x="8572829" y="2682813"/>
            <a:chExt cx="1177375" cy="1171517"/>
          </a:xfrm>
          <a:solidFill>
            <a:srgbClr val="FF297B"/>
          </a:solidFill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03110" y="2748038"/>
              <a:ext cx="111681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367050" cy="1171517"/>
            <a:chOff x="10176970" y="2691598"/>
            <a:chExt cx="1367050" cy="1171517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65248" y="2746868"/>
              <a:ext cx="12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863197" y="2484599"/>
            <a:ext cx="202293" cy="1603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863197" y="3816421"/>
            <a:ext cx="363908" cy="7731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4AFD6C8-B2F9-4C21-9D8C-35AD434F8E43}"/>
              </a:ext>
            </a:extLst>
          </p:cNvPr>
          <p:cNvGrpSpPr/>
          <p:nvPr/>
        </p:nvGrpSpPr>
        <p:grpSpPr>
          <a:xfrm>
            <a:off x="6260767" y="2644904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1A9CE2-0670-43B3-85D7-2D7EAF7C6849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DOACAOCONTROLLER</a:t>
            </a:r>
          </a:p>
        </p:txBody>
      </p:sp>
    </p:spTree>
    <p:extLst>
      <p:ext uri="{BB962C8B-B14F-4D97-AF65-F5344CB8AC3E}">
        <p14:creationId xmlns:p14="http://schemas.microsoft.com/office/powerpoint/2010/main" val="7241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DoacaoController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934"/>
              </p:ext>
            </p:extLst>
          </p:nvPr>
        </p:nvGraphicFramePr>
        <p:xfrm>
          <a:off x="1116409" y="1504701"/>
          <a:ext cx="3365707" cy="16058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DoacaoController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DoacoesRepository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597341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doar(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97595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DoacoesRepository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Doacao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307647"/>
            <a:ext cx="1257733" cy="2672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110593"/>
            <a:ext cx="1417962" cy="240028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35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Diagrama – Visão – Componentes – Web </a:t>
            </a:r>
            <a:r>
              <a:rPr lang="pt-BR" sz="3265" err="1"/>
              <a:t>Application</a:t>
            </a:r>
            <a:r>
              <a:rPr lang="pt-BR" sz="3265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079160" cy="15395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562349" y="1913032"/>
            <a:ext cx="3699929" cy="7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4693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 err="1"/>
              <a:t>Database</a:t>
            </a:r>
            <a:endParaRPr lang="pt-BR" sz="1600" b="1" dirty="0"/>
          </a:p>
          <a:p>
            <a:pPr lvl="0" algn="ctr">
              <a:defRPr/>
            </a:pPr>
            <a:r>
              <a:rPr lang="pt-BR" sz="1050" dirty="0"/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000"/>
              <a:t>Armazena os dados (ONG/Doador)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6204580" y="1330295"/>
            <a:ext cx="1664121" cy="1154304"/>
            <a:chOff x="3698718" y="4995618"/>
            <a:chExt cx="2807826" cy="206118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796070" y="5040576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963417" y="5847194"/>
              <a:ext cx="2278426" cy="115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698718" y="4995618"/>
              <a:ext cx="2807826" cy="838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/>
              <a:t>Micro </a:t>
            </a:r>
            <a:r>
              <a:rPr lang="pt-BR" sz="1814" b="1" err="1"/>
              <a:t>service</a:t>
            </a:r>
            <a:endParaRPr lang="pt-BR" sz="1451"/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358402" y="4589590"/>
            <a:ext cx="1775241" cy="1635325"/>
            <a:chOff x="7110470" y="4495336"/>
            <a:chExt cx="2613924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9" cy="8443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schemeClr val="bg2"/>
                  </a:solidFill>
                </a:rPr>
                <a:t>ClientSide</a:t>
              </a:r>
              <a:r>
                <a:rPr lang="pt-BR" sz="1600" b="1" dirty="0">
                  <a:solidFill>
                    <a:schemeClr val="bg2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900" dirty="0">
                  <a:solidFill>
                    <a:schemeClr val="bg2"/>
                  </a:solidFill>
                </a:rPr>
                <a:t>[Container:</a:t>
              </a:r>
              <a:r>
                <a:rPr lang="pt-BR" sz="1200" dirty="0">
                  <a:solidFill>
                    <a:schemeClr val="bg2"/>
                  </a:solidFill>
                </a:rPr>
                <a:t> </a:t>
              </a:r>
              <a:r>
                <a:rPr lang="pt-BR" sz="900" dirty="0">
                  <a:solidFill>
                    <a:schemeClr val="bg2"/>
                  </a:solidFill>
                </a:rPr>
                <a:t>Javascript + </a:t>
              </a:r>
              <a:r>
                <a:rPr lang="pt-BR" sz="1050" dirty="0">
                  <a:solidFill>
                    <a:schemeClr val="bg2"/>
                  </a:solidFill>
                </a:rPr>
                <a:t>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57935" y="5524764"/>
              <a:ext cx="2566459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FF53E97-371C-47FD-8860-6CE61EA7DCC7}"/>
              </a:ext>
            </a:extLst>
          </p:cNvPr>
          <p:cNvGrpSpPr/>
          <p:nvPr/>
        </p:nvGrpSpPr>
        <p:grpSpPr>
          <a:xfrm>
            <a:off x="2552947" y="2682814"/>
            <a:ext cx="1331865" cy="1171517"/>
            <a:chOff x="2318173" y="2673128"/>
            <a:chExt cx="1331865" cy="117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C10CE92-55E8-4A38-95EE-3EBD76160298}"/>
                </a:ext>
              </a:extLst>
            </p:cNvPr>
            <p:cNvSpPr/>
            <p:nvPr/>
          </p:nvSpPr>
          <p:spPr>
            <a:xfrm>
              <a:off x="2318173" y="2673128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CE1AB1-C315-40D2-B2F0-3E4F76C8DE77}"/>
                </a:ext>
              </a:extLst>
            </p:cNvPr>
            <p:cNvSpPr txBox="1"/>
            <p:nvPr/>
          </p:nvSpPr>
          <p:spPr>
            <a:xfrm>
              <a:off x="2371266" y="2750831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DoadorController</a:t>
              </a:r>
              <a:endParaRPr lang="pt-BR" sz="900" b="1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34B2D93-7343-42E8-AAA5-513570B146B0}"/>
              </a:ext>
            </a:extLst>
          </p:cNvPr>
          <p:cNvGrpSpPr/>
          <p:nvPr/>
        </p:nvGrpSpPr>
        <p:grpSpPr>
          <a:xfrm>
            <a:off x="3989140" y="2682814"/>
            <a:ext cx="1416382" cy="1171517"/>
            <a:chOff x="3718374" y="2682815"/>
            <a:chExt cx="1416382" cy="1171517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89EE912-5188-41F7-AB3F-90D5A2818B18}"/>
                </a:ext>
              </a:extLst>
            </p:cNvPr>
            <p:cNvSpPr/>
            <p:nvPr/>
          </p:nvSpPr>
          <p:spPr>
            <a:xfrm>
              <a:off x="3718374" y="2682815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2382B0-1FC4-43F1-9FB5-1A46EE9FC231}"/>
                </a:ext>
              </a:extLst>
            </p:cNvPr>
            <p:cNvSpPr txBox="1"/>
            <p:nvPr/>
          </p:nvSpPr>
          <p:spPr>
            <a:xfrm>
              <a:off x="3855984" y="2748039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OngController</a:t>
              </a:r>
              <a:endParaRPr lang="pt-BR" sz="900" b="1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68C69F-D8C0-4E7D-AFAF-7915FF5A381E}"/>
              </a:ext>
            </a:extLst>
          </p:cNvPr>
          <p:cNvGrpSpPr/>
          <p:nvPr/>
        </p:nvGrpSpPr>
        <p:grpSpPr>
          <a:xfrm>
            <a:off x="8545684" y="2682813"/>
            <a:ext cx="1325596" cy="1171517"/>
            <a:chOff x="8572829" y="2682813"/>
            <a:chExt cx="1325596" cy="117151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BE6448A-E0EB-49AE-8662-37C299E0754C}"/>
                </a:ext>
              </a:extLst>
            </p:cNvPr>
            <p:cNvSpPr/>
            <p:nvPr/>
          </p:nvSpPr>
          <p:spPr>
            <a:xfrm>
              <a:off x="8572829" y="2682813"/>
              <a:ext cx="1177375" cy="1171517"/>
            </a:xfrm>
            <a:prstGeom prst="round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ABF1CC-264B-480C-B940-A2F0AF1E9122}"/>
                </a:ext>
              </a:extLst>
            </p:cNvPr>
            <p:cNvSpPr txBox="1"/>
            <p:nvPr/>
          </p:nvSpPr>
          <p:spPr>
            <a:xfrm>
              <a:off x="8619653" y="2748038"/>
              <a:ext cx="1278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/>
                <a:t>DoacaoController</a:t>
              </a:r>
              <a:endParaRPr lang="pt-BR" sz="900" b="1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BB0A00-1B01-42DA-B5C6-39375608C9DA}"/>
              </a:ext>
            </a:extLst>
          </p:cNvPr>
          <p:cNvGrpSpPr/>
          <p:nvPr/>
        </p:nvGrpSpPr>
        <p:grpSpPr>
          <a:xfrm>
            <a:off x="10176970" y="2691598"/>
            <a:ext cx="1177375" cy="1171517"/>
            <a:chOff x="10176970" y="2691598"/>
            <a:chExt cx="1177375" cy="1171517"/>
          </a:xfrm>
          <a:solidFill>
            <a:srgbClr val="FF297B"/>
          </a:solidFill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435967E-0292-4C09-B213-E1AF5007ED7C}"/>
                </a:ext>
              </a:extLst>
            </p:cNvPr>
            <p:cNvSpPr/>
            <p:nvPr/>
          </p:nvSpPr>
          <p:spPr>
            <a:xfrm>
              <a:off x="10176970" y="2691598"/>
              <a:ext cx="1177375" cy="11715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2BE2479-4450-46B6-A462-D39FE3E8D14F}"/>
                </a:ext>
              </a:extLst>
            </p:cNvPr>
            <p:cNvSpPr txBox="1"/>
            <p:nvPr/>
          </p:nvSpPr>
          <p:spPr>
            <a:xfrm>
              <a:off x="10225928" y="2748038"/>
              <a:ext cx="1079458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800" b="1" dirty="0" err="1"/>
                <a:t>RelatorioController</a:t>
              </a:r>
              <a:endParaRPr lang="pt-BR" sz="800" b="1" dirty="0"/>
            </a:p>
          </p:txBody>
        </p: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37122F-0539-4362-AB4E-75CEF478A4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141635" y="2253471"/>
            <a:ext cx="3117154" cy="4293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47EF3F3-6E3F-4735-8767-955CB74B474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577828" y="2234208"/>
            <a:ext cx="1680961" cy="4486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A234BF9F-1F93-4775-93E0-80196512F73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6847889" y="2484599"/>
            <a:ext cx="217601" cy="2069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4542EC24-7A89-4B74-8342-97A928167AD6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7868701" y="2234208"/>
            <a:ext cx="1265671" cy="4486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D968933-F0AB-4EB5-B82A-82FF8A6C76C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848569" y="2253471"/>
            <a:ext cx="2917089" cy="4381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E993489-7224-4A9F-984F-A9064E1D0A7C}"/>
              </a:ext>
            </a:extLst>
          </p:cNvPr>
          <p:cNvCxnSpPr>
            <a:cxnSpLocks/>
            <a:stCxn id="71" idx="1"/>
            <a:endCxn id="13" idx="2"/>
          </p:cNvCxnSpPr>
          <p:nvPr/>
        </p:nvCxnSpPr>
        <p:spPr>
          <a:xfrm flipH="1" flipV="1">
            <a:off x="3141635" y="3854331"/>
            <a:ext cx="3249003" cy="15529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E3A9E8C5-D863-4565-81DB-0C76C96610E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577828" y="3854331"/>
            <a:ext cx="1792346" cy="15376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D514AAAA-EAF5-44EB-B075-5B498B7ABE8D}"/>
              </a:ext>
            </a:extLst>
          </p:cNvPr>
          <p:cNvCxnSpPr>
            <a:cxnSpLocks/>
            <a:stCxn id="71" idx="0"/>
            <a:endCxn id="53" idx="2"/>
          </p:cNvCxnSpPr>
          <p:nvPr/>
        </p:nvCxnSpPr>
        <p:spPr>
          <a:xfrm flipH="1" flipV="1">
            <a:off x="6847889" y="3863115"/>
            <a:ext cx="379216" cy="7264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0EADECE7-AB93-4936-B2F7-ECDA3B2C0C4E}"/>
              </a:ext>
            </a:extLst>
          </p:cNvPr>
          <p:cNvCxnSpPr>
            <a:cxnSpLocks/>
            <a:stCxn id="71" idx="3"/>
            <a:endCxn id="54" idx="2"/>
          </p:cNvCxnSpPr>
          <p:nvPr/>
        </p:nvCxnSpPr>
        <p:spPr>
          <a:xfrm flipV="1">
            <a:off x="8063571" y="3854330"/>
            <a:ext cx="1070801" cy="15529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78F5114A-9898-4E48-8980-B70DADE461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084035" y="3863115"/>
            <a:ext cx="2681623" cy="15441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86A48CB-B010-47CB-A6A6-A5B8AF57738A}"/>
              </a:ext>
            </a:extLst>
          </p:cNvPr>
          <p:cNvSpPr txBox="1"/>
          <p:nvPr/>
        </p:nvSpPr>
        <p:spPr>
          <a:xfrm>
            <a:off x="2587569" y="2943639"/>
            <a:ext cx="833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12FA021A-9E43-4DB0-90FB-69C22456BADF}"/>
              </a:ext>
            </a:extLst>
          </p:cNvPr>
          <p:cNvSpPr txBox="1"/>
          <p:nvPr/>
        </p:nvSpPr>
        <p:spPr>
          <a:xfrm>
            <a:off x="4069095" y="2943639"/>
            <a:ext cx="858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C8FF7EE-7AD3-4277-802B-D52ABCB9BF03}"/>
              </a:ext>
            </a:extLst>
          </p:cNvPr>
          <p:cNvSpPr txBox="1"/>
          <p:nvPr/>
        </p:nvSpPr>
        <p:spPr>
          <a:xfrm>
            <a:off x="8575744" y="2974922"/>
            <a:ext cx="827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BDFF171-A10C-4151-B0A4-1F09F5D90FDA}"/>
              </a:ext>
            </a:extLst>
          </p:cNvPr>
          <p:cNvSpPr txBox="1"/>
          <p:nvPr/>
        </p:nvSpPr>
        <p:spPr>
          <a:xfrm>
            <a:off x="10221286" y="2966704"/>
            <a:ext cx="817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1C1C1C"/>
                </a:solidFill>
                <a:effectLst/>
                <a:latin typeface="Barlow" panose="00000500000000000000" pitchFamily="2" charset="0"/>
              </a:rPr>
              <a:t>[Component: Spring MVC Rest Controller]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pt-BR" sz="700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C3C2F0-86EE-43D4-9661-9EB3C149578C}"/>
              </a:ext>
            </a:extLst>
          </p:cNvPr>
          <p:cNvSpPr txBox="1"/>
          <p:nvPr/>
        </p:nvSpPr>
        <p:spPr>
          <a:xfrm>
            <a:off x="2552946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doadores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3AA69A4-E80B-43C2-BCDE-27963C962812}"/>
              </a:ext>
            </a:extLst>
          </p:cNvPr>
          <p:cNvSpPr txBox="1"/>
          <p:nvPr/>
        </p:nvSpPr>
        <p:spPr>
          <a:xfrm>
            <a:off x="3979237" y="3394689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Ongs cadastradas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3D7599-2F9E-46D7-A0F5-A690B47D6AF3}"/>
              </a:ext>
            </a:extLst>
          </p:cNvPr>
          <p:cNvGrpSpPr/>
          <p:nvPr/>
        </p:nvGrpSpPr>
        <p:grpSpPr>
          <a:xfrm>
            <a:off x="6245459" y="2691598"/>
            <a:ext cx="1467734" cy="1279730"/>
            <a:chOff x="6955165" y="2691598"/>
            <a:chExt cx="1467734" cy="127973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7CC628E-E93E-4281-B62A-33A2545CCED0}"/>
                </a:ext>
              </a:extLst>
            </p:cNvPr>
            <p:cNvGrpSpPr/>
            <p:nvPr/>
          </p:nvGrpSpPr>
          <p:grpSpPr>
            <a:xfrm>
              <a:off x="6968907" y="2691598"/>
              <a:ext cx="1453992" cy="1171517"/>
              <a:chOff x="6906208" y="2691598"/>
              <a:chExt cx="1453992" cy="1171517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CC352AFF-2052-4F5D-9DB5-9B7D0E0515A5}"/>
                  </a:ext>
                </a:extLst>
              </p:cNvPr>
              <p:cNvSpPr/>
              <p:nvPr/>
            </p:nvSpPr>
            <p:spPr>
              <a:xfrm>
                <a:off x="6906208" y="2691598"/>
                <a:ext cx="1177375" cy="1171517"/>
              </a:xfrm>
              <a:prstGeom prst="roundRect">
                <a:avLst/>
              </a:prstGeom>
              <a:solidFill>
                <a:srgbClr val="32B9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E2E96F9-9CE0-46D7-80C3-A8BF1E58DF93}"/>
                  </a:ext>
                </a:extLst>
              </p:cNvPr>
              <p:cNvSpPr txBox="1"/>
              <p:nvPr/>
            </p:nvSpPr>
            <p:spPr>
              <a:xfrm>
                <a:off x="6960034" y="2761618"/>
                <a:ext cx="14001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 err="1"/>
                  <a:t>CampanhaController</a:t>
                </a:r>
                <a:endParaRPr lang="pt-BR" sz="800" b="1" dirty="0"/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D2CDB1-742A-47FE-BD06-E12B04652221}"/>
                </a:ext>
              </a:extLst>
            </p:cNvPr>
            <p:cNvSpPr txBox="1"/>
            <p:nvPr/>
          </p:nvSpPr>
          <p:spPr>
            <a:xfrm>
              <a:off x="6982254" y="2966704"/>
              <a:ext cx="8663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0" i="0" u="none" strike="noStrike" dirty="0">
                  <a:solidFill>
                    <a:srgbClr val="1C1C1C"/>
                  </a:solidFill>
                  <a:effectLst/>
                  <a:latin typeface="Barlow" panose="00000500000000000000" pitchFamily="2" charset="0"/>
                </a:rPr>
                <a:t>[Component: Spring MVC Rest Controller]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Barlow" panose="00000500000000000000" pitchFamily="2" charset="0"/>
                </a:rPr>
                <a:t>​</a:t>
              </a:r>
              <a:endParaRPr lang="pt-BR" sz="700" dirty="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0080C065-CA16-4D98-A38F-83D6586F23B5}"/>
                </a:ext>
              </a:extLst>
            </p:cNvPr>
            <p:cNvSpPr txBox="1"/>
            <p:nvPr/>
          </p:nvSpPr>
          <p:spPr>
            <a:xfrm>
              <a:off x="6955165" y="3432719"/>
              <a:ext cx="117737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700" dirty="0">
                  <a:solidFill>
                    <a:schemeClr val="tx2"/>
                  </a:solidFill>
                </a:rPr>
                <a:t>Traz os dados das campanhas  cadastradas pelas Ongs</a:t>
              </a:r>
            </a:p>
            <a:p>
              <a:pPr lvl="0" algn="ctr">
                <a:defRPr/>
              </a:pPr>
              <a:endParaRPr lang="pt-BR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51467BF-0F8D-4570-BB6C-9DF43B16818B}"/>
              </a:ext>
            </a:extLst>
          </p:cNvPr>
          <p:cNvSpPr txBox="1"/>
          <p:nvPr/>
        </p:nvSpPr>
        <p:spPr>
          <a:xfrm>
            <a:off x="8531943" y="3422216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das doações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32CD93A-B27E-413C-B266-24D1D562AA2A}"/>
              </a:ext>
            </a:extLst>
          </p:cNvPr>
          <p:cNvSpPr txBox="1"/>
          <p:nvPr/>
        </p:nvSpPr>
        <p:spPr>
          <a:xfrm>
            <a:off x="10176970" y="3429000"/>
            <a:ext cx="117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800" dirty="0">
                <a:solidFill>
                  <a:schemeClr val="tx2"/>
                </a:solidFill>
              </a:rPr>
              <a:t>Traz os dados dos relatórios gerados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39CE895-6FD0-4761-9FB8-A6195A465ED7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RELATORIOCONTROLLER</a:t>
            </a:r>
          </a:p>
        </p:txBody>
      </p:sp>
    </p:spTree>
    <p:extLst>
      <p:ext uri="{BB962C8B-B14F-4D97-AF65-F5344CB8AC3E}">
        <p14:creationId xmlns:p14="http://schemas.microsoft.com/office/powerpoint/2010/main" val="25035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 lIns="91440" tIns="45720" rIns="91440" bIns="45720" anchor="t"/>
          <a:lstStyle/>
          <a:p>
            <a:r>
              <a:rPr lang="pt-BR" sz="3400" dirty="0">
                <a:latin typeface="Exo 2"/>
              </a:rPr>
              <a:t>Diagrama de Classes – </a:t>
            </a:r>
            <a:r>
              <a:rPr lang="pt-BR" sz="3400" dirty="0" err="1">
                <a:latin typeface="Exo 2"/>
              </a:rPr>
              <a:t>RelatorioController</a:t>
            </a:r>
            <a:endParaRPr lang="pt-BR" sz="3400" dirty="0">
              <a:latin typeface="Exo 2"/>
            </a:endParaRP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585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RelatorioController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RelatorioRepository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gravaArquivoCsv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ListaObj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DadosCsv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lista, 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b="0" i="0" kern="1200" dirty="0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>
                          <a:solidFill>
                            <a:srgbClr val="E70D6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nomeArq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montarDados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0466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RelatorioRepository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Relatorio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975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58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Objetivos das Arquitetura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Cenários Chave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é crítico para o negócio?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gera alto impacto?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Fazer a visão global (overview) da Aplicação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o tipo da sua aplicação (WEB, Mobile, </a:t>
            </a:r>
            <a:r>
              <a:rPr lang="pt-BR" sz="1814" dirty="0" err="1">
                <a:solidFill>
                  <a:srgbClr val="253746"/>
                </a:solidFill>
              </a:rPr>
              <a:t>etc</a:t>
            </a:r>
            <a:r>
              <a:rPr lang="pt-BR" sz="1814" dirty="0">
                <a:solidFill>
                  <a:srgbClr val="253746"/>
                </a:solidFill>
              </a:rPr>
              <a:t>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as restrições no desenvolvimento (Rede, Segurança, Sistema Operacional)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estilos importantes de arquitetura (Camadas, SOA) – Vamos ver mais a frente.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as tecnologias relevantes (Spring, Node.JS)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Desenhar no quadro ou folha de papel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assuntos chaves (Key </a:t>
            </a:r>
            <a:r>
              <a:rPr lang="pt-BR" sz="2539" dirty="0" err="1">
                <a:solidFill>
                  <a:srgbClr val="253746"/>
                </a:solidFill>
              </a:rPr>
              <a:t>Issues</a:t>
            </a:r>
            <a:r>
              <a:rPr lang="pt-BR" sz="2539" dirty="0">
                <a:solidFill>
                  <a:srgbClr val="253746"/>
                </a:solidFill>
              </a:rPr>
              <a:t>: Qualidade, </a:t>
            </a:r>
            <a:r>
              <a:rPr lang="pt-BR" sz="2539" dirty="0" err="1">
                <a:solidFill>
                  <a:srgbClr val="253746"/>
                </a:solidFill>
              </a:rPr>
              <a:t>Deploy</a:t>
            </a:r>
            <a:r>
              <a:rPr lang="pt-BR" sz="2539" dirty="0">
                <a:solidFill>
                  <a:srgbClr val="253746"/>
                </a:solidFill>
              </a:rPr>
              <a:t>, Execução, Usabilidade)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Cuidar dos itens Transversais (</a:t>
            </a:r>
            <a:r>
              <a:rPr lang="pt-BR" sz="2539" dirty="0" err="1">
                <a:solidFill>
                  <a:srgbClr val="253746"/>
                </a:solidFill>
              </a:rPr>
              <a:t>Caching</a:t>
            </a:r>
            <a:r>
              <a:rPr lang="pt-BR" sz="2539" dirty="0">
                <a:solidFill>
                  <a:srgbClr val="253746"/>
                </a:solidFill>
              </a:rPr>
              <a:t>, Comunicação, Autenticação, </a:t>
            </a:r>
            <a:r>
              <a:rPr lang="pt-BR" sz="2539" dirty="0" err="1">
                <a:solidFill>
                  <a:srgbClr val="253746"/>
                </a:solidFill>
              </a:rPr>
              <a:t>etc</a:t>
            </a:r>
            <a:r>
              <a:rPr lang="pt-BR" sz="2539" dirty="0">
                <a:solidFill>
                  <a:srgbClr val="253746"/>
                </a:solidFill>
              </a:rPr>
              <a:t>).</a:t>
            </a:r>
          </a:p>
          <a:p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/>
              <a:t>Passo a Passo – Desenho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44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Feedback da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Escopo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Arquitetura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A7F6CD-4F77-4E9F-80DE-A4D588C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Aula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26716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EF316-A99F-4525-8F56-1D9A21630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67931"/>
            <a:ext cx="12192000" cy="1580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/>
              <a:t>Bem vindos a Sprint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09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D2184B4-81A1-4DEC-8119-955C23CCB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4956" y="2529953"/>
            <a:ext cx="8442087" cy="1485901"/>
          </a:xfrm>
        </p:spPr>
        <p:txBody>
          <a:bodyPr/>
          <a:lstStyle/>
          <a:p>
            <a:r>
              <a:rPr lang="pt-BR" sz="3200" dirty="0"/>
              <a:t>“Não bastar ser, precisa parecer.</a:t>
            </a:r>
          </a:p>
          <a:p>
            <a:r>
              <a:rPr lang="pt-BR" sz="3200" dirty="0"/>
              <a:t>Se parecer o que não é, aparece”</a:t>
            </a:r>
          </a:p>
          <a:p>
            <a:endParaRPr lang="en-US" sz="3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797369-FD96-40E6-8B61-209D987AF57C}"/>
              </a:ext>
            </a:extLst>
          </p:cNvPr>
          <p:cNvCxnSpPr>
            <a:cxnSpLocks/>
          </p:cNvCxnSpPr>
          <p:nvPr/>
        </p:nvCxnSpPr>
        <p:spPr>
          <a:xfrm flipH="1">
            <a:off x="4136784" y="4492825"/>
            <a:ext cx="39184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F324DC6-451E-459C-B076-D6CDFCC9A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761" y="2320321"/>
            <a:ext cx="9280477" cy="36654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Aluno que </a:t>
            </a:r>
            <a:r>
              <a:rPr lang="pt-BR" b="1" dirty="0">
                <a:latin typeface="+mn-lt"/>
              </a:rPr>
              <a:t>desistir</a:t>
            </a:r>
            <a:r>
              <a:rPr lang="pt-BR" dirty="0">
                <a:latin typeface="+mn-lt"/>
              </a:rPr>
              <a:t> do Grupo ou do Projeto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O grupo que se </a:t>
            </a:r>
            <a:r>
              <a:rPr lang="pt-BR" b="1" dirty="0">
                <a:latin typeface="+mn-lt"/>
              </a:rPr>
              <a:t>desintegrar ou dividir </a:t>
            </a:r>
            <a:r>
              <a:rPr lang="pt-BR" dirty="0">
                <a:latin typeface="+mn-lt"/>
              </a:rPr>
              <a:t>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</a:t>
            </a:r>
            <a:r>
              <a:rPr lang="pt-BR" dirty="0">
                <a:latin typeface="+mn-lt"/>
              </a:rPr>
              <a:t> </a:t>
            </a:r>
            <a:r>
              <a:rPr lang="pt-BR" b="1" dirty="0">
                <a:latin typeface="+mn-lt"/>
              </a:rPr>
              <a:t>plágio</a:t>
            </a:r>
            <a:r>
              <a:rPr lang="pt-BR" dirty="0">
                <a:latin typeface="+mn-lt"/>
              </a:rPr>
              <a:t> for detectado, o grupo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 não entregar </a:t>
            </a:r>
            <a:r>
              <a:rPr lang="pt-BR" dirty="0">
                <a:latin typeface="+mn-lt"/>
              </a:rPr>
              <a:t>o </a:t>
            </a:r>
            <a:r>
              <a:rPr lang="pt-BR" i="1" dirty="0" err="1">
                <a:latin typeface="+mn-lt"/>
              </a:rPr>
              <a:t>minimum</a:t>
            </a: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minimorum</a:t>
            </a:r>
            <a:r>
              <a:rPr lang="pt-BR" i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do projeto, o grupo estará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8D58C-CEAF-4ED1-88E1-2D9670F5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10" y="1245096"/>
            <a:ext cx="8587560" cy="660473"/>
          </a:xfrm>
        </p:spPr>
        <p:txBody>
          <a:bodyPr/>
          <a:lstStyle/>
          <a:p>
            <a:r>
              <a:rPr lang="pt-BR" dirty="0"/>
              <a:t>Regras de ouro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155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F46F-C439-4127-9411-DD0DF943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3" y="161247"/>
            <a:ext cx="7573963" cy="660473"/>
          </a:xfrm>
        </p:spPr>
        <p:txBody>
          <a:bodyPr/>
          <a:lstStyle/>
          <a:p>
            <a:r>
              <a:rPr lang="pt-BR" dirty="0"/>
              <a:t>Processo de Trabalho - Sprints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31" name="Retângulo 30"/>
          <p:cNvSpPr/>
          <p:nvPr/>
        </p:nvSpPr>
        <p:spPr>
          <a:xfrm>
            <a:off x="7781288" y="3372507"/>
            <a:ext cx="2319776" cy="74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32" dirty="0"/>
              <a:t>   Entregar/Validar</a:t>
            </a:r>
          </a:p>
        </p:txBody>
      </p:sp>
      <p:sp>
        <p:nvSpPr>
          <p:cNvPr id="32" name="Pentágono 31"/>
          <p:cNvSpPr/>
          <p:nvPr/>
        </p:nvSpPr>
        <p:spPr>
          <a:xfrm>
            <a:off x="3466131" y="3372946"/>
            <a:ext cx="4699541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3" name="Pentágono 32"/>
          <p:cNvSpPr/>
          <p:nvPr/>
        </p:nvSpPr>
        <p:spPr>
          <a:xfrm>
            <a:off x="1521077" y="3372122"/>
            <a:ext cx="2305407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cxnSp>
        <p:nvCxnSpPr>
          <p:cNvPr id="34" name="Conector reto 33"/>
          <p:cNvCxnSpPr/>
          <p:nvPr/>
        </p:nvCxnSpPr>
        <p:spPr>
          <a:xfrm>
            <a:off x="1669488" y="2659634"/>
            <a:ext cx="839104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5" y="2053332"/>
            <a:ext cx="735911" cy="735911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3336884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43" name="Elipse 42"/>
          <p:cNvSpPr/>
          <p:nvPr/>
        </p:nvSpPr>
        <p:spPr>
          <a:xfrm>
            <a:off x="3550315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5" name="Elipse 44"/>
          <p:cNvSpPr/>
          <p:nvPr/>
        </p:nvSpPr>
        <p:spPr>
          <a:xfrm>
            <a:off x="1521078" y="2524503"/>
            <a:ext cx="259933" cy="26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7" name="CaixaDeTexto 46"/>
          <p:cNvSpPr txBox="1"/>
          <p:nvPr/>
        </p:nvSpPr>
        <p:spPr>
          <a:xfrm>
            <a:off x="210047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+mj-lt"/>
              </a:rPr>
              <a:t>PRESENCIAL</a:t>
            </a:r>
          </a:p>
        </p:txBody>
      </p:sp>
      <p:sp>
        <p:nvSpPr>
          <p:cNvPr id="48" name="Elipse 47"/>
          <p:cNvSpPr/>
          <p:nvPr/>
        </p:nvSpPr>
        <p:spPr>
          <a:xfrm>
            <a:off x="246565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2" name="CaixaDeTexto 51"/>
          <p:cNvSpPr txBox="1"/>
          <p:nvPr/>
        </p:nvSpPr>
        <p:spPr>
          <a:xfrm>
            <a:off x="1815622" y="3463766"/>
            <a:ext cx="164019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Direcionamento</a:t>
            </a:r>
          </a:p>
          <a:p>
            <a:pPr algn="ctr"/>
            <a:r>
              <a:rPr lang="pt-BR" sz="1632"/>
              <a:t>Planejamento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450724" y="3589377"/>
            <a:ext cx="304850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2"/>
              <a:t>Construir/Desenvolver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182710" y="3756859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1632"/>
          </a:p>
        </p:txBody>
      </p:sp>
      <p:sp>
        <p:nvSpPr>
          <p:cNvPr id="59" name="CaixaDeTexto 58"/>
          <p:cNvSpPr txBox="1"/>
          <p:nvPr/>
        </p:nvSpPr>
        <p:spPr>
          <a:xfrm>
            <a:off x="4561122" y="2081660"/>
            <a:ext cx="216758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Suporte Especialistas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009880" y="2081660"/>
            <a:ext cx="1290738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Professores</a:t>
            </a:r>
          </a:p>
        </p:txBody>
      </p:sp>
      <p:pic>
        <p:nvPicPr>
          <p:cNvPr id="65" name="Picture 6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35" y="1143248"/>
            <a:ext cx="927365" cy="927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/>
          <p:cNvSpPr txBox="1"/>
          <p:nvPr/>
        </p:nvSpPr>
        <p:spPr>
          <a:xfrm>
            <a:off x="1897377" y="4279573"/>
            <a:ext cx="1476687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Planejamento 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113954" y="4279573"/>
            <a:ext cx="1754006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Desenvolvimento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089902" y="4279573"/>
            <a:ext cx="186461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Revisão</a:t>
            </a:r>
          </a:p>
          <a:p>
            <a:pPr algn="ctr"/>
            <a:r>
              <a:rPr lang="pt-BR" sz="1632" dirty="0"/>
              <a:t>Lições Aprendidas</a:t>
            </a:r>
          </a:p>
        </p:txBody>
      </p:sp>
      <p:pic>
        <p:nvPicPr>
          <p:cNvPr id="71" name="Picture 10" descr="http://biznesmind.pl/wp-content/uploads/2015/02/coaching_ico_0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51" y="1273862"/>
            <a:ext cx="816249" cy="8162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6891021" y="2081660"/>
            <a:ext cx="1638590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Socioemocional</a:t>
            </a:r>
          </a:p>
        </p:txBody>
      </p:sp>
      <p:grpSp>
        <p:nvGrpSpPr>
          <p:cNvPr id="89" name="Agrupar 88"/>
          <p:cNvGrpSpPr/>
          <p:nvPr/>
        </p:nvGrpSpPr>
        <p:grpSpPr>
          <a:xfrm>
            <a:off x="2453587" y="5126988"/>
            <a:ext cx="6568622" cy="1435138"/>
            <a:chOff x="3647828" y="1044327"/>
            <a:chExt cx="7242591" cy="1582388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155" y="1224327"/>
              <a:ext cx="720000" cy="72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647828" y="1971047"/>
              <a:ext cx="166708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Troca de </a:t>
              </a:r>
            </a:p>
            <a:p>
              <a:pPr algn="ctr"/>
              <a:r>
                <a:rPr lang="pt-BR" sz="1632"/>
                <a:t>Conhecimento</a:t>
              </a:r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824" y="1193964"/>
              <a:ext cx="862387" cy="862386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/>
          </p:nvSpPr>
          <p:spPr>
            <a:xfrm>
              <a:off x="5380673" y="1971049"/>
              <a:ext cx="1437313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dirty="0"/>
                <a:t>Auto</a:t>
              </a:r>
            </a:p>
            <a:p>
              <a:pPr algn="ctr"/>
              <a:r>
                <a:rPr lang="pt-BR" sz="1632" dirty="0"/>
                <a:t>aprendizado</a:t>
              </a: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7" y="1179275"/>
              <a:ext cx="765052" cy="765052"/>
            </a:xfrm>
            <a:prstGeom prst="rect">
              <a:avLst/>
            </a:prstGeom>
          </p:spPr>
        </p:pic>
        <p:sp>
          <p:nvSpPr>
            <p:cNvPr id="58" name="CaixaDeTexto 57"/>
            <p:cNvSpPr txBox="1"/>
            <p:nvPr/>
          </p:nvSpPr>
          <p:spPr>
            <a:xfrm>
              <a:off x="6910734" y="1971047"/>
              <a:ext cx="111386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Inovação</a:t>
              </a:r>
            </a:p>
            <a:p>
              <a:pPr algn="ctr"/>
              <a:r>
                <a:rPr lang="pt-BR" sz="1632"/>
                <a:t>Pesquisa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27942" y="1971047"/>
              <a:ext cx="1432011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Metodologia</a:t>
              </a:r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27" y="1044327"/>
              <a:ext cx="900000" cy="900000"/>
            </a:xfrm>
            <a:prstGeom prst="rect">
              <a:avLst/>
            </a:prstGeom>
          </p:spPr>
        </p:pic>
        <p:sp>
          <p:nvSpPr>
            <p:cNvPr id="70" name="CaixaDeTexto 69"/>
            <p:cNvSpPr txBox="1"/>
            <p:nvPr/>
          </p:nvSpPr>
          <p:spPr>
            <a:xfrm>
              <a:off x="9536177" y="1971047"/>
              <a:ext cx="1354242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err="1"/>
                <a:t>WorkShops</a:t>
              </a:r>
              <a:endParaRPr lang="pt-BR" sz="1632"/>
            </a:p>
          </p:txBody>
        </p:sp>
        <p:pic>
          <p:nvPicPr>
            <p:cNvPr id="73" name="Picture 4" descr="Resultado de imagem para scrum icon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2836" y="1233454"/>
              <a:ext cx="886911" cy="88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aixaDeTexto 74"/>
          <p:cNvSpPr txBox="1"/>
          <p:nvPr/>
        </p:nvSpPr>
        <p:spPr>
          <a:xfrm>
            <a:off x="5704157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76" name="Elipse 75"/>
          <p:cNvSpPr/>
          <p:nvPr/>
        </p:nvSpPr>
        <p:spPr>
          <a:xfrm>
            <a:off x="5974141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7" name="CaixaDeTexto 76"/>
          <p:cNvSpPr txBox="1"/>
          <p:nvPr/>
        </p:nvSpPr>
        <p:spPr>
          <a:xfrm>
            <a:off x="439801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78" name="Elipse 77"/>
          <p:cNvSpPr/>
          <p:nvPr/>
        </p:nvSpPr>
        <p:spPr>
          <a:xfrm>
            <a:off x="476319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9" name="CaixaDeTexto 78"/>
          <p:cNvSpPr txBox="1"/>
          <p:nvPr/>
        </p:nvSpPr>
        <p:spPr>
          <a:xfrm>
            <a:off x="7908389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80" name="Elipse 79"/>
          <p:cNvSpPr/>
          <p:nvPr/>
        </p:nvSpPr>
        <p:spPr>
          <a:xfrm>
            <a:off x="8178372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1" name="CaixaDeTexto 80"/>
          <p:cNvSpPr txBox="1"/>
          <p:nvPr/>
        </p:nvSpPr>
        <p:spPr>
          <a:xfrm>
            <a:off x="6786379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2" name="Elipse 81"/>
          <p:cNvSpPr/>
          <p:nvPr/>
        </p:nvSpPr>
        <p:spPr>
          <a:xfrm>
            <a:off x="7151556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5" name="CaixaDeTexto 84"/>
          <p:cNvSpPr txBox="1"/>
          <p:nvPr/>
        </p:nvSpPr>
        <p:spPr>
          <a:xfrm>
            <a:off x="8806237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6" name="Elipse 85"/>
          <p:cNvSpPr/>
          <p:nvPr/>
        </p:nvSpPr>
        <p:spPr>
          <a:xfrm>
            <a:off x="9171414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pic>
        <p:nvPicPr>
          <p:cNvPr id="87" name="Picture 2" descr="Resultado de imagem para CHECKPOINT ICON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1" y="2201478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heck for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99" y="2087692"/>
            <a:ext cx="507127" cy="6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367752" y="2738945"/>
            <a:ext cx="1183337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Orientação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0068867" y="2804253"/>
            <a:ext cx="1220206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Checkpoint</a:t>
            </a:r>
          </a:p>
        </p:txBody>
      </p:sp>
      <p:pic>
        <p:nvPicPr>
          <p:cNvPr id="5128" name="Picture 8" descr="Resultado de imagem para coach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5" y="1140480"/>
            <a:ext cx="932382" cy="9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DD9EE7-8CA9-41CF-9E35-3C2E739872EF}"/>
              </a:ext>
            </a:extLst>
          </p:cNvPr>
          <p:cNvSpPr txBox="1"/>
          <p:nvPr/>
        </p:nvSpPr>
        <p:spPr>
          <a:xfrm>
            <a:off x="4219904" y="1255988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5270C16-A07C-4C4B-BD78-C548B0D87591}"/>
              </a:ext>
            </a:extLst>
          </p:cNvPr>
          <p:cNvSpPr txBox="1"/>
          <p:nvPr/>
        </p:nvSpPr>
        <p:spPr>
          <a:xfrm>
            <a:off x="6464389" y="1254992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DCEF-FBF3-4768-8596-3CF64E9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5" y="180783"/>
            <a:ext cx="8854625" cy="660473"/>
          </a:xfrm>
        </p:spPr>
        <p:txBody>
          <a:bodyPr/>
          <a:lstStyle/>
          <a:p>
            <a:r>
              <a:rPr lang="pt-BR" dirty="0"/>
              <a:t>Tempo para o Projeto – 2CCO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39103-7329-41C8-BCE3-EA5EDAED0A92}"/>
              </a:ext>
            </a:extLst>
          </p:cNvPr>
          <p:cNvGrpSpPr/>
          <p:nvPr/>
        </p:nvGrpSpPr>
        <p:grpSpPr>
          <a:xfrm>
            <a:off x="978414" y="1269965"/>
            <a:ext cx="10022858" cy="2840548"/>
            <a:chOff x="1165686" y="1273862"/>
            <a:chExt cx="10022858" cy="2840548"/>
          </a:xfrm>
        </p:grpSpPr>
        <p:cxnSp>
          <p:nvCxnSpPr>
            <p:cNvPr id="5" name="Conector reto 4"/>
            <p:cNvCxnSpPr>
              <a:cxnSpLocks/>
            </p:cNvCxnSpPr>
            <p:nvPr/>
          </p:nvCxnSpPr>
          <p:spPr>
            <a:xfrm flipH="1">
              <a:off x="3091453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154580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6005A"/>
                  </a:solidFill>
                </a:rPr>
                <a:t>SEG</a:t>
              </a:r>
            </a:p>
          </p:txBody>
        </p:sp>
        <p:cxnSp>
          <p:nvCxnSpPr>
            <p:cNvPr id="8" name="Conector reto 7"/>
            <p:cNvCxnSpPr>
              <a:cxnSpLocks/>
            </p:cNvCxnSpPr>
            <p:nvPr/>
          </p:nvCxnSpPr>
          <p:spPr>
            <a:xfrm flipH="1">
              <a:off x="5115976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3570330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TER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 flipH="1">
              <a:off x="7205807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58392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QUA</a:t>
              </a:r>
            </a:p>
          </p:txBody>
        </p:sp>
        <p:cxnSp>
          <p:nvCxnSpPr>
            <p:cNvPr id="12" name="Conector reto 11"/>
            <p:cNvCxnSpPr>
              <a:cxnSpLocks/>
            </p:cNvCxnSpPr>
            <p:nvPr/>
          </p:nvCxnSpPr>
          <p:spPr>
            <a:xfrm flipH="1">
              <a:off x="9230331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761937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QUI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753204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SEX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426841" y="1506939"/>
              <a:ext cx="1761703" cy="1546017"/>
            </a:xfrm>
            <a:prstGeom prst="rect">
              <a:avLst/>
            </a:prstGeom>
            <a:solidFill>
              <a:srgbClr val="E6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OPEN LAB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400725" y="1491139"/>
              <a:ext cx="1763296" cy="1546017"/>
            </a:xfrm>
            <a:prstGeom prst="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PESQUISA &amp; INOVAÇÃO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222068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80040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165686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Tempo nas Disciplinas</a:t>
              </a:r>
            </a:p>
          </p:txBody>
        </p:sp>
      </p:grpSp>
      <p:sp>
        <p:nvSpPr>
          <p:cNvPr id="30" name="Retângulo 29"/>
          <p:cNvSpPr/>
          <p:nvPr/>
        </p:nvSpPr>
        <p:spPr>
          <a:xfrm>
            <a:off x="1027563" y="4539223"/>
            <a:ext cx="10028860" cy="1567373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272A30"/>
                </a:solidFill>
              </a:rPr>
              <a:t>LIBERDADE COM RESPONSABILIDADE</a:t>
            </a:r>
          </a:p>
        </p:txBody>
      </p:sp>
    </p:spTree>
    <p:extLst>
      <p:ext uri="{BB962C8B-B14F-4D97-AF65-F5344CB8AC3E}">
        <p14:creationId xmlns:p14="http://schemas.microsoft.com/office/powerpoint/2010/main" val="29476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473200" y="3082470"/>
            <a:ext cx="9245600" cy="843644"/>
          </a:xfrm>
        </p:spPr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</a:rPr>
              <a:t>EXPERIMENTAR &amp; PLANEJAR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0779570-0A8B-4A8C-9831-0784BC5298E7}"/>
              </a:ext>
            </a:extLst>
          </p:cNvPr>
          <p:cNvSpPr txBox="1">
            <a:spLocks/>
          </p:cNvSpPr>
          <p:nvPr/>
        </p:nvSpPr>
        <p:spPr>
          <a:xfrm>
            <a:off x="2298700" y="2163533"/>
            <a:ext cx="7594600" cy="8436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500"/>
              </a:lnSpc>
              <a:spcBef>
                <a:spcPts val="1000"/>
              </a:spcBef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 kern="1200">
                <a:solidFill>
                  <a:srgbClr val="F4F5F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Palavras-chave(s):</a:t>
            </a:r>
          </a:p>
        </p:txBody>
      </p:sp>
    </p:spTree>
    <p:extLst>
      <p:ext uri="{BB962C8B-B14F-4D97-AF65-F5344CB8AC3E}">
        <p14:creationId xmlns:p14="http://schemas.microsoft.com/office/powerpoint/2010/main" val="1318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2533</Words>
  <Application>Microsoft Office PowerPoint</Application>
  <PresentationFormat>Widescreen</PresentationFormat>
  <Paragraphs>502</Paragraphs>
  <Slides>28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Pesquisa e Inovação</vt:lpstr>
      <vt:lpstr>Objetivo da Aula </vt:lpstr>
      <vt:lpstr>Apresentação do PowerPoint</vt:lpstr>
      <vt:lpstr>Apresentação do PowerPoint</vt:lpstr>
      <vt:lpstr>Regras de ouro</vt:lpstr>
      <vt:lpstr>Processo de Trabalho - Sprints</vt:lpstr>
      <vt:lpstr>Tempo para o Projeto – 2CCO</vt:lpstr>
      <vt:lpstr>Apresentação do PowerPoint</vt:lpstr>
      <vt:lpstr>PI – 2CCO</vt:lpstr>
      <vt:lpstr>Detalhamento da Sprint 1</vt:lpstr>
      <vt:lpstr>Detalhamento da Sprint 2</vt:lpstr>
      <vt:lpstr>Pesquisa e Inovação</vt:lpstr>
      <vt:lpstr>Conceitos que serão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PEDRO HENRIQUE LEITÃO SANTOS  .</cp:lastModifiedBy>
  <cp:revision>191</cp:revision>
  <dcterms:created xsi:type="dcterms:W3CDTF">2021-08-25T19:26:40Z</dcterms:created>
  <dcterms:modified xsi:type="dcterms:W3CDTF">2022-04-27T18:17:15Z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