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mfortaa Light" charset="1" panose="00000400000000000000"/>
      <p:regular r:id="rId10"/>
    </p:embeddedFont>
    <p:embeddedFont>
      <p:font typeface="Comfortaa Light Bold" charset="1" panose="00000500000000000000"/>
      <p:regular r:id="rId11"/>
    </p:embeddedFont>
    <p:embeddedFont>
      <p:font typeface="Montserrat Extra-Bold" charset="1" panose="00000900000000000000"/>
      <p:regular r:id="rId12"/>
    </p:embeddedFont>
    <p:embeddedFont>
      <p:font typeface="Montserrat Extra-Bold Bold" charset="1" panose="00000A00000000000000"/>
      <p:regular r:id="rId13"/>
    </p:embeddedFont>
    <p:embeddedFont>
      <p:font typeface="Montserrat Extra-Bold Italics" charset="1" panose="00000900000000000000"/>
      <p:regular r:id="rId14"/>
    </p:embeddedFont>
    <p:embeddedFont>
      <p:font typeface="Montserrat Extra-Bold Bold Italics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32376" y="1626015"/>
            <a:ext cx="4423249" cy="442324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5855821"/>
            <a:ext cx="16230600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4000">
                <a:solidFill>
                  <a:srgbClr val="000000"/>
                </a:solidFill>
                <a:latin typeface="Comfortaa Light Bold"/>
              </a:rPr>
              <a:t>Better Place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515637"/>
            <a:ext cx="16230600" cy="9527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48564" y="4752975"/>
            <a:ext cx="1439087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71717"/>
                </a:solidFill>
                <a:latin typeface="Comfortaa Light Bold"/>
              </a:rPr>
              <a:t>Sprint Review - Lições Aprendidas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1175" y="8402752"/>
            <a:ext cx="2619750" cy="2619750"/>
            <a:chOff x="0" y="0"/>
            <a:chExt cx="6355080" cy="63550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CED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81345" y="-1594680"/>
            <a:ext cx="2623380" cy="2623380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1396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259300" y="2047553"/>
            <a:ext cx="2499152" cy="2499152"/>
            <a:chOff x="0" y="0"/>
            <a:chExt cx="6355080" cy="63550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E67D86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515637"/>
            <a:ext cx="16230600" cy="9527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48564" y="445969"/>
            <a:ext cx="1439087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171717"/>
                </a:solidFill>
                <a:latin typeface="Comfortaa Light Bold"/>
              </a:rPr>
              <a:t>Conclusão/Lições Aprendidas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1175" y="8402752"/>
            <a:ext cx="2619750" cy="2619750"/>
            <a:chOff x="0" y="0"/>
            <a:chExt cx="6355080" cy="63550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CED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81345" y="-1594680"/>
            <a:ext cx="2623380" cy="2623380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1396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259300" y="2047553"/>
            <a:ext cx="2499152" cy="2499152"/>
            <a:chOff x="0" y="0"/>
            <a:chExt cx="6355080" cy="63550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E67D86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5570885" y="5754280"/>
            <a:ext cx="1297452" cy="9525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AutoShape 11" id="11"/>
          <p:cNvSpPr/>
          <p:nvPr/>
        </p:nvSpPr>
        <p:spPr>
          <a:xfrm rot="-5400000">
            <a:off x="11441951" y="5754280"/>
            <a:ext cx="1297452" cy="9525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2338575" y="1728466"/>
            <a:ext cx="261889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4100">
                <a:solidFill>
                  <a:srgbClr val="171717"/>
                </a:solidFill>
                <a:latin typeface="Comfortaa Light Bold"/>
              </a:rPr>
              <a:t>Louco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34550" y="1728466"/>
            <a:ext cx="261889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4100">
                <a:solidFill>
                  <a:srgbClr val="171717"/>
                </a:solidFill>
                <a:latin typeface="Comfortaa Light Bold"/>
              </a:rPr>
              <a:t>Triste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83097" y="1728466"/>
            <a:ext cx="288755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sz="4100">
                <a:solidFill>
                  <a:srgbClr val="171717"/>
                </a:solidFill>
                <a:latin typeface="Comfortaa Light Bold"/>
              </a:rPr>
              <a:t>Felicidade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80281" y="2580015"/>
            <a:ext cx="2225675" cy="2225675"/>
            <a:chOff x="0" y="0"/>
            <a:chExt cx="2967567" cy="2967567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967567" cy="2967567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0">
              <a:off x="128988" y="521758"/>
              <a:ext cx="2709590" cy="191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77"/>
                </a:lnSpc>
              </a:pPr>
              <a:r>
                <a:rPr lang="en-US" sz="1897">
                  <a:solidFill>
                    <a:srgbClr val="FFFFFF"/>
                  </a:solidFill>
                  <a:latin typeface="Comfortaa Light Bold"/>
                </a:rPr>
                <a:t>Gabriel – Wireframe, </a:t>
              </a:r>
              <a:r>
                <a:rPr lang="en-US" sz="1897">
                  <a:solidFill>
                    <a:srgbClr val="E67D86"/>
                  </a:solidFill>
                  <a:latin typeface="Comfortaa Light Bold"/>
                </a:rPr>
                <a:t>treinar mais o Figma; </a:t>
              </a:r>
            </a:p>
            <a:p>
              <a:pPr algn="ctr">
                <a:lnSpc>
                  <a:spcPts val="227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690094" y="2579510"/>
            <a:ext cx="2225675" cy="2176098"/>
            <a:chOff x="0" y="0"/>
            <a:chExt cx="2967567" cy="2901464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1113" r="0" b="1113"/>
            <a:stretch>
              <a:fillRect/>
            </a:stretch>
          </p:blipFill>
          <p:spPr>
            <a:xfrm flipH="false" flipV="false" rot="0">
              <a:off x="0" y="0"/>
              <a:ext cx="2967567" cy="2901464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128988" y="450607"/>
              <a:ext cx="2709590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2"/>
                </a:lnSpc>
              </a:pPr>
              <a:r>
                <a:rPr lang="en-US" sz="1643">
                  <a:solidFill>
                    <a:srgbClr val="FFFFFF"/>
                  </a:solidFill>
                  <a:latin typeface="Comfortaa Light Bold"/>
                </a:rPr>
                <a:t>Juan – CSS de algumas páginas, </a:t>
              </a:r>
              <a:r>
                <a:rPr lang="en-US" sz="1643">
                  <a:solidFill>
                    <a:srgbClr val="E67D86"/>
                  </a:solidFill>
                  <a:latin typeface="Comfortaa Light Bold"/>
                </a:rPr>
                <a:t>treinar mais programação web;</a:t>
              </a:r>
            </a:p>
            <a:p>
              <a:pPr algn="ctr">
                <a:lnSpc>
                  <a:spcPts val="1972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80281" y="4993537"/>
            <a:ext cx="2225675" cy="2254250"/>
            <a:chOff x="0" y="0"/>
            <a:chExt cx="2967567" cy="3005667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33" t="0" r="633" b="0"/>
            <a:stretch>
              <a:fillRect/>
            </a:stretch>
          </p:blipFill>
          <p:spPr>
            <a:xfrm flipH="false" flipV="false" rot="0">
              <a:off x="0" y="0"/>
              <a:ext cx="2967567" cy="3005667"/>
            </a:xfrm>
            <a:prstGeom prst="rect">
              <a:avLst/>
            </a:prstGeom>
          </p:spPr>
        </p:pic>
        <p:sp>
          <p:nvSpPr>
            <p:cNvPr name="TextBox 23" id="23"/>
            <p:cNvSpPr txBox="true"/>
            <p:nvPr/>
          </p:nvSpPr>
          <p:spPr>
            <a:xfrm rot="0">
              <a:off x="128988" y="512233"/>
              <a:ext cx="2709590" cy="1962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17"/>
                </a:lnSpc>
              </a:pPr>
              <a:r>
                <a:rPr lang="en-US" sz="1097">
                  <a:solidFill>
                    <a:srgbClr val="FFFFFF"/>
                  </a:solidFill>
                  <a:latin typeface="Comfortaa Light Bold"/>
                </a:rPr>
                <a:t>Luiz – CSS das páginas de perfis,</a:t>
              </a:r>
              <a:r>
                <a:rPr lang="en-US" sz="1097">
                  <a:solidFill>
                    <a:srgbClr val="E67D86"/>
                  </a:solidFill>
                  <a:latin typeface="Comfortaa Light Bold"/>
                </a:rPr>
                <a:t> treinar e estudar mais CSS;</a:t>
              </a:r>
              <a:r>
                <a:rPr lang="en-US" sz="1097">
                  <a:solidFill>
                    <a:srgbClr val="FFFFFF"/>
                  </a:solidFill>
                  <a:latin typeface="Comfortaa Light Bold"/>
                </a:rPr>
                <a:t> Falta de organização do grupo, conversar com o grupo; Falta de comunicação e interação, </a:t>
              </a:r>
              <a:r>
                <a:rPr lang="en-US" sz="1097">
                  <a:solidFill>
                    <a:srgbClr val="E67D86"/>
                  </a:solidFill>
                  <a:latin typeface="Comfortaa Light Bold"/>
                </a:rPr>
                <a:t>conversar com o grupo;</a:t>
              </a:r>
            </a:p>
            <a:p>
              <a:pPr algn="ctr">
                <a:lnSpc>
                  <a:spcPts val="131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690094" y="4978744"/>
            <a:ext cx="2225675" cy="2233248"/>
            <a:chOff x="0" y="0"/>
            <a:chExt cx="2967567" cy="2977664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9" t="0" r="169" b="0"/>
            <a:stretch>
              <a:fillRect/>
            </a:stretch>
          </p:blipFill>
          <p:spPr>
            <a:xfrm flipH="false" flipV="false" rot="0">
              <a:off x="0" y="0"/>
              <a:ext cx="2967567" cy="2977664"/>
            </a:xfrm>
            <a:prstGeom prst="rect">
              <a:avLst/>
            </a:prstGeom>
          </p:spPr>
        </p:pic>
        <p:sp>
          <p:nvSpPr>
            <p:cNvPr name="TextBox 26" id="26"/>
            <p:cNvSpPr txBox="true"/>
            <p:nvPr/>
          </p:nvSpPr>
          <p:spPr>
            <a:xfrm rot="0">
              <a:off x="128988" y="450607"/>
              <a:ext cx="2709590" cy="206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2"/>
                </a:lnSpc>
              </a:pPr>
              <a:r>
                <a:rPr lang="en-US" sz="1543">
                  <a:solidFill>
                    <a:srgbClr val="FFFFFF"/>
                  </a:solidFill>
                  <a:latin typeface="Comfortaa Light Bold"/>
                </a:rPr>
                <a:t>Pedro Henrique – Falta de comprometimento, </a:t>
              </a:r>
              <a:r>
                <a:rPr lang="en-US" sz="1543">
                  <a:solidFill>
                    <a:srgbClr val="E67D86"/>
                  </a:solidFill>
                  <a:latin typeface="Comfortaa Light Bold"/>
                </a:rPr>
                <a:t>Maior comprometimento em prol do grupo;</a:t>
              </a:r>
            </a:p>
            <a:p>
              <a:pPr algn="ctr">
                <a:lnSpc>
                  <a:spcPts val="1372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577256" y="7390826"/>
            <a:ext cx="2225675" cy="2090373"/>
            <a:chOff x="0" y="0"/>
            <a:chExt cx="2967567" cy="2787164"/>
          </a:xfrm>
        </p:grpSpPr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3039" r="0" b="3039"/>
            <a:stretch>
              <a:fillRect/>
            </a:stretch>
          </p:blipFill>
          <p:spPr>
            <a:xfrm flipH="false" flipV="false" rot="0">
              <a:off x="0" y="0"/>
              <a:ext cx="2967567" cy="2787164"/>
            </a:xfrm>
            <a:prstGeom prst="rect">
              <a:avLst/>
            </a:prstGeom>
          </p:spPr>
        </p:pic>
        <p:sp>
          <p:nvSpPr>
            <p:cNvPr name="TextBox 29" id="29"/>
            <p:cNvSpPr txBox="true"/>
            <p:nvPr/>
          </p:nvSpPr>
          <p:spPr>
            <a:xfrm rot="0">
              <a:off x="128988" y="450607"/>
              <a:ext cx="2709590" cy="187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2"/>
                </a:lnSpc>
              </a:pPr>
              <a:r>
                <a:rPr lang="en-US" sz="1143">
                  <a:solidFill>
                    <a:srgbClr val="FFFFFF"/>
                  </a:solidFill>
                  <a:latin typeface="Comfortaa Light Bold"/>
                </a:rPr>
                <a:t>Roberta – Falta de comprometimento, </a:t>
              </a:r>
              <a:r>
                <a:rPr lang="en-US" sz="1143">
                  <a:solidFill>
                    <a:srgbClr val="E67D86"/>
                  </a:solidFill>
                  <a:latin typeface="Comfortaa Light Bold"/>
                </a:rPr>
                <a:t>tentar engajar membros,</a:t>
              </a:r>
              <a:r>
                <a:rPr lang="en-US" sz="1143">
                  <a:solidFill>
                    <a:srgbClr val="FFFFFF"/>
                  </a:solidFill>
                  <a:latin typeface="Comfortaa Light Bold"/>
                </a:rPr>
                <a:t> fazer tarefas que não são designadas para mim, </a:t>
              </a:r>
              <a:r>
                <a:rPr lang="en-US" sz="1143">
                  <a:solidFill>
                    <a:srgbClr val="E67D86"/>
                  </a:solidFill>
                  <a:latin typeface="Comfortaa Light Bold"/>
                </a:rPr>
                <a:t>deixar claro organização do grupo.</a:t>
              </a:r>
            </a:p>
            <a:p>
              <a:pPr algn="ctr">
                <a:lnSpc>
                  <a:spcPts val="1612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76256" y="2586045"/>
            <a:ext cx="2225675" cy="2271776"/>
            <a:chOff x="0" y="0"/>
            <a:chExt cx="2967567" cy="3029034"/>
          </a:xfrm>
        </p:grpSpPr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14" t="0" r="1014" b="0"/>
            <a:stretch>
              <a:fillRect/>
            </a:stretch>
          </p:blipFill>
          <p:spPr>
            <a:xfrm flipH="false" flipV="false" rot="0">
              <a:off x="0" y="0"/>
              <a:ext cx="2967567" cy="3029034"/>
            </a:xfrm>
            <a:prstGeom prst="rect">
              <a:avLst/>
            </a:prstGeom>
          </p:spPr>
        </p:pic>
        <p:sp>
          <p:nvSpPr>
            <p:cNvPr name="TextBox 32" id="32"/>
            <p:cNvSpPr txBox="true"/>
            <p:nvPr/>
          </p:nvSpPr>
          <p:spPr>
            <a:xfrm rot="0">
              <a:off x="128988" y="521758"/>
              <a:ext cx="2709590" cy="1975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77"/>
                </a:lnSpc>
              </a:pPr>
              <a:r>
                <a:rPr lang="en-US" sz="1897">
                  <a:solidFill>
                    <a:srgbClr val="FFFFFF"/>
                  </a:solidFill>
                  <a:latin typeface="Comfortaa Light Bold"/>
                </a:rPr>
                <a:t>Gabriel – Comunicação, </a:t>
              </a:r>
              <a:r>
                <a:rPr lang="en-US" sz="1897">
                  <a:solidFill>
                    <a:srgbClr val="E67D86"/>
                  </a:solidFill>
                  <a:latin typeface="Comfortaa Light Bold"/>
                </a:rPr>
                <a:t>falar mais sobre dificuldades;</a:t>
              </a:r>
            </a:p>
            <a:p>
              <a:pPr algn="ctr">
                <a:lnSpc>
                  <a:spcPts val="23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86069" y="2580015"/>
            <a:ext cx="2225675" cy="2233248"/>
            <a:chOff x="0" y="0"/>
            <a:chExt cx="2967567" cy="2977664"/>
          </a:xfrm>
        </p:grpSpPr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9" t="0" r="169" b="0"/>
            <a:stretch>
              <a:fillRect/>
            </a:stretch>
          </p:blipFill>
          <p:spPr>
            <a:xfrm flipH="false" flipV="false" rot="0">
              <a:off x="0" y="0"/>
              <a:ext cx="2967567" cy="2977664"/>
            </a:xfrm>
            <a:prstGeom prst="rect">
              <a:avLst/>
            </a:prstGeom>
          </p:spPr>
        </p:pic>
        <p:sp>
          <p:nvSpPr>
            <p:cNvPr name="TextBox 35" id="35"/>
            <p:cNvSpPr txBox="true"/>
            <p:nvPr/>
          </p:nvSpPr>
          <p:spPr>
            <a:xfrm rot="0">
              <a:off x="128988" y="450607"/>
              <a:ext cx="2709590" cy="206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2"/>
                </a:lnSpc>
              </a:pPr>
              <a:r>
                <a:rPr lang="en-US" sz="1643">
                  <a:solidFill>
                    <a:srgbClr val="FFFFFF"/>
                  </a:solidFill>
                  <a:latin typeface="Comfortaa Light Bold"/>
                </a:rPr>
                <a:t>Juan e Luiz – Falta Team Building, </a:t>
              </a:r>
              <a:r>
                <a:rPr lang="en-US" sz="1643">
                  <a:solidFill>
                    <a:srgbClr val="E67D86"/>
                  </a:solidFill>
                  <a:latin typeface="Comfortaa Light Bold"/>
                </a:rPr>
                <a:t>tentar marcar alguma coisa;</a:t>
              </a:r>
            </a:p>
            <a:p>
              <a:pPr algn="ctr">
                <a:lnSpc>
                  <a:spcPts val="4372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186069" y="5060491"/>
            <a:ext cx="2225675" cy="2127916"/>
            <a:chOff x="0" y="0"/>
            <a:chExt cx="2967567" cy="2837222"/>
          </a:xfrm>
        </p:grpSpPr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2196" r="0" b="2196"/>
            <a:stretch>
              <a:fillRect/>
            </a:stretch>
          </p:blipFill>
          <p:spPr>
            <a:xfrm flipH="false" flipV="false" rot="0">
              <a:off x="0" y="0"/>
              <a:ext cx="2967567" cy="2837222"/>
            </a:xfrm>
            <a:prstGeom prst="rect">
              <a:avLst/>
            </a:prstGeom>
          </p:spPr>
        </p:pic>
        <p:sp>
          <p:nvSpPr>
            <p:cNvPr name="TextBox 38" id="38"/>
            <p:cNvSpPr txBox="true"/>
            <p:nvPr/>
          </p:nvSpPr>
          <p:spPr>
            <a:xfrm rot="0">
              <a:off x="128988" y="450607"/>
              <a:ext cx="2709590" cy="1926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2"/>
                </a:lnSpc>
              </a:pP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Roberta – Exigir atenção, </a:t>
              </a:r>
              <a:r>
                <a:rPr lang="en-US" sz="1243">
                  <a:solidFill>
                    <a:srgbClr val="E67D86"/>
                  </a:solidFill>
                  <a:latin typeface="Comfortaa Light Bold"/>
                </a:rPr>
                <a:t>dar feedbacks, caso os feedbacks não funcionem, acionar Socio e PI </a:t>
              </a: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falta comunicação do grupo</a:t>
              </a:r>
              <a:r>
                <a:rPr lang="en-US" sz="1243">
                  <a:solidFill>
                    <a:srgbClr val="E67D86"/>
                  </a:solidFill>
                  <a:latin typeface="Comfortaa Light Bold"/>
                </a:rPr>
                <a:t>, melhorar team building.</a:t>
              </a:r>
            </a:p>
            <a:p>
              <a:pPr algn="ctr">
                <a:lnSpc>
                  <a:spcPts val="1012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876256" y="5007825"/>
            <a:ext cx="2225675" cy="2233248"/>
            <a:chOff x="0" y="0"/>
            <a:chExt cx="2967567" cy="2977664"/>
          </a:xfrm>
        </p:grpSpPr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9" t="0" r="169" b="0"/>
            <a:stretch>
              <a:fillRect/>
            </a:stretch>
          </p:blipFill>
          <p:spPr>
            <a:xfrm flipH="false" flipV="false" rot="0">
              <a:off x="0" y="0"/>
              <a:ext cx="2967567" cy="2977664"/>
            </a:xfrm>
            <a:prstGeom prst="rect">
              <a:avLst/>
            </a:prstGeom>
          </p:spPr>
        </p:pic>
        <p:sp>
          <p:nvSpPr>
            <p:cNvPr name="TextBox 41" id="41"/>
            <p:cNvSpPr txBox="true"/>
            <p:nvPr/>
          </p:nvSpPr>
          <p:spPr>
            <a:xfrm rot="0">
              <a:off x="128988" y="450607"/>
              <a:ext cx="2709590" cy="2066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2"/>
                </a:lnSpc>
              </a:pPr>
              <a:r>
                <a:rPr lang="en-US" sz="1543">
                  <a:solidFill>
                    <a:srgbClr val="FFFFFF"/>
                  </a:solidFill>
                  <a:latin typeface="Comfortaa Light Bold"/>
                </a:rPr>
                <a:t>Pedro Henrique – Falta de organização, </a:t>
              </a:r>
              <a:r>
                <a:rPr lang="en-US" sz="1543">
                  <a:solidFill>
                    <a:srgbClr val="E67D86"/>
                  </a:solidFill>
                  <a:latin typeface="Comfortaa Light Bold"/>
                </a:rPr>
                <a:t>melhorar a comunicação do grupo;</a:t>
              </a:r>
            </a:p>
            <a:p>
              <a:pPr algn="ctr">
                <a:lnSpc>
                  <a:spcPts val="137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403134" y="2566233"/>
            <a:ext cx="2225675" cy="1987550"/>
            <a:chOff x="0" y="0"/>
            <a:chExt cx="2967567" cy="2650067"/>
          </a:xfrm>
        </p:grpSpPr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5349" r="0" b="5349"/>
            <a:stretch>
              <a:fillRect/>
            </a:stretch>
          </p:blipFill>
          <p:spPr>
            <a:xfrm flipH="false" flipV="false" rot="0">
              <a:off x="0" y="0"/>
              <a:ext cx="2967567" cy="2650067"/>
            </a:xfrm>
            <a:prstGeom prst="rect">
              <a:avLst/>
            </a:prstGeom>
          </p:spPr>
        </p:pic>
        <p:sp>
          <p:nvSpPr>
            <p:cNvPr name="TextBox 44" id="44"/>
            <p:cNvSpPr txBox="true"/>
            <p:nvPr/>
          </p:nvSpPr>
          <p:spPr>
            <a:xfrm rot="0">
              <a:off x="128988" y="521758"/>
              <a:ext cx="2709590" cy="159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7"/>
                </a:lnSpc>
              </a:pPr>
              <a:r>
                <a:rPr lang="en-US" sz="1597">
                  <a:solidFill>
                    <a:srgbClr val="FFFFFF"/>
                  </a:solidFill>
                  <a:latin typeface="Comfortaa Light"/>
                </a:rPr>
                <a:t>Gabriel – Apresentação da Sprint, </a:t>
              </a:r>
              <a:r>
                <a:rPr lang="en-US" sz="1597">
                  <a:solidFill>
                    <a:srgbClr val="E67D86"/>
                  </a:solidFill>
                  <a:latin typeface="Comfortaa Light"/>
                </a:rPr>
                <a:t>treinar mais apresentação;</a:t>
              </a:r>
            </a:p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4712946" y="2580015"/>
            <a:ext cx="2225675" cy="1909398"/>
            <a:chOff x="0" y="0"/>
            <a:chExt cx="2967567" cy="2545864"/>
          </a:xfrm>
        </p:grpSpPr>
        <p:pic>
          <p:nvPicPr>
            <p:cNvPr name="Picture 46" id="4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7105" r="0" b="7105"/>
            <a:stretch>
              <a:fillRect/>
            </a:stretch>
          </p:blipFill>
          <p:spPr>
            <a:xfrm flipH="false" flipV="false" rot="0">
              <a:off x="0" y="0"/>
              <a:ext cx="2967567" cy="2545864"/>
            </a:xfrm>
            <a:prstGeom prst="rect">
              <a:avLst/>
            </a:prstGeom>
          </p:spPr>
        </p:pic>
        <p:sp>
          <p:nvSpPr>
            <p:cNvPr name="TextBox 47" id="47"/>
            <p:cNvSpPr txBox="true"/>
            <p:nvPr/>
          </p:nvSpPr>
          <p:spPr>
            <a:xfrm rot="0">
              <a:off x="128988" y="441082"/>
              <a:ext cx="2709590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2"/>
                </a:lnSpc>
              </a:pPr>
              <a:r>
                <a:rPr lang="en-US" sz="2043">
                  <a:solidFill>
                    <a:srgbClr val="FFFFFF"/>
                  </a:solidFill>
                  <a:latin typeface="Comfortaa Light Bold"/>
                </a:rPr>
                <a:t>Juan – Páginas do site, </a:t>
              </a:r>
              <a:r>
                <a:rPr lang="en-US" sz="2043">
                  <a:solidFill>
                    <a:srgbClr val="E67D86"/>
                  </a:solidFill>
                  <a:latin typeface="Comfortaa Light Bold"/>
                </a:rPr>
                <a:t>tentar fazer mais;</a:t>
              </a:r>
            </a:p>
            <a:p>
              <a:pPr algn="ctr">
                <a:lnSpc>
                  <a:spcPts val="245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403134" y="4922605"/>
            <a:ext cx="2225675" cy="2130425"/>
            <a:chOff x="0" y="0"/>
            <a:chExt cx="2967567" cy="2840567"/>
          </a:xfrm>
        </p:grpSpPr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2139" r="0" b="2139"/>
            <a:stretch>
              <a:fillRect/>
            </a:stretch>
          </p:blipFill>
          <p:spPr>
            <a:xfrm flipH="false" flipV="false" rot="0">
              <a:off x="0" y="0"/>
              <a:ext cx="2967567" cy="2840567"/>
            </a:xfrm>
            <a:prstGeom prst="rect">
              <a:avLst/>
            </a:prstGeom>
          </p:spPr>
        </p:pic>
        <p:sp>
          <p:nvSpPr>
            <p:cNvPr name="TextBox 50" id="50"/>
            <p:cNvSpPr txBox="true"/>
            <p:nvPr/>
          </p:nvSpPr>
          <p:spPr>
            <a:xfrm rot="0">
              <a:off x="128988" y="521758"/>
              <a:ext cx="2709590" cy="178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7"/>
                </a:lnSpc>
              </a:pPr>
              <a:r>
                <a:rPr lang="en-US" sz="1797">
                  <a:solidFill>
                    <a:srgbClr val="FFFFFF"/>
                  </a:solidFill>
                  <a:latin typeface="Comfortaa Light Bold"/>
                </a:rPr>
                <a:t>Luiz – Com a página de perfis, </a:t>
              </a:r>
              <a:r>
                <a:rPr lang="en-US" sz="1797">
                  <a:solidFill>
                    <a:srgbClr val="E67D86"/>
                  </a:solidFill>
                  <a:latin typeface="Comfortaa Light Bold"/>
                </a:rPr>
                <a:t>aperfeiçoar as páginas;</a:t>
              </a:r>
            </a:p>
            <a:p>
              <a:pPr algn="ctr">
                <a:lnSpc>
                  <a:spcPts val="215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712946" y="4984012"/>
            <a:ext cx="2225675" cy="1957023"/>
            <a:chOff x="0" y="0"/>
            <a:chExt cx="2967567" cy="2609364"/>
          </a:xfrm>
        </p:grpSpPr>
        <p:pic>
          <p:nvPicPr>
            <p:cNvPr name="Picture 52" id="5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6035" r="0" b="6035"/>
            <a:stretch>
              <a:fillRect/>
            </a:stretch>
          </p:blipFill>
          <p:spPr>
            <a:xfrm flipH="false" flipV="false" rot="0">
              <a:off x="0" y="0"/>
              <a:ext cx="2967567" cy="2609364"/>
            </a:xfrm>
            <a:prstGeom prst="rect">
              <a:avLst/>
            </a:prstGeom>
          </p:spPr>
        </p:pic>
        <p:sp>
          <p:nvSpPr>
            <p:cNvPr name="TextBox 53" id="53"/>
            <p:cNvSpPr txBox="true"/>
            <p:nvPr/>
          </p:nvSpPr>
          <p:spPr>
            <a:xfrm rot="0">
              <a:off x="128988" y="450607"/>
              <a:ext cx="2709590" cy="169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2"/>
                </a:lnSpc>
              </a:pP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Pedro Henrique – Trabalho em equipe em relação as tarefas, manter o bom trabalho em grupo e ajudando um ao outro;</a:t>
              </a:r>
            </a:p>
            <a:p>
              <a:pPr algn="ctr">
                <a:lnSpc>
                  <a:spcPts val="1492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600109" y="7324657"/>
            <a:ext cx="2225675" cy="1957023"/>
            <a:chOff x="0" y="0"/>
            <a:chExt cx="2967567" cy="2609364"/>
          </a:xfrm>
        </p:grpSpPr>
        <p:pic>
          <p:nvPicPr>
            <p:cNvPr name="Picture 55" id="5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6035" r="0" b="6035"/>
            <a:stretch>
              <a:fillRect/>
            </a:stretch>
          </p:blipFill>
          <p:spPr>
            <a:xfrm flipH="false" flipV="false" rot="0">
              <a:off x="0" y="0"/>
              <a:ext cx="2967567" cy="2609364"/>
            </a:xfrm>
            <a:prstGeom prst="rect">
              <a:avLst/>
            </a:prstGeom>
          </p:spPr>
        </p:pic>
        <p:sp>
          <p:nvSpPr>
            <p:cNvPr name="TextBox 56" id="56"/>
            <p:cNvSpPr txBox="true"/>
            <p:nvPr/>
          </p:nvSpPr>
          <p:spPr>
            <a:xfrm rot="0">
              <a:off x="128988" y="450607"/>
              <a:ext cx="2709590" cy="169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2"/>
                </a:lnSpc>
              </a:pP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Roberta – Melhora da oratória, </a:t>
              </a:r>
              <a:r>
                <a:rPr lang="en-US" sz="1243">
                  <a:solidFill>
                    <a:srgbClr val="E67D86"/>
                  </a:solidFill>
                  <a:latin typeface="Comfortaa Light Bold"/>
                </a:rPr>
                <a:t>treinar para ir melhor nas outras apresentações;</a:t>
              </a: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 Entrega do projeto, </a:t>
              </a:r>
              <a:r>
                <a:rPr lang="en-US" sz="1243">
                  <a:solidFill>
                    <a:srgbClr val="E67D86"/>
                  </a:solidFill>
                  <a:latin typeface="Comfortaa Light Bold"/>
                </a:rPr>
                <a:t>organizar melhor os entregáveis</a:t>
              </a:r>
              <a:r>
                <a:rPr lang="en-US" sz="1243">
                  <a:solidFill>
                    <a:srgbClr val="FFFFFF"/>
                  </a:solidFill>
                  <a:latin typeface="Comfortaa Light Bold"/>
                </a:rPr>
                <a:t>.</a:t>
              </a:r>
            </a:p>
            <a:p>
              <a:pPr algn="ctr">
                <a:lnSpc>
                  <a:spcPts val="1492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04674" y="7397950"/>
            <a:ext cx="3278652" cy="9525"/>
          </a:xfrm>
          <a:prstGeom prst="rect">
            <a:avLst/>
          </a:prstGeom>
          <a:solidFill>
            <a:srgbClr val="17171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409957" y="3228975"/>
            <a:ext cx="11468087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171717"/>
                </a:solidFill>
                <a:latin typeface="Comfortaa Light Bold"/>
              </a:rPr>
              <a:t>Luiz Carlos Dinani Martins Filho   02211045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171717"/>
                </a:solidFill>
                <a:latin typeface="Arimo Bold"/>
              </a:rPr>
              <a:t>Roberta Aparecida Pires                 02211057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171717"/>
                </a:solidFill>
                <a:latin typeface="Arimo Bold"/>
              </a:rPr>
              <a:t>Gabriel Lima de Lana Pedrosa      02211019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171717"/>
                </a:solidFill>
                <a:latin typeface="Arimo Bold"/>
              </a:rPr>
              <a:t>Juan graciano da silva                   02211039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171717"/>
                </a:solidFill>
                <a:latin typeface="Arimo Bold"/>
              </a:rPr>
              <a:t>Pedro Henrique Leitão Santos      02211051</a:t>
            </a:r>
          </a:p>
          <a:p>
            <a:pPr algn="ctr">
              <a:lnSpc>
                <a:spcPts val="6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71349" y="8247073"/>
            <a:ext cx="854530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pc="200" sz="2000">
                <a:solidFill>
                  <a:srgbClr val="171717"/>
                </a:solidFill>
                <a:latin typeface="Montserrat Extra-Bold"/>
              </a:rPr>
              <a:t>BETTER PLACE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877548" y="-786599"/>
            <a:ext cx="2619750" cy="2619750"/>
            <a:chOff x="0" y="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CED3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8844" y="7824798"/>
            <a:ext cx="4998303" cy="4998303"/>
            <a:chOff x="0" y="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E67D86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264937" y="-314359"/>
            <a:ext cx="2686118" cy="2686118"/>
            <a:chOff x="0" y="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1396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DAE7wxu6HGQ</dc:identifier>
  <dcterms:modified xsi:type="dcterms:W3CDTF">2011-08-01T06:04:30Z</dcterms:modified>
  <cp:revision>1</cp:revision>
  <dc:title>Cópia de Apresentação Marrom e Verde de Coleção de Roupas para Gestante</dc:title>
</cp:coreProperties>
</file>